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78" r:id="rId5"/>
    <p:sldId id="28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19803-58E9-434E-9DCF-3BAAE7D8F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429725-5453-43C0-9540-D5FC7CCA3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84C1A-B38C-4B72-BE44-F11E81B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2019-4-11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CFE1E-FC64-4E01-B152-14F09AEE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4B0E9-5AC8-4133-B9BB-90C0416C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4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CD960-47CA-4726-9262-4EED8107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F9706A-C2EE-49C4-946C-E92B8BE4C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73050-B69A-4821-840B-1C2A0080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2019-4-11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D3949-5A23-49C0-A565-F00BB843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BB9B3-2979-4F6B-8D0E-CFCB3355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2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B10D8-41CD-46FE-9C9B-52A4946C9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84AAF-EE2A-4905-BAE7-13FD20ABC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7D1F7-990A-4F83-B716-99BD975B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2019-4-11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FC066-572E-4E29-9923-10C8B6D5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71DF4-3AA3-4A72-A26B-870DD7AB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BE47B-26DA-4CB9-96DB-2AB90FD7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1A2F2-4E49-4BA6-8385-090329DE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942F0-EAA3-4459-BA11-6CD38BB7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2019-4-11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96A9C-6C58-4D6A-A5A1-538E5B69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F6909-7F55-4BBA-9461-4DB3994B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45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A6830-9241-4806-A909-F47A56A3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BABFE-0938-4CFC-AB97-A003F738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91204-D03B-45D7-9544-C0E133EF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2019-4-11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51328-9C7A-4A18-B5BA-56A62597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16A6B-B30C-4663-9931-8B789841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3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E9E25-C7C7-43DB-A254-DAD81826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16B30-526B-4F8F-9C39-E4281DEF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6BC71C-1C91-408E-946C-D5C915FE9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18E03-711C-48DB-831F-343D93C3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2019-4-11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01137-FF4C-4E06-AD1B-585BB7EA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4C42D-B08A-42C6-95AE-6C578CF9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8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E528D-C442-4291-ABBE-DD46E95F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75238-72D2-426C-B122-D3C02F71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C80009-C6E8-431A-818C-92788F6EA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3AAF7E-46CE-444C-9D1F-7B3FA1213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666850-E3B1-4BF9-BC26-28E9C024A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6AEC9A-21D4-4B06-AF16-7ADF531B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2019-4-11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1AA93-FAD4-4438-A814-1BF7F961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0B5762-A687-41F5-A947-D85AB944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8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E5AD5-B2D3-4571-91F6-21725A50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0783AA-7375-43FD-865D-0FC6D1F5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2019-4-11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761041-8E07-4A80-B257-7DAA1D44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8AE87D-8A74-4E8C-BE50-1C51D57B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0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3D478-2057-4EFF-8CC5-E18DF0EB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2019-4-11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B238F-815A-44A3-ADF6-987A7BED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F8408-E27A-424A-9BCF-B81C01D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2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6FC46-90D0-4614-96D2-47C2927D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7C30C-600D-4E79-A8CB-28CCA222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3EC15C-CF35-47B7-8E25-D2AFB0FCF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8920E-FA34-4C64-B413-FCDCDCF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2019-4-11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166AD-5F7D-4FC4-830F-919FF955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755B9-69E6-4B30-8C38-64C034EB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9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813A-F7C1-49B0-B456-206111D4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70C9EC-E971-4A3E-BCDB-2E35501C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0F6F3-53D4-41E6-BA05-019EB1042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DBCB9-7DBD-40BA-8D54-118E2E82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2019-4-11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43814-DA9C-49C9-828A-32101682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9DD84A-56DD-48B0-ACBF-ED36F0C6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EADCC-3A35-40AD-9EF8-24765939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B0D0-B5BA-4211-A866-3F32E2923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563E9-2B64-4358-A085-29537C873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4027-3672-4F69-8FAB-C4E6A16B4C0B}" type="datetimeFigureOut">
              <a:rPr lang="zh-CN" altLang="en-US" smtClean="0"/>
              <a:t>2019-4-11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B584B-C2F8-4EFE-BF0C-9D10A3806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DF3FB-14E0-4DFB-8B6E-B2AD04448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2197769" y="1175258"/>
            <a:ext cx="7796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Android C++ OpenGL</a:t>
            </a:r>
            <a:endParaRPr lang="zh-CN" altLang="en-US" sz="6000" b="1" dirty="0"/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6D6C0C13-D4A8-4F83-A0E6-48C25FABC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040" y="3011830"/>
            <a:ext cx="3562768" cy="5381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A553CBFC-E6D9-422D-AE90-FFE70B7B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493" y="2846787"/>
            <a:ext cx="4149749" cy="70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杨万里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ywl5320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462D154E-5AFD-4870-A4AF-434890DFA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081" y="4370902"/>
            <a:ext cx="5549483" cy="171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Email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596353036@qq.com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https://github.com/wanliyang1990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70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3736050" y="2485309"/>
            <a:ext cx="4719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渲染</a:t>
            </a:r>
            <a:r>
              <a:rPr lang="en-US" altLang="zh-CN" sz="4400" b="1" dirty="0"/>
              <a:t>YUV</a:t>
            </a:r>
            <a:r>
              <a:rPr lang="zh-CN" altLang="en-US" sz="4400" b="1" dirty="0"/>
              <a:t>视频数据</a:t>
            </a:r>
          </a:p>
        </p:txBody>
      </p:sp>
    </p:spTree>
    <p:extLst>
      <p:ext uri="{BB962C8B-B14F-4D97-AF65-F5344CB8AC3E}">
        <p14:creationId xmlns:p14="http://schemas.microsoft.com/office/powerpoint/2010/main" val="319271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4480883" y="560257"/>
            <a:ext cx="3230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什么是</a:t>
            </a:r>
            <a:r>
              <a:rPr lang="en-US" altLang="zh-CN" sz="4400" b="1" dirty="0"/>
              <a:t>YUV</a:t>
            </a:r>
            <a:r>
              <a:rPr lang="zh-CN" altLang="en-US" sz="4400" b="1" dirty="0"/>
              <a:t>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36C72E-8169-469E-B34E-57819DAF0515}"/>
              </a:ext>
            </a:extLst>
          </p:cNvPr>
          <p:cNvSpPr txBox="1"/>
          <p:nvPr/>
        </p:nvSpPr>
        <p:spPr>
          <a:xfrm>
            <a:off x="1272721" y="1515979"/>
            <a:ext cx="996138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YUV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5"/>
                </a:solidFill>
              </a:rPr>
              <a:t>1</a:t>
            </a:r>
            <a:r>
              <a:rPr lang="zh-CN" altLang="en-US" dirty="0"/>
              <a:t>、是一种颜色编码方法。</a:t>
            </a:r>
            <a:r>
              <a:rPr lang="en-US" altLang="zh-CN" dirty="0"/>
              <a:t>Y</a:t>
            </a:r>
            <a:r>
              <a:rPr lang="zh-CN" altLang="en-US" dirty="0"/>
              <a:t>表示明亮度，也就是灰度值。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则是色度、浓度，作用是描述影像</a:t>
            </a:r>
            <a:endParaRPr lang="en-US" altLang="zh-CN" dirty="0"/>
          </a:p>
          <a:p>
            <a:r>
              <a:rPr lang="zh-CN" altLang="en-US" dirty="0"/>
              <a:t>色彩及饱和度，用于指定像素的颜色。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chemeClr val="accent5"/>
                </a:solidFill>
              </a:rPr>
              <a:t>2</a:t>
            </a:r>
            <a:r>
              <a:rPr lang="zh-CN" altLang="en-US" dirty="0"/>
              <a:t>、没有</a:t>
            </a:r>
            <a:r>
              <a:rPr lang="en-US" altLang="zh-CN" dirty="0"/>
              <a:t>UV</a:t>
            </a:r>
            <a:r>
              <a:rPr lang="zh-CN" altLang="en-US" dirty="0"/>
              <a:t>数据，也是可以显示完整画面的（黑白）。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chemeClr val="accent5"/>
                </a:solidFill>
              </a:rPr>
              <a:t>3</a:t>
            </a:r>
            <a:r>
              <a:rPr lang="zh-CN" altLang="en-US" dirty="0"/>
              <a:t>、映射范围：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</a:t>
            </a:r>
            <a:r>
              <a:rPr lang="zh-CN" altLang="en-US" dirty="0"/>
              <a:t>：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0~1</a:t>
            </a:r>
            <a:r>
              <a:rPr lang="zh-CN" altLang="en-US" dirty="0">
                <a:sym typeface="Wingdings" panose="05000000000000000000" pitchFamily="2" charset="2"/>
              </a:rPr>
              <a:t>）    </a:t>
            </a:r>
            <a:r>
              <a:rPr lang="en-US" altLang="zh-CN" dirty="0">
                <a:sym typeface="Wingdings" panose="05000000000000000000" pitchFamily="2" charset="2"/>
              </a:rPr>
              <a:t>U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-0.5~0.5</a:t>
            </a:r>
            <a:r>
              <a:rPr lang="zh-CN" altLang="en-US" dirty="0">
                <a:sym typeface="Wingdings" panose="05000000000000000000" pitchFamily="2" charset="2"/>
              </a:rPr>
              <a:t>）   </a:t>
            </a:r>
            <a:r>
              <a:rPr lang="en-US" altLang="zh-CN" dirty="0">
                <a:sym typeface="Wingdings" panose="05000000000000000000" pitchFamily="2" charset="2"/>
              </a:rPr>
              <a:t>V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-0.5~0.5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olidFill>
                  <a:schemeClr val="accent5"/>
                </a:solidFill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、常见格式：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YUV420P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YYYYYYYY  UUVV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NV21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YYYYYYYY  VUVU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824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5001190" y="527915"/>
            <a:ext cx="264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纹理着色器</a:t>
            </a:r>
            <a:endParaRPr lang="en-US" altLang="zh-CN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26D86-67FD-43CC-B9A1-84FD7FA419CC}"/>
              </a:ext>
            </a:extLst>
          </p:cNvPr>
          <p:cNvSpPr txBox="1"/>
          <p:nvPr/>
        </p:nvSpPr>
        <p:spPr>
          <a:xfrm>
            <a:off x="1408498" y="1374806"/>
            <a:ext cx="468750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precision </a:t>
            </a:r>
            <a:r>
              <a:rPr lang="en-US" altLang="zh-CN" dirty="0" err="1">
                <a:solidFill>
                  <a:srgbClr val="00B0F0"/>
                </a:solidFill>
              </a:rPr>
              <a:t>mediump</a:t>
            </a:r>
            <a:r>
              <a:rPr lang="en-US" altLang="zh-CN" dirty="0">
                <a:solidFill>
                  <a:srgbClr val="00B0F0"/>
                </a:solidFill>
              </a:rPr>
              <a:t> float;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varying vec2 </a:t>
            </a:r>
            <a:r>
              <a:rPr lang="en-US" altLang="zh-CN" dirty="0" err="1">
                <a:solidFill>
                  <a:srgbClr val="00B0F0"/>
                </a:solidFill>
              </a:rPr>
              <a:t>ft_Position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uniform sampler2D </a:t>
            </a:r>
            <a:r>
              <a:rPr lang="en-US" altLang="zh-CN" dirty="0" err="1">
                <a:solidFill>
                  <a:srgbClr val="FF0000"/>
                </a:solidFill>
              </a:rPr>
              <a:t>sampler_y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uniform sampler2D </a:t>
            </a:r>
            <a:r>
              <a:rPr lang="en-US" altLang="zh-CN" dirty="0" err="1">
                <a:solidFill>
                  <a:srgbClr val="FF0000"/>
                </a:solidFill>
              </a:rPr>
              <a:t>sampler_u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uniform sampler2D </a:t>
            </a:r>
            <a:r>
              <a:rPr lang="en-US" altLang="zh-CN" dirty="0" err="1">
                <a:solidFill>
                  <a:srgbClr val="FF0000"/>
                </a:solidFill>
              </a:rPr>
              <a:t>sampler_v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void main() {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float </a:t>
            </a:r>
            <a:r>
              <a:rPr lang="en-US" altLang="zh-CN" dirty="0" err="1">
                <a:solidFill>
                  <a:srgbClr val="00B0F0"/>
                </a:solidFill>
              </a:rPr>
              <a:t>y,u,v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y = texture2D(</a:t>
            </a:r>
            <a:r>
              <a:rPr lang="en-US" altLang="zh-CN" dirty="0" err="1">
                <a:solidFill>
                  <a:srgbClr val="00B0F0"/>
                </a:solidFill>
              </a:rPr>
              <a:t>sampler_y,ft_Position</a:t>
            </a:r>
            <a:r>
              <a:rPr lang="en-US" altLang="zh-CN" dirty="0">
                <a:solidFill>
                  <a:srgbClr val="00B0F0"/>
                </a:solidFill>
              </a:rPr>
              <a:t>).x;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u = texture2D(</a:t>
            </a:r>
            <a:r>
              <a:rPr lang="en-US" altLang="zh-CN" dirty="0" err="1">
                <a:solidFill>
                  <a:srgbClr val="00B0F0"/>
                </a:solidFill>
              </a:rPr>
              <a:t>sampler_u,ft_Position</a:t>
            </a:r>
            <a:r>
              <a:rPr lang="en-US" altLang="zh-CN" dirty="0">
                <a:solidFill>
                  <a:srgbClr val="00B0F0"/>
                </a:solidFill>
              </a:rPr>
              <a:t>).x - 0.5;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v = texture2D(</a:t>
            </a:r>
            <a:r>
              <a:rPr lang="en-US" altLang="zh-CN" dirty="0" err="1">
                <a:solidFill>
                  <a:srgbClr val="00B0F0"/>
                </a:solidFill>
              </a:rPr>
              <a:t>sampler_v,ft_Position</a:t>
            </a:r>
            <a:r>
              <a:rPr lang="en-US" altLang="zh-CN" dirty="0">
                <a:solidFill>
                  <a:srgbClr val="00B0F0"/>
                </a:solidFill>
              </a:rPr>
              <a:t>).x - 0.5;</a:t>
            </a:r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   vec3 </a:t>
            </a:r>
            <a:r>
              <a:rPr lang="en-US" altLang="zh-CN" dirty="0" err="1">
                <a:solidFill>
                  <a:srgbClr val="00B0F0"/>
                </a:solidFill>
              </a:rPr>
              <a:t>rgb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</a:t>
            </a:r>
            <a:r>
              <a:rPr lang="en-US" altLang="zh-CN" dirty="0" err="1">
                <a:solidFill>
                  <a:srgbClr val="00B0F0"/>
                </a:solidFill>
              </a:rPr>
              <a:t>rgb.r</a:t>
            </a:r>
            <a:r>
              <a:rPr lang="en-US" altLang="zh-CN" dirty="0">
                <a:solidFill>
                  <a:srgbClr val="00B0F0"/>
                </a:solidFill>
              </a:rPr>
              <a:t> = y + 1.403 * v;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</a:t>
            </a:r>
            <a:r>
              <a:rPr lang="en-US" altLang="zh-CN" dirty="0" err="1">
                <a:solidFill>
                  <a:srgbClr val="00B0F0"/>
                </a:solidFill>
              </a:rPr>
              <a:t>rgb.g</a:t>
            </a:r>
            <a:r>
              <a:rPr lang="en-US" altLang="zh-CN" dirty="0">
                <a:solidFill>
                  <a:srgbClr val="00B0F0"/>
                </a:solidFill>
              </a:rPr>
              <a:t> = y - 0.344 * u - 0.714 * v;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</a:t>
            </a:r>
            <a:r>
              <a:rPr lang="en-US" altLang="zh-CN" dirty="0" err="1">
                <a:solidFill>
                  <a:srgbClr val="00B0F0"/>
                </a:solidFill>
              </a:rPr>
              <a:t>rgb.b</a:t>
            </a:r>
            <a:r>
              <a:rPr lang="en-US" altLang="zh-CN" dirty="0">
                <a:solidFill>
                  <a:srgbClr val="00B0F0"/>
                </a:solidFill>
              </a:rPr>
              <a:t> = y + 1.770 * u;</a:t>
            </a:r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   </a:t>
            </a:r>
            <a:r>
              <a:rPr lang="en-US" altLang="zh-CN" dirty="0" err="1">
                <a:solidFill>
                  <a:srgbClr val="00B0F0"/>
                </a:solidFill>
              </a:rPr>
              <a:t>gl_FragColor</a:t>
            </a:r>
            <a:r>
              <a:rPr lang="en-US" altLang="zh-CN" dirty="0">
                <a:solidFill>
                  <a:srgbClr val="00B0F0"/>
                </a:solidFill>
              </a:rPr>
              <a:t> = vec4(rgb,1);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AA69AA-99F0-4625-9396-329EF9B38404}"/>
              </a:ext>
            </a:extLst>
          </p:cNvPr>
          <p:cNvSpPr txBox="1"/>
          <p:nvPr/>
        </p:nvSpPr>
        <p:spPr>
          <a:xfrm>
            <a:off x="6463192" y="1374806"/>
            <a:ext cx="4884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OpenGL</a:t>
            </a:r>
            <a:r>
              <a:rPr lang="zh-CN" altLang="en-US" dirty="0">
                <a:solidFill>
                  <a:srgbClr val="FF0000"/>
                </a:solidFill>
              </a:rPr>
              <a:t>之所以能渲染</a:t>
            </a:r>
            <a:r>
              <a:rPr lang="en-US" altLang="zh-CN" dirty="0">
                <a:solidFill>
                  <a:srgbClr val="FF0000"/>
                </a:solidFill>
              </a:rPr>
              <a:t>YUV</a:t>
            </a:r>
            <a:r>
              <a:rPr lang="zh-CN" altLang="en-US" dirty="0">
                <a:solidFill>
                  <a:srgbClr val="FF0000"/>
                </a:solidFill>
              </a:rPr>
              <a:t>，其实是利用了它的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并行计算能力来快速将</a:t>
            </a:r>
            <a:r>
              <a:rPr lang="en-US" altLang="zh-CN" dirty="0">
                <a:solidFill>
                  <a:srgbClr val="FF0000"/>
                </a:solidFill>
              </a:rPr>
              <a:t>YUV-&gt;RGB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991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4119441" y="539946"/>
            <a:ext cx="468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Ffmpeg</a:t>
            </a:r>
            <a:r>
              <a:rPr lang="zh-CN" altLang="en-US" sz="3600" b="1" dirty="0"/>
              <a:t>获取</a:t>
            </a:r>
            <a:r>
              <a:rPr lang="en-US" altLang="zh-CN" sz="3600" b="1" dirty="0"/>
              <a:t>YUV</a:t>
            </a:r>
            <a:r>
              <a:rPr lang="zh-CN" altLang="en-US" sz="3600" b="1" dirty="0"/>
              <a:t>数据</a:t>
            </a:r>
            <a:endParaRPr lang="en-US" altLang="zh-CN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26D86-67FD-43CC-B9A1-84FD7FA419CC}"/>
              </a:ext>
            </a:extLst>
          </p:cNvPr>
          <p:cNvSpPr txBox="1"/>
          <p:nvPr/>
        </p:nvSpPr>
        <p:spPr>
          <a:xfrm>
            <a:off x="2709512" y="2361395"/>
            <a:ext cx="6772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命令：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.\ffmpeg.exe -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B0F0"/>
                </a:solidFill>
              </a:rPr>
              <a:t> '.\14 </a:t>
            </a:r>
            <a:r>
              <a:rPr lang="zh-CN" altLang="en-US" dirty="0">
                <a:solidFill>
                  <a:srgbClr val="00B0F0"/>
                </a:solidFill>
              </a:rPr>
              <a:t>重逢</a:t>
            </a:r>
            <a:r>
              <a:rPr lang="en-US" altLang="zh-CN" dirty="0">
                <a:solidFill>
                  <a:srgbClr val="00B0F0"/>
                </a:solidFill>
              </a:rPr>
              <a:t>.mp4' -</a:t>
            </a:r>
            <a:r>
              <a:rPr lang="en-US" altLang="zh-CN" dirty="0" err="1">
                <a:solidFill>
                  <a:srgbClr val="00B0F0"/>
                </a:solidFill>
              </a:rPr>
              <a:t>pix_fmt</a:t>
            </a:r>
            <a:r>
              <a:rPr lang="en-US" altLang="zh-CN" dirty="0">
                <a:solidFill>
                  <a:srgbClr val="00B0F0"/>
                </a:solidFill>
              </a:rPr>
              <a:t> yuv420p </a:t>
            </a:r>
            <a:r>
              <a:rPr lang="en-US" altLang="zh-CN" dirty="0" err="1">
                <a:solidFill>
                  <a:srgbClr val="00B0F0"/>
                </a:solidFill>
              </a:rPr>
              <a:t>blr.yuv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0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E00154-BEB5-40EB-ACEB-9E50A6308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9" y="2429962"/>
            <a:ext cx="42513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 dirty="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84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339</Words>
  <Application>Microsoft Office PowerPoint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 Unicode MS</vt:lpstr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wanli yang</dc:creator>
  <cp:lastModifiedBy>wanli yang</cp:lastModifiedBy>
  <cp:revision>116</cp:revision>
  <dcterms:created xsi:type="dcterms:W3CDTF">2019-02-13T12:02:31Z</dcterms:created>
  <dcterms:modified xsi:type="dcterms:W3CDTF">2019-04-11T14:34:58Z</dcterms:modified>
</cp:coreProperties>
</file>