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3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875" y="4057015"/>
            <a:ext cx="1155700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/>
              <a:t>主体部分</a:t>
            </a:r>
            <a:endParaRPr lang="zh-CN" altLang="zh-CN"/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app.json</a:t>
            </a:r>
            <a:endParaRPr lang="zh-CN" altLang="zh-CN"/>
          </a:p>
          <a:p>
            <a:pPr algn="ctr"/>
            <a:r>
              <a:rPr lang="en-US" altLang="zh-CN"/>
              <a:t>app.js</a:t>
            </a:r>
            <a:endParaRPr lang="en-US" altLang="zh-CN"/>
          </a:p>
          <a:p>
            <a:pPr algn="ctr"/>
            <a:r>
              <a:rPr lang="en-US" altLang="zh-CN"/>
              <a:t>app.wxss</a:t>
            </a:r>
            <a:endParaRPr lang="en-US" altLang="zh-CN"/>
          </a:p>
          <a:p>
            <a:pPr algn="ctr"/>
            <a:r>
              <a:rPr lang="zh-CN" altLang="zh-CN"/>
              <a:t>公共部分</a:t>
            </a:r>
            <a:endParaRPr lang="zh-CN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291590" y="4015740"/>
            <a:ext cx="951230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小程序页面</a:t>
            </a:r>
            <a:endParaRPr lang="zh-CN" altLang="en-US"/>
          </a:p>
          <a:p>
            <a:pPr algn="ctr"/>
            <a:r>
              <a:rPr lang="en-US" altLang="zh-CN">
                <a:sym typeface="+mn-ea"/>
              </a:rPr>
              <a:t>json</a:t>
            </a:r>
            <a:endParaRPr lang="en-US" altLang="zh-CN"/>
          </a:p>
          <a:p>
            <a:pPr algn="ctr"/>
            <a:r>
              <a:rPr lang="en-US" altLang="zh-CN"/>
              <a:t>wxml</a:t>
            </a:r>
            <a:endParaRPr lang="en-US" altLang="zh-CN"/>
          </a:p>
          <a:p>
            <a:pPr algn="ctr"/>
            <a:r>
              <a:rPr lang="en-US" altLang="zh-CN"/>
              <a:t>wxss</a:t>
            </a:r>
            <a:endParaRPr lang="en-US" altLang="zh-CN"/>
          </a:p>
          <a:p>
            <a:pPr algn="ctr"/>
            <a:r>
              <a:rPr lang="en-US" altLang="zh-CN"/>
              <a:t>js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react native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97940" y="1418590"/>
            <a:ext cx="9274175" cy="5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2" idx="0"/>
          </p:cNvCxnSpPr>
          <p:nvPr/>
        </p:nvCxnSpPr>
        <p:spPr>
          <a:xfrm>
            <a:off x="1301750" y="1463040"/>
            <a:ext cx="6985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2625" y="2239010"/>
            <a:ext cx="1251585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文件结构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9020" y="1456055"/>
            <a:ext cx="4445" cy="761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73425" y="2234565"/>
            <a:ext cx="6400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143808" y="2188845"/>
            <a:ext cx="8686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视图层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0561320" y="1407160"/>
            <a:ext cx="8255" cy="781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1308735" y="2623820"/>
            <a:ext cx="381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530860" y="3339465"/>
            <a:ext cx="1440000" cy="1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513080" y="3359150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949450" y="3338830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595370" y="2630805"/>
            <a:ext cx="381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948940" y="3346450"/>
            <a:ext cx="1404000" cy="1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2931160" y="3366135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338320" y="3345815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71725" y="4031615"/>
            <a:ext cx="1132840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/>
              <a:t>全局配置</a:t>
            </a:r>
            <a:endParaRPr lang="zh-CN" altLang="zh-CN"/>
          </a:p>
          <a:p>
            <a:r>
              <a:rPr lang="en-US" altLang="zh-CN">
                <a:solidFill>
                  <a:schemeClr val="tx1"/>
                </a:solidFill>
              </a:rPr>
              <a:t>window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tabbar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pages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networkTimeout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debug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94735" y="4002405"/>
            <a:ext cx="1005205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页面单独配置</a:t>
            </a:r>
            <a:endParaRPr lang="zh-CN" altLang="en-US"/>
          </a:p>
          <a:p>
            <a:pPr algn="l"/>
            <a:r>
              <a:rPr lang="zh-CN" altLang="en-US"/>
              <a:t>只可改</a:t>
            </a:r>
            <a:r>
              <a:rPr lang="en-US" altLang="zh-CN">
                <a:solidFill>
                  <a:schemeClr val="tx1"/>
                </a:solidFill>
              </a:rPr>
              <a:t>window</a:t>
            </a:r>
            <a:r>
              <a:rPr lang="zh-CN" altLang="en-US"/>
              <a:t>配置项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0569575" y="2603500"/>
            <a:ext cx="381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101455" y="3294380"/>
            <a:ext cx="2448000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10252710" y="3321685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11516995" y="3318510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9086850" y="3294380"/>
            <a:ext cx="0" cy="36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722360" y="3659505"/>
            <a:ext cx="760730" cy="311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wxml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html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数据绑定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条件渲染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列表渲染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模板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事件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引用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547860" y="4031615"/>
            <a:ext cx="1437640" cy="2562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wxss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类似</a:t>
            </a:r>
            <a:r>
              <a:rPr lang="en-US" altLang="zh-CN">
                <a:solidFill>
                  <a:srgbClr val="FF0000"/>
                </a:solidFill>
              </a:rPr>
              <a:t>css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尺寸单位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rpx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以</a:t>
            </a:r>
            <a:r>
              <a:rPr lang="en-US" altLang="zh-CN">
                <a:solidFill>
                  <a:srgbClr val="FF0000"/>
                </a:solidFill>
              </a:rPr>
              <a:t>ip6</a:t>
            </a:r>
            <a:r>
              <a:rPr lang="zh-CN" altLang="en-US">
                <a:solidFill>
                  <a:srgbClr val="FF0000"/>
                </a:solidFill>
              </a:rPr>
              <a:t>为基准，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屏幕宽度为</a:t>
            </a:r>
            <a:r>
              <a:rPr lang="en-US" altLang="zh-CN">
                <a:solidFill>
                  <a:srgbClr val="FF0000"/>
                </a:solidFill>
              </a:rPr>
              <a:t>750rpx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不同机型宽度自动适配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035665" y="3975100"/>
            <a:ext cx="110553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组件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78320" y="1463040"/>
            <a:ext cx="1460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19850" y="2164080"/>
            <a:ext cx="94932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/>
              <a:t>逻辑层</a:t>
            </a:r>
            <a:endParaRPr lang="zh-CN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45660" y="3554730"/>
            <a:ext cx="1265555" cy="256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注册程序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App()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</a:rPr>
              <a:t>生命周期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zh-CN" altLang="zh-CN">
                <a:solidFill>
                  <a:srgbClr val="FF0000"/>
                </a:solidFill>
              </a:rPr>
              <a:t>函数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zh-CN">
                <a:solidFill>
                  <a:srgbClr val="FF0000"/>
                </a:solidFill>
              </a:rPr>
              <a:t>全局变量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zh-CN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getApp()</a:t>
            </a:r>
            <a:r>
              <a:rPr lang="zh-CN" altLang="zh-CN">
                <a:solidFill>
                  <a:srgbClr val="FF0000"/>
                </a:solidFill>
              </a:rPr>
              <a:t>获取</a:t>
            </a:r>
            <a:r>
              <a:rPr lang="en-US" altLang="zh-CN">
                <a:solidFill>
                  <a:srgbClr val="FF0000"/>
                </a:solidFill>
              </a:rPr>
              <a:t>app</a:t>
            </a:r>
            <a:r>
              <a:rPr lang="zh-CN" altLang="en-US">
                <a:solidFill>
                  <a:srgbClr val="FF0000"/>
                </a:solidFill>
              </a:rPr>
              <a:t>实例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53125" y="3554730"/>
            <a:ext cx="1114425" cy="3017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zh-CN" sz="1600">
                <a:solidFill>
                  <a:srgbClr val="FF0000"/>
                </a:solidFill>
              </a:rPr>
              <a:t>注册页面</a:t>
            </a:r>
            <a:endParaRPr lang="zh-CN" altLang="zh-CN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Page()</a:t>
            </a:r>
            <a:endParaRPr lang="en-US" altLang="zh-CN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页面初始数据</a:t>
            </a:r>
            <a:endParaRPr lang="zh-CN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2</a:t>
            </a:r>
            <a:r>
              <a:rPr lang="zh-CN" altLang="en-US" sz="1600">
                <a:solidFill>
                  <a:srgbClr val="FF0000"/>
                </a:solidFill>
              </a:rPr>
              <a:t>生命周期函数</a:t>
            </a:r>
            <a:endParaRPr lang="zh-CN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事件处理</a:t>
            </a:r>
            <a:endParaRPr lang="zh-CN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4setData()</a:t>
            </a:r>
            <a:endParaRPr lang="en-US" altLang="zh-CN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/>
              <a:t>5getCurrentPages()</a:t>
            </a:r>
            <a:endParaRPr lang="en-US" altLang="zh-CN" sz="1600"/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6</a:t>
            </a:r>
            <a:r>
              <a:rPr lang="zh-CN" altLang="zh-CN" sz="1600">
                <a:solidFill>
                  <a:srgbClr val="FF0000"/>
                </a:solidFill>
              </a:rPr>
              <a:t>页面路由</a:t>
            </a:r>
            <a:endParaRPr lang="zh-CN" altLang="zh-CN" sz="1600">
              <a:solidFill>
                <a:srgbClr val="FF0000"/>
              </a:solidFill>
            </a:endParaRPr>
          </a:p>
          <a:p>
            <a:pPr algn="l"/>
            <a:endParaRPr lang="zh-CN" altLang="zh-CN" sz="16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69150" y="3567430"/>
            <a:ext cx="88392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>
                <a:solidFill>
                  <a:srgbClr val="FF0000"/>
                </a:solidFill>
              </a:rPr>
              <a:t>模块化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26730" y="3583940"/>
            <a:ext cx="49276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api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16" idx="2"/>
          </p:cNvCxnSpPr>
          <p:nvPr/>
        </p:nvCxnSpPr>
        <p:spPr>
          <a:xfrm>
            <a:off x="6880225" y="2529840"/>
            <a:ext cx="3175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432425" y="3297555"/>
            <a:ext cx="3024000" cy="2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448935" y="3342640"/>
            <a:ext cx="317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0" idx="0"/>
          </p:cNvCxnSpPr>
          <p:nvPr/>
        </p:nvCxnSpPr>
        <p:spPr>
          <a:xfrm>
            <a:off x="6506210" y="3312795"/>
            <a:ext cx="4445" cy="24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788275" y="3327400"/>
            <a:ext cx="0" cy="223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430260" y="3312795"/>
            <a:ext cx="0" cy="26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1440" y="1188720"/>
            <a:ext cx="4511040" cy="55930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80120" y="365760"/>
            <a:ext cx="3611880" cy="6492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4140" y="948690"/>
            <a:ext cx="4445000" cy="586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759960" y="2914015"/>
            <a:ext cx="2320925" cy="360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6725" y="238125"/>
            <a:ext cx="3637915" cy="63811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38270" y="215900"/>
            <a:ext cx="4721860" cy="562673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88085" y="2345690"/>
            <a:ext cx="1378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window</a:t>
            </a:r>
            <a:r>
              <a:rPr lang="zh-CN" altLang="zh-CN"/>
              <a:t>区域</a:t>
            </a:r>
            <a:endParaRPr lang="zh-CN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32405" y="2523490"/>
            <a:ext cx="1135380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09570" y="5983605"/>
            <a:ext cx="6654800" cy="7988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5935" y="6303010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tabbar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 flipV="1">
            <a:off x="1290955" y="6463030"/>
            <a:ext cx="147637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3715" y="591312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凸出的按钮无法实现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1645" y="28575"/>
            <a:ext cx="3648075" cy="649478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2753995" y="6066790"/>
            <a:ext cx="1295400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00835" y="233045"/>
            <a:ext cx="8869045" cy="696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&lt;Text style={styles.red}&gt;just red&lt;/Text&gt;   const styles = StyleSheet.create();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&lt;span class=”red”&gt;red&lt;span&gt; .red{color:'#ccc'} 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{red: {color: 'red'}}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815465" y="1325880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832460" y="134157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815160" y="1349195"/>
            <a:ext cx="0" cy="82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94995" y="2192655"/>
            <a:ext cx="2445385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样式：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zh-CN" altLang="en-US"/>
              <a:t>文字样式，  其他样式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621395" y="2252980"/>
            <a:ext cx="3416935" cy="1493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布局：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zh-CN"/>
              <a:t>定位：</a:t>
            </a:r>
            <a:r>
              <a:rPr lang="en-US" altLang="zh-CN"/>
              <a:t>position;</a:t>
            </a:r>
            <a:r>
              <a:rPr lang="zh-CN" altLang="zh-CN"/>
              <a:t>宽高：</a:t>
            </a:r>
            <a:r>
              <a:rPr lang="en-US" altLang="zh-CN"/>
              <a:t>width</a:t>
            </a:r>
            <a:r>
              <a:rPr lang="zh-CN" altLang="en-US"/>
              <a:t>，</a:t>
            </a:r>
            <a:r>
              <a:rPr lang="en-US" altLang="zh-CN"/>
              <a:t>height</a:t>
            </a:r>
            <a:r>
              <a:rPr lang="zh-CN" altLang="en-US"/>
              <a:t>；边距：</a:t>
            </a:r>
            <a:r>
              <a:rPr lang="en-US" altLang="zh-CN"/>
              <a:t>margin</a:t>
            </a:r>
            <a:r>
              <a:rPr lang="zh-CN" altLang="en-US"/>
              <a:t>，</a:t>
            </a:r>
            <a:r>
              <a:rPr lang="en-US" altLang="zh-CN"/>
              <a:t>padding</a:t>
            </a:r>
            <a:r>
              <a:rPr lang="zh-CN" altLang="en-US"/>
              <a:t>；边框：</a:t>
            </a:r>
            <a:r>
              <a:rPr lang="en-US" altLang="zh-CN"/>
              <a:t>border</a:t>
            </a:r>
            <a:r>
              <a:rPr lang="zh-CN" altLang="en-US"/>
              <a:t>；显示：</a:t>
            </a:r>
            <a:r>
              <a:rPr lang="en-US" altLang="zh-CN"/>
              <a:t>display</a:t>
            </a:r>
            <a:r>
              <a:rPr lang="zh-CN" altLang="en-US"/>
              <a:t>；浮动：</a:t>
            </a:r>
            <a:r>
              <a:rPr lang="en-US" altLang="zh-CN"/>
              <a:t>float</a:t>
            </a:r>
            <a:r>
              <a:rPr lang="zh-CN" altLang="en-US"/>
              <a:t>；弹性盒子布局</a:t>
            </a:r>
            <a:endParaRPr lang="en-US" altLang="zh-CN"/>
          </a:p>
        </p:txBody>
      </p:sp>
      <p:cxnSp>
        <p:nvCxnSpPr>
          <p:cNvPr id="2" name="曲线连接符 1"/>
          <p:cNvCxnSpPr/>
          <p:nvPr/>
        </p:nvCxnSpPr>
        <p:spPr>
          <a:xfrm rot="5400000" flipV="1">
            <a:off x="594360" y="3017520"/>
            <a:ext cx="731520" cy="304800"/>
          </a:xfrm>
          <a:prstGeom prst="curvedConnector3">
            <a:avLst>
              <a:gd name="adj1" fmla="val 500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0480" y="3596640"/>
            <a:ext cx="2224405" cy="2288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font-</a:t>
            </a:r>
            <a:r>
              <a:rPr lang="zh-CN" altLang="en-US"/>
              <a:t>，</a:t>
            </a:r>
            <a:r>
              <a:rPr lang="en-US" altLang="zh-CN"/>
              <a:t>text-</a:t>
            </a:r>
            <a:endParaRPr lang="en-US" altLang="zh-CN"/>
          </a:p>
          <a:p>
            <a:r>
              <a:rPr lang="en-US" altLang="zh-CN"/>
              <a:t>font-famyly:;font-size:;font-weight:;</a:t>
            </a:r>
            <a:endParaRPr lang="en-US" altLang="zh-CN"/>
          </a:p>
          <a:p>
            <a:r>
              <a:rPr lang="en-US" altLang="zh-CN"/>
              <a:t>text-decoration:;</a:t>
            </a:r>
            <a:endParaRPr lang="en-US" altLang="zh-CN"/>
          </a:p>
          <a:p>
            <a:r>
              <a:rPr lang="en-US" altLang="zh-CN"/>
              <a:t>text-align:;color:;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a:link;a:visited;a:hover;a:acitve;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love hate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77440" y="3627120"/>
            <a:ext cx="1310640" cy="201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/>
              <a:t>间距</a:t>
            </a:r>
            <a:r>
              <a:rPr lang="en-US" altLang="zh-CN"/>
              <a:t>line-height</a:t>
            </a:r>
            <a:r>
              <a:rPr lang="zh-CN" altLang="zh-CN"/>
              <a:t>，背景</a:t>
            </a:r>
            <a:r>
              <a:rPr lang="en-US" altLang="zh-CN"/>
              <a:t>background-color</a:t>
            </a:r>
            <a:endParaRPr lang="en-US" altLang="zh-CN"/>
          </a:p>
          <a:p>
            <a:r>
              <a:rPr lang="en-US" altLang="zh-CN"/>
              <a:t>background-image</a:t>
            </a:r>
            <a:endParaRPr lang="en-US" altLang="zh-CN"/>
          </a:p>
        </p:txBody>
      </p:sp>
      <p:cxnSp>
        <p:nvCxnSpPr>
          <p:cNvPr id="9" name="曲线连接符 8"/>
          <p:cNvCxnSpPr/>
          <p:nvPr/>
        </p:nvCxnSpPr>
        <p:spPr>
          <a:xfrm rot="5400000" flipV="1">
            <a:off x="2194560" y="2956560"/>
            <a:ext cx="746760" cy="381000"/>
          </a:xfrm>
          <a:prstGeom prst="curvedConnector3">
            <a:avLst>
              <a:gd name="adj1" fmla="val 500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7726680" y="2941320"/>
            <a:ext cx="1310640" cy="822960"/>
          </a:xfrm>
          <a:prstGeom prst="curved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89520" y="4069080"/>
            <a:ext cx="1463040" cy="6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在页面上加了个图层</a:t>
            </a:r>
            <a:endParaRPr lang="zh-CN" altLang="en-US"/>
          </a:p>
        </p:txBody>
      </p:sp>
      <p:cxnSp>
        <p:nvCxnSpPr>
          <p:cNvPr id="15" name="曲线连接符 14"/>
          <p:cNvCxnSpPr/>
          <p:nvPr/>
        </p:nvCxnSpPr>
        <p:spPr>
          <a:xfrm rot="5400000">
            <a:off x="9029700" y="3421380"/>
            <a:ext cx="1722120" cy="1584960"/>
          </a:xfrm>
          <a:prstGeom prst="curved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80960" y="5059680"/>
            <a:ext cx="2286000" cy="916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display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block</a:t>
            </a:r>
            <a:r>
              <a:rPr lang="zh-CN" altLang="en-US"/>
              <a:t>，</a:t>
            </a:r>
            <a:r>
              <a:rPr lang="en-US" altLang="zh-CN"/>
              <a:t>inline</a:t>
            </a:r>
            <a:r>
              <a:rPr lang="zh-CN" altLang="en-US"/>
              <a:t>，</a:t>
            </a:r>
            <a:r>
              <a:rPr lang="en-US" altLang="zh-CN"/>
              <a:t>inline-block</a:t>
            </a:r>
            <a:endParaRPr lang="en-US" altLang="zh-CN"/>
          </a:p>
        </p:txBody>
      </p:sp>
      <p:cxnSp>
        <p:nvCxnSpPr>
          <p:cNvPr id="18" name="曲线连接符 17"/>
          <p:cNvCxnSpPr/>
          <p:nvPr/>
        </p:nvCxnSpPr>
        <p:spPr>
          <a:xfrm>
            <a:off x="9204960" y="3703320"/>
            <a:ext cx="2133600" cy="1021080"/>
          </a:xfrm>
          <a:prstGeom prst="curved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058400" y="4739640"/>
            <a:ext cx="2042160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慎用</a:t>
            </a:r>
            <a:endParaRPr lang="zh-CN" altLang="en-US"/>
          </a:p>
          <a:p>
            <a:r>
              <a:rPr lang="zh-CN" altLang="en-US"/>
              <a:t>可以定位到左右，不是覆盖元素而是挤开该元素</a:t>
            </a:r>
            <a:endParaRPr lang="zh-CN" altLang="en-US"/>
          </a:p>
          <a:p>
            <a:r>
              <a:rPr lang="zh-CN" altLang="en-US"/>
              <a:t>浮动元素高度是</a:t>
            </a:r>
            <a:r>
              <a:rPr lang="en-US" altLang="zh-CN"/>
              <a:t>0</a:t>
            </a:r>
            <a:r>
              <a:rPr lang="zh-CN" altLang="en-US"/>
              <a:t>，会影响父级元素高度，</a:t>
            </a:r>
            <a:r>
              <a:rPr lang="en-US" altLang="zh-CN"/>
              <a:t>clearfix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035040" y="929640"/>
            <a:ext cx="0" cy="3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034880" y="1341575"/>
            <a:ext cx="0" cy="82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61560" y="2164080"/>
            <a:ext cx="2194560" cy="2316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选择器：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&lt;div class=”myClass” id=”myDiv”&gt;&lt;span&gt;aaa&lt;/span&gt;&lt;i&gt;&lt;/i&gt;&lt;/div&gt;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div</a:t>
            </a:r>
            <a:r>
              <a:rPr lang="zh-CN" altLang="zh-CN">
                <a:solidFill>
                  <a:schemeClr val="tx1"/>
                </a:solidFill>
              </a:rPr>
              <a:t>标签名，</a:t>
            </a:r>
            <a:r>
              <a:rPr lang="en-US" altLang="zh-CN">
                <a:solidFill>
                  <a:schemeClr val="tx1"/>
                </a:solidFill>
              </a:rPr>
              <a:t>myClass</a:t>
            </a:r>
            <a:r>
              <a:rPr lang="zh-CN" altLang="zh-CN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css</a:t>
            </a:r>
            <a:r>
              <a:rPr lang="zh-CN" altLang="en-US">
                <a:solidFill>
                  <a:schemeClr val="tx1"/>
                </a:solidFill>
              </a:rPr>
              <a:t>类，</a:t>
            </a:r>
            <a:r>
              <a:rPr lang="en-US" altLang="zh-CN">
                <a:solidFill>
                  <a:schemeClr val="tx1"/>
                </a:solidFill>
              </a:rPr>
              <a:t>myDiv</a:t>
            </a:r>
            <a:r>
              <a:rPr lang="zh-CN" altLang="en-US">
                <a:solidFill>
                  <a:schemeClr val="tx1"/>
                </a:solidFill>
              </a:rPr>
              <a:t>是标签的</a:t>
            </a:r>
            <a:r>
              <a:rPr lang="en-US" altLang="zh-CN">
                <a:solidFill>
                  <a:schemeClr val="tx1"/>
                </a:solidFill>
              </a:rPr>
              <a:t>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86200" y="4419600"/>
            <a:ext cx="2073275" cy="2288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600"/>
              <a:t>*{margin:0;padding:0}</a:t>
            </a:r>
            <a:endParaRPr lang="en-US" altLang="zh-CN" sz="1600"/>
          </a:p>
          <a:p>
            <a:r>
              <a:rPr lang="en-US" altLang="zh-CN" sz="1600"/>
              <a:t>.myClass{font-size:100px;}</a:t>
            </a:r>
            <a:endParaRPr lang="en-US" altLang="zh-CN" sz="1600"/>
          </a:p>
          <a:p>
            <a:r>
              <a:rPr lang="en-US" altLang="zh-CN" sz="1600"/>
              <a:t>#myDiv{margin:10px;}</a:t>
            </a:r>
            <a:endParaRPr lang="en-US" altLang="zh-CN" sz="1600"/>
          </a:p>
          <a:p>
            <a:r>
              <a:rPr lang="en-US" altLang="zh-CN" sz="1600"/>
              <a:t>div{color:#333}</a:t>
            </a:r>
            <a:endParaRPr lang="en-US" altLang="zh-CN" sz="1600"/>
          </a:p>
          <a:p>
            <a:r>
              <a:rPr lang="en-US" altLang="zh-CN" sz="1600"/>
              <a:t>*</a:t>
            </a:r>
            <a:r>
              <a:rPr lang="zh-CN" altLang="zh-CN" sz="1600"/>
              <a:t>选择所有标签</a:t>
            </a:r>
            <a:endParaRPr lang="zh-CN" altLang="zh-CN" sz="1600"/>
          </a:p>
          <a:p>
            <a:r>
              <a:rPr lang="en-US" altLang="zh-CN" sz="1600"/>
              <a:t>.</a:t>
            </a:r>
            <a:r>
              <a:rPr lang="zh-CN" altLang="zh-CN" sz="1600"/>
              <a:t>匹配</a:t>
            </a:r>
            <a:r>
              <a:rPr lang="en-US" altLang="zh-CN" sz="1600"/>
              <a:t>css</a:t>
            </a:r>
            <a:r>
              <a:rPr lang="zh-CN" altLang="en-US" sz="1600"/>
              <a:t>类</a:t>
            </a:r>
            <a:endParaRPr lang="zh-CN" altLang="en-US" sz="1600"/>
          </a:p>
          <a:p>
            <a:r>
              <a:rPr lang="en-US" altLang="zh-CN" sz="1600"/>
              <a:t>#</a:t>
            </a:r>
            <a:r>
              <a:rPr lang="zh-CN" altLang="en-US" sz="1600"/>
              <a:t>匹配</a:t>
            </a:r>
            <a:r>
              <a:rPr lang="en-US" altLang="zh-CN" sz="1600"/>
              <a:t>id</a:t>
            </a:r>
            <a:r>
              <a:rPr lang="zh-CN" altLang="en-US" sz="1600"/>
              <a:t>，</a:t>
            </a:r>
            <a:r>
              <a:rPr lang="en-US" altLang="zh-CN" sz="1600"/>
              <a:t>div</a:t>
            </a:r>
            <a:r>
              <a:rPr lang="zh-CN" altLang="en-US" sz="1600"/>
              <a:t>匹配标签</a:t>
            </a:r>
            <a:endParaRPr lang="zh-CN" altLang="en-US" sz="1600"/>
          </a:p>
        </p:txBody>
      </p:sp>
      <p:cxnSp>
        <p:nvCxnSpPr>
          <p:cNvPr id="29" name="曲线连接符 28"/>
          <p:cNvCxnSpPr/>
          <p:nvPr/>
        </p:nvCxnSpPr>
        <p:spPr>
          <a:xfrm rot="10800000" flipV="1">
            <a:off x="4389120" y="3825240"/>
            <a:ext cx="777240" cy="533400"/>
          </a:xfrm>
          <a:prstGeom prst="curvedConnector3">
            <a:avLst>
              <a:gd name="adj1" fmla="val 499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35040" y="4373880"/>
            <a:ext cx="1310640" cy="2773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/>
              <a:t>更多选择器使用：</a:t>
            </a:r>
            <a:r>
              <a:rPr lang="en-US" altLang="zh-CN" sz="1600"/>
              <a:t>.myClass,.otherClass</a:t>
            </a:r>
            <a:endParaRPr lang="en-US" altLang="zh-CN" sz="1600"/>
          </a:p>
          <a:p>
            <a:r>
              <a:rPr lang="en-US" altLang="zh-CN" sz="1600"/>
              <a:t>div#myDiv &gt; span</a:t>
            </a:r>
            <a:endParaRPr lang="en-US" altLang="zh-CN" sz="1600"/>
          </a:p>
          <a:p>
            <a:r>
              <a:rPr lang="en-US" altLang="zh-CN" sz="1600"/>
              <a:t>input[type=”text”]</a:t>
            </a:r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div:first-child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/>
          </a:p>
        </p:txBody>
      </p:sp>
      <p:cxnSp>
        <p:nvCxnSpPr>
          <p:cNvPr id="31" name="曲线连接符 30"/>
          <p:cNvCxnSpPr/>
          <p:nvPr/>
        </p:nvCxnSpPr>
        <p:spPr>
          <a:xfrm rot="5400000" flipV="1">
            <a:off x="6134100" y="3985260"/>
            <a:ext cx="640080" cy="198120"/>
          </a:xfrm>
          <a:prstGeom prst="curvedConnector3">
            <a:avLst>
              <a:gd name="adj1" fmla="val 50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901440" y="1671955"/>
            <a:ext cx="3642360" cy="581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12545" y="1433195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32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8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04000" y="144825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504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980000" y="1440000"/>
            <a:ext cx="0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480" y="2223135"/>
            <a:ext cx="1577975" cy="1767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视图容器：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、视图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、滚动视图</a:t>
            </a:r>
            <a:r>
              <a:rPr lang="en-US" altLang="zh-CN">
                <a:solidFill>
                  <a:srgbClr val="FF0000"/>
                </a:solidFill>
              </a:rPr>
              <a:t>sroll-view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、滑块视图</a:t>
            </a:r>
            <a:r>
              <a:rPr lang="en-US" altLang="zh-CN">
                <a:solidFill>
                  <a:srgbClr val="FF0000"/>
                </a:solidFill>
              </a:rPr>
              <a:t>swiper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99260" y="2223135"/>
            <a:ext cx="1563370" cy="1493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基础内容：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icon</a:t>
            </a:r>
            <a:r>
              <a:rPr lang="zh-CN" altLang="en-US"/>
              <a:t>图标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text</a:t>
            </a:r>
            <a:r>
              <a:rPr lang="zh-CN" altLang="en-US">
                <a:solidFill>
                  <a:srgbClr val="FF0000"/>
                </a:solidFill>
              </a:rPr>
              <a:t>文本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progress</a:t>
            </a:r>
            <a:r>
              <a:rPr lang="zh-CN" altLang="en-US"/>
              <a:t>进度条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504565" y="2192655"/>
            <a:ext cx="1697355" cy="405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表单组件：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 sz="1600"/>
              <a:t>1</a:t>
            </a:r>
            <a:r>
              <a:rPr lang="zh-CN" altLang="en-US" sz="1600"/>
              <a:t>、按钮</a:t>
            </a:r>
            <a:r>
              <a:rPr lang="en-US" altLang="zh-CN" sz="1600"/>
              <a:t>button</a:t>
            </a:r>
            <a:endParaRPr lang="en-US" altLang="zh-CN" sz="1600"/>
          </a:p>
          <a:p>
            <a:r>
              <a:rPr lang="en-US" altLang="zh-CN" sz="1600"/>
              <a:t>2</a:t>
            </a:r>
            <a:r>
              <a:rPr lang="zh-CN" altLang="en-US" sz="1600"/>
              <a:t>、多选框</a:t>
            </a:r>
            <a:r>
              <a:rPr lang="en-US" altLang="zh-CN" sz="1600"/>
              <a:t>checkbox</a:t>
            </a:r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、表单</a:t>
            </a:r>
            <a:r>
              <a:rPr lang="en-US" altLang="zh-CN" sz="1600"/>
              <a:t>form</a:t>
            </a:r>
            <a:endParaRPr lang="en-US" altLang="zh-CN" sz="1600"/>
          </a:p>
          <a:p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zh-CN" altLang="en-US" sz="1600">
                <a:solidFill>
                  <a:srgbClr val="FF0000"/>
                </a:solidFill>
              </a:rPr>
              <a:t>输入框</a:t>
            </a:r>
            <a:r>
              <a:rPr lang="en-US" altLang="zh-CN" sz="1600">
                <a:solidFill>
                  <a:srgbClr val="FF0000"/>
                </a:solidFill>
              </a:rPr>
              <a:t>input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/>
              <a:t>5</a:t>
            </a:r>
            <a:r>
              <a:rPr lang="zh-CN" altLang="en-US" sz="1600"/>
              <a:t>、标注</a:t>
            </a:r>
            <a:r>
              <a:rPr lang="en-US" altLang="zh-CN" sz="1600"/>
              <a:t>label</a:t>
            </a:r>
            <a:endParaRPr lang="en-US" altLang="zh-CN" sz="1600"/>
          </a:p>
          <a:p>
            <a:r>
              <a:rPr lang="en-US" altLang="zh-CN" sz="1600"/>
              <a:t>6</a:t>
            </a:r>
            <a:r>
              <a:rPr lang="zh-CN" altLang="en-US" sz="1600"/>
              <a:t>、滚动选择器</a:t>
            </a:r>
            <a:r>
              <a:rPr lang="en-US" altLang="zh-CN" sz="1600"/>
              <a:t>picker</a:t>
            </a:r>
            <a:endParaRPr lang="en-US" altLang="zh-CN" sz="1600"/>
          </a:p>
          <a:p>
            <a:r>
              <a:rPr lang="en-US" altLang="zh-CN" sz="1600"/>
              <a:t>7</a:t>
            </a:r>
            <a:r>
              <a:rPr lang="zh-CN" altLang="en-US" sz="1600"/>
              <a:t>、单选</a:t>
            </a:r>
            <a:r>
              <a:rPr lang="en-US" altLang="zh-CN" sz="1600"/>
              <a:t>radio</a:t>
            </a:r>
            <a:endParaRPr lang="en-US" altLang="zh-CN" sz="1600"/>
          </a:p>
          <a:p>
            <a:r>
              <a:rPr lang="en-US" altLang="zh-CN" sz="1600"/>
              <a:t>8</a:t>
            </a:r>
            <a:r>
              <a:rPr lang="zh-CN" altLang="en-US" sz="1600"/>
              <a:t>、滑动选择器</a:t>
            </a:r>
            <a:r>
              <a:rPr lang="en-US" altLang="zh-CN" sz="1600"/>
              <a:t>slider</a:t>
            </a:r>
            <a:endParaRPr lang="en-US" altLang="zh-CN" sz="1600"/>
          </a:p>
          <a:p>
            <a:r>
              <a:rPr lang="en-US" altLang="zh-CN" sz="1600"/>
              <a:t>9</a:t>
            </a:r>
            <a:r>
              <a:rPr lang="zh-CN" altLang="en-US" sz="1600"/>
              <a:t>、开关选择器</a:t>
            </a:r>
            <a:r>
              <a:rPr lang="en-US" altLang="zh-CN" sz="1600"/>
              <a:t>switch</a:t>
            </a:r>
            <a:endParaRPr lang="en-US" altLang="zh-CN" sz="1600"/>
          </a:p>
          <a:p>
            <a:r>
              <a:rPr lang="en-US" altLang="zh-CN" sz="1600"/>
              <a:t>10</a:t>
            </a:r>
            <a:r>
              <a:rPr lang="zh-CN" altLang="en-US" sz="1600"/>
              <a:t>、多行输入框</a:t>
            </a:r>
            <a:r>
              <a:rPr lang="en-US" altLang="zh-CN" sz="1600"/>
              <a:t>textarea</a:t>
            </a:r>
            <a:endParaRPr lang="en-US" altLang="zh-CN" sz="1600"/>
          </a:p>
        </p:txBody>
      </p:sp>
      <p:sp>
        <p:nvSpPr>
          <p:cNvPr id="45" name="文本框 44"/>
          <p:cNvSpPr txBox="1"/>
          <p:nvPr/>
        </p:nvSpPr>
        <p:spPr>
          <a:xfrm>
            <a:off x="5410200" y="2222500"/>
            <a:ext cx="1473200" cy="94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导航：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rgbClr val="FF0000"/>
                </a:solidFill>
              </a:rPr>
              <a:t>页面链接</a:t>
            </a:r>
            <a:r>
              <a:rPr lang="en-US" altLang="zh-CN">
                <a:solidFill>
                  <a:srgbClr val="FF0000"/>
                </a:solidFill>
              </a:rPr>
              <a:t>navigator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3895" y="2222500"/>
            <a:ext cx="1399540" cy="204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媒体组件：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、音频</a:t>
            </a:r>
            <a:r>
              <a:rPr lang="en-US" altLang="zh-CN">
                <a:solidFill>
                  <a:schemeClr val="tx1"/>
                </a:solidFill>
              </a:rPr>
              <a:t>audio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、图片</a:t>
            </a:r>
            <a:r>
              <a:rPr lang="en-US" altLang="zh-CN">
                <a:solidFill>
                  <a:srgbClr val="FF0000"/>
                </a:solidFill>
              </a:rPr>
              <a:t>image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、视频</a:t>
            </a:r>
            <a:r>
              <a:rPr lang="en-US" altLang="zh-CN">
                <a:solidFill>
                  <a:schemeClr val="tx1"/>
                </a:solidFill>
              </a:rPr>
              <a:t>video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62390" y="2206625"/>
            <a:ext cx="1071880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地图：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0419715" y="2207260"/>
            <a:ext cx="1146175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画布：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canvas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12545" y="1433195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32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8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04000" y="144825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504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980000" y="1440000"/>
            <a:ext cx="0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480" y="2223135"/>
            <a:ext cx="1577975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网络：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、发起请求</a:t>
            </a:r>
            <a:r>
              <a:rPr lang="en-US" altLang="zh-CN">
                <a:solidFill>
                  <a:srgbClr val="FF0000"/>
                </a:solidFill>
              </a:rPr>
              <a:t>wx.request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2</a:t>
            </a:r>
            <a:r>
              <a:rPr lang="zh-CN" altLang="en-US"/>
              <a:t>、上传</a:t>
            </a:r>
            <a:r>
              <a:rPr lang="en-US" altLang="zh-CN"/>
              <a:t>wx.</a:t>
            </a:r>
            <a:r>
              <a:rPr lang="zh-CN" altLang="en-US"/>
              <a:t>uploadFile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、下载wx.downloadFile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699260" y="2223135"/>
            <a:ext cx="1563370" cy="2865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媒体：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、图片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、录音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、录音的播放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、背景音乐播放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、文件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、视频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、音频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504565" y="2192655"/>
            <a:ext cx="1697355" cy="192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数据本地缓存：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 sz="1600"/>
              <a:t>1</a:t>
            </a:r>
            <a:r>
              <a:rPr lang="zh-CN" altLang="en-US" sz="1600"/>
              <a:t>、get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en-US" altLang="zh-CN" sz="1600"/>
              <a:t>set</a:t>
            </a:r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、</a:t>
            </a:r>
            <a:r>
              <a:rPr lang="en-US" altLang="zh-CN" sz="1600"/>
              <a:t>remove</a:t>
            </a:r>
            <a:endParaRPr lang="en-US" altLang="zh-CN" sz="1600"/>
          </a:p>
          <a:p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en-US" altLang="zh-CN" sz="1600"/>
              <a:t>clear</a:t>
            </a:r>
            <a:endParaRPr lang="en-US" altLang="zh-CN" sz="1600"/>
          </a:p>
          <a:p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5410200" y="2222500"/>
            <a:ext cx="1473200" cy="94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位置：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zh-CN"/>
              <a:t>、获取位置</a:t>
            </a:r>
            <a:endParaRPr lang="zh-CN" altLang="zh-CN"/>
          </a:p>
          <a:p>
            <a:r>
              <a:rPr lang="en-US" altLang="zh-CN"/>
              <a:t>2</a:t>
            </a:r>
            <a:r>
              <a:rPr lang="zh-CN" altLang="en-US"/>
              <a:t>、查看位置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033895" y="2222500"/>
            <a:ext cx="1399540" cy="2865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设备：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、网络状态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、系统信息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、重力感应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、罗盘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、拨打电话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62390" y="2206625"/>
            <a:ext cx="107188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界面：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、交互反馈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、设置导航条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、导航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、动画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5</a:t>
            </a:r>
            <a:r>
              <a:rPr lang="zh-CN" altLang="en-US"/>
              <a:t>、绘图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、其他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0419715" y="2207260"/>
            <a:ext cx="1146175" cy="2621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开放接口：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、登录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、获取用户信息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3</a:t>
            </a:r>
            <a:r>
              <a:rPr lang="zh-CN" altLang="en-US"/>
              <a:t>、微信支付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、模板消息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26000" y="2970530"/>
            <a:ext cx="254000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06880" y="929640"/>
            <a:ext cx="5043170" cy="6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altLang="zh-CN"/>
              <a:t>react native </a:t>
            </a:r>
            <a:r>
              <a:rPr lang="zh-CN" altLang="zh-CN"/>
              <a:t>中文：</a:t>
            </a:r>
            <a:endParaRPr lang="zh-CN" altLang="zh-CN"/>
          </a:p>
          <a:p>
            <a:pPr algn="l"/>
            <a:r>
              <a:rPr lang="zh-CN" altLang="en-US">
                <a:sym typeface="+mn-ea"/>
              </a:rPr>
              <a:t>https://reactnative.cn/docs/0.39/view.html#content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6880" y="2179320"/>
            <a:ext cx="5342890" cy="6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altLang="zh-CN"/>
              <a:t>react native </a:t>
            </a:r>
            <a:r>
              <a:rPr lang="zh-CN" altLang="en-US"/>
              <a:t>英文：</a:t>
            </a:r>
            <a:endParaRPr lang="zh-CN" altLang="en-US"/>
          </a:p>
          <a:p>
            <a:pPr algn="l"/>
            <a:r>
              <a:rPr lang="zh-CN" altLang="en-US"/>
              <a:t>https://facebook.github.io/react-native/docs/view.html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54320" y="389255"/>
            <a:ext cx="134810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React Native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028055" y="7575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12545" y="1308735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336675" y="1308735"/>
            <a:ext cx="0" cy="751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79120" y="2118360"/>
            <a:ext cx="14020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>
                <a:solidFill>
                  <a:srgbClr val="FF0000"/>
                </a:solidFill>
              </a:rPr>
              <a:t>组件</a:t>
            </a:r>
            <a:endParaRPr lang="zh-CN" altLang="zh-CN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0960735" y="1308735"/>
            <a:ext cx="0" cy="751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259695" y="2060575"/>
            <a:ext cx="140208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API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160" y="2709545"/>
            <a:ext cx="2454910" cy="3995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600"/>
              <a:t>ActivityIndicator</a:t>
            </a:r>
            <a:endParaRPr lang="zh-CN" altLang="en-US" sz="1600"/>
          </a:p>
          <a:p>
            <a:pPr algn="l"/>
            <a:r>
              <a:rPr lang="zh-CN" altLang="en-US" sz="1600"/>
              <a:t>Button</a:t>
            </a:r>
            <a:endParaRPr lang="zh-CN" altLang="en-US" sz="1600"/>
          </a:p>
          <a:p>
            <a:pPr algn="l"/>
            <a:r>
              <a:rPr lang="zh-CN" altLang="en-US" sz="1600"/>
              <a:t>DatePickerIOS</a:t>
            </a:r>
            <a:endParaRPr lang="zh-CN" altLang="en-US" sz="1600"/>
          </a:p>
          <a:p>
            <a:pPr algn="l"/>
            <a:r>
              <a:rPr lang="zh-CN" altLang="en-US" sz="1600"/>
              <a:t>DrawerLayoutAndroid</a:t>
            </a:r>
            <a:endParaRPr lang="zh-CN" altLang="en-US" sz="1600"/>
          </a:p>
          <a:p>
            <a:pPr algn="l"/>
            <a:r>
              <a:rPr lang="zh-CN" altLang="en-US" sz="1600"/>
              <a:t>Image</a:t>
            </a:r>
            <a:endParaRPr lang="zh-CN" altLang="en-US" sz="1600"/>
          </a:p>
          <a:p>
            <a:pPr algn="l"/>
            <a:r>
              <a:rPr lang="zh-CN" altLang="en-US" sz="1600"/>
              <a:t>KeyboardAvoidingView</a:t>
            </a:r>
            <a:endParaRPr lang="zh-CN" altLang="en-US" sz="1600"/>
          </a:p>
          <a:p>
            <a:pPr algn="l"/>
            <a:r>
              <a:rPr lang="zh-CN" altLang="en-US" sz="1600"/>
              <a:t>ListView</a:t>
            </a:r>
            <a:endParaRPr lang="zh-CN" altLang="en-US" sz="1600"/>
          </a:p>
          <a:p>
            <a:pPr algn="l"/>
            <a:r>
              <a:rPr lang="zh-CN" altLang="en-US" sz="1600"/>
              <a:t>ListView.DataSource</a:t>
            </a:r>
            <a:endParaRPr lang="zh-CN" altLang="en-US" sz="1600"/>
          </a:p>
          <a:p>
            <a:pPr algn="l"/>
            <a:r>
              <a:rPr lang="zh-CN" altLang="en-US" sz="1600"/>
              <a:t>MapView</a:t>
            </a:r>
            <a:endParaRPr lang="zh-CN" altLang="en-US" sz="1600"/>
          </a:p>
          <a:p>
            <a:pPr algn="l"/>
            <a:r>
              <a:rPr lang="zh-CN" altLang="en-US" sz="1600"/>
              <a:t>Modal</a:t>
            </a:r>
            <a:endParaRPr lang="zh-CN" altLang="en-US" sz="1600"/>
          </a:p>
          <a:p>
            <a:pPr algn="l"/>
            <a:r>
              <a:rPr lang="zh-CN" altLang="en-US" sz="1600"/>
              <a:t>Navigator</a:t>
            </a:r>
            <a:endParaRPr lang="zh-CN" altLang="en-US" sz="1600"/>
          </a:p>
          <a:p>
            <a:pPr algn="l"/>
            <a:r>
              <a:rPr lang="zh-CN" altLang="en-US" sz="1600"/>
              <a:t>NavigatorIOS</a:t>
            </a:r>
            <a:endParaRPr lang="zh-CN" altLang="en-US" sz="1600"/>
          </a:p>
          <a:p>
            <a:pPr algn="l"/>
            <a:r>
              <a:rPr lang="zh-CN" altLang="en-US" sz="1600"/>
              <a:t>Picker</a:t>
            </a:r>
            <a:endParaRPr lang="zh-CN" altLang="en-US" sz="1600"/>
          </a:p>
          <a:p>
            <a:pPr algn="l"/>
            <a:r>
              <a:rPr lang="zh-CN" altLang="en-US" sz="1600"/>
              <a:t>PickerIOS</a:t>
            </a:r>
            <a:endParaRPr lang="zh-CN" altLang="en-US" sz="1600"/>
          </a:p>
          <a:p>
            <a:pPr algn="l"/>
            <a:r>
              <a:rPr lang="zh-CN" altLang="en-US" sz="1600"/>
              <a:t>ProgressBarAndroid</a:t>
            </a:r>
            <a:endParaRPr lang="zh-CN" altLang="en-US" sz="1600"/>
          </a:p>
          <a:p>
            <a:pPr algn="l"/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2880360" y="1734185"/>
            <a:ext cx="2485390" cy="4970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ProgressViewIOS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RefreshControl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ScrollView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SegmentedControlIOS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Slider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StatusBar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Switch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TabBarIOS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TabBarIOS.Item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Text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TextInput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ToolbarAndroid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TouchableHighlight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TouchableNativeFeedback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TouchableOpacity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TouchableWithoutFeedback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View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ViewPagerAndroid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WebView</a:t>
            </a:r>
            <a:endParaRPr lang="zh-CN" altLang="en-US" sz="1600"/>
          </a:p>
          <a:p>
            <a:endParaRPr lang="zh-CN" altLang="en-US" sz="1600"/>
          </a:p>
        </p:txBody>
      </p:sp>
      <p:cxnSp>
        <p:nvCxnSpPr>
          <p:cNvPr id="13" name="曲线连接符 12"/>
          <p:cNvCxnSpPr>
            <a:stCxn id="8" idx="3"/>
          </p:cNvCxnSpPr>
          <p:nvPr/>
        </p:nvCxnSpPr>
        <p:spPr>
          <a:xfrm flipV="1">
            <a:off x="1981200" y="1874520"/>
            <a:ext cx="899160" cy="4267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1280160" y="248412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123805" y="2770505"/>
            <a:ext cx="1722120" cy="3995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600"/>
              <a:t>ActionSheetIOS</a:t>
            </a:r>
            <a:endParaRPr lang="zh-CN" altLang="en-US" sz="1600"/>
          </a:p>
          <a:p>
            <a:pPr algn="l"/>
            <a:r>
              <a:rPr lang="zh-CN" altLang="en-US" sz="1600"/>
              <a:t>AdSupportIOS</a:t>
            </a:r>
            <a:endParaRPr lang="zh-CN" altLang="en-US" sz="1600"/>
          </a:p>
          <a:p>
            <a:pPr algn="l"/>
            <a:r>
              <a:rPr lang="zh-CN" altLang="en-US" sz="1600"/>
              <a:t>Alert</a:t>
            </a:r>
            <a:endParaRPr lang="zh-CN" altLang="en-US" sz="1600"/>
          </a:p>
          <a:p>
            <a:pPr algn="l"/>
            <a:r>
              <a:rPr lang="zh-CN" altLang="en-US" sz="1600"/>
              <a:t>AlertIOS</a:t>
            </a:r>
            <a:endParaRPr lang="zh-CN" altLang="en-US" sz="1600"/>
          </a:p>
          <a:p>
            <a:pPr algn="l"/>
            <a:r>
              <a:rPr lang="zh-CN" altLang="en-US" sz="1600"/>
              <a:t>Animated</a:t>
            </a:r>
            <a:endParaRPr lang="zh-CN" altLang="en-US" sz="1600"/>
          </a:p>
          <a:p>
            <a:pPr algn="l"/>
            <a:r>
              <a:rPr lang="zh-CN" altLang="en-US" sz="1600"/>
              <a:t>AppRegistry</a:t>
            </a:r>
            <a:endParaRPr lang="zh-CN" altLang="en-US" sz="1600"/>
          </a:p>
          <a:p>
            <a:pPr algn="l"/>
            <a:r>
              <a:rPr lang="zh-CN" altLang="en-US" sz="1600"/>
              <a:t>AppState</a:t>
            </a:r>
            <a:endParaRPr lang="zh-CN" altLang="en-US" sz="1600"/>
          </a:p>
          <a:p>
            <a:pPr algn="l"/>
            <a:r>
              <a:rPr lang="zh-CN" altLang="en-US" sz="1600"/>
              <a:t>AsyncStorage</a:t>
            </a:r>
            <a:endParaRPr lang="zh-CN" altLang="en-US" sz="1600"/>
          </a:p>
          <a:p>
            <a:pPr algn="l"/>
            <a:r>
              <a:rPr lang="zh-CN" altLang="en-US" sz="1600"/>
              <a:t>BackAndroid</a:t>
            </a:r>
            <a:endParaRPr lang="zh-CN" altLang="en-US" sz="1600"/>
          </a:p>
          <a:p>
            <a:pPr algn="l"/>
            <a:r>
              <a:rPr lang="zh-CN" altLang="en-US" sz="1600"/>
              <a:t>CameraRoll</a:t>
            </a:r>
            <a:endParaRPr lang="zh-CN" altLang="en-US" sz="1600"/>
          </a:p>
          <a:p>
            <a:pPr algn="l"/>
            <a:r>
              <a:rPr lang="zh-CN" altLang="en-US" sz="1600"/>
              <a:t>Clipboard</a:t>
            </a:r>
            <a:endParaRPr lang="zh-CN" altLang="en-US" sz="1600"/>
          </a:p>
          <a:p>
            <a:pPr algn="l"/>
            <a:r>
              <a:rPr lang="zh-CN" altLang="en-US" sz="1600"/>
              <a:t>DatePickerAndroid</a:t>
            </a:r>
            <a:endParaRPr lang="zh-CN" altLang="en-US" sz="1600"/>
          </a:p>
          <a:p>
            <a:pPr algn="l"/>
            <a:r>
              <a:rPr lang="zh-CN" altLang="en-US" sz="1600"/>
              <a:t>Dimensions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Easing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Geolocation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ImageEditor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7421880" y="1734185"/>
            <a:ext cx="1917700" cy="4726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ImagePickerIOS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ImageStore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InteractionManager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Keyboard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LayoutAnimation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Linking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NativeMethodsMixin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NetInfo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PanResponder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PermissionsAndroid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PixelRatio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PushNotificationIOS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Share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StyleSheet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Systrace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TimePickerAndroid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ToastAndroid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VibrationIOS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Vibration</a:t>
            </a:r>
            <a:endParaRPr lang="zh-CN" altLang="en-US" sz="1600"/>
          </a:p>
        </p:txBody>
      </p:sp>
      <p:cxnSp>
        <p:nvCxnSpPr>
          <p:cNvPr id="17" name="直接箭头连接符 16"/>
          <p:cNvCxnSpPr>
            <a:stCxn id="10" idx="2"/>
            <a:endCxn id="15" idx="0"/>
          </p:cNvCxnSpPr>
          <p:nvPr/>
        </p:nvCxnSpPr>
        <p:spPr>
          <a:xfrm>
            <a:off x="10960735" y="2428875"/>
            <a:ext cx="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10800000">
            <a:off x="9433560" y="1844040"/>
            <a:ext cx="655320" cy="411480"/>
          </a:xfrm>
          <a:prstGeom prst="curvedConnector3">
            <a:avLst>
              <a:gd name="adj1" fmla="val 499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141720" y="1325880"/>
            <a:ext cx="0" cy="44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99760" y="1798320"/>
            <a:ext cx="91567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css</a:t>
            </a:r>
            <a:r>
              <a:rPr lang="zh-CN" altLang="en-US">
                <a:solidFill>
                  <a:srgbClr val="FF0000"/>
                </a:solidFill>
              </a:rPr>
              <a:t>样式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09090" y="207010"/>
            <a:ext cx="8869045" cy="696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&lt;Text style={styles.red}&gt;just red&lt;/Text&gt;   const styles = StyleSheet.create({red: {color: 'red'}});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&lt;span class=”red”&gt;red&lt;span&gt; .red{color:'red'}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815465" y="1325880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832460" y="134157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815160" y="1349195"/>
            <a:ext cx="0" cy="82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94995" y="2192655"/>
            <a:ext cx="2445385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样式：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zh-CN" altLang="en-US"/>
              <a:t>文字样式，  其他样式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621395" y="2252980"/>
            <a:ext cx="3416935" cy="1493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布局：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zh-CN"/>
              <a:t>定位：</a:t>
            </a:r>
            <a:r>
              <a:rPr lang="en-US" altLang="zh-CN"/>
              <a:t>position;</a:t>
            </a:r>
            <a:r>
              <a:rPr lang="zh-CN" altLang="zh-CN"/>
              <a:t>宽高：</a:t>
            </a:r>
            <a:r>
              <a:rPr lang="en-US" altLang="zh-CN"/>
              <a:t>width</a:t>
            </a:r>
            <a:r>
              <a:rPr lang="zh-CN" altLang="en-US"/>
              <a:t>，</a:t>
            </a:r>
            <a:r>
              <a:rPr lang="en-US" altLang="zh-CN"/>
              <a:t>height</a:t>
            </a:r>
            <a:r>
              <a:rPr lang="zh-CN" altLang="en-US"/>
              <a:t>；边距：</a:t>
            </a:r>
            <a:r>
              <a:rPr lang="en-US" altLang="zh-CN"/>
              <a:t>margin</a:t>
            </a:r>
            <a:r>
              <a:rPr lang="zh-CN" altLang="en-US"/>
              <a:t>，</a:t>
            </a:r>
            <a:r>
              <a:rPr lang="en-US" altLang="zh-CN"/>
              <a:t>padding</a:t>
            </a:r>
            <a:r>
              <a:rPr lang="zh-CN" altLang="en-US"/>
              <a:t>；边框：</a:t>
            </a:r>
            <a:r>
              <a:rPr lang="en-US" altLang="zh-CN"/>
              <a:t>border</a:t>
            </a:r>
            <a:r>
              <a:rPr lang="zh-CN" altLang="en-US"/>
              <a:t>；显示：</a:t>
            </a:r>
            <a:r>
              <a:rPr lang="en-US" altLang="zh-CN"/>
              <a:t>display</a:t>
            </a:r>
            <a:r>
              <a:rPr lang="zh-CN" altLang="en-US"/>
              <a:t>；浮动：</a:t>
            </a:r>
            <a:r>
              <a:rPr lang="en-US" altLang="zh-CN"/>
              <a:t>float</a:t>
            </a:r>
            <a:r>
              <a:rPr lang="zh-CN" altLang="en-US"/>
              <a:t>；弹性盒子布局</a:t>
            </a:r>
            <a:endParaRPr lang="en-US" altLang="zh-CN"/>
          </a:p>
        </p:txBody>
      </p:sp>
      <p:cxnSp>
        <p:nvCxnSpPr>
          <p:cNvPr id="2" name="曲线连接符 1"/>
          <p:cNvCxnSpPr/>
          <p:nvPr/>
        </p:nvCxnSpPr>
        <p:spPr>
          <a:xfrm rot="5400000" flipV="1">
            <a:off x="594360" y="3017520"/>
            <a:ext cx="731520" cy="304800"/>
          </a:xfrm>
          <a:prstGeom prst="curvedConnector3">
            <a:avLst>
              <a:gd name="adj1" fmla="val 500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0480" y="3596640"/>
            <a:ext cx="2224405" cy="2288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font-</a:t>
            </a:r>
            <a:r>
              <a:rPr lang="zh-CN" altLang="en-US"/>
              <a:t>，</a:t>
            </a:r>
            <a:r>
              <a:rPr lang="en-US" altLang="zh-CN"/>
              <a:t>text-</a:t>
            </a:r>
            <a:endParaRPr lang="en-US" altLang="zh-CN"/>
          </a:p>
          <a:p>
            <a:r>
              <a:rPr lang="en-US" altLang="zh-CN"/>
              <a:t>font-famyly:;font-size:;font-weight:;</a:t>
            </a:r>
            <a:endParaRPr lang="en-US" altLang="zh-CN"/>
          </a:p>
          <a:p>
            <a:r>
              <a:rPr lang="en-US" altLang="zh-CN"/>
              <a:t>text-decoration:;</a:t>
            </a:r>
            <a:endParaRPr lang="en-US" altLang="zh-CN"/>
          </a:p>
          <a:p>
            <a:r>
              <a:rPr lang="en-US" altLang="zh-CN"/>
              <a:t>text-align:;color:;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a:link;a:visited;a:hover;a:acitve;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love hate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77440" y="3627120"/>
            <a:ext cx="1310640" cy="201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/>
              <a:t>间距</a:t>
            </a:r>
            <a:r>
              <a:rPr lang="en-US" altLang="zh-CN"/>
              <a:t>line-height</a:t>
            </a:r>
            <a:r>
              <a:rPr lang="zh-CN" altLang="zh-CN"/>
              <a:t>，背景</a:t>
            </a:r>
            <a:r>
              <a:rPr lang="en-US" altLang="zh-CN"/>
              <a:t>background-color</a:t>
            </a:r>
            <a:endParaRPr lang="en-US" altLang="zh-CN"/>
          </a:p>
          <a:p>
            <a:r>
              <a:rPr lang="en-US" altLang="zh-CN"/>
              <a:t>background-image</a:t>
            </a:r>
            <a:endParaRPr lang="en-US" altLang="zh-CN"/>
          </a:p>
        </p:txBody>
      </p:sp>
      <p:cxnSp>
        <p:nvCxnSpPr>
          <p:cNvPr id="9" name="曲线连接符 8"/>
          <p:cNvCxnSpPr/>
          <p:nvPr/>
        </p:nvCxnSpPr>
        <p:spPr>
          <a:xfrm rot="5400000" flipV="1">
            <a:off x="2194560" y="2956560"/>
            <a:ext cx="746760" cy="381000"/>
          </a:xfrm>
          <a:prstGeom prst="curvedConnector3">
            <a:avLst>
              <a:gd name="adj1" fmla="val 500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7726680" y="2941320"/>
            <a:ext cx="1310640" cy="822960"/>
          </a:xfrm>
          <a:prstGeom prst="curved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89520" y="4069080"/>
            <a:ext cx="1463040" cy="6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在页面上加了个图层</a:t>
            </a:r>
            <a:endParaRPr lang="zh-CN" altLang="en-US"/>
          </a:p>
        </p:txBody>
      </p:sp>
      <p:cxnSp>
        <p:nvCxnSpPr>
          <p:cNvPr id="15" name="曲线连接符 14"/>
          <p:cNvCxnSpPr/>
          <p:nvPr/>
        </p:nvCxnSpPr>
        <p:spPr>
          <a:xfrm rot="5400000">
            <a:off x="9029700" y="3421380"/>
            <a:ext cx="1722120" cy="1584960"/>
          </a:xfrm>
          <a:prstGeom prst="curved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80960" y="5059680"/>
            <a:ext cx="2286000" cy="916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display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block</a:t>
            </a:r>
            <a:r>
              <a:rPr lang="zh-CN" altLang="en-US"/>
              <a:t>，</a:t>
            </a:r>
            <a:r>
              <a:rPr lang="en-US" altLang="zh-CN"/>
              <a:t>inline</a:t>
            </a:r>
            <a:r>
              <a:rPr lang="zh-CN" altLang="en-US"/>
              <a:t>，</a:t>
            </a:r>
            <a:r>
              <a:rPr lang="en-US" altLang="zh-CN"/>
              <a:t>inline-block</a:t>
            </a:r>
            <a:endParaRPr lang="en-US" altLang="zh-CN"/>
          </a:p>
        </p:txBody>
      </p:sp>
      <p:cxnSp>
        <p:nvCxnSpPr>
          <p:cNvPr id="18" name="曲线连接符 17"/>
          <p:cNvCxnSpPr/>
          <p:nvPr/>
        </p:nvCxnSpPr>
        <p:spPr>
          <a:xfrm>
            <a:off x="9204960" y="3703320"/>
            <a:ext cx="2133600" cy="1021080"/>
          </a:xfrm>
          <a:prstGeom prst="curved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058400" y="4739640"/>
            <a:ext cx="2042160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慎用</a:t>
            </a:r>
            <a:endParaRPr lang="zh-CN" altLang="en-US"/>
          </a:p>
          <a:p>
            <a:r>
              <a:rPr lang="zh-CN" altLang="en-US"/>
              <a:t>可以定位到左右，不是覆盖元素而是挤开该元素</a:t>
            </a:r>
            <a:endParaRPr lang="zh-CN" altLang="en-US"/>
          </a:p>
          <a:p>
            <a:r>
              <a:rPr lang="zh-CN" altLang="en-US"/>
              <a:t>浮动元素高度是</a:t>
            </a:r>
            <a:r>
              <a:rPr lang="en-US" altLang="zh-CN"/>
              <a:t>0</a:t>
            </a:r>
            <a:r>
              <a:rPr lang="zh-CN" altLang="en-US"/>
              <a:t>，会影响父级元素高度，</a:t>
            </a:r>
            <a:r>
              <a:rPr lang="en-US" altLang="zh-CN"/>
              <a:t>clearfix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035040" y="929640"/>
            <a:ext cx="0" cy="3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3130</Words>
  <Application>WPS 演示</Application>
  <PresentationFormat>宽屏</PresentationFormat>
  <Paragraphs>332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trentxie</dc:creator>
  <cp:lastModifiedBy>trentxie</cp:lastModifiedBy>
  <cp:revision>44</cp:revision>
  <dcterms:created xsi:type="dcterms:W3CDTF">2015-05-05T08:02:00Z</dcterms:created>
  <dcterms:modified xsi:type="dcterms:W3CDTF">2016-12-24T13:48:53Z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