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74895" y="31115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09700" y="102743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416685" y="107188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4090" y="1847850"/>
            <a:ext cx="898525" cy="933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选择器与操作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9" idx="0"/>
          </p:cNvCxnSpPr>
          <p:nvPr/>
        </p:nvCxnSpPr>
        <p:spPr>
          <a:xfrm>
            <a:off x="5328285" y="1082040"/>
            <a:ext cx="4445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84090" y="1843405"/>
            <a:ext cx="10972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事件绑定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8" idx="0"/>
          </p:cNvCxnSpPr>
          <p:nvPr/>
        </p:nvCxnSpPr>
        <p:spPr>
          <a:xfrm>
            <a:off x="8300720" y="1055370"/>
            <a:ext cx="3810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41590" y="1816735"/>
            <a:ext cx="13258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对象与数组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91040" y="1797685"/>
            <a:ext cx="2197735" cy="659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XMLHtpprequest()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690225" y="101600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464820" y="291274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9" idx="2"/>
          </p:cNvCxnSpPr>
          <p:nvPr/>
        </p:nvCxnSpPr>
        <p:spPr>
          <a:xfrm rot="5400000">
            <a:off x="4408805" y="2319020"/>
            <a:ext cx="1028700" cy="84645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14725" y="3252470"/>
            <a:ext cx="1965325" cy="959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bind,on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click($(this).index()),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touchstart,touchmove,touchend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25285" y="2952750"/>
            <a:ext cx="1652270" cy="2044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$.each,</a:t>
            </a:r>
            <a:r>
              <a:rPr lang="zh-CN" altLang="zh-CN" sz="1600"/>
              <a:t>变量数据与</a:t>
            </a:r>
            <a:r>
              <a:rPr lang="en-US" altLang="zh-CN" sz="1600"/>
              <a:t>dom</a:t>
            </a:r>
            <a:r>
              <a:rPr lang="zh-CN" altLang="en-US" sz="1600"/>
              <a:t>，与</a:t>
            </a:r>
            <a:r>
              <a:rPr lang="en-US" altLang="zh-CN" sz="1600"/>
              <a:t>for</a:t>
            </a:r>
            <a:r>
              <a:rPr lang="zh-CN" altLang="en-US" sz="1600"/>
              <a:t>类似，$.inArray</a:t>
            </a:r>
            <a:r>
              <a:rPr lang="en-US" altLang="zh-CN" sz="1600"/>
              <a:t>(1,arr)</a:t>
            </a:r>
            <a:r>
              <a:rPr lang="zh-CN" altLang="zh-CN" sz="1600"/>
              <a:t>，数据是否在数组中</a:t>
            </a:r>
            <a:endParaRPr lang="zh-CN" altLang="zh-CN" sz="1600"/>
          </a:p>
          <a:p>
            <a:r>
              <a:rPr lang="en-US" altLang="zh-CN" sz="1600"/>
              <a:t>$.data()</a:t>
            </a:r>
            <a:endParaRPr lang="en-US" altLang="zh-CN" sz="1600"/>
          </a:p>
          <a:p>
            <a:r>
              <a:rPr lang="en-US" altLang="zh-CN" sz="1600"/>
              <a:t>$.attr()</a:t>
            </a:r>
            <a:endParaRPr lang="en-US" altLang="zh-CN" sz="1600"/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7550150" y="219837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0665" y="3901440"/>
            <a:ext cx="2587625" cy="2837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. </a:t>
            </a:r>
            <a:r>
              <a:rPr lang="zh-CN" altLang="en-US"/>
              <a:t>，</a:t>
            </a:r>
            <a:r>
              <a:rPr lang="en-US" altLang="zh-CN"/>
              <a:t>#</a:t>
            </a:r>
            <a:r>
              <a:rPr lang="zh-CN" altLang="en-US"/>
              <a:t>，</a:t>
            </a:r>
            <a:r>
              <a:rPr lang="zh-CN" altLang="zh-CN"/>
              <a:t>标签名</a:t>
            </a:r>
            <a:endParaRPr lang="zh-CN" altLang="zh-CN"/>
          </a:p>
          <a:p>
            <a:r>
              <a:rPr lang="zh-CN" altLang="zh-CN"/>
              <a:t>组合选择：</a:t>
            </a:r>
            <a:r>
              <a:rPr lang="en-US" altLang="zh-CN"/>
              <a:t>,</a:t>
            </a:r>
            <a:r>
              <a:rPr lang="zh-CN" altLang="zh-CN"/>
              <a:t>并列，后代空格隔开，</a:t>
            </a:r>
            <a:r>
              <a:rPr lang="en-US" altLang="zh-CN">
                <a:solidFill>
                  <a:srgbClr val="FFC000"/>
                </a:solidFill>
              </a:rPr>
              <a:t>&gt;</a:t>
            </a:r>
            <a:r>
              <a:rPr lang="zh-CN" altLang="zh-CN">
                <a:solidFill>
                  <a:srgbClr val="FFC000"/>
                </a:solidFill>
              </a:rPr>
              <a:t>子集</a:t>
            </a:r>
            <a:endParaRPr lang="zh-CN" altLang="zh-CN">
              <a:solidFill>
                <a:srgbClr val="FFC000"/>
              </a:solidFill>
            </a:endParaRPr>
          </a:p>
          <a:p>
            <a:r>
              <a:rPr lang="zh-CN" altLang="zh-CN"/>
              <a:t>过滤：</a:t>
            </a:r>
            <a:r>
              <a:rPr lang="en-US" altLang="zh-CN"/>
              <a:t>:first,:not,:eq, input[name=””]</a:t>
            </a:r>
            <a:endParaRPr lang="en-US" altLang="zh-CN"/>
          </a:p>
          <a:p>
            <a:r>
              <a:rPr lang="en-US" altLang="zh-CN"/>
              <a:t>hasClass,is ,prev(),next()</a:t>
            </a:r>
            <a:endParaRPr lang="en-US" altLang="zh-CN"/>
          </a:p>
          <a:p>
            <a:r>
              <a:rPr lang="en-US" altLang="zh-CN"/>
              <a:t>jquerydom</a:t>
            </a:r>
            <a:r>
              <a:rPr lang="zh-CN" altLang="zh-CN"/>
              <a:t>转原生</a:t>
            </a:r>
            <a:r>
              <a:rPr lang="en-US" altLang="zh-CN"/>
              <a:t>dom</a:t>
            </a:r>
            <a:r>
              <a:rPr lang="zh-CN" altLang="en-US"/>
              <a:t>：</a:t>
            </a:r>
            <a:r>
              <a:rPr lang="en-US" altLang="zh-CN"/>
              <a:t>$('').get(0)</a:t>
            </a:r>
            <a:endParaRPr lang="en-US" altLang="zh-CN"/>
          </a:p>
          <a:p>
            <a:r>
              <a:rPr lang="en-US" altLang="zh-CN"/>
              <a:t>addClass,removeClass,remove(),find(),attr()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6177280" y="514350"/>
            <a:ext cx="0" cy="50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74895" y="31115"/>
            <a:ext cx="2576195" cy="848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$.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velocity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('callout.shake',{},{})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09700" y="102743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407795" y="107188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3105" y="1847850"/>
            <a:ext cx="1403350" cy="659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ui or command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9" idx="0"/>
          </p:cNvCxnSpPr>
          <p:nvPr/>
        </p:nvCxnSpPr>
        <p:spPr>
          <a:xfrm>
            <a:off x="5328920" y="1082040"/>
            <a:ext cx="4445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77778" y="1843405"/>
            <a:ext cx="50990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8" idx="0"/>
          </p:cNvCxnSpPr>
          <p:nvPr/>
        </p:nvCxnSpPr>
        <p:spPr>
          <a:xfrm>
            <a:off x="8301355" y="1055370"/>
            <a:ext cx="3810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98118" y="1816735"/>
            <a:ext cx="101282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options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69868" y="179768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690225" y="101600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441960" y="263842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9" idx="2"/>
          </p:cNvCxnSpPr>
          <p:nvPr/>
        </p:nvCxnSpPr>
        <p:spPr>
          <a:xfrm rot="5400000">
            <a:off x="4395470" y="2319020"/>
            <a:ext cx="1028700" cy="84645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096260" y="3252470"/>
            <a:ext cx="3258185" cy="117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$('.xxx).velocity({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translateY:'2px'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},{duration: 300,complete:function(targ){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	$(targ).velocity('reverse',{duration:300});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}});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25285" y="2952750"/>
            <a:ext cx="1652270" cy="2776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1600">
                <a:solidFill>
                  <a:srgbClr val="FF0000"/>
                </a:solidFill>
              </a:rPr>
              <a:t>Duration</a:t>
            </a:r>
            <a:endParaRPr lang="zh-CN" altLang="zh-CN" sz="1600">
              <a:solidFill>
                <a:srgbClr val="FF0000"/>
              </a:solidFill>
            </a:endParaRPr>
          </a:p>
          <a:p>
            <a:r>
              <a:rPr lang="zh-CN" altLang="zh-CN" sz="1600"/>
              <a:t>Easing</a:t>
            </a:r>
            <a:endParaRPr lang="zh-CN" altLang="zh-CN" sz="1600"/>
          </a:p>
          <a:p>
            <a:r>
              <a:rPr lang="zh-CN" altLang="zh-CN" sz="1600"/>
              <a:t>Queue</a:t>
            </a:r>
            <a:endParaRPr lang="zh-CN" altLang="zh-CN" sz="1600"/>
          </a:p>
          <a:p>
            <a:r>
              <a:rPr lang="zh-CN" altLang="zh-CN" sz="1600"/>
              <a:t>Begin &amp; </a:t>
            </a:r>
            <a:r>
              <a:rPr lang="zh-CN" altLang="zh-CN" sz="1600">
                <a:solidFill>
                  <a:srgbClr val="FF0000"/>
                </a:solidFill>
              </a:rPr>
              <a:t>Complete</a:t>
            </a:r>
            <a:endParaRPr lang="zh-CN" altLang="zh-CN" sz="1600">
              <a:solidFill>
                <a:srgbClr val="FF0000"/>
              </a:solidFill>
            </a:endParaRPr>
          </a:p>
          <a:p>
            <a:r>
              <a:rPr lang="zh-CN" altLang="zh-CN" sz="1600"/>
              <a:t>Progress</a:t>
            </a:r>
            <a:endParaRPr lang="zh-CN" altLang="zh-CN" sz="1600"/>
          </a:p>
          <a:p>
            <a:r>
              <a:rPr lang="zh-CN" altLang="zh-CN" sz="1600"/>
              <a:t>mobileHA</a:t>
            </a:r>
            <a:endParaRPr lang="zh-CN" altLang="zh-CN" sz="1600"/>
          </a:p>
          <a:p>
            <a:r>
              <a:rPr lang="zh-CN" altLang="zh-CN" sz="1600"/>
              <a:t>Loop</a:t>
            </a:r>
            <a:endParaRPr lang="zh-CN" altLang="zh-CN" sz="1600"/>
          </a:p>
          <a:p>
            <a:r>
              <a:rPr lang="zh-CN" altLang="zh-CN" sz="1600">
                <a:solidFill>
                  <a:srgbClr val="FF0000"/>
                </a:solidFill>
              </a:rPr>
              <a:t>Delay</a:t>
            </a:r>
            <a:endParaRPr lang="zh-CN" altLang="zh-CN" sz="1600">
              <a:solidFill>
                <a:srgbClr val="FF0000"/>
              </a:solidFill>
            </a:endParaRPr>
          </a:p>
          <a:p>
            <a:r>
              <a:rPr lang="zh-CN" altLang="zh-CN" sz="1600"/>
              <a:t>Display &amp; Visibility</a:t>
            </a:r>
            <a:endParaRPr lang="zh-CN" altLang="zh-CN" sz="1600"/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7550150" y="219837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8430" y="3336925"/>
            <a:ext cx="2587625" cy="285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callout:</a:t>
            </a:r>
            <a:r>
              <a:rPr lang="en-US"/>
              <a:t>,transition:,</a:t>
            </a:r>
            <a:r>
              <a:rPr lang="en-US">
                <a:solidFill>
                  <a:srgbClr val="FF0000"/>
                </a:solidFill>
              </a:rPr>
              <a:t>stagger, drag 和 backwards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command:</a:t>
            </a:r>
            <a:endParaRPr lang="en-US"/>
          </a:p>
          <a:p>
            <a:r>
              <a:rPr lang="en-US"/>
              <a:t>Fade &amp; Slide</a:t>
            </a:r>
            <a:endParaRPr lang="en-US"/>
          </a:p>
          <a:p>
            <a:r>
              <a:rPr lang="en-US"/>
              <a:t>Scroll</a:t>
            </a:r>
            <a:endParaRPr lang="en-US"/>
          </a:p>
          <a:p>
            <a:r>
              <a:rPr lang="en-US"/>
              <a:t>Stop</a:t>
            </a:r>
            <a:endParaRPr lang="en-US"/>
          </a:p>
          <a:p>
            <a:r>
              <a:rPr lang="en-US"/>
              <a:t>Finish</a:t>
            </a:r>
            <a:endParaRPr lang="en-US"/>
          </a:p>
          <a:p>
            <a:r>
              <a:rPr lang="en-US"/>
              <a:t>Reverse</a:t>
            </a:r>
            <a:endParaRPr lang="en-US"/>
          </a:p>
          <a:p>
            <a:endParaRPr lang="en-US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6163310" y="88011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276225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十佳电影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75120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27254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88415" y="133096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4685" y="2106930"/>
            <a:ext cx="122491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loading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endCxn id="25" idx="0"/>
          </p:cNvCxnSpPr>
          <p:nvPr/>
        </p:nvCxnSpPr>
        <p:spPr>
          <a:xfrm>
            <a:off x="3741420" y="131953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18510" y="2095500"/>
            <a:ext cx="8686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封面页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8" idx="0"/>
          </p:cNvCxnSpPr>
          <p:nvPr/>
        </p:nvCxnSpPr>
        <p:spPr>
          <a:xfrm>
            <a:off x="7169785" y="1300480"/>
            <a:ext cx="3810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39548" y="2061845"/>
            <a:ext cx="126682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258108" y="183832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578465" y="1247775"/>
            <a:ext cx="0" cy="57600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>
            <a:off x="2924810" y="2494280"/>
            <a:ext cx="732790" cy="66992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37795" y="3173095"/>
            <a:ext cx="305308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封面页我的年度十佳电影文字</a:t>
            </a:r>
            <a:r>
              <a:rPr lang="en-US" altLang="zh-CN">
                <a:solidFill>
                  <a:srgbClr val="FF0000"/>
                </a:solidFill>
              </a:rPr>
              <a:t>抖动动画</a:t>
            </a:r>
            <a:r>
              <a:rPr lang="en-US" altLang="zh-CN"/>
              <a:t>（setInterval,translateY,reverse）,</a:t>
            </a:r>
            <a:r>
              <a:rPr lang="en-US" altLang="zh-CN">
                <a:solidFill>
                  <a:srgbClr val="FF0000"/>
                </a:solidFill>
              </a:rPr>
              <a:t>播放电影声音</a:t>
            </a:r>
            <a:r>
              <a:rPr lang="en-US" altLang="zh-CN"/>
              <a:t>（$('#bg_music_1').get(0).play()）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319145" y="3197860"/>
            <a:ext cx="6939280" cy="3519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列表页+结果页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（1）、当用户在过场动画页面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上滑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页面时触发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文字展开动画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，过场页面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淡出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（fadeOut），滑动时播放声音（$('#bg_music_1').get(0).pause()）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（2）、同时列表选择页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淡入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，列表页滑出时背景做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旋转动画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（rotateZ），标题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淡入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（fadeIn），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填充数据（li.each），内容依次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旋转上移淡入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（rotateZ，translateY，opacity）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（3）、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点击选中影片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，如果影片没有选中状态，添加选中状态（mask），同时判断影片id是否在喜欢的电影数组中（$.inArray），不在</a:t>
            </a: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添加到喜欢的电影列表(push)。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喜欢列表满十个电影，选择列表淡出(fadeOut)，替换结果页数据为喜欢列表的数据(each)，结果页淡入(fadeIn)，修改分享链接(result=array.join('_'))。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取消影片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同选择影片相反，取消选择的影片(remove)，同时在喜欢电影列表中删除该条记录（splice）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（4）、列表页swiper操作，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根据页数添加底部dot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（for）,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左滑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（touch a.dot.prev().click())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翻页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（index(),each,like,addClass('current')）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6787515" y="244348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443210" y="3202940"/>
            <a:ext cx="1627505" cy="3519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其他：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（1）、背景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声音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(audio,autoplay,loop,data-playaudio,removeClass('btn_music_am'))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（2）、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图片添加到loading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（for，item.pic）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（3）、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默认打开结果页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(location.search,indexOf('?'),substr,split,for,split('_'),each)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9" name="肘形连接符 48"/>
          <p:cNvCxnSpPr/>
          <p:nvPr/>
        </p:nvCxnSpPr>
        <p:spPr>
          <a:xfrm rot="5400000" flipV="1">
            <a:off x="10455910" y="2322195"/>
            <a:ext cx="1001395" cy="768985"/>
          </a:xfrm>
          <a:prstGeom prst="bentConnector3">
            <a:avLst>
              <a:gd name="adj1" fmla="val 50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演示</Application>
  <PresentationFormat>宽屏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221</cp:revision>
  <dcterms:created xsi:type="dcterms:W3CDTF">2015-05-05T08:02:00Z</dcterms:created>
  <dcterms:modified xsi:type="dcterms:W3CDTF">2017-01-19T14:37:42Z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