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63135" y="31115"/>
            <a:ext cx="2576195" cy="48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基础知识</a:t>
            </a:r>
            <a:endParaRPr lang="zh-CN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>
            <a:stCxn id="4" idx="2"/>
          </p:cNvCxnSpPr>
          <p:nvPr/>
        </p:nvCxnSpPr>
        <p:spPr>
          <a:xfrm flipH="1">
            <a:off x="6028055" y="506095"/>
            <a:ext cx="635" cy="551180"/>
          </a:xfrm>
          <a:prstGeom prst="line">
            <a:avLst/>
          </a:prstGeom>
          <a:ln w="12700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297940" y="1027430"/>
            <a:ext cx="9274175" cy="59690"/>
          </a:xfrm>
          <a:prstGeom prst="line">
            <a:avLst/>
          </a:prstGeom>
          <a:ln w="12700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2" idx="0"/>
          </p:cNvCxnSpPr>
          <p:nvPr/>
        </p:nvCxnSpPr>
        <p:spPr>
          <a:xfrm>
            <a:off x="1294130" y="1071880"/>
            <a:ext cx="6985" cy="775970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81075" y="1847850"/>
            <a:ext cx="640080" cy="384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变量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箭头连接符 14"/>
          <p:cNvCxnSpPr>
            <a:endCxn id="19" idx="0"/>
          </p:cNvCxnSpPr>
          <p:nvPr/>
        </p:nvCxnSpPr>
        <p:spPr>
          <a:xfrm>
            <a:off x="3246755" y="1082040"/>
            <a:ext cx="4445" cy="761365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816860" y="1843405"/>
            <a:ext cx="86868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运算符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直接箭头连接符 22"/>
          <p:cNvCxnSpPr>
            <a:endCxn id="25" idx="0"/>
          </p:cNvCxnSpPr>
          <p:nvPr/>
        </p:nvCxnSpPr>
        <p:spPr>
          <a:xfrm>
            <a:off x="5250180" y="1074420"/>
            <a:ext cx="11430" cy="775970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941570" y="1850390"/>
            <a:ext cx="64008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ctr"/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7713980" y="1062990"/>
            <a:ext cx="3810" cy="396000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054850" y="1467485"/>
            <a:ext cx="132588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ctr"/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对象与数组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321925" y="1797685"/>
            <a:ext cx="51244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ES6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2" name="直接箭头连接符 31"/>
          <p:cNvCxnSpPr>
            <a:endCxn id="31" idx="0"/>
          </p:cNvCxnSpPr>
          <p:nvPr/>
        </p:nvCxnSpPr>
        <p:spPr>
          <a:xfrm flipH="1">
            <a:off x="10578465" y="1002030"/>
            <a:ext cx="8255" cy="781685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2" idx="2"/>
          </p:cNvCxnSpPr>
          <p:nvPr/>
        </p:nvCxnSpPr>
        <p:spPr>
          <a:xfrm rot="5400000">
            <a:off x="328295" y="2350135"/>
            <a:ext cx="1104265" cy="8407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69240" y="3355340"/>
            <a:ext cx="754380" cy="659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var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  <a:sym typeface="+mn-ea"/>
              </a:rPr>
              <a:t>substr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39" name="肘形连接符 38"/>
          <p:cNvCxnSpPr>
            <a:stCxn id="19" idx="2"/>
          </p:cNvCxnSpPr>
          <p:nvPr/>
        </p:nvCxnSpPr>
        <p:spPr>
          <a:xfrm rot="5400000">
            <a:off x="2313305" y="2286000"/>
            <a:ext cx="1028700" cy="846455"/>
          </a:xfrm>
          <a:prstGeom prst="bentConnector3">
            <a:avLst>
              <a:gd name="adj1" fmla="val 499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433195" y="3252470"/>
            <a:ext cx="1965325" cy="746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 sz="1400">
                <a:latin typeface="微软雅黑" panose="020B0503020204020204" charset="-122"/>
                <a:ea typeface="微软雅黑" panose="020B0503020204020204" charset="-122"/>
              </a:rPr>
              <a:t>算数运算符，数值运算符，点运算符，括号括号运算符</a:t>
            </a:r>
            <a:endParaRPr lang="zh-CN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4" name="肘形连接符 43"/>
          <p:cNvCxnSpPr/>
          <p:nvPr/>
        </p:nvCxnSpPr>
        <p:spPr>
          <a:xfrm rot="5400000">
            <a:off x="4433570" y="2249170"/>
            <a:ext cx="732790" cy="669925"/>
          </a:xfrm>
          <a:prstGeom prst="bentConnector3">
            <a:avLst>
              <a:gd name="adj1" fmla="val 500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771265" y="2921635"/>
            <a:ext cx="2172335" cy="1160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400"/>
              <a:t>function init(a,b,c){</a:t>
            </a:r>
            <a:endParaRPr lang="en-US" altLang="zh-CN" sz="1400"/>
          </a:p>
          <a:p>
            <a:r>
              <a:rPr lang="en-US" altLang="zh-CN" sz="1400"/>
              <a:t>    return (a+b+c)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r>
              <a:rPr lang="zh-CN" altLang="zh-CN" sz="1400">
                <a:solidFill>
                  <a:srgbClr val="FF0000"/>
                </a:solidFill>
              </a:rPr>
              <a:t>内置函数：</a:t>
            </a:r>
            <a:r>
              <a:rPr lang="en-US" altLang="zh-CN" sz="1400">
                <a:solidFill>
                  <a:srgbClr val="FF0000"/>
                </a:solidFill>
              </a:rPr>
              <a:t>setInterval,setTimeout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292215" y="2603500"/>
            <a:ext cx="1652270" cy="4239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600"/>
              <a:t>var array = [1,2,3]</a:t>
            </a:r>
            <a:endParaRPr lang="en-US" altLang="zh-CN" sz="1600"/>
          </a:p>
          <a:p>
            <a:r>
              <a:rPr lang="en-US" altLang="zh-CN" sz="1600"/>
              <a:t>map push,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splice</a:t>
            </a:r>
            <a:endParaRPr lang="en-US" altLang="zh-CN" sz="1600">
              <a:solidFill>
                <a:srgbClr val="FF0000"/>
              </a:solidFill>
              <a:sym typeface="+mn-ea"/>
            </a:endParaRPr>
          </a:p>
          <a:p>
            <a:r>
              <a:rPr lang="en-US" altLang="zh-CN" sz="1600">
                <a:solidFill>
                  <a:srgbClr val="FF0000"/>
                </a:solidFill>
              </a:rPr>
              <a:t>array.length</a:t>
            </a:r>
            <a:r>
              <a:rPr lang="zh-CN" altLang="en-US" sz="1600">
                <a:solidFill>
                  <a:srgbClr val="FF0000"/>
                </a:solidFill>
              </a:rPr>
              <a:t>，</a:t>
            </a:r>
            <a:r>
              <a:rPr lang="en-US" altLang="zh-CN" sz="1600">
                <a:solidFill>
                  <a:srgbClr val="FF0000"/>
                </a:solidFill>
              </a:rPr>
              <a:t>arr.join(','),str.split(',')</a:t>
            </a:r>
            <a:r>
              <a:rPr lang="en-US" altLang="zh-CN" sz="1600"/>
              <a:t>;</a:t>
            </a:r>
            <a:endParaRPr lang="en-US" altLang="zh-CN" sz="1600"/>
          </a:p>
          <a:p>
            <a:r>
              <a:rPr lang="en-US" altLang="zh-CN" sz="1600"/>
              <a:t>var object = {a:1,b:2,c:3}</a:t>
            </a:r>
            <a:endParaRPr lang="en-US" altLang="zh-CN" sz="1600"/>
          </a:p>
          <a:p>
            <a:r>
              <a:rPr lang="zh-CN" altLang="zh-CN" sz="1600"/>
              <a:t>内置对象</a:t>
            </a:r>
            <a:r>
              <a:rPr lang="en-US" altLang="zh-CN" sz="1600"/>
              <a:t>Date Math  Image,</a:t>
            </a:r>
            <a:r>
              <a:rPr lang="en-US" altLang="zh-CN" sz="1600">
                <a:solidFill>
                  <a:srgbClr val="FF0000"/>
                </a:solidFill>
              </a:rPr>
              <a:t>location,window</a:t>
            </a:r>
            <a:endParaRPr lang="en-US" altLang="zh-CN" sz="1600">
              <a:solidFill>
                <a:srgbClr val="FF0000"/>
              </a:solidFill>
            </a:endParaRPr>
          </a:p>
          <a:p>
            <a:r>
              <a:rPr lang="zh-CN" altLang="zh-CN" sz="1600"/>
              <a:t>关键字</a:t>
            </a:r>
            <a:r>
              <a:rPr lang="en-US" altLang="zh-CN" sz="1600"/>
              <a:t>this</a:t>
            </a:r>
            <a:r>
              <a:rPr lang="zh-CN" altLang="en-US" sz="1600"/>
              <a:t>作用域</a:t>
            </a:r>
            <a:endParaRPr lang="zh-CN" altLang="en-US" sz="1600"/>
          </a:p>
          <a:p>
            <a:r>
              <a:rPr lang="en-US" altLang="zh-CN" sz="1600"/>
              <a:t>var that = this;</a:t>
            </a:r>
            <a:endParaRPr lang="en-US" altLang="zh-CN" sz="1600"/>
          </a:p>
          <a:p>
            <a:r>
              <a:rPr lang="zh-CN" altLang="en-US" sz="1600"/>
              <a:t>关键字</a:t>
            </a:r>
            <a:r>
              <a:rPr lang="en-US" altLang="zh-CN" sz="1600"/>
              <a:t>new</a:t>
            </a:r>
            <a:endParaRPr lang="en-US" altLang="zh-CN" sz="1600"/>
          </a:p>
          <a:p>
            <a:r>
              <a:rPr lang="en-US" altLang="zh-CN" sz="1600"/>
              <a:t>[{},{}]</a:t>
            </a:r>
            <a:endParaRPr lang="en-US" altLang="zh-CN" sz="1600"/>
          </a:p>
          <a:p>
            <a:endParaRPr lang="en-US" altLang="zh-CN" sz="1600"/>
          </a:p>
        </p:txBody>
      </p:sp>
      <p:cxnSp>
        <p:nvCxnSpPr>
          <p:cNvPr id="47" name="肘形连接符 46"/>
          <p:cNvCxnSpPr>
            <a:endCxn id="46" idx="0"/>
          </p:cNvCxnSpPr>
          <p:nvPr/>
        </p:nvCxnSpPr>
        <p:spPr>
          <a:xfrm rot="5400000">
            <a:off x="7117080" y="1835150"/>
            <a:ext cx="755650" cy="753110"/>
          </a:xfrm>
          <a:prstGeom prst="bentConnector3">
            <a:avLst>
              <a:gd name="adj1" fmla="val 500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132445" y="2952750"/>
            <a:ext cx="3780155" cy="1465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class </a:t>
            </a:r>
            <a:endParaRPr lang="en-US" altLang="zh-CN"/>
          </a:p>
          <a:p>
            <a:r>
              <a:rPr lang="en-US" altLang="zh-CN"/>
              <a:t>export </a:t>
            </a:r>
            <a:endParaRPr lang="en-US" altLang="zh-CN"/>
          </a:p>
          <a:p>
            <a:r>
              <a:rPr lang="en-US" altLang="zh-CN"/>
              <a:t>import</a:t>
            </a:r>
            <a:endParaRPr lang="en-US" altLang="zh-CN"/>
          </a:p>
          <a:p>
            <a:r>
              <a:rPr lang="en-US" altLang="zh-CN"/>
              <a:t>confirm = (e) =&gt; {}</a:t>
            </a:r>
            <a:endParaRPr lang="en-US" altLang="zh-CN"/>
          </a:p>
          <a:p>
            <a:r>
              <a:rPr lang="en-US" altLang="zh-CN"/>
              <a:t>constructor</a:t>
            </a:r>
            <a:endParaRPr lang="en-US" altLang="zh-CN"/>
          </a:p>
        </p:txBody>
      </p:sp>
      <p:cxnSp>
        <p:nvCxnSpPr>
          <p:cNvPr id="49" name="肘形连接符 48"/>
          <p:cNvCxnSpPr/>
          <p:nvPr/>
        </p:nvCxnSpPr>
        <p:spPr>
          <a:xfrm rot="5400000">
            <a:off x="9817735" y="2167255"/>
            <a:ext cx="755650" cy="753110"/>
          </a:xfrm>
          <a:prstGeom prst="bentConnector3">
            <a:avLst>
              <a:gd name="adj1" fmla="val 500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2390" y="4667885"/>
            <a:ext cx="4201160" cy="1737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zh-CN"/>
              <a:t>语句</a:t>
            </a:r>
            <a:endParaRPr lang="zh-CN" altLang="zh-CN"/>
          </a:p>
          <a:p>
            <a:r>
              <a:rPr lang="en-US" altLang="zh-CN"/>
              <a:t>1</a:t>
            </a:r>
            <a:r>
              <a:rPr lang="zh-CN" altLang="en-US"/>
              <a:t>、条件语句</a:t>
            </a:r>
            <a:r>
              <a:rPr lang="en-US" altLang="zh-CN"/>
              <a:t>if else switch (){case : break;}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、循环语句</a:t>
            </a:r>
            <a:r>
              <a:rPr lang="en-US" altLang="zh-CN"/>
              <a:t>while(){} for(){} for(var i in a){}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、跳转 </a:t>
            </a:r>
            <a:r>
              <a:rPr lang="en-US" altLang="zh-CN"/>
              <a:t>break continue </a:t>
            </a:r>
            <a:r>
              <a:rPr lang="en-US" altLang="zh-CN">
                <a:solidFill>
                  <a:srgbClr val="FF0000"/>
                </a:solidFill>
              </a:rPr>
              <a:t>return </a:t>
            </a:r>
            <a:r>
              <a:rPr lang="en-US" altLang="zh-CN"/>
              <a:t>try catch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、其他</a:t>
            </a:r>
            <a:endParaRPr lang="zh-CN" altLang="en-US"/>
          </a:p>
          <a:p>
            <a:endParaRPr lang="en-US" altLang="zh-CN"/>
          </a:p>
        </p:txBody>
      </p:sp>
      <p:cxnSp>
        <p:nvCxnSpPr>
          <p:cNvPr id="3" name="曲线连接符 2"/>
          <p:cNvCxnSpPr/>
          <p:nvPr/>
        </p:nvCxnSpPr>
        <p:spPr>
          <a:xfrm rot="5400000">
            <a:off x="-80010" y="2222500"/>
            <a:ext cx="3530600" cy="1239520"/>
          </a:xfrm>
          <a:prstGeom prst="curvedConnector3">
            <a:avLst>
              <a:gd name="adj1" fmla="val 50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699510" y="422275"/>
            <a:ext cx="4695825" cy="48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webpack+es6+reactjs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技术栈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6028055" y="897255"/>
            <a:ext cx="635" cy="551180"/>
          </a:xfrm>
          <a:prstGeom prst="line">
            <a:avLst/>
          </a:prstGeom>
          <a:ln w="12700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297940" y="1418590"/>
            <a:ext cx="9274175" cy="59690"/>
          </a:xfrm>
          <a:prstGeom prst="line">
            <a:avLst/>
          </a:prstGeom>
          <a:ln w="12700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2" idx="0"/>
          </p:cNvCxnSpPr>
          <p:nvPr/>
        </p:nvCxnSpPr>
        <p:spPr>
          <a:xfrm>
            <a:off x="1285875" y="1463040"/>
            <a:ext cx="6985" cy="775970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74370" y="2239010"/>
            <a:ext cx="1236345" cy="384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webpack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6037580" y="1465580"/>
            <a:ext cx="11430" cy="775970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759450" y="2226945"/>
            <a:ext cx="552450" cy="384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es6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073640" y="2188845"/>
            <a:ext cx="1016000" cy="384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React js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10567035" y="1407160"/>
            <a:ext cx="8255" cy="781685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2" idx="2"/>
          </p:cNvCxnSpPr>
          <p:nvPr/>
        </p:nvCxnSpPr>
        <p:spPr>
          <a:xfrm rot="5400000">
            <a:off x="320040" y="2755265"/>
            <a:ext cx="1104265" cy="8407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69240" y="3746500"/>
            <a:ext cx="3430905" cy="2305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npm install </a:t>
            </a:r>
            <a:r>
              <a:rPr lang="zh-CN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安装应用的名称 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-g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webpack-dev-server --inline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webpack --config webpack.module1.pro.config.js  -p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webpack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多入口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hml</a:t>
            </a:r>
            <a:r>
              <a:rPr lang="zh-CN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文件引用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webpack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生成的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4" name="肘形连接符 43"/>
          <p:cNvCxnSpPr>
            <a:stCxn id="25" idx="2"/>
          </p:cNvCxnSpPr>
          <p:nvPr/>
        </p:nvCxnSpPr>
        <p:spPr>
          <a:xfrm rot="5400000">
            <a:off x="5407660" y="2769870"/>
            <a:ext cx="786765" cy="469265"/>
          </a:xfrm>
          <a:prstGeom prst="bentConnector3">
            <a:avLst>
              <a:gd name="adj1" fmla="val 500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001135" y="3400425"/>
            <a:ext cx="3780155" cy="2834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>
                <a:solidFill>
                  <a:schemeClr val="tx1"/>
                </a:solidFill>
              </a:rPr>
              <a:t>模块化开发</a:t>
            </a:r>
            <a:endParaRPr lang="zh-CN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class </a:t>
            </a:r>
            <a:r>
              <a:rPr lang="en-US" altLang="zh-CN">
                <a:solidFill>
                  <a:schemeClr val="tx1"/>
                </a:solidFill>
              </a:rPr>
              <a:t>List </a:t>
            </a:r>
            <a:r>
              <a:rPr lang="en-US" altLang="zh-CN">
                <a:solidFill>
                  <a:srgbClr val="FF0000"/>
                </a:solidFill>
              </a:rPr>
              <a:t>extends </a:t>
            </a:r>
            <a:r>
              <a:rPr lang="en-US" altLang="zh-CN"/>
              <a:t>React.Component{</a:t>
            </a:r>
            <a:endParaRPr lang="en-US" altLang="zh-CN"/>
          </a:p>
          <a:p>
            <a:r>
              <a:rPr lang="en-US" altLang="zh-CN"/>
              <a:t>                render(){</a:t>
            </a:r>
            <a:endParaRPr lang="en-US" altLang="zh-CN"/>
          </a:p>
          <a:p>
            <a:r>
              <a:rPr lang="en-US" altLang="zh-CN"/>
              <a:t>                        return (</a:t>
            </a:r>
            <a:endParaRPr lang="en-US" altLang="zh-CN"/>
          </a:p>
          <a:p>
            <a:r>
              <a:rPr lang="en-US" altLang="zh-CN"/>
              <a:t>                                &lt;li&gt; &lt;/li&gt;</a:t>
            </a:r>
            <a:endParaRPr lang="en-US" altLang="zh-CN"/>
          </a:p>
          <a:p>
            <a:r>
              <a:rPr lang="en-US" altLang="zh-CN"/>
              <a:t>                        );</a:t>
            </a:r>
            <a:endParaRPr lang="en-US" altLang="zh-CN"/>
          </a:p>
          <a:p>
            <a:r>
              <a:rPr lang="en-US" altLang="zh-CN"/>
              <a:t>                }</a:t>
            </a:r>
            <a:endParaRPr lang="en-US" altLang="zh-CN"/>
          </a:p>
          <a:p>
            <a:r>
              <a:rPr lang="en-US" altLang="zh-CN"/>
              <a:t>        }</a:t>
            </a:r>
            <a:endParaRPr lang="en-US" altLang="zh-CN"/>
          </a:p>
          <a:p>
            <a:r>
              <a:rPr lang="en-US" altLang="zh-CN"/>
              <a:t>export default List</a:t>
            </a:r>
            <a:endParaRPr lang="en-US" altLang="zh-CN"/>
          </a:p>
          <a:p>
            <a:r>
              <a:rPr lang="en-US" altLang="zh-CN"/>
              <a:t>import List from 'List.js'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081010" y="2860675"/>
            <a:ext cx="3345180" cy="3080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 sz="1400"/>
              <a:t>组件，</a:t>
            </a:r>
            <a:r>
              <a:rPr lang="en-US" altLang="zh-CN" sz="1400">
                <a:sym typeface="+mn-ea"/>
              </a:rPr>
              <a:t>constructor</a:t>
            </a:r>
            <a:r>
              <a:rPr lang="zh-CN" altLang="en-US" sz="1400">
                <a:sym typeface="+mn-ea"/>
              </a:rPr>
              <a:t>，</a:t>
            </a:r>
            <a:r>
              <a:rPr lang="en-US" altLang="zh-CN" sz="1400">
                <a:sym typeface="+mn-ea"/>
              </a:rPr>
              <a:t>componentDidMount</a:t>
            </a:r>
            <a:endParaRPr lang="en-US" altLang="zh-CN" sz="1400">
              <a:sym typeface="+mn-ea"/>
            </a:endParaRPr>
          </a:p>
          <a:p>
            <a:pPr algn="l"/>
            <a:r>
              <a:rPr lang="en-US" altLang="zh-CN" sz="1400"/>
              <a:t>class .....{</a:t>
            </a:r>
            <a:endParaRPr lang="en-US" altLang="zh-CN" sz="1400"/>
          </a:p>
          <a:p>
            <a:pPr algn="l"/>
            <a:r>
              <a:rPr lang="en-US" altLang="zh-CN" sz="1400"/>
              <a:t>	constructor(){</a:t>
            </a:r>
            <a:endParaRPr lang="en-US" altLang="zh-CN" sz="1400"/>
          </a:p>
          <a:p>
            <a:pPr algn="l"/>
            <a:r>
              <a:rPr lang="en-US" altLang="zh-CN" sz="1400"/>
              <a:t>	    ......	</a:t>
            </a:r>
            <a:endParaRPr lang="en-US" altLang="zh-CN" sz="1400"/>
          </a:p>
          <a:p>
            <a:pPr algn="l"/>
            <a:r>
              <a:rPr lang="en-US" altLang="zh-CN" sz="1400"/>
              <a:t>	}</a:t>
            </a:r>
            <a:endParaRPr lang="en-US" altLang="zh-CN" sz="1400"/>
          </a:p>
          <a:p>
            <a:pPr algn="l"/>
            <a:r>
              <a:rPr lang="en-US" altLang="zh-CN" sz="1400"/>
              <a:t>	componentDidMount(){</a:t>
            </a:r>
            <a:endParaRPr lang="en-US" altLang="zh-CN" sz="1400"/>
          </a:p>
          <a:p>
            <a:pPr algn="l"/>
            <a:r>
              <a:rPr lang="en-US" altLang="zh-CN" sz="1400"/>
              <a:t>	    .......</a:t>
            </a:r>
            <a:endParaRPr lang="en-US" altLang="zh-CN" sz="1400"/>
          </a:p>
          <a:p>
            <a:pPr algn="l"/>
            <a:r>
              <a:rPr lang="en-US" altLang="zh-CN" sz="1400"/>
              <a:t>	}</a:t>
            </a:r>
            <a:endParaRPr lang="en-US" altLang="zh-CN" sz="1400"/>
          </a:p>
          <a:p>
            <a:pPr algn="l"/>
            <a:r>
              <a:rPr lang="en-US" altLang="zh-CN" sz="1400"/>
              <a:t>	render(){</a:t>
            </a:r>
            <a:endParaRPr lang="en-US" altLang="zh-CN" sz="1400"/>
          </a:p>
          <a:p>
            <a:pPr algn="l"/>
            <a:r>
              <a:rPr lang="en-US" altLang="zh-CN" sz="1400"/>
              <a:t>		return(...)</a:t>
            </a:r>
            <a:endParaRPr lang="en-US" altLang="zh-CN" sz="1400"/>
          </a:p>
          <a:p>
            <a:pPr algn="l"/>
            <a:r>
              <a:rPr lang="en-US" altLang="zh-CN" sz="1400"/>
              <a:t>	}</a:t>
            </a:r>
            <a:endParaRPr lang="en-US" altLang="zh-CN" sz="1400"/>
          </a:p>
          <a:p>
            <a:pPr algn="l"/>
            <a:r>
              <a:rPr lang="en-US" altLang="zh-CN" sz="1400"/>
              <a:t>}</a:t>
            </a:r>
            <a:endParaRPr lang="en-US" altLang="zh-CN" sz="1400"/>
          </a:p>
          <a:p>
            <a:pPr algn="l"/>
            <a:r>
              <a:rPr lang="en-US" altLang="zh-CN" sz="1400"/>
              <a:t>state</a:t>
            </a:r>
            <a:r>
              <a:rPr lang="zh-CN" altLang="en-US" sz="1400"/>
              <a:t>，</a:t>
            </a:r>
            <a:r>
              <a:rPr lang="en-US" altLang="zh-CN" sz="1400"/>
              <a:t>props</a:t>
            </a:r>
            <a:r>
              <a:rPr lang="zh-CN" altLang="en-US" sz="1400"/>
              <a:t>，</a:t>
            </a:r>
            <a:r>
              <a:rPr lang="en-US" altLang="zh-CN" sz="1400"/>
              <a:t>refs</a:t>
            </a:r>
            <a:r>
              <a:rPr lang="zh-CN" altLang="en-US" sz="1400"/>
              <a:t>，</a:t>
            </a:r>
            <a:r>
              <a:rPr lang="zh-CN" altLang="en-US" sz="1400">
                <a:sym typeface="+mn-ea"/>
              </a:rPr>
              <a:t>事件，单向数据流，</a:t>
            </a:r>
            <a:endParaRPr lang="zh-CN" altLang="en-US" sz="1400"/>
          </a:p>
          <a:p>
            <a:endParaRPr lang="en-US" altLang="zh-CN" sz="1400"/>
          </a:p>
        </p:txBody>
      </p:sp>
      <p:cxnSp>
        <p:nvCxnSpPr>
          <p:cNvPr id="8" name="肘形连接符 7"/>
          <p:cNvCxnSpPr>
            <a:stCxn id="31" idx="2"/>
            <a:endCxn id="4" idx="0"/>
          </p:cNvCxnSpPr>
          <p:nvPr/>
        </p:nvCxnSpPr>
        <p:spPr>
          <a:xfrm rot="5400000">
            <a:off x="10024110" y="2303145"/>
            <a:ext cx="287020" cy="8280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73555" y="553085"/>
            <a:ext cx="183007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/>
              <a:t>webpack.config.js</a:t>
            </a:r>
            <a:endParaRPr lang="en-US" altLang="zh-CN"/>
          </a:p>
        </p:txBody>
      </p:sp>
      <p:cxnSp>
        <p:nvCxnSpPr>
          <p:cNvPr id="5" name="直接箭头连接符 4"/>
          <p:cNvCxnSpPr>
            <a:stCxn id="4" idx="3"/>
          </p:cNvCxnSpPr>
          <p:nvPr/>
        </p:nvCxnSpPr>
        <p:spPr>
          <a:xfrm flipV="1">
            <a:off x="3603625" y="730885"/>
            <a:ext cx="127571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145405" y="482600"/>
            <a:ext cx="4050665" cy="1463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/>
              <a:t>入口：</a:t>
            </a:r>
            <a:r>
              <a:rPr lang="en-US" altLang="zh-CN"/>
              <a:t>{'news':'./js/news.js','new_scontent':'./js/newscontent.js'}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340225" y="4100830"/>
            <a:ext cx="61277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/>
              <a:t>html</a:t>
            </a:r>
            <a:endParaRPr lang="en-US" altLang="zh-CN"/>
          </a:p>
        </p:txBody>
      </p:sp>
      <p:cxnSp>
        <p:nvCxnSpPr>
          <p:cNvPr id="9" name="肘形连接符 8"/>
          <p:cNvCxnSpPr>
            <a:endCxn id="10" idx="3"/>
          </p:cNvCxnSpPr>
          <p:nvPr/>
        </p:nvCxnSpPr>
        <p:spPr>
          <a:xfrm flipV="1">
            <a:off x="4992370" y="2717800"/>
            <a:ext cx="4298950" cy="1548130"/>
          </a:xfrm>
          <a:prstGeom prst="bentConnector3">
            <a:avLst>
              <a:gd name="adj1" fmla="val 1055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565265" y="2396490"/>
            <a:ext cx="2726055" cy="6426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zh-CN">
                <a:sym typeface="+mn-ea"/>
              </a:rPr>
              <a:t>出口：</a:t>
            </a:r>
            <a:r>
              <a:rPr lang="en-US" altLang="zh-CN">
                <a:sym typeface="+mn-ea"/>
              </a:rPr>
              <a:t>../build/js/[name].js</a:t>
            </a:r>
            <a:endParaRPr lang="en-US" altLang="zh-CN"/>
          </a:p>
          <a:p>
            <a:endParaRPr lang="zh-CN" altLang="en-US"/>
          </a:p>
        </p:txBody>
      </p:sp>
      <p:cxnSp>
        <p:nvCxnSpPr>
          <p:cNvPr id="12" name="曲线连接符 11"/>
          <p:cNvCxnSpPr/>
          <p:nvPr/>
        </p:nvCxnSpPr>
        <p:spPr>
          <a:xfrm rot="16200000" flipV="1">
            <a:off x="7639685" y="1277620"/>
            <a:ext cx="1327785" cy="851535"/>
          </a:xfrm>
          <a:prstGeom prst="curvedConnector3">
            <a:avLst>
              <a:gd name="adj1" fmla="val 499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1140</Words>
  <Application>WPS 演示</Application>
  <PresentationFormat>宽屏</PresentationFormat>
  <Paragraphs>98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trentxie</dc:creator>
  <cp:lastModifiedBy>trentxie</cp:lastModifiedBy>
  <cp:revision>141</cp:revision>
  <dcterms:created xsi:type="dcterms:W3CDTF">2015-05-05T08:02:00Z</dcterms:created>
  <dcterms:modified xsi:type="dcterms:W3CDTF">2017-01-18T23:43:18Z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