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114290" y="411480"/>
            <a:ext cx="1538605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/>
              <a:t>flash</a:t>
            </a:r>
            <a:r>
              <a:rPr lang="zh-CN" altLang="en-US"/>
              <a:t>基本概念</a:t>
            </a:r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5922645" y="784860"/>
            <a:ext cx="0" cy="626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943610" y="1424305"/>
            <a:ext cx="102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972185" y="1430655"/>
            <a:ext cx="0" cy="86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15290" y="2280920"/>
            <a:ext cx="1094105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rgbClr val="FF0000"/>
                </a:solidFill>
              </a:rPr>
              <a:t>舞台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4955540" y="1452245"/>
            <a:ext cx="0" cy="86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064635" y="2301875"/>
            <a:ext cx="2126615" cy="4145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普通帧，关键帧，空白关键帧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关键帧，就是说这一帧是连接两段不同的内容，这一帧后面的视频内容会有新的变化或过渡；在时间轴上这一帧带有小黑点标志；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普通帧，是用来计量播放时间或过渡时间用的，不能手动设置普通帧的内容，它是播放过程中由前后关键帧以及过渡类型自动填充的，手动插入或删除普通帧，会改变前后两个关键帧之间的过渡时间。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空白关键帧就是空心原点，站位功能</a:t>
            </a:r>
            <a:endParaRPr lang="zh-CN" altLang="en-US" sz="140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919095" y="1452880"/>
            <a:ext cx="0" cy="86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291080" y="2301875"/>
            <a:ext cx="1053465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rgbClr val="FF0000"/>
                </a:solidFill>
              </a:rPr>
              <a:t>图层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7788275" y="1432560"/>
            <a:ext cx="0" cy="86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240905" y="2301875"/>
            <a:ext cx="1498600" cy="64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rgbClr val="FF0000"/>
                </a:solidFill>
              </a:rPr>
              <a:t>传统补间动画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1162665" y="1430020"/>
            <a:ext cx="0" cy="86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927590" y="2321560"/>
            <a:ext cx="1864360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rgbClr val="FF0000"/>
                </a:solidFill>
              </a:rPr>
              <a:t>按钮</a:t>
            </a:r>
            <a:r>
              <a:rPr lang="zh-CN" altLang="en-US"/>
              <a:t>，</a:t>
            </a:r>
            <a:r>
              <a:rPr lang="zh-CN" altLang="en-US">
                <a:solidFill>
                  <a:srgbClr val="FF0000"/>
                </a:solidFill>
              </a:rPr>
              <a:t>影片剪辑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42255" y="563880"/>
            <a:ext cx="1477010" cy="398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html5canvas</a:t>
            </a:r>
            <a:endParaRPr lang="en-US" altLang="zh-CN" sz="200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6174740" y="962660"/>
            <a:ext cx="0" cy="753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755775" y="1729740"/>
            <a:ext cx="8782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6193790" y="1743075"/>
            <a:ext cx="0" cy="86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501640" y="2607310"/>
            <a:ext cx="1384300" cy="17373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zh-CN">
                <a:solidFill>
                  <a:srgbClr val="FF0000"/>
                </a:solidFill>
              </a:rPr>
              <a:t>发布设置</a:t>
            </a:r>
            <a:endParaRPr lang="zh-CN" altLang="zh-CN">
              <a:solidFill>
                <a:srgbClr val="FF0000"/>
              </a:solidFill>
            </a:endParaRPr>
          </a:p>
          <a:p>
            <a:pPr algn="l"/>
            <a:r>
              <a:rPr lang="en-US" altLang="zh-CN"/>
              <a:t>1</a:t>
            </a:r>
            <a:r>
              <a:rPr lang="zh-CN" altLang="en-US"/>
              <a:t>、取消</a:t>
            </a:r>
            <a:r>
              <a:rPr lang="en-US" altLang="zh-CN"/>
              <a:t>html</a:t>
            </a:r>
            <a:r>
              <a:rPr lang="zh-CN" altLang="en-US"/>
              <a:t>文件覆盖；</a:t>
            </a:r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、取消合并到</a:t>
            </a:r>
            <a:r>
              <a:rPr lang="en-US" altLang="zh-CN"/>
              <a:t>sprite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10524490" y="1744980"/>
            <a:ext cx="0" cy="86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586595" y="2607310"/>
            <a:ext cx="1905000" cy="1463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zh-CN">
                <a:solidFill>
                  <a:srgbClr val="FF0000"/>
                </a:solidFill>
              </a:rPr>
              <a:t>尺寸：</a:t>
            </a:r>
            <a:endParaRPr lang="zh-CN" altLang="zh-CN">
              <a:solidFill>
                <a:srgbClr val="FF0000"/>
              </a:solidFill>
            </a:endParaRPr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舞台尺寸；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、画布宽高按设备屏幕宽高比适配。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770380" y="1745615"/>
            <a:ext cx="0" cy="86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11505" y="2640965"/>
            <a:ext cx="2336165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zh-CN">
                <a:solidFill>
                  <a:srgbClr val="FF0000"/>
                </a:solidFill>
                <a:sym typeface="+mn-ea"/>
              </a:rPr>
              <a:t>新建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html5canvas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项目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流程图: 可选过程 4"/>
          <p:cNvSpPr/>
          <p:nvPr/>
        </p:nvSpPr>
        <p:spPr>
          <a:xfrm>
            <a:off x="1656080" y="1238885"/>
            <a:ext cx="2074545" cy="4914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封面页点击button</a:t>
            </a:r>
            <a:endParaRPr lang="zh-CN" altLang="en-US"/>
          </a:p>
        </p:txBody>
      </p:sp>
      <p:sp>
        <p:nvSpPr>
          <p:cNvPr id="7" name="流程图: 可选过程 6"/>
          <p:cNvSpPr/>
          <p:nvPr/>
        </p:nvSpPr>
        <p:spPr>
          <a:xfrm>
            <a:off x="1970405" y="3710305"/>
            <a:ext cx="1445260" cy="5505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点击q1选项</a:t>
            </a:r>
            <a:endParaRPr lang="zh-CN" altLang="en-US"/>
          </a:p>
        </p:txBody>
      </p:sp>
      <p:sp>
        <p:nvSpPr>
          <p:cNvPr id="10" name="流程图: 可选过程 9"/>
          <p:cNvSpPr/>
          <p:nvPr/>
        </p:nvSpPr>
        <p:spPr>
          <a:xfrm>
            <a:off x="4386580" y="4866005"/>
            <a:ext cx="1445260" cy="5505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点击q</a:t>
            </a:r>
            <a:r>
              <a:rPr lang="en-US" altLang="zh-CN"/>
              <a:t>2</a:t>
            </a:r>
            <a:r>
              <a:rPr lang="zh-CN" altLang="en-US"/>
              <a:t>选项</a:t>
            </a:r>
            <a:endParaRPr lang="zh-CN" altLang="en-US"/>
          </a:p>
        </p:txBody>
      </p:sp>
      <p:cxnSp>
        <p:nvCxnSpPr>
          <p:cNvPr id="11" name="直接箭头连接符 10"/>
          <p:cNvCxnSpPr>
            <a:endCxn id="10" idx="1"/>
          </p:cNvCxnSpPr>
          <p:nvPr/>
        </p:nvCxnSpPr>
        <p:spPr>
          <a:xfrm flipV="1">
            <a:off x="3385185" y="5126990"/>
            <a:ext cx="100139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可选过程 12"/>
          <p:cNvSpPr/>
          <p:nvPr/>
        </p:nvSpPr>
        <p:spPr>
          <a:xfrm>
            <a:off x="9068435" y="4865370"/>
            <a:ext cx="1445260" cy="5505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点击q</a:t>
            </a:r>
            <a:r>
              <a:rPr lang="en-US" altLang="zh-CN"/>
              <a:t>3</a:t>
            </a:r>
            <a:r>
              <a:rPr lang="zh-CN" altLang="en-US"/>
              <a:t>选项</a:t>
            </a:r>
            <a:endParaRPr lang="zh-CN" altLang="en-US"/>
          </a:p>
        </p:txBody>
      </p:sp>
      <p:cxnSp>
        <p:nvCxnSpPr>
          <p:cNvPr id="14" name="直接箭头连接符 13"/>
          <p:cNvCxnSpPr>
            <a:endCxn id="13" idx="1"/>
          </p:cNvCxnSpPr>
          <p:nvPr/>
        </p:nvCxnSpPr>
        <p:spPr>
          <a:xfrm flipV="1">
            <a:off x="8067040" y="5126355"/>
            <a:ext cx="100139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可选过程 15"/>
          <p:cNvSpPr/>
          <p:nvPr/>
        </p:nvSpPr>
        <p:spPr>
          <a:xfrm>
            <a:off x="9069070" y="2438400"/>
            <a:ext cx="1445260" cy="5505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点击q</a:t>
            </a:r>
            <a:r>
              <a:rPr lang="en-US" altLang="zh-CN"/>
              <a:t>4</a:t>
            </a:r>
            <a:r>
              <a:rPr lang="zh-CN" altLang="en-US"/>
              <a:t>选项</a:t>
            </a:r>
            <a:endParaRPr lang="zh-CN" altLang="en-US"/>
          </a:p>
        </p:txBody>
      </p:sp>
      <p:sp>
        <p:nvSpPr>
          <p:cNvPr id="24" name="流程图: 过程 23"/>
          <p:cNvSpPr/>
          <p:nvPr/>
        </p:nvSpPr>
        <p:spPr>
          <a:xfrm>
            <a:off x="1918970" y="2364105"/>
            <a:ext cx="1548765" cy="624840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cover</a:t>
            </a:r>
            <a:r>
              <a:rPr lang="zh-CN" altLang="zh-CN">
                <a:sym typeface="+mn-ea"/>
              </a:rPr>
              <a:t>出场</a:t>
            </a:r>
            <a:endParaRPr lang="zh-CN" altLang="zh-CN"/>
          </a:p>
          <a:p>
            <a:pPr algn="ctr"/>
            <a:r>
              <a:rPr lang="en-US" altLang="zh-CN">
                <a:sym typeface="+mn-ea"/>
              </a:rPr>
              <a:t>q1</a:t>
            </a:r>
            <a:r>
              <a:rPr lang="zh-CN" altLang="en-US">
                <a:sym typeface="+mn-ea"/>
              </a:rPr>
              <a:t>入场</a:t>
            </a:r>
            <a:endParaRPr lang="zh-CN" altLang="en-US"/>
          </a:p>
        </p:txBody>
      </p:sp>
      <p:cxnSp>
        <p:nvCxnSpPr>
          <p:cNvPr id="25" name="直接箭头连接符 24"/>
          <p:cNvCxnSpPr>
            <a:stCxn id="5" idx="2"/>
            <a:endCxn id="24" idx="0"/>
          </p:cNvCxnSpPr>
          <p:nvPr/>
        </p:nvCxnSpPr>
        <p:spPr>
          <a:xfrm>
            <a:off x="2693670" y="1715770"/>
            <a:ext cx="0" cy="633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4" idx="2"/>
            <a:endCxn id="7" idx="0"/>
          </p:cNvCxnSpPr>
          <p:nvPr/>
        </p:nvCxnSpPr>
        <p:spPr>
          <a:xfrm flipH="1">
            <a:off x="2693035" y="2974340"/>
            <a:ext cx="635" cy="721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1918335" y="4828540"/>
            <a:ext cx="1548765" cy="624840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q1</a:t>
            </a:r>
            <a:r>
              <a:rPr lang="zh-CN" altLang="zh-CN">
                <a:sym typeface="+mn-ea"/>
              </a:rPr>
              <a:t>出场</a:t>
            </a:r>
            <a:endParaRPr lang="zh-CN" altLang="zh-CN"/>
          </a:p>
          <a:p>
            <a:pPr algn="ctr"/>
            <a:r>
              <a:rPr lang="en-US" altLang="zh-CN">
                <a:sym typeface="+mn-ea"/>
              </a:rPr>
              <a:t>q2</a:t>
            </a:r>
            <a:r>
              <a:rPr lang="zh-CN" altLang="en-US">
                <a:sym typeface="+mn-ea"/>
              </a:rPr>
              <a:t>入场</a:t>
            </a:r>
            <a:endParaRPr lang="zh-CN" altLang="en-US"/>
          </a:p>
        </p:txBody>
      </p:sp>
      <p:cxnSp>
        <p:nvCxnSpPr>
          <p:cNvPr id="29" name="直接箭头连接符 28"/>
          <p:cNvCxnSpPr>
            <a:stCxn id="7" idx="2"/>
            <a:endCxn id="28" idx="0"/>
          </p:cNvCxnSpPr>
          <p:nvPr/>
        </p:nvCxnSpPr>
        <p:spPr>
          <a:xfrm>
            <a:off x="2693035" y="4246245"/>
            <a:ext cx="0" cy="567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图: 过程 29"/>
          <p:cNvSpPr/>
          <p:nvPr/>
        </p:nvSpPr>
        <p:spPr>
          <a:xfrm>
            <a:off x="6555740" y="4828540"/>
            <a:ext cx="1548765" cy="624840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q2</a:t>
            </a:r>
            <a:r>
              <a:rPr lang="zh-CN" altLang="zh-CN">
                <a:sym typeface="+mn-ea"/>
              </a:rPr>
              <a:t>出场</a:t>
            </a:r>
            <a:endParaRPr lang="zh-CN" altLang="zh-CN"/>
          </a:p>
          <a:p>
            <a:pPr algn="ctr"/>
            <a:r>
              <a:rPr lang="en-US" altLang="zh-CN">
                <a:sym typeface="+mn-ea"/>
              </a:rPr>
              <a:t>q3</a:t>
            </a:r>
            <a:r>
              <a:rPr lang="zh-CN" altLang="en-US">
                <a:sym typeface="+mn-ea"/>
              </a:rPr>
              <a:t>入场</a:t>
            </a:r>
            <a:endParaRPr lang="zh-CN" altLang="en-US"/>
          </a:p>
        </p:txBody>
      </p:sp>
      <p:cxnSp>
        <p:nvCxnSpPr>
          <p:cNvPr id="31" name="直接箭头连接符 30"/>
          <p:cNvCxnSpPr>
            <a:stCxn id="10" idx="3"/>
            <a:endCxn id="30" idx="1"/>
          </p:cNvCxnSpPr>
          <p:nvPr/>
        </p:nvCxnSpPr>
        <p:spPr>
          <a:xfrm flipV="1">
            <a:off x="5831840" y="5126355"/>
            <a:ext cx="72390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图: 过程 31"/>
          <p:cNvSpPr/>
          <p:nvPr/>
        </p:nvSpPr>
        <p:spPr>
          <a:xfrm>
            <a:off x="9017000" y="3636010"/>
            <a:ext cx="1548765" cy="624840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q3</a:t>
            </a:r>
            <a:r>
              <a:rPr lang="zh-CN" altLang="zh-CN">
                <a:sym typeface="+mn-ea"/>
              </a:rPr>
              <a:t>出场</a:t>
            </a:r>
            <a:endParaRPr lang="zh-CN" altLang="zh-CN"/>
          </a:p>
          <a:p>
            <a:pPr algn="ctr"/>
            <a:r>
              <a:rPr lang="en-US" altLang="zh-CN">
                <a:sym typeface="+mn-ea"/>
              </a:rPr>
              <a:t>q4</a:t>
            </a:r>
            <a:r>
              <a:rPr lang="zh-CN" altLang="en-US">
                <a:sym typeface="+mn-ea"/>
              </a:rPr>
              <a:t>入场</a:t>
            </a:r>
            <a:endParaRPr lang="zh-CN" altLang="en-US"/>
          </a:p>
        </p:txBody>
      </p:sp>
      <p:cxnSp>
        <p:nvCxnSpPr>
          <p:cNvPr id="33" name="直接箭头连接符 32"/>
          <p:cNvCxnSpPr>
            <a:stCxn id="13" idx="0"/>
            <a:endCxn id="32" idx="2"/>
          </p:cNvCxnSpPr>
          <p:nvPr/>
        </p:nvCxnSpPr>
        <p:spPr>
          <a:xfrm flipV="1">
            <a:off x="9791065" y="4246245"/>
            <a:ext cx="635" cy="604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2" idx="0"/>
            <a:endCxn id="16" idx="2"/>
          </p:cNvCxnSpPr>
          <p:nvPr/>
        </p:nvCxnSpPr>
        <p:spPr>
          <a:xfrm flipV="1">
            <a:off x="9791700" y="2974340"/>
            <a:ext cx="0" cy="647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流程图: 过程 34"/>
          <p:cNvSpPr/>
          <p:nvPr/>
        </p:nvSpPr>
        <p:spPr>
          <a:xfrm>
            <a:off x="9016365" y="1373505"/>
            <a:ext cx="1548765" cy="624840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q4</a:t>
            </a:r>
            <a:r>
              <a:rPr lang="zh-CN" altLang="zh-CN">
                <a:sym typeface="+mn-ea"/>
              </a:rPr>
              <a:t>出场</a:t>
            </a:r>
            <a:endParaRPr lang="zh-CN" altLang="zh-CN"/>
          </a:p>
          <a:p>
            <a:pPr algn="ctr"/>
            <a:r>
              <a:rPr lang="zh-CN" altLang="en-US">
                <a:sym typeface="+mn-ea"/>
              </a:rPr>
              <a:t>计算页入场</a:t>
            </a:r>
            <a:endParaRPr lang="zh-CN" altLang="en-US"/>
          </a:p>
        </p:txBody>
      </p:sp>
      <p:cxnSp>
        <p:nvCxnSpPr>
          <p:cNvPr id="36" name="直接箭头连接符 35"/>
          <p:cNvCxnSpPr>
            <a:stCxn id="16" idx="0"/>
            <a:endCxn id="35" idx="2"/>
          </p:cNvCxnSpPr>
          <p:nvPr/>
        </p:nvCxnSpPr>
        <p:spPr>
          <a:xfrm flipH="1" flipV="1">
            <a:off x="9791065" y="1983740"/>
            <a:ext cx="635" cy="440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终止 36"/>
          <p:cNvSpPr/>
          <p:nvPr/>
        </p:nvSpPr>
        <p:spPr>
          <a:xfrm>
            <a:off x="7029450" y="3446145"/>
            <a:ext cx="1680845" cy="63055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结果页</a:t>
            </a:r>
            <a:endParaRPr lang="zh-CN" altLang="en-US"/>
          </a:p>
        </p:txBody>
      </p:sp>
      <p:sp>
        <p:nvSpPr>
          <p:cNvPr id="2" name="流程图: 可选过程 1"/>
          <p:cNvSpPr/>
          <p:nvPr/>
        </p:nvSpPr>
        <p:spPr>
          <a:xfrm>
            <a:off x="7029450" y="1402715"/>
            <a:ext cx="1445260" cy="5505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计算结果</a:t>
            </a:r>
            <a:endParaRPr lang="zh-CN" altLang="zh-CN"/>
          </a:p>
        </p:txBody>
      </p:sp>
      <p:sp>
        <p:nvSpPr>
          <p:cNvPr id="6" name="流程图: 过程 5"/>
          <p:cNvSpPr/>
          <p:nvPr/>
        </p:nvSpPr>
        <p:spPr>
          <a:xfrm>
            <a:off x="6925945" y="2349500"/>
            <a:ext cx="1548765" cy="62484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结果页入场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8474710" y="1649095"/>
            <a:ext cx="5416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" idx="2"/>
            <a:endCxn id="6" idx="0"/>
          </p:cNvCxnSpPr>
          <p:nvPr/>
        </p:nvCxnSpPr>
        <p:spPr>
          <a:xfrm flipH="1">
            <a:off x="7700645" y="1953260"/>
            <a:ext cx="0" cy="396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</p:cNvCxnSpPr>
          <p:nvPr/>
        </p:nvCxnSpPr>
        <p:spPr>
          <a:xfrm>
            <a:off x="7700645" y="2974340"/>
            <a:ext cx="0" cy="50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WPS 演示</Application>
  <PresentationFormat>宽屏</PresentationFormat>
  <Paragraphs>58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trentxie</cp:lastModifiedBy>
  <cp:revision>63</cp:revision>
  <dcterms:created xsi:type="dcterms:W3CDTF">2015-05-05T08:02:00Z</dcterms:created>
  <dcterms:modified xsi:type="dcterms:W3CDTF">2017-03-04T14:52:13Z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