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10"/>
  </p:notesMasterIdLst>
  <p:sldIdLst>
    <p:sldId id="256" r:id="rId3"/>
    <p:sldId id="257" r:id="rId4"/>
    <p:sldId id="258" r:id="rId5"/>
    <p:sldId id="265" r:id="rId6"/>
    <p:sldId id="271" r:id="rId7"/>
    <p:sldId id="313" r:id="rId8"/>
    <p:sldId id="264" r:id="rId9"/>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th Ram" initials="V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0290" autoAdjust="0"/>
  </p:normalViewPr>
  <p:slideViewPr>
    <p:cSldViewPr snapToGrid="0" showGuides="1">
      <p:cViewPr varScale="1">
        <p:scale>
          <a:sx n="73" d="100"/>
          <a:sy n="73" d="100"/>
        </p:scale>
        <p:origin x="-1356" y="-102"/>
      </p:cViewPr>
      <p:guideLst>
        <p:guide orient="horz" pos="2160"/>
        <p:guide pos="2880"/>
      </p:guideLst>
    </p:cSldViewPr>
  </p:slideViewPr>
  <p:outlineViewPr>
    <p:cViewPr>
      <p:scale>
        <a:sx n="33" d="100"/>
        <a:sy n="33" d="100"/>
      </p:scale>
      <p:origin x="240" y="555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7C1047-4518-45B2-999F-96377EC3D21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05798-E5C7-4FFF-B5C7-3C829EE80A8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r>
              <a:rPr lang="en-US" smtClean="0"/>
              <a:t> </a:t>
            </a:r>
            <a:endParaRPr lang="en-US" dirty="0"/>
          </a:p>
        </p:txBody>
      </p:sp>
      <p:sp>
        <p:nvSpPr>
          <p:cNvPr id="5" name="Footer Placeholder 4"/>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smtClean="0"/>
              <a:t> </a:t>
            </a:r>
            <a:endParaRPr lang="en-US" dirty="0"/>
          </a:p>
        </p:txBody>
      </p:sp>
      <p:sp>
        <p:nvSpPr>
          <p:cNvPr id="5" name="Footer Placeholder 4"/>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smtClean="0"/>
              <a:t> </a:t>
            </a:r>
            <a:endParaRPr lang="en-US" dirty="0"/>
          </a:p>
        </p:txBody>
      </p:sp>
      <p:sp>
        <p:nvSpPr>
          <p:cNvPr id="5" name="Footer Placeholder 4"/>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smtClean="0"/>
              <a:t> </a:t>
            </a:r>
            <a:endParaRPr lang="en-US" dirty="0"/>
          </a:p>
        </p:txBody>
      </p:sp>
      <p:sp>
        <p:nvSpPr>
          <p:cNvPr id="5" name="Footer Placeholder 4"/>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smtClean="0"/>
              <a:t> </a:t>
            </a:r>
            <a:endParaRPr lang="en-US" dirty="0"/>
          </a:p>
        </p:txBody>
      </p:sp>
      <p:sp>
        <p:nvSpPr>
          <p:cNvPr id="5" name="Footer Placeholder 4"/>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r>
              <a:rPr lang="en-US" smtClean="0"/>
              <a:t> </a:t>
            </a:r>
            <a:endParaRPr lang="en-US" dirty="0"/>
          </a:p>
        </p:txBody>
      </p:sp>
      <p:sp>
        <p:nvSpPr>
          <p:cNvPr id="6" name="Footer Placeholder 5"/>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r>
              <a:rPr lang="en-US" smtClean="0"/>
              <a:t> </a:t>
            </a:r>
            <a:endParaRPr lang="en-US" dirty="0"/>
          </a:p>
        </p:txBody>
      </p:sp>
      <p:sp>
        <p:nvSpPr>
          <p:cNvPr id="8" name="Footer Placeholder 7"/>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9" name="Slide Number Placeholder 8"/>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US" smtClean="0"/>
              <a:t> </a:t>
            </a:r>
            <a:endParaRPr lang="en-US" dirty="0"/>
          </a:p>
        </p:txBody>
      </p:sp>
      <p:sp>
        <p:nvSpPr>
          <p:cNvPr id="4" name="Footer Placeholder 3"/>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5" name="Slide Number Placeholder 4"/>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a:t>
            </a:r>
            <a:endParaRPr lang="en-US" dirty="0"/>
          </a:p>
        </p:txBody>
      </p:sp>
      <p:sp>
        <p:nvSpPr>
          <p:cNvPr id="3" name="Footer Placeholder 2"/>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4" name="Slide Number Placeholder 3"/>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smtClean="0"/>
              <a:t> </a:t>
            </a:r>
            <a:endParaRPr lang="en-US" dirty="0"/>
          </a:p>
        </p:txBody>
      </p:sp>
      <p:sp>
        <p:nvSpPr>
          <p:cNvPr id="6" name="Footer Placeholder 5"/>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smtClean="0"/>
              <a:t> </a:t>
            </a:r>
            <a:endParaRPr lang="en-US" dirty="0"/>
          </a:p>
        </p:txBody>
      </p:sp>
      <p:sp>
        <p:nvSpPr>
          <p:cNvPr id="6" name="Footer Placeholder 5"/>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SRM TRP ENGINERING COLLEGE DEPARTMENT OF COMPUTER SCIENCE AND ENGINEERING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1BE49-015A-4EC5-BD70-915B549BAA61}"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4601736" y="2819400"/>
            <a:ext cx="3124200" cy="3352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lang="en-US" sz="3200" b="1" dirty="0">
              <a:solidFill>
                <a:schemeClr val="tx1">
                  <a:lumMod val="75000"/>
                  <a:lumOff val="25000"/>
                </a:schemeClr>
              </a:solidFill>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1" i="0" u="none" strike="noStrike" kern="1200" cap="none" spc="0" normalizeH="0" baseline="0" noProof="0" dirty="0">
                <a:ln>
                  <a:noFill/>
                </a:ln>
                <a:solidFill>
                  <a:schemeClr val="tx1">
                    <a:lumMod val="75000"/>
                    <a:lumOff val="25000"/>
                  </a:schemeClr>
                </a:solidFill>
                <a:effectLst/>
                <a:uLnTx/>
                <a:uFillTx/>
              </a:rPr>
              <a:t>  </a:t>
            </a:r>
            <a:endParaRPr kumimoji="0" lang="en-US" sz="3200" b="1" i="0" u="none" strike="noStrike" kern="1200" cap="none" spc="0" normalizeH="0" baseline="0" noProof="0" dirty="0">
              <a:ln>
                <a:noFill/>
              </a:ln>
              <a:solidFill>
                <a:schemeClr val="tx1">
                  <a:lumMod val="75000"/>
                  <a:lumOff val="25000"/>
                </a:schemeClr>
              </a:solidFill>
              <a:effectLst/>
              <a:uLnTx/>
              <a:uFillTx/>
            </a:endParaRPr>
          </a:p>
        </p:txBody>
      </p:sp>
      <p:sp>
        <p:nvSpPr>
          <p:cNvPr id="10" name="Subtitle 2"/>
          <p:cNvSpPr txBox="1"/>
          <p:nvPr/>
        </p:nvSpPr>
        <p:spPr>
          <a:xfrm>
            <a:off x="5486400" y="3922815"/>
            <a:ext cx="3657598" cy="1521762"/>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b="1" dirty="0">
                <a:latin typeface="Times New Roman" panose="02020603050405020304" pitchFamily="18" charset="0"/>
                <a:cs typeface="Times New Roman" panose="02020603050405020304" pitchFamily="18" charset="0"/>
              </a:rPr>
              <a:t>Project Mentor</a:t>
            </a:r>
            <a:endParaRPr kumimoji="0" lang="en-US"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xxxxxxxxxxxxxxxxxx</a:t>
            </a:r>
            <a:endParaRPr lang="en-US" dirty="0">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Asst. Professor / CSE</a:t>
            </a:r>
            <a:endParaRPr lang="en-US" dirty="0">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SRM TRP Engineering College.</a:t>
            </a:r>
            <a:endParaRPr lang="en-US" dirty="0">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Times New Roman" panose="02020603050405020304" pitchFamily="18" charset="0"/>
            </a:endParaRPr>
          </a:p>
          <a:p>
            <a:endParaRPr lang="en-AU"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1"/>
          <a:srcRect l="35094"/>
          <a:stretch>
            <a:fillRect/>
          </a:stretch>
        </p:blipFill>
        <p:spPr>
          <a:xfrm>
            <a:off x="2780522" y="39309"/>
            <a:ext cx="3582955" cy="1238250"/>
          </a:xfrm>
          <a:prstGeom prst="rect">
            <a:avLst/>
          </a:prstGeom>
        </p:spPr>
      </p:pic>
      <p:sp>
        <p:nvSpPr>
          <p:cNvPr id="7" name="Subtitle 6"/>
          <p:cNvSpPr>
            <a:spLocks noGrp="1"/>
          </p:cNvSpPr>
          <p:nvPr>
            <p:ph type="subTitle" idx="1"/>
          </p:nvPr>
        </p:nvSpPr>
        <p:spPr>
          <a:xfrm>
            <a:off x="1" y="3922815"/>
            <a:ext cx="3869471" cy="1639314"/>
          </a:xfrm>
        </p:spPr>
        <p:txBody>
          <a:bodyPr>
            <a:normAutofit/>
          </a:bodyPr>
          <a:lstStyle/>
          <a:p>
            <a:pPr algn="l"/>
            <a:r>
              <a:rPr lang="en-US" sz="1800" b="1" dirty="0">
                <a:solidFill>
                  <a:schemeClr val="tx1"/>
                </a:solidFill>
                <a:latin typeface="Times New Roman" panose="02020603050405020304" pitchFamily="18" charset="0"/>
                <a:cs typeface="Times New Roman" panose="02020603050405020304" pitchFamily="18" charset="0"/>
              </a:rPr>
              <a:t>   Team Members</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11" name="Text Box 10"/>
          <p:cNvSpPr txBox="1"/>
          <p:nvPr/>
        </p:nvSpPr>
        <p:spPr>
          <a:xfrm>
            <a:off x="287280" y="4244247"/>
            <a:ext cx="3408680" cy="1198880"/>
          </a:xfrm>
          <a:prstGeom prst="rect">
            <a:avLst/>
          </a:prstGeom>
          <a:noFill/>
        </p:spPr>
        <p:txBody>
          <a:bodyPr wrap="none" rtlCol="0">
            <a:spAutoFit/>
          </a:bodyPr>
          <a:lstStyle/>
          <a:p>
            <a:pPr marL="400050" indent="-400050" algn="just"/>
            <a:r>
              <a:rPr lang="en-US" altLang="en-GB" dirty="0" err="1">
                <a:latin typeface="Times New Roman" panose="02020603050405020304" pitchFamily="18" charset="0"/>
                <a:cs typeface="Times New Roman" panose="02020603050405020304" pitchFamily="18" charset="0"/>
                <a:sym typeface="+mn-ea"/>
              </a:rPr>
              <a:t>Nithishna S</a:t>
            </a:r>
            <a:r>
              <a:rPr lang="en-GB" dirty="0">
                <a:latin typeface="Times New Roman" panose="02020603050405020304" pitchFamily="18" charset="0"/>
                <a:cs typeface="Times New Roman" panose="02020603050405020304" pitchFamily="18" charset="0"/>
                <a:sym typeface="+mn-ea"/>
              </a:rPr>
              <a:t> </a:t>
            </a:r>
            <a:r>
              <a:rPr lang="en-US" altLang="en-GB"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(814720104031)</a:t>
            </a:r>
            <a:endParaRPr lang="en-US" dirty="0">
              <a:latin typeface="Times New Roman" panose="02020603050405020304" pitchFamily="18" charset="0"/>
              <a:cs typeface="Times New Roman" panose="02020603050405020304" pitchFamily="18" charset="0"/>
              <a:sym typeface="+mn-ea"/>
            </a:endParaRPr>
          </a:p>
          <a:p>
            <a:pPr marL="400050" indent="-400050" algn="just"/>
            <a:r>
              <a:rPr lang="en-US" altLang="en-GB" dirty="0" err="1">
                <a:latin typeface="Times New Roman" panose="02020603050405020304" pitchFamily="18" charset="0"/>
                <a:cs typeface="Times New Roman" panose="02020603050405020304" pitchFamily="18" charset="0"/>
                <a:sym typeface="+mn-ea"/>
              </a:rPr>
              <a:t>Yogesh M S</a:t>
            </a:r>
            <a:r>
              <a:rPr lang="en-GB" dirty="0">
                <a:latin typeface="Times New Roman" panose="02020603050405020304" pitchFamily="18" charset="0"/>
                <a:cs typeface="Times New Roman" panose="02020603050405020304" pitchFamily="18" charset="0"/>
                <a:sym typeface="+mn-ea"/>
              </a:rPr>
              <a:t>     </a:t>
            </a:r>
            <a:r>
              <a:rPr lang="en-US" altLang="en-GB"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(814720104059)</a:t>
            </a:r>
            <a:endParaRPr lang="en-US" dirty="0">
              <a:latin typeface="Times New Roman" panose="02020603050405020304" pitchFamily="18" charset="0"/>
              <a:cs typeface="Times New Roman" panose="02020603050405020304" pitchFamily="18" charset="0"/>
            </a:endParaRPr>
          </a:p>
          <a:p>
            <a:pPr marL="400050" indent="-400050" algn="just"/>
            <a:r>
              <a:rPr lang="en-US" altLang="en-GB" dirty="0" err="1">
                <a:latin typeface="Times New Roman" panose="02020603050405020304" pitchFamily="18" charset="0"/>
                <a:cs typeface="Times New Roman" panose="02020603050405020304" pitchFamily="18" charset="0"/>
                <a:sym typeface="+mn-ea"/>
              </a:rPr>
              <a:t>Rachel Freeda A</a:t>
            </a:r>
            <a:r>
              <a:rPr lang="en-GB"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(814720104036)</a:t>
            </a:r>
            <a:endParaRPr lang="en-US" dirty="0">
              <a:latin typeface="Times New Roman" panose="02020603050405020304" pitchFamily="18" charset="0"/>
              <a:cs typeface="Times New Roman" panose="02020603050405020304" pitchFamily="18" charset="0"/>
              <a:sym typeface="+mn-ea"/>
            </a:endParaRPr>
          </a:p>
          <a:p>
            <a:pPr marL="400050" indent="-400050" algn="just"/>
            <a:r>
              <a:rPr lang="en-US" dirty="0" err="1">
                <a:latin typeface="Times New Roman" panose="02020603050405020304" pitchFamily="18" charset="0"/>
                <a:cs typeface="Times New Roman" panose="02020603050405020304" pitchFamily="18" charset="0"/>
                <a:sym typeface="+mn-ea"/>
              </a:rPr>
              <a:t>Megas C</a:t>
            </a:r>
            <a:r>
              <a:rPr lang="en-US" dirty="0">
                <a:latin typeface="Times New Roman" panose="02020603050405020304" pitchFamily="18" charset="0"/>
                <a:cs typeface="Times New Roman" panose="02020603050405020304" pitchFamily="18" charset="0"/>
                <a:sym typeface="+mn-ea"/>
              </a:rPr>
              <a:t>               (814720104701)</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75657" y="1606730"/>
            <a:ext cx="7053943"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DEPARTMENT OF COMPUTER SCIENCE AND ENGINEERING</a:t>
            </a:r>
            <a:endParaRPr lang="en-US" b="1" dirty="0">
              <a:latin typeface="Times New Roman" panose="02020603050405020304" pitchFamily="18" charset="0"/>
              <a:cs typeface="Times New Roman" panose="02020603050405020304" pitchFamily="18" charset="0"/>
            </a:endParaRPr>
          </a:p>
        </p:txBody>
      </p:sp>
      <p:sp>
        <p:nvSpPr>
          <p:cNvPr id="12" name="Title 11"/>
          <p:cNvSpPr>
            <a:spLocks noGrp="1"/>
          </p:cNvSpPr>
          <p:nvPr>
            <p:ph type="ctrTitle"/>
          </p:nvPr>
        </p:nvSpPr>
        <p:spPr>
          <a:xfrm>
            <a:off x="685800" y="2057400"/>
            <a:ext cx="7772400" cy="1451113"/>
          </a:xfrm>
        </p:spPr>
        <p:txBody>
          <a:bodyPr>
            <a:noAutofit/>
          </a:bodyPr>
          <a:lstStyle/>
          <a:p>
            <a:r>
              <a:rPr lang="en-US" sz="2700" b="1" dirty="0">
                <a:latin typeface="Times New Roman" panose="02020603050405020304" pitchFamily="18" charset="0"/>
                <a:cs typeface="Times New Roman" panose="02020603050405020304" pitchFamily="18" charset="0"/>
              </a:rPr>
              <a:t>Securing Transactions: A Mobile-Centric Approach to Credit Card Fraud Prevention</a:t>
            </a:r>
            <a:endParaRPr lang="en-US" sz="27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OBJECTIVE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a:buNone/>
            </a:pPr>
            <a:endParaRPr lang="en-US" sz="2800" dirty="0">
              <a:latin typeface="Times New Roman" panose="02020603050405020304" pitchFamily="18" charset="0"/>
              <a:cs typeface="Times New Roman" panose="02020603050405020304" pitchFamily="18" charset="0"/>
            </a:endParaRPr>
          </a:p>
          <a:p>
            <a:pPr>
              <a:buNone/>
            </a:pPr>
            <a:endParaRPr lang="en-US" sz="2800" b="1" cap="small" dirty="0">
              <a:latin typeface="Times New Roman" panose="02020603050405020304" pitchFamily="18" charset="0"/>
              <a:cs typeface="Times New Roman" panose="02020603050405020304"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
        <p:nvSpPr>
          <p:cNvPr id="7" name="Footer Placeholder 6"/>
          <p:cNvSpPr>
            <a:spLocks noGrp="1"/>
          </p:cNvSpPr>
          <p:nvPr>
            <p:ph type="ftr" sz="quarter" idx="11"/>
          </p:nvPr>
        </p:nvSpPr>
        <p:spPr>
          <a:xfrm>
            <a:off x="0" y="6278562"/>
            <a:ext cx="9144000" cy="520700"/>
          </a:xfrm>
        </p:spPr>
        <p:txBody>
          <a:bodyPr/>
          <a:lstStyle/>
          <a:p>
            <a:r>
              <a:rPr lang="en-US" dirty="0"/>
              <a:t>SRM TRP ENGINERING COLLEGE DEPARTMENT OF COMPUTER SCIENCE AND ENGINEERING </a:t>
            </a:r>
            <a:endParaRPr lang="en-US" dirty="0"/>
          </a:p>
        </p:txBody>
      </p:sp>
      <p:sp>
        <p:nvSpPr>
          <p:cNvPr id="10" name="TextBox 9"/>
          <p:cNvSpPr txBox="1"/>
          <p:nvPr/>
        </p:nvSpPr>
        <p:spPr>
          <a:xfrm>
            <a:off x="457200" y="1465729"/>
            <a:ext cx="8077201" cy="327660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GB" sz="2300" dirty="0">
                <a:latin typeface="Times New Roman" panose="02020603050405020304" pitchFamily="18" charset="0"/>
                <a:cs typeface="Times New Roman" panose="02020603050405020304" pitchFamily="18" charset="0"/>
              </a:rPr>
              <a:t> Creating a robust real-time credit card fraud detection system with mobile-centric alerts, we establish secure communication channels, enabling timely user alerts and empowering quick responses to potential fraudulent transactions, fostering heightened awareness and engagement in financial security.</a:t>
            </a:r>
            <a:endParaRPr lang="en-GB" sz="2300" dirty="0">
              <a:latin typeface="Times New Roman" panose="02020603050405020304" pitchFamily="18" charset="0"/>
              <a:cs typeface="Times New Roman" panose="02020603050405020304" pitchFamily="18" charset="0"/>
            </a:endParaRPr>
          </a:p>
          <a:p>
            <a:pPr algn="just">
              <a:lnSpc>
                <a:spcPct val="150000"/>
              </a:lnSpc>
            </a:pPr>
            <a:endParaRPr lang="en-GB"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ABSTRACT</a:t>
            </a:r>
            <a:endParaRPr lang="en-US" sz="3200" b="1" dirty="0">
              <a:latin typeface="Times New Roman" panose="02020603050405020304" pitchFamily="18" charset="0"/>
              <a:cs typeface="Times New Roman" panose="02020603050405020304" pitchFamily="18" charset="0"/>
            </a:endParaRPr>
          </a:p>
        </p:txBody>
      </p:sp>
      <p:sp>
        <p:nvSpPr>
          <p:cNvPr id="4" name="Flowchart: Alternate Process 3"/>
          <p:cNvSpPr/>
          <p:nvPr/>
        </p:nvSpPr>
        <p:spPr>
          <a:xfrm>
            <a:off x="493486" y="380999"/>
            <a:ext cx="8117114" cy="968829"/>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
        <p:nvSpPr>
          <p:cNvPr id="7" name="Footer Placeholder 6"/>
          <p:cNvSpPr>
            <a:spLocks noGrp="1"/>
          </p:cNvSpPr>
          <p:nvPr>
            <p:ph type="ftr" sz="quarter" idx="11"/>
          </p:nvPr>
        </p:nvSpPr>
        <p:spPr>
          <a:xfrm>
            <a:off x="0" y="6356350"/>
            <a:ext cx="9144000" cy="365125"/>
          </a:xfrm>
        </p:spPr>
        <p:txBody>
          <a:bodyPr/>
          <a:lstStyle/>
          <a:p>
            <a:r>
              <a:rPr lang="en-US" dirty="0"/>
              <a:t>SRM TRP ENGINERING COLLEGE DEPARTMENT OF COMPUTER SCIENCE AND ENGINEERING </a:t>
            </a:r>
            <a:endParaRPr lang="en-US" dirty="0"/>
          </a:p>
        </p:txBody>
      </p:sp>
      <p:sp>
        <p:nvSpPr>
          <p:cNvPr id="9" name="Content Placeholder 8"/>
          <p:cNvSpPr>
            <a:spLocks noGrp="1"/>
          </p:cNvSpPr>
          <p:nvPr>
            <p:ph idx="1"/>
          </p:nvPr>
        </p:nvSpPr>
        <p:spPr>
          <a:xfrm>
            <a:off x="457200" y="1528354"/>
            <a:ext cx="8229600" cy="4558937"/>
          </a:xfrm>
        </p:spPr>
        <p:txBody>
          <a:bodyPr>
            <a:noAutofit/>
          </a:bodyPr>
          <a:lstStyle/>
          <a:p>
            <a:pPr marL="0" indent="0" algn="just">
              <a:lnSpc>
                <a:spcPct val="150000"/>
              </a:lnSpc>
              <a:buNone/>
            </a:pPr>
            <a:r>
              <a:rPr lang="en-US" sz="2300" dirty="0">
                <a:latin typeface="Times New Roman" panose="02020603050405020304" pitchFamily="18" charset="0"/>
                <a:cs typeface="Times New Roman" panose="02020603050405020304" pitchFamily="18" charset="0"/>
              </a:rPr>
              <a:t>	</a:t>
            </a:r>
            <a:r>
              <a:rPr lang="en-US" sz="2300">
                <a:latin typeface="Times New Roman" panose="02020603050405020304" pitchFamily="18" charset="0"/>
                <a:cs typeface="Times New Roman" panose="02020603050405020304" pitchFamily="18" charset="0"/>
              </a:rPr>
              <a:t>As digital transactions become increasingly prevalent, the risk of credit card fraud looms larger than ever. This project is to avoid the such fraudelent transaction of the victim’s credit card and push the notification to the victim instantly after any suspecious transactions occurs.</a:t>
            </a:r>
            <a:endParaRPr lang="en-US"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0688"/>
            <a:ext cx="8229600" cy="4835662"/>
          </a:xfrm>
        </p:spPr>
        <p:txBody>
          <a:bodyPr>
            <a:normAutofit/>
          </a:bodyPr>
          <a:lstStyle/>
          <a:p>
            <a:pPr>
              <a:lnSpc>
                <a:spcPct val="150000"/>
              </a:lnSpc>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Deep Learning</a:t>
            </a:r>
            <a:endParaRPr lang="en-US" sz="2300" b="1" dirty="0">
              <a:latin typeface="Times New Roman" panose="02020603050405020304" pitchFamily="18" charset="0"/>
              <a:cs typeface="Times New Roman" panose="02020603050405020304" pitchFamily="18" charset="0"/>
            </a:endParaRPr>
          </a:p>
          <a:p>
            <a:pPr marL="1345565" lvl="2" indent="0" defTabSz="914400">
              <a:lnSpc>
                <a:spcPct val="150000"/>
              </a:lnSpc>
              <a:buFont typeface="Wingdings" panose="05000000000000000000" pitchFamily="2" charset="2"/>
              <a:buNone/>
              <a:tabLst>
                <a:tab pos="1371600" algn="l"/>
              </a:tabLst>
            </a:pPr>
            <a:r>
              <a:rPr lang="en-US" sz="2100" dirty="0">
                <a:latin typeface="Times New Roman" panose="02020603050405020304" pitchFamily="18" charset="0"/>
                <a:cs typeface="Times New Roman" panose="02020603050405020304" pitchFamily="18" charset="0"/>
                <a:sym typeface="+mn-ea"/>
              </a:rPr>
              <a:t>Deep learning is a subset of machine learning that involves neural networks with multiple layers (deep neural networks).</a:t>
            </a:r>
            <a:endParaRPr lang="en-US" sz="2100" b="1" dirty="0">
              <a:latin typeface="Times New Roman" panose="02020603050405020304" pitchFamily="18" charset="0"/>
              <a:cs typeface="Times New Roman" panose="02020603050405020304" pitchFamily="18" charset="0"/>
            </a:endParaRPr>
          </a:p>
          <a:p>
            <a:pPr marL="0" lvl="3">
              <a:lnSpc>
                <a:spcPct val="150000"/>
              </a:lnSpc>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sym typeface="+mn-ea"/>
              </a:rPr>
              <a:t>Machine</a:t>
            </a:r>
            <a:r>
              <a:rPr lang="en-US" sz="2300" dirty="0">
                <a:latin typeface="Times New Roman" panose="02020603050405020304" pitchFamily="18" charset="0"/>
                <a:cs typeface="Times New Roman" panose="02020603050405020304" pitchFamily="18" charset="0"/>
                <a:sym typeface="+mn-ea"/>
              </a:rPr>
              <a:t> </a:t>
            </a:r>
            <a:r>
              <a:rPr lang="en-US" sz="2300" b="1" dirty="0">
                <a:latin typeface="Times New Roman" panose="02020603050405020304" pitchFamily="18" charset="0"/>
                <a:cs typeface="Times New Roman" panose="02020603050405020304" pitchFamily="18" charset="0"/>
                <a:sym typeface="+mn-ea"/>
              </a:rPr>
              <a:t>Learning (ML)</a:t>
            </a:r>
            <a:r>
              <a:rPr lang="en-US" sz="2300" b="1" dirty="0">
                <a:latin typeface="Times New Roman" panose="02020603050405020304" pitchFamily="18" charset="0"/>
                <a:cs typeface="Times New Roman" panose="02020603050405020304" pitchFamily="18" charset="0"/>
              </a:rPr>
              <a:t> </a:t>
            </a:r>
            <a:endParaRPr lang="en-US" sz="2300" b="1" dirty="0">
              <a:latin typeface="Times New Roman" panose="02020603050405020304" pitchFamily="18" charset="0"/>
              <a:cs typeface="Times New Roman" panose="02020603050405020304" pitchFamily="18" charset="0"/>
            </a:endParaRPr>
          </a:p>
          <a:p>
            <a:pPr marL="1257300" lvl="3" indent="0">
              <a:lnSpc>
                <a:spcPct val="150000"/>
              </a:lnSpc>
              <a:buNone/>
            </a:pPr>
            <a:r>
              <a:rPr lang="en-US" sz="2100" dirty="0">
                <a:latin typeface="Times New Roman" panose="02020603050405020304" pitchFamily="18" charset="0"/>
                <a:cs typeface="Times New Roman" panose="02020603050405020304" pitchFamily="18" charset="0"/>
              </a:rPr>
              <a:t>Machine learning is the study of computer algorithms that can improve automatically through experience and by use of data.</a:t>
            </a:r>
            <a:endParaRPr lang="en-US"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 </a:t>
            </a:r>
            <a:endParaRPr lang="en-US" dirty="0"/>
          </a:p>
        </p:txBody>
      </p:sp>
      <p:sp>
        <p:nvSpPr>
          <p:cNvPr id="5" name="Footer Placeholder 4"/>
          <p:cNvSpPr>
            <a:spLocks noGrp="1"/>
          </p:cNvSpPr>
          <p:nvPr>
            <p:ph type="ftr" sz="quarter" idx="11"/>
          </p:nvPr>
        </p:nvSpPr>
        <p:spPr>
          <a:xfrm>
            <a:off x="0" y="6342743"/>
            <a:ext cx="9144000" cy="515257"/>
          </a:xfrm>
        </p:spPr>
        <p:txBody>
          <a:bodyPr/>
          <a:lstStyle/>
          <a:p>
            <a:r>
              <a:rPr lang="en-US" dirty="0"/>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
        <p:nvSpPr>
          <p:cNvPr id="7" name="Title 6"/>
          <p:cNvSpPr>
            <a:spLocks noGrp="1"/>
          </p:cNvSpPr>
          <p:nvPr>
            <p:ph type="title"/>
          </p:nvPr>
        </p:nvSpPr>
        <p:spPr>
          <a:xfrm>
            <a:off x="457200" y="274638"/>
            <a:ext cx="8229600" cy="11430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3200" b="1" dirty="0">
                <a:solidFill>
                  <a:schemeClr val="tx1"/>
                </a:solidFill>
                <a:latin typeface="Times New Roman" panose="02020603050405020304" pitchFamily="18" charset="0"/>
                <a:cs typeface="Times New Roman" panose="02020603050405020304" pitchFamily="18" charset="0"/>
              </a:rPr>
              <a:t>DOMAIN &amp; SUBDOMAIN</a:t>
            </a:r>
            <a:endParaRPr lang="en-US" sz="3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Realtime suspicious Transaction alert.</a:t>
            </a:r>
            <a:endParaRPr lang="en-US" sz="2300" b="1" dirty="0">
              <a:latin typeface="Times New Roman" panose="02020603050405020304" pitchFamily="18" charset="0"/>
              <a:cs typeface="Times New Roman" panose="02020603050405020304" pitchFamily="18" charset="0"/>
            </a:endParaRPr>
          </a:p>
          <a:p>
            <a:pPr marL="0" indent="0">
              <a:buNone/>
            </a:pPr>
            <a:endParaRPr lang="en-US" sz="2300" b="1" dirty="0">
              <a:latin typeface="Times New Roman" panose="02020603050405020304" pitchFamily="18" charset="0"/>
              <a:cs typeface="Times New Roman" panose="02020603050405020304" pitchFamily="18" charset="0"/>
            </a:endParaRPr>
          </a:p>
          <a:p>
            <a:pPr lvl="2" indent="-342900">
              <a:lnSpc>
                <a:spcPct val="150000"/>
              </a:lnSpc>
            </a:pPr>
            <a:r>
              <a:rPr lang="en-US" sz="2100" dirty="0">
                <a:latin typeface="Times New Roman" panose="02020603050405020304" pitchFamily="18" charset="0"/>
                <a:cs typeface="Times New Roman" panose="02020603050405020304" pitchFamily="18" charset="0"/>
              </a:rPr>
              <a:t>Implementation of secure communication channels between credit card systems and mobile devices.</a:t>
            </a:r>
            <a:endParaRPr lang="en-US" sz="2100" dirty="0">
              <a:latin typeface="Times New Roman" panose="02020603050405020304" pitchFamily="18" charset="0"/>
              <a:cs typeface="Times New Roman" panose="02020603050405020304" pitchFamily="18" charset="0"/>
            </a:endParaRPr>
          </a:p>
          <a:p>
            <a:pPr lvl="2" indent="-342900">
              <a:lnSpc>
                <a:spcPct val="150000"/>
              </a:lnSpc>
            </a:pPr>
            <a:r>
              <a:rPr lang="en-US" sz="2100" dirty="0">
                <a:latin typeface="Times New Roman" panose="02020603050405020304" pitchFamily="18" charset="0"/>
                <a:cs typeface="Times New Roman" panose="02020603050405020304" pitchFamily="18" charset="0"/>
              </a:rPr>
              <a:t>Utilizing advanced algorithms and previous Transactions datasets for immediate monitoring and prevention of suspicious credit card transactions.</a:t>
            </a:r>
            <a:endParaRPr lang="en-US"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 </a:t>
            </a:r>
            <a:endParaRPr lang="en-US" dirty="0"/>
          </a:p>
        </p:txBody>
      </p:sp>
      <p:sp>
        <p:nvSpPr>
          <p:cNvPr id="5" name="Footer Placeholder 4"/>
          <p:cNvSpPr>
            <a:spLocks noGrp="1"/>
          </p:cNvSpPr>
          <p:nvPr>
            <p:ph type="ftr" sz="quarter" idx="11"/>
          </p:nvPr>
        </p:nvSpPr>
        <p:spPr>
          <a:xfrm>
            <a:off x="0" y="6356350"/>
            <a:ext cx="9144000" cy="365125"/>
          </a:xfrm>
        </p:spPr>
        <p:txBody>
          <a:bodyPr/>
          <a:lstStyle/>
          <a:p>
            <a:r>
              <a:rPr lang="en-US" dirty="0"/>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
        <p:nvSpPr>
          <p:cNvPr id="8" name="Title 6"/>
          <p:cNvSpPr>
            <a:spLocks noGrp="1"/>
          </p:cNvSpPr>
          <p:nvPr>
            <p:ph type="title"/>
          </p:nvPr>
        </p:nvSpPr>
        <p:spPr>
          <a:xfrm>
            <a:off x="457200" y="274638"/>
            <a:ext cx="8229600" cy="11430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3200" b="1" dirty="0">
                <a:solidFill>
                  <a:schemeClr val="tx1"/>
                </a:solidFill>
                <a:latin typeface="Times New Roman" panose="02020603050405020304" pitchFamily="18" charset="0"/>
                <a:cs typeface="Times New Roman" panose="02020603050405020304" pitchFamily="18" charset="0"/>
              </a:rPr>
              <a:t>SPECIALIZATION</a:t>
            </a:r>
            <a:endParaRPr lang="en-US" sz="3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endParaRPr lang="en-US" dirty="0"/>
          </a:p>
        </p:txBody>
      </p:sp>
      <p:sp>
        <p:nvSpPr>
          <p:cNvPr id="5" name="Footer Placeholder 4"/>
          <p:cNvSpPr>
            <a:spLocks noGrp="1"/>
          </p:cNvSpPr>
          <p:nvPr>
            <p:ph type="ftr" sz="quarter" idx="11"/>
          </p:nvPr>
        </p:nvSpPr>
        <p:spPr>
          <a:xfrm>
            <a:off x="0" y="6356350"/>
            <a:ext cx="9144000" cy="365125"/>
          </a:xfrm>
        </p:spPr>
        <p:txBody>
          <a:bodyPr/>
          <a:lstStyle/>
          <a:p>
            <a:r>
              <a:rPr lang="en-US" dirty="0"/>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
        <p:nvSpPr>
          <p:cNvPr id="8" name="Title 6"/>
          <p:cNvSpPr>
            <a:spLocks noGrp="1"/>
          </p:cNvSpPr>
          <p:nvPr>
            <p:ph type="title"/>
          </p:nvPr>
        </p:nvSpPr>
        <p:spPr>
          <a:xfrm>
            <a:off x="457200" y="274638"/>
            <a:ext cx="8229600" cy="11430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3200" b="1" dirty="0">
                <a:solidFill>
                  <a:schemeClr val="tx1"/>
                </a:solidFill>
                <a:latin typeface="Times New Roman" panose="02020603050405020304" pitchFamily="18" charset="0"/>
                <a:cs typeface="Times New Roman" panose="02020603050405020304" pitchFamily="18" charset="0"/>
              </a:rPr>
              <a:t>ER-Diagram</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7" name="Picture 6" descr="credit.drawio"/>
          <p:cNvPicPr>
            <a:picLocks noChangeAspect="1"/>
          </p:cNvPicPr>
          <p:nvPr/>
        </p:nvPicPr>
        <p:blipFill>
          <a:blip r:embed="rId1"/>
          <a:stretch>
            <a:fillRect/>
          </a:stretch>
        </p:blipFill>
        <p:spPr>
          <a:xfrm>
            <a:off x="2411095" y="1854835"/>
            <a:ext cx="4321810" cy="3917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lstStyle/>
          <a:p>
            <a:r>
              <a:rPr lang="en-US" dirty="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None/>
            </a:pPr>
            <a:r>
              <a:rPr lang="en-US" dirty="0"/>
              <a:t> </a:t>
            </a:r>
            <a:endParaRPr lang="en-US" dirty="0"/>
          </a:p>
        </p:txBody>
      </p:sp>
      <p:sp>
        <p:nvSpPr>
          <p:cNvPr id="4" name="Date Placeholder 3"/>
          <p:cNvSpPr>
            <a:spLocks noGrp="1"/>
          </p:cNvSpPr>
          <p:nvPr>
            <p:ph type="dt" sz="half" idx="10"/>
          </p:nvPr>
        </p:nvSpPr>
        <p:spPr/>
        <p:txBody>
          <a:bodyPr/>
          <a:lstStyle/>
          <a:p>
            <a:r>
              <a:rPr lang="en-US"/>
              <a:t> </a:t>
            </a:r>
            <a:endParaRPr lang="en-US" dirty="0"/>
          </a:p>
        </p:txBody>
      </p:sp>
      <p:sp>
        <p:nvSpPr>
          <p:cNvPr id="5" name="Footer Placeholder 4"/>
          <p:cNvSpPr>
            <a:spLocks noGrp="1"/>
          </p:cNvSpPr>
          <p:nvPr>
            <p:ph type="ftr" sz="quarter" idx="11"/>
          </p:nvPr>
        </p:nvSpPr>
        <p:spPr>
          <a:xfrm>
            <a:off x="0" y="6356350"/>
            <a:ext cx="9144000" cy="365125"/>
          </a:xfrm>
        </p:spPr>
        <p:txBody>
          <a:bodyPr/>
          <a:lstStyle/>
          <a:p>
            <a:r>
              <a:rPr lang="en-US" dirty="0"/>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2032</Words>
  <Application>WPS Presentation</Application>
  <PresentationFormat>On-screen Show (4:3)</PresentationFormat>
  <Paragraphs>91</Paragraphs>
  <Slides>7</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Times New Roman</vt:lpstr>
      <vt:lpstr>Calibri</vt:lpstr>
      <vt:lpstr>Microsoft YaHei</vt:lpstr>
      <vt:lpstr>Arial Unicode MS</vt:lpstr>
      <vt:lpstr>Office Theme</vt:lpstr>
      <vt:lpstr>VIDEO SUMMARIZATION OF CRIME SCENES USING MACHINE LEARNING TECHNIQUES</vt:lpstr>
      <vt:lpstr>OBJECTIVE</vt:lpstr>
      <vt:lpstr>ABSTRACT</vt:lpstr>
      <vt:lpstr>DOMAIN &amp; SUBDOMAIN</vt:lpstr>
      <vt:lpstr>SPECIALIZATION</vt:lpstr>
      <vt:lpstr>SPECIALIZATION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PLATE DETECTION AND PARKING SYSTEM USING MACHINE LEARNING</dc:title>
  <dc:creator>DM</dc:creator>
  <cp:lastModifiedBy>lcrank</cp:lastModifiedBy>
  <cp:revision>138</cp:revision>
  <dcterms:created xsi:type="dcterms:W3CDTF">2022-03-28T15:50:00Z</dcterms:created>
  <dcterms:modified xsi:type="dcterms:W3CDTF">2024-01-31T02:05:19Z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609255E555BD4E5F85517CF1494CD1AF_13</vt:lpwstr>
  </property>
  <property fmtid="{D5CDD505-2E9C-101B-9397-08002B2CF9AE}" pid="3" name="KSOProductBuildVer">
    <vt:lpwstr>1033-12.2.0.13431</vt:lpwstr>
  </property>
</Properties>
</file>