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0"/>
  </p:notesMasterIdLst>
  <p:sldIdLst>
    <p:sldId id="256" r:id="rId3"/>
    <p:sldId id="257" r:id="rId4"/>
    <p:sldId id="265" r:id="rId5"/>
    <p:sldId id="258" r:id="rId6"/>
    <p:sldId id="271" r:id="rId7"/>
    <p:sldId id="313" r:id="rId8"/>
    <p:sldId id="264" r:id="rId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th Ram" initials="V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0290" autoAdjust="0"/>
  </p:normalViewPr>
  <p:slideViewPr>
    <p:cSldViewPr snapToGrid="0" showGuides="1">
      <p:cViewPr varScale="1">
        <p:scale>
          <a:sx n="73" d="100"/>
          <a:sy n="73" d="100"/>
        </p:scale>
        <p:origin x="-1356" y="-102"/>
      </p:cViewPr>
      <p:guideLst>
        <p:guide orient="horz" pos="2158"/>
        <p:guide pos="2880"/>
      </p:guideLst>
    </p:cSldViewPr>
  </p:slideViewPr>
  <p:outlineViewPr>
    <p:cViewPr>
      <p:scale>
        <a:sx n="33" d="100"/>
        <a:sy n="33" d="100"/>
      </p:scale>
      <p:origin x="240" y="555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C1047-4518-45B2-999F-96377EC3D21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05798-E5C7-4FFF-B5C7-3C829EE80A8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smtClean="0"/>
              <a:t> </a:t>
            </a:r>
            <a:endParaRPr lang="en-US" dirty="0"/>
          </a:p>
        </p:txBody>
      </p:sp>
      <p:sp>
        <p:nvSpPr>
          <p:cNvPr id="5" name="Footer Placeholder 4"/>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smtClean="0"/>
              <a:t> </a:t>
            </a:r>
            <a:endParaRPr lang="en-US" dirty="0"/>
          </a:p>
        </p:txBody>
      </p:sp>
      <p:sp>
        <p:nvSpPr>
          <p:cNvPr id="6" name="Footer Placeholder 5"/>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smtClean="0"/>
              <a:t> </a:t>
            </a:r>
            <a:endParaRPr lang="en-US" dirty="0"/>
          </a:p>
        </p:txBody>
      </p:sp>
      <p:sp>
        <p:nvSpPr>
          <p:cNvPr id="8" name="Footer Placeholder 7"/>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9" name="Slide Number Placeholder 8"/>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smtClean="0"/>
              <a:t> </a:t>
            </a:r>
            <a:endParaRPr lang="en-US" dirty="0"/>
          </a:p>
        </p:txBody>
      </p:sp>
      <p:sp>
        <p:nvSpPr>
          <p:cNvPr id="4" name="Footer Placeholder 3"/>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5" name="Slide Number Placeholder 4"/>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a:t>
            </a:r>
            <a:endParaRPr lang="en-US" dirty="0"/>
          </a:p>
        </p:txBody>
      </p:sp>
      <p:sp>
        <p:nvSpPr>
          <p:cNvPr id="3" name="Footer Placeholder 2"/>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4" name="Slide Number Placeholder 3"/>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smtClean="0"/>
              <a:t> </a:t>
            </a:r>
            <a:endParaRPr lang="en-US" dirty="0"/>
          </a:p>
        </p:txBody>
      </p:sp>
      <p:sp>
        <p:nvSpPr>
          <p:cNvPr id="6" name="Footer Placeholder 5"/>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smtClean="0"/>
              <a:t> </a:t>
            </a:r>
            <a:endParaRPr lang="en-US" dirty="0"/>
          </a:p>
        </p:txBody>
      </p:sp>
      <p:sp>
        <p:nvSpPr>
          <p:cNvPr id="6" name="Footer Placeholder 5"/>
          <p:cNvSpPr>
            <a:spLocks noGrp="1"/>
          </p:cNvSpPr>
          <p:nvPr>
            <p:ph type="ftr" sz="quarter" idx="11"/>
          </p:nvPr>
        </p:nvSpPr>
        <p:spPr/>
        <p:txBody>
          <a:bodyPr/>
          <a:lstStyle/>
          <a:p>
            <a:r>
              <a:rPr lang="en-US"/>
              <a:t>SRM TRP ENGINERING COLLEGE DEPARTMENT OF COMPUTER SCIENCE AND ENGINEERING </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SRM TRP ENGINERING COLLEGE DEPARTMENT OF COMPUTER SCIENCE AND ENGINEERING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1BE49-015A-4EC5-BD70-915B549BAA6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4601736" y="2819400"/>
            <a:ext cx="3124200" cy="3352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US" sz="3200" b="1" dirty="0">
              <a:solidFill>
                <a:schemeClr val="tx1">
                  <a:lumMod val="75000"/>
                  <a:lumOff val="25000"/>
                </a:schemeClr>
              </a:solidFill>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a:ln>
                  <a:noFill/>
                </a:ln>
                <a:solidFill>
                  <a:schemeClr val="tx1">
                    <a:lumMod val="75000"/>
                    <a:lumOff val="25000"/>
                  </a:schemeClr>
                </a:solidFill>
                <a:effectLst/>
                <a:uLnTx/>
                <a:uFillTx/>
              </a:rPr>
              <a:t>  </a:t>
            </a:r>
            <a:endParaRPr kumimoji="0" lang="en-US" sz="3200" b="1" i="0" u="none" strike="noStrike" kern="1200" cap="none" spc="0" normalizeH="0" baseline="0" noProof="0" dirty="0">
              <a:ln>
                <a:noFill/>
              </a:ln>
              <a:solidFill>
                <a:schemeClr val="tx1">
                  <a:lumMod val="75000"/>
                  <a:lumOff val="25000"/>
                </a:schemeClr>
              </a:solidFill>
              <a:effectLst/>
              <a:uLnTx/>
              <a:uFillTx/>
            </a:endParaRPr>
          </a:p>
        </p:txBody>
      </p:sp>
      <p:sp>
        <p:nvSpPr>
          <p:cNvPr id="10" name="Subtitle 2"/>
          <p:cNvSpPr txBox="1"/>
          <p:nvPr/>
        </p:nvSpPr>
        <p:spPr>
          <a:xfrm>
            <a:off x="5293360" y="3923030"/>
            <a:ext cx="3850640" cy="152146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Project Mentor</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endParaRPr>
          </a:p>
          <a:p>
            <a:endParaRPr lang="en-AU"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srcRect l="35094"/>
          <a:stretch>
            <a:fillRect/>
          </a:stretch>
        </p:blipFill>
        <p:spPr>
          <a:xfrm>
            <a:off x="2780522" y="39309"/>
            <a:ext cx="3582955" cy="1238250"/>
          </a:xfrm>
          <a:prstGeom prst="rect">
            <a:avLst/>
          </a:prstGeom>
        </p:spPr>
      </p:pic>
      <p:sp>
        <p:nvSpPr>
          <p:cNvPr id="7" name="Subtitle 6"/>
          <p:cNvSpPr>
            <a:spLocks noGrp="1"/>
          </p:cNvSpPr>
          <p:nvPr>
            <p:ph type="subTitle" idx="1"/>
          </p:nvPr>
        </p:nvSpPr>
        <p:spPr>
          <a:xfrm>
            <a:off x="1" y="3922815"/>
            <a:ext cx="3869471" cy="1639314"/>
          </a:xfrm>
        </p:spPr>
        <p:txBody>
          <a:bodyPr>
            <a:normAutofit/>
          </a:bodyPr>
          <a:lstStyle/>
          <a:p>
            <a:pPr algn="l"/>
            <a:r>
              <a:rPr lang="en-US" sz="1800" b="1" dirty="0">
                <a:solidFill>
                  <a:schemeClr val="tx1"/>
                </a:solidFill>
                <a:latin typeface="Times New Roman" panose="02020603050405020304" pitchFamily="18" charset="0"/>
                <a:cs typeface="Times New Roman" panose="02020603050405020304" pitchFamily="18" charset="0"/>
              </a:rPr>
              <a:t>   Team Members</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11" name="Text Box 10"/>
          <p:cNvSpPr txBox="1"/>
          <p:nvPr/>
        </p:nvSpPr>
        <p:spPr>
          <a:xfrm>
            <a:off x="287280" y="4244247"/>
            <a:ext cx="3408680" cy="1198880"/>
          </a:xfrm>
          <a:prstGeom prst="rect">
            <a:avLst/>
          </a:prstGeom>
          <a:noFill/>
        </p:spPr>
        <p:txBody>
          <a:bodyPr wrap="none" rtlCol="0">
            <a:spAutoFit/>
          </a:bodyPr>
          <a:lstStyle/>
          <a:p>
            <a:pPr marL="400050" indent="-400050" algn="just"/>
            <a:r>
              <a:rPr lang="en-US" altLang="en-GB" dirty="0" err="1">
                <a:latin typeface="Times New Roman" panose="02020603050405020304" pitchFamily="18" charset="0"/>
                <a:cs typeface="Times New Roman" panose="02020603050405020304" pitchFamily="18" charset="0"/>
                <a:sym typeface="+mn-ea"/>
              </a:rPr>
              <a:t>Nithishna S</a:t>
            </a:r>
            <a:r>
              <a:rPr lang="en-GB" dirty="0">
                <a:latin typeface="Times New Roman" panose="02020603050405020304" pitchFamily="18" charset="0"/>
                <a:cs typeface="Times New Roman" panose="02020603050405020304" pitchFamily="18" charset="0"/>
                <a:sym typeface="+mn-ea"/>
              </a:rPr>
              <a:t> </a:t>
            </a:r>
            <a:r>
              <a:rPr lang="en-US" altLang="en-GB"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(814720104031)</a:t>
            </a:r>
            <a:endParaRPr lang="en-US" dirty="0">
              <a:latin typeface="Times New Roman" panose="02020603050405020304" pitchFamily="18" charset="0"/>
              <a:cs typeface="Times New Roman" panose="02020603050405020304" pitchFamily="18" charset="0"/>
              <a:sym typeface="+mn-ea"/>
            </a:endParaRPr>
          </a:p>
          <a:p>
            <a:pPr marL="400050" indent="-400050" algn="just"/>
            <a:r>
              <a:rPr>
                <a:latin typeface="Times New Roman" panose="02020603050405020304" pitchFamily="18" charset="0"/>
                <a:cs typeface="Times New Roman" panose="02020603050405020304" pitchFamily="18" charset="0"/>
                <a:sym typeface="+mn-ea"/>
              </a:rPr>
              <a:t>Rachel Freeda A   (814720104036)</a:t>
            </a:r>
            <a:endParaRPr>
              <a:latin typeface="Times New Roman" panose="02020603050405020304" pitchFamily="18" charset="0"/>
              <a:cs typeface="Times New Roman" panose="02020603050405020304" pitchFamily="18" charset="0"/>
              <a:sym typeface="+mn-ea"/>
            </a:endParaRPr>
          </a:p>
          <a:p>
            <a:pPr marL="400050" indent="-400050" algn="just"/>
            <a:r>
              <a:rPr lang="en-US" altLang="en-GB" dirty="0" err="1">
                <a:latin typeface="Times New Roman" panose="02020603050405020304" pitchFamily="18" charset="0"/>
                <a:cs typeface="Times New Roman" panose="02020603050405020304" pitchFamily="18" charset="0"/>
                <a:sym typeface="+mn-ea"/>
              </a:rPr>
              <a:t>Yogesh M S</a:t>
            </a:r>
            <a:r>
              <a:rPr lang="en-GB" dirty="0">
                <a:latin typeface="Times New Roman" panose="02020603050405020304" pitchFamily="18" charset="0"/>
                <a:cs typeface="Times New Roman" panose="02020603050405020304" pitchFamily="18" charset="0"/>
                <a:sym typeface="+mn-ea"/>
              </a:rPr>
              <a:t>     </a:t>
            </a:r>
            <a:r>
              <a:rPr lang="en-US" altLang="en-GB"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(814720104059)</a:t>
            </a:r>
            <a:endParaRPr lang="en-US" dirty="0">
              <a:latin typeface="Times New Roman" panose="02020603050405020304" pitchFamily="18" charset="0"/>
              <a:cs typeface="Times New Roman" panose="02020603050405020304" pitchFamily="18" charset="0"/>
              <a:sym typeface="+mn-ea"/>
            </a:endParaRPr>
          </a:p>
          <a:p>
            <a:pPr marL="400050" indent="-400050" algn="just"/>
            <a:r>
              <a:rPr lang="en-US" dirty="0" err="1">
                <a:latin typeface="Times New Roman" panose="02020603050405020304" pitchFamily="18" charset="0"/>
                <a:cs typeface="Times New Roman" panose="02020603050405020304" pitchFamily="18" charset="0"/>
                <a:sym typeface="+mn-ea"/>
              </a:rPr>
              <a:t>Megas C</a:t>
            </a:r>
            <a:r>
              <a:rPr lang="en-US" dirty="0">
                <a:latin typeface="Times New Roman" panose="02020603050405020304" pitchFamily="18" charset="0"/>
                <a:cs typeface="Times New Roman" panose="02020603050405020304" pitchFamily="18" charset="0"/>
                <a:sym typeface="+mn-ea"/>
              </a:rPr>
              <a:t>               (814720104701)</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5657" y="1606730"/>
            <a:ext cx="705394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DEPARTMENT OF COMPUTER SCIENCE AND ENGINEERING</a:t>
            </a:r>
            <a:endParaRPr lang="en-US" b="1" dirty="0">
              <a:latin typeface="Times New Roman" panose="02020603050405020304" pitchFamily="18" charset="0"/>
              <a:cs typeface="Times New Roman" panose="02020603050405020304" pitchFamily="18" charset="0"/>
            </a:endParaRPr>
          </a:p>
        </p:txBody>
      </p:sp>
      <p:sp>
        <p:nvSpPr>
          <p:cNvPr id="12" name="Title 11"/>
          <p:cNvSpPr>
            <a:spLocks noGrp="1"/>
          </p:cNvSpPr>
          <p:nvPr>
            <p:ph type="ctrTitle"/>
          </p:nvPr>
        </p:nvSpPr>
        <p:spPr>
          <a:xfrm>
            <a:off x="685800" y="1976120"/>
            <a:ext cx="7772400" cy="1451113"/>
          </a:xfrm>
        </p:spPr>
        <p:txBody>
          <a:bodyPr>
            <a:noAutofit/>
          </a:bodyPr>
          <a:lstStyle/>
          <a:p>
            <a:r>
              <a:rPr lang="en-US" sz="2700" b="1" dirty="0">
                <a:latin typeface="Times New Roman" panose="02020603050405020304" pitchFamily="18" charset="0"/>
                <a:cs typeface="Times New Roman" panose="02020603050405020304" pitchFamily="18" charset="0"/>
              </a:rPr>
              <a:t>Leveraging credit card fictitious detection</a:t>
            </a:r>
            <a:endParaRPr lang="en-US" sz="27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a:p>
            <a:pPr>
              <a:buNone/>
            </a:pPr>
            <a:endParaRPr lang="en-US" sz="2800" b="1" cap="small" dirty="0">
              <a:latin typeface="Times New Roman" panose="02020603050405020304" pitchFamily="18" charset="0"/>
              <a:cs typeface="Times New Roman" panose="02020603050405020304"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7" name="Footer Placeholder 6"/>
          <p:cNvSpPr>
            <a:spLocks noGrp="1"/>
          </p:cNvSpPr>
          <p:nvPr>
            <p:ph type="ftr" sz="quarter" idx="11"/>
          </p:nvPr>
        </p:nvSpPr>
        <p:spPr>
          <a:xfrm>
            <a:off x="0" y="6278562"/>
            <a:ext cx="9144000" cy="520700"/>
          </a:xfrm>
        </p:spPr>
        <p:txBody>
          <a:bodyPr/>
          <a:lstStyle/>
          <a:p>
            <a:r>
              <a:rPr lang="en-US" dirty="0"/>
              <a:t>SRM TRP ENGINERING COLLEGE DEPARTMENT OF COMPUTER SCIENCE AND ENGINEERING </a:t>
            </a:r>
            <a:endParaRPr lang="en-US" dirty="0"/>
          </a:p>
        </p:txBody>
      </p:sp>
      <p:sp>
        <p:nvSpPr>
          <p:cNvPr id="10" name="TextBox 9"/>
          <p:cNvSpPr txBox="1"/>
          <p:nvPr/>
        </p:nvSpPr>
        <p:spPr>
          <a:xfrm>
            <a:off x="457200" y="1465729"/>
            <a:ext cx="8077201" cy="327660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GB" sz="2300" dirty="0">
                <a:latin typeface="Times New Roman" panose="02020603050405020304" pitchFamily="18" charset="0"/>
                <a:cs typeface="Times New Roman" panose="02020603050405020304" pitchFamily="18" charset="0"/>
              </a:rPr>
              <a:t>Creating a robust real-time credit card fraud detection system with mobile-centric alerts, we establish secure communication channels, enabling timely user alerts and empowering quick responses to potential fraudulent transactions, fostering heightened awareness and engagement in financial security.</a:t>
            </a:r>
            <a:endParaRPr lang="en-GB" sz="2300" dirty="0">
              <a:latin typeface="Times New Roman" panose="02020603050405020304" pitchFamily="18" charset="0"/>
              <a:cs typeface="Times New Roman" panose="02020603050405020304" pitchFamily="18" charset="0"/>
            </a:endParaRPr>
          </a:p>
          <a:p>
            <a:pPr algn="just">
              <a:lnSpc>
                <a:spcPct val="150000"/>
              </a:lnSpc>
            </a:pPr>
            <a:endParaRPr lang="en-GB"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0688"/>
            <a:ext cx="8229600" cy="4835662"/>
          </a:xfrm>
        </p:spPr>
        <p:txBody>
          <a:bodyPr>
            <a:normAutofit/>
          </a:bodyPr>
          <a:lstStyle/>
          <a:p>
            <a:pPr>
              <a:lnSpc>
                <a:spcPct val="15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Deep Learning</a:t>
            </a:r>
            <a:endParaRPr lang="en-US" sz="2300" b="1" dirty="0">
              <a:latin typeface="Times New Roman" panose="02020603050405020304" pitchFamily="18" charset="0"/>
              <a:cs typeface="Times New Roman" panose="02020603050405020304" pitchFamily="18" charset="0"/>
            </a:endParaRPr>
          </a:p>
          <a:p>
            <a:pPr marL="1345565" lvl="2" indent="0" defTabSz="914400">
              <a:lnSpc>
                <a:spcPct val="150000"/>
              </a:lnSpc>
              <a:buFont typeface="Wingdings" panose="05000000000000000000" pitchFamily="2" charset="2"/>
              <a:buNone/>
              <a:tabLst>
                <a:tab pos="1371600" algn="l"/>
              </a:tabLst>
            </a:pPr>
            <a:r>
              <a:rPr lang="en-US" sz="2100" dirty="0">
                <a:latin typeface="Times New Roman" panose="02020603050405020304" pitchFamily="18" charset="0"/>
                <a:cs typeface="Times New Roman" panose="02020603050405020304" pitchFamily="18" charset="0"/>
                <a:sym typeface="+mn-ea"/>
              </a:rPr>
              <a:t>Deep learning is a subset of machine learning that involves Regression to classify the data sets .</a:t>
            </a:r>
            <a:endParaRPr lang="en-US" sz="2100" b="1" dirty="0">
              <a:latin typeface="Times New Roman" panose="02020603050405020304" pitchFamily="18" charset="0"/>
              <a:cs typeface="Times New Roman" panose="02020603050405020304" pitchFamily="18" charset="0"/>
            </a:endParaRPr>
          </a:p>
          <a:p>
            <a:pPr marL="0" lvl="3">
              <a:lnSpc>
                <a:spcPct val="15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sym typeface="+mn-ea"/>
              </a:rPr>
              <a:t> Data Analytics</a:t>
            </a:r>
            <a:endParaRPr lang="en-US" sz="2300" b="1" dirty="0">
              <a:latin typeface="Times New Roman" panose="02020603050405020304" pitchFamily="18" charset="0"/>
              <a:cs typeface="Times New Roman" panose="02020603050405020304" pitchFamily="18" charset="0"/>
              <a:sym typeface="+mn-ea"/>
            </a:endParaRPr>
          </a:p>
          <a:p>
            <a:pPr marL="1350645" lvl="5" indent="0">
              <a:lnSpc>
                <a:spcPct val="150000"/>
              </a:lnSpc>
              <a:buNone/>
            </a:pPr>
            <a:r>
              <a:rPr lang="en-US" sz="2100" dirty="0">
                <a:latin typeface="Times New Roman" panose="02020603050405020304" pitchFamily="18" charset="0"/>
                <a:cs typeface="Times New Roman" panose="02020603050405020304" pitchFamily="18" charset="0"/>
              </a:rPr>
              <a:t>Real-time analysis of transaction data to identify anomalies and suspicious patterns.</a:t>
            </a:r>
            <a:endParaRPr lang="en-US" sz="2100" dirty="0">
              <a:latin typeface="Times New Roman" panose="02020603050405020304" pitchFamily="18" charset="0"/>
              <a:cs typeface="Times New Roman" panose="02020603050405020304" pitchFamily="18" charset="0"/>
            </a:endParaRPr>
          </a:p>
          <a:p>
            <a:pPr marL="1350645" lvl="5" indent="0">
              <a:lnSpc>
                <a:spcPct val="150000"/>
              </a:lnSpc>
              <a:buNone/>
            </a:pPr>
            <a:r>
              <a:rPr lang="en-US" sz="2100" dirty="0">
                <a:latin typeface="Times New Roman" panose="02020603050405020304" pitchFamily="18" charset="0"/>
                <a:cs typeface="Times New Roman" panose="02020603050405020304" pitchFamily="18" charset="0"/>
              </a:rPr>
              <a:t>Historical data analysis to understand user behavior and transaction patterns.</a:t>
            </a: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42743"/>
            <a:ext cx="9144000" cy="515257"/>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7" name="Title 6"/>
          <p:cNvSpPr>
            <a:spLocks noGrp="1"/>
          </p:cNvSpPr>
          <p:nvPr>
            <p:ph type="title"/>
          </p:nvPr>
        </p:nvSpPr>
        <p:spPr>
          <a:xfrm>
            <a:off x="457200" y="274638"/>
            <a:ext cx="8229600" cy="11430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b="1" dirty="0">
                <a:solidFill>
                  <a:schemeClr val="tx1"/>
                </a:solidFill>
                <a:latin typeface="Times New Roman" panose="02020603050405020304" pitchFamily="18" charset="0"/>
                <a:cs typeface="Times New Roman" panose="02020603050405020304" pitchFamily="18" charset="0"/>
              </a:rPr>
              <a:t>DOMAIN &amp; SUBDOMAIN</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en-US" sz="3200" b="1" dirty="0">
              <a:latin typeface="Times New Roman" panose="02020603050405020304" pitchFamily="18" charset="0"/>
              <a:cs typeface="Times New Roman" panose="02020603050405020304" pitchFamily="18" charset="0"/>
            </a:endParaRPr>
          </a:p>
        </p:txBody>
      </p:sp>
      <p:sp>
        <p:nvSpPr>
          <p:cNvPr id="4" name="Flowchart: Alternate Process 3"/>
          <p:cNvSpPr/>
          <p:nvPr/>
        </p:nvSpPr>
        <p:spPr>
          <a:xfrm>
            <a:off x="493486" y="380999"/>
            <a:ext cx="8117114" cy="968829"/>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7" name="Footer Placeholder 6"/>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9" name="Content Placeholder 8"/>
          <p:cNvSpPr>
            <a:spLocks noGrp="1"/>
          </p:cNvSpPr>
          <p:nvPr>
            <p:ph idx="1"/>
          </p:nvPr>
        </p:nvSpPr>
        <p:spPr>
          <a:xfrm>
            <a:off x="457200" y="1528354"/>
            <a:ext cx="8229600" cy="4558937"/>
          </a:xfrm>
        </p:spPr>
        <p:txBody>
          <a:bodyPr>
            <a:noAutofit/>
          </a:bodyPr>
          <a:lstStyle/>
          <a:p>
            <a:pPr marL="0" indent="0" algn="just">
              <a:lnSpc>
                <a:spcPct val="150000"/>
              </a:lnSpc>
              <a:buNone/>
            </a:pPr>
            <a:r>
              <a:rPr lang="en-US" sz="2300" dirty="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As digital transactions become increasingly prevalent, the risk of credit card fraud looms larger than ever. The project is to avoid the such fraudelent transaction of the victim’s credit card and push the notification to the victim instantly after any suspecious transactions occurs.</a:t>
            </a:r>
            <a:endParaRPr 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25320"/>
            <a:ext cx="8229600" cy="4525963"/>
          </a:xfrm>
        </p:spPr>
        <p:txBody>
          <a:bodyPr>
            <a:normAutofit lnSpcReduction="20000"/>
          </a:bodyPr>
          <a:lstStyle/>
          <a:p>
            <a:pPr algn="just">
              <a:lnSpc>
                <a:spcPct val="11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Fraudulent transaction detection </a:t>
            </a:r>
            <a:endParaRPr lang="en-US" sz="2300" b="1" dirty="0">
              <a:latin typeface="Times New Roman" panose="02020603050405020304" pitchFamily="18" charset="0"/>
              <a:cs typeface="Times New Roman" panose="02020603050405020304" pitchFamily="18" charset="0"/>
            </a:endParaRPr>
          </a:p>
          <a:p>
            <a:pPr marL="924560" lvl="1" indent="-9525" algn="just" defTabSz="914400">
              <a:lnSpc>
                <a:spcPct val="110000"/>
              </a:lnSpc>
              <a:buFont typeface="Wingdings" panose="05000000000000000000" pitchFamily="2" charset="2"/>
              <a:buNone/>
              <a:tabLst>
                <a:tab pos="685800" algn="l"/>
              </a:tabLst>
            </a:pPr>
            <a:r>
              <a:rPr lang="en-US" sz="2000" dirty="0">
                <a:latin typeface="Times New Roman" panose="02020603050405020304" pitchFamily="18" charset="0"/>
                <a:cs typeface="Times New Roman" panose="02020603050405020304" pitchFamily="18" charset="0"/>
                <a:sym typeface="+mn-ea"/>
              </a:rPr>
              <a:t>Fraudulen</a:t>
            </a:r>
            <a:r>
              <a:rPr lang="en-US" sz="2000" dirty="0">
                <a:latin typeface="Times New Roman" panose="02020603050405020304" pitchFamily="18" charset="0"/>
                <a:cs typeface="Times New Roman" panose="02020603050405020304" pitchFamily="18" charset="0"/>
                <a:sym typeface="+mn-ea"/>
              </a:rPr>
              <a:t>t transaction detection to Detect Suspecious Credit card transaction with the help of previous transactions data sets. (Matching Algorithm)</a:t>
            </a:r>
            <a:endParaRPr lang="en-US" sz="2000" b="1"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sym typeface="+mn-ea"/>
              </a:rPr>
              <a:t>Multi-factor authentication</a:t>
            </a:r>
            <a:endParaRPr lang="en-US" sz="2010" b="1" dirty="0">
              <a:latin typeface="Times New Roman" panose="02020603050405020304" pitchFamily="18" charset="0"/>
              <a:cs typeface="Times New Roman" panose="02020603050405020304" pitchFamily="18" charset="0"/>
            </a:endParaRPr>
          </a:p>
          <a:p>
            <a:pPr marL="863600" indent="0" algn="just" defTabSz="914400">
              <a:lnSpc>
                <a:spcPct val="110000"/>
              </a:lnSpc>
              <a:buNone/>
              <a:tabLst>
                <a:tab pos="914400" algn="l"/>
                <a:tab pos="7772400" algn="l"/>
              </a:tabLst>
            </a:pPr>
            <a:r>
              <a:rPr lang="en-US" sz="2100" b="1"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A</a:t>
            </a:r>
            <a:r>
              <a:rPr lang="en-US" sz="2000" dirty="0">
                <a:latin typeface="Times New Roman" panose="02020603050405020304" pitchFamily="18" charset="0"/>
                <a:cs typeface="Times New Roman" panose="02020603050405020304" pitchFamily="18" charset="0"/>
                <a:sym typeface="+mn-ea"/>
              </a:rPr>
              <a:t> multi-step account login process that requires users to enter more information than  just a password.</a:t>
            </a:r>
            <a:endParaRPr lang="en-US" sz="2000" b="1" dirty="0">
              <a:latin typeface="Times New Roman" panose="02020603050405020304" pitchFamily="18" charset="0"/>
              <a:cs typeface="Times New Roman" panose="02020603050405020304" pitchFamily="18" charset="0"/>
              <a:sym typeface="+mn-ea"/>
            </a:endParaRPr>
          </a:p>
          <a:p>
            <a:pPr algn="just">
              <a:lnSpc>
                <a:spcPct val="110000"/>
              </a:lnSpc>
              <a:buFont typeface="Wingdings" panose="05000000000000000000" charset="0"/>
              <a:buChar char="§"/>
            </a:pPr>
            <a:r>
              <a:rPr lang="en-US" sz="2300" b="1" dirty="0">
                <a:latin typeface="Times New Roman" panose="02020603050405020304" pitchFamily="18" charset="0"/>
                <a:cs typeface="Times New Roman" panose="02020603050405020304" pitchFamily="18" charset="0"/>
                <a:sym typeface="+mn-ea"/>
              </a:rPr>
              <a:t>Prometheus Alert Manager</a:t>
            </a:r>
            <a:endParaRPr lang="en-US" sz="2300" b="1" dirty="0">
              <a:latin typeface="Times New Roman" panose="02020603050405020304" pitchFamily="18" charset="0"/>
              <a:cs typeface="Times New Roman" panose="02020603050405020304" pitchFamily="18" charset="0"/>
              <a:sym typeface="+mn-ea"/>
            </a:endParaRPr>
          </a:p>
          <a:p>
            <a:pPr marL="934720" indent="0" algn="just" defTabSz="914400">
              <a:lnSpc>
                <a:spcPct val="110000"/>
              </a:lnSpc>
              <a:buFont typeface="Wingdings" panose="05000000000000000000" charset="0"/>
              <a:buNone/>
              <a:tabLst>
                <a:tab pos="914400" algn="l"/>
              </a:tabLst>
            </a:pPr>
            <a:r>
              <a:rPr lang="en-US" sz="2000" dirty="0">
                <a:latin typeface="Times New Roman" panose="02020603050405020304" pitchFamily="18" charset="0"/>
                <a:cs typeface="Times New Roman" panose="02020603050405020304" pitchFamily="18" charset="0"/>
                <a:sym typeface="+mn-ea"/>
              </a:rPr>
              <a:t>The Alertmanager handles alerts sent by client applications such as the Prometheus server. It takes care of deduplicating, grouping, and routing them to the correct receiver integration such as email, PagerDuty, or OpsGenie.</a:t>
            </a:r>
            <a:endParaRPr lang="en-US" sz="2000" b="1"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8" name="Title 6"/>
          <p:cNvSpPr>
            <a:spLocks noGrp="1"/>
          </p:cNvSpPr>
          <p:nvPr>
            <p:ph type="title"/>
          </p:nvPr>
        </p:nvSpPr>
        <p:spPr>
          <a:xfrm>
            <a:off x="457200" y="274638"/>
            <a:ext cx="8229600" cy="11430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b="1" dirty="0">
                <a:solidFill>
                  <a:schemeClr val="tx1"/>
                </a:solidFill>
                <a:latin typeface="Times New Roman" panose="02020603050405020304" pitchFamily="18" charset="0"/>
                <a:cs typeface="Times New Roman" panose="02020603050405020304" pitchFamily="18" charset="0"/>
              </a:rPr>
              <a:t>SPECIALIZATION</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
        <p:nvSpPr>
          <p:cNvPr id="8" name="Title 6"/>
          <p:cNvSpPr>
            <a:spLocks noGrp="1"/>
          </p:cNvSpPr>
          <p:nvPr>
            <p:ph type="title"/>
          </p:nvPr>
        </p:nvSpPr>
        <p:spPr>
          <a:xfrm>
            <a:off x="457200" y="274638"/>
            <a:ext cx="8229600" cy="11430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200" b="1" dirty="0">
                <a:solidFill>
                  <a:schemeClr val="tx1"/>
                </a:solidFill>
                <a:latin typeface="Times New Roman" panose="02020603050405020304" pitchFamily="18" charset="0"/>
                <a:cs typeface="Times New Roman" panose="02020603050405020304" pitchFamily="18" charset="0"/>
              </a:rPr>
              <a:t>ER-Diagram</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7" name="Picture 6" descr="credit.drawio"/>
          <p:cNvPicPr>
            <a:picLocks noChangeAspect="1"/>
          </p:cNvPicPr>
          <p:nvPr/>
        </p:nvPicPr>
        <p:blipFill>
          <a:blip r:embed="rId1"/>
          <a:stretch>
            <a:fillRect/>
          </a:stretch>
        </p:blipFill>
        <p:spPr>
          <a:xfrm>
            <a:off x="2411095" y="1854835"/>
            <a:ext cx="4321810" cy="3917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None/>
            </a:pPr>
            <a:r>
              <a:rPr lang="en-US" dirty="0"/>
              <a:t> </a:t>
            </a:r>
            <a:endParaRPr lang="en-US" dirty="0"/>
          </a:p>
        </p:txBody>
      </p:sp>
      <p:sp>
        <p:nvSpPr>
          <p:cNvPr id="4" name="Date Placeholder 3"/>
          <p:cNvSpPr>
            <a:spLocks noGrp="1"/>
          </p:cNvSpPr>
          <p:nvPr>
            <p:ph type="dt" sz="half" idx="10"/>
          </p:nvPr>
        </p:nvSpPr>
        <p:spPr/>
        <p:txBody>
          <a:bodyPr/>
          <a:lstStyle/>
          <a:p>
            <a:r>
              <a:rPr lang="en-US"/>
              <a:t> </a:t>
            </a:r>
            <a:endParaRPr lang="en-US" dirty="0"/>
          </a:p>
        </p:txBody>
      </p:sp>
      <p:sp>
        <p:nvSpPr>
          <p:cNvPr id="5" name="Footer Placeholder 4"/>
          <p:cNvSpPr>
            <a:spLocks noGrp="1"/>
          </p:cNvSpPr>
          <p:nvPr>
            <p:ph type="ftr" sz="quarter" idx="11"/>
          </p:nvPr>
        </p:nvSpPr>
        <p:spPr>
          <a:xfrm>
            <a:off x="0" y="6356350"/>
            <a:ext cx="9144000" cy="365125"/>
          </a:xfrm>
        </p:spPr>
        <p:txBody>
          <a:bodyPr/>
          <a:lstStyle/>
          <a:p>
            <a:r>
              <a:rPr lang="en-US" dirty="0"/>
              <a:t>SRM TRP ENGINERING COLLEGE DEPARTMENT OF COMPUTER SCIENCE AND ENGINEERING </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2221</Words>
  <Application>WPS Presentation</Application>
  <PresentationFormat>On-screen Show (4:3)</PresentationFormat>
  <Paragraphs>94</Paragraphs>
  <Slides>7</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Times New Roman</vt:lpstr>
      <vt:lpstr>Calibri</vt:lpstr>
      <vt:lpstr>Microsoft YaHei</vt:lpstr>
      <vt:lpstr>Arial Unicode MS</vt:lpstr>
      <vt:lpstr>Wingdings</vt:lpstr>
      <vt:lpstr>Office Theme</vt:lpstr>
      <vt:lpstr>Securing Transactions: A Mobile-Centric Approach to Credit Card Fraud Prevention</vt:lpstr>
      <vt:lpstr>OBJECTIVE</vt:lpstr>
      <vt:lpstr>DOMAIN &amp; SUBDOMAIN</vt:lpstr>
      <vt:lpstr>ABSTRACT</vt:lpstr>
      <vt:lpstr>SPECIALIZATION</vt:lpstr>
      <vt:lpstr>ER-Diagram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PLATE DETECTION AND PARKING SYSTEM USING MACHINE LEARNING</dc:title>
  <dc:creator>DM</dc:creator>
  <cp:lastModifiedBy>lcrank</cp:lastModifiedBy>
  <cp:revision>143</cp:revision>
  <dcterms:created xsi:type="dcterms:W3CDTF">2022-03-28T15:50:00Z</dcterms:created>
  <dcterms:modified xsi:type="dcterms:W3CDTF">2024-01-31T06:23:00Z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2E7D9F8F923247AE96BA3C01D2172824_13</vt:lpwstr>
  </property>
  <property fmtid="{D5CDD505-2E9C-101B-9397-08002B2CF9AE}" pid="3" name="KSOProductBuildVer">
    <vt:lpwstr>1033-12.2.0.13431</vt:lpwstr>
  </property>
</Properties>
</file>