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6" r:id="rId10"/>
    <p:sldId id="265" r:id="rId11"/>
    <p:sldId id="264"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10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2BEE04-06D0-4FCE-8F0D-296239EC4A86}" type="datetimeFigureOut">
              <a:rPr lang="en-GB" smtClean="0"/>
              <a:t>23/07/2019</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567E1D1C-F691-449C-8FB0-DC9EF201EE72}"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426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BEE04-06D0-4FCE-8F0D-296239EC4A86}" type="datetimeFigureOut">
              <a:rPr lang="en-GB" smtClean="0"/>
              <a:t>23/07/2019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E1D1C-F691-449C-8FB0-DC9EF201EE72}"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194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BEE04-06D0-4FCE-8F0D-296239EC4A86}" type="datetimeFigureOut">
              <a:rPr lang="en-GB" smtClean="0"/>
              <a:t>23/07/2019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E1D1C-F691-449C-8FB0-DC9EF201EE72}"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730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BEE04-06D0-4FCE-8F0D-296239EC4A86}" type="datetimeFigureOut">
              <a:rPr lang="en-GB" smtClean="0"/>
              <a:t>23/07/2019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E1D1C-F691-449C-8FB0-DC9EF201EE72}"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987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BEE04-06D0-4FCE-8F0D-296239EC4A86}" type="datetimeFigureOut">
              <a:rPr lang="en-GB" smtClean="0"/>
              <a:t>23/07/2019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7E1D1C-F691-449C-8FB0-DC9EF201EE72}"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387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BEE04-06D0-4FCE-8F0D-296239EC4A86}" type="datetimeFigureOut">
              <a:rPr lang="en-GB" smtClean="0"/>
              <a:t>23/07/2019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7E1D1C-F691-449C-8FB0-DC9EF201EE72}"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135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BEE04-06D0-4FCE-8F0D-296239EC4A86}" type="datetimeFigureOut">
              <a:rPr lang="en-GB" smtClean="0"/>
              <a:t>23/07/2019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7E1D1C-F691-449C-8FB0-DC9EF201EE72}"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01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BEE04-06D0-4FCE-8F0D-296239EC4A86}" type="datetimeFigureOut">
              <a:rPr lang="en-GB" smtClean="0"/>
              <a:t>23/07/2019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7E1D1C-F691-449C-8FB0-DC9EF201EE72}"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847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BEE04-06D0-4FCE-8F0D-296239EC4A86}" type="datetimeFigureOut">
              <a:rPr lang="en-GB" smtClean="0"/>
              <a:t>23/07/2019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7E1D1C-F691-449C-8FB0-DC9EF201EE72}" type="slidenum">
              <a:rPr lang="en-GB" smtClean="0"/>
              <a:t>‹#›</a:t>
            </a:fld>
            <a:endParaRPr lang="en-GB"/>
          </a:p>
        </p:txBody>
      </p:sp>
    </p:spTree>
    <p:extLst>
      <p:ext uri="{BB962C8B-B14F-4D97-AF65-F5344CB8AC3E}">
        <p14:creationId xmlns:p14="http://schemas.microsoft.com/office/powerpoint/2010/main" val="71078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2BEE04-06D0-4FCE-8F0D-296239EC4A86}" type="datetimeFigureOut">
              <a:rPr lang="en-GB" smtClean="0"/>
              <a:t>23/07/2019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7E1D1C-F691-449C-8FB0-DC9EF201EE72}"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720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2BEE04-06D0-4FCE-8F0D-296239EC4A86}" type="datetimeFigureOut">
              <a:rPr lang="en-GB" smtClean="0"/>
              <a:t>23/07/2019</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567E1D1C-F691-449C-8FB0-DC9EF201EE72}"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852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2BEE04-06D0-4FCE-8F0D-296239EC4A86}" type="datetimeFigureOut">
              <a:rPr lang="en-GB" smtClean="0"/>
              <a:t>23/07/2019</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67E1D1C-F691-449C-8FB0-DC9EF201EE72}"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775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London_boroughs" TargetMode="External"/><Relationship Id="rId2" Type="http://schemas.openxmlformats.org/officeDocument/2006/relationships/hyperlink" Target="https://data.london.gov.uk/dataset/recorded_crime_summ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EEAE0-BAA3-490F-9833-88C10C500E33}"/>
              </a:ext>
            </a:extLst>
          </p:cNvPr>
          <p:cNvSpPr>
            <a:spLocks noGrp="1"/>
          </p:cNvSpPr>
          <p:nvPr>
            <p:ph type="ctrTitle"/>
          </p:nvPr>
        </p:nvSpPr>
        <p:spPr>
          <a:xfrm>
            <a:off x="1557071" y="1584552"/>
            <a:ext cx="9099255" cy="2537251"/>
          </a:xfrm>
        </p:spPr>
        <p:txBody>
          <a:bodyPr anchor="ctr">
            <a:normAutofit/>
          </a:bodyPr>
          <a:lstStyle/>
          <a:p>
            <a:pPr algn="ctr"/>
            <a:r>
              <a:rPr lang="en-IN" sz="6700">
                <a:solidFill>
                  <a:srgbClr val="454545"/>
                </a:solidFill>
              </a:rPr>
              <a:t>London Boroughs and Crime</a:t>
            </a:r>
            <a:endParaRPr lang="en-GB" sz="6700">
              <a:solidFill>
                <a:srgbClr val="454545"/>
              </a:solidFill>
            </a:endParaRPr>
          </a:p>
        </p:txBody>
      </p:sp>
      <p:sp>
        <p:nvSpPr>
          <p:cNvPr id="3" name="Subtitle 2">
            <a:extLst>
              <a:ext uri="{FF2B5EF4-FFF2-40B4-BE49-F238E27FC236}">
                <a16:creationId xmlns:a16="http://schemas.microsoft.com/office/drawing/2014/main" id="{98763E04-D521-4745-B470-48A9A6F5E3A6}"/>
              </a:ext>
            </a:extLst>
          </p:cNvPr>
          <p:cNvSpPr>
            <a:spLocks noGrp="1"/>
          </p:cNvSpPr>
          <p:nvPr>
            <p:ph type="subTitle" idx="1"/>
          </p:nvPr>
        </p:nvSpPr>
        <p:spPr>
          <a:xfrm>
            <a:off x="1535372" y="4133234"/>
            <a:ext cx="9120954" cy="744373"/>
          </a:xfrm>
        </p:spPr>
        <p:txBody>
          <a:bodyPr>
            <a:normAutofit/>
          </a:bodyPr>
          <a:lstStyle/>
          <a:p>
            <a:pPr algn="ctr"/>
            <a:r>
              <a:rPr lang="en-IN">
                <a:solidFill>
                  <a:schemeClr val="accent1"/>
                </a:solidFill>
              </a:rPr>
              <a:t>Coursera Capstone Project</a:t>
            </a:r>
            <a:endParaRPr lang="en-GB">
              <a:solidFill>
                <a:schemeClr val="accent1"/>
              </a:solidFill>
            </a:endParaRPr>
          </a:p>
        </p:txBody>
      </p:sp>
      <p:pic>
        <p:nvPicPr>
          <p:cNvPr id="25"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1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5" name="Rectangle 36">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6" name="Picture 38">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40">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2">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9" name="Rectangle 44">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6">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C3FAE03-6BF1-43FC-AC85-4E00984665D8}"/>
              </a:ext>
            </a:extLst>
          </p:cNvPr>
          <p:cNvSpPr>
            <a:spLocks noGrp="1"/>
          </p:cNvSpPr>
          <p:nvPr>
            <p:ph type="title"/>
          </p:nvPr>
        </p:nvSpPr>
        <p:spPr>
          <a:xfrm>
            <a:off x="1776424" y="4460798"/>
            <a:ext cx="8637073" cy="558063"/>
          </a:xfrm>
        </p:spPr>
        <p:txBody>
          <a:bodyPr vert="horz" lIns="91440" tIns="45720" rIns="91440" bIns="0" rtlCol="0" anchor="b">
            <a:normAutofit/>
          </a:bodyPr>
          <a:lstStyle/>
          <a:p>
            <a:r>
              <a:rPr lang="en-US" sz="1700"/>
              <a:t>Neighborhoods of Kingston Upon Thames (The safest borough)</a:t>
            </a:r>
          </a:p>
        </p:txBody>
      </p:sp>
      <p:pic>
        <p:nvPicPr>
          <p:cNvPr id="9" name="Content Placeholder 8" descr="A screenshot of a cell phone&#10;&#10;Description automatically generated">
            <a:extLst>
              <a:ext uri="{FF2B5EF4-FFF2-40B4-BE49-F238E27FC236}">
                <a16:creationId xmlns:a16="http://schemas.microsoft.com/office/drawing/2014/main" id="{C837C323-6CD3-4F1B-B895-55A4DA7ECE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4921" y="643992"/>
            <a:ext cx="2734868" cy="3495040"/>
          </a:xfrm>
          <a:prstGeom prst="rect">
            <a:avLst/>
          </a:prstGeom>
        </p:spPr>
      </p:pic>
      <p:pic>
        <p:nvPicPr>
          <p:cNvPr id="11" name="Picture 10" descr="A picture containing text, map&#10;&#10;Description automatically generated">
            <a:extLst>
              <a:ext uri="{FF2B5EF4-FFF2-40B4-BE49-F238E27FC236}">
                <a16:creationId xmlns:a16="http://schemas.microsoft.com/office/drawing/2014/main" id="{5493F0C7-F4F0-4FD7-B4A0-D38A5F3D27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670" y="450022"/>
            <a:ext cx="5390478" cy="3999346"/>
          </a:xfrm>
          <a:prstGeom prst="rect">
            <a:avLst/>
          </a:prstGeom>
        </p:spPr>
      </p:pic>
      <p:cxnSp>
        <p:nvCxnSpPr>
          <p:cNvPr id="61" name="Straight Connector 48">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2" name="Picture 50">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3" name="Straight Connector 52">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5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403E975-7948-4E46-8912-D1978C3A06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992383"/>
            <a:ext cx="8294866" cy="487323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5A4CAEB-D5DF-4D69-B0D1-051AF1FA9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4866" y="1008260"/>
            <a:ext cx="1163459" cy="4873234"/>
          </a:xfrm>
          <a:prstGeom prst="rect">
            <a:avLst/>
          </a:prstGeom>
        </p:spPr>
      </p:pic>
      <p:sp>
        <p:nvSpPr>
          <p:cNvPr id="15" name="Title 1">
            <a:extLst>
              <a:ext uri="{FF2B5EF4-FFF2-40B4-BE49-F238E27FC236}">
                <a16:creationId xmlns:a16="http://schemas.microsoft.com/office/drawing/2014/main" id="{E8017657-8E42-458E-B34A-6D72042E9C8B}"/>
              </a:ext>
            </a:extLst>
          </p:cNvPr>
          <p:cNvSpPr>
            <a:spLocks noGrp="1"/>
          </p:cNvSpPr>
          <p:nvPr>
            <p:ph type="title"/>
          </p:nvPr>
        </p:nvSpPr>
        <p:spPr>
          <a:xfrm>
            <a:off x="-1" y="44639"/>
            <a:ext cx="12030075" cy="708846"/>
          </a:xfrm>
        </p:spPr>
        <p:txBody>
          <a:bodyPr>
            <a:normAutofit/>
          </a:bodyPr>
          <a:lstStyle/>
          <a:p>
            <a:r>
              <a:rPr lang="en-IN" dirty="0"/>
              <a:t>Clusters of KINGSTON UPON THAMES</a:t>
            </a:r>
            <a:endParaRPr lang="en-GB" dirty="0"/>
          </a:p>
        </p:txBody>
      </p:sp>
    </p:spTree>
    <p:extLst>
      <p:ext uri="{BB962C8B-B14F-4D97-AF65-F5344CB8AC3E}">
        <p14:creationId xmlns:p14="http://schemas.microsoft.com/office/powerpoint/2010/main" val="104006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374C5CD-2CC2-4EEE-8857-9A8CBFD74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873747"/>
            <a:ext cx="9603274" cy="1240802"/>
          </a:xfrm>
        </p:spPr>
      </p:pic>
      <p:sp>
        <p:nvSpPr>
          <p:cNvPr id="6" name="Title 1">
            <a:extLst>
              <a:ext uri="{FF2B5EF4-FFF2-40B4-BE49-F238E27FC236}">
                <a16:creationId xmlns:a16="http://schemas.microsoft.com/office/drawing/2014/main" id="{DE85516C-DB34-498B-A78C-AD606AB0A7D1}"/>
              </a:ext>
            </a:extLst>
          </p:cNvPr>
          <p:cNvSpPr txBox="1">
            <a:spLocks/>
          </p:cNvSpPr>
          <p:nvPr/>
        </p:nvSpPr>
        <p:spPr>
          <a:xfrm>
            <a:off x="514349" y="164901"/>
            <a:ext cx="12444414" cy="70884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Clusters of KINGSTON UPON THAMES</a:t>
            </a:r>
            <a:endParaRPr lang="en-GB" dirty="0"/>
          </a:p>
        </p:txBody>
      </p:sp>
      <p:pic>
        <p:nvPicPr>
          <p:cNvPr id="8" name="Picture 7" descr="A screenshot of a cell phone&#10;&#10;Description automatically generated">
            <a:extLst>
              <a:ext uri="{FF2B5EF4-FFF2-40B4-BE49-F238E27FC236}">
                <a16:creationId xmlns:a16="http://schemas.microsoft.com/office/drawing/2014/main" id="{B2CA2C06-3BD9-473B-82F5-0F8A36696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7" y="2493373"/>
            <a:ext cx="9603273" cy="1125918"/>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CBACDE3-C387-49B5-8A5F-C80EB534F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577" y="4071417"/>
            <a:ext cx="9603273" cy="1240802"/>
          </a:xfrm>
          <a:prstGeom prst="rect">
            <a:avLst/>
          </a:prstGeom>
        </p:spPr>
      </p:pic>
    </p:spTree>
    <p:extLst>
      <p:ext uri="{BB962C8B-B14F-4D97-AF65-F5344CB8AC3E}">
        <p14:creationId xmlns:p14="http://schemas.microsoft.com/office/powerpoint/2010/main" val="481376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85516C-DB34-498B-A78C-AD606AB0A7D1}"/>
              </a:ext>
            </a:extLst>
          </p:cNvPr>
          <p:cNvSpPr txBox="1">
            <a:spLocks/>
          </p:cNvSpPr>
          <p:nvPr/>
        </p:nvSpPr>
        <p:spPr>
          <a:xfrm>
            <a:off x="1385887" y="1250751"/>
            <a:ext cx="12444414" cy="70884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Results and CONCLUSIONS</a:t>
            </a:r>
          </a:p>
          <a:p>
            <a:endParaRPr lang="en-GB" dirty="0"/>
          </a:p>
        </p:txBody>
      </p:sp>
      <p:sp>
        <p:nvSpPr>
          <p:cNvPr id="4" name="Rectangle 3">
            <a:extLst>
              <a:ext uri="{FF2B5EF4-FFF2-40B4-BE49-F238E27FC236}">
                <a16:creationId xmlns:a16="http://schemas.microsoft.com/office/drawing/2014/main" id="{C601EEC6-F5FA-4590-9355-58BC0AA65C7A}"/>
              </a:ext>
            </a:extLst>
          </p:cNvPr>
          <p:cNvSpPr/>
          <p:nvPr/>
        </p:nvSpPr>
        <p:spPr>
          <a:xfrm>
            <a:off x="1385887" y="1708874"/>
            <a:ext cx="9658351" cy="1200329"/>
          </a:xfrm>
          <a:prstGeom prst="rect">
            <a:avLst/>
          </a:prstGeom>
        </p:spPr>
        <p:txBody>
          <a:bodyPr wrap="square">
            <a:spAutoFit/>
          </a:bodyPr>
          <a:lstStyle/>
          <a:p>
            <a:endParaRPr lang="en-US" b="1" i="1" dirty="0">
              <a:solidFill>
                <a:srgbClr val="000000"/>
              </a:solidFill>
              <a:latin typeface="Helvetica Neue"/>
            </a:endParaRPr>
          </a:p>
          <a:p>
            <a:pPr algn="just"/>
            <a:r>
              <a:rPr lang="en-US" dirty="0">
                <a:solidFill>
                  <a:srgbClr val="000000"/>
                </a:solidFill>
                <a:latin typeface="Helvetica Neue"/>
              </a:rPr>
              <a:t>This project will be useful for those considering to relocate to London. It will make it easy to choose the safest borough in London. For a family, cluster 0 with the train station, park seems to be appropriate. The clusters show the common venues in the neighborhood.</a:t>
            </a:r>
            <a:endParaRPr lang="en-US" b="0" i="0" dirty="0">
              <a:solidFill>
                <a:srgbClr val="000000"/>
              </a:solidFill>
              <a:effectLst/>
              <a:latin typeface="Helvetica Neue"/>
            </a:endParaRPr>
          </a:p>
        </p:txBody>
      </p:sp>
      <p:sp>
        <p:nvSpPr>
          <p:cNvPr id="7" name="Rectangle 6">
            <a:extLst>
              <a:ext uri="{FF2B5EF4-FFF2-40B4-BE49-F238E27FC236}">
                <a16:creationId xmlns:a16="http://schemas.microsoft.com/office/drawing/2014/main" id="{284828DF-60A9-43D9-B73D-DB5FC9110AA9}"/>
              </a:ext>
            </a:extLst>
          </p:cNvPr>
          <p:cNvSpPr/>
          <p:nvPr/>
        </p:nvSpPr>
        <p:spPr>
          <a:xfrm>
            <a:off x="1385886" y="3132088"/>
            <a:ext cx="9658351" cy="1200329"/>
          </a:xfrm>
          <a:prstGeom prst="rect">
            <a:avLst/>
          </a:prstGeom>
        </p:spPr>
        <p:txBody>
          <a:bodyPr wrap="square">
            <a:spAutoFit/>
          </a:bodyPr>
          <a:lstStyle/>
          <a:p>
            <a:pPr algn="just"/>
            <a:r>
              <a:rPr lang="en-US" dirty="0">
                <a:solidFill>
                  <a:srgbClr val="000000"/>
                </a:solidFill>
                <a:latin typeface="Helvetica Neue"/>
              </a:rPr>
              <a:t>In this project, I have considered only the safety factors, but other factors such as the cost of living, the quality of schools and many more could be considered. I also feel probably developing a model or an app where you can enter the name of a borough and get all the information when you click on various tabs such as transport, schools, restaurants etc.</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06101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A3A3-58C2-436F-8BF4-D68B1AC3D142}"/>
              </a:ext>
            </a:extLst>
          </p:cNvPr>
          <p:cNvSpPr>
            <a:spLocks noGrp="1"/>
          </p:cNvSpPr>
          <p:nvPr>
            <p:ph type="title"/>
          </p:nvPr>
        </p:nvSpPr>
        <p:spPr/>
        <p:txBody>
          <a:bodyPr/>
          <a:lstStyle/>
          <a:p>
            <a:r>
              <a:rPr lang="en-IN" dirty="0"/>
              <a:t>Introduction	</a:t>
            </a:r>
            <a:endParaRPr lang="en-GB" dirty="0"/>
          </a:p>
        </p:txBody>
      </p:sp>
      <p:sp>
        <p:nvSpPr>
          <p:cNvPr id="3" name="Content Placeholder 2">
            <a:extLst>
              <a:ext uri="{FF2B5EF4-FFF2-40B4-BE49-F238E27FC236}">
                <a16:creationId xmlns:a16="http://schemas.microsoft.com/office/drawing/2014/main" id="{2514375B-DED0-4618-996C-C94E36107C69}"/>
              </a:ext>
            </a:extLst>
          </p:cNvPr>
          <p:cNvSpPr>
            <a:spLocks noGrp="1"/>
          </p:cNvSpPr>
          <p:nvPr>
            <p:ph idx="1"/>
          </p:nvPr>
        </p:nvSpPr>
        <p:spPr>
          <a:xfrm>
            <a:off x="1451579" y="2015732"/>
            <a:ext cx="9603275" cy="3856431"/>
          </a:xfrm>
        </p:spPr>
        <p:txBody>
          <a:bodyPr/>
          <a:lstStyle/>
          <a:p>
            <a:r>
              <a:rPr lang="en-US" dirty="0"/>
              <a:t>London, the largest of England, has diverse range of people and cultures. London has 32 districts, commonly known as London Boroughs. As a resident of this city, I decided to use London in my project. </a:t>
            </a:r>
          </a:p>
          <a:p>
            <a:r>
              <a:rPr lang="en-US" dirty="0"/>
              <a:t>In this project, I explore the different boroughs and the total crimes in the areas. Such information is always useful for people looking to relocate to London. We always tend to see the safer areas to raise our family. </a:t>
            </a:r>
          </a:p>
          <a:p>
            <a:r>
              <a:rPr lang="en-US" dirty="0"/>
              <a:t>Further I explore the neighborhoods in the safest borough and cluster the neighborhoods using K-means clustering.</a:t>
            </a:r>
            <a:endParaRPr lang="en-GB" dirty="0"/>
          </a:p>
        </p:txBody>
      </p:sp>
    </p:spTree>
    <p:extLst>
      <p:ext uri="{BB962C8B-B14F-4D97-AF65-F5344CB8AC3E}">
        <p14:creationId xmlns:p14="http://schemas.microsoft.com/office/powerpoint/2010/main" val="133072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31FF-0E19-4A3A-9A71-06D6A55726F0}"/>
              </a:ext>
            </a:extLst>
          </p:cNvPr>
          <p:cNvSpPr>
            <a:spLocks noGrp="1"/>
          </p:cNvSpPr>
          <p:nvPr>
            <p:ph type="title"/>
          </p:nvPr>
        </p:nvSpPr>
        <p:spPr/>
        <p:txBody>
          <a:bodyPr/>
          <a:lstStyle/>
          <a:p>
            <a:r>
              <a:rPr lang="en-IN" dirty="0"/>
              <a:t>Questions to answer	</a:t>
            </a:r>
            <a:endParaRPr lang="en-GB" dirty="0"/>
          </a:p>
        </p:txBody>
      </p:sp>
      <p:sp>
        <p:nvSpPr>
          <p:cNvPr id="3" name="Content Placeholder 2">
            <a:extLst>
              <a:ext uri="{FF2B5EF4-FFF2-40B4-BE49-F238E27FC236}">
                <a16:creationId xmlns:a16="http://schemas.microsoft.com/office/drawing/2014/main" id="{F2ECEC19-B21B-4155-90A7-74E824C3737A}"/>
              </a:ext>
            </a:extLst>
          </p:cNvPr>
          <p:cNvSpPr>
            <a:spLocks noGrp="1"/>
          </p:cNvSpPr>
          <p:nvPr>
            <p:ph idx="1"/>
          </p:nvPr>
        </p:nvSpPr>
        <p:spPr/>
        <p:txBody>
          <a:bodyPr/>
          <a:lstStyle/>
          <a:p>
            <a:r>
              <a:rPr lang="en-IN" dirty="0"/>
              <a:t>What is the safest borough? </a:t>
            </a:r>
          </a:p>
          <a:p>
            <a:r>
              <a:rPr lang="en-IN" dirty="0"/>
              <a:t>What are the neighbourhoods in the safest borough?</a:t>
            </a:r>
          </a:p>
          <a:p>
            <a:endParaRPr lang="en-IN" dirty="0"/>
          </a:p>
          <a:p>
            <a:r>
              <a:rPr lang="en-IN" dirty="0"/>
              <a:t>These questions are important for those moving to London and looking for areas that are safe for their family, especially their kids. </a:t>
            </a:r>
            <a:endParaRPr lang="en-GB" dirty="0"/>
          </a:p>
        </p:txBody>
      </p:sp>
    </p:spTree>
    <p:extLst>
      <p:ext uri="{BB962C8B-B14F-4D97-AF65-F5344CB8AC3E}">
        <p14:creationId xmlns:p14="http://schemas.microsoft.com/office/powerpoint/2010/main" val="429290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41C6-F346-4CDE-9FC6-57D023B5175F}"/>
              </a:ext>
            </a:extLst>
          </p:cNvPr>
          <p:cNvSpPr>
            <a:spLocks noGrp="1"/>
          </p:cNvSpPr>
          <p:nvPr>
            <p:ph type="title"/>
          </p:nvPr>
        </p:nvSpPr>
        <p:spPr/>
        <p:txBody>
          <a:bodyPr/>
          <a:lstStyle/>
          <a:p>
            <a:r>
              <a:rPr lang="en-IN" dirty="0"/>
              <a:t>Data	</a:t>
            </a:r>
            <a:endParaRPr lang="en-GB" dirty="0"/>
          </a:p>
        </p:txBody>
      </p:sp>
      <p:sp>
        <p:nvSpPr>
          <p:cNvPr id="3" name="Content Placeholder 2">
            <a:extLst>
              <a:ext uri="{FF2B5EF4-FFF2-40B4-BE49-F238E27FC236}">
                <a16:creationId xmlns:a16="http://schemas.microsoft.com/office/drawing/2014/main" id="{D4BD386D-5026-4A27-9176-7547BBCE7195}"/>
              </a:ext>
            </a:extLst>
          </p:cNvPr>
          <p:cNvSpPr>
            <a:spLocks noGrp="1"/>
          </p:cNvSpPr>
          <p:nvPr>
            <p:ph idx="1"/>
          </p:nvPr>
        </p:nvSpPr>
        <p:spPr>
          <a:xfrm>
            <a:off x="1451579" y="2015732"/>
            <a:ext cx="9603275" cy="4037749"/>
          </a:xfrm>
        </p:spPr>
        <p:txBody>
          <a:bodyPr/>
          <a:lstStyle/>
          <a:p>
            <a:r>
              <a:rPr lang="en-US" dirty="0"/>
              <a:t>I have used the data from </a:t>
            </a:r>
            <a:r>
              <a:rPr lang="en-US" u="sng" dirty="0">
                <a:hlinkClick r:id="rId2"/>
              </a:rPr>
              <a:t>https://data.london.gov.uk/dataset/recorded_crime_summary</a:t>
            </a:r>
            <a:r>
              <a:rPr lang="en-US" dirty="0"/>
              <a:t>. The data provides the number of crimes in each borough and the various crime categories between June 2017 to May 2019. A csv file was provided in the website.</a:t>
            </a:r>
          </a:p>
          <a:p>
            <a:r>
              <a:rPr lang="en-US" dirty="0"/>
              <a:t>I have scraped the geographical co-ordinates of the London Boroughs from </a:t>
            </a:r>
            <a:r>
              <a:rPr lang="en-US" u="sng" dirty="0">
                <a:hlinkClick r:id="rId3"/>
              </a:rPr>
              <a:t>https://en.wikipedia.org/wiki/List_of_London_boroughs</a:t>
            </a:r>
            <a:r>
              <a:rPr lang="en-US" dirty="0"/>
              <a:t> using Beautiful soup.</a:t>
            </a:r>
          </a:p>
          <a:p>
            <a:r>
              <a:rPr lang="en-US" dirty="0"/>
              <a:t>I used Foursquare API to get the most common venues of the safest borough of London.</a:t>
            </a:r>
          </a:p>
          <a:p>
            <a:endParaRPr lang="en-GB" dirty="0"/>
          </a:p>
        </p:txBody>
      </p:sp>
    </p:spTree>
    <p:extLst>
      <p:ext uri="{BB962C8B-B14F-4D97-AF65-F5344CB8AC3E}">
        <p14:creationId xmlns:p14="http://schemas.microsoft.com/office/powerpoint/2010/main" val="14346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D481EE4-C8C4-4D01-90FA-9E590896FCB0}"/>
              </a:ext>
            </a:extLst>
          </p:cNvPr>
          <p:cNvSpPr>
            <a:spLocks noGrp="1"/>
          </p:cNvSpPr>
          <p:nvPr>
            <p:ph type="title"/>
          </p:nvPr>
        </p:nvSpPr>
        <p:spPr>
          <a:xfrm>
            <a:off x="1451428" y="1117502"/>
            <a:ext cx="9571706" cy="708846"/>
          </a:xfrm>
        </p:spPr>
        <p:txBody>
          <a:bodyPr>
            <a:normAutofit/>
          </a:bodyPr>
          <a:lstStyle/>
          <a:p>
            <a:r>
              <a:rPr lang="en-IN" dirty="0"/>
              <a:t>Crimes in the boroughs (June 2017 – May 2019</a:t>
            </a:r>
            <a:endParaRPr lang="en-GB" dirty="0"/>
          </a:p>
        </p:txBody>
      </p:sp>
      <p:sp>
        <p:nvSpPr>
          <p:cNvPr id="80" name="Rectangle 79">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3" name="Content Placeholder 1032">
            <a:extLst>
              <a:ext uri="{FF2B5EF4-FFF2-40B4-BE49-F238E27FC236}">
                <a16:creationId xmlns:a16="http://schemas.microsoft.com/office/drawing/2014/main" id="{3769C42E-F175-4314-9F20-F72B8D4BF0F4}"/>
              </a:ext>
            </a:extLst>
          </p:cNvPr>
          <p:cNvSpPr>
            <a:spLocks noGrp="1"/>
          </p:cNvSpPr>
          <p:nvPr>
            <p:ph idx="1"/>
          </p:nvPr>
        </p:nvSpPr>
        <p:spPr>
          <a:xfrm>
            <a:off x="1451581" y="2015732"/>
            <a:ext cx="4172212" cy="3450613"/>
          </a:xfrm>
        </p:spPr>
        <p:txBody>
          <a:bodyPr>
            <a:normAutofit fontScale="92500" lnSpcReduction="20000"/>
          </a:bodyPr>
          <a:lstStyle/>
          <a:p>
            <a:r>
              <a:rPr lang="en-US" dirty="0"/>
              <a:t>From the graph, it is seen that the least number of crimes is in London Heathrow and London City Airports. However, they cannot be considered for living. </a:t>
            </a:r>
          </a:p>
          <a:p>
            <a:r>
              <a:rPr lang="en-US" dirty="0"/>
              <a:t>Kingston upon Thames is the safest borough with the least number of crimes. </a:t>
            </a:r>
          </a:p>
          <a:p>
            <a:r>
              <a:rPr lang="en-US" dirty="0"/>
              <a:t>Westminster has the highest number of crimes.</a:t>
            </a:r>
          </a:p>
          <a:p>
            <a:endParaRPr lang="en-US" dirty="0"/>
          </a:p>
        </p:txBody>
      </p:sp>
      <p:pic>
        <p:nvPicPr>
          <p:cNvPr id="1031" name="Picture 4">
            <a:extLst>
              <a:ext uri="{FF2B5EF4-FFF2-40B4-BE49-F238E27FC236}">
                <a16:creationId xmlns:a16="http://schemas.microsoft.com/office/drawing/2014/main" id="{541E764E-455A-4AC3-A51A-4BB78D0F4D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4279" y="1645005"/>
            <a:ext cx="6379865" cy="448094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4" name="Straight Connector 83">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58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8" name="Rectangle 7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55" name="Content Placeholder 2054">
            <a:extLst>
              <a:ext uri="{FF2B5EF4-FFF2-40B4-BE49-F238E27FC236}">
                <a16:creationId xmlns:a16="http://schemas.microsoft.com/office/drawing/2014/main" id="{8CE456D6-9CAF-44C4-847F-321A9BD5CF2D}"/>
              </a:ext>
            </a:extLst>
          </p:cNvPr>
          <p:cNvSpPr>
            <a:spLocks noGrp="1"/>
          </p:cNvSpPr>
          <p:nvPr>
            <p:ph idx="1"/>
          </p:nvPr>
        </p:nvSpPr>
        <p:spPr>
          <a:xfrm>
            <a:off x="1451581" y="2015732"/>
            <a:ext cx="4172212" cy="3450613"/>
          </a:xfrm>
        </p:spPr>
        <p:txBody>
          <a:bodyPr>
            <a:normAutofit/>
          </a:bodyPr>
          <a:lstStyle/>
          <a:p>
            <a:r>
              <a:rPr lang="en-US" dirty="0"/>
              <a:t>Highest crimes are in the category of Violence without injury.</a:t>
            </a:r>
          </a:p>
          <a:p>
            <a:endParaRPr lang="en-US" dirty="0"/>
          </a:p>
          <a:p>
            <a:r>
              <a:rPr lang="en-US" dirty="0"/>
              <a:t>Least number of crimes are in the category wildlife crime and violent disorder.</a:t>
            </a:r>
          </a:p>
        </p:txBody>
      </p:sp>
      <p:pic>
        <p:nvPicPr>
          <p:cNvPr id="2053" name="Picture 2">
            <a:extLst>
              <a:ext uri="{FF2B5EF4-FFF2-40B4-BE49-F238E27FC236}">
                <a16:creationId xmlns:a16="http://schemas.microsoft.com/office/drawing/2014/main" id="{689A65E7-1C69-4FFF-8270-5D132E587F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1434886"/>
            <a:ext cx="6095697" cy="465041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5D3CB6C3-6493-4638-9FFF-CC356239B76A}"/>
              </a:ext>
            </a:extLst>
          </p:cNvPr>
          <p:cNvSpPr>
            <a:spLocks noGrp="1"/>
          </p:cNvSpPr>
          <p:nvPr>
            <p:ph type="title"/>
          </p:nvPr>
        </p:nvSpPr>
        <p:spPr>
          <a:xfrm>
            <a:off x="1310145" y="920293"/>
            <a:ext cx="9571706" cy="708846"/>
          </a:xfrm>
        </p:spPr>
        <p:txBody>
          <a:bodyPr>
            <a:normAutofit/>
          </a:bodyPr>
          <a:lstStyle/>
          <a:p>
            <a:r>
              <a:rPr lang="en-IN" dirty="0"/>
              <a:t>Crime CATEGORIES (June 2017 – May 2019</a:t>
            </a:r>
            <a:endParaRPr lang="en-GB" dirty="0"/>
          </a:p>
        </p:txBody>
      </p:sp>
    </p:spTree>
    <p:extLst>
      <p:ext uri="{BB962C8B-B14F-4D97-AF65-F5344CB8AC3E}">
        <p14:creationId xmlns:p14="http://schemas.microsoft.com/office/powerpoint/2010/main" val="179437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5610206-285E-455E-AE99-0B2F50B70EBE}"/>
              </a:ext>
            </a:extLst>
          </p:cNvPr>
          <p:cNvSpPr>
            <a:spLocks noGrp="1"/>
          </p:cNvSpPr>
          <p:nvPr>
            <p:ph type="title"/>
          </p:nvPr>
        </p:nvSpPr>
        <p:spPr>
          <a:xfrm>
            <a:off x="1451580" y="804520"/>
            <a:ext cx="4176511" cy="1049235"/>
          </a:xfrm>
        </p:spPr>
        <p:txBody>
          <a:bodyPr>
            <a:normAutofit/>
          </a:bodyPr>
          <a:lstStyle/>
          <a:p>
            <a:r>
              <a:rPr lang="en-IN" sz="2200"/>
              <a:t>Number of crimes in the months JUNE 2017 TO MAY 2019 </a:t>
            </a:r>
            <a:endParaRPr lang="en-GB" sz="2200"/>
          </a:p>
        </p:txBody>
      </p:sp>
      <p:sp>
        <p:nvSpPr>
          <p:cNvPr id="78" name="Rectangle 7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077" name="Picture 2">
            <a:extLst>
              <a:ext uri="{FF2B5EF4-FFF2-40B4-BE49-F238E27FC236}">
                <a16:creationId xmlns:a16="http://schemas.microsoft.com/office/drawing/2014/main" id="{916F3864-8EFA-493D-8EC1-2FAEF10129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2836" y="2005774"/>
            <a:ext cx="6621190" cy="337680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3" name="Content Placeholder 3078">
            <a:extLst>
              <a:ext uri="{FF2B5EF4-FFF2-40B4-BE49-F238E27FC236}">
                <a16:creationId xmlns:a16="http://schemas.microsoft.com/office/drawing/2014/main" id="{8B1330A0-4AA7-466B-B2C8-2F77A9324AF7}"/>
              </a:ext>
            </a:extLst>
          </p:cNvPr>
          <p:cNvSpPr>
            <a:spLocks noGrp="1"/>
          </p:cNvSpPr>
          <p:nvPr>
            <p:ph idx="1"/>
          </p:nvPr>
        </p:nvSpPr>
        <p:spPr>
          <a:xfrm>
            <a:off x="8289703" y="2018413"/>
            <a:ext cx="4172212" cy="3450613"/>
          </a:xfrm>
        </p:spPr>
        <p:txBody>
          <a:bodyPr>
            <a:normAutofit/>
          </a:bodyPr>
          <a:lstStyle/>
          <a:p>
            <a:r>
              <a:rPr lang="en-US" dirty="0"/>
              <a:t>Maximum number of crimes between June 2017 to May 2019 was reported in March 2019.</a:t>
            </a:r>
          </a:p>
        </p:txBody>
      </p:sp>
    </p:spTree>
    <p:extLst>
      <p:ext uri="{BB962C8B-B14F-4D97-AF65-F5344CB8AC3E}">
        <p14:creationId xmlns:p14="http://schemas.microsoft.com/office/powerpoint/2010/main" val="428160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319CA92-EDCA-4581-A26C-F413A3812A8D}"/>
              </a:ext>
            </a:extLst>
          </p:cNvPr>
          <p:cNvSpPr>
            <a:spLocks noGrp="1"/>
          </p:cNvSpPr>
          <p:nvPr>
            <p:ph type="title"/>
          </p:nvPr>
        </p:nvSpPr>
        <p:spPr>
          <a:xfrm>
            <a:off x="1130029" y="598125"/>
            <a:ext cx="5807484" cy="555091"/>
          </a:xfrm>
        </p:spPr>
        <p:txBody>
          <a:bodyPr>
            <a:normAutofit fontScale="90000"/>
          </a:bodyPr>
          <a:lstStyle/>
          <a:p>
            <a:r>
              <a:rPr lang="en-IN" sz="2200" dirty="0"/>
              <a:t>10 Boroughs with least number </a:t>
            </a:r>
            <a:br>
              <a:rPr lang="en-IN" sz="2200" dirty="0"/>
            </a:br>
            <a:r>
              <a:rPr lang="en-IN" sz="2200" dirty="0"/>
              <a:t>of crimes</a:t>
            </a:r>
            <a:endParaRPr lang="en-GB" sz="2200" dirty="0"/>
          </a:p>
        </p:txBody>
      </p:sp>
      <p:sp>
        <p:nvSpPr>
          <p:cNvPr id="39" name="Rectangle 38">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57F254E6-33A9-4542-B6C1-5076FCC58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1929" y="1320989"/>
            <a:ext cx="4216468" cy="3713948"/>
          </a:xfrm>
        </p:spPr>
      </p:pic>
      <p:pic>
        <p:nvPicPr>
          <p:cNvPr id="41" name="Picture 40">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0C427F05-CDE1-4E21-A289-8487E578DAAF}"/>
              </a:ext>
            </a:extLst>
          </p:cNvPr>
          <p:cNvSpPr txBox="1">
            <a:spLocks/>
          </p:cNvSpPr>
          <p:nvPr/>
        </p:nvSpPr>
        <p:spPr>
          <a:xfrm>
            <a:off x="6457518" y="586695"/>
            <a:ext cx="5367132" cy="672024"/>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2000" dirty="0"/>
              <a:t>10 Boroughs with Maximum number </a:t>
            </a:r>
            <a:br>
              <a:rPr lang="en-IN" sz="2000" dirty="0"/>
            </a:br>
            <a:r>
              <a:rPr lang="en-IN" sz="2000" dirty="0"/>
              <a:t>of crimes</a:t>
            </a:r>
            <a:endParaRPr lang="en-GB" sz="2000" dirty="0"/>
          </a:p>
        </p:txBody>
      </p:sp>
      <p:pic>
        <p:nvPicPr>
          <p:cNvPr id="11" name="Picture 10" descr="A screenshot of a cell phone&#10;&#10;Description automatically generated">
            <a:extLst>
              <a:ext uri="{FF2B5EF4-FFF2-40B4-BE49-F238E27FC236}">
                <a16:creationId xmlns:a16="http://schemas.microsoft.com/office/drawing/2014/main" id="{DA742820-3150-4F2C-95DF-749F211CB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028" y="1325602"/>
            <a:ext cx="4540043" cy="3709333"/>
          </a:xfrm>
          <a:prstGeom prst="rect">
            <a:avLst/>
          </a:prstGeom>
        </p:spPr>
      </p:pic>
    </p:spTree>
    <p:extLst>
      <p:ext uri="{BB962C8B-B14F-4D97-AF65-F5344CB8AC3E}">
        <p14:creationId xmlns:p14="http://schemas.microsoft.com/office/powerpoint/2010/main" val="244564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319CA92-EDCA-4581-A26C-F413A3812A8D}"/>
              </a:ext>
            </a:extLst>
          </p:cNvPr>
          <p:cNvSpPr>
            <a:spLocks noGrp="1"/>
          </p:cNvSpPr>
          <p:nvPr>
            <p:ph type="title"/>
          </p:nvPr>
        </p:nvSpPr>
        <p:spPr>
          <a:xfrm>
            <a:off x="1130029" y="598125"/>
            <a:ext cx="5807484" cy="555091"/>
          </a:xfrm>
        </p:spPr>
        <p:txBody>
          <a:bodyPr>
            <a:normAutofit fontScale="90000"/>
          </a:bodyPr>
          <a:lstStyle/>
          <a:p>
            <a:r>
              <a:rPr lang="en-IN" sz="2200" dirty="0"/>
              <a:t>10 MOST COMMONLY OCCURRING </a:t>
            </a:r>
            <a:br>
              <a:rPr lang="en-IN" sz="2200" dirty="0"/>
            </a:br>
            <a:r>
              <a:rPr lang="en-IN" sz="2200" dirty="0"/>
              <a:t>crimes</a:t>
            </a:r>
            <a:endParaRPr lang="en-GB" sz="2200" dirty="0"/>
          </a:p>
        </p:txBody>
      </p:sp>
      <p:sp>
        <p:nvSpPr>
          <p:cNvPr id="39" name="Rectangle 38">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Content Placeholder 6" descr="A screenshot of a cell phone&#10;&#10;Description automatically generated">
            <a:extLst>
              <a:ext uri="{FF2B5EF4-FFF2-40B4-BE49-F238E27FC236}">
                <a16:creationId xmlns:a16="http://schemas.microsoft.com/office/drawing/2014/main" id="{57F254E6-33A9-4542-B6C1-5076FCC58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1929" y="1320989"/>
            <a:ext cx="4216468" cy="3713948"/>
          </a:xfrm>
        </p:spPr>
      </p:pic>
      <p:pic>
        <p:nvPicPr>
          <p:cNvPr id="41" name="Picture 40">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0C427F05-CDE1-4E21-A289-8487E578DAAF}"/>
              </a:ext>
            </a:extLst>
          </p:cNvPr>
          <p:cNvSpPr txBox="1">
            <a:spLocks/>
          </p:cNvSpPr>
          <p:nvPr/>
        </p:nvSpPr>
        <p:spPr>
          <a:xfrm>
            <a:off x="6457518" y="586695"/>
            <a:ext cx="5141447" cy="672024"/>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2000" dirty="0"/>
              <a:t>10 LEAST COMMONLY OCCURRING crimes</a:t>
            </a:r>
            <a:endParaRPr lang="en-GB" sz="2000" dirty="0"/>
          </a:p>
        </p:txBody>
      </p:sp>
      <p:pic>
        <p:nvPicPr>
          <p:cNvPr id="11" name="Picture 10" descr="A screenshot of a cell phone&#10;&#10;Description automatically generated">
            <a:extLst>
              <a:ext uri="{FF2B5EF4-FFF2-40B4-BE49-F238E27FC236}">
                <a16:creationId xmlns:a16="http://schemas.microsoft.com/office/drawing/2014/main" id="{DA742820-3150-4F2C-95DF-749F211CB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028" y="1325602"/>
            <a:ext cx="4540043" cy="3709333"/>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2AFCE7E3-3ADA-41B5-B911-704AA2A87A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725" y="1314171"/>
            <a:ext cx="4540042" cy="370933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D40C5A5D-CC1C-4512-B67B-C29ADB70B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1626" y="1355512"/>
            <a:ext cx="4216468" cy="3709331"/>
          </a:xfrm>
          <a:prstGeom prst="rect">
            <a:avLst/>
          </a:prstGeom>
        </p:spPr>
      </p:pic>
    </p:spTree>
    <p:extLst>
      <p:ext uri="{BB962C8B-B14F-4D97-AF65-F5344CB8AC3E}">
        <p14:creationId xmlns:p14="http://schemas.microsoft.com/office/powerpoint/2010/main" val="8321729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449</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Helvetica Neue</vt:lpstr>
      <vt:lpstr>Gallery</vt:lpstr>
      <vt:lpstr>London Boroughs and Crime</vt:lpstr>
      <vt:lpstr>Introduction </vt:lpstr>
      <vt:lpstr>Questions to answer </vt:lpstr>
      <vt:lpstr>Data </vt:lpstr>
      <vt:lpstr>Crimes in the boroughs (June 2017 – May 2019</vt:lpstr>
      <vt:lpstr>Crime CATEGORIES (June 2017 – May 2019</vt:lpstr>
      <vt:lpstr>Number of crimes in the months JUNE 2017 TO MAY 2019 </vt:lpstr>
      <vt:lpstr>10 Boroughs with least number  of crimes</vt:lpstr>
      <vt:lpstr>10 MOST COMMONLY OCCURRING  crimes</vt:lpstr>
      <vt:lpstr>Neighborhoods of Kingston Upon Thames (The safest borough)</vt:lpstr>
      <vt:lpstr>Clusters of KINGSTON UPON THAMES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Boroughs and Crime</dc:title>
  <dc:creator>Author</dc:creator>
  <cp:lastModifiedBy>Author</cp:lastModifiedBy>
  <cp:revision>5</cp:revision>
  <dcterms:created xsi:type="dcterms:W3CDTF">2019-07-23T12:15:09Z</dcterms:created>
  <dcterms:modified xsi:type="dcterms:W3CDTF">2019-07-23T12:35:36Z</dcterms:modified>
</cp:coreProperties>
</file>