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6" r:id="rId2"/>
  </p:sldIdLst>
  <p:sldSz cx="40233600" cy="310896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B9482F5-423F-4D84-90F6-7E89FAF97D16}">
          <p14:sldIdLst/>
        </p14:section>
        <p14:section name="Untitled Section" id="{4AB6D9BB-34C2-4447-ACA4-DDB100197B3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566"/>
    <a:srgbClr val="F5B827"/>
    <a:srgbClr val="00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5"/>
    <p:restoredTop sz="94658"/>
  </p:normalViewPr>
  <p:slideViewPr>
    <p:cSldViewPr snapToGrid="0" snapToObjects="1">
      <p:cViewPr>
        <p:scale>
          <a:sx n="20" d="100"/>
          <a:sy n="20" d="100"/>
        </p:scale>
        <p:origin x="1896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1" d="100"/>
          <a:sy n="171" d="100"/>
        </p:scale>
        <p:origin x="52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45DAFC-53B3-214F-B637-63E751F01F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EF50-761B-EA47-AB99-1CE06D289D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D6DD-7CF9-4E4F-94AA-89E0F5FF41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70CF5-E1A1-684E-9442-B7D18D2B9E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561F2-7829-524E-83FC-792C43992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D8F64-877E-7643-85ED-7B747595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1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088045"/>
            <a:ext cx="34198560" cy="10823787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6329239"/>
            <a:ext cx="30175200" cy="7506121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655233"/>
            <a:ext cx="8675370" cy="26346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655233"/>
            <a:ext cx="25523190" cy="26346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7750819"/>
            <a:ext cx="34701480" cy="12932408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0805572"/>
            <a:ext cx="34701480" cy="6800848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276166"/>
            <a:ext cx="17099280" cy="19726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276166"/>
            <a:ext cx="17099280" cy="19726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655240"/>
            <a:ext cx="34701480" cy="6009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7621272"/>
            <a:ext cx="17020696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1356340"/>
            <a:ext cx="17020696" cy="167034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7621272"/>
            <a:ext cx="17104520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1356340"/>
            <a:ext cx="17104520" cy="167034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476333"/>
            <a:ext cx="20368260" cy="22093767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476333"/>
            <a:ext cx="20368260" cy="22093767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6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655240"/>
            <a:ext cx="3470148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276166"/>
            <a:ext cx="3470148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77B0-419F-3346-AEA6-E537A8118DF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28815460"/>
            <a:ext cx="1357884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0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hyperlink" Target="https://dx.doi.org/10.14569/IJACSA.2018.09035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1628C9F-9F44-9745-8F41-7A40AE1A117A}"/>
              </a:ext>
            </a:extLst>
          </p:cNvPr>
          <p:cNvSpPr/>
          <p:nvPr/>
        </p:nvSpPr>
        <p:spPr>
          <a:xfrm>
            <a:off x="26872205" y="5201532"/>
            <a:ext cx="12653480" cy="25011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2CF64-2D16-F449-A9DC-5613AC8D92E6}"/>
              </a:ext>
            </a:extLst>
          </p:cNvPr>
          <p:cNvSpPr txBox="1"/>
          <p:nvPr/>
        </p:nvSpPr>
        <p:spPr>
          <a:xfrm>
            <a:off x="1811976" y="135950"/>
            <a:ext cx="31879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3366"/>
                </a:solidFill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Quantum Hacking: </a:t>
            </a:r>
          </a:p>
          <a:p>
            <a:pPr algn="ctr"/>
            <a:r>
              <a:rPr lang="en-US" sz="9600" b="1" dirty="0">
                <a:solidFill>
                  <a:srgbClr val="003366"/>
                </a:solidFill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Computer-Simulated Attacks against the BB84 Protocol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63D5C-B706-1A48-8A0A-585D2FB84CE3}"/>
              </a:ext>
            </a:extLst>
          </p:cNvPr>
          <p:cNvSpPr txBox="1"/>
          <p:nvPr/>
        </p:nvSpPr>
        <p:spPr>
          <a:xfrm>
            <a:off x="10636736" y="2979965"/>
            <a:ext cx="14633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83566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Leo Crowder, </a:t>
            </a:r>
            <a:r>
              <a:rPr lang="en-US" sz="7200" dirty="0" err="1">
                <a:solidFill>
                  <a:srgbClr val="083566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Inès</a:t>
            </a:r>
            <a:r>
              <a:rPr lang="en-US" sz="7200" dirty="0">
                <a:solidFill>
                  <a:srgbClr val="083566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7200" dirty="0" err="1">
                <a:solidFill>
                  <a:srgbClr val="083566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Montaño</a:t>
            </a:r>
            <a:endParaRPr lang="en-US" sz="7200" dirty="0">
              <a:solidFill>
                <a:srgbClr val="083566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FC25278-6DD7-4740-956D-D0CE8157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655" y="800000"/>
            <a:ext cx="3295426" cy="38823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89A3D9-397A-0646-B8F7-0D8D3326DB6D}"/>
              </a:ext>
            </a:extLst>
          </p:cNvPr>
          <p:cNvSpPr/>
          <p:nvPr/>
        </p:nvSpPr>
        <p:spPr>
          <a:xfrm>
            <a:off x="780259" y="5228312"/>
            <a:ext cx="12454490" cy="25004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9E82E-5FAA-6E4D-A983-1951F33C4178}"/>
              </a:ext>
            </a:extLst>
          </p:cNvPr>
          <p:cNvSpPr/>
          <p:nvPr/>
        </p:nvSpPr>
        <p:spPr>
          <a:xfrm>
            <a:off x="642219" y="5220816"/>
            <a:ext cx="9235440" cy="951004"/>
          </a:xfrm>
          <a:prstGeom prst="rect">
            <a:avLst/>
          </a:prstGeom>
          <a:solidFill>
            <a:srgbClr val="F5B8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rgbClr val="0835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180D76-C8E4-0B4F-86D4-76CA2FC811D9}"/>
              </a:ext>
            </a:extLst>
          </p:cNvPr>
          <p:cNvSpPr/>
          <p:nvPr/>
        </p:nvSpPr>
        <p:spPr>
          <a:xfrm>
            <a:off x="13640546" y="5220816"/>
            <a:ext cx="12853718" cy="25011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A284E9-3117-064A-AA41-1E8F93B476DD}"/>
              </a:ext>
            </a:extLst>
          </p:cNvPr>
          <p:cNvSpPr/>
          <p:nvPr/>
        </p:nvSpPr>
        <p:spPr>
          <a:xfrm>
            <a:off x="13416440" y="5218107"/>
            <a:ext cx="9235440" cy="951004"/>
          </a:xfrm>
          <a:prstGeom prst="rect">
            <a:avLst/>
          </a:prstGeom>
          <a:solidFill>
            <a:srgbClr val="F5B8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Ins="91440" rtlCol="0" anchor="ctr"/>
          <a:lstStyle/>
          <a:p>
            <a:r>
              <a:rPr lang="en-US" b="1" dirty="0">
                <a:solidFill>
                  <a:srgbClr val="0835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1A01FB-B38A-0E4F-A6F3-5D606ECF6941}"/>
              </a:ext>
            </a:extLst>
          </p:cNvPr>
          <p:cNvSpPr/>
          <p:nvPr/>
        </p:nvSpPr>
        <p:spPr>
          <a:xfrm>
            <a:off x="26662560" y="24082242"/>
            <a:ext cx="9235440" cy="851176"/>
          </a:xfrm>
          <a:prstGeom prst="rect">
            <a:avLst/>
          </a:prstGeom>
          <a:solidFill>
            <a:srgbClr val="F5B8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rgbClr val="0835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F1BFC6-64DD-114D-B95E-CA1ABA6ED422}"/>
              </a:ext>
            </a:extLst>
          </p:cNvPr>
          <p:cNvSpPr/>
          <p:nvPr/>
        </p:nvSpPr>
        <p:spPr>
          <a:xfrm>
            <a:off x="26663937" y="27802141"/>
            <a:ext cx="9235440" cy="1025297"/>
          </a:xfrm>
          <a:prstGeom prst="rect">
            <a:avLst/>
          </a:prstGeom>
          <a:solidFill>
            <a:srgbClr val="F5B8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rgbClr val="0835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66ECDA-3F0A-4284-ABD5-383ED445452D}"/>
              </a:ext>
            </a:extLst>
          </p:cNvPr>
          <p:cNvSpPr txBox="1"/>
          <p:nvPr/>
        </p:nvSpPr>
        <p:spPr>
          <a:xfrm>
            <a:off x="7598887" y="4053032"/>
            <a:ext cx="29713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83566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Applied Physics and Materials Science, Northern Arizona University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085E9A-13E9-6A4A-9EBD-91957D61C107}"/>
              </a:ext>
            </a:extLst>
          </p:cNvPr>
          <p:cNvSpPr/>
          <p:nvPr/>
        </p:nvSpPr>
        <p:spPr>
          <a:xfrm>
            <a:off x="26663015" y="5199335"/>
            <a:ext cx="9658233" cy="964268"/>
          </a:xfrm>
          <a:prstGeom prst="rect">
            <a:avLst/>
          </a:prstGeom>
          <a:solidFill>
            <a:srgbClr val="F5B8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rgbClr val="0835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5DB64A-EAC2-4FE1-8C53-87F27A7B1D6B}"/>
              </a:ext>
            </a:extLst>
          </p:cNvPr>
          <p:cNvGrpSpPr/>
          <p:nvPr/>
        </p:nvGrpSpPr>
        <p:grpSpPr>
          <a:xfrm>
            <a:off x="2703234" y="27558319"/>
            <a:ext cx="5507032" cy="2100116"/>
            <a:chOff x="3067284" y="25353167"/>
            <a:chExt cx="8243704" cy="314375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02A114-2A4D-4D58-97CE-74B5D6F18E1B}"/>
                </a:ext>
              </a:extLst>
            </p:cNvPr>
            <p:cNvGrpSpPr/>
            <p:nvPr/>
          </p:nvGrpSpPr>
          <p:grpSpPr>
            <a:xfrm>
              <a:off x="3067284" y="26459986"/>
              <a:ext cx="918875" cy="1627710"/>
              <a:chOff x="1720801" y="11666194"/>
              <a:chExt cx="1041400" cy="1787054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4983F8F5-9A65-4922-AC5B-FBD2F9E068B6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C7AB8A6-860E-4948-B9FA-2E222C26E07E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0319AED-E2A7-4403-A28B-A49113602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4438" y="26646322"/>
              <a:ext cx="3577336" cy="738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9A0170C-055D-4D34-9D42-02227C7D331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38" y="27384648"/>
              <a:ext cx="5108320" cy="50995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2559C17-5738-4874-8C06-53303C5A8ED6}"/>
                </a:ext>
              </a:extLst>
            </p:cNvPr>
            <p:cNvGrpSpPr/>
            <p:nvPr/>
          </p:nvGrpSpPr>
          <p:grpSpPr>
            <a:xfrm rot="2631738">
              <a:off x="8149522" y="25714024"/>
              <a:ext cx="918875" cy="1627710"/>
              <a:chOff x="1720801" y="11666194"/>
              <a:chExt cx="1041400" cy="1787054"/>
            </a:xfrm>
          </p:grpSpPr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63B8E246-0411-4168-BEEA-2F6E6FE3865B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9E07E14-36FB-4F00-9BF5-129ECFC8F01C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6" name="Arrow: Curved Right 55">
              <a:extLst>
                <a:ext uri="{FF2B5EF4-FFF2-40B4-BE49-F238E27FC236}">
                  <a16:creationId xmlns:a16="http://schemas.microsoft.com/office/drawing/2014/main" id="{B6ADD4D0-B170-4E94-BB32-A3D369DE88E4}"/>
                </a:ext>
              </a:extLst>
            </p:cNvPr>
            <p:cNvSpPr/>
            <p:nvPr/>
          </p:nvSpPr>
          <p:spPr>
            <a:xfrm rot="4688060" flipV="1">
              <a:off x="8457124" y="25103105"/>
              <a:ext cx="490543" cy="9906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9DFFDB-2F23-4EAE-91BE-775A29645A80}"/>
                </a:ext>
              </a:extLst>
            </p:cNvPr>
            <p:cNvSpPr txBox="1"/>
            <p:nvPr/>
          </p:nvSpPr>
          <p:spPr>
            <a:xfrm>
              <a:off x="10132466" y="27198820"/>
              <a:ext cx="531827" cy="115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?</a:t>
              </a:r>
            </a:p>
          </p:txBody>
        </p:sp>
        <p:sp>
          <p:nvSpPr>
            <p:cNvPr id="66" name="Cloud 65">
              <a:extLst>
                <a:ext uri="{FF2B5EF4-FFF2-40B4-BE49-F238E27FC236}">
                  <a16:creationId xmlns:a16="http://schemas.microsoft.com/office/drawing/2014/main" id="{748099B6-4479-4266-A927-EDD40673CA50}"/>
                </a:ext>
              </a:extLst>
            </p:cNvPr>
            <p:cNvSpPr/>
            <p:nvPr/>
          </p:nvSpPr>
          <p:spPr>
            <a:xfrm>
              <a:off x="9485769" y="26957704"/>
              <a:ext cx="1825219" cy="153921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65E7C17-185D-4D87-BD12-FBEF6D907C3D}"/>
              </a:ext>
            </a:extLst>
          </p:cNvPr>
          <p:cNvSpPr txBox="1"/>
          <p:nvPr/>
        </p:nvSpPr>
        <p:spPr>
          <a:xfrm>
            <a:off x="3377117" y="13326040"/>
            <a:ext cx="727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/>
                </a:solidFill>
              </a:rPr>
              <a:t>What is BB84?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D63916-1AF0-4EA4-AC69-AF9238102FEB}"/>
              </a:ext>
            </a:extLst>
          </p:cNvPr>
          <p:cNvSpPr txBox="1"/>
          <p:nvPr/>
        </p:nvSpPr>
        <p:spPr>
          <a:xfrm>
            <a:off x="1506600" y="25278727"/>
            <a:ext cx="11001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/>
                </a:solidFill>
              </a:rPr>
              <a:t>The Problem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0D7603-7F93-42D6-8A8C-F705C067D9FA}"/>
              </a:ext>
            </a:extLst>
          </p:cNvPr>
          <p:cNvSpPr txBox="1"/>
          <p:nvPr/>
        </p:nvSpPr>
        <p:spPr>
          <a:xfrm>
            <a:off x="1804912" y="24413236"/>
            <a:ext cx="1071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A3A3"/>
                </a:solidFill>
              </a:rPr>
              <a:t>Figure 1: BB84 implementation using polarized photons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F8B833-7BC6-44AE-A6C4-2AB8BD52F406}"/>
              </a:ext>
            </a:extLst>
          </p:cNvPr>
          <p:cNvSpPr txBox="1"/>
          <p:nvPr/>
        </p:nvSpPr>
        <p:spPr>
          <a:xfrm>
            <a:off x="16479629" y="6480831"/>
            <a:ext cx="727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/>
                </a:solidFill>
              </a:rPr>
              <a:t>Attacks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E85570-5956-4EFE-B7D8-9FDA7EBA3624}"/>
              </a:ext>
            </a:extLst>
          </p:cNvPr>
          <p:cNvSpPr txBox="1"/>
          <p:nvPr/>
        </p:nvSpPr>
        <p:spPr>
          <a:xfrm>
            <a:off x="13669488" y="7175517"/>
            <a:ext cx="1201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83566"/>
                </a:solidFill>
              </a:rPr>
              <a:t>Intercept and Resend (I&amp;R)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D6B2C0-8E17-44A1-A430-DE6065A6FD60}"/>
              </a:ext>
            </a:extLst>
          </p:cNvPr>
          <p:cNvSpPr txBox="1"/>
          <p:nvPr/>
        </p:nvSpPr>
        <p:spPr>
          <a:xfrm>
            <a:off x="16438706" y="16754226"/>
            <a:ext cx="727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/>
                </a:solidFill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D9C7D8D-AD3A-43AA-B2CC-70F9D62E1401}"/>
                  </a:ext>
                </a:extLst>
              </p:cNvPr>
              <p:cNvSpPr txBox="1"/>
              <p:nvPr/>
            </p:nvSpPr>
            <p:spPr>
              <a:xfrm>
                <a:off x="13651526" y="17458538"/>
                <a:ext cx="128226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083566"/>
                    </a:solidFill>
                  </a:rPr>
                  <a:t>Eve tries to gain as much information as possible while inducing </a:t>
                </a:r>
                <a:r>
                  <a:rPr lang="en-US" sz="3600" b="1" dirty="0">
                    <a:solidFill>
                      <a:srgbClr val="083566"/>
                    </a:solidFill>
                  </a:rPr>
                  <a:t>exactly</a:t>
                </a:r>
                <a:r>
                  <a:rPr lang="en-US" sz="3600" dirty="0">
                    <a:solidFill>
                      <a:srgbClr val="083566"/>
                    </a:solidFill>
                  </a:rPr>
                  <a:t> the expected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83566"/>
                        </a:solidFill>
                        <a:latin typeface="Cambria Math" panose="02040503050406030204" pitchFamily="18" charset="0"/>
                      </a:rPr>
                      <m:t>𝑄𝐵𝐸𝑅</m:t>
                    </m:r>
                  </m:oMath>
                </a14:m>
                <a:r>
                  <a:rPr lang="en-US" sz="3600" dirty="0">
                    <a:solidFill>
                      <a:srgbClr val="08356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83566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600" dirty="0">
                    <a:solidFill>
                      <a:srgbClr val="083566"/>
                    </a:solidFill>
                  </a:rPr>
                  <a:t> to go undetected.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D9C7D8D-AD3A-43AA-B2CC-70F9D62E1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1526" y="17458538"/>
                <a:ext cx="12822679" cy="1200329"/>
              </a:xfrm>
              <a:prstGeom prst="rect">
                <a:avLst/>
              </a:prstGeom>
              <a:blipFill>
                <a:blip r:embed="rId3"/>
                <a:stretch>
                  <a:fillRect l="-1426"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1C67880-1B80-48CC-8102-A766E097CFCE}"/>
                  </a:ext>
                </a:extLst>
              </p:cNvPr>
              <p:cNvSpPr txBox="1"/>
              <p:nvPr/>
            </p:nvSpPr>
            <p:spPr>
              <a:xfrm>
                <a:off x="21532272" y="21382328"/>
                <a:ext cx="3249159" cy="123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𝑄𝐵𝐸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1C67880-1B80-48CC-8102-A766E097C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272" y="21382328"/>
                <a:ext cx="3249159" cy="1231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1FC8580-B28D-EE41-8CA7-72FFBA7B0CC7}"/>
              </a:ext>
            </a:extLst>
          </p:cNvPr>
          <p:cNvSpPr/>
          <p:nvPr/>
        </p:nvSpPr>
        <p:spPr>
          <a:xfrm>
            <a:off x="26663937" y="18121175"/>
            <a:ext cx="9235440" cy="964268"/>
          </a:xfrm>
          <a:prstGeom prst="rect">
            <a:avLst/>
          </a:prstGeom>
          <a:solidFill>
            <a:srgbClr val="F5B8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rgbClr val="0835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F054CD4-C097-40B3-A6B2-15B582657C8F}"/>
                  </a:ext>
                </a:extLst>
              </p:cNvPr>
              <p:cNvSpPr txBox="1"/>
              <p:nvPr/>
            </p:nvSpPr>
            <p:spPr>
              <a:xfrm>
                <a:off x="20133060" y="26376156"/>
                <a:ext cx="6368175" cy="141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𝑃𝑁𝑆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F054CD4-C097-40B3-A6B2-15B58265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3060" y="26376156"/>
                <a:ext cx="6368175" cy="14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113F8E4-4481-4102-A457-57D4249F436D}"/>
                  </a:ext>
                </a:extLst>
              </p:cNvPr>
              <p:cNvSpPr txBox="1"/>
              <p:nvPr/>
            </p:nvSpPr>
            <p:spPr>
              <a:xfrm>
                <a:off x="20116801" y="23230534"/>
                <a:ext cx="6377464" cy="1241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*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√2 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|1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the input state of Eve’s entangling probe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113F8E4-4481-4102-A457-57D4249F4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1" y="23230534"/>
                <a:ext cx="6377464" cy="1241558"/>
              </a:xfrm>
              <a:prstGeom prst="rect">
                <a:avLst/>
              </a:prstGeom>
              <a:blipFill>
                <a:blip r:embed="rId6"/>
                <a:stretch>
                  <a:fillRect l="-1912" b="-1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88044F27-5B5B-41FC-A45A-C4E51031181C}"/>
              </a:ext>
            </a:extLst>
          </p:cNvPr>
          <p:cNvSpPr txBox="1"/>
          <p:nvPr/>
        </p:nvSpPr>
        <p:spPr>
          <a:xfrm>
            <a:off x="26865085" y="14959634"/>
            <a:ext cx="1228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00A3A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A02AE-D537-4C53-80B7-48A7780F2FE1}"/>
              </a:ext>
            </a:extLst>
          </p:cNvPr>
          <p:cNvSpPr txBox="1"/>
          <p:nvPr/>
        </p:nvSpPr>
        <p:spPr>
          <a:xfrm>
            <a:off x="13662178" y="9321564"/>
            <a:ext cx="727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83566"/>
                </a:solidFill>
              </a:rPr>
              <a:t>Photon-Number Splitting (PNS)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526942-DD49-4899-9654-7303F558C3A6}"/>
              </a:ext>
            </a:extLst>
          </p:cNvPr>
          <p:cNvGrpSpPr/>
          <p:nvPr/>
        </p:nvGrpSpPr>
        <p:grpSpPr>
          <a:xfrm>
            <a:off x="15682754" y="7726694"/>
            <a:ext cx="8625046" cy="1174817"/>
            <a:chOff x="15496006" y="7726694"/>
            <a:chExt cx="8625046" cy="117481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DE6FDD-8677-482F-9E2F-BD0E083009EF}"/>
                </a:ext>
              </a:extLst>
            </p:cNvPr>
            <p:cNvCxnSpPr>
              <a:cxnSpLocks/>
            </p:cNvCxnSpPr>
            <p:nvPr/>
          </p:nvCxnSpPr>
          <p:spPr>
            <a:xfrm>
              <a:off x="15496006" y="8321727"/>
              <a:ext cx="86250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09FC717-9D67-4A92-B561-88BC8E779BF1}"/>
                </a:ext>
              </a:extLst>
            </p:cNvPr>
            <p:cNvGrpSpPr/>
            <p:nvPr/>
          </p:nvGrpSpPr>
          <p:grpSpPr>
            <a:xfrm rot="3600000">
              <a:off x="16822538" y="7666125"/>
              <a:ext cx="663208" cy="1174817"/>
              <a:chOff x="1720801" y="11666194"/>
              <a:chExt cx="1041400" cy="1787054"/>
            </a:xfrm>
          </p:grpSpPr>
          <p:sp>
            <p:nvSpPr>
              <p:cNvPr id="83" name="Arrow: Down 82">
                <a:extLst>
                  <a:ext uri="{FF2B5EF4-FFF2-40B4-BE49-F238E27FC236}">
                    <a16:creationId xmlns:a16="http://schemas.microsoft.com/office/drawing/2014/main" id="{6FDC57F3-7248-412B-A134-8BE2280FAE6D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DDFC009-CA96-47A0-8209-15D84B54BC8B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3C67CF6-FFD1-4962-BB5F-6B194437679C}"/>
                </a:ext>
              </a:extLst>
            </p:cNvPr>
            <p:cNvGrpSpPr/>
            <p:nvPr/>
          </p:nvGrpSpPr>
          <p:grpSpPr>
            <a:xfrm>
              <a:off x="22368233" y="7726694"/>
              <a:ext cx="663208" cy="1174817"/>
              <a:chOff x="1720801" y="11666194"/>
              <a:chExt cx="1041400" cy="1787054"/>
            </a:xfrm>
          </p:grpSpPr>
          <p:sp>
            <p:nvSpPr>
              <p:cNvPr id="98" name="Arrow: Down 97">
                <a:extLst>
                  <a:ext uri="{FF2B5EF4-FFF2-40B4-BE49-F238E27FC236}">
                    <a16:creationId xmlns:a16="http://schemas.microsoft.com/office/drawing/2014/main" id="{C1C3A032-7C98-4B6F-AC7B-5153ECEC1A62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B8898A2-4C7A-4F75-B521-C1DE531AD36C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A140CEBC-7118-41F5-849A-E21B0AFB7CBB}"/>
                </a:ext>
              </a:extLst>
            </p:cNvPr>
            <p:cNvSpPr/>
            <p:nvPr/>
          </p:nvSpPr>
          <p:spPr>
            <a:xfrm>
              <a:off x="18083606" y="8216525"/>
              <a:ext cx="1173607" cy="24044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BB9880E3-7785-42C4-893D-F9B6435B6888}"/>
                </a:ext>
              </a:extLst>
            </p:cNvPr>
            <p:cNvSpPr/>
            <p:nvPr/>
          </p:nvSpPr>
          <p:spPr>
            <a:xfrm>
              <a:off x="20826077" y="8193880"/>
              <a:ext cx="1173607" cy="24044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95C1446-26B1-485A-A9AC-0A229E8B7329}"/>
              </a:ext>
            </a:extLst>
          </p:cNvPr>
          <p:cNvSpPr txBox="1"/>
          <p:nvPr/>
        </p:nvSpPr>
        <p:spPr>
          <a:xfrm>
            <a:off x="13669488" y="12954067"/>
            <a:ext cx="727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83566"/>
                </a:solidFill>
              </a:rPr>
              <a:t>Slutsky-Brandt (SB)</a:t>
            </a:r>
            <a:endParaRPr lang="en-US" sz="3600" dirty="0">
              <a:solidFill>
                <a:srgbClr val="083566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6B5B9E-4C62-4473-82CF-85E24641F1BC}"/>
              </a:ext>
            </a:extLst>
          </p:cNvPr>
          <p:cNvSpPr txBox="1"/>
          <p:nvPr/>
        </p:nvSpPr>
        <p:spPr>
          <a:xfrm>
            <a:off x="15002701" y="7938196"/>
            <a:ext cx="1062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3A3"/>
                </a:solidFill>
              </a:rPr>
              <a:t>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4DBD28E-FEA1-4CB2-9F4E-98B0F7E1EFC7}"/>
              </a:ext>
            </a:extLst>
          </p:cNvPr>
          <p:cNvSpPr txBox="1"/>
          <p:nvPr/>
        </p:nvSpPr>
        <p:spPr>
          <a:xfrm>
            <a:off x="20031177" y="8748216"/>
            <a:ext cx="1062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3A3"/>
                </a:solidFill>
              </a:rPr>
              <a:t>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95A3E5-99AE-410D-B472-9FA291E08C1F}"/>
              </a:ext>
            </a:extLst>
          </p:cNvPr>
          <p:cNvSpPr txBox="1"/>
          <p:nvPr/>
        </p:nvSpPr>
        <p:spPr>
          <a:xfrm>
            <a:off x="24426644" y="7918754"/>
            <a:ext cx="1062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3A3"/>
                </a:solidFill>
              </a:rPr>
              <a:t>B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B84210-5ADD-4958-8E60-080213377B8D}"/>
              </a:ext>
            </a:extLst>
          </p:cNvPr>
          <p:cNvGrpSpPr/>
          <p:nvPr/>
        </p:nvGrpSpPr>
        <p:grpSpPr>
          <a:xfrm>
            <a:off x="14877228" y="10158233"/>
            <a:ext cx="10693914" cy="2793535"/>
            <a:chOff x="14877228" y="10347639"/>
            <a:chExt cx="10693914" cy="2793535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8E0D951-27DA-4DA1-B6BB-5569425E7520}"/>
                </a:ext>
              </a:extLst>
            </p:cNvPr>
            <p:cNvCxnSpPr>
              <a:cxnSpLocks/>
            </p:cNvCxnSpPr>
            <p:nvPr/>
          </p:nvCxnSpPr>
          <p:spPr>
            <a:xfrm>
              <a:off x="15682754" y="10987508"/>
              <a:ext cx="86250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2E08626-2680-4A54-A594-49CB45F67445}"/>
                </a:ext>
              </a:extLst>
            </p:cNvPr>
            <p:cNvGrpSpPr/>
            <p:nvPr/>
          </p:nvGrpSpPr>
          <p:grpSpPr>
            <a:xfrm>
              <a:off x="16210927" y="10374626"/>
              <a:ext cx="663208" cy="1174817"/>
              <a:chOff x="1720801" y="11666194"/>
              <a:chExt cx="1041400" cy="1787054"/>
            </a:xfrm>
          </p:grpSpPr>
          <p:sp>
            <p:nvSpPr>
              <p:cNvPr id="123" name="Arrow: Down 122">
                <a:extLst>
                  <a:ext uri="{FF2B5EF4-FFF2-40B4-BE49-F238E27FC236}">
                    <a16:creationId xmlns:a16="http://schemas.microsoft.com/office/drawing/2014/main" id="{DC08748E-D48E-4315-A84A-6978AD6E595F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1C05545-47E3-4876-9CA6-9F7CC1E0DC68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C419A78-3BC4-42DB-9F03-D8C6AC11CDEA}"/>
                </a:ext>
              </a:extLst>
            </p:cNvPr>
            <p:cNvGrpSpPr/>
            <p:nvPr/>
          </p:nvGrpSpPr>
          <p:grpSpPr>
            <a:xfrm>
              <a:off x="22665692" y="10392475"/>
              <a:ext cx="663208" cy="1174817"/>
              <a:chOff x="1720801" y="11666194"/>
              <a:chExt cx="1041400" cy="1787054"/>
            </a:xfrm>
          </p:grpSpPr>
          <p:sp>
            <p:nvSpPr>
              <p:cNvPr id="121" name="Arrow: Down 120">
                <a:extLst>
                  <a:ext uri="{FF2B5EF4-FFF2-40B4-BE49-F238E27FC236}">
                    <a16:creationId xmlns:a16="http://schemas.microsoft.com/office/drawing/2014/main" id="{E22DAEA1-13A7-4B02-BF7F-77C61D44D2AE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839BDB5-1EC9-4AE1-9078-E14B211DF31A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0EB75E8-2E96-4063-98B9-FEE4803EAADD}"/>
                </a:ext>
              </a:extLst>
            </p:cNvPr>
            <p:cNvSpPr/>
            <p:nvPr/>
          </p:nvSpPr>
          <p:spPr>
            <a:xfrm>
              <a:off x="17956128" y="10906640"/>
              <a:ext cx="1173607" cy="24044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2DCF2888-AC2A-4BAD-8CAC-8F149475C576}"/>
                </a:ext>
              </a:extLst>
            </p:cNvPr>
            <p:cNvSpPr/>
            <p:nvPr/>
          </p:nvSpPr>
          <p:spPr>
            <a:xfrm>
              <a:off x="20976264" y="10859661"/>
              <a:ext cx="1173607" cy="24044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B3C4C52-DB2A-4490-B173-37FA327F2BD1}"/>
                </a:ext>
              </a:extLst>
            </p:cNvPr>
            <p:cNvGrpSpPr/>
            <p:nvPr/>
          </p:nvGrpSpPr>
          <p:grpSpPr>
            <a:xfrm>
              <a:off x="16563867" y="10347639"/>
              <a:ext cx="663208" cy="1174817"/>
              <a:chOff x="1720801" y="11666194"/>
              <a:chExt cx="1041400" cy="1787054"/>
            </a:xfrm>
          </p:grpSpPr>
          <p:sp>
            <p:nvSpPr>
              <p:cNvPr id="126" name="Arrow: Down 125">
                <a:extLst>
                  <a:ext uri="{FF2B5EF4-FFF2-40B4-BE49-F238E27FC236}">
                    <a16:creationId xmlns:a16="http://schemas.microsoft.com/office/drawing/2014/main" id="{70997FB2-72B4-4F95-854E-9CF2BF2117CD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6A152CD-5CD9-4C81-864C-D6F7A521DA6D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1CEBBC-6D80-47B0-92F7-0ABE4DF70D13}"/>
                </a:ext>
              </a:extLst>
            </p:cNvPr>
            <p:cNvGrpSpPr/>
            <p:nvPr/>
          </p:nvGrpSpPr>
          <p:grpSpPr>
            <a:xfrm>
              <a:off x="16949587" y="10372170"/>
              <a:ext cx="663208" cy="1174817"/>
              <a:chOff x="1720801" y="11666194"/>
              <a:chExt cx="1041400" cy="1787054"/>
            </a:xfrm>
          </p:grpSpPr>
          <p:sp>
            <p:nvSpPr>
              <p:cNvPr id="129" name="Arrow: Down 128">
                <a:extLst>
                  <a:ext uri="{FF2B5EF4-FFF2-40B4-BE49-F238E27FC236}">
                    <a16:creationId xmlns:a16="http://schemas.microsoft.com/office/drawing/2014/main" id="{5445E648-2776-4BF0-9CBB-0CAE8DF49CD4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A3F83A6-F22D-4EB1-BBDB-76E4AF29846F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8BD9307-9AFB-47BB-81EA-C28B98573663}"/>
                </a:ext>
              </a:extLst>
            </p:cNvPr>
            <p:cNvCxnSpPr>
              <a:cxnSpLocks/>
            </p:cNvCxnSpPr>
            <p:nvPr/>
          </p:nvCxnSpPr>
          <p:spPr>
            <a:xfrm>
              <a:off x="20062248" y="11208453"/>
              <a:ext cx="0" cy="1375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74ADFB-41CF-4836-9001-46F0A09E263E}"/>
                </a:ext>
              </a:extLst>
            </p:cNvPr>
            <p:cNvSpPr/>
            <p:nvPr/>
          </p:nvSpPr>
          <p:spPr>
            <a:xfrm>
              <a:off x="19679257" y="10600707"/>
              <a:ext cx="817542" cy="81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PNR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247BF83-4185-4979-A485-A3AF8C942B94}"/>
                </a:ext>
              </a:extLst>
            </p:cNvPr>
            <p:cNvGrpSpPr/>
            <p:nvPr/>
          </p:nvGrpSpPr>
          <p:grpSpPr>
            <a:xfrm>
              <a:off x="23049442" y="10392475"/>
              <a:ext cx="663208" cy="1174817"/>
              <a:chOff x="1720801" y="11666194"/>
              <a:chExt cx="1041400" cy="1787054"/>
            </a:xfrm>
          </p:grpSpPr>
          <p:sp>
            <p:nvSpPr>
              <p:cNvPr id="133" name="Arrow: Down 132">
                <a:extLst>
                  <a:ext uri="{FF2B5EF4-FFF2-40B4-BE49-F238E27FC236}">
                    <a16:creationId xmlns:a16="http://schemas.microsoft.com/office/drawing/2014/main" id="{4A19F6D9-656F-4CF4-91D3-B006AF6968B3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002A9FA-0DC1-498C-9A8B-90CF4D25BA87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8C3CC5-CFE8-477C-9EDC-B83BA6C44E2B}"/>
                </a:ext>
              </a:extLst>
            </p:cNvPr>
            <p:cNvCxnSpPr>
              <a:cxnSpLocks/>
            </p:cNvCxnSpPr>
            <p:nvPr/>
          </p:nvCxnSpPr>
          <p:spPr>
            <a:xfrm>
              <a:off x="15939920" y="12583739"/>
              <a:ext cx="83678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72E52F0-09DF-4030-8BC4-2C80323DCBFD}"/>
                </a:ext>
              </a:extLst>
            </p:cNvPr>
            <p:cNvGrpSpPr/>
            <p:nvPr/>
          </p:nvGrpSpPr>
          <p:grpSpPr>
            <a:xfrm>
              <a:off x="22245871" y="11966357"/>
              <a:ext cx="663208" cy="1174817"/>
              <a:chOff x="1720801" y="11666194"/>
              <a:chExt cx="1041400" cy="1787054"/>
            </a:xfrm>
          </p:grpSpPr>
          <p:sp>
            <p:nvSpPr>
              <p:cNvPr id="136" name="Arrow: Down 135">
                <a:extLst>
                  <a:ext uri="{FF2B5EF4-FFF2-40B4-BE49-F238E27FC236}">
                    <a16:creationId xmlns:a16="http://schemas.microsoft.com/office/drawing/2014/main" id="{9E497A54-6A30-4344-AC0A-4FA7D990E18D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D02BDC0-2E10-4EE5-B936-A0B204E97FD9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7BD1F8A3-3143-4429-ADCA-FEF2FB0C3169}"/>
                </a:ext>
              </a:extLst>
            </p:cNvPr>
            <p:cNvSpPr/>
            <p:nvPr/>
          </p:nvSpPr>
          <p:spPr>
            <a:xfrm>
              <a:off x="20775510" y="12456750"/>
              <a:ext cx="1173607" cy="24044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658605-2857-4243-A7B1-F9CBBC58B865}"/>
                </a:ext>
              </a:extLst>
            </p:cNvPr>
            <p:cNvSpPr txBox="1"/>
            <p:nvPr/>
          </p:nvSpPr>
          <p:spPr>
            <a:xfrm>
              <a:off x="14877228" y="10578740"/>
              <a:ext cx="1062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A3A3"/>
                  </a:solidFill>
                </a:rPr>
                <a:t>A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CBD4440-CED5-4AEB-8F38-FFCAB0915C9F}"/>
                </a:ext>
              </a:extLst>
            </p:cNvPr>
            <p:cNvSpPr txBox="1"/>
            <p:nvPr/>
          </p:nvSpPr>
          <p:spPr>
            <a:xfrm>
              <a:off x="24508450" y="10511545"/>
              <a:ext cx="1062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A3A3"/>
                  </a:solidFill>
                </a:rPr>
                <a:t>B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C5927E5-DCD9-4DEA-A3B9-E45B988DE4C2}"/>
                </a:ext>
              </a:extLst>
            </p:cNvPr>
            <p:cNvSpPr txBox="1"/>
            <p:nvPr/>
          </p:nvSpPr>
          <p:spPr>
            <a:xfrm>
              <a:off x="24441540" y="12227892"/>
              <a:ext cx="1062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A3A3"/>
                  </a:solidFill>
                </a:rPr>
                <a:t>E</a:t>
              </a:r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37C15FE6-6495-4FEB-8DD4-B8CD05B62E7B}"/>
                </a:ext>
              </a:extLst>
            </p:cNvPr>
            <p:cNvSpPr/>
            <p:nvPr/>
          </p:nvSpPr>
          <p:spPr>
            <a:xfrm rot="5400000">
              <a:off x="19782276" y="11945506"/>
              <a:ext cx="587203" cy="12030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2BFEA476-EBA1-42B3-97BB-5268F2CC6F93}"/>
              </a:ext>
            </a:extLst>
          </p:cNvPr>
          <p:cNvSpPr txBox="1"/>
          <p:nvPr/>
        </p:nvSpPr>
        <p:spPr>
          <a:xfrm>
            <a:off x="15143970" y="12152354"/>
            <a:ext cx="1062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3A3"/>
                </a:solidFill>
              </a:rPr>
              <a:t>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29C537B-4727-4C83-BD5A-B2832FB14DDA}"/>
              </a:ext>
            </a:extLst>
          </p:cNvPr>
          <p:cNvGrpSpPr/>
          <p:nvPr/>
        </p:nvGrpSpPr>
        <p:grpSpPr>
          <a:xfrm>
            <a:off x="14952211" y="13776579"/>
            <a:ext cx="10693914" cy="2764218"/>
            <a:chOff x="14902503" y="14132495"/>
            <a:chExt cx="10693914" cy="276421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318374D-6AAE-490D-A6D0-27695BEA68BB}"/>
                </a:ext>
              </a:extLst>
            </p:cNvPr>
            <p:cNvSpPr/>
            <p:nvPr/>
          </p:nvSpPr>
          <p:spPr>
            <a:xfrm>
              <a:off x="19882524" y="14594749"/>
              <a:ext cx="313005" cy="3130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2FBB282-DBB8-4514-8BF2-324596C52E13}"/>
                </a:ext>
              </a:extLst>
            </p:cNvPr>
            <p:cNvGrpSpPr/>
            <p:nvPr/>
          </p:nvGrpSpPr>
          <p:grpSpPr>
            <a:xfrm>
              <a:off x="14902503" y="14132495"/>
              <a:ext cx="10693914" cy="2764218"/>
              <a:chOff x="14849897" y="14183097"/>
              <a:chExt cx="10693914" cy="2764218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2D90DCB-346E-42B8-80CF-C458B8440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55423" y="14795979"/>
                <a:ext cx="8625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68CE2B48-2CA4-488D-B896-B638E6075554}"/>
                  </a:ext>
                </a:extLst>
              </p:cNvPr>
              <p:cNvGrpSpPr/>
              <p:nvPr/>
            </p:nvGrpSpPr>
            <p:grpSpPr>
              <a:xfrm>
                <a:off x="16156847" y="14183097"/>
                <a:ext cx="663208" cy="1174817"/>
                <a:chOff x="1720801" y="11666194"/>
                <a:chExt cx="1041400" cy="1787054"/>
              </a:xfrm>
            </p:grpSpPr>
            <p:sp>
              <p:nvSpPr>
                <p:cNvPr id="176" name="Arrow: Down 175">
                  <a:extLst>
                    <a:ext uri="{FF2B5EF4-FFF2-40B4-BE49-F238E27FC236}">
                      <a16:creationId xmlns:a16="http://schemas.microsoft.com/office/drawing/2014/main" id="{F2171102-E8AD-40D1-921B-4208DF7B001C}"/>
                    </a:ext>
                  </a:extLst>
                </p:cNvPr>
                <p:cNvSpPr/>
                <p:nvPr/>
              </p:nvSpPr>
              <p:spPr>
                <a:xfrm flipV="1">
                  <a:off x="2049362" y="11666194"/>
                  <a:ext cx="384278" cy="1787054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A0D3493F-E89E-4212-B221-3A355F916375}"/>
                    </a:ext>
                  </a:extLst>
                </p:cNvPr>
                <p:cNvSpPr/>
                <p:nvPr/>
              </p:nvSpPr>
              <p:spPr>
                <a:xfrm>
                  <a:off x="1720801" y="12064024"/>
                  <a:ext cx="1041400" cy="10243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Arrow: Right 151">
                <a:extLst>
                  <a:ext uri="{FF2B5EF4-FFF2-40B4-BE49-F238E27FC236}">
                    <a16:creationId xmlns:a16="http://schemas.microsoft.com/office/drawing/2014/main" id="{A13000A4-9A23-45CC-9FC5-F55C232B28AD}"/>
                  </a:ext>
                </a:extLst>
              </p:cNvPr>
              <p:cNvSpPr/>
              <p:nvPr/>
            </p:nvSpPr>
            <p:spPr>
              <a:xfrm>
                <a:off x="17190298" y="14685994"/>
                <a:ext cx="1173607" cy="240444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Arrow: Right 152">
                <a:extLst>
                  <a:ext uri="{FF2B5EF4-FFF2-40B4-BE49-F238E27FC236}">
                    <a16:creationId xmlns:a16="http://schemas.microsoft.com/office/drawing/2014/main" id="{9655B9F6-0DEB-423A-BDDE-CD822F98711F}"/>
                  </a:ext>
                </a:extLst>
              </p:cNvPr>
              <p:cNvSpPr/>
              <p:nvPr/>
            </p:nvSpPr>
            <p:spPr>
              <a:xfrm>
                <a:off x="21659067" y="14697390"/>
                <a:ext cx="1173607" cy="240444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DCC09DC-A919-4998-AC74-3AE5A947951C}"/>
                  </a:ext>
                </a:extLst>
              </p:cNvPr>
              <p:cNvSpPr/>
              <p:nvPr/>
            </p:nvSpPr>
            <p:spPr>
              <a:xfrm>
                <a:off x="18790512" y="14409178"/>
                <a:ext cx="817542" cy="817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RY</a:t>
                </a: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1CBC495-26B6-425E-91FD-08F27A9C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82754" y="16392210"/>
                <a:ext cx="859771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87FB442-3574-43DF-8C39-AA7D4358DF94}"/>
                  </a:ext>
                </a:extLst>
              </p:cNvPr>
              <p:cNvGrpSpPr/>
              <p:nvPr/>
            </p:nvGrpSpPr>
            <p:grpSpPr>
              <a:xfrm rot="4500000">
                <a:off x="16174006" y="15804799"/>
                <a:ext cx="663208" cy="1174817"/>
                <a:chOff x="1720801" y="11666194"/>
                <a:chExt cx="1041400" cy="1787054"/>
              </a:xfrm>
            </p:grpSpPr>
            <p:sp>
              <p:nvSpPr>
                <p:cNvPr id="166" name="Arrow: Down 165">
                  <a:extLst>
                    <a:ext uri="{FF2B5EF4-FFF2-40B4-BE49-F238E27FC236}">
                      <a16:creationId xmlns:a16="http://schemas.microsoft.com/office/drawing/2014/main" id="{4486B5D6-C023-4C08-A83C-7FA467195FBF}"/>
                    </a:ext>
                  </a:extLst>
                </p:cNvPr>
                <p:cNvSpPr/>
                <p:nvPr/>
              </p:nvSpPr>
              <p:spPr>
                <a:xfrm flipV="1">
                  <a:off x="2049362" y="11666194"/>
                  <a:ext cx="384278" cy="1787054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6C882374-E011-44EF-98DE-06C6DC4B212A}"/>
                    </a:ext>
                  </a:extLst>
                </p:cNvPr>
                <p:cNvSpPr/>
                <p:nvPr/>
              </p:nvSpPr>
              <p:spPr>
                <a:xfrm>
                  <a:off x="1720801" y="12064024"/>
                  <a:ext cx="1041400" cy="10243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1" name="Arrow: Right 160">
                <a:extLst>
                  <a:ext uri="{FF2B5EF4-FFF2-40B4-BE49-F238E27FC236}">
                    <a16:creationId xmlns:a16="http://schemas.microsoft.com/office/drawing/2014/main" id="{D3A70684-CA9F-4838-AC30-CB7E4AE3C289}"/>
                  </a:ext>
                </a:extLst>
              </p:cNvPr>
              <p:cNvSpPr/>
              <p:nvPr/>
            </p:nvSpPr>
            <p:spPr>
              <a:xfrm>
                <a:off x="21535774" y="16265221"/>
                <a:ext cx="1173607" cy="240444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D259807-6FE7-49DD-A612-D1EB66117BD5}"/>
                  </a:ext>
                </a:extLst>
              </p:cNvPr>
              <p:cNvSpPr txBox="1"/>
              <p:nvPr/>
            </p:nvSpPr>
            <p:spPr>
              <a:xfrm>
                <a:off x="14849897" y="14387211"/>
                <a:ext cx="10626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00A3A3"/>
                    </a:solidFill>
                  </a:rPr>
                  <a:t>A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E81FCB8-4C5E-49B4-BC8F-3AAF26893BAB}"/>
                  </a:ext>
                </a:extLst>
              </p:cNvPr>
              <p:cNvSpPr txBox="1"/>
              <p:nvPr/>
            </p:nvSpPr>
            <p:spPr>
              <a:xfrm>
                <a:off x="24481119" y="14320016"/>
                <a:ext cx="10626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00A3A3"/>
                    </a:solidFill>
                  </a:rPr>
                  <a:t>B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D2CB2FD-484D-4CF7-BD68-55391BA9F3A4}"/>
                  </a:ext>
                </a:extLst>
              </p:cNvPr>
              <p:cNvSpPr txBox="1"/>
              <p:nvPr/>
            </p:nvSpPr>
            <p:spPr>
              <a:xfrm>
                <a:off x="24414209" y="16036363"/>
                <a:ext cx="10626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00A3A3"/>
                    </a:solidFill>
                  </a:rPr>
                  <a:t>E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6D0046B-C471-40EB-8F0E-8A0BC89F9D5A}"/>
                  </a:ext>
                </a:extLst>
              </p:cNvPr>
              <p:cNvSpPr/>
              <p:nvPr/>
            </p:nvSpPr>
            <p:spPr>
              <a:xfrm>
                <a:off x="20393514" y="14387208"/>
                <a:ext cx="817542" cy="817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RY</a:t>
                </a:r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511954D3-5639-4FF9-A16B-2EB01EA950F9}"/>
                  </a:ext>
                </a:extLst>
              </p:cNvPr>
              <p:cNvCxnSpPr>
                <a:cxnSpLocks/>
                <a:endCxn id="60" idx="4"/>
              </p:cNvCxnSpPr>
              <p:nvPr/>
            </p:nvCxnSpPr>
            <p:spPr>
              <a:xfrm>
                <a:off x="19988678" y="14961127"/>
                <a:ext cx="4313" cy="173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E59AC04-FF2A-42AE-A2D8-736AB4452373}"/>
                  </a:ext>
                </a:extLst>
              </p:cNvPr>
              <p:cNvSpPr/>
              <p:nvPr/>
            </p:nvSpPr>
            <p:spPr>
              <a:xfrm>
                <a:off x="19661387" y="16028303"/>
                <a:ext cx="663208" cy="6632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row: Right 179">
                <a:extLst>
                  <a:ext uri="{FF2B5EF4-FFF2-40B4-BE49-F238E27FC236}">
                    <a16:creationId xmlns:a16="http://schemas.microsoft.com/office/drawing/2014/main" id="{59704639-5738-4BA9-9539-BFDCB65669B7}"/>
                  </a:ext>
                </a:extLst>
              </p:cNvPr>
              <p:cNvSpPr/>
              <p:nvPr/>
            </p:nvSpPr>
            <p:spPr>
              <a:xfrm>
                <a:off x="17725142" y="16261173"/>
                <a:ext cx="1173607" cy="240444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1C0DCEB-3A8E-49DA-8F8A-31993B8DD5E6}"/>
                  </a:ext>
                </a:extLst>
              </p:cNvPr>
              <p:cNvSpPr/>
              <p:nvPr/>
            </p:nvSpPr>
            <p:spPr>
              <a:xfrm rot="617087">
                <a:off x="23142377" y="14913868"/>
                <a:ext cx="863935" cy="1397000"/>
              </a:xfrm>
              <a:custGeom>
                <a:avLst/>
                <a:gdLst>
                  <a:gd name="connsiteX0" fmla="*/ 228840 w 863935"/>
                  <a:gd name="connsiteY0" fmla="*/ 1397000 h 1397000"/>
                  <a:gd name="connsiteX1" fmla="*/ 863840 w 863935"/>
                  <a:gd name="connsiteY1" fmla="*/ 1168400 h 1397000"/>
                  <a:gd name="connsiteX2" fmla="*/ 279640 w 863935"/>
                  <a:gd name="connsiteY2" fmla="*/ 1168400 h 1397000"/>
                  <a:gd name="connsiteX3" fmla="*/ 635240 w 863935"/>
                  <a:gd name="connsiteY3" fmla="*/ 965200 h 1397000"/>
                  <a:gd name="connsiteX4" fmla="*/ 178040 w 863935"/>
                  <a:gd name="connsiteY4" fmla="*/ 939800 h 1397000"/>
                  <a:gd name="connsiteX5" fmla="*/ 584440 w 863935"/>
                  <a:gd name="connsiteY5" fmla="*/ 660400 h 1397000"/>
                  <a:gd name="connsiteX6" fmla="*/ 152640 w 863935"/>
                  <a:gd name="connsiteY6" fmla="*/ 736600 h 1397000"/>
                  <a:gd name="connsiteX7" fmla="*/ 508240 w 863935"/>
                  <a:gd name="connsiteY7" fmla="*/ 431800 h 1397000"/>
                  <a:gd name="connsiteX8" fmla="*/ 240 w 863935"/>
                  <a:gd name="connsiteY8" fmla="*/ 508000 h 1397000"/>
                  <a:gd name="connsiteX9" fmla="*/ 584440 w 863935"/>
                  <a:gd name="connsiteY9" fmla="*/ 203200 h 1397000"/>
                  <a:gd name="connsiteX10" fmla="*/ 240 w 863935"/>
                  <a:gd name="connsiteY10" fmla="*/ 254000 h 1397000"/>
                  <a:gd name="connsiteX11" fmla="*/ 533640 w 863935"/>
                  <a:gd name="connsiteY11" fmla="*/ 101600 h 1397000"/>
                  <a:gd name="connsiteX12" fmla="*/ 76440 w 863935"/>
                  <a:gd name="connsiteY12" fmla="*/ 0 h 139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3935" h="1397000">
                    <a:moveTo>
                      <a:pt x="228840" y="1397000"/>
                    </a:moveTo>
                    <a:cubicBezTo>
                      <a:pt x="542106" y="1301750"/>
                      <a:pt x="855373" y="1206500"/>
                      <a:pt x="863840" y="1168400"/>
                    </a:cubicBezTo>
                    <a:cubicBezTo>
                      <a:pt x="872307" y="1130300"/>
                      <a:pt x="317740" y="1202267"/>
                      <a:pt x="279640" y="1168400"/>
                    </a:cubicBezTo>
                    <a:cubicBezTo>
                      <a:pt x="241540" y="1134533"/>
                      <a:pt x="652173" y="1003300"/>
                      <a:pt x="635240" y="965200"/>
                    </a:cubicBezTo>
                    <a:cubicBezTo>
                      <a:pt x="618307" y="927100"/>
                      <a:pt x="186507" y="990600"/>
                      <a:pt x="178040" y="939800"/>
                    </a:cubicBezTo>
                    <a:cubicBezTo>
                      <a:pt x="169573" y="889000"/>
                      <a:pt x="588673" y="694267"/>
                      <a:pt x="584440" y="660400"/>
                    </a:cubicBezTo>
                    <a:cubicBezTo>
                      <a:pt x="580207" y="626533"/>
                      <a:pt x="165340" y="774700"/>
                      <a:pt x="152640" y="736600"/>
                    </a:cubicBezTo>
                    <a:cubicBezTo>
                      <a:pt x="139940" y="698500"/>
                      <a:pt x="533640" y="469900"/>
                      <a:pt x="508240" y="431800"/>
                    </a:cubicBezTo>
                    <a:cubicBezTo>
                      <a:pt x="482840" y="393700"/>
                      <a:pt x="-12460" y="546100"/>
                      <a:pt x="240" y="508000"/>
                    </a:cubicBezTo>
                    <a:cubicBezTo>
                      <a:pt x="12940" y="469900"/>
                      <a:pt x="584440" y="245533"/>
                      <a:pt x="584440" y="203200"/>
                    </a:cubicBezTo>
                    <a:cubicBezTo>
                      <a:pt x="584440" y="160867"/>
                      <a:pt x="8707" y="270933"/>
                      <a:pt x="240" y="254000"/>
                    </a:cubicBezTo>
                    <a:cubicBezTo>
                      <a:pt x="-8227" y="237067"/>
                      <a:pt x="520940" y="143933"/>
                      <a:pt x="533640" y="101600"/>
                    </a:cubicBezTo>
                    <a:cubicBezTo>
                      <a:pt x="546340" y="59267"/>
                      <a:pt x="311390" y="29633"/>
                      <a:pt x="76440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E9A69BB-952F-4240-AC37-0D48F1AF2F91}"/>
                  </a:ext>
                </a:extLst>
              </p:cNvPr>
              <p:cNvSpPr txBox="1"/>
              <p:nvPr/>
            </p:nvSpPr>
            <p:spPr>
              <a:xfrm>
                <a:off x="14944380" y="15936154"/>
                <a:ext cx="10626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00A3A3"/>
                    </a:solidFill>
                  </a:rPr>
                  <a:t>E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6B43C8E8-7DF6-4CD8-9A57-5C71451DE907}"/>
                  </a:ext>
                </a:extLst>
              </p:cNvPr>
              <p:cNvGrpSpPr/>
              <p:nvPr/>
            </p:nvGrpSpPr>
            <p:grpSpPr>
              <a:xfrm rot="883153">
                <a:off x="23157616" y="15772498"/>
                <a:ext cx="663208" cy="1174817"/>
                <a:chOff x="1720801" y="11666194"/>
                <a:chExt cx="1041400" cy="1787054"/>
              </a:xfrm>
            </p:grpSpPr>
            <p:sp>
              <p:nvSpPr>
                <p:cNvPr id="182" name="Arrow: Down 181">
                  <a:extLst>
                    <a:ext uri="{FF2B5EF4-FFF2-40B4-BE49-F238E27FC236}">
                      <a16:creationId xmlns:a16="http://schemas.microsoft.com/office/drawing/2014/main" id="{16F2636E-34E6-4199-B974-9B9FEE5F77BF}"/>
                    </a:ext>
                  </a:extLst>
                </p:cNvPr>
                <p:cNvSpPr/>
                <p:nvPr/>
              </p:nvSpPr>
              <p:spPr>
                <a:xfrm flipV="1">
                  <a:off x="2049362" y="11666194"/>
                  <a:ext cx="384278" cy="1787054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AD375173-44E4-42AF-9DBB-3E69A755DEA4}"/>
                    </a:ext>
                  </a:extLst>
                </p:cNvPr>
                <p:cNvSpPr/>
                <p:nvPr/>
              </p:nvSpPr>
              <p:spPr>
                <a:xfrm>
                  <a:off x="1720801" y="12064024"/>
                  <a:ext cx="1041400" cy="10243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79E6F60F-7EA7-4C56-95E0-DCA5550D3304}"/>
                  </a:ext>
                </a:extLst>
              </p:cNvPr>
              <p:cNvGrpSpPr/>
              <p:nvPr/>
            </p:nvGrpSpPr>
            <p:grpSpPr>
              <a:xfrm rot="2244181">
                <a:off x="23197438" y="14230203"/>
                <a:ext cx="663208" cy="1174817"/>
                <a:chOff x="1720801" y="11666194"/>
                <a:chExt cx="1041400" cy="1787054"/>
              </a:xfrm>
            </p:grpSpPr>
            <p:sp>
              <p:nvSpPr>
                <p:cNvPr id="174" name="Arrow: Down 173">
                  <a:extLst>
                    <a:ext uri="{FF2B5EF4-FFF2-40B4-BE49-F238E27FC236}">
                      <a16:creationId xmlns:a16="http://schemas.microsoft.com/office/drawing/2014/main" id="{F3106122-0DFD-4C9B-9EDD-0050BFECF8A8}"/>
                    </a:ext>
                  </a:extLst>
                </p:cNvPr>
                <p:cNvSpPr/>
                <p:nvPr/>
              </p:nvSpPr>
              <p:spPr>
                <a:xfrm flipV="1">
                  <a:off x="2049362" y="11666194"/>
                  <a:ext cx="384278" cy="1787054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1F4735D5-7C3B-455B-B0CC-8129EC5BFC52}"/>
                    </a:ext>
                  </a:extLst>
                </p:cNvPr>
                <p:cNvSpPr/>
                <p:nvPr/>
              </p:nvSpPr>
              <p:spPr>
                <a:xfrm>
                  <a:off x="1720801" y="12064024"/>
                  <a:ext cx="1041400" cy="10243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9A4659AF-1E6B-476F-A9E3-7BA86C661EA9}"/>
              </a:ext>
            </a:extLst>
          </p:cNvPr>
          <p:cNvSpPr txBox="1"/>
          <p:nvPr/>
        </p:nvSpPr>
        <p:spPr>
          <a:xfrm>
            <a:off x="14449228" y="18961946"/>
            <a:ext cx="511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83566"/>
                </a:solidFill>
              </a:rPr>
              <a:t>Channel-induced Errors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E62993D-143A-499C-B196-19F1F4C1DB52}"/>
              </a:ext>
            </a:extLst>
          </p:cNvPr>
          <p:cNvSpPr txBox="1"/>
          <p:nvPr/>
        </p:nvSpPr>
        <p:spPr>
          <a:xfrm>
            <a:off x="21213197" y="18961946"/>
            <a:ext cx="463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83566"/>
                </a:solidFill>
              </a:rPr>
              <a:t>Attack-induced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292B16E-C005-45AF-A8C2-F484CAD5DCF3}"/>
                  </a:ext>
                </a:extLst>
              </p:cNvPr>
              <p:cNvSpPr txBox="1"/>
              <p:nvPr/>
            </p:nvSpPr>
            <p:spPr>
              <a:xfrm>
                <a:off x="21273297" y="20409951"/>
                <a:ext cx="38897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𝑄𝐵𝐸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=0.25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292B16E-C005-45AF-A8C2-F484CAD5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297" y="20409951"/>
                <a:ext cx="388978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E7CA5A-138F-4EE3-B89F-06C6F6C2847A}"/>
                  </a:ext>
                </a:extLst>
              </p:cNvPr>
              <p:cNvSpPr txBox="1"/>
              <p:nvPr/>
            </p:nvSpPr>
            <p:spPr>
              <a:xfrm>
                <a:off x="20152136" y="28580887"/>
                <a:ext cx="63220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=probability that Eve “blocks” a qubit with photon 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E7CA5A-138F-4EE3-B89F-06C6F6C2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136" y="28580887"/>
                <a:ext cx="6322070" cy="954107"/>
              </a:xfrm>
              <a:prstGeom prst="rect">
                <a:avLst/>
              </a:prstGeom>
              <a:blipFill>
                <a:blip r:embed="rId8"/>
                <a:stretch>
                  <a:fillRect l="-2025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7D2E90D-3AEA-4C2A-80F0-ED95AC3CDEE5}"/>
              </a:ext>
            </a:extLst>
          </p:cNvPr>
          <p:cNvCxnSpPr>
            <a:cxnSpLocks/>
          </p:cNvCxnSpPr>
          <p:nvPr/>
        </p:nvCxnSpPr>
        <p:spPr>
          <a:xfrm>
            <a:off x="20069065" y="19715266"/>
            <a:ext cx="0" cy="1048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91A20F9-47B0-4AD2-9138-A932A41377D5}"/>
              </a:ext>
            </a:extLst>
          </p:cNvPr>
          <p:cNvSpPr txBox="1"/>
          <p:nvPr/>
        </p:nvSpPr>
        <p:spPr>
          <a:xfrm>
            <a:off x="800301" y="14005108"/>
            <a:ext cx="12475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3566"/>
                </a:solidFill>
              </a:rPr>
              <a:t>Generate a cryptographic key using polarized quantum particles of light (photons).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3566"/>
                </a:solidFill>
              </a:rPr>
              <a:t>Eavesdropper’s (Eve) attempts to learn the key will </a:t>
            </a:r>
            <a:r>
              <a:rPr lang="en-US" sz="3600" b="1" dirty="0">
                <a:solidFill>
                  <a:srgbClr val="083566"/>
                </a:solidFill>
              </a:rPr>
              <a:t>induce detectable errors</a:t>
            </a:r>
            <a:r>
              <a:rPr lang="en-US" sz="3600" dirty="0">
                <a:solidFill>
                  <a:srgbClr val="083566"/>
                </a:solidFill>
              </a:rPr>
              <a:t> 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BBB8D4E-91DC-46A0-BCE6-CD19FFED25F7}"/>
              </a:ext>
            </a:extLst>
          </p:cNvPr>
          <p:cNvSpPr txBox="1"/>
          <p:nvPr/>
        </p:nvSpPr>
        <p:spPr>
          <a:xfrm>
            <a:off x="797724" y="6475574"/>
            <a:ext cx="1244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/>
                </a:solidFill>
              </a:rPr>
              <a:t>The Importance of Quantum Key Distribution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AB21DAB-8309-46E3-B70C-02205D6E4EA8}"/>
              </a:ext>
            </a:extLst>
          </p:cNvPr>
          <p:cNvSpPr txBox="1"/>
          <p:nvPr/>
        </p:nvSpPr>
        <p:spPr>
          <a:xfrm>
            <a:off x="780259" y="7262690"/>
            <a:ext cx="1247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83566"/>
                </a:solidFill>
              </a:rPr>
              <a:t>Common encryption protocols are </a:t>
            </a:r>
            <a:r>
              <a:rPr lang="en-US" sz="3600" b="1" dirty="0">
                <a:solidFill>
                  <a:srgbClr val="083566"/>
                </a:solidFill>
              </a:rPr>
              <a:t>vulnerable</a:t>
            </a:r>
            <a:r>
              <a:rPr lang="en-US" sz="3600" dirty="0">
                <a:solidFill>
                  <a:srgbClr val="083566"/>
                </a:solidFill>
              </a:rPr>
              <a:t> to quantum computers! (Shor’s Algorithm)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9CA8ABA-D4E9-4F20-8CF5-9B3E56ED2CD6}"/>
              </a:ext>
            </a:extLst>
          </p:cNvPr>
          <p:cNvGrpSpPr/>
          <p:nvPr/>
        </p:nvGrpSpPr>
        <p:grpSpPr>
          <a:xfrm>
            <a:off x="1087184" y="10848769"/>
            <a:ext cx="5432433" cy="1337633"/>
            <a:chOff x="1125028" y="11784436"/>
            <a:chExt cx="5432433" cy="1337633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87DDE2D-A8AB-4EE1-9E9F-4475300809C0}"/>
                </a:ext>
              </a:extLst>
            </p:cNvPr>
            <p:cNvCxnSpPr/>
            <p:nvPr/>
          </p:nvCxnSpPr>
          <p:spPr>
            <a:xfrm>
              <a:off x="2460938" y="12411973"/>
              <a:ext cx="2880557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BA1B262-7229-4DC0-88F5-4322E419B0D6}"/>
                </a:ext>
              </a:extLst>
            </p:cNvPr>
            <p:cNvSpPr/>
            <p:nvPr/>
          </p:nvSpPr>
          <p:spPr>
            <a:xfrm>
              <a:off x="5063065" y="12270958"/>
              <a:ext cx="322189" cy="322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F8DDA0A-8560-40B0-9FFB-4AF38101313F}"/>
                </a:ext>
              </a:extLst>
            </p:cNvPr>
            <p:cNvSpPr/>
            <p:nvPr/>
          </p:nvSpPr>
          <p:spPr>
            <a:xfrm>
              <a:off x="2243625" y="12270958"/>
              <a:ext cx="322189" cy="322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B53AAD15-F501-424C-877F-76653684C698}"/>
                </a:ext>
              </a:extLst>
            </p:cNvPr>
            <p:cNvGrpSpPr/>
            <p:nvPr/>
          </p:nvGrpSpPr>
          <p:grpSpPr>
            <a:xfrm>
              <a:off x="3499666" y="11784436"/>
              <a:ext cx="664445" cy="969745"/>
              <a:chOff x="8729267" y="8382189"/>
              <a:chExt cx="1403198" cy="2047942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38FA7FC-78D2-4119-B046-2D7C875F65E9}"/>
                  </a:ext>
                </a:extLst>
              </p:cNvPr>
              <p:cNvSpPr/>
              <p:nvPr/>
            </p:nvSpPr>
            <p:spPr>
              <a:xfrm>
                <a:off x="8729267" y="9026933"/>
                <a:ext cx="1403198" cy="1403198"/>
              </a:xfrm>
              <a:prstGeom prst="rect">
                <a:avLst/>
              </a:prstGeom>
              <a:solidFill>
                <a:srgbClr val="F5B8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Block Arc 224">
                <a:extLst>
                  <a:ext uri="{FF2B5EF4-FFF2-40B4-BE49-F238E27FC236}">
                    <a16:creationId xmlns:a16="http://schemas.microsoft.com/office/drawing/2014/main" id="{17846A12-132E-4F31-B102-65A88F023B4C}"/>
                  </a:ext>
                </a:extLst>
              </p:cNvPr>
              <p:cNvSpPr/>
              <p:nvPr/>
            </p:nvSpPr>
            <p:spPr>
              <a:xfrm>
                <a:off x="8882478" y="8382189"/>
                <a:ext cx="1109102" cy="1288904"/>
              </a:xfrm>
              <a:prstGeom prst="blockArc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23E34E5D-65B9-460D-979C-61191FC7E966}"/>
                  </a:ext>
                </a:extLst>
              </p:cNvPr>
              <p:cNvSpPr/>
              <p:nvPr/>
            </p:nvSpPr>
            <p:spPr>
              <a:xfrm>
                <a:off x="9215337" y="9368547"/>
                <a:ext cx="431057" cy="4310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E6215F5-32B5-40B1-BC53-08BF2D196210}"/>
                  </a:ext>
                </a:extLst>
              </p:cNvPr>
              <p:cNvSpPr/>
              <p:nvPr/>
            </p:nvSpPr>
            <p:spPr>
              <a:xfrm>
                <a:off x="9324348" y="9579533"/>
                <a:ext cx="221764" cy="4008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A6EF7A6-16A6-47B6-BB34-6EB61F15EED3}"/>
                </a:ext>
              </a:extLst>
            </p:cNvPr>
            <p:cNvSpPr txBox="1"/>
            <p:nvPr/>
          </p:nvSpPr>
          <p:spPr>
            <a:xfrm rot="5400000">
              <a:off x="1163438" y="12031068"/>
              <a:ext cx="1052591" cy="1129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" panose="05000000000000000000" pitchFamily="2" charset="2"/>
                </a:rPr>
                <a:t>:]</a:t>
              </a:r>
              <a:endParaRPr lang="en-US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9E8CB09-8B07-4CBE-8293-1F66C4743087}"/>
                </a:ext>
              </a:extLst>
            </p:cNvPr>
            <p:cNvSpPr txBox="1"/>
            <p:nvPr/>
          </p:nvSpPr>
          <p:spPr>
            <a:xfrm rot="5400000">
              <a:off x="5466459" y="11956917"/>
              <a:ext cx="1052591" cy="1129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" panose="05000000000000000000" pitchFamily="2" charset="2"/>
                </a:rPr>
                <a:t>:D </a:t>
              </a:r>
              <a:endParaRPr lang="en-US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AECB8EE-6B53-436E-98C6-CF0F814188E4}"/>
              </a:ext>
            </a:extLst>
          </p:cNvPr>
          <p:cNvGrpSpPr/>
          <p:nvPr/>
        </p:nvGrpSpPr>
        <p:grpSpPr>
          <a:xfrm>
            <a:off x="7397617" y="10813157"/>
            <a:ext cx="5414278" cy="1205160"/>
            <a:chOff x="7341370" y="8487816"/>
            <a:chExt cx="5414278" cy="1205160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CB93B47-3540-470E-9720-AA0398DB50E7}"/>
                </a:ext>
              </a:extLst>
            </p:cNvPr>
            <p:cNvCxnSpPr/>
            <p:nvPr/>
          </p:nvCxnSpPr>
          <p:spPr>
            <a:xfrm>
              <a:off x="8678589" y="9115354"/>
              <a:ext cx="2880557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91ED7A3-5F09-4917-9526-E1A8801DAF9D}"/>
                </a:ext>
              </a:extLst>
            </p:cNvPr>
            <p:cNvSpPr/>
            <p:nvPr/>
          </p:nvSpPr>
          <p:spPr>
            <a:xfrm>
              <a:off x="11280716" y="8974339"/>
              <a:ext cx="322189" cy="322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1CFCDEC7-E234-4988-9659-66A101FDC204}"/>
                </a:ext>
              </a:extLst>
            </p:cNvPr>
            <p:cNvSpPr/>
            <p:nvPr/>
          </p:nvSpPr>
          <p:spPr>
            <a:xfrm>
              <a:off x="8561254" y="8974339"/>
              <a:ext cx="322189" cy="322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AE22CA60-9650-4DEA-9601-4B89FCCA8E68}"/>
                </a:ext>
              </a:extLst>
            </p:cNvPr>
            <p:cNvGrpSpPr/>
            <p:nvPr/>
          </p:nvGrpSpPr>
          <p:grpSpPr>
            <a:xfrm>
              <a:off x="9717317" y="8487817"/>
              <a:ext cx="980359" cy="969745"/>
              <a:chOff x="8729267" y="8382189"/>
              <a:chExt cx="2070356" cy="2047942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63227D-185A-463B-BFB0-DE7D7E175B61}"/>
                  </a:ext>
                </a:extLst>
              </p:cNvPr>
              <p:cNvSpPr/>
              <p:nvPr/>
            </p:nvSpPr>
            <p:spPr>
              <a:xfrm>
                <a:off x="8729267" y="9026932"/>
                <a:ext cx="1403198" cy="1403199"/>
              </a:xfrm>
              <a:prstGeom prst="rect">
                <a:avLst/>
              </a:prstGeom>
              <a:solidFill>
                <a:srgbClr val="F5B8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Block Arc 233">
                <a:extLst>
                  <a:ext uri="{FF2B5EF4-FFF2-40B4-BE49-F238E27FC236}">
                    <a16:creationId xmlns:a16="http://schemas.microsoft.com/office/drawing/2014/main" id="{44ADF9C0-30D1-4B5E-98BF-995AAC401A21}"/>
                  </a:ext>
                </a:extLst>
              </p:cNvPr>
              <p:cNvSpPr/>
              <p:nvPr/>
            </p:nvSpPr>
            <p:spPr>
              <a:xfrm>
                <a:off x="9690521" y="8382189"/>
                <a:ext cx="1109102" cy="1288904"/>
              </a:xfrm>
              <a:prstGeom prst="blockArc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61CA22D-C058-4ECF-81C4-7E5202001908}"/>
                  </a:ext>
                </a:extLst>
              </p:cNvPr>
              <p:cNvSpPr/>
              <p:nvPr/>
            </p:nvSpPr>
            <p:spPr>
              <a:xfrm>
                <a:off x="9215337" y="9368547"/>
                <a:ext cx="431057" cy="4310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7A4C77A-28C6-4572-8B9A-43B5E23DD36D}"/>
                  </a:ext>
                </a:extLst>
              </p:cNvPr>
              <p:cNvSpPr/>
              <p:nvPr/>
            </p:nvSpPr>
            <p:spPr>
              <a:xfrm>
                <a:off x="9324348" y="9579533"/>
                <a:ext cx="221764" cy="4008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B01780D-F971-46CD-A8FE-9F2E10BAF2EA}"/>
                </a:ext>
              </a:extLst>
            </p:cNvPr>
            <p:cNvSpPr txBox="1"/>
            <p:nvPr/>
          </p:nvSpPr>
          <p:spPr>
            <a:xfrm rot="16200000">
              <a:off x="11664646" y="8601975"/>
              <a:ext cx="1052591" cy="1129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" panose="05000000000000000000" pitchFamily="2" charset="2"/>
                </a:rPr>
                <a:t>D: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D36B132-F92F-469A-8764-A878C6E8A396}"/>
                </a:ext>
              </a:extLst>
            </p:cNvPr>
            <p:cNvSpPr txBox="1"/>
            <p:nvPr/>
          </p:nvSpPr>
          <p:spPr>
            <a:xfrm rot="16200000">
              <a:off x="7379780" y="8449406"/>
              <a:ext cx="1052591" cy="1129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" panose="05000000000000000000" pitchFamily="2" charset="2"/>
                </a:rPr>
                <a:t>]: </a:t>
              </a:r>
              <a:endParaRPr lang="en-US" dirty="0"/>
            </a:p>
          </p:txBody>
        </p:sp>
      </p:grpSp>
      <p:pic>
        <p:nvPicPr>
          <p:cNvPr id="243" name="Picture 242">
            <a:extLst>
              <a:ext uri="{FF2B5EF4-FFF2-40B4-BE49-F238E27FC236}">
                <a16:creationId xmlns:a16="http://schemas.microsoft.com/office/drawing/2014/main" id="{EA42D7D1-D7F1-42AF-8CE6-D9769AD6D9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8688" y="8860924"/>
            <a:ext cx="1473793" cy="1473793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6A76E3C8-4257-4134-9FF3-0D6F84DF214E}"/>
              </a:ext>
            </a:extLst>
          </p:cNvPr>
          <p:cNvSpPr txBox="1"/>
          <p:nvPr/>
        </p:nvSpPr>
        <p:spPr>
          <a:xfrm rot="16200000">
            <a:off x="590285" y="8885883"/>
            <a:ext cx="1673805" cy="112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D:&lt; 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18353C-984E-41A6-9907-54746F916437}"/>
              </a:ext>
            </a:extLst>
          </p:cNvPr>
          <p:cNvGrpSpPr/>
          <p:nvPr/>
        </p:nvGrpSpPr>
        <p:grpSpPr>
          <a:xfrm>
            <a:off x="8159910" y="8856932"/>
            <a:ext cx="1656478" cy="1473793"/>
            <a:chOff x="9304226" y="8437113"/>
            <a:chExt cx="1656478" cy="1473793"/>
          </a:xfrm>
        </p:grpSpPr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A285A1E8-9A95-481A-9D0C-870FC6870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65536" y="8437113"/>
              <a:ext cx="1473793" cy="147379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7951813D-144D-4F5C-B04E-4ABDF3132984}"/>
                    </a:ext>
                  </a:extLst>
                </p:cNvPr>
                <p:cNvSpPr txBox="1"/>
                <p:nvPr/>
              </p:nvSpPr>
              <p:spPr>
                <a:xfrm>
                  <a:off x="9304226" y="8547201"/>
                  <a:ext cx="1656478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7951813D-144D-4F5C-B04E-4ABDF3132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226" y="8547201"/>
                  <a:ext cx="1656478" cy="6771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488303E8-C8D5-4C5D-8F6F-ACCDAC3B4C63}"/>
              </a:ext>
            </a:extLst>
          </p:cNvPr>
          <p:cNvSpPr txBox="1"/>
          <p:nvPr/>
        </p:nvSpPr>
        <p:spPr>
          <a:xfrm rot="5400000">
            <a:off x="6889723" y="9329093"/>
            <a:ext cx="1673805" cy="112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&gt;:)</a:t>
            </a:r>
            <a:endParaRPr lang="en-US" dirty="0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0E6461F-B703-437F-B60B-E166F3E6C44B}"/>
              </a:ext>
            </a:extLst>
          </p:cNvPr>
          <p:cNvCxnSpPr/>
          <p:nvPr/>
        </p:nvCxnSpPr>
        <p:spPr>
          <a:xfrm>
            <a:off x="6918151" y="8640385"/>
            <a:ext cx="0" cy="351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ADEC0AD-7996-4D9B-BBE7-048268A47631}"/>
              </a:ext>
            </a:extLst>
          </p:cNvPr>
          <p:cNvCxnSpPr>
            <a:cxnSpLocks/>
          </p:cNvCxnSpPr>
          <p:nvPr/>
        </p:nvCxnSpPr>
        <p:spPr>
          <a:xfrm>
            <a:off x="3246990" y="9967895"/>
            <a:ext cx="542829" cy="1179189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7" name="Multiplication Sign 246">
            <a:extLst>
              <a:ext uri="{FF2B5EF4-FFF2-40B4-BE49-F238E27FC236}">
                <a16:creationId xmlns:a16="http://schemas.microsoft.com/office/drawing/2014/main" id="{B2981EE0-2034-4978-8656-21C44C2EC4DC}"/>
              </a:ext>
            </a:extLst>
          </p:cNvPr>
          <p:cNvSpPr/>
          <p:nvPr/>
        </p:nvSpPr>
        <p:spPr>
          <a:xfrm rot="20063410">
            <a:off x="2976215" y="10035845"/>
            <a:ext cx="1008637" cy="996294"/>
          </a:xfrm>
          <a:prstGeom prst="mathMultiply">
            <a:avLst>
              <a:gd name="adj1" fmla="val 1082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E4B5B66-17A8-4B47-831E-5CC6AA644569}"/>
              </a:ext>
            </a:extLst>
          </p:cNvPr>
          <p:cNvCxnSpPr>
            <a:cxnSpLocks/>
          </p:cNvCxnSpPr>
          <p:nvPr/>
        </p:nvCxnSpPr>
        <p:spPr>
          <a:xfrm>
            <a:off x="9191821" y="9861792"/>
            <a:ext cx="910611" cy="1272019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98DA6D3D-7930-4801-9BD6-65C00275E163}"/>
              </a:ext>
            </a:extLst>
          </p:cNvPr>
          <p:cNvSpPr txBox="1"/>
          <p:nvPr/>
        </p:nvSpPr>
        <p:spPr>
          <a:xfrm>
            <a:off x="817727" y="12178375"/>
            <a:ext cx="12417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83566"/>
                </a:solidFill>
              </a:rPr>
              <a:t>Error-free BB84</a:t>
            </a:r>
            <a:r>
              <a:rPr lang="en-US" sz="3600" dirty="0">
                <a:solidFill>
                  <a:srgbClr val="083566"/>
                </a:solidFill>
              </a:rPr>
              <a:t> and other QKD protocols are </a:t>
            </a:r>
            <a:r>
              <a:rPr lang="en-US" sz="3600" b="1" dirty="0">
                <a:solidFill>
                  <a:srgbClr val="083566"/>
                </a:solidFill>
              </a:rPr>
              <a:t>secure</a:t>
            </a:r>
            <a:r>
              <a:rPr lang="en-US" sz="3600" dirty="0">
                <a:solidFill>
                  <a:srgbClr val="083566"/>
                </a:solidFill>
              </a:rPr>
              <a:t> against attacks made possible by quantum computers.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BD4D288-4A89-4C86-AAF4-EEB81F3A41A9}"/>
              </a:ext>
            </a:extLst>
          </p:cNvPr>
          <p:cNvGrpSpPr/>
          <p:nvPr/>
        </p:nvGrpSpPr>
        <p:grpSpPr>
          <a:xfrm>
            <a:off x="19849993" y="7944923"/>
            <a:ext cx="817542" cy="817542"/>
            <a:chOff x="6711879" y="8499590"/>
            <a:chExt cx="1774015" cy="1774015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820F17A-4F7C-4CCB-B66D-7AB8E73AFF78}"/>
                </a:ext>
              </a:extLst>
            </p:cNvPr>
            <p:cNvSpPr/>
            <p:nvPr/>
          </p:nvSpPr>
          <p:spPr>
            <a:xfrm>
              <a:off x="6711879" y="8499590"/>
              <a:ext cx="1774015" cy="1774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Arrow: Right 195">
              <a:extLst>
                <a:ext uri="{FF2B5EF4-FFF2-40B4-BE49-F238E27FC236}">
                  <a16:creationId xmlns:a16="http://schemas.microsoft.com/office/drawing/2014/main" id="{B95477BD-557A-45E1-95C2-591537B87D36}"/>
                </a:ext>
              </a:extLst>
            </p:cNvPr>
            <p:cNvSpPr/>
            <p:nvPr/>
          </p:nvSpPr>
          <p:spPr>
            <a:xfrm>
              <a:off x="7589242" y="9188737"/>
              <a:ext cx="866184" cy="39047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Arrow: Right 197">
              <a:extLst>
                <a:ext uri="{FF2B5EF4-FFF2-40B4-BE49-F238E27FC236}">
                  <a16:creationId xmlns:a16="http://schemas.microsoft.com/office/drawing/2014/main" id="{81E621FB-2092-4875-A1AF-42BF38CF9B33}"/>
                </a:ext>
              </a:extLst>
            </p:cNvPr>
            <p:cNvSpPr/>
            <p:nvPr/>
          </p:nvSpPr>
          <p:spPr>
            <a:xfrm rot="10800000">
              <a:off x="6723877" y="9191294"/>
              <a:ext cx="866184" cy="39047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Arrow: Right 198">
              <a:extLst>
                <a:ext uri="{FF2B5EF4-FFF2-40B4-BE49-F238E27FC236}">
                  <a16:creationId xmlns:a16="http://schemas.microsoft.com/office/drawing/2014/main" id="{FAB3D801-FC3C-464F-BD06-8CC78C748B45}"/>
                </a:ext>
              </a:extLst>
            </p:cNvPr>
            <p:cNvSpPr/>
            <p:nvPr/>
          </p:nvSpPr>
          <p:spPr>
            <a:xfrm rot="16200000">
              <a:off x="7186780" y="8801977"/>
              <a:ext cx="866184" cy="39047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row: Right 201">
              <a:extLst>
                <a:ext uri="{FF2B5EF4-FFF2-40B4-BE49-F238E27FC236}">
                  <a16:creationId xmlns:a16="http://schemas.microsoft.com/office/drawing/2014/main" id="{A1951CC8-CF7B-408C-B62B-F13AA103761F}"/>
                </a:ext>
              </a:extLst>
            </p:cNvPr>
            <p:cNvSpPr/>
            <p:nvPr/>
          </p:nvSpPr>
          <p:spPr>
            <a:xfrm rot="5400000">
              <a:off x="7179985" y="9593707"/>
              <a:ext cx="866184" cy="39047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B4E26DE-F444-4110-9348-950BC18EF8E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5178"/>
          <a:stretch/>
        </p:blipFill>
        <p:spPr>
          <a:xfrm>
            <a:off x="847194" y="18561034"/>
            <a:ext cx="12330741" cy="592575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09583EB-6810-4D22-844E-9EF3D07070DD}"/>
              </a:ext>
            </a:extLst>
          </p:cNvPr>
          <p:cNvGrpSpPr/>
          <p:nvPr/>
        </p:nvGrpSpPr>
        <p:grpSpPr>
          <a:xfrm>
            <a:off x="1198276" y="16159963"/>
            <a:ext cx="11585362" cy="2372612"/>
            <a:chOff x="1226533" y="14888572"/>
            <a:chExt cx="11585362" cy="2372612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DC9B2AD9-F5D9-4092-B778-4F8C4CB37C55}"/>
                </a:ext>
              </a:extLst>
            </p:cNvPr>
            <p:cNvGrpSpPr/>
            <p:nvPr/>
          </p:nvGrpSpPr>
          <p:grpSpPr>
            <a:xfrm>
              <a:off x="3245665" y="15513902"/>
              <a:ext cx="1213746" cy="1213746"/>
              <a:chOff x="6711879" y="8499590"/>
              <a:chExt cx="1774015" cy="177401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A2C35603-AA8E-494A-A4E0-FB903E139928}"/>
                  </a:ext>
                </a:extLst>
              </p:cNvPr>
              <p:cNvSpPr/>
              <p:nvPr/>
            </p:nvSpPr>
            <p:spPr>
              <a:xfrm>
                <a:off x="6711879" y="8499590"/>
                <a:ext cx="1774015" cy="17740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Arrow: Right 208">
                <a:extLst>
                  <a:ext uri="{FF2B5EF4-FFF2-40B4-BE49-F238E27FC236}">
                    <a16:creationId xmlns:a16="http://schemas.microsoft.com/office/drawing/2014/main" id="{D65CD0AF-DA96-4A72-89A2-3C44F6580DCB}"/>
                  </a:ext>
                </a:extLst>
              </p:cNvPr>
              <p:cNvSpPr/>
              <p:nvPr/>
            </p:nvSpPr>
            <p:spPr>
              <a:xfrm>
                <a:off x="7589242" y="9188737"/>
                <a:ext cx="866184" cy="39047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Arrow: Right 209">
                <a:extLst>
                  <a:ext uri="{FF2B5EF4-FFF2-40B4-BE49-F238E27FC236}">
                    <a16:creationId xmlns:a16="http://schemas.microsoft.com/office/drawing/2014/main" id="{00A37EDA-999D-4732-AD25-A6C9883DA562}"/>
                  </a:ext>
                </a:extLst>
              </p:cNvPr>
              <p:cNvSpPr/>
              <p:nvPr/>
            </p:nvSpPr>
            <p:spPr>
              <a:xfrm rot="10800000">
                <a:off x="6723877" y="9191294"/>
                <a:ext cx="866184" cy="39047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Arrow: Right 210">
                <a:extLst>
                  <a:ext uri="{FF2B5EF4-FFF2-40B4-BE49-F238E27FC236}">
                    <a16:creationId xmlns:a16="http://schemas.microsoft.com/office/drawing/2014/main" id="{2E9F2491-541C-49FC-BA31-C9096387C547}"/>
                  </a:ext>
                </a:extLst>
              </p:cNvPr>
              <p:cNvSpPr/>
              <p:nvPr/>
            </p:nvSpPr>
            <p:spPr>
              <a:xfrm rot="16200000">
                <a:off x="7186780" y="8801977"/>
                <a:ext cx="866184" cy="39047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Arrow: Right 211">
                <a:extLst>
                  <a:ext uri="{FF2B5EF4-FFF2-40B4-BE49-F238E27FC236}">
                    <a16:creationId xmlns:a16="http://schemas.microsoft.com/office/drawing/2014/main" id="{F46895F6-4AF2-451F-ABAA-DEC16BF9A54A}"/>
                  </a:ext>
                </a:extLst>
              </p:cNvPr>
              <p:cNvSpPr/>
              <p:nvPr/>
            </p:nvSpPr>
            <p:spPr>
              <a:xfrm rot="5400000">
                <a:off x="7179985" y="9593707"/>
                <a:ext cx="866184" cy="39047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67367733-7B92-4402-871F-7F253FCAA21B}"/>
                </a:ext>
              </a:extLst>
            </p:cNvPr>
            <p:cNvGrpSpPr/>
            <p:nvPr/>
          </p:nvGrpSpPr>
          <p:grpSpPr>
            <a:xfrm>
              <a:off x="1335085" y="15530718"/>
              <a:ext cx="663025" cy="1174493"/>
              <a:chOff x="1720801" y="11666194"/>
              <a:chExt cx="1041400" cy="1787054"/>
            </a:xfrm>
          </p:grpSpPr>
          <p:sp>
            <p:nvSpPr>
              <p:cNvPr id="215" name="Arrow: Down 214">
                <a:extLst>
                  <a:ext uri="{FF2B5EF4-FFF2-40B4-BE49-F238E27FC236}">
                    <a16:creationId xmlns:a16="http://schemas.microsoft.com/office/drawing/2014/main" id="{27A7FA32-9C59-4849-86FD-1B2160F77AC4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0649991-2495-4C18-8DBB-F443D893F724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0505C96-5E6F-46B4-8374-63277AD4D9B7}"/>
                </a:ext>
              </a:extLst>
            </p:cNvPr>
            <p:cNvGrpSpPr/>
            <p:nvPr/>
          </p:nvGrpSpPr>
          <p:grpSpPr>
            <a:xfrm>
              <a:off x="5580960" y="15522714"/>
              <a:ext cx="663025" cy="1174493"/>
              <a:chOff x="1720801" y="11666194"/>
              <a:chExt cx="1041400" cy="1787054"/>
            </a:xfrm>
          </p:grpSpPr>
          <p:sp>
            <p:nvSpPr>
              <p:cNvPr id="204" name="Arrow: Down 203">
                <a:extLst>
                  <a:ext uri="{FF2B5EF4-FFF2-40B4-BE49-F238E27FC236}">
                    <a16:creationId xmlns:a16="http://schemas.microsoft.com/office/drawing/2014/main" id="{5969DECA-FA13-47CE-A333-D077C9959B88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A0FED35-67B0-41CB-90AF-6DB348CA83C9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1054FDF-62A4-4CDD-8DBD-F9F0F941463B}"/>
                </a:ext>
              </a:extLst>
            </p:cNvPr>
            <p:cNvGrpSpPr/>
            <p:nvPr/>
          </p:nvGrpSpPr>
          <p:grpSpPr>
            <a:xfrm rot="18900000">
              <a:off x="9095410" y="15511701"/>
              <a:ext cx="1213746" cy="1213746"/>
              <a:chOff x="6711879" y="8499590"/>
              <a:chExt cx="1774015" cy="177401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7DFC248-4222-431B-9DB2-905C29E0785E}"/>
                  </a:ext>
                </a:extLst>
              </p:cNvPr>
              <p:cNvSpPr/>
              <p:nvPr/>
            </p:nvSpPr>
            <p:spPr>
              <a:xfrm rot="2700000">
                <a:off x="6711879" y="8499590"/>
                <a:ext cx="1774015" cy="177401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Arrow: Right 243">
                <a:extLst>
                  <a:ext uri="{FF2B5EF4-FFF2-40B4-BE49-F238E27FC236}">
                    <a16:creationId xmlns:a16="http://schemas.microsoft.com/office/drawing/2014/main" id="{867CF928-5313-493D-8488-193395F19623}"/>
                  </a:ext>
                </a:extLst>
              </p:cNvPr>
              <p:cNvSpPr/>
              <p:nvPr/>
            </p:nvSpPr>
            <p:spPr>
              <a:xfrm>
                <a:off x="7589241" y="9188737"/>
                <a:ext cx="866184" cy="39047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row: Right 245">
                <a:extLst>
                  <a:ext uri="{FF2B5EF4-FFF2-40B4-BE49-F238E27FC236}">
                    <a16:creationId xmlns:a16="http://schemas.microsoft.com/office/drawing/2014/main" id="{84471D98-FE74-48BD-BCE0-D1CA656EB03E}"/>
                  </a:ext>
                </a:extLst>
              </p:cNvPr>
              <p:cNvSpPr/>
              <p:nvPr/>
            </p:nvSpPr>
            <p:spPr>
              <a:xfrm rot="10800000">
                <a:off x="6723877" y="9191294"/>
                <a:ext cx="866184" cy="39047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Arrow: Right 250">
                <a:extLst>
                  <a:ext uri="{FF2B5EF4-FFF2-40B4-BE49-F238E27FC236}">
                    <a16:creationId xmlns:a16="http://schemas.microsoft.com/office/drawing/2014/main" id="{0CA89E62-8B81-4B98-A69C-00F36BAFE594}"/>
                  </a:ext>
                </a:extLst>
              </p:cNvPr>
              <p:cNvSpPr/>
              <p:nvPr/>
            </p:nvSpPr>
            <p:spPr>
              <a:xfrm rot="16200000">
                <a:off x="7186780" y="8801977"/>
                <a:ext cx="866184" cy="39047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Arrow: Right 255">
                <a:extLst>
                  <a:ext uri="{FF2B5EF4-FFF2-40B4-BE49-F238E27FC236}">
                    <a16:creationId xmlns:a16="http://schemas.microsoft.com/office/drawing/2014/main" id="{D3C8BEDC-F4FE-4FE3-B86B-4E32898E182B}"/>
                  </a:ext>
                </a:extLst>
              </p:cNvPr>
              <p:cNvSpPr/>
              <p:nvPr/>
            </p:nvSpPr>
            <p:spPr>
              <a:xfrm rot="5400000">
                <a:off x="7179985" y="9593707"/>
                <a:ext cx="866184" cy="39047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60DF4C9-F5B9-48E5-BE2E-EC2C3602BDFE}"/>
                </a:ext>
              </a:extLst>
            </p:cNvPr>
            <p:cNvGrpSpPr/>
            <p:nvPr/>
          </p:nvGrpSpPr>
          <p:grpSpPr>
            <a:xfrm>
              <a:off x="7325129" y="15490056"/>
              <a:ext cx="663025" cy="1174493"/>
              <a:chOff x="1720801" y="11666194"/>
              <a:chExt cx="1041400" cy="1787054"/>
            </a:xfrm>
          </p:grpSpPr>
          <p:sp>
            <p:nvSpPr>
              <p:cNvPr id="258" name="Arrow: Down 257">
                <a:extLst>
                  <a:ext uri="{FF2B5EF4-FFF2-40B4-BE49-F238E27FC236}">
                    <a16:creationId xmlns:a16="http://schemas.microsoft.com/office/drawing/2014/main" id="{004798EB-E432-475D-9A4B-AABC945CD43A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2428C377-73B5-40EE-B75C-C49ACE2DBAE1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00BDC33A-2416-404F-B777-EAFE579AA15C}"/>
                </a:ext>
              </a:extLst>
            </p:cNvPr>
            <p:cNvGrpSpPr/>
            <p:nvPr/>
          </p:nvGrpSpPr>
          <p:grpSpPr>
            <a:xfrm rot="18900000">
              <a:off x="11588649" y="15969663"/>
              <a:ext cx="663025" cy="1174493"/>
              <a:chOff x="1720801" y="11666194"/>
              <a:chExt cx="1041400" cy="1787054"/>
            </a:xfrm>
          </p:grpSpPr>
          <p:sp>
            <p:nvSpPr>
              <p:cNvPr id="261" name="Arrow: Down 260">
                <a:extLst>
                  <a:ext uri="{FF2B5EF4-FFF2-40B4-BE49-F238E27FC236}">
                    <a16:creationId xmlns:a16="http://schemas.microsoft.com/office/drawing/2014/main" id="{221ECF5A-8417-42A9-9C95-75A323BFACD8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D0C55F3-A936-450D-A1F3-7B32FB88137C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C99D190C-4225-4E7A-8105-1D9BF72BB1FA}"/>
                </a:ext>
              </a:extLst>
            </p:cNvPr>
            <p:cNvGrpSpPr/>
            <p:nvPr/>
          </p:nvGrpSpPr>
          <p:grpSpPr>
            <a:xfrm rot="2700000">
              <a:off x="11733031" y="14802586"/>
              <a:ext cx="663025" cy="1174493"/>
              <a:chOff x="1720801" y="11666194"/>
              <a:chExt cx="1041400" cy="1787054"/>
            </a:xfrm>
          </p:grpSpPr>
          <p:sp>
            <p:nvSpPr>
              <p:cNvPr id="264" name="Arrow: Down 263">
                <a:extLst>
                  <a:ext uri="{FF2B5EF4-FFF2-40B4-BE49-F238E27FC236}">
                    <a16:creationId xmlns:a16="http://schemas.microsoft.com/office/drawing/2014/main" id="{9734A419-E906-42E3-BF5F-098885239FBD}"/>
                  </a:ext>
                </a:extLst>
              </p:cNvPr>
              <p:cNvSpPr/>
              <p:nvPr/>
            </p:nvSpPr>
            <p:spPr>
              <a:xfrm flipV="1">
                <a:off x="2049362" y="11666194"/>
                <a:ext cx="384278" cy="1787054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C54A96E5-7A56-4880-BEB2-8444F01FD238}"/>
                  </a:ext>
                </a:extLst>
              </p:cNvPr>
              <p:cNvSpPr/>
              <p:nvPr/>
            </p:nvSpPr>
            <p:spPr>
              <a:xfrm>
                <a:off x="1720801" y="12064024"/>
                <a:ext cx="1041400" cy="10243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8A182BF-CABE-48F5-8BE5-031E3EF5DEB6}"/>
                </a:ext>
              </a:extLst>
            </p:cNvPr>
            <p:cNvCxnSpPr>
              <a:cxnSpLocks/>
            </p:cNvCxnSpPr>
            <p:nvPr/>
          </p:nvCxnSpPr>
          <p:spPr>
            <a:xfrm>
              <a:off x="2205781" y="16128243"/>
              <a:ext cx="900472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AE27F2C2-A85B-4C7F-9DD5-AC3EE0047452}"/>
                </a:ext>
              </a:extLst>
            </p:cNvPr>
            <p:cNvCxnSpPr>
              <a:cxnSpLocks/>
            </p:cNvCxnSpPr>
            <p:nvPr/>
          </p:nvCxnSpPr>
          <p:spPr>
            <a:xfrm>
              <a:off x="4541077" y="16117964"/>
              <a:ext cx="900472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A762985-4A10-49CE-B800-DA08637D5A36}"/>
                </a:ext>
              </a:extLst>
            </p:cNvPr>
            <p:cNvCxnSpPr>
              <a:cxnSpLocks/>
            </p:cNvCxnSpPr>
            <p:nvPr/>
          </p:nvCxnSpPr>
          <p:spPr>
            <a:xfrm>
              <a:off x="8092505" y="16113978"/>
              <a:ext cx="900472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350653CE-75C5-403E-A8CB-109F8E7EAE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4582" y="15511900"/>
              <a:ext cx="843834" cy="358006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3E73F67E-2DAA-4734-A555-F902745119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4582" y="16240236"/>
              <a:ext cx="843834" cy="38029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0F12BF-B86A-4EF9-905F-8C5FE76FF8EB}"/>
                </a:ext>
              </a:extLst>
            </p:cNvPr>
            <p:cNvSpPr txBox="1"/>
            <p:nvPr/>
          </p:nvSpPr>
          <p:spPr>
            <a:xfrm>
              <a:off x="10533445" y="14980081"/>
              <a:ext cx="1144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50%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4B15821D-78C5-40AF-8E7F-23E0AB2CCD3A}"/>
                </a:ext>
              </a:extLst>
            </p:cNvPr>
            <p:cNvSpPr txBox="1"/>
            <p:nvPr/>
          </p:nvSpPr>
          <p:spPr>
            <a:xfrm>
              <a:off x="10398110" y="16507569"/>
              <a:ext cx="1144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50%</a:t>
              </a:r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46D280F-7CFD-49FE-A179-A81DDD022991}"/>
                </a:ext>
              </a:extLst>
            </p:cNvPr>
            <p:cNvCxnSpPr>
              <a:cxnSpLocks/>
            </p:cNvCxnSpPr>
            <p:nvPr/>
          </p:nvCxnSpPr>
          <p:spPr>
            <a:xfrm>
              <a:off x="6955857" y="14888572"/>
              <a:ext cx="0" cy="2265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EA2B54A-46FA-4F03-BDBC-F447D2B62F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6533" y="17261184"/>
              <a:ext cx="11585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992C8E3F-45D3-472C-A843-7E6D998C19D1}"/>
              </a:ext>
            </a:extLst>
          </p:cNvPr>
          <p:cNvSpPr txBox="1"/>
          <p:nvPr/>
        </p:nvSpPr>
        <p:spPr>
          <a:xfrm>
            <a:off x="770481" y="26093710"/>
            <a:ext cx="1247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83566"/>
                </a:solidFill>
              </a:rPr>
              <a:t>Practical implementation is prone to natural errors which can be </a:t>
            </a:r>
            <a:r>
              <a:rPr lang="en-US" sz="3600" b="1" dirty="0">
                <a:solidFill>
                  <a:srgbClr val="083566"/>
                </a:solidFill>
              </a:rPr>
              <a:t>exploited by Eve to gain information about the key.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6F5AE59-D173-4A09-9D93-21A319802207}"/>
                  </a:ext>
                </a:extLst>
              </p:cNvPr>
              <p:cNvSpPr txBox="1"/>
              <p:nvPr/>
            </p:nvSpPr>
            <p:spPr>
              <a:xfrm>
                <a:off x="7513681" y="27399715"/>
                <a:ext cx="2338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083566"/>
                    </a:solidFill>
                  </a:rPr>
                  <a:t>Drift (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rgbClr val="083566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4800" dirty="0">
                    <a:solidFill>
                      <a:srgbClr val="08356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6F5AE59-D173-4A09-9D93-21A31980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681" y="27399715"/>
                <a:ext cx="2338468" cy="830997"/>
              </a:xfrm>
              <a:prstGeom prst="rect">
                <a:avLst/>
              </a:prstGeom>
              <a:blipFill>
                <a:blip r:embed="rId12"/>
                <a:stretch>
                  <a:fillRect l="-12010" t="-16176" r="-4439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DC1A0E2-5BF9-497C-AFD0-DAF3F370EC5A}"/>
                  </a:ext>
                </a:extLst>
              </p:cNvPr>
              <p:cNvSpPr txBox="1"/>
              <p:nvPr/>
            </p:nvSpPr>
            <p:spPr>
              <a:xfrm>
                <a:off x="8790978" y="28827438"/>
                <a:ext cx="2338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083566"/>
                    </a:solidFill>
                  </a:rPr>
                  <a:t>Loss (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rgbClr val="083566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4800" dirty="0">
                    <a:solidFill>
                      <a:srgbClr val="08356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DC1A0E2-5BF9-497C-AFD0-DAF3F370E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978" y="28827438"/>
                <a:ext cx="2338468" cy="830997"/>
              </a:xfrm>
              <a:prstGeom prst="rect">
                <a:avLst/>
              </a:prstGeom>
              <a:blipFill>
                <a:blip r:embed="rId13"/>
                <a:stretch>
                  <a:fillRect l="-11719" t="-16176" r="-781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TextBox 277">
            <a:extLst>
              <a:ext uri="{FF2B5EF4-FFF2-40B4-BE49-F238E27FC236}">
                <a16:creationId xmlns:a16="http://schemas.microsoft.com/office/drawing/2014/main" id="{83047522-FBB9-41CB-91D5-EBBDCC5E4959}"/>
              </a:ext>
            </a:extLst>
          </p:cNvPr>
          <p:cNvSpPr txBox="1"/>
          <p:nvPr/>
        </p:nvSpPr>
        <p:spPr>
          <a:xfrm>
            <a:off x="3719094" y="8824197"/>
            <a:ext cx="256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83566"/>
                </a:solidFill>
              </a:rPr>
              <a:t>Classical Computer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01FB39A-3659-4BB8-A284-3BA9217596F4}"/>
              </a:ext>
            </a:extLst>
          </p:cNvPr>
          <p:cNvSpPr txBox="1"/>
          <p:nvPr/>
        </p:nvSpPr>
        <p:spPr>
          <a:xfrm>
            <a:off x="10080847" y="8806103"/>
            <a:ext cx="256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83566"/>
                </a:solidFill>
              </a:rPr>
              <a:t>Quantum Computer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6591CFA6-2F1C-4F9D-A880-D11B29897EAE}"/>
              </a:ext>
            </a:extLst>
          </p:cNvPr>
          <p:cNvSpPr txBox="1"/>
          <p:nvPr/>
        </p:nvSpPr>
        <p:spPr>
          <a:xfrm>
            <a:off x="31839484" y="12311454"/>
            <a:ext cx="743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83566"/>
                </a:solidFill>
              </a:rPr>
              <a:t>Attack-induced errors begin to </a:t>
            </a:r>
            <a:r>
              <a:rPr lang="en-US" sz="3600" b="1" dirty="0">
                <a:solidFill>
                  <a:srgbClr val="083566"/>
                </a:solidFill>
              </a:rPr>
              <a:t>deviate</a:t>
            </a:r>
            <a:r>
              <a:rPr lang="en-US" sz="3600" dirty="0">
                <a:solidFill>
                  <a:srgbClr val="083566"/>
                </a:solidFill>
              </a:rPr>
              <a:t> from expected channel errors</a:t>
            </a:r>
          </a:p>
        </p:txBody>
      </p:sp>
      <p:sp>
        <p:nvSpPr>
          <p:cNvPr id="281" name="Right Brace 280">
            <a:extLst>
              <a:ext uri="{FF2B5EF4-FFF2-40B4-BE49-F238E27FC236}">
                <a16:creationId xmlns:a16="http://schemas.microsoft.com/office/drawing/2014/main" id="{B151B3D5-9346-4621-AFB3-DD8F909F41AC}"/>
              </a:ext>
            </a:extLst>
          </p:cNvPr>
          <p:cNvSpPr/>
          <p:nvPr/>
        </p:nvSpPr>
        <p:spPr>
          <a:xfrm rot="5400000">
            <a:off x="29227039" y="9702863"/>
            <a:ext cx="302918" cy="3295104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9F1657A-C5C2-49B6-827F-B1CA52B670CC}"/>
              </a:ext>
            </a:extLst>
          </p:cNvPr>
          <p:cNvSpPr txBox="1"/>
          <p:nvPr/>
        </p:nvSpPr>
        <p:spPr>
          <a:xfrm>
            <a:off x="26907457" y="11623535"/>
            <a:ext cx="5018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83566"/>
                </a:solidFill>
              </a:rPr>
              <a:t>Attack-induced errors </a:t>
            </a:r>
            <a:r>
              <a:rPr lang="en-US" sz="3600" b="1" dirty="0">
                <a:solidFill>
                  <a:srgbClr val="083566"/>
                </a:solidFill>
              </a:rPr>
              <a:t>closely match</a:t>
            </a:r>
            <a:r>
              <a:rPr lang="en-US" sz="3600" dirty="0">
                <a:solidFill>
                  <a:srgbClr val="083566"/>
                </a:solidFill>
              </a:rPr>
              <a:t> expected channel errors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FA483CE-CF11-4E06-B142-AEBAA30A93F5}"/>
              </a:ext>
            </a:extLst>
          </p:cNvPr>
          <p:cNvSpPr txBox="1"/>
          <p:nvPr/>
        </p:nvSpPr>
        <p:spPr>
          <a:xfrm>
            <a:off x="34085994" y="11383524"/>
            <a:ext cx="531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83566"/>
                </a:solidFill>
              </a:rPr>
              <a:t>Curves match expected loss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63F10C7-1F66-4100-AA20-FFE652EFF1CE}"/>
              </a:ext>
            </a:extLst>
          </p:cNvPr>
          <p:cNvSpPr/>
          <p:nvPr/>
        </p:nvSpPr>
        <p:spPr>
          <a:xfrm>
            <a:off x="26938710" y="11649494"/>
            <a:ext cx="4658683" cy="1676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8AEF6653-F388-4B75-A626-9523EC77AB26}"/>
              </a:ext>
            </a:extLst>
          </p:cNvPr>
          <p:cNvSpPr/>
          <p:nvPr/>
        </p:nvSpPr>
        <p:spPr>
          <a:xfrm>
            <a:off x="34085994" y="11286866"/>
            <a:ext cx="5322464" cy="803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8AF18BFA-09D8-4752-B765-96A6F8F1A8FC}"/>
                  </a:ext>
                </a:extLst>
              </p:cNvPr>
              <p:cNvSpPr txBox="1"/>
              <p:nvPr/>
            </p:nvSpPr>
            <p:spPr>
              <a:xfrm>
                <a:off x="26882348" y="19036386"/>
                <a:ext cx="1264333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83566"/>
                    </a:solidFill>
                  </a:rPr>
                  <a:t>Greater errors generally allow Eve to acquire more information.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83566"/>
                    </a:solidFill>
                  </a:rPr>
                  <a:t>Eve’s strategy </a:t>
                </a:r>
                <a:r>
                  <a:rPr lang="en-US" sz="3600" b="1" dirty="0">
                    <a:solidFill>
                      <a:srgbClr val="083566"/>
                    </a:solidFill>
                  </a:rPr>
                  <a:t>needs refinement: </a:t>
                </a:r>
              </a:p>
              <a:p>
                <a:pPr marL="2283257" lvl="1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83566"/>
                    </a:solidFill>
                  </a:rPr>
                  <a:t>Her induced error closely (but not exactly) matches expected error.</a:t>
                </a:r>
              </a:p>
              <a:p>
                <a:pPr marL="2283257" lvl="1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83566"/>
                    </a:solidFill>
                  </a:rPr>
                  <a:t>Quickly diverges beyond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835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600" b="0" i="1" smtClean="0">
                        <a:solidFill>
                          <a:srgbClr val="0835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≈0.6</m:t>
                    </m:r>
                  </m:oMath>
                </a14:m>
                <a:endParaRPr lang="en-US" sz="3600" dirty="0">
                  <a:solidFill>
                    <a:srgbClr val="083566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83566"/>
                    </a:solidFill>
                  </a:rPr>
                  <a:t>The security of BB84 is </a:t>
                </a:r>
                <a:r>
                  <a:rPr lang="en-US" sz="3600" b="1" dirty="0">
                    <a:solidFill>
                      <a:srgbClr val="083566"/>
                    </a:solidFill>
                  </a:rPr>
                  <a:t>highly dependent</a:t>
                </a:r>
                <a:r>
                  <a:rPr lang="en-US" sz="3600" dirty="0">
                    <a:solidFill>
                      <a:srgbClr val="083566"/>
                    </a:solidFill>
                  </a:rPr>
                  <a:t> on the technology used to implement the protocol.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83566"/>
                    </a:solidFill>
                  </a:rPr>
                  <a:t>Imperfect implementation of BB84 must be supplemented with procedures to prevent or detect potential eavesdropping.</a:t>
                </a:r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8AF18BFA-09D8-4752-B765-96A6F8F1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2348" y="19036386"/>
                <a:ext cx="12643337" cy="5078313"/>
              </a:xfrm>
              <a:prstGeom prst="rect">
                <a:avLst/>
              </a:prstGeom>
              <a:blipFill>
                <a:blip r:embed="rId14"/>
                <a:stretch>
                  <a:fillRect l="-1350" t="-1921" r="-1061" b="-3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1284FBF0-D1A5-4B49-BAC9-32CB659EDB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06636" y="21273151"/>
            <a:ext cx="5701587" cy="3911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1B29AF-917A-4910-A4EB-ABFD6AB55691}"/>
                  </a:ext>
                </a:extLst>
              </p:cNvPr>
              <p:cNvSpPr txBox="1"/>
              <p:nvPr/>
            </p:nvSpPr>
            <p:spPr>
              <a:xfrm>
                <a:off x="15219114" y="20234679"/>
                <a:ext cx="34065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𝑄𝐵𝐸𝑅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1B29AF-917A-4910-A4EB-ABFD6AB55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9114" y="20234679"/>
                <a:ext cx="3406510" cy="6155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9B4528F0-ABD8-41E1-BF4A-5F3CFB0DC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76956" y="26753789"/>
            <a:ext cx="6238769" cy="344980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D6E7B54-973E-4D3F-A0A8-D10876A7063E}"/>
              </a:ext>
            </a:extLst>
          </p:cNvPr>
          <p:cNvCxnSpPr>
            <a:cxnSpLocks/>
          </p:cNvCxnSpPr>
          <p:nvPr/>
        </p:nvCxnSpPr>
        <p:spPr>
          <a:xfrm flipH="1">
            <a:off x="13939327" y="19691721"/>
            <a:ext cx="12183700" cy="4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D22F43A-D078-4C11-B027-E46FC936A4F8}"/>
                  </a:ext>
                </a:extLst>
              </p:cNvPr>
              <p:cNvSpPr txBox="1"/>
              <p:nvPr/>
            </p:nvSpPr>
            <p:spPr>
              <a:xfrm>
                <a:off x="13830893" y="25457507"/>
                <a:ext cx="6086484" cy="1023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D22F43A-D078-4C11-B027-E46FC936A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893" y="25457507"/>
                <a:ext cx="6086484" cy="10230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6EC87272-BECD-4D8E-B02B-802F8FAC09AB}"/>
                  </a:ext>
                </a:extLst>
              </p:cNvPr>
              <p:cNvSpPr txBox="1"/>
              <p:nvPr/>
            </p:nvSpPr>
            <p:spPr>
              <a:xfrm>
                <a:off x="19819798" y="18961129"/>
                <a:ext cx="4985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6EC87272-BECD-4D8E-B02B-802F8FAC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798" y="18961129"/>
                <a:ext cx="498534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8BCE610A-AB2E-418F-89D1-6EA4A1C27215}"/>
                  </a:ext>
                </a:extLst>
              </p:cNvPr>
              <p:cNvSpPr txBox="1"/>
              <p:nvPr/>
            </p:nvSpPr>
            <p:spPr>
              <a:xfrm>
                <a:off x="26892126" y="25008992"/>
                <a:ext cx="12640679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Vasileios </a:t>
                </a:r>
                <a:r>
                  <a:rPr lang="en-US" sz="220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Mavroeidis</a:t>
                </a:r>
                <a:r>
                  <a:rPr lang="en-US" sz="22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Kamer </a:t>
                </a:r>
                <a:r>
                  <a:rPr lang="en-US" sz="220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Vishi</a:t>
                </a:r>
                <a:r>
                  <a:rPr lang="en-US" sz="22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Mateusz D. </a:t>
                </a:r>
                <a:r>
                  <a:rPr lang="en-US" sz="220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Zych</a:t>
                </a:r>
                <a:r>
                  <a:rPr lang="en-US" sz="22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20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Audun</a:t>
                </a:r>
                <a:r>
                  <a:rPr lang="en-US" sz="22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Jøsang</a:t>
                </a:r>
                <a:r>
                  <a:rPr lang="en-US" sz="22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“The Impact of Quantum Computing on Present Cryptography” International Journal of Advanced Computer Science and Applications(</a:t>
                </a:r>
                <a:r>
                  <a:rPr lang="en-US" sz="220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ijacsa</a:t>
                </a:r>
                <a:r>
                  <a:rPr lang="en-US" sz="22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), 9(3), 2018. </a:t>
                </a:r>
                <a:r>
                  <a:rPr lang="en-US" sz="2200" b="0" i="0" u="none" strike="noStrike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hlinkClick r:id="rId2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http://dx.doi.org/10.14569/IJACSA.2018.090354</a:t>
                </a:r>
                <a:endParaRPr lang="en-US" sz="2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C.H. Bennett, G. Brassard: Quantum Cryptography, Public key distribution and coin tossing, Proc. Int. Conf. Computer Systems and Signal Processing, 175, Bangalore 1984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</a:t>
                </a:r>
                <a:r>
                  <a:rPr lang="en-US" sz="2200" dirty="0" err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Dušek</a:t>
                </a:r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O </a:t>
                </a:r>
                <a:r>
                  <a:rPr lang="en-US" sz="2200" dirty="0" err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Haderka</a:t>
                </a:r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M </a:t>
                </a:r>
                <a:r>
                  <a:rPr lang="en-US" sz="2200" dirty="0" err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Hendrych</a:t>
                </a:r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1999 Optics Communications 169 103-108</a:t>
                </a: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2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Boris A. Slutsky, Ramesh Rao, Pang-Chen Sun, and Y. </a:t>
                </a:r>
                <a:r>
                  <a:rPr lang="en-US" sz="220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Fainman</a:t>
                </a:r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2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Phys. Rev. A </a:t>
                </a:r>
                <a:r>
                  <a:rPr lang="en-US" sz="2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57</a:t>
                </a:r>
                <a:r>
                  <a:rPr lang="en-US" sz="22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2383 – Published 1 April 1998</a:t>
                </a:r>
                <a:endParaRPr lang="en-US" sz="2200" dirty="0">
                  <a:solidFill>
                    <a:srgbClr val="0835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8BCE610A-AB2E-418F-89D1-6EA4A1C27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126" y="25008992"/>
                <a:ext cx="12640679" cy="2800767"/>
              </a:xfrm>
              <a:prstGeom prst="rect">
                <a:avLst/>
              </a:prstGeom>
              <a:blipFill>
                <a:blip r:embed="rId21"/>
                <a:stretch>
                  <a:fillRect l="-627" t="-1307" r="-72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1" name="Picture 310" descr="Chart, line chart&#10;&#10;Description automatically generated">
            <a:extLst>
              <a:ext uri="{FF2B5EF4-FFF2-40B4-BE49-F238E27FC236}">
                <a16:creationId xmlns:a16="http://schemas.microsoft.com/office/drawing/2014/main" id="{34C27E6B-7AA7-4C9E-B5B6-201CAA75C66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286963" y="13429167"/>
            <a:ext cx="6197149" cy="4647862"/>
          </a:xfrm>
          <a:prstGeom prst="rect">
            <a:avLst/>
          </a:prstGeom>
        </p:spPr>
      </p:pic>
      <p:pic>
        <p:nvPicPr>
          <p:cNvPr id="313" name="Picture 312" descr="Chart, line chart&#10;&#10;Description automatically generated">
            <a:extLst>
              <a:ext uri="{FF2B5EF4-FFF2-40B4-BE49-F238E27FC236}">
                <a16:creationId xmlns:a16="http://schemas.microsoft.com/office/drawing/2014/main" id="{52BDFA61-F4DC-4F97-B362-17673BF18F8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3339893" y="6392267"/>
            <a:ext cx="6168663" cy="4626497"/>
          </a:xfrm>
          <a:prstGeom prst="rect">
            <a:avLst/>
          </a:prstGeom>
        </p:spPr>
      </p:pic>
      <p:pic>
        <p:nvPicPr>
          <p:cNvPr id="315" name="Picture 314" descr="Chart&#10;&#10;Description automatically generated">
            <a:extLst>
              <a:ext uri="{FF2B5EF4-FFF2-40B4-BE49-F238E27FC236}">
                <a16:creationId xmlns:a16="http://schemas.microsoft.com/office/drawing/2014/main" id="{30CD0A1D-8877-48BF-A792-B268145B93A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973729" y="6425567"/>
            <a:ext cx="6349035" cy="4761776"/>
          </a:xfrm>
          <a:prstGeom prst="rect">
            <a:avLst/>
          </a:prstGeom>
        </p:spPr>
      </p:pic>
      <p:sp>
        <p:nvSpPr>
          <p:cNvPr id="47" name="Right Brace 46">
            <a:extLst>
              <a:ext uri="{FF2B5EF4-FFF2-40B4-BE49-F238E27FC236}">
                <a16:creationId xmlns:a16="http://schemas.microsoft.com/office/drawing/2014/main" id="{6FEB7BE2-F838-4F50-9A3F-3F137F12D38E}"/>
              </a:ext>
            </a:extLst>
          </p:cNvPr>
          <p:cNvSpPr/>
          <p:nvPr/>
        </p:nvSpPr>
        <p:spPr>
          <a:xfrm rot="5400000">
            <a:off x="31944829" y="8080267"/>
            <a:ext cx="627367" cy="838057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6326DB-FAC8-4411-9671-3E7F1C58E7C0}"/>
              </a:ext>
            </a:extLst>
          </p:cNvPr>
          <p:cNvCxnSpPr>
            <a:cxnSpLocks/>
          </p:cNvCxnSpPr>
          <p:nvPr/>
        </p:nvCxnSpPr>
        <p:spPr>
          <a:xfrm>
            <a:off x="32258512" y="8868163"/>
            <a:ext cx="0" cy="33406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1D578F-054E-4BB1-A896-20925994613C}"/>
              </a:ext>
            </a:extLst>
          </p:cNvPr>
          <p:cNvCxnSpPr>
            <a:cxnSpLocks/>
          </p:cNvCxnSpPr>
          <p:nvPr/>
        </p:nvCxnSpPr>
        <p:spPr>
          <a:xfrm>
            <a:off x="35479505" y="10497801"/>
            <a:ext cx="0" cy="7812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Isosceles Triangle 317">
            <a:extLst>
              <a:ext uri="{FF2B5EF4-FFF2-40B4-BE49-F238E27FC236}">
                <a16:creationId xmlns:a16="http://schemas.microsoft.com/office/drawing/2014/main" id="{1325D948-CBB9-4A11-92FC-3D23356C6F7E}"/>
              </a:ext>
            </a:extLst>
          </p:cNvPr>
          <p:cNvSpPr/>
          <p:nvPr/>
        </p:nvSpPr>
        <p:spPr>
          <a:xfrm>
            <a:off x="35314936" y="10089639"/>
            <a:ext cx="336554" cy="43951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058C4A-D1F1-49AB-8893-88CA7252C99D}"/>
              </a:ext>
            </a:extLst>
          </p:cNvPr>
          <p:cNvSpPr/>
          <p:nvPr/>
        </p:nvSpPr>
        <p:spPr>
          <a:xfrm>
            <a:off x="31803278" y="12208861"/>
            <a:ext cx="7437706" cy="1332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2B55F70B-76D9-4373-9BED-75B85FBBCADC}"/>
                  </a:ext>
                </a:extLst>
              </p:cNvPr>
              <p:cNvSpPr txBox="1"/>
              <p:nvPr/>
            </p:nvSpPr>
            <p:spPr>
              <a:xfrm>
                <a:off x="27431075" y="14318429"/>
                <a:ext cx="535845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rgbClr val="083566"/>
                    </a:solidFill>
                  </a:rPr>
                  <a:t>Higher drift, loss, and mean photon number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083566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b="1" dirty="0">
                    <a:solidFill>
                      <a:srgbClr val="083566"/>
                    </a:solidFill>
                  </a:rPr>
                  <a:t> Eve learns a larger portion of the key.</a:t>
                </a:r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2B55F70B-76D9-4373-9BED-75B85FBB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075" y="14318429"/>
                <a:ext cx="5358450" cy="2800767"/>
              </a:xfrm>
              <a:prstGeom prst="rect">
                <a:avLst/>
              </a:prstGeom>
              <a:blipFill>
                <a:blip r:embed="rId25"/>
                <a:stretch>
                  <a:fillRect l="-4664" t="-4575" r="-5233" b="-9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TextBox 320">
            <a:extLst>
              <a:ext uri="{FF2B5EF4-FFF2-40B4-BE49-F238E27FC236}">
                <a16:creationId xmlns:a16="http://schemas.microsoft.com/office/drawing/2014/main" id="{37F6802F-A89D-485C-95A9-E552E21731D9}"/>
              </a:ext>
            </a:extLst>
          </p:cNvPr>
          <p:cNvSpPr txBox="1"/>
          <p:nvPr/>
        </p:nvSpPr>
        <p:spPr>
          <a:xfrm>
            <a:off x="26900061" y="28960544"/>
            <a:ext cx="1264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83566"/>
                </a:solidFill>
              </a:rPr>
              <a:t>This project would not be possible without funding and support through the Hooper Undergraduate Research Award.</a:t>
            </a:r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2FF4E06-D0F4-4938-A8B9-83072270CA9B}"/>
              </a:ext>
            </a:extLst>
          </p:cNvPr>
          <p:cNvCxnSpPr>
            <a:cxnSpLocks/>
          </p:cNvCxnSpPr>
          <p:nvPr/>
        </p:nvCxnSpPr>
        <p:spPr>
          <a:xfrm flipH="1">
            <a:off x="13939327" y="25197527"/>
            <a:ext cx="12183700" cy="4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8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13978</TotalTime>
  <Words>522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 </cp:lastModifiedBy>
  <cp:revision>132</cp:revision>
  <dcterms:created xsi:type="dcterms:W3CDTF">2018-10-09T15:34:40Z</dcterms:created>
  <dcterms:modified xsi:type="dcterms:W3CDTF">2021-04-02T03:54:15Z</dcterms:modified>
</cp:coreProperties>
</file>