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1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4BA2-50AE-4EF2-9E9C-6F9DAEA75D66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A206-58F2-490C-8F9D-EE2F7F9BB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Franka</a:t>
            </a:r>
            <a:r>
              <a:rPr lang="en-US" altLang="zh-CN" smtClean="0"/>
              <a:t> + Max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7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 Terminology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89366"/>
              </p:ext>
            </p:extLst>
          </p:nvPr>
        </p:nvGraphicFramePr>
        <p:xfrm>
          <a:off x="754993" y="2209507"/>
          <a:ext cx="110691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827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610304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'product'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kind of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product</a:t>
                      </a:r>
                      <a:r>
                        <a:rPr lang="en-US" i="1" dirty="0" smtClean="0"/>
                        <a:t> are you producing?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'lab'</a:t>
                      </a:r>
                      <a:r>
                        <a:rPr lang="en-US" dirty="0" smtClean="0"/>
                        <a:t>,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'learning factory'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</a:t>
                      </a:r>
                      <a:r>
                        <a:rPr lang="en-US" i="1" baseline="0" dirty="0" smtClean="0"/>
                        <a:t> you tell me more about the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lab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'process'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'processes'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How</a:t>
                      </a:r>
                      <a:r>
                        <a:rPr lang="en-US" i="1" baseline="0" dirty="0" smtClean="0"/>
                        <a:t> many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process</a:t>
                      </a:r>
                      <a:r>
                        <a:rPr lang="en-US" i="1" baseline="0" dirty="0" smtClean="0"/>
                        <a:t> we need to assemble a phone?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'PCB'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'green'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is the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green</a:t>
                      </a:r>
                      <a:r>
                        <a:rPr lang="en-US" i="1" dirty="0" smtClean="0"/>
                        <a:t> thing on the table?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is the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small thing </a:t>
                      </a:r>
                      <a:r>
                        <a:rPr lang="en-US" i="1" dirty="0" smtClean="0"/>
                        <a:t>on the table?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House/bottom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‘bottom cover’, ‘hole’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is the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house</a:t>
                      </a:r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‘top cover‘, ‘blue’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is the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top cover</a:t>
                      </a:r>
                      <a:r>
                        <a:rPr lang="en-US" i="1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61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5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the relationship among processes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18426"/>
              </p:ext>
            </p:extLst>
          </p:nvPr>
        </p:nvGraphicFramePr>
        <p:xfrm>
          <a:off x="754993" y="2209507"/>
          <a:ext cx="11069145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21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972910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</a:t>
                      </a:r>
                      <a:r>
                        <a:rPr lang="en-US" baseline="0" dirty="0" smtClean="0"/>
                        <a:t> &amp; fuse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'PCB'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'green'</a:t>
                      </a:r>
                      <a:r>
                        <a:rPr lang="en-US" dirty="0" smtClean="0"/>
                        <a:t>] + 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</a:t>
                      </a:r>
                      <a:r>
                        <a:rPr lang="en-US" i="1" baseline="0" dirty="0" smtClean="0"/>
                        <a:t> I put the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fuse</a:t>
                      </a:r>
                      <a:r>
                        <a:rPr lang="en-US" i="1" baseline="0" dirty="0" smtClean="0"/>
                        <a:t> on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PCB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</a:t>
                      </a:r>
                      <a:r>
                        <a:rPr lang="en-US" baseline="0" dirty="0" smtClean="0"/>
                        <a:t> &amp; Top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'PCB'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'green'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‘top cover‘, ‘blue’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</a:t>
                      </a:r>
                      <a:r>
                        <a:rPr lang="en-US" i="1" baseline="0" dirty="0" smtClean="0"/>
                        <a:t> is the relationship between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PCB</a:t>
                      </a:r>
                      <a:r>
                        <a:rPr lang="en-US" i="1" baseline="0" dirty="0" smtClean="0"/>
                        <a:t> and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top cover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</a:t>
                      </a:r>
                      <a:r>
                        <a:rPr lang="en-US" baseline="0" dirty="0" smtClean="0"/>
                        <a:t> &amp; Bottom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'PCB'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'green'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‘bottom cover’, ‘hole’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Does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PCB</a:t>
                      </a:r>
                      <a:r>
                        <a:rPr lang="en-US" i="1" baseline="0" dirty="0" smtClean="0"/>
                        <a:t> match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bottom cover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fuse &amp; Bottom Cover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 + </a:t>
                      </a: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‘bottom cover’, ‘hole’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How</a:t>
                      </a:r>
                      <a:r>
                        <a:rPr lang="en-US" i="1" baseline="0" dirty="0" smtClean="0"/>
                        <a:t> about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fuse</a:t>
                      </a:r>
                      <a:r>
                        <a:rPr lang="en-US" i="1" baseline="0" dirty="0" smtClean="0"/>
                        <a:t> and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bottom cover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18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fuse </a:t>
                      </a:r>
                      <a:r>
                        <a:rPr lang="en-US" baseline="0" dirty="0" smtClean="0"/>
                        <a:t>&amp; Top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 + </a:t>
                      </a: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‘top cover‘, ‘blue’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</a:t>
                      </a:r>
                      <a:r>
                        <a:rPr lang="en-US" i="1" baseline="0" dirty="0" smtClean="0"/>
                        <a:t> we assemble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fuse</a:t>
                      </a:r>
                      <a:r>
                        <a:rPr lang="en-US" i="1" baseline="0" dirty="0" smtClean="0"/>
                        <a:t> on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top cover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bottom &amp; Top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‘bottom cover’, ‘hole’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‘top cover‘, ‘blue’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</a:t>
                      </a:r>
                      <a:r>
                        <a:rPr lang="en-US" i="1" baseline="0" dirty="0" smtClean="0"/>
                        <a:t> guess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top cover </a:t>
                      </a:r>
                      <a:r>
                        <a:rPr lang="en-US" i="1" baseline="0" dirty="0" smtClean="0"/>
                        <a:t>should be put on the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bottom cover</a:t>
                      </a:r>
                      <a:r>
                        <a:rPr lang="en-US" i="1" baseline="0" dirty="0" smtClean="0"/>
                        <a:t>, right?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8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69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 object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84547"/>
              </p:ext>
            </p:extLst>
          </p:nvPr>
        </p:nvGraphicFramePr>
        <p:xfrm>
          <a:off x="561427" y="2970848"/>
          <a:ext cx="1106914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093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773038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Fuse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'one'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'1'</a:t>
                      </a:r>
                      <a:r>
                        <a:rPr lang="en-US" dirty="0" smtClean="0"/>
                        <a:t>]</a:t>
                      </a:r>
                      <a:r>
                        <a:rPr lang="en-US" dirty="0" smtClean="0"/>
                        <a:t>+ </a:t>
                      </a:r>
                      <a:r>
                        <a:rPr lang="en-US" dirty="0" smtClean="0"/>
                        <a:t>[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</a:t>
                      </a:r>
                      <a:r>
                        <a:rPr lang="en-US" i="1" baseline="0" dirty="0" smtClean="0"/>
                        <a:t> you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bring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fuse</a:t>
                      </a:r>
                      <a:r>
                        <a:rPr lang="en-US" i="1" baseline="0" dirty="0" smtClean="0"/>
                        <a:t> to me?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Fuse 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'another'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'second'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'other'</a:t>
                      </a:r>
                      <a:r>
                        <a:rPr lang="en-US" dirty="0" smtClean="0"/>
                        <a:t>] </a:t>
                      </a:r>
                      <a:r>
                        <a:rPr lang="en-US" dirty="0" smtClean="0"/>
                        <a:t>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‘small thing‘ 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Please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grasp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another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fuse</a:t>
                      </a:r>
                      <a:r>
                        <a:rPr lang="en-US" i="1" baseline="0" dirty="0" smtClean="0"/>
                        <a:t>?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'PCB'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'green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Pass</a:t>
                      </a:r>
                      <a:r>
                        <a:rPr lang="en-US" i="1" baseline="0" dirty="0" smtClean="0"/>
                        <a:t> the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PCB 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</a:rPr>
                        <a:t>to me</a:t>
                      </a:r>
                      <a:r>
                        <a:rPr lang="en-US" i="1" baseline="0" dirty="0" smtClean="0"/>
                        <a:t>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Bottom Cover</a:t>
                      </a:r>
                      <a:r>
                        <a:rPr lang="en-US" altLang="zh-CN" baseline="0" dirty="0" smtClean="0"/>
                        <a:t>/house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‘bottom cover’, ‘hole’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US" sz="1800" i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need</a:t>
                      </a:r>
                      <a:r>
                        <a:rPr lang="en-US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800" i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endParaRPr lang="en-US" sz="1800" i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Top </a:t>
                      </a:r>
                      <a:r>
                        <a:rPr lang="en-US" baseline="0" dirty="0" smtClean="0"/>
                        <a:t>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cover‘, ‘blue’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Please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give</a:t>
                      </a:r>
                      <a:r>
                        <a:rPr lang="en-US" i="1" baseline="0" dirty="0" smtClean="0"/>
                        <a:t> me the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top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cover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732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04505"/>
              </p:ext>
            </p:extLst>
          </p:nvPr>
        </p:nvGraphicFramePr>
        <p:xfrm>
          <a:off x="561427" y="1918495"/>
          <a:ext cx="11069146" cy="474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75">
                  <a:extLst>
                    <a:ext uri="{9D8B030D-6E8A-4147-A177-3AD203B41FA5}">
                      <a16:colId xmlns:a16="http://schemas.microsoft.com/office/drawing/2014/main" val="1934497423"/>
                    </a:ext>
                  </a:extLst>
                </a:gridCol>
                <a:gridCol w="9001671">
                  <a:extLst>
                    <a:ext uri="{9D8B030D-6E8A-4147-A177-3AD203B41FA5}">
                      <a16:colId xmlns:a16="http://schemas.microsoft.com/office/drawing/2014/main" val="3290609648"/>
                    </a:ext>
                  </a:extLst>
                </a:gridCol>
              </a:tblGrid>
              <a:tr h="474662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r>
                        <a:rPr lang="en-US" baseline="0" dirty="0" smtClean="0"/>
                        <a:t> 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'back'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'bring'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'give'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'fetch'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'pass'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'need'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'play'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'grab'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'grasp'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42116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855969" y="2441972"/>
            <a:ext cx="480060" cy="48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+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34050" y="6488668"/>
            <a:ext cx="645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You need to combine the action keyword with the object keywords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 Phone Assembly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70520"/>
              </p:ext>
            </p:extLst>
          </p:nvPr>
        </p:nvGraphicFramePr>
        <p:xfrm>
          <a:off x="561427" y="2170748"/>
          <a:ext cx="1106914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093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773038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Move </a:t>
                      </a:r>
                      <a:r>
                        <a:rPr lang="en-US" baseline="0" dirty="0" err="1" smtClean="0"/>
                        <a:t>Franka</a:t>
                      </a:r>
                      <a:r>
                        <a:rPr lang="en-US" baseline="0" dirty="0" smtClean="0"/>
                        <a:t> to default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'return'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'back'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'go'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'default'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'original'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Please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return</a:t>
                      </a:r>
                      <a:r>
                        <a:rPr lang="en-US" i="1" dirty="0" smtClean="0"/>
                        <a:t> to your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default</a:t>
                      </a:r>
                      <a:r>
                        <a:rPr lang="en-US" i="1" dirty="0" smtClean="0"/>
                        <a:t> position.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Franka</a:t>
                      </a:r>
                      <a:r>
                        <a:rPr lang="en-US" baseline="0" dirty="0" smtClean="0"/>
                        <a:t> to assist user to assemble a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'guide'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'help'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'assist'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'teach'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'learn'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'phone assembly'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'assemble'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baseline="0" dirty="0" smtClean="0">
                          <a:solidFill>
                            <a:schemeClr val="dk1"/>
                          </a:solidFill>
                        </a:rPr>
                        <a:t>Can you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help</a:t>
                      </a:r>
                      <a:r>
                        <a:rPr lang="en-US" i="1" baseline="0" dirty="0" smtClean="0">
                          <a:solidFill>
                            <a:schemeClr val="dk1"/>
                          </a:solidFill>
                        </a:rPr>
                        <a:t> me to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assemble</a:t>
                      </a:r>
                      <a:r>
                        <a:rPr lang="en-US" i="1" baseline="0" dirty="0" smtClean="0">
                          <a:solidFill>
                            <a:schemeClr val="dk1"/>
                          </a:solidFill>
                        </a:rPr>
                        <a:t> a phone</a:t>
                      </a:r>
                      <a:r>
                        <a:rPr lang="en-US" i="1" baseline="0" dirty="0" smtClean="0"/>
                        <a:t>?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4404"/>
              </p:ext>
            </p:extLst>
          </p:nvPr>
        </p:nvGraphicFramePr>
        <p:xfrm>
          <a:off x="561427" y="2479358"/>
          <a:ext cx="1106914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093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773038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franka</a:t>
                      </a:r>
                      <a:r>
                        <a:rPr lang="en-US" baseline="0" dirty="0" smtClean="0"/>
                        <a:t> to show a demo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'show'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'demo'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'demonstrate'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'demonstration'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'display'</a:t>
                      </a:r>
                      <a:r>
                        <a:rPr lang="en-US" dirty="0" smtClean="0"/>
                        <a:t>] + 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'phone assembly'</a:t>
                      </a:r>
                      <a:r>
                        <a:rPr lang="en-US" dirty="0" smtClean="0"/>
                        <a:t>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'assemble'</a:t>
                      </a:r>
                      <a:r>
                        <a:rPr lang="en-US" dirty="0" smtClean="0"/>
                        <a:t>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Can</a:t>
                      </a:r>
                      <a:r>
                        <a:rPr lang="en-US" i="1" baseline="0" dirty="0" smtClean="0"/>
                        <a:t> you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show</a:t>
                      </a:r>
                      <a:r>
                        <a:rPr lang="en-US" i="1" baseline="0" dirty="0" smtClean="0"/>
                        <a:t> me how to </a:t>
                      </a:r>
                      <a:r>
                        <a:rPr lang="en-US" i="1" baseline="0" dirty="0" smtClean="0">
                          <a:solidFill>
                            <a:srgbClr val="FF0000"/>
                          </a:solidFill>
                        </a:rPr>
                        <a:t>assemble</a:t>
                      </a:r>
                      <a:r>
                        <a:rPr lang="en-US" i="1" baseline="0" dirty="0" smtClean="0"/>
                        <a:t> a phone?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Project</a:t>
            </a:r>
          </a:p>
          <a:p>
            <a:r>
              <a:rPr lang="en-US" dirty="0" smtClean="0"/>
              <a:t>Configure environment</a:t>
            </a:r>
          </a:p>
          <a:p>
            <a:r>
              <a:rPr lang="en-US" dirty="0"/>
              <a:t>Call </a:t>
            </a:r>
            <a:r>
              <a:rPr lang="en-US" dirty="0" err="1"/>
              <a:t>Franka</a:t>
            </a:r>
            <a:r>
              <a:rPr lang="en-US" dirty="0"/>
              <a:t> Service</a:t>
            </a:r>
          </a:p>
          <a:p>
            <a:r>
              <a:rPr lang="en-US" dirty="0" smtClean="0"/>
              <a:t>Call Max Interface</a:t>
            </a:r>
          </a:p>
        </p:txBody>
      </p:sp>
    </p:spTree>
    <p:extLst>
      <p:ext uri="{BB962C8B-B14F-4D97-AF65-F5344CB8AC3E}">
        <p14:creationId xmlns:p14="http://schemas.microsoft.com/office/powerpoint/2010/main" val="304016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1" y="2705312"/>
            <a:ext cx="685896" cy="933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20472"/>
            <a:ext cx="162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Open </a:t>
            </a:r>
            <a:r>
              <a:rPr lang="en-US" sz="1200" dirty="0" err="1" smtClean="0"/>
              <a:t>pycharm</a:t>
            </a:r>
            <a:r>
              <a:rPr lang="en-US" sz="1200" dirty="0" smtClean="0"/>
              <a:t> on your desktop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68" y="2253467"/>
            <a:ext cx="3690871" cy="18372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193865" y="3273585"/>
            <a:ext cx="1244409" cy="446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962527" y="3172102"/>
            <a:ext cx="92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1531" y="4137370"/>
            <a:ext cx="162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Open </a:t>
            </a:r>
            <a:r>
              <a:rPr lang="en-US" sz="1200" dirty="0" err="1" smtClean="0"/>
              <a:t>Franka</a:t>
            </a:r>
            <a:r>
              <a:rPr lang="en-US" sz="1200" dirty="0" smtClean="0"/>
              <a:t>-Max and </a:t>
            </a:r>
            <a:r>
              <a:rPr lang="en-US" sz="1200" dirty="0" err="1" smtClean="0"/>
              <a:t>MaxClient</a:t>
            </a:r>
            <a:r>
              <a:rPr lang="en-US" sz="1200" dirty="0" smtClean="0"/>
              <a:t> (you need to open both of them)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541" y="66179"/>
            <a:ext cx="5808772" cy="55164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128" y="2253467"/>
            <a:ext cx="4802872" cy="45491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Open Project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018887" y="1828800"/>
            <a:ext cx="998654" cy="157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1"/>
          </p:cNvCxnSpPr>
          <p:nvPr/>
        </p:nvCxnSpPr>
        <p:spPr>
          <a:xfrm>
            <a:off x="4922635" y="3638892"/>
            <a:ext cx="2466493" cy="8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xplosion 2 24"/>
          <p:cNvSpPr/>
          <p:nvPr/>
        </p:nvSpPr>
        <p:spPr>
          <a:xfrm>
            <a:off x="9900271" y="460638"/>
            <a:ext cx="2220685" cy="13681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Franka</a:t>
            </a:r>
            <a:r>
              <a:rPr lang="en-US" dirty="0" smtClean="0"/>
              <a:t>-Max</a:t>
            </a:r>
            <a:endParaRPr lang="en-US" dirty="0"/>
          </a:p>
        </p:txBody>
      </p:sp>
      <p:sp>
        <p:nvSpPr>
          <p:cNvPr id="26" name="Explosion 2 25"/>
          <p:cNvSpPr/>
          <p:nvPr/>
        </p:nvSpPr>
        <p:spPr>
          <a:xfrm>
            <a:off x="9752949" y="4283547"/>
            <a:ext cx="2220685" cy="13681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Configure Environment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50771" y="6488668"/>
            <a:ext cx="882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We use </a:t>
            </a:r>
            <a:r>
              <a:rPr lang="en-US" i="1" dirty="0" err="1" smtClean="0"/>
              <a:t>Franka</a:t>
            </a:r>
            <a:r>
              <a:rPr lang="en-US" i="1" dirty="0" smtClean="0"/>
              <a:t>-Max project as an example. You need to do the same for Max project as well.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5" y="2376523"/>
            <a:ext cx="4601217" cy="30674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0" y="5689335"/>
            <a:ext cx="458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After you open the project, you will need to click the “Terminal” at the bottom part.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10683" y="5067014"/>
            <a:ext cx="900649" cy="453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27" y="1521677"/>
            <a:ext cx="4505954" cy="16956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>
          <a:xfrm flipV="1">
            <a:off x="4690882" y="2369521"/>
            <a:ext cx="917345" cy="154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56452" y="2355525"/>
            <a:ext cx="1478165" cy="333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802447" y="1228279"/>
            <a:ext cx="458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Enter the command as show in the red box and press “Enter”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18" y="3995898"/>
            <a:ext cx="4242771" cy="19223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5739818" y="6011243"/>
            <a:ext cx="398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Then you are in the </a:t>
            </a:r>
            <a:r>
              <a:rPr lang="en-US" sz="1200" dirty="0" err="1" smtClean="0"/>
              <a:t>conda</a:t>
            </a:r>
            <a:r>
              <a:rPr lang="en-US" sz="1200" dirty="0" smtClean="0"/>
              <a:t> environment.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15" idx="2"/>
            <a:endCxn id="23" idx="0"/>
          </p:cNvCxnSpPr>
          <p:nvPr/>
        </p:nvCxnSpPr>
        <p:spPr>
          <a:xfrm>
            <a:off x="7861204" y="3217364"/>
            <a:ext cx="0" cy="77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6" y="2664304"/>
            <a:ext cx="3714432" cy="27446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Call </a:t>
            </a:r>
            <a:r>
              <a:rPr lang="en-US" dirty="0" err="1" smtClean="0"/>
              <a:t>Franka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08" y="5510972"/>
            <a:ext cx="458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After you enter the </a:t>
            </a:r>
            <a:r>
              <a:rPr lang="en-US" altLang="zh-CN" sz="1200" dirty="0" err="1" smtClean="0"/>
              <a:t>conda</a:t>
            </a:r>
            <a:r>
              <a:rPr lang="en-US" altLang="zh-CN" sz="1200" dirty="0" smtClean="0"/>
              <a:t> environment</a:t>
            </a:r>
            <a:r>
              <a:rPr lang="en-US" sz="1200" dirty="0" smtClean="0"/>
              <a:t>, you need to run this script (see the red box)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4201488" y="4036653"/>
            <a:ext cx="1284063" cy="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94020" y="5510972"/>
            <a:ext cx="654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Then you will see the information like this.  You may start to talk when you see “Ok, microphone is ready…” (see the red box)</a:t>
            </a:r>
            <a:endParaRPr lang="en-US" sz="1200" dirty="0"/>
          </a:p>
        </p:txBody>
      </p:sp>
      <p:sp>
        <p:nvSpPr>
          <p:cNvPr id="16" name="Explosion 2 15"/>
          <p:cNvSpPr/>
          <p:nvPr/>
        </p:nvSpPr>
        <p:spPr>
          <a:xfrm>
            <a:off x="7622013" y="1200939"/>
            <a:ext cx="4926490" cy="13681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</a:t>
            </a:r>
            <a:r>
              <a:rPr lang="en-US" dirty="0" err="1" smtClean="0"/>
              <a:t>Franka</a:t>
            </a:r>
            <a:r>
              <a:rPr lang="en-US" dirty="0" smtClean="0"/>
              <a:t> project environment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070840" y="4578139"/>
            <a:ext cx="0" cy="83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124223" y="3731397"/>
            <a:ext cx="1650255" cy="1788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51" y="2671072"/>
            <a:ext cx="6102249" cy="27379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5753832" y="4804877"/>
            <a:ext cx="2121043" cy="192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Call Max Interface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08" y="5510972"/>
            <a:ext cx="4586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After you enter the </a:t>
            </a:r>
            <a:r>
              <a:rPr lang="en-US" altLang="zh-CN" sz="1200" dirty="0" err="1" smtClean="0"/>
              <a:t>conda</a:t>
            </a:r>
            <a:r>
              <a:rPr lang="en-US" altLang="zh-CN" sz="1200" dirty="0" smtClean="0"/>
              <a:t> environment</a:t>
            </a:r>
            <a:r>
              <a:rPr lang="en-US" sz="1200" dirty="0" smtClean="0"/>
              <a:t>, you need to run this script (see the red box)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3" idx="3"/>
            <a:endCxn id="5" idx="1"/>
          </p:cNvCxnSpPr>
          <p:nvPr/>
        </p:nvCxnSpPr>
        <p:spPr>
          <a:xfrm flipV="1">
            <a:off x="4488329" y="1063962"/>
            <a:ext cx="1435410" cy="284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43337" y="2163108"/>
            <a:ext cx="37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Then you will see the information like this. Click the </a:t>
            </a:r>
            <a:r>
              <a:rPr lang="en-US" sz="1200" dirty="0" err="1" smtClean="0"/>
              <a:t>url</a:t>
            </a:r>
            <a:r>
              <a:rPr lang="en-US" sz="1200" dirty="0" smtClean="0"/>
              <a:t> (see the red box), it will open web browser.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861464" y="4618628"/>
            <a:ext cx="214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You will see something </a:t>
            </a:r>
          </a:p>
          <a:p>
            <a:r>
              <a:rPr lang="en-US" sz="1200" dirty="0" smtClean="0"/>
              <a:t>like this in your web browser.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8" y="2462622"/>
            <a:ext cx="4364921" cy="289528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Explosion 2 15"/>
          <p:cNvSpPr/>
          <p:nvPr/>
        </p:nvSpPr>
        <p:spPr>
          <a:xfrm>
            <a:off x="123408" y="1149364"/>
            <a:ext cx="5232018" cy="13681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Max project environment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212" y="3291398"/>
            <a:ext cx="1753383" cy="2355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39" y="29956"/>
            <a:ext cx="3619022" cy="20680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6731745" y="1520255"/>
            <a:ext cx="1312226" cy="1704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34" y="2957512"/>
            <a:ext cx="4655430" cy="3783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8713895" y="2112309"/>
            <a:ext cx="0" cy="83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of </a:t>
            </a:r>
            <a:r>
              <a:rPr lang="en-US" dirty="0" err="1" smtClean="0"/>
              <a:t>Franka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10" y="2432513"/>
            <a:ext cx="8818179" cy="3137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5182" y="5473409"/>
            <a:ext cx="2041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Phone Assembly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934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of </a:t>
            </a:r>
            <a:r>
              <a:rPr lang="en-US" dirty="0" err="1" smtClean="0"/>
              <a:t>Franka</a:t>
            </a:r>
            <a:r>
              <a:rPr lang="en-US" dirty="0" smtClean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 can Max do with </a:t>
            </a:r>
            <a:r>
              <a:rPr lang="en-US" sz="3200" dirty="0" err="1" smtClean="0"/>
              <a:t>Franka</a:t>
            </a:r>
            <a:r>
              <a:rPr lang="en-US" sz="3200" dirty="0" smtClean="0"/>
              <a:t> Robot?</a:t>
            </a:r>
          </a:p>
          <a:p>
            <a:pPr lvl="1"/>
            <a:r>
              <a:rPr lang="en-US" sz="2800" dirty="0" smtClean="0"/>
              <a:t>Explain the terminology of the “Phone”</a:t>
            </a:r>
          </a:p>
          <a:p>
            <a:pPr lvl="1"/>
            <a:r>
              <a:rPr lang="en-US" sz="2800" dirty="0" smtClean="0"/>
              <a:t>Reason relationship among phone assembly processes</a:t>
            </a:r>
          </a:p>
          <a:p>
            <a:pPr lvl="1"/>
            <a:r>
              <a:rPr lang="en-US" sz="2800" dirty="0" smtClean="0"/>
              <a:t>Control </a:t>
            </a:r>
            <a:r>
              <a:rPr lang="en-US" sz="2800" dirty="0" err="1" smtClean="0"/>
              <a:t>Franka</a:t>
            </a:r>
            <a:r>
              <a:rPr lang="en-US" sz="2800" dirty="0" smtClean="0"/>
              <a:t> robot to grasp object</a:t>
            </a:r>
          </a:p>
          <a:p>
            <a:pPr lvl="1"/>
            <a:r>
              <a:rPr lang="en-US" sz="2800" dirty="0" smtClean="0"/>
              <a:t>Control </a:t>
            </a:r>
            <a:r>
              <a:rPr lang="en-US" sz="2800" dirty="0" err="1" smtClean="0"/>
              <a:t>Franka</a:t>
            </a:r>
            <a:r>
              <a:rPr lang="en-US" sz="2800" dirty="0" smtClean="0"/>
              <a:t> robot to show a demonstration of phone assembly</a:t>
            </a:r>
          </a:p>
          <a:p>
            <a:pPr lvl="1"/>
            <a:r>
              <a:rPr lang="en-US" sz="2800" dirty="0" smtClean="0"/>
              <a:t>Control </a:t>
            </a:r>
            <a:r>
              <a:rPr lang="en-US" sz="2800" dirty="0" err="1" smtClean="0"/>
              <a:t>Franka</a:t>
            </a:r>
            <a:r>
              <a:rPr lang="en-US" sz="2800" dirty="0" smtClean="0"/>
              <a:t> robot to guide user to assemble a phone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86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service info.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44573"/>
              </p:ext>
            </p:extLst>
          </p:nvPr>
        </p:nvGraphicFramePr>
        <p:xfrm>
          <a:off x="754993" y="2209507"/>
          <a:ext cx="110691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827">
                  <a:extLst>
                    <a:ext uri="{9D8B030D-6E8A-4147-A177-3AD203B41FA5}">
                      <a16:colId xmlns:a16="http://schemas.microsoft.com/office/drawing/2014/main" val="2105477473"/>
                    </a:ext>
                  </a:extLst>
                </a:gridCol>
                <a:gridCol w="3610304">
                  <a:extLst>
                    <a:ext uri="{9D8B030D-6E8A-4147-A177-3AD203B41FA5}">
                      <a16:colId xmlns:a16="http://schemas.microsoft.com/office/drawing/2014/main" val="472989887"/>
                    </a:ext>
                  </a:extLst>
                </a:gridCol>
                <a:gridCol w="4840014">
                  <a:extLst>
                    <a:ext uri="{9D8B030D-6E8A-4147-A177-3AD203B41FA5}">
                      <a16:colId xmlns:a16="http://schemas.microsoft.com/office/drawing/2014/main" val="17233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question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8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[‘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service‘, ‘introduction’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What kind of </a:t>
                      </a:r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service </a:t>
                      </a:r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en-US" i="1" baseline="0" dirty="0" smtClean="0">
                          <a:solidFill>
                            <a:schemeClr val="tx1"/>
                          </a:solidFill>
                        </a:rPr>
                        <a:t> you provide?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0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856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Franka + Max</vt:lpstr>
      <vt:lpstr>Outline</vt:lpstr>
      <vt:lpstr>Open Project</vt:lpstr>
      <vt:lpstr>Configure Environment</vt:lpstr>
      <vt:lpstr>Call Franka Service</vt:lpstr>
      <vt:lpstr>Call Max Interface </vt:lpstr>
      <vt:lpstr>Services of Franka Robot</vt:lpstr>
      <vt:lpstr>Services of Franka Robot</vt:lpstr>
      <vt:lpstr>Question service info.</vt:lpstr>
      <vt:lpstr>Explain the Terminology</vt:lpstr>
      <vt:lpstr>Reasoning the relationship among processes</vt:lpstr>
      <vt:lpstr>Grasp object</vt:lpstr>
      <vt:lpstr>Assist Phone Assembly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of using Max</dc:title>
  <dc:creator>AAU 808405</dc:creator>
  <cp:lastModifiedBy>AAU 808405</cp:lastModifiedBy>
  <cp:revision>25</cp:revision>
  <dcterms:created xsi:type="dcterms:W3CDTF">2021-10-06T08:05:55Z</dcterms:created>
  <dcterms:modified xsi:type="dcterms:W3CDTF">2021-10-06T20:58:58Z</dcterms:modified>
</cp:coreProperties>
</file>