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1330" y="43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43001" y="2032001"/>
            <a:ext cx="6858000" cy="1396630"/>
          </a:xfrm>
        </p:spPr>
        <p:txBody>
          <a:bodyPr rIns="25400" anchor="b">
            <a:noAutofit/>
          </a:bodyPr>
          <a:lstStyle>
            <a:lvl1pPr algn="ctr">
              <a:defRPr sz="4800" spc="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1" y="3587404"/>
            <a:ext cx="6858000" cy="1021031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E5EBB0C-5A13-436A-8D2C-3DC1B1265D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8649" y="2473126"/>
            <a:ext cx="7886701" cy="1911747"/>
          </a:xfrm>
        </p:spPr>
        <p:txBody>
          <a:bodyPr rtlCol="0" anchor="ctr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单击此处编辑标题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F28921A-3659-40E6-BF05-B007AA185C5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2" y="952508"/>
            <a:ext cx="8139178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六边形 9"/>
          <p:cNvSpPr/>
          <p:nvPr>
            <p:custDataLst>
              <p:tags r:id="rId6"/>
            </p:custDataLst>
          </p:nvPr>
        </p:nvSpPr>
        <p:spPr>
          <a:xfrm>
            <a:off x="118462" y="443234"/>
            <a:ext cx="383949" cy="441964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2400" noProof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rcRect l="3780" r="3660"/>
          <a:stretch>
            <a:fillRect/>
          </a:stretch>
        </p:blipFill>
        <p:spPr>
          <a:xfrm rot="5400000">
            <a:off x="-1006316" y="1336675"/>
            <a:ext cx="5153501" cy="4185285"/>
          </a:xfrm>
          <a:prstGeom prst="rect">
            <a:avLst/>
          </a:prstGeom>
        </p:spPr>
      </p:pic>
      <p:sp>
        <p:nvSpPr>
          <p:cNvPr id="5" name="六边形 4"/>
          <p:cNvSpPr/>
          <p:nvPr>
            <p:custDataLst>
              <p:tags r:id="rId2"/>
            </p:custDataLst>
          </p:nvPr>
        </p:nvSpPr>
        <p:spPr>
          <a:xfrm>
            <a:off x="2711054" y="2924175"/>
            <a:ext cx="87987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2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923929" y="2673627"/>
            <a:ext cx="3455876" cy="816646"/>
          </a:xfrm>
        </p:spPr>
        <p:txBody>
          <a:bodyPr rIns="63500" anchor="b">
            <a:noAutofit/>
          </a:bodyPr>
          <a:lstStyle>
            <a:lvl1pPr>
              <a:defRPr sz="3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923928" y="3571479"/>
            <a:ext cx="3455876" cy="682469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fld id="{5A45DB6B-299C-4F61-8596-3ECB41FAC9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2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02448" y="952508"/>
            <a:ext cx="396243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1406525"/>
            <a:ext cx="3962400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76813" y="952508"/>
            <a:ext cx="396243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406525"/>
            <a:ext cx="3962432" cy="4934752"/>
          </a:xfrm>
        </p:spPr>
        <p:txBody>
          <a:bodyPr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  <a:p>
            <a:pPr lvl="1"/>
            <a:r>
              <a:rPr lang="zh-CN" altLang="en-US" noProof="1">
                <a:sym typeface="+mn-ea"/>
              </a:rPr>
              <a:t>第二级</a:t>
            </a:r>
          </a:p>
          <a:p>
            <a:pPr lvl="2"/>
            <a:r>
              <a:rPr lang="zh-CN" altLang="en-US" noProof="1">
                <a:sym typeface="+mn-ea"/>
              </a:rPr>
              <a:t>第三级</a:t>
            </a:r>
          </a:p>
          <a:p>
            <a:pPr lvl="3"/>
            <a:r>
              <a:rPr lang="zh-CN" altLang="en-US" noProof="1">
                <a:sym typeface="+mn-ea"/>
              </a:rPr>
              <a:t>第四级</a:t>
            </a: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fld id="{FA0A6DF8-318B-406D-86FF-CEC102F3B451}" type="slidenum">
              <a:rPr lang="zh-CN" altLang="en-US"/>
              <a:t>‹#›</a:t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8" y="443234"/>
            <a:ext cx="8139178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952508"/>
            <a:ext cx="396243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952508"/>
            <a:ext cx="3962432" cy="5388907"/>
          </a:xfrm>
        </p:spPr>
        <p:txBody>
          <a:bodyPr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502444" y="442913"/>
            <a:ext cx="81391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502444" y="952500"/>
            <a:ext cx="8139113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59606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87291" y="6350000"/>
            <a:ext cx="2969419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457950" y="6350000"/>
            <a:ext cx="2025254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1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 kern="1200" spc="20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171450" indent="-17145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2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5143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8572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2001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1543050" indent="-17145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kern="1200" spc="150">
          <a:solidFill>
            <a:srgbClr val="262626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ctrTitle"/>
          </p:nvPr>
        </p:nvSpPr>
        <p:spPr>
          <a:xfrm>
            <a:off x="351155" y="1122045"/>
            <a:ext cx="8635365" cy="2599690"/>
          </a:xfrm>
        </p:spPr>
        <p:txBody>
          <a:bodyPr/>
          <a:lstStyle/>
          <a:p>
            <a:r>
              <a:rPr lang="zh-CN" alt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高架桥桩基沉降影响范围计算软件</a:t>
            </a:r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</a:p>
        </p:txBody>
      </p:sp>
      <p:sp>
        <p:nvSpPr>
          <p:cNvPr id="27" name="副标题 26"/>
          <p:cNvSpPr>
            <a:spLocks noGrp="1"/>
          </p:cNvSpPr>
          <p:nvPr>
            <p:ph type="subTitle" idx="1"/>
          </p:nvPr>
        </p:nvSpPr>
        <p:spPr>
          <a:xfrm>
            <a:off x="6372225" y="5229225"/>
            <a:ext cx="2091055" cy="1021080"/>
          </a:xfrm>
        </p:spPr>
        <p:txBody>
          <a:bodyPr/>
          <a:lstStyle/>
          <a:p>
            <a:pPr algn="r"/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金洪松</a:t>
            </a:r>
          </a:p>
          <a:p>
            <a:pPr algn="r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2025.4.25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1188085" y="332740"/>
            <a:ext cx="6858000" cy="941705"/>
          </a:xfrm>
        </p:spPr>
        <p:txBody>
          <a:bodyPr/>
          <a:lstStyle/>
          <a:p>
            <a:r>
              <a:rPr lang="zh-CN" dirty="0"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2700020" y="1917065"/>
            <a:ext cx="3927475" cy="4045585"/>
          </a:xfrm>
        </p:spPr>
        <p:txBody>
          <a:bodyPr/>
          <a:lstStyle/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、技术路线图</a:t>
            </a:r>
            <a:endParaRPr lang="en-US" altLang="zh-CN" sz="2400" b="1" dirty="0"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输入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界面</a:t>
            </a:r>
          </a:p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、计算模型建立</a:t>
            </a:r>
            <a:endParaRPr lang="en-US" altLang="zh-CN" sz="2400" b="1" dirty="0"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、桩基参数修正</a:t>
            </a:r>
          </a:p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、计算过程</a:t>
            </a:r>
          </a:p>
          <a:p>
            <a:pPr algn="l">
              <a:spcAft>
                <a:spcPts val="2200"/>
              </a:spcAft>
            </a:pPr>
            <a:r>
              <a:rPr lang="en-US" altLang="zh-CN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sz="2400" b="1" dirty="0"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、结果输出</a:t>
            </a:r>
          </a:p>
          <a:p>
            <a:pPr algn="l"/>
            <a:endParaRPr lang="zh-CN" altLang="en-US" b="1" dirty="0"/>
          </a:p>
          <a:p>
            <a:pPr algn="l"/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技术路线图</a:t>
            </a:r>
          </a:p>
        </p:txBody>
      </p:sp>
      <p:sp>
        <p:nvSpPr>
          <p:cNvPr id="3" name="矩形 2"/>
          <p:cNvSpPr/>
          <p:nvPr/>
        </p:nvSpPr>
        <p:spPr>
          <a:xfrm>
            <a:off x="251460" y="1557020"/>
            <a:ext cx="3379470" cy="518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工程背景与上覆荷载</a:t>
            </a:r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值</a:t>
            </a:r>
            <a:r>
              <a:rPr lang="zh-CN" altLang="en-US">
                <a:solidFill>
                  <a:schemeClr val="tx1"/>
                </a:solidFill>
              </a:rPr>
              <a:t>的确定</a:t>
            </a:r>
          </a:p>
        </p:txBody>
      </p:sp>
      <p:pic>
        <p:nvPicPr>
          <p:cNvPr id="2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2204720"/>
            <a:ext cx="2604135" cy="1412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4787900" y="1557020"/>
            <a:ext cx="3379470" cy="518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Boussinesq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>
                <a:solidFill>
                  <a:schemeClr val="tx1"/>
                </a:solidFill>
              </a:rPr>
              <a:t>理论模型嵌入</a:t>
            </a:r>
          </a:p>
        </p:txBody>
      </p:sp>
      <p:pic>
        <p:nvPicPr>
          <p:cNvPr id="5" name="图片 -21474825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2212975"/>
            <a:ext cx="2108200" cy="1245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-2147482597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092315" y="2222500"/>
            <a:ext cx="1676400" cy="47117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7" name="图片 -21474826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300" y="2971165"/>
            <a:ext cx="800100" cy="4438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4860290" y="4293235"/>
            <a:ext cx="3379470" cy="518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工程参数修正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9" name="图片 -21474825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9973" y="4868863"/>
            <a:ext cx="1057275" cy="195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右箭头 9"/>
          <p:cNvSpPr/>
          <p:nvPr/>
        </p:nvSpPr>
        <p:spPr>
          <a:xfrm>
            <a:off x="3851910" y="2277110"/>
            <a:ext cx="576580" cy="288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 rot="5400000">
            <a:off x="6261735" y="3717290"/>
            <a:ext cx="576580" cy="288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-21474825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6325" y="5445125"/>
            <a:ext cx="2366645" cy="626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sp>
        <p:nvSpPr>
          <p:cNvPr id="13" name="右箭头 12"/>
          <p:cNvSpPr/>
          <p:nvPr/>
        </p:nvSpPr>
        <p:spPr>
          <a:xfrm rot="10800000">
            <a:off x="3923665" y="5614035"/>
            <a:ext cx="576580" cy="288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23215" y="4293235"/>
            <a:ext cx="3379470" cy="5181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设置计算点与结果输出</a:t>
            </a:r>
            <a:endParaRPr lang="zh-CN">
              <a:solidFill>
                <a:schemeClr val="tx1"/>
              </a:solidFill>
            </a:endParaRPr>
          </a:p>
        </p:txBody>
      </p:sp>
      <p:pic>
        <p:nvPicPr>
          <p:cNvPr id="15" name="图片 -214748259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215" y="5085080"/>
            <a:ext cx="3460750" cy="1548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输入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界面</a:t>
            </a:r>
          </a:p>
        </p:txBody>
      </p:sp>
      <p:sp>
        <p:nvSpPr>
          <p:cNvPr id="21" name="矩形 20"/>
          <p:cNvSpPr/>
          <p:nvPr/>
        </p:nvSpPr>
        <p:spPr>
          <a:xfrm>
            <a:off x="847725" y="1268730"/>
            <a:ext cx="7651115" cy="25177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7725" y="1268730"/>
            <a:ext cx="6993890" cy="29083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高架桥桩基沉降影响范围计算软件</a:t>
            </a:r>
            <a:r>
              <a:rPr lang="en-US" altLang="zh-CN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1.0</a:t>
            </a:r>
            <a:r>
              <a:rPr lang="zh-CN" altLang="en-US" sz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（单机版）</a:t>
            </a:r>
          </a:p>
        </p:txBody>
      </p:sp>
      <p:sp>
        <p:nvSpPr>
          <p:cNvPr id="23" name="矩形 22"/>
          <p:cNvSpPr/>
          <p:nvPr/>
        </p:nvSpPr>
        <p:spPr>
          <a:xfrm>
            <a:off x="847725" y="1772920"/>
            <a:ext cx="3232150" cy="3594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sz="1000" b="1">
                <a:solidFill>
                  <a:schemeClr val="tx1"/>
                </a:solidFill>
              </a:rPr>
              <a:t>规范选择：</a:t>
            </a:r>
            <a:r>
              <a:rPr lang="zh-CN" altLang="en-US" sz="1000">
                <a:solidFill>
                  <a:schemeClr val="tx1"/>
                </a:solidFill>
              </a:rPr>
              <a:t>《公路路基设计规范》</a:t>
            </a:r>
            <a:r>
              <a:rPr lang="en-US" altLang="zh-CN" sz="1000">
                <a:solidFill>
                  <a:schemeClr val="tx1"/>
                </a:solidFill>
              </a:rPr>
              <a:t>JTG D30-2015</a:t>
            </a:r>
          </a:p>
          <a:p>
            <a:pPr algn="l"/>
            <a:r>
              <a:rPr lang="zh-CN" altLang="en-US" sz="1000" b="1">
                <a:solidFill>
                  <a:schemeClr val="tx1"/>
                </a:solidFill>
              </a:rPr>
              <a:t>工作目录：</a:t>
            </a:r>
            <a:r>
              <a:rPr lang="en-US" altLang="zh-CN" sz="1000">
                <a:solidFill>
                  <a:schemeClr val="tx1"/>
                </a:solidFill>
              </a:rPr>
              <a:t>C:\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960" y="1540510"/>
            <a:ext cx="2468880" cy="32575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300470" y="2061210"/>
            <a:ext cx="1550035" cy="11131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■</a:t>
            </a:r>
            <a:r>
              <a:rPr lang="en-US" alt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1000" b="1">
                <a:solidFill>
                  <a:schemeClr val="tx1"/>
                </a:solidFill>
              </a:rPr>
              <a:t>设计计算</a:t>
            </a:r>
          </a:p>
          <a:p>
            <a:pPr algn="l">
              <a:lnSpc>
                <a:spcPct val="150000"/>
              </a:lnSpc>
            </a:pPr>
            <a:r>
              <a:rPr 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■</a:t>
            </a:r>
            <a:r>
              <a:rPr lang="en-US" alt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000" b="1">
                <a:solidFill>
                  <a:schemeClr val="tx1"/>
                </a:solidFill>
              </a:rPr>
              <a:t>工作记录</a:t>
            </a:r>
          </a:p>
          <a:p>
            <a:pPr algn="l">
              <a:lnSpc>
                <a:spcPct val="150000"/>
              </a:lnSpc>
            </a:pPr>
            <a:r>
              <a:rPr 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■</a:t>
            </a:r>
            <a:r>
              <a:rPr lang="en-US" alt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000" b="1">
                <a:solidFill>
                  <a:schemeClr val="tx1"/>
                </a:solidFill>
                <a:latin typeface="+mn-ea"/>
                <a:sym typeface="+mn-ea"/>
              </a:rPr>
              <a:t>结果查询</a:t>
            </a:r>
          </a:p>
        </p:txBody>
      </p:sp>
      <p:sp>
        <p:nvSpPr>
          <p:cNvPr id="26" name="矩形 25"/>
          <p:cNvSpPr/>
          <p:nvPr/>
        </p:nvSpPr>
        <p:spPr>
          <a:xfrm>
            <a:off x="6516370" y="3355340"/>
            <a:ext cx="722630" cy="431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■</a:t>
            </a:r>
            <a:r>
              <a:rPr lang="en-US" altLang="zh-CN" sz="1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1000" b="1">
                <a:solidFill>
                  <a:schemeClr val="tx1"/>
                </a:solidFill>
              </a:rPr>
              <a:t>退出</a:t>
            </a:r>
            <a:endParaRPr lang="zh-CN" altLang="en-US" sz="1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7" name="图片 -21474825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2221865"/>
            <a:ext cx="3192145" cy="14281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15" y="1274445"/>
            <a:ext cx="657225" cy="285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705" y="4509135"/>
            <a:ext cx="4939665" cy="206121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4500245" y="2410460"/>
            <a:ext cx="1871345" cy="1954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计算模型建立</a:t>
            </a:r>
            <a:endParaRPr lang="zh-CN" sz="3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1412875"/>
            <a:ext cx="7476490" cy="5147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桩基参数修正</a:t>
            </a:r>
            <a:endParaRPr lang="zh-CN" sz="3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5301615"/>
            <a:ext cx="5378450" cy="1166495"/>
          </a:xfrm>
          <a:prstGeom prst="rect">
            <a:avLst/>
          </a:prstGeom>
        </p:spPr>
      </p:pic>
      <p:pic>
        <p:nvPicPr>
          <p:cNvPr id="4" name="图片 -21474825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70" y="5661660"/>
            <a:ext cx="2183765" cy="5778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</p:pic>
      <p:pic>
        <p:nvPicPr>
          <p:cNvPr id="2" name="图片 -21474825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53" y="1484313"/>
            <a:ext cx="1057275" cy="1957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-21474825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530" y="1484630"/>
            <a:ext cx="3312160" cy="1957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右箭头 5"/>
          <p:cNvSpPr/>
          <p:nvPr/>
        </p:nvSpPr>
        <p:spPr>
          <a:xfrm>
            <a:off x="4932045" y="2136140"/>
            <a:ext cx="720090" cy="5041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67995" y="3717290"/>
            <a:ext cx="8127365" cy="1476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indent="457200" algn="l"/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利用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FLAC3D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软件数值模拟，输入与理论计算相同地质条件参数；通过调整其他参数值，使模型在没有桩基础存在条件下，施加荷载</a:t>
            </a:r>
            <a:r>
              <a:rPr lang="en-US" altLang="zh-CN" sz="1800" i="1">
                <a:solidFill>
                  <a:schemeClr val="bg1"/>
                </a:solidFill>
                <a:ea typeface="微软雅黑" panose="020B0503020204020204" charset="-122"/>
                <a:sym typeface="+mn-ea"/>
              </a:rPr>
              <a:t>P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，对某点产生沉降量与理论计算值相等时，固定各项边界条件。</a:t>
            </a:r>
          </a:p>
          <a:p>
            <a:pPr indent="457200" algn="l"/>
            <a:endParaRPr lang="zh-CN" altLang="en-US" sz="180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457200" algn="l"/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加入桩基模块，调整桩长与桩径，通过对比沉降变化数值确定修正系数。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计算过程</a:t>
            </a:r>
            <a:endParaRPr lang="zh-CN" sz="3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4650740"/>
            <a:ext cx="2261870" cy="2077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" y="2490470"/>
            <a:ext cx="8163560" cy="21075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745" y="4650740"/>
            <a:ext cx="2107565" cy="2077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555" y="4650740"/>
            <a:ext cx="1931670" cy="2076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4470" y="4650740"/>
            <a:ext cx="2077085" cy="2077085"/>
          </a:xfrm>
          <a:prstGeom prst="rect">
            <a:avLst/>
          </a:prstGeom>
        </p:spPr>
      </p:pic>
      <p:pic>
        <p:nvPicPr>
          <p:cNvPr id="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375" y="69215"/>
            <a:ext cx="3091180" cy="2421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ctrTitle"/>
          </p:nvPr>
        </p:nvSpPr>
        <p:spPr>
          <a:xfrm>
            <a:off x="467995" y="332740"/>
            <a:ext cx="6858000" cy="941705"/>
          </a:xfrm>
        </p:spPr>
        <p:txBody>
          <a:bodyPr/>
          <a:lstStyle/>
          <a:p>
            <a:pPr algn="l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、</a:t>
            </a:r>
            <a:r>
              <a:rPr 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结果输出</a:t>
            </a:r>
            <a:endParaRPr lang="zh-CN" sz="3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628775"/>
            <a:ext cx="5045075" cy="15760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1628775"/>
            <a:ext cx="3592195" cy="2190115"/>
          </a:xfrm>
          <a:prstGeom prst="rect">
            <a:avLst/>
          </a:prstGeom>
        </p:spPr>
      </p:pic>
      <p:pic>
        <p:nvPicPr>
          <p:cNvPr id="2" name="图片 1" descr="fa1b4174df6349ac36528831c936ba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3933190"/>
            <a:ext cx="6181090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/>
          <p:cNvSpPr>
            <a:spLocks noGrp="1"/>
          </p:cNvSpPr>
          <p:nvPr>
            <p:ph type="ctrTitle"/>
          </p:nvPr>
        </p:nvSpPr>
        <p:spPr>
          <a:xfrm>
            <a:off x="351155" y="1122045"/>
            <a:ext cx="8635365" cy="2599690"/>
          </a:xfrm>
        </p:spPr>
        <p:txBody>
          <a:bodyPr/>
          <a:lstStyle/>
          <a:p>
            <a:r>
              <a:rPr lang="en-US" sz="4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THANKS!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KSO_WM_UNIT_DIAGRAM_ISNUMVISUAL" val="0"/>
  <p:tag name="KSO_WM_UNIT_DIAGRAM_ISREFERUNIT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0196576"/>
  <p:tag name="KSO_WM_TEMPLATE_SUBCATEGORY" val="0"/>
  <p:tag name="KSO_WM_TEMPLATE_THUMBS_INDEX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2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202</Words>
  <Application>Microsoft Office PowerPoint</Application>
  <PresentationFormat>全屏显示(4:3)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黑体</vt:lpstr>
      <vt:lpstr>宋体</vt:lpstr>
      <vt:lpstr>微软雅黑</vt:lpstr>
      <vt:lpstr>Arial</vt:lpstr>
      <vt:lpstr>Times New Roman</vt:lpstr>
      <vt:lpstr>1_Office 主题​​</vt:lpstr>
      <vt:lpstr>高架桥桩基沉降影响范围计算软件1.0</vt:lpstr>
      <vt:lpstr>目录</vt:lpstr>
      <vt:lpstr>1、技术路线图</vt:lpstr>
      <vt:lpstr>2、输入界面</vt:lpstr>
      <vt:lpstr>3、计算模型建立</vt:lpstr>
      <vt:lpstr>4、桩基参数修正</vt:lpstr>
      <vt:lpstr>5、计算过程</vt:lpstr>
      <vt:lpstr>6、结果输出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高架桥桩基沉降影响范围计算软件1.0</dc:title>
  <dc:creator>Administrator</dc:creator>
  <cp:lastModifiedBy>Chuansheng Liang</cp:lastModifiedBy>
  <cp:revision>4</cp:revision>
  <dcterms:created xsi:type="dcterms:W3CDTF">2025-04-24T06:28:00Z</dcterms:created>
  <dcterms:modified xsi:type="dcterms:W3CDTF">2025-06-03T01:02:25Z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55268D24CAB04448A8A161B5A23D92CC_12</vt:lpwstr>
  </property>
</Properties>
</file>