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9" r:id="rId4"/>
    <p:sldId id="260" r:id="rId5"/>
    <p:sldId id="261" r:id="rId6"/>
    <p:sldId id="263" r:id="rId7"/>
    <p:sldId id="268" r:id="rId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4" autoAdjust="0"/>
    <p:restoredTop sz="96260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637" y="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2419" y="-1277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9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1897211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This, able</a:t>
                      </a:r>
                      <a:endParaRPr kumimoji="1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황</a:t>
            </a:r>
            <a:r>
              <a:rPr lang="en-US" altLang="ko-KR" sz="2000" dirty="0"/>
              <a:t>2</a:t>
            </a:r>
            <a:r>
              <a:rPr lang="ko-KR" altLang="en-US" sz="2000" dirty="0"/>
              <a:t>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황</a:t>
            </a:r>
            <a:r>
              <a:rPr lang="en-US" altLang="ko-KR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251530"/>
              </p:ext>
            </p:extLst>
          </p:nvPr>
        </p:nvGraphicFramePr>
        <p:xfrm>
          <a:off x="280988" y="1025525"/>
          <a:ext cx="8582024" cy="477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2019.05.06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3.00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명세서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이미지를 토대로 전체 클래스 디자인 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송재우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2019.05.08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3.01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명세서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수정에 따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 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project main Class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Task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Class-&gt; Task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송재우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2019.05.11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3.10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수정에 따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음성 인식 서비스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상시 활성화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글씨크기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8pt-&gt;7pt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보기 편하도록 띄어쓰기 조정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송재우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2019.05.24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Tes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도중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다시 시작 시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arrayList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저장된 내용들이 남아있지 않고 초기화되는 결함을 발견하여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저장을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arrayList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 방법으로 변경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Task,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목록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Class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Task,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협업 도구 기능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arrayLIst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삭제하고 각각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 Table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생성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채팅 내용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첨부파일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음성인식 피드백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Table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내부 내용도 이에 맞게 수정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송재우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황</a:t>
            </a:r>
            <a:r>
              <a:rPr lang="en-US" altLang="ko-KR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47954"/>
              </p:ext>
            </p:extLst>
          </p:nvPr>
        </p:nvGraphicFramePr>
        <p:xfrm>
          <a:off x="826270" y="1369067"/>
          <a:ext cx="2056938" cy="13716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56938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Table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E-mail</a:t>
                      </a:r>
                      <a:r>
                        <a:rPr lang="en-US" altLang="ko-KR" sz="900" u="sng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(PK)</a:t>
                      </a:r>
                      <a:endParaRPr lang="ko-KR" altLang="en-US" sz="9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(PK)</a:t>
                      </a:r>
                      <a:endParaRPr lang="ko-KR" altLang="en-US" sz="9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1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03373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71947"/>
              </p:ext>
            </p:extLst>
          </p:nvPr>
        </p:nvGraphicFramePr>
        <p:xfrm>
          <a:off x="826270" y="3070093"/>
          <a:ext cx="2056938" cy="11430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56938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9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900" u="sng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(PK)</a:t>
                      </a:r>
                      <a:endParaRPr lang="ko-KR" altLang="en-US" sz="9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마감일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12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생성일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8721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2928"/>
              </p:ext>
            </p:extLst>
          </p:nvPr>
        </p:nvGraphicFramePr>
        <p:xfrm>
          <a:off x="3741570" y="3070093"/>
          <a:ext cx="2056938" cy="1828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56938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58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 </a:t>
                      </a:r>
                      <a:r>
                        <a:rPr lang="ko-KR" altLang="en-US" sz="9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명 </a:t>
                      </a:r>
                      <a:r>
                        <a:rPr lang="en-US" altLang="ko-KR" sz="9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  <a:endParaRPr lang="ko-KR" altLang="en-US" sz="9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1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여부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54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971989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73434"/>
              </p:ext>
            </p:extLst>
          </p:nvPr>
        </p:nvGraphicFramePr>
        <p:xfrm>
          <a:off x="3741570" y="1371152"/>
          <a:ext cx="2056938" cy="13716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56938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E-mail (FK)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5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87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56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74703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03520"/>
              </p:ext>
            </p:extLst>
          </p:nvPr>
        </p:nvGraphicFramePr>
        <p:xfrm>
          <a:off x="821974" y="5205539"/>
          <a:ext cx="2061234" cy="457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61234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목록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66907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29095"/>
              </p:ext>
            </p:extLst>
          </p:nvPr>
        </p:nvGraphicFramePr>
        <p:xfrm>
          <a:off x="826270" y="4365342"/>
          <a:ext cx="2061234" cy="457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61234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협업 도구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협업 도구 </a:t>
                      </a:r>
                      <a:r>
                        <a:rPr lang="ko-KR" altLang="en-US" sz="9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ko-KR" altLang="en-US" sz="900" u="sng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</a:t>
                      </a:r>
                      <a:r>
                        <a:rPr lang="en-US" altLang="ko-KR" sz="900" u="sng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  <a:endParaRPr lang="ko-KR" altLang="en-US" sz="9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 flipH="1">
            <a:off x="3343564" y="1893455"/>
            <a:ext cx="39800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3343564" y="1893455"/>
            <a:ext cx="0" cy="15055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flipH="1">
            <a:off x="2883208" y="3398982"/>
            <a:ext cx="4603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H="1">
            <a:off x="2883208" y="1690255"/>
            <a:ext cx="8583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3343564" y="3398982"/>
            <a:ext cx="39800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050127" y="5381214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 - Database -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54815"/>
              </p:ext>
            </p:extLst>
          </p:nvPr>
        </p:nvGraphicFramePr>
        <p:xfrm>
          <a:off x="6656870" y="1371152"/>
          <a:ext cx="2056938" cy="1600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56938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내용 문자열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5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87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56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명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747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528212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 bwMode="auto">
          <a:xfrm flipH="1">
            <a:off x="6321669" y="2620108"/>
            <a:ext cx="3352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321669" y="2620108"/>
            <a:ext cx="1656" cy="10426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H="1">
            <a:off x="5800164" y="3662751"/>
            <a:ext cx="5231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H="1">
            <a:off x="5798508" y="2391508"/>
            <a:ext cx="858362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flipH="1">
            <a:off x="5798508" y="2162985"/>
            <a:ext cx="858362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H="1">
            <a:off x="5798508" y="1926041"/>
            <a:ext cx="858362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52529"/>
              </p:ext>
            </p:extLst>
          </p:nvPr>
        </p:nvGraphicFramePr>
        <p:xfrm>
          <a:off x="6652574" y="3199875"/>
          <a:ext cx="2056938" cy="685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56938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명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5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870729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 bwMode="auto">
          <a:xfrm flipH="1">
            <a:off x="6317373" y="3641593"/>
            <a:ext cx="3352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89740"/>
              </p:ext>
            </p:extLst>
          </p:nvPr>
        </p:nvGraphicFramePr>
        <p:xfrm>
          <a:off x="3737274" y="5205539"/>
          <a:ext cx="2061234" cy="457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61234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인식 피드백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문자열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6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0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황</a:t>
            </a:r>
            <a:r>
              <a:rPr lang="en-US" altLang="ko-KR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92225"/>
              </p:ext>
            </p:extLst>
          </p:nvPr>
        </p:nvGraphicFramePr>
        <p:xfrm>
          <a:off x="266887" y="990555"/>
          <a:ext cx="1852673" cy="4614227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52673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E-mail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10099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972503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735062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추가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9595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 발송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54466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 재 발송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27622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 확인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85334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확인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61578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647964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5434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디바이스의 사진 파일을 불러온다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53358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이메일로 인증번호를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발송한다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인증 번호와 이메일로 발송한 인증번호가 같은지 확인한다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640968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아이디가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동일한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것이 있는지 확인한다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376932"/>
                  </a:ext>
                </a:extLst>
              </a:tr>
              <a:tr h="362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내용을 토대로 회원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＇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그리고 로그인 화면으로 이동한다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23719"/>
                  </a:ext>
                </a:extLst>
              </a:tr>
              <a:tr h="1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회원가입을 취소하고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화면으로 돌아간다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4877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36918"/>
              </p:ext>
            </p:extLst>
          </p:nvPr>
        </p:nvGraphicFramePr>
        <p:xfrm>
          <a:off x="2409356" y="854115"/>
          <a:ext cx="1995066" cy="19964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95066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1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확인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54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화면으로 이동한다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 화면으로 이동한다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23719"/>
                  </a:ext>
                </a:extLst>
              </a:tr>
              <a:tr h="222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(3)’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ID/PW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가진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요소가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있다면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로그인을 완료하고 초기화면으로 이동한다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48773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 bwMode="auto">
          <a:xfrm>
            <a:off x="6469380" y="2491740"/>
            <a:ext cx="8763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58874"/>
              </p:ext>
            </p:extLst>
          </p:nvPr>
        </p:nvGraphicFramePr>
        <p:xfrm>
          <a:off x="5076646" y="860695"/>
          <a:ext cx="1947794" cy="16916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47794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53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E-mail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1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 받기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54466"/>
                  </a:ext>
                </a:extLst>
              </a:tr>
              <a:tr h="139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이메일로 인증번호를 발송한다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189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인증 번호가 발송한 인증 번호와 같다면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메일로 비밀번호를 전송한다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23719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34263"/>
              </p:ext>
            </p:extLst>
          </p:nvPr>
        </p:nvGraphicFramePr>
        <p:xfrm>
          <a:off x="5087848" y="3079812"/>
          <a:ext cx="1947794" cy="2499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47794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화면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 텍스트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66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메모장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997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조회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1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조회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25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수신된 </a:t>
                      </a:r>
                      <a:r>
                        <a:rPr lang="ko-KR" altLang="en-US" sz="7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들을 </a:t>
                      </a:r>
                      <a:r>
                        <a:rPr lang="ko-KR" altLang="en-US" sz="7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표시한다</a:t>
                      </a:r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조회 화면을 띄운다</a:t>
                      </a:r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75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비로그인 시 활성화 되는 버튼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화면으로 이동한다</a:t>
                      </a:r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23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시 활성화 되는 버튼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창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띄운다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19059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84627"/>
              </p:ext>
            </p:extLst>
          </p:nvPr>
        </p:nvGraphicFramePr>
        <p:xfrm>
          <a:off x="7268104" y="860695"/>
          <a:ext cx="1494446" cy="10972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94446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설정한 기능이 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실행된다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활성화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8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비활성화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59540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10219"/>
              </p:ext>
            </p:extLst>
          </p:nvPr>
        </p:nvGraphicFramePr>
        <p:xfrm>
          <a:off x="7257464" y="3297669"/>
          <a:ext cx="1490774" cy="701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90774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텍스트 입력을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받을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37149"/>
              </p:ext>
            </p:extLst>
          </p:nvPr>
        </p:nvGraphicFramePr>
        <p:xfrm>
          <a:off x="7264432" y="2170352"/>
          <a:ext cx="1476839" cy="8991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76839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필드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설정한 텍스트 내용을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표시한다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필드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11894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>
            <a:cxnSpLocks/>
          </p:cNvCxnSpPr>
          <p:nvPr/>
        </p:nvCxnSpPr>
        <p:spPr bwMode="auto">
          <a:xfrm flipH="1">
            <a:off x="2119560" y="1540714"/>
            <a:ext cx="280710" cy="12310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02441"/>
              </p:ext>
            </p:extLst>
          </p:nvPr>
        </p:nvGraphicFramePr>
        <p:xfrm>
          <a:off x="2431130" y="3206968"/>
          <a:ext cx="1995066" cy="8077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95066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표시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텍스트 필드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42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행위나 기능이 이루어졌을 경우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그에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 알림을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목록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가져와 출력한다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02890"/>
              </p:ext>
            </p:extLst>
          </p:nvPr>
        </p:nvGraphicFramePr>
        <p:xfrm>
          <a:off x="2428756" y="5369248"/>
          <a:ext cx="1995066" cy="701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95066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불러오기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디바이스에 저장되어 있는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불러온다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>
            <a:cxnSpLocks/>
          </p:cNvCxnSpPr>
          <p:nvPr/>
        </p:nvCxnSpPr>
        <p:spPr bwMode="auto">
          <a:xfrm flipV="1">
            <a:off x="163401" y="2491742"/>
            <a:ext cx="0" cy="32449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화살표 연결선 31"/>
          <p:cNvCxnSpPr>
            <a:cxnSpLocks/>
          </p:cNvCxnSpPr>
          <p:nvPr/>
        </p:nvCxnSpPr>
        <p:spPr bwMode="auto">
          <a:xfrm>
            <a:off x="163401" y="2491740"/>
            <a:ext cx="9228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B7EB54AC-F59E-4782-93E1-A1FAAFB93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07150"/>
              </p:ext>
            </p:extLst>
          </p:nvPr>
        </p:nvGraphicFramePr>
        <p:xfrm>
          <a:off x="2444078" y="4329492"/>
          <a:ext cx="1995066" cy="7924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95066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E-mail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033739"/>
                  </a:ext>
                </a:extLst>
              </a:tr>
            </a:tbl>
          </a:graphicData>
        </a:graphic>
      </p:graphicFrame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50B0482-EA92-456F-8D2D-53747D3547F9}"/>
              </a:ext>
            </a:extLst>
          </p:cNvPr>
          <p:cNvCxnSpPr/>
          <p:nvPr/>
        </p:nvCxnSpPr>
        <p:spPr bwMode="auto">
          <a:xfrm flipH="1">
            <a:off x="174606" y="5736722"/>
            <a:ext cx="22565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21AF7C0-0E5B-457B-89AF-A97EEB4E0105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flipV="1">
            <a:off x="4403789" y="1706515"/>
            <a:ext cx="672857" cy="196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9B2331B-A0C5-4CA3-8D78-57D740D0FE35}"/>
              </a:ext>
            </a:extLst>
          </p:cNvPr>
          <p:cNvCxnSpPr>
            <a:cxnSpLocks/>
          </p:cNvCxnSpPr>
          <p:nvPr/>
        </p:nvCxnSpPr>
        <p:spPr bwMode="auto">
          <a:xfrm>
            <a:off x="4403789" y="1957070"/>
            <a:ext cx="1794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F195D22-3B51-47F1-99F3-707FE454FFEB}"/>
              </a:ext>
            </a:extLst>
          </p:cNvPr>
          <p:cNvCxnSpPr>
            <a:cxnSpLocks/>
          </p:cNvCxnSpPr>
          <p:nvPr/>
        </p:nvCxnSpPr>
        <p:spPr bwMode="auto">
          <a:xfrm>
            <a:off x="4583205" y="1957975"/>
            <a:ext cx="0" cy="23715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DD0837E-2365-4424-86DD-22334D35F2C6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4583205" y="4329492"/>
            <a:ext cx="50464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38EDB2D-3ED5-4BCB-9C24-D55076BE8E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919634" y="4270403"/>
            <a:ext cx="1682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21DED06-3028-4F72-908D-8A65AB7861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919633" y="1852336"/>
            <a:ext cx="0" cy="24299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FAE0449-B8DB-43D5-93AB-94F1E23D345F}"/>
              </a:ext>
            </a:extLst>
          </p:cNvPr>
          <p:cNvCxnSpPr>
            <a:cxnSpLocks/>
            <a:endCxn id="11" idx="3"/>
          </p:cNvCxnSpPr>
          <p:nvPr/>
        </p:nvCxnSpPr>
        <p:spPr bwMode="auto">
          <a:xfrm flipH="1">
            <a:off x="4404422" y="1851442"/>
            <a:ext cx="515212" cy="8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A7C24B-802A-4FCB-83C4-B5B0EF75636D}"/>
              </a:ext>
            </a:extLst>
          </p:cNvPr>
          <p:cNvCxnSpPr>
            <a:cxnSpLocks/>
            <a:endCxn id="46" idx="3"/>
          </p:cNvCxnSpPr>
          <p:nvPr/>
        </p:nvCxnSpPr>
        <p:spPr bwMode="auto">
          <a:xfrm flipH="1">
            <a:off x="4439144" y="4520201"/>
            <a:ext cx="637502" cy="2055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8168F09-9B01-410C-97A0-2B7C17492C40}"/>
              </a:ext>
            </a:extLst>
          </p:cNvPr>
          <p:cNvCxnSpPr>
            <a:cxnSpLocks/>
            <a:endCxn id="34" idx="3"/>
          </p:cNvCxnSpPr>
          <p:nvPr/>
        </p:nvCxnSpPr>
        <p:spPr bwMode="auto">
          <a:xfrm flipH="1" flipV="1">
            <a:off x="4426196" y="3610828"/>
            <a:ext cx="647167" cy="2633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4378DDC-5120-4A40-AB17-878EF86D837E}"/>
              </a:ext>
            </a:extLst>
          </p:cNvPr>
          <p:cNvCxnSpPr>
            <a:cxnSpLocks/>
          </p:cNvCxnSpPr>
          <p:nvPr/>
        </p:nvCxnSpPr>
        <p:spPr bwMode="auto">
          <a:xfrm flipV="1">
            <a:off x="2105159" y="2257610"/>
            <a:ext cx="310843" cy="13147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99F67784-165C-455E-9D3C-DC0CC9799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43137"/>
              </p:ext>
            </p:extLst>
          </p:nvPr>
        </p:nvGraphicFramePr>
        <p:xfrm>
          <a:off x="5087848" y="5720981"/>
          <a:ext cx="1936592" cy="594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36592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인식 서비스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상시 활성화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음성인식 서비스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음성인식 화면으로 이동한다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050127" y="5381214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 - Class -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09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황</a:t>
            </a:r>
            <a:r>
              <a:rPr lang="en-US" altLang="ko-KR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18657"/>
              </p:ext>
            </p:extLst>
          </p:nvPr>
        </p:nvGraphicFramePr>
        <p:xfrm>
          <a:off x="808647" y="831723"/>
          <a:ext cx="1831615" cy="19050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31615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생성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설명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1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마감일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54466"/>
                  </a:ext>
                </a:extLst>
              </a:tr>
              <a:tr h="23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내용을 통한 새로운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프로젝트를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Table’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추가한다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그리고 프로젝트 조회 화면으로 돌아간다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135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생성을 취소하고 </a:t>
                      </a:r>
                      <a:endParaRPr lang="en-US" altLang="ko-KR" sz="7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화면으로 돌아간다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2371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91943"/>
              </p:ext>
            </p:extLst>
          </p:nvPr>
        </p:nvGraphicFramePr>
        <p:xfrm>
          <a:off x="808646" y="3476940"/>
          <a:ext cx="1831615" cy="28041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31615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134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편집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134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134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설명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10099"/>
                  </a:ext>
                </a:extLst>
              </a:tr>
              <a:tr h="134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마감일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13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13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뒤로 가기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54466"/>
                  </a:ext>
                </a:extLst>
              </a:tr>
              <a:tr h="13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삭제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063586"/>
                  </a:ext>
                </a:extLst>
              </a:tr>
              <a:tr h="13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삭제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12761"/>
                  </a:ext>
                </a:extLst>
              </a:tr>
              <a:tr h="273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갱신하고 이전 화면으로 돌아간다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19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편집을 취소하고 </a:t>
                      </a:r>
                      <a:endParaRPr lang="en-US" altLang="ko-KR" sz="7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화면으로 돌아간다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23719"/>
                  </a:ext>
                </a:extLst>
              </a:tr>
              <a:tr h="19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프로젝트를</a:t>
                      </a:r>
                      <a:r>
                        <a:rPr lang="ko-KR" altLang="en-US" sz="7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700" baseline="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7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삭제한다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48225"/>
                  </a:ext>
                </a:extLst>
              </a:tr>
              <a:tr h="19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팀원을 </a:t>
                      </a:r>
                      <a:endParaRPr lang="en-US" altLang="ko-KR" sz="7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삭제한다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3191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95361"/>
              </p:ext>
            </p:extLst>
          </p:nvPr>
        </p:nvGraphicFramePr>
        <p:xfrm>
          <a:off x="3061420" y="831723"/>
          <a:ext cx="2489200" cy="23926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조회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(‘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창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자세히 보기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29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87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정렬 선택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68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생성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063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프로젝트 정보 화면으로 이동한다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18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창 텍스트 영역에 입력한 내용과 같은 이름을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가진 프로젝트를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찾는다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프로젝트를 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마감일 순</a:t>
                      </a:r>
                      <a:r>
                        <a:rPr lang="en-US" altLang="ko-KR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 순으로 정렬한다</a:t>
                      </a:r>
                      <a:r>
                        <a:rPr lang="en-US" altLang="ko-KR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ctr" latinLnBrk="1"/>
                      <a:r>
                        <a:rPr lang="en-US" altLang="ko-KR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</a:t>
                      </a:r>
                      <a:r>
                        <a:rPr lang="en-US" altLang="ko-KR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23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생성 화면을 띄운다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4822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68026"/>
              </p:ext>
            </p:extLst>
          </p:nvPr>
        </p:nvGraphicFramePr>
        <p:xfrm>
          <a:off x="3155400" y="3476940"/>
          <a:ext cx="2301240" cy="3005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301240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131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정보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프로젝트의 팀원 이름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생성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기한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텍스트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03228"/>
                  </a:ext>
                </a:extLst>
              </a:tr>
              <a:tr h="131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 버튼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450183"/>
                  </a:ext>
                </a:extLst>
              </a:tr>
              <a:tr h="131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상세 조회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299521"/>
                  </a:ext>
                </a:extLst>
              </a:tr>
              <a:tr h="131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추가하기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872219"/>
                  </a:ext>
                </a:extLst>
              </a:tr>
              <a:tr h="131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입장하기 버튼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54466"/>
                  </a:ext>
                </a:extLst>
              </a:tr>
              <a:tr h="131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뒤로 가기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009775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내용 변경이 가능한 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화면으로 전환한다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470451"/>
                  </a:ext>
                </a:extLst>
              </a:tr>
              <a:tr h="1310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사용자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화면으로 이동한다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18521"/>
                  </a:ext>
                </a:extLst>
              </a:tr>
              <a:tr h="131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추가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화면을 띄운다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131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프로젝트 메인 화면으로 이동한다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697"/>
                  </a:ext>
                </a:extLst>
              </a:tr>
              <a:tr h="131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화면으로 돌아간다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441929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2034"/>
              </p:ext>
            </p:extLst>
          </p:nvPr>
        </p:nvGraphicFramePr>
        <p:xfrm>
          <a:off x="6583019" y="3647797"/>
          <a:ext cx="2063479" cy="14020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63479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134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추가 검색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134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할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134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904611"/>
                  </a:ext>
                </a:extLst>
              </a:tr>
              <a:tr h="134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내용과 같은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가진 회원을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확인한 뒤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있다면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회원의 사진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ID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버튼이 나타난다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134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회원 직책 설정 화면을 띄운다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87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9446"/>
              </p:ext>
            </p:extLst>
          </p:nvPr>
        </p:nvGraphicFramePr>
        <p:xfrm>
          <a:off x="6583020" y="5285944"/>
          <a:ext cx="2063478" cy="81875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63478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165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 설정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165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 설정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165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224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설정한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직책으로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추가한다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</a:tbl>
          </a:graphicData>
        </a:graphic>
      </p:graphicFrame>
      <p:cxnSp>
        <p:nvCxnSpPr>
          <p:cNvPr id="59" name="직선 화살표 연결선 58"/>
          <p:cNvCxnSpPr>
            <a:cxnSpLocks/>
            <a:endCxn id="19" idx="3"/>
          </p:cNvCxnSpPr>
          <p:nvPr/>
        </p:nvCxnSpPr>
        <p:spPr bwMode="auto">
          <a:xfrm flipH="1" flipV="1">
            <a:off x="2640262" y="1784223"/>
            <a:ext cx="418886" cy="3303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168"/>
              </p:ext>
            </p:extLst>
          </p:nvPr>
        </p:nvGraphicFramePr>
        <p:xfrm>
          <a:off x="6583019" y="1989406"/>
          <a:ext cx="2063479" cy="13868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63479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17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상세 조회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17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177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필드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10099"/>
                  </a:ext>
                </a:extLst>
              </a:tr>
              <a:tr h="17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텍스트 필드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17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 필드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177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뒤로 가기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039879"/>
                  </a:ext>
                </a:extLst>
              </a:tr>
              <a:tr h="177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화면으로 돌아간다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45619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015DB97-C3B4-4B26-AEF3-D36F3EF0D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84796"/>
              </p:ext>
            </p:extLst>
          </p:nvPr>
        </p:nvGraphicFramePr>
        <p:xfrm>
          <a:off x="6583020" y="945619"/>
          <a:ext cx="2063478" cy="8077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63478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프로젝트나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등록일 순으로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순서를 정렬한다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마감일 순으로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순서를 정렬한다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79397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C94F74-954A-4901-9CE8-DC829C2AF956}"/>
              </a:ext>
            </a:extLst>
          </p:cNvPr>
          <p:cNvCxnSpPr>
            <a:endCxn id="23" idx="3"/>
          </p:cNvCxnSpPr>
          <p:nvPr/>
        </p:nvCxnSpPr>
        <p:spPr bwMode="auto">
          <a:xfrm flipH="1">
            <a:off x="2640261" y="4323816"/>
            <a:ext cx="515140" cy="5552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BEAF0FC-D501-4E0F-98ED-9885F7015DBF}"/>
              </a:ext>
            </a:extLst>
          </p:cNvPr>
          <p:cNvCxnSpPr>
            <a:cxnSpLocks/>
            <a:endCxn id="110" idx="1"/>
          </p:cNvCxnSpPr>
          <p:nvPr/>
        </p:nvCxnSpPr>
        <p:spPr bwMode="auto">
          <a:xfrm flipV="1">
            <a:off x="5456640" y="2682826"/>
            <a:ext cx="1126379" cy="18805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BEA74E4-4F1D-4BBC-AC88-058653FD28A5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flipV="1">
            <a:off x="5456640" y="4348837"/>
            <a:ext cx="1126379" cy="5301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56E7D2-EBC2-47DB-852D-9D4786380B7A}"/>
              </a:ext>
            </a:extLst>
          </p:cNvPr>
          <p:cNvCxnSpPr>
            <a:cxnSpLocks/>
          </p:cNvCxnSpPr>
          <p:nvPr/>
        </p:nvCxnSpPr>
        <p:spPr bwMode="auto">
          <a:xfrm>
            <a:off x="6219842" y="4947112"/>
            <a:ext cx="0" cy="8435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C2240DA-EAC8-4A55-9692-8D849C864DD6}"/>
              </a:ext>
            </a:extLst>
          </p:cNvPr>
          <p:cNvCxnSpPr/>
          <p:nvPr/>
        </p:nvCxnSpPr>
        <p:spPr bwMode="auto">
          <a:xfrm>
            <a:off x="6219842" y="5790667"/>
            <a:ext cx="36317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C7E1C74-BEDC-4EDB-BABF-AC22DB9A834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 bwMode="auto">
          <a:xfrm>
            <a:off x="4306020" y="3224403"/>
            <a:ext cx="0" cy="2525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06DB7C4-1DCF-4F6D-B7A6-77FCAA980DD2}"/>
              </a:ext>
            </a:extLst>
          </p:cNvPr>
          <p:cNvCxnSpPr/>
          <p:nvPr/>
        </p:nvCxnSpPr>
        <p:spPr bwMode="auto">
          <a:xfrm>
            <a:off x="2640262" y="2025908"/>
            <a:ext cx="418886" cy="2791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46E794-F10B-4A4A-AC42-F229A1CF9C13}"/>
              </a:ext>
            </a:extLst>
          </p:cNvPr>
          <p:cNvCxnSpPr/>
          <p:nvPr/>
        </p:nvCxnSpPr>
        <p:spPr bwMode="auto">
          <a:xfrm flipV="1">
            <a:off x="2640262" y="4508000"/>
            <a:ext cx="515138" cy="5116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7B4FE41-6872-4FFF-BA99-EC38A62D55DA}"/>
              </a:ext>
            </a:extLst>
          </p:cNvPr>
          <p:cNvCxnSpPr/>
          <p:nvPr/>
        </p:nvCxnSpPr>
        <p:spPr bwMode="auto">
          <a:xfrm flipV="1">
            <a:off x="4396491" y="3224403"/>
            <a:ext cx="0" cy="2525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96AC650-D862-4468-8E06-B53BD3008B2A}"/>
              </a:ext>
            </a:extLst>
          </p:cNvPr>
          <p:cNvCxnSpPr/>
          <p:nvPr/>
        </p:nvCxnSpPr>
        <p:spPr bwMode="auto">
          <a:xfrm flipH="1">
            <a:off x="5456640" y="2514629"/>
            <a:ext cx="1126380" cy="18342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CA4D723-18DF-4082-B9C6-CC2C7F4B3B46}"/>
              </a:ext>
            </a:extLst>
          </p:cNvPr>
          <p:cNvCxnSpPr>
            <a:endCxn id="13" idx="3"/>
          </p:cNvCxnSpPr>
          <p:nvPr/>
        </p:nvCxnSpPr>
        <p:spPr bwMode="auto">
          <a:xfrm flipH="1">
            <a:off x="5456640" y="4484903"/>
            <a:ext cx="1126380" cy="4949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 flipH="1">
            <a:off x="6219843" y="4947112"/>
            <a:ext cx="3631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557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황</a:t>
            </a:r>
            <a:r>
              <a:rPr lang="en-US" altLang="ko-KR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68119"/>
              </p:ext>
            </p:extLst>
          </p:nvPr>
        </p:nvGraphicFramePr>
        <p:xfrm>
          <a:off x="283492" y="813252"/>
          <a:ext cx="1791626" cy="2301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791626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17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17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명 텍스트 영역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17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10099"/>
                  </a:ext>
                </a:extLst>
              </a:tr>
              <a:tr h="17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여부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17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17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54466"/>
                  </a:ext>
                </a:extLst>
              </a:tr>
              <a:tr h="17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387922"/>
                  </a:ext>
                </a:extLst>
              </a:tr>
              <a:tr h="17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971989"/>
                  </a:ext>
                </a:extLst>
              </a:tr>
              <a:tr h="386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내용으로 새로운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추가한다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그리고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화면으로 돌아간다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279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생성을 취소하고 이전 화면으로 돌아간다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2371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02663"/>
              </p:ext>
            </p:extLst>
          </p:nvPr>
        </p:nvGraphicFramePr>
        <p:xfrm>
          <a:off x="4668923" y="815101"/>
          <a:ext cx="1890060" cy="2499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90060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명 텍스트 영역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1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54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04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편집완료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387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971989"/>
                  </a:ext>
                </a:extLst>
              </a:tr>
              <a:tr h="177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사항으로 해당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‘Task Table’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요소의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내용을 갱신한다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그리고 이전 화면으로 돌아간다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177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‘Task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1929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37681"/>
              </p:ext>
            </p:extLst>
          </p:nvPr>
        </p:nvGraphicFramePr>
        <p:xfrm>
          <a:off x="7081960" y="815820"/>
          <a:ext cx="1778548" cy="2407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778548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 관리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list(‘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삭제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0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84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465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763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첨부파일이 본인이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첨부한 것이라면 활성화 되는 버튼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파일을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제거한다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23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첨부파일을 다운로드 받는다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48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메인 화면에서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관리 화면이 안보이도록 한다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72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메인 화면에서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관리 화면이 보이도록 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6632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47877"/>
              </p:ext>
            </p:extLst>
          </p:nvPr>
        </p:nvGraphicFramePr>
        <p:xfrm>
          <a:off x="7075084" y="3422290"/>
          <a:ext cx="1778548" cy="15087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778548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 탐색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파일 목록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465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763931"/>
                  </a:ext>
                </a:extLst>
              </a:tr>
              <a:tr h="134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파일 목록에서 선택한 파일을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추가하고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탐색을 종료한다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탐색을 취소하고 첨부파일 탐색을 종료한다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2371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3769"/>
              </p:ext>
            </p:extLst>
          </p:nvPr>
        </p:nvGraphicFramePr>
        <p:xfrm>
          <a:off x="7086230" y="5129600"/>
          <a:ext cx="1778548" cy="701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778548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불러오기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디바이스에 저장되어 있는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불러온다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69791"/>
              </p:ext>
            </p:extLst>
          </p:nvPr>
        </p:nvGraphicFramePr>
        <p:xfrm>
          <a:off x="2476207" y="816487"/>
          <a:ext cx="1791626" cy="18897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791626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Class(‘Task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명 텍스트 필드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텍스트 필드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1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텍스트 필드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텍스트 필드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 텍스트 필드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54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 텍스트 필드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067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387922"/>
                  </a:ext>
                </a:extLst>
              </a:tr>
              <a:tr h="193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변경이 가능한 화면으로 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전환한다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22490"/>
              </p:ext>
            </p:extLst>
          </p:nvPr>
        </p:nvGraphicFramePr>
        <p:xfrm>
          <a:off x="297244" y="3570449"/>
          <a:ext cx="2448743" cy="28956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48743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121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121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 텍스트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1211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787801"/>
                  </a:ext>
                </a:extLst>
              </a:tr>
              <a:tr h="121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121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보낼 메시지 텍스트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121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54466"/>
                  </a:ext>
                </a:extLst>
              </a:tr>
              <a:tr h="121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-&gt;Text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387922"/>
                  </a:ext>
                </a:extLst>
              </a:tr>
              <a:tr h="121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추가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971989"/>
                  </a:ext>
                </a:extLst>
              </a:tr>
              <a:tr h="121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화상회의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470380"/>
                  </a:ext>
                </a:extLst>
              </a:tr>
              <a:tr h="25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내용을 전송한 날짜와 전송한 사람의 사진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’)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포함하여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전송한다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이를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내용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저장한다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19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변환하여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보낼 메시지 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영역에 나타낸다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23719"/>
                  </a:ext>
                </a:extLst>
              </a:tr>
              <a:tr h="121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탐색 화면을 띄운다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21680"/>
                  </a:ext>
                </a:extLst>
              </a:tr>
              <a:tr h="121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화상회의 화면을 띄운다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563052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60040"/>
              </p:ext>
            </p:extLst>
          </p:nvPr>
        </p:nvGraphicFramePr>
        <p:xfrm>
          <a:off x="7095711" y="5936855"/>
          <a:ext cx="1764797" cy="502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764797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인식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음성을 받아서 텍스트로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변경하여 반환한다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871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33805A8E-48DE-474F-9EBD-290E1A1BB95B}"/>
              </a:ext>
            </a:extLst>
          </p:cNvPr>
          <p:cNvGrpSpPr/>
          <p:nvPr/>
        </p:nvGrpSpPr>
        <p:grpSpPr>
          <a:xfrm>
            <a:off x="8846755" y="1092830"/>
            <a:ext cx="172553" cy="2823850"/>
            <a:chOff x="8860508" y="1173032"/>
            <a:chExt cx="111974" cy="3111191"/>
          </a:xfrm>
        </p:grpSpPr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>
              <a:off x="8860508" y="4284223"/>
              <a:ext cx="11151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 flipV="1">
              <a:off x="8972020" y="1173032"/>
              <a:ext cx="0" cy="31111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화살표 연결선 65"/>
            <p:cNvCxnSpPr>
              <a:cxnSpLocks/>
            </p:cNvCxnSpPr>
            <p:nvPr/>
          </p:nvCxnSpPr>
          <p:spPr bwMode="auto">
            <a:xfrm flipH="1">
              <a:off x="8860508" y="1173032"/>
              <a:ext cx="11197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F6B4BBF-8727-4724-BA02-257A78099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70967"/>
              </p:ext>
            </p:extLst>
          </p:nvPr>
        </p:nvGraphicFramePr>
        <p:xfrm>
          <a:off x="3687096" y="3570449"/>
          <a:ext cx="2374649" cy="26974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374649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122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메인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1296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 텍스트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1296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설명 텍스트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10099"/>
                  </a:ext>
                </a:extLst>
              </a:tr>
              <a:tr h="12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이름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56148"/>
                  </a:ext>
                </a:extLst>
              </a:tr>
              <a:tr h="129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129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54466"/>
                  </a:ext>
                </a:extLst>
              </a:tr>
              <a:tr h="129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선택 버튼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063586"/>
                  </a:ext>
                </a:extLst>
              </a:tr>
              <a:tr h="129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뒤로 가기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941688"/>
                  </a:ext>
                </a:extLst>
              </a:tr>
              <a:tr h="339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중 하나를 클릭하면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편집 가능한 정보 화면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화면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관리 화면이 활성화된다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472234"/>
                  </a:ext>
                </a:extLst>
              </a:tr>
              <a:tr h="130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대한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화면으로 이동한다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129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이름을 마감일 순</a:t>
                      </a:r>
                      <a:r>
                        <a:rPr lang="en-US" altLang="ko-KR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 순으로 정렬한다</a:t>
                      </a:r>
                      <a:r>
                        <a:rPr lang="en-US" altLang="ko-KR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</a:t>
                      </a:r>
                      <a:r>
                        <a:rPr lang="en-US" altLang="ko-KR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baseline="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23719"/>
                  </a:ext>
                </a:extLst>
              </a:tr>
              <a:tr h="129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화면으로 돌아간다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48225"/>
                  </a:ext>
                </a:extLst>
              </a:tr>
            </a:tbl>
          </a:graphicData>
        </a:graphic>
      </p:graphicFrame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8D65925-157D-44C5-904A-CCFC4B651840}"/>
              </a:ext>
            </a:extLst>
          </p:cNvPr>
          <p:cNvCxnSpPr>
            <a:cxnSpLocks/>
            <a:endCxn id="28" idx="2"/>
          </p:cNvCxnSpPr>
          <p:nvPr/>
        </p:nvCxnSpPr>
        <p:spPr bwMode="auto">
          <a:xfrm flipV="1">
            <a:off x="3372020" y="2706247"/>
            <a:ext cx="0" cy="27420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7487EB2-1129-44B0-9254-EA40195E6FC1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flipV="1">
            <a:off x="6061745" y="2019780"/>
            <a:ext cx="1020215" cy="34285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AA6059-7706-4DC7-A96C-F6BA050757B5}"/>
              </a:ext>
            </a:extLst>
          </p:cNvPr>
          <p:cNvCxnSpPr>
            <a:cxnSpLocks/>
            <a:endCxn id="41" idx="3"/>
          </p:cNvCxnSpPr>
          <p:nvPr/>
        </p:nvCxnSpPr>
        <p:spPr bwMode="auto">
          <a:xfrm flipH="1" flipV="1">
            <a:off x="2745987" y="5018249"/>
            <a:ext cx="941110" cy="4415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8945225-D90E-4916-AC93-01F89CF02AD1}"/>
              </a:ext>
            </a:extLst>
          </p:cNvPr>
          <p:cNvCxnSpPr/>
          <p:nvPr/>
        </p:nvCxnSpPr>
        <p:spPr bwMode="auto">
          <a:xfrm flipH="1">
            <a:off x="3286125" y="4657725"/>
            <a:ext cx="40097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1274762-775F-4C8E-BF4F-9A42572CA369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6125" y="3331799"/>
            <a:ext cx="0" cy="13259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96E8B4A-4E45-43AC-8C61-57FB197FFD98}"/>
              </a:ext>
            </a:extLst>
          </p:cNvPr>
          <p:cNvCxnSpPr>
            <a:cxnSpLocks/>
          </p:cNvCxnSpPr>
          <p:nvPr/>
        </p:nvCxnSpPr>
        <p:spPr bwMode="auto">
          <a:xfrm flipH="1">
            <a:off x="1179305" y="3331799"/>
            <a:ext cx="210682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CD66167-0362-489F-8690-A98B53C81D11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1179305" y="3114492"/>
            <a:ext cx="0" cy="2173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2320B4-FF21-4C31-9D40-7727C74E4622}"/>
              </a:ext>
            </a:extLst>
          </p:cNvPr>
          <p:cNvCxnSpPr>
            <a:endCxn id="6" idx="1"/>
          </p:cNvCxnSpPr>
          <p:nvPr/>
        </p:nvCxnSpPr>
        <p:spPr bwMode="auto">
          <a:xfrm flipV="1">
            <a:off x="4267833" y="2064781"/>
            <a:ext cx="401090" cy="2307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C65FD5B-E85E-47C5-8867-CB1E56FF7487}"/>
              </a:ext>
            </a:extLst>
          </p:cNvPr>
          <p:cNvCxnSpPr/>
          <p:nvPr/>
        </p:nvCxnSpPr>
        <p:spPr bwMode="auto">
          <a:xfrm>
            <a:off x="3372020" y="5448300"/>
            <a:ext cx="3150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0F0998C-DE9C-43F2-BE2C-737CEB64B389}"/>
              </a:ext>
            </a:extLst>
          </p:cNvPr>
          <p:cNvGrpSpPr/>
          <p:nvPr/>
        </p:nvGrpSpPr>
        <p:grpSpPr>
          <a:xfrm>
            <a:off x="8864778" y="3726898"/>
            <a:ext cx="111582" cy="1800142"/>
            <a:chOff x="8860508" y="1173032"/>
            <a:chExt cx="111974" cy="3111191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F11EA2A-9CF3-4125-A6BE-B07B9A892F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60508" y="4284223"/>
              <a:ext cx="11151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9695916-1DB7-4E0B-8DD1-F196648EC621}"/>
                </a:ext>
              </a:extLst>
            </p:cNvPr>
            <p:cNvCxnSpPr/>
            <p:nvPr/>
          </p:nvCxnSpPr>
          <p:spPr bwMode="auto">
            <a:xfrm flipV="1">
              <a:off x="8972020" y="1173032"/>
              <a:ext cx="0" cy="31111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F38EC868-CDE0-478C-B77E-7CC1EB23A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860508" y="1173032"/>
              <a:ext cx="11197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6D65EC4-EB42-4DA1-99A8-6925160E1690}"/>
              </a:ext>
            </a:extLst>
          </p:cNvPr>
          <p:cNvCxnSpPr/>
          <p:nvPr/>
        </p:nvCxnSpPr>
        <p:spPr bwMode="auto">
          <a:xfrm>
            <a:off x="2745987" y="4840559"/>
            <a:ext cx="33277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8F3471C-8DBA-4F8E-A900-D6908E0B50E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8303" y="4840559"/>
            <a:ext cx="457" cy="17941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2A47838-BF99-47B3-A2ED-4CF45B8EA3D2}"/>
              </a:ext>
            </a:extLst>
          </p:cNvPr>
          <p:cNvCxnSpPr>
            <a:cxnSpLocks/>
          </p:cNvCxnSpPr>
          <p:nvPr/>
        </p:nvCxnSpPr>
        <p:spPr bwMode="auto">
          <a:xfrm flipV="1">
            <a:off x="3078760" y="6624082"/>
            <a:ext cx="4899349" cy="1059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1E5E471-E732-4BD0-8C75-A42017A6CB4C}"/>
              </a:ext>
            </a:extLst>
          </p:cNvPr>
          <p:cNvCxnSpPr>
            <a:cxnSpLocks/>
            <a:endCxn id="47" idx="2"/>
          </p:cNvCxnSpPr>
          <p:nvPr/>
        </p:nvCxnSpPr>
        <p:spPr bwMode="auto">
          <a:xfrm flipV="1">
            <a:off x="7978109" y="6439775"/>
            <a:ext cx="0" cy="194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0031391-6B48-4D5B-A992-583EB112A32E}"/>
              </a:ext>
            </a:extLst>
          </p:cNvPr>
          <p:cNvCxnSpPr>
            <a:cxnSpLocks/>
          </p:cNvCxnSpPr>
          <p:nvPr/>
        </p:nvCxnSpPr>
        <p:spPr bwMode="auto">
          <a:xfrm>
            <a:off x="2745987" y="5102015"/>
            <a:ext cx="1985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EDE9480-B080-4862-A3ED-306444175F8C}"/>
              </a:ext>
            </a:extLst>
          </p:cNvPr>
          <p:cNvCxnSpPr>
            <a:cxnSpLocks/>
          </p:cNvCxnSpPr>
          <p:nvPr/>
        </p:nvCxnSpPr>
        <p:spPr bwMode="auto">
          <a:xfrm>
            <a:off x="2944536" y="5102015"/>
            <a:ext cx="4270" cy="13132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CD84634-2E2E-4481-90D5-C037241894C6}"/>
              </a:ext>
            </a:extLst>
          </p:cNvPr>
          <p:cNvCxnSpPr/>
          <p:nvPr/>
        </p:nvCxnSpPr>
        <p:spPr bwMode="auto">
          <a:xfrm>
            <a:off x="2948806" y="6415249"/>
            <a:ext cx="371534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60F2E9A-B13D-412C-A893-8A9063942D3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59880" y="4195299"/>
            <a:ext cx="4270" cy="22199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2928D70-D456-46E6-B634-3769DF39C7CD}"/>
              </a:ext>
            </a:extLst>
          </p:cNvPr>
          <p:cNvCxnSpPr>
            <a:cxnSpLocks/>
          </p:cNvCxnSpPr>
          <p:nvPr/>
        </p:nvCxnSpPr>
        <p:spPr bwMode="auto">
          <a:xfrm>
            <a:off x="6664150" y="4195299"/>
            <a:ext cx="42208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50E37FE-EB66-4499-BA57-5E851A47E250}"/>
              </a:ext>
            </a:extLst>
          </p:cNvPr>
          <p:cNvCxnSpPr/>
          <p:nvPr/>
        </p:nvCxnSpPr>
        <p:spPr bwMode="auto">
          <a:xfrm flipH="1">
            <a:off x="4267833" y="1863634"/>
            <a:ext cx="401090" cy="269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52DE137-8857-49DE-8F52-9C44F7789732}"/>
              </a:ext>
            </a:extLst>
          </p:cNvPr>
          <p:cNvCxnSpPr/>
          <p:nvPr/>
        </p:nvCxnSpPr>
        <p:spPr bwMode="auto">
          <a:xfrm>
            <a:off x="1314994" y="3114492"/>
            <a:ext cx="0" cy="3145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3FC47158-E25A-45D4-B183-E633297A5256}"/>
              </a:ext>
            </a:extLst>
          </p:cNvPr>
          <p:cNvCxnSpPr/>
          <p:nvPr/>
        </p:nvCxnSpPr>
        <p:spPr bwMode="auto">
          <a:xfrm>
            <a:off x="1314994" y="3429000"/>
            <a:ext cx="175858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CCDFFB7F-AD3B-4094-9498-74349610F4E7}"/>
              </a:ext>
            </a:extLst>
          </p:cNvPr>
          <p:cNvCxnSpPr/>
          <p:nvPr/>
        </p:nvCxnSpPr>
        <p:spPr bwMode="auto">
          <a:xfrm>
            <a:off x="3078760" y="3429000"/>
            <a:ext cx="0" cy="12910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00961FF-1BEC-4F86-87C6-EF88228EC550}"/>
              </a:ext>
            </a:extLst>
          </p:cNvPr>
          <p:cNvCxnSpPr/>
          <p:nvPr/>
        </p:nvCxnSpPr>
        <p:spPr bwMode="auto">
          <a:xfrm>
            <a:off x="3073576" y="4720046"/>
            <a:ext cx="6135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6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53355"/>
              </p:ext>
            </p:extLst>
          </p:nvPr>
        </p:nvGraphicFramePr>
        <p:xfrm>
          <a:off x="1637026" y="848532"/>
          <a:ext cx="2456187" cy="21678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56187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171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인식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214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최소화 버튼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214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음성인식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028322"/>
                  </a:ext>
                </a:extLst>
              </a:tr>
              <a:tr h="214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음성 인식 결과 텍스트 필드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214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인식 결과에 대한 피드백 텍스트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음성인식 피드백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685390"/>
                  </a:ext>
                </a:extLst>
              </a:tr>
              <a:tr h="263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인식 서비스 창을 최소화하여 다른 화면을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나타내도록 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음성인식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기능을 실행한다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025653"/>
                  </a:ext>
                </a:extLst>
              </a:tr>
              <a:tr h="448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기능 실행에 관한 내용이라면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텍스트의 내용 중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협업 도구 기능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Table’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요소와 같은 게 있다면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기능을 실행한다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87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45464"/>
              </p:ext>
            </p:extLst>
          </p:nvPr>
        </p:nvGraphicFramePr>
        <p:xfrm>
          <a:off x="1629623" y="4306292"/>
          <a:ext cx="2457697" cy="396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57697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인식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음성을 받아서  텍스트로 변경하여 반환한다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87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76160"/>
              </p:ext>
            </p:extLst>
          </p:nvPr>
        </p:nvGraphicFramePr>
        <p:xfrm>
          <a:off x="1635516" y="3113358"/>
          <a:ext cx="2457697" cy="10058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57697">
                  <a:extLst>
                    <a:ext uri="{9D8B030D-6E8A-4147-A177-3AD203B41FA5}">
                      <a16:colId xmlns:a16="http://schemas.microsoft.com/office/drawing/2014/main" val="4140904376"/>
                    </a:ext>
                  </a:extLst>
                </a:gridCol>
              </a:tblGrid>
              <a:tr h="12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협업 도구 기능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74899"/>
                  </a:ext>
                </a:extLst>
              </a:tr>
              <a:tr h="12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이름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593852"/>
                  </a:ext>
                </a:extLst>
              </a:tr>
              <a:tr h="12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85456"/>
                  </a:ext>
                </a:extLst>
              </a:tr>
              <a:tr h="250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협업 도구의 기능들이 해당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객체 형태로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기능의 이름은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협업 도구 기능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055532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4102791" y="1343832"/>
            <a:ext cx="295347" cy="3200459"/>
            <a:chOff x="2659638" y="1415845"/>
            <a:chExt cx="258330" cy="3010023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2659638" y="1415845"/>
              <a:ext cx="25071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cxnSpLocks/>
            </p:cNvCxnSpPr>
            <p:nvPr/>
          </p:nvCxnSpPr>
          <p:spPr bwMode="auto">
            <a:xfrm flipH="1">
              <a:off x="2901724" y="1415845"/>
              <a:ext cx="8624" cy="3010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화살표 연결선 20"/>
            <p:cNvCxnSpPr>
              <a:cxnSpLocks/>
            </p:cNvCxnSpPr>
            <p:nvPr/>
          </p:nvCxnSpPr>
          <p:spPr bwMode="auto">
            <a:xfrm flipH="1">
              <a:off x="2667258" y="4425868"/>
              <a:ext cx="25071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5" name="그룹 24"/>
          <p:cNvGrpSpPr/>
          <p:nvPr/>
        </p:nvGrpSpPr>
        <p:grpSpPr>
          <a:xfrm>
            <a:off x="4093213" y="2590808"/>
            <a:ext cx="205482" cy="1084184"/>
            <a:chOff x="2659638" y="1415845"/>
            <a:chExt cx="250710" cy="3034477"/>
          </a:xfrm>
        </p:grpSpPr>
        <p:cxnSp>
          <p:nvCxnSpPr>
            <p:cNvPr id="26" name="직선 연결선 25"/>
            <p:cNvCxnSpPr/>
            <p:nvPr/>
          </p:nvCxnSpPr>
          <p:spPr bwMode="auto">
            <a:xfrm>
              <a:off x="2659638" y="1415845"/>
              <a:ext cx="25071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>
              <a:off x="2910348" y="1415845"/>
              <a:ext cx="0" cy="30344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직선 화살표 연결선 27"/>
            <p:cNvCxnSpPr/>
            <p:nvPr/>
          </p:nvCxnSpPr>
          <p:spPr bwMode="auto">
            <a:xfrm flipH="1">
              <a:off x="2659638" y="4450322"/>
              <a:ext cx="25071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4806"/>
              </p:ext>
            </p:extLst>
          </p:nvPr>
        </p:nvGraphicFramePr>
        <p:xfrm>
          <a:off x="5036168" y="848532"/>
          <a:ext cx="2456187" cy="9906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56187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화상 회의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170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78230"/>
                  </a:ext>
                </a:extLst>
              </a:tr>
              <a:tr h="170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참여자 화면을 위한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028322"/>
                  </a:ext>
                </a:extLst>
              </a:tr>
              <a:tr h="170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참여자 음성 출력을 위한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MIC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8875"/>
                  </a:ext>
                </a:extLst>
              </a:tr>
              <a:tr h="13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화상 회의 화면을 종료하고 이전 화면으로 돌아간다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6509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96113"/>
              </p:ext>
            </p:extLst>
          </p:nvPr>
        </p:nvGraphicFramePr>
        <p:xfrm>
          <a:off x="5050787" y="2431560"/>
          <a:ext cx="2456187" cy="502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56187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디바이스에 연결된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화면을 받아와서 출력한다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87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26998"/>
              </p:ext>
            </p:extLst>
          </p:nvPr>
        </p:nvGraphicFramePr>
        <p:xfrm>
          <a:off x="5036170" y="3425476"/>
          <a:ext cx="2456187" cy="502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56187">
                  <a:extLst>
                    <a:ext uri="{9D8B030D-6E8A-4147-A177-3AD203B41FA5}">
                      <a16:colId xmlns:a16="http://schemas.microsoft.com/office/drawing/2014/main" val="695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MIC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디바이스에 연결된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MIC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들어오는 입력을 받아와 출력한다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87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7492356" y="1315756"/>
            <a:ext cx="197845" cy="1446492"/>
            <a:chOff x="2659638" y="1415845"/>
            <a:chExt cx="250710" cy="3034477"/>
          </a:xfrm>
        </p:grpSpPr>
        <p:cxnSp>
          <p:nvCxnSpPr>
            <p:cNvPr id="33" name="직선 연결선 32"/>
            <p:cNvCxnSpPr/>
            <p:nvPr/>
          </p:nvCxnSpPr>
          <p:spPr bwMode="auto">
            <a:xfrm>
              <a:off x="2659638" y="1415845"/>
              <a:ext cx="25071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2910348" y="1415845"/>
              <a:ext cx="0" cy="30344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화살표 연결선 34"/>
            <p:cNvCxnSpPr/>
            <p:nvPr/>
          </p:nvCxnSpPr>
          <p:spPr bwMode="auto">
            <a:xfrm flipH="1">
              <a:off x="2659638" y="4450322"/>
              <a:ext cx="25071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6" name="그룹 35"/>
          <p:cNvGrpSpPr/>
          <p:nvPr/>
        </p:nvGrpSpPr>
        <p:grpSpPr>
          <a:xfrm>
            <a:off x="7499656" y="1523090"/>
            <a:ext cx="310819" cy="2220235"/>
            <a:chOff x="2659638" y="1415845"/>
            <a:chExt cx="250710" cy="3034477"/>
          </a:xfrm>
        </p:grpSpPr>
        <p:cxnSp>
          <p:nvCxnSpPr>
            <p:cNvPr id="37" name="직선 연결선 36"/>
            <p:cNvCxnSpPr/>
            <p:nvPr/>
          </p:nvCxnSpPr>
          <p:spPr bwMode="auto">
            <a:xfrm>
              <a:off x="2659638" y="1415845"/>
              <a:ext cx="25071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2910348" y="1415845"/>
              <a:ext cx="0" cy="30344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화살표 연결선 38"/>
            <p:cNvCxnSpPr/>
            <p:nvPr/>
          </p:nvCxnSpPr>
          <p:spPr bwMode="auto">
            <a:xfrm flipH="1">
              <a:off x="2659638" y="4450322"/>
              <a:ext cx="25071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920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6703</TotalTime>
  <Words>1987</Words>
  <Application>Microsoft Office PowerPoint</Application>
  <PresentationFormat>화면 슬라이드 쇼(4:3)</PresentationFormat>
  <Paragraphs>371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HY울릉도B</vt:lpstr>
      <vt:lpstr>HY울릉도M</vt:lpstr>
      <vt:lpstr>HY헤드라인M</vt:lpstr>
      <vt:lpstr>굴림</vt:lpstr>
      <vt:lpstr>Arial</vt:lpstr>
      <vt:lpstr>Times New Roman</vt:lpstr>
      <vt:lpstr>Wingdings</vt:lpstr>
      <vt:lpstr>맑은 고딕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632</cp:revision>
  <cp:lastPrinted>2001-07-23T08:42:52Z</cp:lastPrinted>
  <dcterms:created xsi:type="dcterms:W3CDTF">2011-02-22T01:37:12Z</dcterms:created>
  <dcterms:modified xsi:type="dcterms:W3CDTF">2019-05-29T16:19:07Z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