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1" r:id="rId1"/>
    <p:sldMasterId id="2147483713" r:id="rId2"/>
    <p:sldMasterId id="2147483721" r:id="rId3"/>
    <p:sldMasterId id="2147483723" r:id="rId4"/>
    <p:sldMasterId id="2147483745" r:id="rId5"/>
    <p:sldMasterId id="2147483747" r:id="rId6"/>
    <p:sldMasterId id="2147483749" r:id="rId7"/>
    <p:sldMasterId id="2147483756" r:id="rId8"/>
    <p:sldMasterId id="2147483758" r:id="rId9"/>
  </p:sldMasterIdLst>
  <p:notesMasterIdLst>
    <p:notesMasterId r:id="rId42"/>
  </p:notesMasterIdLst>
  <p:handoutMasterIdLst>
    <p:handoutMasterId r:id="rId43"/>
  </p:handoutMasterIdLst>
  <p:sldIdLst>
    <p:sldId id="380" r:id="rId10"/>
    <p:sldId id="426" r:id="rId11"/>
    <p:sldId id="382" r:id="rId12"/>
    <p:sldId id="370" r:id="rId13"/>
    <p:sldId id="427" r:id="rId14"/>
    <p:sldId id="407" r:id="rId15"/>
    <p:sldId id="393" r:id="rId16"/>
    <p:sldId id="405" r:id="rId17"/>
    <p:sldId id="372" r:id="rId18"/>
    <p:sldId id="378" r:id="rId19"/>
    <p:sldId id="383" r:id="rId20"/>
    <p:sldId id="391" r:id="rId21"/>
    <p:sldId id="322" r:id="rId22"/>
    <p:sldId id="408" r:id="rId23"/>
    <p:sldId id="374" r:id="rId24"/>
    <p:sldId id="409" r:id="rId25"/>
    <p:sldId id="425" r:id="rId26"/>
    <p:sldId id="365" r:id="rId27"/>
    <p:sldId id="412" r:id="rId28"/>
    <p:sldId id="364" r:id="rId29"/>
    <p:sldId id="384" r:id="rId30"/>
    <p:sldId id="392" r:id="rId31"/>
    <p:sldId id="413" r:id="rId32"/>
    <p:sldId id="414" r:id="rId33"/>
    <p:sldId id="415" r:id="rId34"/>
    <p:sldId id="416" r:id="rId35"/>
    <p:sldId id="424" r:id="rId36"/>
    <p:sldId id="418" r:id="rId37"/>
    <p:sldId id="419" r:id="rId38"/>
    <p:sldId id="420" r:id="rId39"/>
    <p:sldId id="421" r:id="rId40"/>
    <p:sldId id="422" r:id="rId41"/>
  </p:sldIdLst>
  <p:sldSz cx="9144000" cy="6858000" type="screen4x3"/>
  <p:notesSz cx="6735763" cy="9866313"/>
  <p:embeddedFontLst>
    <p:embeddedFont>
      <p:font typeface="-윤명조340" panose="020B0600000101010101" charset="-127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HY견고딕" panose="02030600000101010101" pitchFamily="18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-윤고딕330" panose="02030504000101010101" pitchFamily="18" charset="-127"/>
      <p:regular r:id="rId54"/>
    </p:embeddedFont>
    <p:embeddedFont>
      <p:font typeface="-윤고딕340" panose="02030504000101010101" pitchFamily="18" charset="-127"/>
      <p:regular r:id="rId55"/>
    </p:embeddedFont>
    <p:embeddedFont>
      <p:font typeface="-윤고딕350" panose="02030504000101010101" pitchFamily="18" charset="-127"/>
      <p:regular r:id="rId56"/>
    </p:embeddedFont>
    <p:embeddedFont>
      <p:font typeface="-윤고딕360" panose="02030504000101010101" pitchFamily="18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7" pos="5384" userDrawn="1">
          <p15:clr>
            <a:srgbClr val="A4A3A4"/>
          </p15:clr>
        </p15:guide>
        <p15:guide id="8" orient="horz" pos="696" userDrawn="1">
          <p15:clr>
            <a:srgbClr val="A4A3A4"/>
          </p15:clr>
        </p15:guide>
        <p15:guide id="10" orient="horz" pos="867" userDrawn="1">
          <p15:clr>
            <a:srgbClr val="A4A3A4"/>
          </p15:clr>
        </p15:guide>
        <p15:guide id="13" pos="2381" userDrawn="1">
          <p15:clr>
            <a:srgbClr val="A4A3A4"/>
          </p15:clr>
        </p15:guide>
        <p15:guide id="14" orient="horz" pos="4065" userDrawn="1">
          <p15:clr>
            <a:srgbClr val="A4A3A4"/>
          </p15:clr>
        </p15:guide>
        <p15:guide id="15" pos="5464" userDrawn="1">
          <p15:clr>
            <a:srgbClr val="A4A3A4"/>
          </p15:clr>
        </p15:guide>
        <p15:guide id="16" pos="326" userDrawn="1">
          <p15:clr>
            <a:srgbClr val="A4A3A4"/>
          </p15:clr>
        </p15:guide>
        <p15:guide id="17" pos="3309" userDrawn="1">
          <p15:clr>
            <a:srgbClr val="A4A3A4"/>
          </p15:clr>
        </p15:guide>
        <p15:guide id="18" pos="4282" userDrawn="1">
          <p15:clr>
            <a:srgbClr val="A4A3A4"/>
          </p15:clr>
        </p15:guide>
        <p15:guide id="19" pos="5261" userDrawn="1">
          <p15:clr>
            <a:srgbClr val="A4A3A4"/>
          </p15:clr>
        </p15:guide>
        <p15:guide id="20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4"/>
    <a:srgbClr val="87BCE0"/>
    <a:srgbClr val="05589F"/>
    <a:srgbClr val="0579CD"/>
    <a:srgbClr val="DF4F2C"/>
    <a:srgbClr val="FF5E5A"/>
    <a:srgbClr val="068ABB"/>
    <a:srgbClr val="3790CC"/>
    <a:srgbClr val="096CA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4" autoAdjust="0"/>
    <p:restoredTop sz="87158" autoAdjust="0"/>
  </p:normalViewPr>
  <p:slideViewPr>
    <p:cSldViewPr>
      <p:cViewPr varScale="1">
        <p:scale>
          <a:sx n="79" d="100"/>
          <a:sy n="79" d="100"/>
        </p:scale>
        <p:origin x="114" y="858"/>
      </p:cViewPr>
      <p:guideLst>
        <p:guide pos="1446"/>
        <p:guide pos="5602"/>
        <p:guide pos="5384"/>
        <p:guide orient="horz" pos="696"/>
        <p:guide orient="horz" pos="867"/>
        <p:guide pos="2381"/>
        <p:guide orient="horz" pos="4065"/>
        <p:guide pos="5464"/>
        <p:guide pos="326"/>
        <p:guide pos="3309"/>
        <p:guide pos="4282"/>
        <p:guide pos="5261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B5EBA58-FADA-46A9-9E57-739596BB7D4E}" type="datetimeFigureOut">
              <a:rPr lang="ko-KR" altLang="en-US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pPr/>
              <a:t>2019-12-07</a:t>
            </a:fld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3"/>
            <a:ext cx="2919413" cy="49371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CAA5BCD-E9BF-4CF3-B50A-7F666051268C}" type="slidenum">
              <a:rPr lang="ko-KR" altLang="en-US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pPr/>
              <a:t>‹#›</a:t>
            </a:fld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80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831" cy="495029"/>
          </a:xfrm>
          <a:prstGeom prst="rect">
            <a:avLst/>
          </a:prstGeom>
        </p:spPr>
        <p:txBody>
          <a:bodyPr vert="horz" lIns="90647" tIns="45323" rIns="90647" bIns="45323" rtlCol="0"/>
          <a:lstStyle>
            <a:lvl1pPr algn="l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0647" tIns="45323" rIns="90647" bIns="45323" rtlCol="0"/>
          <a:lstStyle>
            <a:lvl1pPr algn="r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fld id="{D0F8D799-1199-4731-99B1-FD1A5D04DEDB}" type="datetimeFigureOut">
              <a:rPr lang="ko-KR" altLang="en-US" smtClean="0"/>
              <a:pPr/>
              <a:t>2019-12-07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7" tIns="45323" rIns="90647" bIns="4532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47" tIns="45323" rIns="90647" bIns="45323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0647" tIns="45323" rIns="90647" bIns="45323" rtlCol="0" anchor="b"/>
          <a:lstStyle>
            <a:lvl1pPr algn="l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0647" tIns="45323" rIns="90647" bIns="45323" rtlCol="0" anchor="b"/>
          <a:lstStyle>
            <a:lvl1pPr algn="r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fld id="{3796CACF-C05F-4313-B43A-18328FA857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8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0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4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9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6468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2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1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7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4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>
              <a:defRPr>
                <a:ea typeface="-윤고딕34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69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32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>
              <a:defRPr>
                <a:ea typeface="-윤고딕34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2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289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>
              <a:defRPr>
                <a:ea typeface="-윤고딕34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32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7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6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43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3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8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0" kern="1200" spc="-150" dirty="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6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0" kern="1200" spc="-150" dirty="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Mk-newpc\옥빈 맥 공유\닥터피티_행정안전부\psd\1.png"/>
          <p:cNvPicPr>
            <a:picLocks noChangeAspect="1" noChangeArrowheads="1"/>
          </p:cNvPicPr>
          <p:nvPr userDrawn="1"/>
        </p:nvPicPr>
        <p:blipFill>
          <a:blip r:embed="rId3" cstate="print"/>
          <a:srcRect l="84444" t="4259" r="1528" b="87963"/>
          <a:stretch>
            <a:fillRect/>
          </a:stretch>
        </p:blipFill>
        <p:spPr bwMode="auto">
          <a:xfrm>
            <a:off x="7764560" y="6453634"/>
            <a:ext cx="934940" cy="388788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800" b="0" kern="1200" spc="-150" dirty="0">
          <a:solidFill>
            <a:srgbClr val="084846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0" kern="1200" spc="-150" dirty="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Mk-newpc\옥빈 맥 공유\닥터피티_행정안전부\psd\1.png"/>
          <p:cNvPicPr>
            <a:picLocks noChangeAspect="1" noChangeArrowheads="1"/>
          </p:cNvPicPr>
          <p:nvPr userDrawn="1"/>
        </p:nvPicPr>
        <p:blipFill>
          <a:blip r:embed="rId5" cstate="print"/>
          <a:srcRect l="84444" t="4259" r="1528" b="87963"/>
          <a:stretch>
            <a:fillRect/>
          </a:stretch>
        </p:blipFill>
        <p:spPr bwMode="auto">
          <a:xfrm>
            <a:off x="7764560" y="6453634"/>
            <a:ext cx="934940" cy="388788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800" b="0" kern="1200" spc="-150" dirty="0">
          <a:solidFill>
            <a:srgbClr val="084846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444208" y="332591"/>
            <a:ext cx="2364702" cy="378609"/>
          </a:xfrm>
          <a:prstGeom prst="roundRect">
            <a:avLst>
              <a:gd name="adj" fmla="val 50000"/>
            </a:avLst>
          </a:prstGeom>
          <a:solidFill>
            <a:srgbClr val="015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7</a:t>
            </a:r>
            <a:r>
              <a:rPr lang="ko-KR" altLang="en-US" b="1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073" y="1916832"/>
            <a:ext cx="73805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ko-KR" altLang="en-US" sz="4500" spc="-150" dirty="0">
                <a:solidFill>
                  <a:srgbClr val="0051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소미미술관과 </a:t>
            </a:r>
            <a:r>
              <a:rPr lang="ko-KR" altLang="en-US" sz="4500" spc="-150" dirty="0" err="1">
                <a:solidFill>
                  <a:srgbClr val="0051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겸재</a:t>
            </a:r>
            <a:r>
              <a:rPr lang="ko-KR" altLang="en-US" sz="4500" spc="-150" dirty="0">
                <a:solidFill>
                  <a:srgbClr val="0051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정선 미술관</a:t>
            </a:r>
          </a:p>
        </p:txBody>
      </p:sp>
    </p:spTree>
    <p:extLst>
      <p:ext uri="{BB962C8B-B14F-4D97-AF65-F5344CB8AC3E}">
        <p14:creationId xmlns:p14="http://schemas.microsoft.com/office/powerpoint/2010/main" val="109377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801" y="1345272"/>
            <a:ext cx="6283424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261" y="1391006"/>
            <a:ext cx="582050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기초 안전수칙을 준수하는 안전문화운동 전개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04802" y="4490510"/>
            <a:ext cx="5779366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4" y="4536244"/>
            <a:ext cx="536044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범죄행위에 악용되는 각종 불법 물건 일소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546" y="2099432"/>
            <a:ext cx="8047075" cy="3231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7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생명 보호장비 착용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의무화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안전띠ㆍ안전모ㆍ안전조끼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必着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엄격한 처벌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546" y="5276664"/>
            <a:ext cx="8140370" cy="83869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처벌근거 법제화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유통책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단속 등 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 대포물건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대포폰ㆍ통장ㆍ차량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근절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금융기관으로 신분증 진위확인 통합서비스 확대 추진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1498" y="2636880"/>
            <a:ext cx="8145359" cy="1439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ts val="2600"/>
              </a:lnSpc>
              <a:buSzPct val="60000"/>
            </a:pPr>
            <a:endParaRPr lang="ko-KR" altLang="en-US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2791961"/>
            <a:ext cx="5330552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spcBef>
                <a:spcPts val="9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미착용 교통사고 사망률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3.4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 증가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24009"/>
            <a:ext cx="70587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spcBef>
                <a:spcPts val="9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안전모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산업재해 사망사고 중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41%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안전보호구 미착용으로 발생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940" y="3656057"/>
            <a:ext cx="814452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spcBef>
                <a:spcPts val="9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안전조끼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태안 캠프사고 미착용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사망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여수 선박사고 착용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19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전원 구조</a:t>
            </a:r>
          </a:p>
        </p:txBody>
      </p:sp>
      <p:sp>
        <p:nvSpPr>
          <p:cNvPr id="25" name="양쪽 모서리가 둥근 사각형 24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3575" y="345029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국민과 함께 안전문화를 정착시키겠습니다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12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27040" y="2132856"/>
            <a:ext cx="2766864" cy="4572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Ⅱ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유능한 정부 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6007" y="3035181"/>
            <a:ext cx="67730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정부</a:t>
            </a:r>
            <a:r>
              <a:rPr lang="en-US" altLang="ko-KR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3.0</a:t>
            </a:r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구체적 성과 창출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1344489" y="3762375"/>
              <a:ext cx="6601742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1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343" y="317274"/>
            <a:ext cx="8795657" cy="50641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pc="0" dirty="0"/>
              <a:t>지난해</a:t>
            </a:r>
            <a:r>
              <a:rPr lang="en-US" altLang="ko-KR" spc="0" dirty="0"/>
              <a:t>, </a:t>
            </a:r>
            <a:r>
              <a:rPr lang="ko-KR" altLang="en-US" spc="0" dirty="0"/>
              <a:t>정부</a:t>
            </a:r>
            <a:r>
              <a:rPr lang="en-US" altLang="ko-KR" spc="0" dirty="0"/>
              <a:t>3.0</a:t>
            </a:r>
            <a:r>
              <a:rPr lang="ko-KR" altLang="en-US" spc="0" dirty="0"/>
              <a:t>의 비전과 철학을 확산시켰습니다</a:t>
            </a:r>
            <a:r>
              <a:rPr lang="en-US" altLang="ko-KR" spc="0" dirty="0"/>
              <a:t>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14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25078" y="2975274"/>
            <a:ext cx="25218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600" dirty="0" err="1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원스톱</a:t>
            </a:r>
            <a:endParaRPr lang="ko-KR" altLang="en-US" sz="66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1753" y="4214414"/>
            <a:ext cx="230447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남양주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고용</a:t>
            </a:r>
            <a:r>
              <a:rPr lang="en-US" altLang="ko-KR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복지 종합센터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13487" y="2975274"/>
            <a:ext cx="1742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협업</a:t>
            </a:r>
            <a:endParaRPr lang="ko-KR" altLang="en-US" sz="36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79804" y="4214414"/>
            <a:ext cx="228844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구미 화학재난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합동방재센터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84791" y="1057022"/>
            <a:ext cx="1742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6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공유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39951" y="2188240"/>
            <a:ext cx="2288447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운전면허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신체검사 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정보공유</a:t>
            </a:r>
            <a:endParaRPr lang="en-US" altLang="ko-KR" sz="1600" spc="-7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연 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300</a:t>
            </a:r>
            <a:r>
              <a:rPr lang="ko-KR" altLang="en-US" sz="1600" spc="-7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만명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161</a:t>
            </a:r>
            <a:r>
              <a:rPr lang="ko-KR" altLang="en-US" sz="1600" spc="-7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억원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혜택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7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13487" y="1057022"/>
            <a:ext cx="1742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공개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96850" y="2188239"/>
            <a:ext cx="185435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8.5</a:t>
            </a:r>
            <a:r>
              <a:rPr lang="ko-KR" altLang="en-US" sz="1600" spc="-7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만건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사전정보공표</a:t>
            </a:r>
            <a:endParaRPr lang="en-US" altLang="ko-KR" sz="1600" spc="-7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천종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공공데이터 개방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80947" y="4846615"/>
            <a:ext cx="7732644" cy="1471065"/>
            <a:chOff x="636104" y="4330700"/>
            <a:chExt cx="7732644" cy="1471065"/>
          </a:xfrm>
        </p:grpSpPr>
        <p:sp>
          <p:nvSpPr>
            <p:cNvPr id="54" name="직사각형 53"/>
            <p:cNvSpPr/>
            <p:nvPr/>
          </p:nvSpPr>
          <p:spPr>
            <a:xfrm>
              <a:off x="636104" y="4330700"/>
              <a:ext cx="7732644" cy="14710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8266" y="4412207"/>
              <a:ext cx="6631624" cy="130805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 indent="-133350" fontAlgn="base">
                <a:spcBef>
                  <a:spcPts val="700"/>
                </a:spcBef>
                <a:buClr>
                  <a:srgbClr val="0180AF"/>
                </a:buClr>
                <a:defRPr sz="2100" b="1" spc="-90">
                  <a:solidFill>
                    <a:srgbClr val="015095"/>
                  </a:solidFill>
                  <a:latin typeface="+mn-ea"/>
                </a:defRPr>
              </a:lvl1pPr>
            </a:lstStyle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 err="1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범정부적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추진기반 확립 및 기관별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분야별 세부 실행계획 실천</a:t>
              </a:r>
            </a:p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통합정원제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인사교류 확대 등 부처간 칸막이 없는 정부운영</a:t>
              </a:r>
            </a:p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중앙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 교육</a:t>
              </a:r>
              <a:r>
                <a:rPr lang="en-US" altLang="ko-KR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ko-KR" altLang="en-US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약</a:t>
              </a:r>
              <a:r>
                <a:rPr lang="en-US" altLang="ko-KR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58</a:t>
              </a:r>
              <a:r>
                <a:rPr lang="ko-KR" altLang="en-US" sz="1600" b="0" spc="0" dirty="0" err="1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만명</a:t>
              </a:r>
              <a:r>
                <a:rPr lang="en-US" altLang="ko-KR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등 정부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3.0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의 가치 확산</a:t>
              </a: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83778" y="2876550"/>
            <a:ext cx="7460122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412571" y="1171575"/>
            <a:ext cx="0" cy="329565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881248" y="4144305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881248" y="2122024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03770" y="4144305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2553" y="2122024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4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2765" y="1847966"/>
            <a:ext cx="7194598" cy="1457322"/>
            <a:chOff x="462765" y="1553402"/>
            <a:chExt cx="7194598" cy="1457322"/>
          </a:xfrm>
        </p:grpSpPr>
        <p:sp>
          <p:nvSpPr>
            <p:cNvPr id="16" name="TextBox 15"/>
            <p:cNvSpPr txBox="1"/>
            <p:nvPr/>
          </p:nvSpPr>
          <p:spPr>
            <a:xfrm>
              <a:off x="504795" y="2125866"/>
              <a:ext cx="7117333" cy="88485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공무원 시각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기관 이기주의 등으로 공개에 소극적</a:t>
              </a:r>
              <a:endParaRPr lang="en-US" altLang="ko-KR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-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정부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3.0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가치가 조직 문화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일하는 방식 등에 충분히 적용되지 못함</a:t>
              </a:r>
              <a:endParaRPr lang="en-US" altLang="ko-KR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65" y="1553402"/>
              <a:ext cx="7194598" cy="35278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lnSpc>
                  <a:spcPts val="2800"/>
                </a:lnSpc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단기간 많은 정보를 공개했지만</a:t>
              </a:r>
              <a:r>
                <a:rPr lang="en-US" altLang="ko-KR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국민이 원하는 정보는 부족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426616" y="711200"/>
            <a:ext cx="3154784" cy="5334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미흡했던 부분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2765" y="4058783"/>
            <a:ext cx="8377614" cy="1508336"/>
            <a:chOff x="462765" y="3992161"/>
            <a:chExt cx="8377614" cy="1508336"/>
          </a:xfrm>
        </p:grpSpPr>
        <p:sp>
          <p:nvSpPr>
            <p:cNvPr id="26" name="TextBox 25"/>
            <p:cNvSpPr txBox="1"/>
            <p:nvPr/>
          </p:nvSpPr>
          <p:spPr>
            <a:xfrm>
              <a:off x="504795" y="4637760"/>
              <a:ext cx="7202293" cy="86273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- 295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 공공기관 가운데 정보공개시스템 미등록 기관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55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(19%)</a:t>
              </a:r>
            </a:p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정부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3.0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인지도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ea"/>
                  <a:ea typeface="+mj-ea"/>
                </a:rPr>
                <a:t>‘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13.11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 :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국민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34%,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공무원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99.5%,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전문가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92%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2765" y="3992161"/>
              <a:ext cx="8377614" cy="35907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lnSpc>
                  <a:spcPts val="2800"/>
                </a:lnSpc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</a:t>
              </a:r>
              <a:r>
                <a:rPr lang="en-US" altLang="ko-KR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 등 국민 접점기관의 실천 저조</a:t>
              </a:r>
              <a:r>
                <a:rPr lang="en-US" altLang="ko-KR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국민 인지도는 낮음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15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45695" y="1052455"/>
            <a:ext cx="5217775" cy="253915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rgbClr val="4A70C6"/>
              </a:contourClr>
            </a:sp3d>
          </a:bodyPr>
          <a:lstStyle/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정부</a:t>
            </a:r>
            <a:r>
              <a:rPr lang="en-US" altLang="ko-KR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3.0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기초적인 </a:t>
            </a:r>
            <a:r>
              <a:rPr lang="ko-KR" altLang="en-US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정보공개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부터 </a:t>
            </a:r>
            <a:br>
              <a:rPr lang="en-US" altLang="ko-KR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철저히 </a:t>
            </a:r>
            <a:r>
              <a:rPr lang="ko-KR" altLang="en-US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재점검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하여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성과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를 </a:t>
            </a:r>
            <a:r>
              <a:rPr lang="ko-KR" altLang="en-US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확산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해 가겠습니다</a:t>
            </a:r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endParaRPr lang="ko-KR" altLang="en-US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51903" y="3939369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공공정보 전면 공개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0749" y="4018469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51903" y="4439960"/>
            <a:ext cx="2565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맞춤형 서비스 정착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90749" y="4519060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90749" y="4940551"/>
            <a:ext cx="2427507" cy="461665"/>
            <a:chOff x="890749" y="4923617"/>
            <a:chExt cx="2427507" cy="461665"/>
          </a:xfrm>
        </p:grpSpPr>
        <p:sp>
          <p:nvSpPr>
            <p:cNvPr id="80" name="직사각형 79"/>
            <p:cNvSpPr/>
            <p:nvPr/>
          </p:nvSpPr>
          <p:spPr>
            <a:xfrm>
              <a:off x="951903" y="4923617"/>
              <a:ext cx="23663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세계 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위 전자정부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0749" y="5002717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0749" y="5441142"/>
            <a:ext cx="2185453" cy="461665"/>
            <a:chOff x="890749" y="5441142"/>
            <a:chExt cx="2185453" cy="461665"/>
          </a:xfrm>
        </p:grpSpPr>
        <p:sp>
          <p:nvSpPr>
            <p:cNvPr id="79" name="직사각형 78"/>
            <p:cNvSpPr/>
            <p:nvPr/>
          </p:nvSpPr>
          <p:spPr>
            <a:xfrm>
              <a:off x="951903" y="5441142"/>
              <a:ext cx="21242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공직사회 정상화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90749" y="5520242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16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445517" y="4007867"/>
            <a:ext cx="2696203" cy="1818640"/>
            <a:chOff x="4260526" y="3987989"/>
            <a:chExt cx="2696203" cy="1818640"/>
          </a:xfrm>
        </p:grpSpPr>
        <p:sp>
          <p:nvSpPr>
            <p:cNvPr id="23" name="직사각형 22"/>
            <p:cNvSpPr/>
            <p:nvPr/>
          </p:nvSpPr>
          <p:spPr>
            <a:xfrm>
              <a:off x="4260526" y="39879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34348" y="39879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0526" y="449090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60526" y="49785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60526" y="545102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34348" y="449090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3434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3434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98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2108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1544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2108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138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33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8182" y="1246706"/>
            <a:ext cx="646998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07" y="1292440"/>
            <a:ext cx="589473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정보공개 실태를 수요자 관점에서 전면 재검토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1965901"/>
            <a:ext cx="8191873" cy="80021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latinLnBrk="0">
              <a:spcBef>
                <a:spcPts val="12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정보공개의 품질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공개 방법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수요자 편의성 등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반복적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집중적 점검</a:t>
            </a:r>
            <a:endParaRPr lang="en-US" altLang="ko-KR" sz="21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 latinLnBrk="0">
              <a:spcBef>
                <a:spcPts val="12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특히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일자리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복지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재정 등 국민 관심분야는</a:t>
            </a:r>
            <a:r>
              <a:rPr lang="ko-KR" altLang="en-US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상세하고 알기 쉽게</a:t>
            </a:r>
            <a:r>
              <a:rPr lang="ko-KR" altLang="en-US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공개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575" y="345029"/>
            <a:ext cx="72987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공공정보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 중심으로 전면 공개하겠습니다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17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7640" y="4606214"/>
            <a:ext cx="1208753" cy="668016"/>
          </a:xfrm>
          <a:prstGeom prst="roundRect">
            <a:avLst>
              <a:gd name="adj" fmla="val 24334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5536" y="4624181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-윤고딕340" panose="02030504000101010101" pitchFamily="18" charset="-127"/>
              </a:rPr>
              <a:t>원문정보 </a:t>
            </a:r>
            <a:endParaRPr lang="en-US" altLang="ko-KR" dirty="0">
              <a:solidFill>
                <a:schemeClr val="bg1"/>
              </a:solidFill>
              <a:ea typeface="-윤고딕34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ea typeface="-윤고딕340" panose="02030504000101010101" pitchFamily="18" charset="-127"/>
              </a:rPr>
              <a:t>사전공개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7146" y="4518017"/>
            <a:ext cx="6371724" cy="2007327"/>
            <a:chOff x="1077146" y="4063341"/>
            <a:chExt cx="6371724" cy="2462003"/>
          </a:xfrm>
        </p:grpSpPr>
        <p:grpSp>
          <p:nvGrpSpPr>
            <p:cNvPr id="74" name="그룹 73"/>
            <p:cNvGrpSpPr/>
            <p:nvPr/>
          </p:nvGrpSpPr>
          <p:grpSpPr>
            <a:xfrm>
              <a:off x="1077146" y="4171070"/>
              <a:ext cx="2582044" cy="2354274"/>
              <a:chOff x="765205" y="3893227"/>
              <a:chExt cx="2582044" cy="2527723"/>
            </a:xfrm>
          </p:grpSpPr>
          <p:sp>
            <p:nvSpPr>
              <p:cNvPr id="44" name="직사각형 43"/>
              <p:cNvSpPr/>
              <p:nvPr/>
            </p:nvSpPr>
            <p:spPr>
              <a:xfrm rot="16200000" flipH="1">
                <a:off x="2001667" y="4984994"/>
                <a:ext cx="1779739" cy="414000"/>
              </a:xfrm>
              <a:prstGeom prst="rect">
                <a:avLst/>
              </a:prstGeom>
              <a:solidFill>
                <a:srgbClr val="FF5E5A"/>
              </a:solidFill>
              <a:ln w="254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653330" y="3893227"/>
                <a:ext cx="47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FF5E5A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7</a:t>
                </a:r>
                <a:r>
                  <a:rPr lang="ko-KR" altLang="en-US" sz="1400" spc="-70" dirty="0" err="1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억건</a:t>
                </a:r>
                <a:endParaRPr lang="en-US" altLang="ko-KR" sz="1400" spc="-70" dirty="0">
                  <a:solidFill>
                    <a:srgbClr val="D24726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16200000">
                <a:off x="1236112" y="5828281"/>
                <a:ext cx="96034" cy="414000"/>
              </a:xfrm>
              <a:prstGeom prst="rect">
                <a:avLst/>
              </a:prstGeom>
              <a:solidFill>
                <a:srgbClr val="87B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16200000">
                <a:off x="1573863" y="5361820"/>
                <a:ext cx="1027753" cy="413308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947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2013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93072" y="5594704"/>
                <a:ext cx="688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87BCE0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31</a:t>
                </a:r>
                <a:r>
                  <a:rPr lang="ko-KR" altLang="en-US" sz="1600" spc="-70" dirty="0" err="1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만건</a:t>
                </a:r>
                <a:endParaRPr lang="en-US" altLang="ko-KR" sz="2400" spc="-70" dirty="0">
                  <a:solidFill>
                    <a:srgbClr val="0070C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84189" y="4663799"/>
                <a:ext cx="738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005094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3.8</a:t>
                </a:r>
                <a:r>
                  <a:rPr lang="ko-KR" altLang="en-US" sz="1400" spc="-70" dirty="0" err="1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억건</a:t>
                </a:r>
                <a:endParaRPr lang="en-US" altLang="ko-KR" sz="1400" spc="-70" dirty="0">
                  <a:solidFill>
                    <a:srgbClr val="0050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rot="5400000">
                <a:off x="2056227" y="4804820"/>
                <a:ext cx="0" cy="258204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/>
              <p:cNvSpPr/>
              <p:nvPr/>
            </p:nvSpPr>
            <p:spPr>
              <a:xfrm>
                <a:off x="16948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2014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5330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2017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866826" y="4063341"/>
              <a:ext cx="2582044" cy="2462001"/>
              <a:chOff x="765205" y="3777562"/>
              <a:chExt cx="2582044" cy="2643388"/>
            </a:xfrm>
          </p:grpSpPr>
          <p:sp>
            <p:nvSpPr>
              <p:cNvPr id="79" name="직사각형 78"/>
              <p:cNvSpPr/>
              <p:nvPr/>
            </p:nvSpPr>
            <p:spPr>
              <a:xfrm rot="16200000" flipH="1">
                <a:off x="1984206" y="4967534"/>
                <a:ext cx="1814661" cy="414000"/>
              </a:xfrm>
              <a:prstGeom prst="rect">
                <a:avLst/>
              </a:prstGeom>
              <a:solidFill>
                <a:srgbClr val="FF5E5A"/>
              </a:solidFill>
              <a:ln w="254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439972" y="3777562"/>
                <a:ext cx="903132" cy="4863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FF5E5A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12.7</a:t>
                </a:r>
                <a:r>
                  <a:rPr lang="ko-KR" altLang="en-US" sz="1400" spc="-70" dirty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천종</a:t>
                </a:r>
                <a:endParaRPr lang="en-US" altLang="ko-KR" sz="1400" spc="-70" dirty="0">
                  <a:solidFill>
                    <a:srgbClr val="D24726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16200000">
                <a:off x="928530" y="5520699"/>
                <a:ext cx="711199" cy="414000"/>
              </a:xfrm>
              <a:prstGeom prst="rect">
                <a:avLst/>
              </a:prstGeom>
              <a:solidFill>
                <a:srgbClr val="87B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6200000">
                <a:off x="1573863" y="5361820"/>
                <a:ext cx="1027753" cy="413308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8947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2013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75145" y="4983026"/>
                <a:ext cx="524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87BCE0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5</a:t>
                </a:r>
                <a:r>
                  <a:rPr lang="ko-KR" altLang="en-US" sz="1600" spc="-70" dirty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천종</a:t>
                </a:r>
                <a:endParaRPr lang="en-US" altLang="ko-KR" sz="2400" spc="-70" dirty="0">
                  <a:solidFill>
                    <a:srgbClr val="0070C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84190" y="4663799"/>
                <a:ext cx="738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005094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7.6</a:t>
                </a:r>
                <a:r>
                  <a:rPr lang="ko-KR" altLang="en-US" sz="1400" spc="-70" dirty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천종</a:t>
                </a:r>
                <a:endParaRPr lang="en-US" altLang="ko-KR" sz="1400" spc="-70" dirty="0">
                  <a:solidFill>
                    <a:srgbClr val="0050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 rot="5400000">
                <a:off x="2056227" y="4804820"/>
                <a:ext cx="0" cy="258204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직사각형 86"/>
              <p:cNvSpPr/>
              <p:nvPr/>
            </p:nvSpPr>
            <p:spPr>
              <a:xfrm>
                <a:off x="16948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2014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330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2017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모서리가 둥근 직사각형 41"/>
          <p:cNvSpPr/>
          <p:nvPr/>
        </p:nvSpPr>
        <p:spPr>
          <a:xfrm>
            <a:off x="352557" y="3112267"/>
            <a:ext cx="5324343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239" y="3158001"/>
            <a:ext cx="479297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청구 없이 공개되는 체계로 본격 전환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4263" y="3754110"/>
            <a:ext cx="6160661" cy="3231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latinLnBrk="0">
              <a:spcBef>
                <a:spcPts val="12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결재문서</a:t>
            </a:r>
            <a:r>
              <a:rPr lang="ko-KR" altLang="en-US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원문 그대로 공개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(3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월 시행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2100" dirty="0">
                <a:latin typeface="+mn-ea"/>
              </a:rPr>
              <a:t>’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14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3.8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억건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4664876" y="3801940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67226" y="4606214"/>
            <a:ext cx="986254" cy="668016"/>
          </a:xfrm>
          <a:prstGeom prst="roundRect">
            <a:avLst>
              <a:gd name="adj" fmla="val 2290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3872" y="4624181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-윤고딕340" panose="02030504000101010101" pitchFamily="18" charset="-127"/>
              </a:rPr>
              <a:t>데이터</a:t>
            </a:r>
            <a:endParaRPr lang="en-US" altLang="ko-KR" dirty="0">
              <a:solidFill>
                <a:schemeClr val="bg1"/>
              </a:solidFill>
              <a:ea typeface="-윤고딕34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ea typeface="-윤고딕340" panose="02030504000101010101" pitchFamily="18" charset="-127"/>
              </a:rPr>
              <a:t>개방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04799" y="692696"/>
            <a:ext cx="6119835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483911"/>
            <a:ext cx="8689156" cy="158504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4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spc="-6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공간ㆍ기상ㆍ특허</a:t>
            </a:r>
            <a:r>
              <a:rPr lang="ko-KR" altLang="en-US" sz="2100" spc="-6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등 핵심분야 유망기업</a:t>
            </a:r>
            <a:r>
              <a:rPr lang="en-US" altLang="ko-KR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(30</a:t>
            </a:r>
            <a:r>
              <a:rPr lang="ko-KR" altLang="en-US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</a:t>
            </a:r>
            <a:r>
              <a:rPr lang="en-US" altLang="ko-KR" spc="-6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spc="-6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선정</a:t>
            </a:r>
            <a:r>
              <a:rPr lang="en-US" altLang="ko-KR" sz="2100" spc="-6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6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스타기업으로 집중 육성</a:t>
            </a:r>
            <a:endParaRPr lang="en-US" altLang="ko-KR" sz="2100" spc="-6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4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부처별 지원 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연계ㆍ확대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대기업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-1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인기업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협력모델 개발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4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예비 </a:t>
            </a:r>
            <a:r>
              <a:rPr lang="ko-KR" altLang="en-US" sz="2100" spc="-9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창업가</a:t>
            </a:r>
            <a:r>
              <a:rPr lang="en-US" altLang="ko-KR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기업이 참여하는 포럼 등 소통 채널 상시화로 </a:t>
            </a:r>
            <a:r>
              <a:rPr lang="ko-KR" altLang="en-US" sz="2100" spc="-9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민간 수요 반영</a:t>
            </a:r>
            <a:endParaRPr lang="en-US" altLang="ko-KR" sz="2100" spc="-9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330" y="738430"/>
            <a:ext cx="553677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공공데이터가 일자리로 이어지는 체계 구축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18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04007" y="3645024"/>
            <a:ext cx="8135987" cy="2330450"/>
            <a:chOff x="484436" y="3784600"/>
            <a:chExt cx="8135987" cy="2330450"/>
          </a:xfrm>
        </p:grpSpPr>
        <p:grpSp>
          <p:nvGrpSpPr>
            <p:cNvPr id="55" name="그룹 54"/>
            <p:cNvGrpSpPr/>
            <p:nvPr/>
          </p:nvGrpSpPr>
          <p:grpSpPr>
            <a:xfrm>
              <a:off x="484436" y="3784600"/>
              <a:ext cx="2830264" cy="2330450"/>
              <a:chOff x="484436" y="3784600"/>
              <a:chExt cx="2830264" cy="2330450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484436" y="3784600"/>
                <a:ext cx="2830264" cy="2330450"/>
                <a:chOff x="484436" y="3403600"/>
                <a:chExt cx="2830264" cy="2330450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484436" y="3403600"/>
                  <a:ext cx="2830264" cy="2330450"/>
                </a:xfrm>
                <a:prstGeom prst="roundRect">
                  <a:avLst>
                    <a:gd name="adj" fmla="val 3313"/>
                  </a:avLst>
                </a:prstGeom>
                <a:noFill/>
                <a:ln w="34925">
                  <a:solidFill>
                    <a:srgbClr val="87BC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cxnSp>
              <p:nvCxnSpPr>
                <p:cNvPr id="4" name="직선 연결선 3"/>
                <p:cNvCxnSpPr/>
                <p:nvPr/>
              </p:nvCxnSpPr>
              <p:spPr>
                <a:xfrm>
                  <a:off x="557007" y="3933056"/>
                  <a:ext cx="26529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직사각형 14"/>
                <p:cNvSpPr/>
                <p:nvPr/>
              </p:nvSpPr>
              <p:spPr>
                <a:xfrm>
                  <a:off x="532219" y="4006334"/>
                  <a:ext cx="798937" cy="16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기상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교통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국토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식품의약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농업축산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475194" y="4006334"/>
                  <a:ext cx="798937" cy="16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문화관광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공공정책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조달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과학기술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환경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399119" y="4006334"/>
                  <a:ext cx="798937" cy="16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고용노동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재해안전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특허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해양수산</a:t>
                  </a:r>
                  <a:endParaRPr lang="en-US" altLang="ko-KR" sz="1400" spc="-9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보건복지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1436861" y="4010025"/>
                  <a:ext cx="0" cy="1609725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2379836" y="4010025"/>
                  <a:ext cx="0" cy="1609725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749829" y="3856382"/>
                <a:ext cx="2299478" cy="377687"/>
              </a:xfrm>
              <a:prstGeom prst="rect">
                <a:avLst/>
              </a:prstGeom>
              <a:solidFill>
                <a:srgbClr val="3790CC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0795" y="3853934"/>
                <a:ext cx="2277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spc="-90" dirty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15</a:t>
                </a:r>
                <a:r>
                  <a:rPr lang="ko-KR" altLang="en-US" sz="2000" spc="-90" dirty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 분야 선정</a:t>
                </a:r>
                <a:r>
                  <a:rPr lang="en-US" altLang="ko-KR" sz="2000" spc="-90" dirty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/</a:t>
                </a:r>
                <a:r>
                  <a:rPr lang="ko-KR" altLang="en-US" sz="2000" spc="-90" dirty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인증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742236" y="3784600"/>
              <a:ext cx="2830264" cy="2330450"/>
              <a:chOff x="484436" y="3784600"/>
              <a:chExt cx="2830264" cy="233045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84436" y="3784600"/>
                <a:ext cx="2830264" cy="2330450"/>
                <a:chOff x="484436" y="3403600"/>
                <a:chExt cx="2830264" cy="2330450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484436" y="3403600"/>
                  <a:ext cx="2830264" cy="2330450"/>
                </a:xfrm>
                <a:prstGeom prst="roundRect">
                  <a:avLst>
                    <a:gd name="adj" fmla="val 3313"/>
                  </a:avLst>
                </a:prstGeom>
                <a:noFill/>
                <a:ln w="34925">
                  <a:solidFill>
                    <a:srgbClr val="379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557007" y="3933056"/>
                  <a:ext cx="26529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직사각형 57"/>
              <p:cNvSpPr/>
              <p:nvPr/>
            </p:nvSpPr>
            <p:spPr>
              <a:xfrm>
                <a:off x="794519" y="3856382"/>
                <a:ext cx="2210098" cy="377687"/>
              </a:xfrm>
              <a:prstGeom prst="rect">
                <a:avLst/>
              </a:prstGeom>
              <a:solidFill>
                <a:srgbClr val="3790CC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59673" y="3853934"/>
                <a:ext cx="22797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spc="-90" dirty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맞춤형 기업지원체계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타원 66"/>
            <p:cNvSpPr/>
            <p:nvPr/>
          </p:nvSpPr>
          <p:spPr>
            <a:xfrm rot="1297296">
              <a:off x="6171921" y="4689563"/>
              <a:ext cx="1802313" cy="876684"/>
            </a:xfrm>
            <a:prstGeom prst="ellipse">
              <a:avLst/>
            </a:prstGeom>
            <a:noFill/>
            <a:ln w="38100">
              <a:solidFill>
                <a:srgbClr val="379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7167549" y="4606925"/>
              <a:ext cx="180976" cy="180976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rgbClr val="3790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b="1" spc="-15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519849" y="5295900"/>
              <a:ext cx="1076326" cy="447676"/>
              <a:chOff x="6510333" y="5295900"/>
              <a:chExt cx="1076326" cy="44767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510333" y="5295900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7405683" y="5562600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05525" y="4737100"/>
              <a:ext cx="1905001" cy="628651"/>
              <a:chOff x="6343650" y="4851400"/>
              <a:chExt cx="1905001" cy="62865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6343650" y="4851400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67675" y="5299075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7345236" y="4463534"/>
              <a:ext cx="931345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400" spc="-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BI</a:t>
              </a:r>
              <a:r>
                <a:rPr lang="ko-KR" altLang="en-US" sz="1400" spc="-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산업협회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21486" y="5244584"/>
              <a:ext cx="798937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754561" y="4263509"/>
              <a:ext cx="952505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창업진흥원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069011" y="5673209"/>
              <a:ext cx="1106072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신용보증기금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767261" y="5393809"/>
              <a:ext cx="1106072" cy="412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정보화진흥원</a:t>
              </a:r>
              <a:endParaRPr lang="ko-KR" altLang="en-US" sz="14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05063" y="4882160"/>
              <a:ext cx="491801" cy="412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교육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557463" y="4615460"/>
              <a:ext cx="645369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컨설팅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48013" y="4872635"/>
              <a:ext cx="645369" cy="412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인프라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95613" y="5167910"/>
              <a:ext cx="491801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자금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 rot="16200000" flipH="1">
              <a:off x="4372207" y="4763257"/>
              <a:ext cx="2152778" cy="360324"/>
            </a:xfrm>
            <a:prstGeom prst="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2505307" y="4763257"/>
              <a:ext cx="2152778" cy="360324"/>
            </a:xfrm>
            <a:prstGeom prst="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955254" y="4070272"/>
            <a:ext cx="1081065" cy="1538864"/>
            <a:chOff x="3945729" y="4209848"/>
            <a:chExt cx="1081065" cy="1538864"/>
          </a:xfrm>
        </p:grpSpPr>
        <p:grpSp>
          <p:nvGrpSpPr>
            <p:cNvPr id="98" name="Group 193"/>
            <p:cNvGrpSpPr>
              <a:grpSpLocks/>
            </p:cNvGrpSpPr>
            <p:nvPr/>
          </p:nvGrpSpPr>
          <p:grpSpPr bwMode="auto">
            <a:xfrm>
              <a:off x="3959848" y="4571744"/>
              <a:ext cx="1052826" cy="1176968"/>
              <a:chOff x="800" y="4898"/>
              <a:chExt cx="282" cy="315"/>
            </a:xfrm>
          </p:grpSpPr>
          <p:pic>
            <p:nvPicPr>
              <p:cNvPr id="1027" name="Picture 194" descr="Untitled-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32" r="46408" b="74379"/>
              <a:stretch>
                <a:fillRect/>
              </a:stretch>
            </p:blipFill>
            <p:spPr bwMode="auto">
              <a:xfrm>
                <a:off x="800" y="4898"/>
                <a:ext cx="24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195" descr="Untitled-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32" r="46408" b="74379"/>
              <a:stretch>
                <a:fillRect/>
              </a:stretch>
            </p:blipFill>
            <p:spPr bwMode="auto">
              <a:xfrm>
                <a:off x="920" y="5007"/>
                <a:ext cx="162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1" name="직사각형 100"/>
            <p:cNvSpPr/>
            <p:nvPr/>
          </p:nvSpPr>
          <p:spPr>
            <a:xfrm>
              <a:off x="3945729" y="4209848"/>
              <a:ext cx="1081065" cy="409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2000" spc="-90" dirty="0">
                  <a:solidFill>
                    <a:schemeClr val="accent5">
                      <a:lumMod val="75000"/>
                    </a:schemeClr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스타기업</a:t>
              </a: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13" y="5169071"/>
            <a:ext cx="535032" cy="4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5128" y="2888208"/>
            <a:ext cx="8005466" cy="1785392"/>
          </a:xfrm>
          <a:custGeom>
            <a:avLst/>
            <a:gdLst>
              <a:gd name="connsiteX0" fmla="*/ 0 w 8004672"/>
              <a:gd name="connsiteY0" fmla="*/ 0 h 1785392"/>
              <a:gd name="connsiteX1" fmla="*/ 8004672 w 8004672"/>
              <a:gd name="connsiteY1" fmla="*/ 0 h 1785392"/>
              <a:gd name="connsiteX2" fmla="*/ 8004672 w 8004672"/>
              <a:gd name="connsiteY2" fmla="*/ 1785392 h 1785392"/>
              <a:gd name="connsiteX3" fmla="*/ 0 w 8004672"/>
              <a:gd name="connsiteY3" fmla="*/ 1785392 h 1785392"/>
              <a:gd name="connsiteX4" fmla="*/ 0 w 8004672"/>
              <a:gd name="connsiteY4" fmla="*/ 0 h 1785392"/>
              <a:gd name="connsiteX0" fmla="*/ 0 w 8005466"/>
              <a:gd name="connsiteY0" fmla="*/ 0 h 1785392"/>
              <a:gd name="connsiteX1" fmla="*/ 8004672 w 8005466"/>
              <a:gd name="connsiteY1" fmla="*/ 0 h 1785392"/>
              <a:gd name="connsiteX2" fmla="*/ 8005466 w 8005466"/>
              <a:gd name="connsiteY2" fmla="*/ 1498055 h 1785392"/>
              <a:gd name="connsiteX3" fmla="*/ 8004672 w 8005466"/>
              <a:gd name="connsiteY3" fmla="*/ 1785392 h 1785392"/>
              <a:gd name="connsiteX4" fmla="*/ 0 w 8005466"/>
              <a:gd name="connsiteY4" fmla="*/ 1785392 h 1785392"/>
              <a:gd name="connsiteX5" fmla="*/ 0 w 8005466"/>
              <a:gd name="connsiteY5" fmla="*/ 0 h 1785392"/>
              <a:gd name="connsiteX0" fmla="*/ 0 w 8005466"/>
              <a:gd name="connsiteY0" fmla="*/ 0 h 1802061"/>
              <a:gd name="connsiteX1" fmla="*/ 8004672 w 8005466"/>
              <a:gd name="connsiteY1" fmla="*/ 0 h 1802061"/>
              <a:gd name="connsiteX2" fmla="*/ 8005466 w 8005466"/>
              <a:gd name="connsiteY2" fmla="*/ 1498055 h 1802061"/>
              <a:gd name="connsiteX3" fmla="*/ 7707016 w 8005466"/>
              <a:gd name="connsiteY3" fmla="*/ 1802061 h 1802061"/>
              <a:gd name="connsiteX4" fmla="*/ 0 w 8005466"/>
              <a:gd name="connsiteY4" fmla="*/ 1785392 h 1802061"/>
              <a:gd name="connsiteX5" fmla="*/ 0 w 8005466"/>
              <a:gd name="connsiteY5" fmla="*/ 0 h 1802061"/>
              <a:gd name="connsiteX0" fmla="*/ 0 w 8005466"/>
              <a:gd name="connsiteY0" fmla="*/ 0 h 1802061"/>
              <a:gd name="connsiteX1" fmla="*/ 8004672 w 8005466"/>
              <a:gd name="connsiteY1" fmla="*/ 0 h 1802061"/>
              <a:gd name="connsiteX2" fmla="*/ 8005466 w 8005466"/>
              <a:gd name="connsiteY2" fmla="*/ 1498055 h 1802061"/>
              <a:gd name="connsiteX3" fmla="*/ 7707016 w 8005466"/>
              <a:gd name="connsiteY3" fmla="*/ 1802061 h 1802061"/>
              <a:gd name="connsiteX4" fmla="*/ 0 w 8005466"/>
              <a:gd name="connsiteY4" fmla="*/ 1785392 h 1802061"/>
              <a:gd name="connsiteX5" fmla="*/ 0 w 8005466"/>
              <a:gd name="connsiteY5" fmla="*/ 0 h 1802061"/>
              <a:gd name="connsiteX0" fmla="*/ 0 w 8005466"/>
              <a:gd name="connsiteY0" fmla="*/ 0 h 1802061"/>
              <a:gd name="connsiteX1" fmla="*/ 8004672 w 8005466"/>
              <a:gd name="connsiteY1" fmla="*/ 0 h 1802061"/>
              <a:gd name="connsiteX2" fmla="*/ 8005466 w 8005466"/>
              <a:gd name="connsiteY2" fmla="*/ 1498055 h 1802061"/>
              <a:gd name="connsiteX3" fmla="*/ 7707016 w 8005466"/>
              <a:gd name="connsiteY3" fmla="*/ 1802061 h 1802061"/>
              <a:gd name="connsiteX4" fmla="*/ 0 w 8005466"/>
              <a:gd name="connsiteY4" fmla="*/ 1785392 h 1802061"/>
              <a:gd name="connsiteX5" fmla="*/ 0 w 8005466"/>
              <a:gd name="connsiteY5" fmla="*/ 0 h 1802061"/>
              <a:gd name="connsiteX0" fmla="*/ 0 w 8005466"/>
              <a:gd name="connsiteY0" fmla="*/ 0 h 1785392"/>
              <a:gd name="connsiteX1" fmla="*/ 8004672 w 8005466"/>
              <a:gd name="connsiteY1" fmla="*/ 0 h 1785392"/>
              <a:gd name="connsiteX2" fmla="*/ 8005466 w 8005466"/>
              <a:gd name="connsiteY2" fmla="*/ 1498055 h 1785392"/>
              <a:gd name="connsiteX3" fmla="*/ 7711778 w 8005466"/>
              <a:gd name="connsiteY3" fmla="*/ 1783011 h 1785392"/>
              <a:gd name="connsiteX4" fmla="*/ 0 w 8005466"/>
              <a:gd name="connsiteY4" fmla="*/ 1785392 h 1785392"/>
              <a:gd name="connsiteX5" fmla="*/ 0 w 8005466"/>
              <a:gd name="connsiteY5" fmla="*/ 0 h 178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5466" h="1785392">
                <a:moveTo>
                  <a:pt x="0" y="0"/>
                </a:moveTo>
                <a:lnTo>
                  <a:pt x="8004672" y="0"/>
                </a:lnTo>
                <a:cubicBezTo>
                  <a:pt x="8004937" y="499352"/>
                  <a:pt x="8005201" y="998703"/>
                  <a:pt x="8005466" y="1498055"/>
                </a:cubicBezTo>
                <a:cubicBezTo>
                  <a:pt x="8005201" y="1500965"/>
                  <a:pt x="7716806" y="1782482"/>
                  <a:pt x="7711778" y="1783011"/>
                </a:cubicBezTo>
                <a:lnTo>
                  <a:pt x="0" y="17853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F7F7F"/>
            </a:solidFill>
          </a:ln>
          <a:effectLst>
            <a:outerShdw blurRad="1905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7792" indent="-177792" latinLnBrk="0">
              <a:lnSpc>
                <a:spcPct val="120000"/>
              </a:lnSpc>
              <a:spcAft>
                <a:spcPts val="300"/>
              </a:spcAft>
              <a:buSzPct val="60000"/>
            </a:pPr>
            <a:endParaRPr lang="ko-KR" altLang="en-US" sz="1600" b="1" spc="-14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3575" y="345029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한번에 받는 맞춤형 서비스를 정착시키겠습니다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93706" y="3104276"/>
            <a:ext cx="7632218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2800"/>
              </a:lnSpc>
              <a:buClr>
                <a:srgbClr val="005094"/>
              </a:buClr>
              <a:buFont typeface="Arial" pitchFamily="34" charset="0"/>
              <a:buChar char="•"/>
            </a:pP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1.7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만여 서비스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를 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임산부ㆍ농어민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등 고객별로 유형화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통합 제공</a:t>
            </a:r>
            <a:endParaRPr lang="en-US" altLang="ko-KR" sz="21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24060" y="3622555"/>
            <a:ext cx="4347344" cy="3231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buClr>
                <a:srgbClr val="0180AF"/>
              </a:buClr>
            </a:pPr>
            <a:r>
              <a:rPr lang="ko-KR" altLang="en-US" sz="2100" dirty="0">
                <a:solidFill>
                  <a:schemeClr val="accent5">
                    <a:lumMod val="7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금년 중 시스템 구축 후</a:t>
            </a:r>
            <a:r>
              <a:rPr lang="en-US" altLang="ko-KR" sz="2100" dirty="0">
                <a:solidFill>
                  <a:schemeClr val="accent5">
                    <a:lumMod val="7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chemeClr val="accent5">
                    <a:lumMod val="7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시범지역 실시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846017" y="3687638"/>
            <a:ext cx="210333" cy="178380"/>
          </a:xfrm>
          <a:prstGeom prst="rightArrow">
            <a:avLst/>
          </a:prstGeom>
          <a:gradFill>
            <a:gsLst>
              <a:gs pos="0">
                <a:srgbClr val="B0C1E6">
                  <a:alpha val="0"/>
                </a:srgbClr>
              </a:gs>
              <a:gs pos="41000">
                <a:srgbClr val="6D8CD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581" y="4099610"/>
            <a:ext cx="7171835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lnSpc>
                <a:spcPts val="2800"/>
              </a:lnSpc>
              <a:buClr>
                <a:srgbClr val="0180AF"/>
              </a:buClr>
            </a:pPr>
            <a:r>
              <a:rPr lang="en-US" altLang="ko-KR" sz="1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※ </a:t>
            </a:r>
            <a:r>
              <a:rPr lang="ko-KR" altLang="en-US" sz="1900" dirty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사이트</a:t>
            </a:r>
            <a:r>
              <a:rPr lang="ko-KR" altLang="en-US" sz="19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모든 서비스 받을 수 있도록 관련 시스템 </a:t>
            </a:r>
            <a:r>
              <a:rPr lang="ko-KR" altLang="en-US" sz="19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통합ㆍ연계</a:t>
            </a:r>
            <a:endParaRPr lang="en-US" altLang="ko-KR" sz="19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5128" y="1332260"/>
            <a:ext cx="8005043" cy="1290092"/>
            <a:chOff x="555128" y="1427708"/>
            <a:chExt cx="8005043" cy="1290092"/>
          </a:xfrm>
        </p:grpSpPr>
        <p:grpSp>
          <p:nvGrpSpPr>
            <p:cNvPr id="9" name="그룹 8"/>
            <p:cNvGrpSpPr/>
            <p:nvPr/>
          </p:nvGrpSpPr>
          <p:grpSpPr>
            <a:xfrm>
              <a:off x="555128" y="1427708"/>
              <a:ext cx="8005043" cy="1290092"/>
              <a:chOff x="555128" y="1427708"/>
              <a:chExt cx="8005043" cy="129009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5128" y="1427708"/>
                <a:ext cx="8005043" cy="1290092"/>
              </a:xfrm>
              <a:custGeom>
                <a:avLst/>
                <a:gdLst>
                  <a:gd name="connsiteX0" fmla="*/ 0 w 8004672"/>
                  <a:gd name="connsiteY0" fmla="*/ 0 h 1290092"/>
                  <a:gd name="connsiteX1" fmla="*/ 8004672 w 8004672"/>
                  <a:gd name="connsiteY1" fmla="*/ 0 h 1290092"/>
                  <a:gd name="connsiteX2" fmla="*/ 8004672 w 8004672"/>
                  <a:gd name="connsiteY2" fmla="*/ 1290092 h 1290092"/>
                  <a:gd name="connsiteX3" fmla="*/ 0 w 8004672"/>
                  <a:gd name="connsiteY3" fmla="*/ 1290092 h 1290092"/>
                  <a:gd name="connsiteX4" fmla="*/ 0 w 8004672"/>
                  <a:gd name="connsiteY4" fmla="*/ 0 h 1290092"/>
                  <a:gd name="connsiteX0" fmla="*/ 0 w 8004672"/>
                  <a:gd name="connsiteY0" fmla="*/ 0 h 1290092"/>
                  <a:gd name="connsiteX1" fmla="*/ 8004672 w 8004672"/>
                  <a:gd name="connsiteY1" fmla="*/ 0 h 1290092"/>
                  <a:gd name="connsiteX2" fmla="*/ 8003085 w 8004672"/>
                  <a:gd name="connsiteY2" fmla="*/ 1005930 h 1290092"/>
                  <a:gd name="connsiteX3" fmla="*/ 8004672 w 8004672"/>
                  <a:gd name="connsiteY3" fmla="*/ 1290092 h 1290092"/>
                  <a:gd name="connsiteX4" fmla="*/ 0 w 8004672"/>
                  <a:gd name="connsiteY4" fmla="*/ 1290092 h 1290092"/>
                  <a:gd name="connsiteX5" fmla="*/ 0 w 8004672"/>
                  <a:gd name="connsiteY5" fmla="*/ 0 h 1290092"/>
                  <a:gd name="connsiteX0" fmla="*/ 0 w 8004672"/>
                  <a:gd name="connsiteY0" fmla="*/ 0 h 1290092"/>
                  <a:gd name="connsiteX1" fmla="*/ 8004672 w 8004672"/>
                  <a:gd name="connsiteY1" fmla="*/ 0 h 1290092"/>
                  <a:gd name="connsiteX2" fmla="*/ 8003085 w 8004672"/>
                  <a:gd name="connsiteY2" fmla="*/ 1005930 h 1290092"/>
                  <a:gd name="connsiteX3" fmla="*/ 8004672 w 8004672"/>
                  <a:gd name="connsiteY3" fmla="*/ 1290092 h 1290092"/>
                  <a:gd name="connsiteX4" fmla="*/ 0 w 8004672"/>
                  <a:gd name="connsiteY4" fmla="*/ 1290092 h 1290092"/>
                  <a:gd name="connsiteX5" fmla="*/ 0 w 8004672"/>
                  <a:gd name="connsiteY5" fmla="*/ 0 h 1290092"/>
                  <a:gd name="connsiteX0" fmla="*/ 0 w 8025079"/>
                  <a:gd name="connsiteY0" fmla="*/ 0 h 1290092"/>
                  <a:gd name="connsiteX1" fmla="*/ 8004672 w 8025079"/>
                  <a:gd name="connsiteY1" fmla="*/ 0 h 1290092"/>
                  <a:gd name="connsiteX2" fmla="*/ 8003085 w 8025079"/>
                  <a:gd name="connsiteY2" fmla="*/ 1005930 h 1290092"/>
                  <a:gd name="connsiteX3" fmla="*/ 7711778 w 8025079"/>
                  <a:gd name="connsiteY3" fmla="*/ 1287711 h 1290092"/>
                  <a:gd name="connsiteX4" fmla="*/ 0 w 8025079"/>
                  <a:gd name="connsiteY4" fmla="*/ 1290092 h 1290092"/>
                  <a:gd name="connsiteX5" fmla="*/ 0 w 8025079"/>
                  <a:gd name="connsiteY5" fmla="*/ 0 h 1290092"/>
                  <a:gd name="connsiteX0" fmla="*/ 0 w 8025079"/>
                  <a:gd name="connsiteY0" fmla="*/ 0 h 1290092"/>
                  <a:gd name="connsiteX1" fmla="*/ 8004672 w 8025079"/>
                  <a:gd name="connsiteY1" fmla="*/ 0 h 1290092"/>
                  <a:gd name="connsiteX2" fmla="*/ 8003085 w 8025079"/>
                  <a:gd name="connsiteY2" fmla="*/ 1005930 h 1290092"/>
                  <a:gd name="connsiteX3" fmla="*/ 7711778 w 8025079"/>
                  <a:gd name="connsiteY3" fmla="*/ 1287711 h 1290092"/>
                  <a:gd name="connsiteX4" fmla="*/ 0 w 8025079"/>
                  <a:gd name="connsiteY4" fmla="*/ 1290092 h 1290092"/>
                  <a:gd name="connsiteX5" fmla="*/ 0 w 8025079"/>
                  <a:gd name="connsiteY5" fmla="*/ 0 h 1290092"/>
                  <a:gd name="connsiteX0" fmla="*/ 0 w 8005043"/>
                  <a:gd name="connsiteY0" fmla="*/ 0 h 1290092"/>
                  <a:gd name="connsiteX1" fmla="*/ 8004672 w 8005043"/>
                  <a:gd name="connsiteY1" fmla="*/ 0 h 1290092"/>
                  <a:gd name="connsiteX2" fmla="*/ 8003085 w 8005043"/>
                  <a:gd name="connsiteY2" fmla="*/ 1005930 h 1290092"/>
                  <a:gd name="connsiteX3" fmla="*/ 7711778 w 8005043"/>
                  <a:gd name="connsiteY3" fmla="*/ 1287711 h 1290092"/>
                  <a:gd name="connsiteX4" fmla="*/ 0 w 8005043"/>
                  <a:gd name="connsiteY4" fmla="*/ 1290092 h 1290092"/>
                  <a:gd name="connsiteX5" fmla="*/ 0 w 8005043"/>
                  <a:gd name="connsiteY5" fmla="*/ 0 h 12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5043" h="1290092">
                    <a:moveTo>
                      <a:pt x="0" y="0"/>
                    </a:moveTo>
                    <a:lnTo>
                      <a:pt x="8004672" y="0"/>
                    </a:lnTo>
                    <a:cubicBezTo>
                      <a:pt x="8004143" y="335310"/>
                      <a:pt x="8006657" y="1010386"/>
                      <a:pt x="8003085" y="1005930"/>
                    </a:cubicBezTo>
                    <a:cubicBezTo>
                      <a:pt x="7999513" y="1001474"/>
                      <a:pt x="7716011" y="1288240"/>
                      <a:pt x="7711778" y="1287711"/>
                    </a:cubicBezTo>
                    <a:lnTo>
                      <a:pt x="0" y="12900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7F7F7F"/>
                </a:solidFill>
              </a:ln>
              <a:effectLst>
                <a:outerShdw blurRad="1905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177792" indent="-177792" latinLnBrk="0">
                  <a:lnSpc>
                    <a:spcPct val="120000"/>
                  </a:lnSpc>
                  <a:spcAft>
                    <a:spcPts val="300"/>
                  </a:spcAft>
                  <a:buSzPct val="60000"/>
                </a:pPr>
                <a:endParaRPr lang="ko-KR" altLang="en-US" sz="1600" b="1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66666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4" name="직각 삼각형 43"/>
              <p:cNvSpPr/>
              <p:nvPr/>
            </p:nvSpPr>
            <p:spPr>
              <a:xfrm flipV="1">
                <a:off x="8265319" y="2425700"/>
                <a:ext cx="292100" cy="292100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spc="-151">
                  <a:solidFill>
                    <a:srgbClr val="FF0000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93706" y="1618834"/>
              <a:ext cx="6678110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spcBef>
                  <a:spcPts val="700"/>
                </a:spcBef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100" dirty="0">
                  <a:latin typeface="+mn-ea"/>
                </a:rPr>
                <a:t>‘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남양주 </a:t>
              </a:r>
              <a:r>
                <a:rPr lang="ko-KR" altLang="en-US" sz="2100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고용ㆍ복지센터</a:t>
              </a:r>
              <a:r>
                <a:rPr lang="ko-KR" altLang="en-US" sz="2100" dirty="0">
                  <a:latin typeface="+mn-ea"/>
                </a:rPr>
                <a:t>’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형 </a:t>
              </a:r>
              <a:r>
                <a:rPr lang="ko-KR" altLang="en-US" sz="2100" dirty="0" err="1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원스톱</a:t>
              </a:r>
              <a:r>
                <a:rPr lang="ko-KR" altLang="en-US" sz="210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 모델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본격 추진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4060" y="2169731"/>
              <a:ext cx="7107715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203200" indent="-203200">
                <a:buClr>
                  <a:srgbClr val="0180AF"/>
                </a:buClr>
              </a:pPr>
              <a:r>
                <a:rPr lang="ko-KR" altLang="en-US" sz="2100" dirty="0" err="1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문화ㆍ창조경제까지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연계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상반기 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곳 구축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하반기 전국 확산</a:t>
              </a: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846017" y="2234814"/>
              <a:ext cx="210333" cy="178380"/>
            </a:xfrm>
            <a:prstGeom prst="rightArrow">
              <a:avLst/>
            </a:prstGeom>
            <a:gradFill>
              <a:gsLst>
                <a:gs pos="0">
                  <a:srgbClr val="B0C1E6">
                    <a:alpha val="0"/>
                  </a:srgbClr>
                </a:gs>
                <a:gs pos="41000">
                  <a:srgbClr val="6D8CD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19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55128" y="4909120"/>
            <a:ext cx="8004672" cy="1290092"/>
            <a:chOff x="555128" y="4844008"/>
            <a:chExt cx="8004672" cy="1290092"/>
          </a:xfrm>
        </p:grpSpPr>
        <p:sp>
          <p:nvSpPr>
            <p:cNvPr id="33" name="직사각형 32"/>
            <p:cNvSpPr/>
            <p:nvPr/>
          </p:nvSpPr>
          <p:spPr>
            <a:xfrm>
              <a:off x="555128" y="4844008"/>
              <a:ext cx="8004672" cy="1290092"/>
            </a:xfrm>
            <a:custGeom>
              <a:avLst/>
              <a:gdLst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4672 w 8004672"/>
                <a:gd name="connsiteY2" fmla="*/ 1290092 h 1290092"/>
                <a:gd name="connsiteX3" fmla="*/ 0 w 8004672"/>
                <a:gd name="connsiteY3" fmla="*/ 1290092 h 1290092"/>
                <a:gd name="connsiteX4" fmla="*/ 0 w 8004672"/>
                <a:gd name="connsiteY4" fmla="*/ 0 h 1290092"/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4672 w 8004672"/>
                <a:gd name="connsiteY2" fmla="*/ 1004342 h 1290092"/>
                <a:gd name="connsiteX3" fmla="*/ 8004672 w 8004672"/>
                <a:gd name="connsiteY3" fmla="*/ 1290092 h 1290092"/>
                <a:gd name="connsiteX4" fmla="*/ 0 w 8004672"/>
                <a:gd name="connsiteY4" fmla="*/ 1290092 h 1290092"/>
                <a:gd name="connsiteX5" fmla="*/ 0 w 8004672"/>
                <a:gd name="connsiteY5" fmla="*/ 0 h 1290092"/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4672 w 8004672"/>
                <a:gd name="connsiteY2" fmla="*/ 1004342 h 1290092"/>
                <a:gd name="connsiteX3" fmla="*/ 7707016 w 8004672"/>
                <a:gd name="connsiteY3" fmla="*/ 1290092 h 1290092"/>
                <a:gd name="connsiteX4" fmla="*/ 0 w 8004672"/>
                <a:gd name="connsiteY4" fmla="*/ 1290092 h 1290092"/>
                <a:gd name="connsiteX5" fmla="*/ 0 w 8004672"/>
                <a:gd name="connsiteY5" fmla="*/ 0 h 1290092"/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2291 w 8004672"/>
                <a:gd name="connsiteY2" fmla="*/ 992436 h 1290092"/>
                <a:gd name="connsiteX3" fmla="*/ 7707016 w 8004672"/>
                <a:gd name="connsiteY3" fmla="*/ 1290092 h 1290092"/>
                <a:gd name="connsiteX4" fmla="*/ 0 w 8004672"/>
                <a:gd name="connsiteY4" fmla="*/ 1290092 h 1290092"/>
                <a:gd name="connsiteX5" fmla="*/ 0 w 8004672"/>
                <a:gd name="connsiteY5" fmla="*/ 0 h 12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4672" h="1290092">
                  <a:moveTo>
                    <a:pt x="0" y="0"/>
                  </a:moveTo>
                  <a:lnTo>
                    <a:pt x="8004672" y="0"/>
                  </a:lnTo>
                  <a:cubicBezTo>
                    <a:pt x="8003878" y="330812"/>
                    <a:pt x="8003085" y="661624"/>
                    <a:pt x="8002291" y="992436"/>
                  </a:cubicBezTo>
                  <a:lnTo>
                    <a:pt x="7707016" y="1290092"/>
                  </a:lnTo>
                  <a:lnTo>
                    <a:pt x="0" y="1290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3706" y="5108948"/>
              <a:ext cx="7476406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spcBef>
                  <a:spcPts val="700"/>
                </a:spcBef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en-US" altLang="ko-KR" sz="2100" dirty="0">
                  <a:latin typeface="+mn-ea"/>
                </a:rPr>
                <a:t>‘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합동방재센터</a:t>
              </a:r>
              <a:r>
                <a:rPr lang="en-US" altLang="ko-KR" sz="2100" dirty="0">
                  <a:latin typeface="+mn-ea"/>
                </a:rPr>
                <a:t>’</a:t>
              </a:r>
              <a:r>
                <a:rPr lang="en-US" altLang="ko-KR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같이 다수 부처가 </a:t>
              </a:r>
              <a:r>
                <a:rPr lang="ko-KR" altLang="en-US" sz="210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문제 해결에 협업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하는 체계 확산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24060" y="5573157"/>
              <a:ext cx="6836808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203200" indent="-203200">
                <a:buClr>
                  <a:srgbClr val="0180AF"/>
                </a:buClr>
              </a:pP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‘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가정상담 지원체계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’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등 체감도가 높은 과제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(10</a:t>
              </a:r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우선 추진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846017" y="5638240"/>
              <a:ext cx="210333" cy="178380"/>
            </a:xfrm>
            <a:prstGeom prst="rightArrow">
              <a:avLst/>
            </a:prstGeom>
            <a:gradFill>
              <a:gsLst>
                <a:gs pos="0">
                  <a:srgbClr val="B0C1E6">
                    <a:alpha val="0"/>
                  </a:srgbClr>
                </a:gs>
                <a:gs pos="41000">
                  <a:srgbClr val="6D8CD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38" name="직각 삼각형 37"/>
            <p:cNvSpPr/>
            <p:nvPr/>
          </p:nvSpPr>
          <p:spPr>
            <a:xfrm flipV="1">
              <a:off x="8267700" y="5842000"/>
              <a:ext cx="292100" cy="2921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spc="-151">
                <a:solidFill>
                  <a:srgbClr val="FF0000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43" name="직각 삼각형 42"/>
          <p:cNvSpPr/>
          <p:nvPr/>
        </p:nvSpPr>
        <p:spPr>
          <a:xfrm flipV="1">
            <a:off x="8267700" y="4381500"/>
            <a:ext cx="292100" cy="2921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srgbClr val="FF0000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2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04798" y="4449037"/>
            <a:ext cx="6931498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996" y="5190485"/>
            <a:ext cx="7923644" cy="9028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국무회의 등 </a:t>
            </a:r>
            <a:r>
              <a:rPr lang="ko-KR" altLang="en-US" sz="2100" spc="-5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주요 회의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50% 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이상을 </a:t>
            </a:r>
            <a:r>
              <a:rPr lang="ko-KR" altLang="en-US" sz="2100" spc="-5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영상 개최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영상회의실 연계</a:t>
            </a:r>
            <a:endParaRPr lang="en-US" altLang="ko-KR" sz="2100" spc="-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스마트워크센터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통합의사소통시스템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모바일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업무처리시스템 등 확대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343" y="4494771"/>
            <a:ext cx="641040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세종청사</a:t>
            </a:r>
            <a:r>
              <a:rPr lang="en-US" altLang="ko-KR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언제 어디서나 일하는 디지털 행정 확산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6000" y="1511028"/>
            <a:ext cx="745210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rgbClr val="FF0000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927" y="1556762"/>
            <a:ext cx="696825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클라우드</a:t>
            </a: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∙</a:t>
            </a:r>
            <a:r>
              <a:rPr lang="ko-KR" altLang="en-US" sz="2400" dirty="0" err="1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빅데이터</a:t>
            </a:r>
            <a:r>
              <a:rPr lang="en-US" altLang="ko-KR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기반의 새로운 전자정부 비전 실현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7190" y="2273248"/>
            <a:ext cx="7792839" cy="3231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문서ㆍ자료의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공동 활용이 가능한 </a:t>
            </a:r>
            <a:r>
              <a:rPr lang="ko-KR" altLang="en-US" sz="210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클라우드로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전환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하여 효율성 제고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996" y="3537883"/>
            <a:ext cx="6827510" cy="3231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빅데이터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분석</a:t>
            </a:r>
            <a:r>
              <a:rPr lang="ko-KR" altLang="en-US" sz="2100" kern="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ㆍ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활용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역량 제고를 통해 과학적 정책 관리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988" y="2831384"/>
            <a:ext cx="7845041" cy="453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3200" indent="-203200">
              <a:spcBef>
                <a:spcPts val="4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개방형 </a:t>
            </a:r>
            <a:r>
              <a:rPr lang="en-US" altLang="ko-KR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S/W</a:t>
            </a:r>
            <a:r>
              <a:rPr lang="ko-KR" altLang="en-US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전면 도입으로</a:t>
            </a:r>
            <a:r>
              <a:rPr lang="en-US" altLang="ko-KR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독자적 기술 확보 및 </a:t>
            </a:r>
            <a:r>
              <a:rPr lang="en-US" altLang="ko-KR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</a:t>
            </a:r>
            <a:r>
              <a:rPr lang="ko-KR" altLang="en-US" sz="1900" spc="-4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산업 성장 계기 마련</a:t>
            </a:r>
          </a:p>
        </p:txBody>
      </p:sp>
      <p:sp>
        <p:nvSpPr>
          <p:cNvPr id="16" name="양쪽 모서리가 둥근 사각형 15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575" y="345029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세계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위 전자정부로 한 발 앞서가겠습니다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20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306001" y="533921"/>
            <a:ext cx="504069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rgbClr val="FF0000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427" y="579655"/>
            <a:ext cx="440184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행정한류의 세계적 확산 본격 추진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008" y="1208509"/>
            <a:ext cx="8034572" cy="15004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34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주요 국제행사를 계기로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새마을운동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전자정부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정부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3.0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등 정부혁신 </a:t>
            </a:r>
            <a:b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우수 모델을 전파하고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지속적 추진을 위한 네트워크 구축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4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사업 모델 수출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전문인력 파견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외국 공무원 연수 등과 연계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6422" y="3189484"/>
            <a:ext cx="8560228" cy="2906517"/>
            <a:chOff x="483422" y="2998984"/>
            <a:chExt cx="8560228" cy="2906517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2025379" y="3583707"/>
              <a:ext cx="0" cy="1166887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1996803" y="4215462"/>
              <a:ext cx="72000" cy="56557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593829" y="3583707"/>
              <a:ext cx="0" cy="23027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3565254" y="5218763"/>
              <a:ext cx="72000" cy="6867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483422" y="3505287"/>
              <a:ext cx="817570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1067484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939994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499663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005123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6475657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7487403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cxnSp>
          <p:nvCxnSpPr>
            <p:cNvPr id="81" name="직선 연결선 80"/>
            <p:cNvCxnSpPr>
              <a:stCxn id="64" idx="4"/>
            </p:cNvCxnSpPr>
            <p:nvPr/>
          </p:nvCxnSpPr>
          <p:spPr>
            <a:xfrm>
              <a:off x="1145904" y="3583707"/>
              <a:ext cx="0" cy="23027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1175906" y="5211505"/>
              <a:ext cx="20874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한</a:t>
              </a:r>
              <a: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아프리카 </a:t>
              </a:r>
              <a:endParaRPr lang="en-US" altLang="ko-KR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latinLnBrk="0">
                <a:buSzPct val="60000"/>
              </a:pPr>
              <a: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5</a:t>
              </a: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개국 행정장관회의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56592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012518" y="4160852"/>
              <a:ext cx="1616148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지구촌 새마을</a:t>
              </a:r>
            </a:p>
            <a:p>
              <a:pPr latinLnBrk="0">
                <a:buSzPct val="60000"/>
              </a:pPr>
              <a:r>
                <a:rPr lang="ko-KR" altLang="en-US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지도자 대회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604781" y="5224205"/>
              <a:ext cx="1531188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en-US" altLang="ko-KR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UN</a:t>
              </a:r>
            </a:p>
            <a:p>
              <a:pPr latinLnBrk="0">
                <a:buSzPct val="60000"/>
              </a:pPr>
              <a:r>
                <a:rPr lang="ko-KR" altLang="en-US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공공행정포럼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17329" y="5218763"/>
              <a:ext cx="73296" cy="6867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687807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4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12772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6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780575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169344" y="2998984"/>
              <a:ext cx="654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184074" y="2998984"/>
              <a:ext cx="654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11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5087667" y="3583707"/>
              <a:ext cx="0" cy="140739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5117669" y="4160852"/>
              <a:ext cx="153439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국제</a:t>
              </a:r>
              <a:b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주민정보관리 </a:t>
              </a:r>
            </a:p>
            <a:p>
              <a:pPr latinLnBrk="0">
                <a:buSzPct val="60000"/>
              </a:pPr>
              <a:r>
                <a:rPr lang="ko-KR" altLang="en-US" dirty="0" err="1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컨퍼런스</a:t>
              </a: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059092" y="4215462"/>
              <a:ext cx="73296" cy="81056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559279" y="3583707"/>
              <a:ext cx="0" cy="23027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6589281" y="5211505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세계과학수사</a:t>
              </a:r>
            </a:p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학술대전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530704" y="5218763"/>
              <a:ext cx="73296" cy="6867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7559404" y="3583707"/>
              <a:ext cx="0" cy="140739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7589406" y="4160852"/>
              <a:ext cx="145424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한</a:t>
              </a:r>
              <a: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아세안 </a:t>
              </a:r>
              <a:b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행정장관</a:t>
              </a:r>
              <a:b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라운드테이블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30829" y="4198144"/>
              <a:ext cx="73296" cy="85486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21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1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168732-0F33-4E28-ACE0-F7F02176FD1B}"/>
              </a:ext>
            </a:extLst>
          </p:cNvPr>
          <p:cNvSpPr/>
          <p:nvPr/>
        </p:nvSpPr>
        <p:spPr>
          <a:xfrm>
            <a:off x="1011238" y="4611241"/>
            <a:ext cx="79422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ko-KR" altLang="en-US" sz="22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대중적인 미술관인 </a:t>
            </a:r>
            <a:r>
              <a:rPr lang="ko-KR" altLang="en-US" sz="2200" dirty="0" err="1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소마미술관과</a:t>
            </a:r>
            <a:endParaRPr lang="en-US" altLang="ko-KR" sz="22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latinLnBrk="0"/>
            <a:r>
              <a:rPr lang="ko-KR" altLang="en-US" sz="22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지역 사회의 중소규모 미술관인 </a:t>
            </a:r>
            <a:r>
              <a:rPr lang="ko-KR" altLang="en-US" sz="2200" dirty="0" err="1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겸재</a:t>
            </a:r>
            <a:r>
              <a:rPr lang="ko-KR" altLang="en-US" sz="22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정선 미술관에 대하여</a:t>
            </a:r>
            <a:endParaRPr lang="en-US" altLang="ko-KR" sz="22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latinLnBrk="0"/>
            <a:r>
              <a:rPr lang="ko-KR" altLang="en-US" sz="22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소개합니다</a:t>
            </a:r>
            <a:r>
              <a:rPr lang="en-US" altLang="ko-KR" sz="22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4" name="양쪽 모서리가 둥근 사각형 11">
            <a:extLst>
              <a:ext uri="{FF2B5EF4-FFF2-40B4-BE49-F238E27FC236}">
                <a16:creationId xmlns:a16="http://schemas.microsoft.com/office/drawing/2014/main" id="{1844F45F-F2D8-44F9-AB01-E76691E43400}"/>
              </a:ext>
            </a:extLst>
          </p:cNvPr>
          <p:cNvSpPr/>
          <p:nvPr/>
        </p:nvSpPr>
        <p:spPr>
          <a:xfrm rot="5400000">
            <a:off x="1116332" y="-580026"/>
            <a:ext cx="675641" cy="2908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5094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7B900DD-6D85-4068-9370-4476FCEBCCDA}"/>
              </a:ext>
            </a:extLst>
          </p:cNvPr>
          <p:cNvSpPr txBox="1">
            <a:spLocks/>
          </p:cNvSpPr>
          <p:nvPr/>
        </p:nvSpPr>
        <p:spPr>
          <a:xfrm>
            <a:off x="415474" y="640984"/>
            <a:ext cx="2077357" cy="466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700" b="1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spc="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목차</a:t>
            </a:r>
            <a:endParaRPr lang="en-US" altLang="ko-KR" sz="3200" b="0" spc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A13061-EE19-422E-A56C-DD82417F2A28}"/>
              </a:ext>
            </a:extLst>
          </p:cNvPr>
          <p:cNvGrpSpPr/>
          <p:nvPr/>
        </p:nvGrpSpPr>
        <p:grpSpPr>
          <a:xfrm>
            <a:off x="1145424" y="1452507"/>
            <a:ext cx="5319532" cy="1945085"/>
            <a:chOff x="1001858" y="1566807"/>
            <a:chExt cx="5319532" cy="19450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7345BF-BED7-4056-A16B-38632B7B268F}"/>
                </a:ext>
              </a:extLst>
            </p:cNvPr>
            <p:cNvSpPr/>
            <p:nvPr/>
          </p:nvSpPr>
          <p:spPr>
            <a:xfrm>
              <a:off x="1197872" y="1566807"/>
              <a:ext cx="4881465" cy="1047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5400" dirty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대중적인 미술관</a:t>
              </a:r>
              <a:endParaRPr lang="en-US" altLang="ko-KR" sz="5400" dirty="0">
                <a:solidFill>
                  <a:srgbClr val="0051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B781D8-B3D1-4C76-A59C-958474DF8221}"/>
                </a:ext>
              </a:extLst>
            </p:cNvPr>
            <p:cNvSpPr/>
            <p:nvPr/>
          </p:nvSpPr>
          <p:spPr>
            <a:xfrm>
              <a:off x="1197872" y="2463913"/>
              <a:ext cx="5123518" cy="1047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5400" dirty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지역 사회 미술관</a:t>
              </a:r>
              <a:endParaRPr lang="en-US" altLang="ko-KR" sz="5400" dirty="0">
                <a:solidFill>
                  <a:srgbClr val="0051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6D66E8-E8A6-4590-B4F0-050382C16943}"/>
                </a:ext>
              </a:extLst>
            </p:cNvPr>
            <p:cNvSpPr/>
            <p:nvPr/>
          </p:nvSpPr>
          <p:spPr>
            <a:xfrm>
              <a:off x="1001858" y="2040372"/>
              <a:ext cx="100848" cy="100848"/>
            </a:xfrm>
            <a:prstGeom prst="rect">
              <a:avLst/>
            </a:prstGeom>
            <a:solidFill>
              <a:srgbClr val="055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0A0A7E-A348-4726-8895-B81670F6946D}"/>
                </a:ext>
              </a:extLst>
            </p:cNvPr>
            <p:cNvSpPr/>
            <p:nvPr/>
          </p:nvSpPr>
          <p:spPr>
            <a:xfrm>
              <a:off x="1001858" y="2937478"/>
              <a:ext cx="100848" cy="100848"/>
            </a:xfrm>
            <a:prstGeom prst="rect">
              <a:avLst/>
            </a:prstGeom>
            <a:solidFill>
              <a:srgbClr val="055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8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575" y="345029"/>
            <a:ext cx="647004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5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공직사회의 </a:t>
            </a:r>
            <a:r>
              <a:rPr lang="ko-KR" altLang="en-US" sz="2800" spc="-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비정상을 정상화 시키겠습니다</a:t>
            </a:r>
            <a:r>
              <a:rPr lang="en-US" altLang="ko-KR" sz="2800" spc="-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22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057934" y="2324100"/>
            <a:ext cx="6567076" cy="3479800"/>
            <a:chOff x="950852" y="1959666"/>
            <a:chExt cx="6567076" cy="34798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50852" y="1959666"/>
              <a:ext cx="6567076" cy="3479800"/>
            </a:xfrm>
            <a:prstGeom prst="roundRect">
              <a:avLst>
                <a:gd name="adj" fmla="val 169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buSzPct val="60000"/>
              </a:pP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1166" y="2276101"/>
              <a:ext cx="5888150" cy="284693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03200" indent="-203200">
                <a:spcBef>
                  <a:spcPts val="400"/>
                </a:spcBef>
                <a:buClr>
                  <a:srgbClr val="FF0000"/>
                </a:buClr>
                <a:buFont typeface="Wingdings" pitchFamily="2" charset="2"/>
                <a:buChar char="ü"/>
                <a:defRPr sz="19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퇴직 후 </a:t>
              </a:r>
              <a:r>
                <a:rPr lang="ko-KR" altLang="en-US" sz="2100" b="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전관예우 방지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위한 취업심사 강화</a:t>
              </a: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 공공기관의 </a:t>
              </a:r>
              <a:r>
                <a:rPr lang="ko-KR" altLang="en-US" sz="2100" b="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친인척 특혜 채용 근절</a:t>
              </a: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비합법적인 공무원 노사행태 개선</a:t>
              </a: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지방에 대한 차별적 용어 개선</a:t>
              </a:r>
              <a:endParaRPr lang="en-US" altLang="ko-KR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불합리한 공로연수제도</a:t>
              </a:r>
              <a:r>
                <a:rPr lang="en-US" altLang="ko-KR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시간외 수당제도 등 개선 </a:t>
              </a:r>
              <a:endParaRPr lang="en-US" altLang="ko-KR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7704" y="1605370"/>
            <a:ext cx="712887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3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공직 이기주의</a:t>
            </a:r>
            <a:r>
              <a:rPr lang="en-US" altLang="ko-KR" sz="2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특혜성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제도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개선   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철밥통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인식 타파 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4832901" y="1681040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72966" y="2179712"/>
            <a:ext cx="2942084" cy="4572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Ⅲ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성숙한 자치 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3449" y="2991492"/>
            <a:ext cx="767710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자율∙책임을 한층 높인 지방자치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792956" y="3762375"/>
              <a:ext cx="7704808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1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343" y="317274"/>
            <a:ext cx="8795657" cy="50641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/>
              <a:t>지난해</a:t>
            </a:r>
            <a:r>
              <a:rPr lang="en-US" altLang="ko-KR" dirty="0"/>
              <a:t>, </a:t>
            </a:r>
            <a:r>
              <a:rPr lang="ko-KR" altLang="en-US" dirty="0"/>
              <a:t>민생 기능을 강화하고 재정기반을 확충하였습니다</a:t>
            </a:r>
            <a:r>
              <a:rPr lang="en-US" altLang="ko-KR" dirty="0"/>
              <a:t>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24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03841" y="1365409"/>
            <a:ext cx="7111515" cy="3640665"/>
            <a:chOff x="1028845" y="1751565"/>
            <a:chExt cx="7111515" cy="3640665"/>
          </a:xfrm>
        </p:grpSpPr>
        <p:sp>
          <p:nvSpPr>
            <p:cNvPr id="22" name="직사각형 21"/>
            <p:cNvSpPr/>
            <p:nvPr/>
          </p:nvSpPr>
          <p:spPr>
            <a:xfrm>
              <a:off x="1028845" y="1751565"/>
              <a:ext cx="288252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민생</a:t>
              </a:r>
              <a:r>
                <a:rPr lang="en-US" altLang="ko-KR" sz="5400" dirty="0">
                  <a:solidFill>
                    <a:srgbClr val="005094"/>
                  </a:solidFill>
                  <a:latin typeface="+mn-ea"/>
                </a:rPr>
                <a:t>·</a:t>
              </a:r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복지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93146" y="1751565"/>
              <a:ext cx="273023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자주재원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96767" y="3874585"/>
              <a:ext cx="273023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재정공개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0005" y="2833110"/>
              <a:ext cx="284020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lvl="0"/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복지인력 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1,505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명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소방인력 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838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명</a:t>
              </a:r>
              <a:endPara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57454" y="2709999"/>
              <a:ext cx="24016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지방소비세 확대</a:t>
              </a:r>
              <a:r>
                <a:rPr lang="en-US" altLang="ko-KR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(5% </a:t>
              </a: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→ </a:t>
              </a:r>
              <a:r>
                <a:rPr lang="en-US" altLang="ko-KR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11%)</a:t>
              </a:r>
              <a:endPara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지방소득세의 독립세화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08644" y="4899787"/>
              <a:ext cx="3219792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지역축제</a:t>
              </a:r>
              <a:r>
                <a:rPr lang="en-US" altLang="ko-KR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행사 원가공개</a:t>
              </a:r>
            </a:p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지방재정 공시 항목 확대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(66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건 → </a:t>
              </a:r>
              <a:r>
                <a:rPr lang="en-US" altLang="ko-KR" sz="1600" spc="-70">
                  <a:latin typeface="-윤고딕340" panose="02030504000101010101" pitchFamily="18" charset="-127"/>
                  <a:ea typeface="-윤고딕340" panose="02030504000101010101" pitchFamily="18" charset="-127"/>
                </a:rPr>
                <a:t>84</a:t>
              </a:r>
              <a:r>
                <a:rPr lang="ko-KR" altLang="en-US" sz="1600" spc="-7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건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3733" y="3874585"/>
              <a:ext cx="336662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지역일자리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4422" y="5022897"/>
              <a:ext cx="254524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마을기업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(1,162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 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/ 8,000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여명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98616" y="5481415"/>
            <a:ext cx="7775368" cy="734170"/>
            <a:chOff x="636104" y="1695864"/>
            <a:chExt cx="7775368" cy="1520011"/>
          </a:xfrm>
        </p:grpSpPr>
        <p:sp>
          <p:nvSpPr>
            <p:cNvPr id="17" name="직사각형 16"/>
            <p:cNvSpPr/>
            <p:nvPr/>
          </p:nvSpPr>
          <p:spPr>
            <a:xfrm>
              <a:off x="636104" y="1695864"/>
              <a:ext cx="7732644" cy="1520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2866" y="1960432"/>
              <a:ext cx="7588606" cy="9027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indent="-133350" fontAlgn="base">
                <a:spcBef>
                  <a:spcPts val="700"/>
                </a:spcBef>
                <a:buClr>
                  <a:srgbClr val="0180AF"/>
                </a:buClr>
                <a:defRPr sz="2100" b="1" spc="-90">
                  <a:solidFill>
                    <a:srgbClr val="015095"/>
                  </a:solidFill>
                  <a:latin typeface="+mn-ea"/>
                </a:defRPr>
              </a:lvl1pPr>
            </a:lstStyle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국정과제 추진을 위한 정부와 </a:t>
              </a:r>
              <a:r>
                <a:rPr lang="ko-KR" altLang="en-US" sz="1900" b="0" spc="0" dirty="0" err="1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지자체간의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협력과 의견 조정 노력</a:t>
              </a: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883778" y="3178628"/>
            <a:ext cx="7460122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82145" y="1302203"/>
            <a:ext cx="0" cy="37433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26616" y="620688"/>
            <a:ext cx="3154784" cy="5334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미흡한 부분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0206" y="1479550"/>
            <a:ext cx="7255113" cy="819150"/>
            <a:chOff x="465906" y="1479550"/>
            <a:chExt cx="6817684" cy="10541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65906" y="1479550"/>
              <a:ext cx="3229793" cy="1054100"/>
            </a:xfrm>
            <a:prstGeom prst="roundRect">
              <a:avLst>
                <a:gd name="adj" fmla="val 3313"/>
              </a:avLst>
            </a:prstGeom>
            <a:noFill/>
            <a:ln w="349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180AF"/>
                </a:buClr>
              </a:pPr>
              <a:r>
                <a:rPr lang="ko-KR" altLang="en-US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방만한 재정운영</a:t>
              </a:r>
              <a:r>
                <a:rPr lang="en-US" altLang="ko-KR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br>
                <a:rPr lang="en-US" altLang="ko-KR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지방공기업 부채 증가 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053797" y="1479550"/>
              <a:ext cx="3229793" cy="1054100"/>
            </a:xfrm>
            <a:prstGeom prst="roundRect">
              <a:avLst>
                <a:gd name="adj" fmla="val 3313"/>
              </a:avLst>
            </a:prstGeom>
            <a:noFill/>
            <a:ln w="349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180AF"/>
                </a:buClr>
              </a:pPr>
              <a:r>
                <a:rPr lang="ko-KR" altLang="en-US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지방자치에 대한 </a:t>
              </a:r>
              <a:br>
                <a:rPr lang="en-US" altLang="ko-KR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주민들의 낮은 신뢰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00174" y="3371849"/>
            <a:ext cx="5276852" cy="1569313"/>
            <a:chOff x="882561" y="4398564"/>
            <a:chExt cx="2464688" cy="2022386"/>
          </a:xfrm>
        </p:grpSpPr>
        <p:sp>
          <p:nvSpPr>
            <p:cNvPr id="44" name="직사각형 43"/>
            <p:cNvSpPr/>
            <p:nvPr/>
          </p:nvSpPr>
          <p:spPr>
            <a:xfrm rot="16200000">
              <a:off x="746220" y="5446042"/>
              <a:ext cx="1075818" cy="208355"/>
            </a:xfrm>
            <a:prstGeom prst="rect">
              <a:avLst/>
            </a:prstGeom>
            <a:solidFill>
              <a:srgbClr val="87B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6200000" flipH="1">
              <a:off x="2039108" y="5147395"/>
              <a:ext cx="1706018" cy="208356"/>
            </a:xfrm>
            <a:prstGeom prst="rect">
              <a:avLst/>
            </a:prstGeom>
            <a:solidFill>
              <a:srgbClr val="87B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1408670" y="5305052"/>
              <a:ext cx="1358141" cy="208007"/>
            </a:xfrm>
            <a:prstGeom prst="rect">
              <a:avLst/>
            </a:prstGeom>
            <a:solidFill>
              <a:srgbClr val="87B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9497" y="6113173"/>
              <a:ext cx="3042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2010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882561" y="6095843"/>
              <a:ext cx="2464688" cy="615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919597" y="6113173"/>
              <a:ext cx="3042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2011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57797" y="6113173"/>
              <a:ext cx="3042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2012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400174" y="2726413"/>
            <a:ext cx="1864293" cy="2308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[ </a:t>
            </a:r>
            <a:r>
              <a:rPr lang="ko-KR" altLang="en-US" sz="1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지방공기업 부채 추이 </a:t>
            </a:r>
            <a:r>
              <a:rPr lang="en-US" altLang="ko-KR" sz="15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]</a:t>
            </a:r>
            <a:endParaRPr lang="ko-KR" altLang="en-US" sz="1500" spc="-70" dirty="0"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78" y="4157974"/>
            <a:ext cx="704318" cy="533900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580206" y="5384800"/>
            <a:ext cx="8220894" cy="720700"/>
          </a:xfrm>
          <a:prstGeom prst="roundRect">
            <a:avLst>
              <a:gd name="adj" fmla="val 3313"/>
            </a:avLst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180AF"/>
              </a:buClr>
            </a:pPr>
            <a:r>
              <a:rPr lang="ko-KR" altLang="en-US" sz="2200" spc="-15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지자체는</a:t>
            </a:r>
            <a:r>
              <a:rPr lang="ko-KR" altLang="en-US" sz="2200" spc="-15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일할 수 있는 법</a:t>
            </a:r>
            <a:r>
              <a:rPr lang="en-US" altLang="ko-KR" sz="2200" spc="-15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200" spc="-15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제도적 여건과 재정적 기반이 부족하다고 호소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25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466975" y="3629025"/>
            <a:ext cx="1295400" cy="233363"/>
          </a:xfrm>
          <a:prstGeom prst="straightConnector1">
            <a:avLst/>
          </a:prstGeom>
          <a:ln w="31750">
            <a:solidFill>
              <a:srgbClr val="87BC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4200525" y="3381375"/>
            <a:ext cx="1266825" cy="252414"/>
          </a:xfrm>
          <a:prstGeom prst="straightConnector1">
            <a:avLst/>
          </a:prstGeom>
          <a:ln w="31750">
            <a:solidFill>
              <a:srgbClr val="87BC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95475" y="3459005"/>
            <a:ext cx="66684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2000" spc="-70" dirty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62.9</a:t>
            </a:r>
            <a:r>
              <a:rPr lang="ko-KR" altLang="en-US" sz="1400" spc="-70" dirty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조</a:t>
            </a:r>
            <a:endParaRPr lang="en-US" altLang="ko-KR" sz="2000" spc="-70" dirty="0">
              <a:solidFill>
                <a:srgbClr val="0070C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2826" y="3258980"/>
            <a:ext cx="66684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2000" spc="-70" dirty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67.8</a:t>
            </a:r>
            <a:r>
              <a:rPr lang="ko-KR" altLang="en-US" sz="1400" spc="-70" dirty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조</a:t>
            </a:r>
            <a:endParaRPr lang="en-US" altLang="ko-KR" sz="2000" spc="-70" dirty="0">
              <a:solidFill>
                <a:srgbClr val="0070C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4001" y="3049430"/>
            <a:ext cx="66684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2000" spc="-70" dirty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72.5</a:t>
            </a:r>
            <a:r>
              <a:rPr lang="ko-KR" altLang="en-US" sz="1400" spc="-70" dirty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조</a:t>
            </a:r>
            <a:endParaRPr lang="en-US" altLang="ko-KR" sz="2000" spc="-70" dirty="0">
              <a:solidFill>
                <a:srgbClr val="0070C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698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26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1903" y="3939369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책임성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·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투명성 강화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90749" y="4018469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1903" y="4439960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권한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·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자율성 확대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0749" y="4519060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90749" y="4940551"/>
            <a:ext cx="3179315" cy="461665"/>
            <a:chOff x="890749" y="4923617"/>
            <a:chExt cx="3179315" cy="461665"/>
          </a:xfrm>
        </p:grpSpPr>
        <p:sp>
          <p:nvSpPr>
            <p:cNvPr id="29" name="직사각형 28"/>
            <p:cNvSpPr/>
            <p:nvPr/>
          </p:nvSpPr>
          <p:spPr>
            <a:xfrm>
              <a:off x="951903" y="4923617"/>
              <a:ext cx="3118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일자리 창출에 역량 집중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0749" y="5002717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0749" y="5441142"/>
            <a:ext cx="3179315" cy="461665"/>
            <a:chOff x="890749" y="5441142"/>
            <a:chExt cx="3179315" cy="461665"/>
          </a:xfrm>
        </p:grpSpPr>
        <p:sp>
          <p:nvSpPr>
            <p:cNvPr id="33" name="직사각형 32"/>
            <p:cNvSpPr/>
            <p:nvPr/>
          </p:nvSpPr>
          <p:spPr>
            <a:xfrm>
              <a:off x="951903" y="5441142"/>
              <a:ext cx="3118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국정의 </a:t>
              </a:r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동반자 역할 지원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0749" y="5520242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5695" y="1391009"/>
            <a:ext cx="7452610" cy="18620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rgbClr val="4A70C6"/>
              </a:contourClr>
            </a:sp3d>
          </a:bodyPr>
          <a:lstStyle/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민선 </a:t>
            </a:r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6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</a:t>
            </a:r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지방의 </a:t>
            </a: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자율성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과 </a:t>
            </a: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책임성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을 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한층 높여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가겠습니다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067817" y="4007867"/>
            <a:ext cx="2692393" cy="1818640"/>
            <a:chOff x="4260526" y="3987989"/>
            <a:chExt cx="2692393" cy="1818640"/>
          </a:xfrm>
        </p:grpSpPr>
        <p:sp>
          <p:nvSpPr>
            <p:cNvPr id="35" name="직사각형 34"/>
            <p:cNvSpPr/>
            <p:nvPr/>
          </p:nvSpPr>
          <p:spPr>
            <a:xfrm>
              <a:off x="4260526" y="39879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234348" y="39879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60526" y="449090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60526" y="49785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60526" y="545102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30595" y="449090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30595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30595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44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82108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82108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821088" y="449090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1163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138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40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304800" y="1340768"/>
            <a:ext cx="7089913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050" y="1386502"/>
            <a:ext cx="6519413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지방공기업 및 출자</a:t>
            </a:r>
            <a:r>
              <a:rPr lang="en-US" altLang="ko-KR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출연기관 건전경영 장치 강화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5556" y="2071058"/>
            <a:ext cx="7539243" cy="148245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부채현황 및 경영상황의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투명한 공개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과도한 복리후생 개선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단위의</a:t>
            </a:r>
            <a:r>
              <a:rPr lang="ko-KR" altLang="en-US" sz="210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통합 부채관리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en-US" altLang="ko-KR" sz="2100" dirty="0">
                <a:latin typeface="+mj-ea"/>
                <a:ea typeface="+mj-ea"/>
              </a:rPr>
              <a:t>‘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건전화</a:t>
            </a:r>
            <a:r>
              <a:rPr lang="en-US" altLang="ko-KR" sz="2100" dirty="0">
                <a:latin typeface="+mj-ea"/>
                <a:ea typeface="+mj-ea"/>
              </a:rPr>
              <a:t>’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지정 공기업 집중 관리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경영평가와 연계한</a:t>
            </a:r>
            <a:r>
              <a:rPr lang="ko-KR" altLang="en-US" sz="21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CEO 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책임 강화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해임 등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불법적 노사협약 시정</a:t>
            </a:r>
            <a:endParaRPr lang="en-US" altLang="ko-KR" sz="2100" spc="-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4801" y="3861048"/>
            <a:ext cx="486354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164" y="3906782"/>
            <a:ext cx="449482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pPr algn="ctr"/>
            <a:r>
              <a:rPr lang="ko-KR" altLang="en-US" sz="2400" b="0" dirty="0">
                <a:latin typeface="+mj-ea"/>
                <a:ea typeface="+mj-ea"/>
              </a:rPr>
              <a:t>「</a:t>
            </a:r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지방자치단체 </a:t>
            </a:r>
            <a:r>
              <a:rPr lang="ko-KR" altLang="en-US" sz="2400" b="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파산제</a:t>
            </a:r>
            <a:r>
              <a:rPr lang="ko-KR" altLang="en-US" sz="2400" b="0" dirty="0">
                <a:latin typeface="+mj-ea"/>
                <a:ea typeface="+mj-ea"/>
              </a:rPr>
              <a:t>」</a:t>
            </a:r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도입 추진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556" y="4565118"/>
            <a:ext cx="7457491" cy="8771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책임재정을 확보하고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행정서비스 중단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사태에 따른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주민피해 예방</a:t>
            </a:r>
            <a:endParaRPr lang="en-US" altLang="ko-KR" sz="21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조직 감축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지방채 제한 등 강도 높은 회생 조치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575" y="345029"/>
            <a:ext cx="75216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책임성과 투명성을 제도적으로 강화하겠습니다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27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4801" y="5843794"/>
            <a:ext cx="3213099" cy="460800"/>
            <a:chOff x="552304" y="5945024"/>
            <a:chExt cx="3213099" cy="46080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52304" y="5945024"/>
              <a:ext cx="3213099" cy="460800"/>
            </a:xfrm>
            <a:prstGeom prst="roundRect">
              <a:avLst>
                <a:gd name="adj" fmla="val 50000"/>
              </a:avLst>
            </a:prstGeom>
            <a:solidFill>
              <a:srgbClr val="096CAF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660" y="5990758"/>
              <a:ext cx="276838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>
                <a:buClr>
                  <a:srgbClr val="0180AF"/>
                </a:buClr>
                <a:defRPr sz="23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pPr algn="ctr"/>
              <a:r>
                <a:rPr lang="ko-KR" altLang="en-US" sz="24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주민통제 실효성 제고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673251" y="5912612"/>
            <a:ext cx="4374596" cy="3231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spcBef>
                <a:spcPts val="2400"/>
              </a:spcBef>
              <a:buClr>
                <a:srgbClr val="005094"/>
              </a:buClr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주민소환 요건 개선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의원 윤리 강화 등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9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4801" y="1316883"/>
            <a:ext cx="560069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773" y="1362617"/>
            <a:ext cx="510075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pPr algn="ctr"/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지역 여건에 맞는 </a:t>
            </a:r>
            <a:r>
              <a:rPr lang="ko-KR" altLang="en-US" sz="2400" b="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행정기구ㆍ인력</a:t>
            </a:r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운영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556" y="1963192"/>
            <a:ext cx="7532511" cy="8258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일반구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구청장 및 기초자치단체 </a:t>
            </a:r>
            <a:r>
              <a:rPr lang="ko-KR" alt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부단체장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직급 조정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+mj-ea"/>
                <a:ea typeface="+mj-ea"/>
              </a:rPr>
              <a:t>「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기준인건비제</a:t>
            </a:r>
            <a:r>
              <a:rPr lang="ko-KR" altLang="en-US" sz="2100" dirty="0">
                <a:latin typeface="+mj-ea"/>
                <a:ea typeface="+mj-ea"/>
              </a:rPr>
              <a:t>」</a:t>
            </a:r>
            <a:r>
              <a:rPr lang="ko-KR" alt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도입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재정여건에 따라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인력운영 탄력성 부여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0" y="4954975"/>
            <a:ext cx="5589104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997" y="5000709"/>
            <a:ext cx="507671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지방의회가 제 역할을 하도록 역량 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556" y="5581109"/>
            <a:ext cx="5315879" cy="8258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의회 의장에게 사무직원 인사권 부여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광역의회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의정보좌 기능 강화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 전문성 제고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4801" y="3140968"/>
            <a:ext cx="5310808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416" y="3186702"/>
            <a:ext cx="468557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과세제도 개선을 통한 자주재원 확충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5556" y="3768085"/>
            <a:ext cx="6343083" cy="8258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지방세 비과세 감면 지속 축소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21.8%   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’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17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15%)</a:t>
            </a:r>
          </a:p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지역의 부존자원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유치시설 등에 대한 과세 확대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464178" y="3827831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575" y="345029"/>
            <a:ext cx="78550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1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제대로 일할 수 있는 권한과 자율성을 확대하겠습니다</a:t>
            </a:r>
            <a:r>
              <a:rPr lang="en-US" altLang="ko-KR" sz="2800" spc="-1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28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35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4801" y="1340768"/>
            <a:ext cx="5120639" cy="460800"/>
            <a:chOff x="304801" y="3432411"/>
            <a:chExt cx="5120639" cy="460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04801" y="3432411"/>
              <a:ext cx="5120639" cy="460800"/>
            </a:xfrm>
            <a:prstGeom prst="roundRect">
              <a:avLst>
                <a:gd name="adj" fmla="val 50000"/>
              </a:avLst>
            </a:prstGeom>
            <a:solidFill>
              <a:srgbClr val="096CAF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268" y="3478145"/>
              <a:ext cx="453970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>
                <a:buClr>
                  <a:srgbClr val="0180AF"/>
                </a:buClr>
              </a:pPr>
              <a:r>
                <a:rPr lang="ko-KR" altLang="en-US" sz="2400" dirty="0">
                  <a:solidFill>
                    <a:prstClr val="white"/>
                  </a:solidFill>
                  <a:ea typeface="-윤고딕340" panose="02030504000101010101" pitchFamily="18" charset="-127"/>
                </a:rPr>
                <a:t>공개∙</a:t>
              </a:r>
              <a:r>
                <a:rPr lang="ko-KR" altLang="en-US" sz="2400">
                  <a:solidFill>
                    <a:prstClr val="white"/>
                  </a:solidFill>
                  <a:ea typeface="-윤고딕340" panose="02030504000101010101" pitchFamily="18" charset="-127"/>
                </a:rPr>
                <a:t>비교로 동네규제를 </a:t>
              </a:r>
              <a:r>
                <a:rPr lang="ko-KR" altLang="en-US" sz="2400" dirty="0">
                  <a:solidFill>
                    <a:prstClr val="white"/>
                  </a:solidFill>
                  <a:ea typeface="-윤고딕340" panose="02030504000101010101" pitchFamily="18" charset="-127"/>
                </a:rPr>
                <a:t>획기적 개선</a:t>
              </a:r>
            </a:p>
          </p:txBody>
        </p:sp>
      </p:grpSp>
      <p:sp>
        <p:nvSpPr>
          <p:cNvPr id="12" name="양쪽 모서리가 둥근 사각형 11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3575" y="345029"/>
            <a:ext cx="836671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21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일자리와 경제 활성화에 정부와 </a:t>
            </a:r>
            <a:r>
              <a:rPr lang="ko-KR" altLang="en-US" sz="2800" spc="-210" dirty="0" err="1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지자체가</a:t>
            </a:r>
            <a:r>
              <a:rPr lang="ko-KR" altLang="en-US" sz="2800" spc="-21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힘을 모으겠습니다</a:t>
            </a:r>
            <a:r>
              <a:rPr lang="en-US" altLang="ko-KR" sz="2800" spc="-21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71848" y="2854718"/>
            <a:ext cx="7152480" cy="47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9388" lvl="0" indent="-179388" latinLnBrk="0">
              <a:lnSpc>
                <a:spcPts val="37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 투자환경을 비교</a:t>
            </a:r>
            <a:r>
              <a:rPr lang="en-US" altLang="ko-KR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평가하는 </a:t>
            </a:r>
            <a:r>
              <a:rPr lang="ko-KR" altLang="en-US" sz="2100" dirty="0">
                <a:solidFill>
                  <a:srgbClr val="C00000"/>
                </a:solidFill>
                <a:latin typeface="맑은 고딕" panose="020B0503020000020004" pitchFamily="50" charset="-127"/>
              </a:rPr>
              <a:t>「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기업활력지수</a:t>
            </a:r>
            <a:r>
              <a:rPr lang="ko-KR" altLang="en-US" sz="2100" dirty="0">
                <a:solidFill>
                  <a:srgbClr val="C00000"/>
                </a:solidFill>
                <a:latin typeface="맑은 고딕" panose="020B0503020000020004" pitchFamily="50" charset="-127"/>
              </a:rPr>
              <a:t>」</a:t>
            </a: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개발</a:t>
            </a:r>
            <a:r>
              <a:rPr lang="en-US" altLang="ko-KR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활용</a:t>
            </a:r>
            <a:endParaRPr lang="en-US" altLang="ko-KR" sz="2100" dirty="0">
              <a:solidFill>
                <a:prstClr val="black">
                  <a:lumMod val="95000"/>
                  <a:lumOff val="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1848" y="2119982"/>
            <a:ext cx="7584528" cy="4744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latinLnBrk="0">
              <a:lnSpc>
                <a:spcPts val="37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지역별 현황을 한눈에 보는 </a:t>
            </a:r>
            <a:r>
              <a:rPr lang="ko-KR" altLang="en-US" sz="21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지방규제 지도정보 서비스</a:t>
            </a:r>
            <a:r>
              <a:rPr lang="ko-KR" altLang="en-US" sz="2100" dirty="0">
                <a:solidFill>
                  <a:srgbClr val="C00000"/>
                </a:solidFill>
                <a:latin typeface="+mn-ea"/>
              </a:rPr>
              <a:t>」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제공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1848" y="3560142"/>
            <a:ext cx="4632200" cy="948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9388" lvl="0" indent="-179388" latinLnBrk="0">
              <a:lnSpc>
                <a:spcPts val="37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맑은 고딕" panose="020B0503020000020004" pitchFamily="50" charset="-127"/>
              </a:rPr>
              <a:t>「</a:t>
            </a:r>
            <a:r>
              <a:rPr lang="ko-KR" altLang="en-US" sz="210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지방규제 신고센터」운영을 통해 현장과 수요자 관점의 규제 적극 발굴</a:t>
            </a:r>
            <a:endParaRPr lang="en-US" altLang="ko-KR" sz="2100" dirty="0">
              <a:solidFill>
                <a:prstClr val="black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39959"/>
            <a:ext cx="1616766" cy="233044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013518" y="59713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K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市</a:t>
            </a:r>
            <a:br>
              <a:rPr lang="en-US" altLang="ko-KR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기업인</a:t>
            </a:r>
          </a:p>
        </p:txBody>
      </p:sp>
      <p:sp>
        <p:nvSpPr>
          <p:cNvPr id="87" name="자유형 86"/>
          <p:cNvSpPr/>
          <p:nvPr/>
        </p:nvSpPr>
        <p:spPr>
          <a:xfrm rot="14400000">
            <a:off x="5870638" y="3418576"/>
            <a:ext cx="2200192" cy="3080950"/>
          </a:xfrm>
          <a:custGeom>
            <a:avLst/>
            <a:gdLst>
              <a:gd name="connsiteX0" fmla="*/ 1825196 w 2200192"/>
              <a:gd name="connsiteY0" fmla="*/ 1651369 h 3080950"/>
              <a:gd name="connsiteX1" fmla="*/ 1643510 w 2200192"/>
              <a:gd name="connsiteY1" fmla="*/ 1950075 h 3080950"/>
              <a:gd name="connsiteX2" fmla="*/ 143804 w 2200192"/>
              <a:gd name="connsiteY2" fmla="*/ 3036603 h 3080950"/>
              <a:gd name="connsiteX3" fmla="*/ 556682 w 2200192"/>
              <a:gd name="connsiteY3" fmla="*/ 1231280 h 3080950"/>
              <a:gd name="connsiteX4" fmla="*/ 971618 w 2200192"/>
              <a:gd name="connsiteY4" fmla="*/ 696704 h 3080950"/>
              <a:gd name="connsiteX5" fmla="*/ 1036407 w 2200192"/>
              <a:gd name="connsiteY5" fmla="*/ 631935 h 3080950"/>
              <a:gd name="connsiteX6" fmla="*/ 1182038 w 2200192"/>
              <a:gd name="connsiteY6" fmla="*/ 0 h 3080950"/>
              <a:gd name="connsiteX7" fmla="*/ 1276262 w 2200192"/>
              <a:gd name="connsiteY7" fmla="*/ 408864 h 3080950"/>
              <a:gd name="connsiteX8" fmla="*/ 1392045 w 2200192"/>
              <a:gd name="connsiteY8" fmla="*/ 314121 h 3080950"/>
              <a:gd name="connsiteX9" fmla="*/ 2056388 w 2200192"/>
              <a:gd name="connsiteY9" fmla="*/ 144751 h 3080950"/>
              <a:gd name="connsiteX10" fmla="*/ 1825196 w 2200192"/>
              <a:gd name="connsiteY10" fmla="*/ 1651369 h 308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0192" h="3080950">
                <a:moveTo>
                  <a:pt x="1825196" y="1651369"/>
                </a:moveTo>
                <a:cubicBezTo>
                  <a:pt x="1770182" y="1750283"/>
                  <a:pt x="1709528" y="1850255"/>
                  <a:pt x="1643510" y="1950075"/>
                </a:cubicBezTo>
                <a:cubicBezTo>
                  <a:pt x="1115364" y="2748638"/>
                  <a:pt x="443923" y="3235093"/>
                  <a:pt x="143804" y="3036603"/>
                </a:cubicBezTo>
                <a:cubicBezTo>
                  <a:pt x="-156315" y="2838114"/>
                  <a:pt x="28537" y="2029842"/>
                  <a:pt x="556682" y="1231280"/>
                </a:cubicBezTo>
                <a:cubicBezTo>
                  <a:pt x="688718" y="1031639"/>
                  <a:pt x="829711" y="851506"/>
                  <a:pt x="971618" y="696704"/>
                </a:cubicBezTo>
                <a:lnTo>
                  <a:pt x="1036407" y="631935"/>
                </a:lnTo>
                <a:lnTo>
                  <a:pt x="1182038" y="0"/>
                </a:lnTo>
                <a:lnTo>
                  <a:pt x="1276262" y="408864"/>
                </a:lnTo>
                <a:lnTo>
                  <a:pt x="1392045" y="314121"/>
                </a:lnTo>
                <a:cubicBezTo>
                  <a:pt x="1663438" y="117498"/>
                  <a:pt x="1906328" y="45507"/>
                  <a:pt x="2056388" y="144751"/>
                </a:cubicBezTo>
                <a:cubicBezTo>
                  <a:pt x="2318992" y="318430"/>
                  <a:pt x="2210290" y="958973"/>
                  <a:pt x="1825196" y="165136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05589F"/>
            </a:solidFill>
          </a:ln>
          <a:effectLst>
            <a:outerShdw blurRad="1905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29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1" y="4397195"/>
            <a:ext cx="3517697" cy="12132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52515" y="598121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연간 </a:t>
            </a:r>
            <a:r>
              <a:rPr lang="en-US" altLang="ko-KR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10</a:t>
            </a:r>
            <a:r>
              <a: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만 명 찾는 테마미술관 운영</a:t>
            </a:r>
            <a:r>
              <a:rPr lang="en-US" altLang="ko-KR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</a:p>
          <a:p>
            <a:r>
              <a:rPr lang="ko-KR" altLang="en-US" sz="8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안행부</a:t>
            </a:r>
            <a:r>
              <a: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규제담당 </a:t>
            </a:r>
            <a:r>
              <a:rPr lang="en-US" altLang="ko-KR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사무관 </a:t>
            </a:r>
            <a:r>
              <a:rPr lang="ko-KR" altLang="en-US" sz="8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방문시</a:t>
            </a:r>
            <a:r>
              <a:rPr lang="ko-KR" altLang="en-US" sz="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토로</a:t>
            </a:r>
          </a:p>
        </p:txBody>
      </p:sp>
    </p:spTree>
    <p:extLst>
      <p:ext uri="{BB962C8B-B14F-4D97-AF65-F5344CB8AC3E}">
        <p14:creationId xmlns:p14="http://schemas.microsoft.com/office/powerpoint/2010/main" val="193458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04799" y="3998917"/>
            <a:ext cx="567508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302" y="4044651"/>
            <a:ext cx="516808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schemeClr val="bg1"/>
                </a:solidFill>
                <a:ea typeface="-윤고딕340" panose="02030504000101010101" pitchFamily="18" charset="-127"/>
              </a:rPr>
              <a:t>지역 특색을 반영한 맞춤형 지역경제 진흥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554" y="4838333"/>
            <a:ext cx="7869142" cy="9669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기술기반형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마을기업 등 사업 다변화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14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150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 추가 설립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천명 고용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179388" indent="-179388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옥외광고물 자유표시구역제 </a:t>
            </a:r>
            <a:r>
              <a:rPr lang="ko-KR" altLang="en-US" sz="21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도입</a:t>
            </a:r>
            <a:r>
              <a:rPr lang="en-US" altLang="ko-KR" sz="21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디지털 광고 활성화 등 광고산업 육성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4799" y="1055424"/>
            <a:ext cx="4098236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134" y="1101158"/>
            <a:ext cx="361156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>
                <a:solidFill>
                  <a:schemeClr val="bg1"/>
                </a:solidFill>
                <a:ea typeface="-윤고딕340" panose="02030504000101010101" pitchFamily="18" charset="-127"/>
              </a:rPr>
              <a:t>공공부문이 일자리 창출 선도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5554" y="1818303"/>
            <a:ext cx="7200689" cy="16106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fontAlgn="base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시간선택제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일반직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채용 확대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천여명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천여명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179388" indent="-179388" fontAlgn="base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경찰ㆍ교원ㆍ소방ㆍ복지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등 사회서비스 일자리 확충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(7,200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여명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179388" indent="-179388" fontAlgn="base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  <a:defRPr/>
            </a:pP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육아휴직 확대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유연근무 활성화 등 경력단절 대책 솔선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30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22903" y="1892668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65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17500" y="3678932"/>
            <a:ext cx="6545944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520" y="3724666"/>
            <a:ext cx="592790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국민행복의 현장 지킴이로서 지방의 역할 정립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895" y="4452826"/>
            <a:ext cx="8244245" cy="15773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3000"/>
              </a:lnSpc>
              <a:spcBef>
                <a:spcPts val="15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시장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군수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구청장 당선자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국정과제 설명회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도지사 간담회 개최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000"/>
              </a:lnSpc>
              <a:spcBef>
                <a:spcPts val="15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spc="-5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복지인력 추가 확충</a:t>
            </a:r>
            <a:r>
              <a:rPr lang="en-US" altLang="ko-KR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(1,800</a:t>
            </a:r>
            <a:r>
              <a:rPr lang="ko-KR" altLang="en-US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r>
              <a:rPr lang="en-US" altLang="ko-KR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), </a:t>
            </a:r>
            <a:r>
              <a:rPr lang="ko-KR" altLang="en-US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복지 기능을 강화한 대도시 </a:t>
            </a:r>
            <a:r>
              <a:rPr lang="ko-KR" altLang="en-US" sz="2100" spc="-50" dirty="0">
                <a:latin typeface="+mn-ea"/>
              </a:rPr>
              <a:t>「</a:t>
            </a:r>
            <a:r>
              <a:rPr lang="ko-KR" altLang="en-US" sz="2100" spc="-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대동제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100" spc="-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大洞制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spc="-50" dirty="0">
                <a:latin typeface="+mn-ea"/>
              </a:rPr>
              <a:t>」</a:t>
            </a:r>
            <a:endParaRPr lang="en-US" altLang="ko-KR" sz="2100" spc="-50" dirty="0">
              <a:latin typeface="+mn-ea"/>
            </a:endParaRPr>
          </a:p>
          <a:p>
            <a:pPr marL="179388" indent="-179388">
              <a:lnSpc>
                <a:spcPts val="3000"/>
              </a:lnSpc>
              <a:spcBef>
                <a:spcPts val="18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특별행정기관 간 </a:t>
            </a:r>
            <a:r>
              <a:rPr lang="ko-KR" altLang="en-US" sz="2100" dirty="0">
                <a:latin typeface="+mj-ea"/>
                <a:ea typeface="+mj-ea"/>
              </a:rPr>
              <a:t>「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정책협력회의</a:t>
            </a:r>
            <a:r>
              <a:rPr lang="ko-KR" altLang="en-US" sz="2100" dirty="0">
                <a:latin typeface="+mj-ea"/>
                <a:ea typeface="+mj-ea"/>
              </a:rPr>
              <a:t>」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설치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현장 협업모델 창출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575" y="345029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민선 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 출범과 국정 동반자 역할을 지원하겠습니다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31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0612" y="1474192"/>
            <a:ext cx="706845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895" y="2276872"/>
            <a:ext cx="7955704" cy="9028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특별감찰단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운영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선관위 등과 협업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철저한 감시체계 가동</a:t>
            </a:r>
          </a:p>
          <a:p>
            <a:pPr marL="179388" indent="-179388">
              <a:spcBef>
                <a:spcPts val="2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줄서기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음성적 지지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보안자료 유출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 기강해이 강력 단속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377" y="1519926"/>
            <a:ext cx="64729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6.4 </a:t>
            </a:r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지방선거의 공정 투명한 관리와 공직기강 확립</a:t>
            </a:r>
          </a:p>
        </p:txBody>
      </p:sp>
    </p:spTree>
    <p:extLst>
      <p:ext uri="{BB962C8B-B14F-4D97-AF65-F5344CB8AC3E}">
        <p14:creationId xmlns:p14="http://schemas.microsoft.com/office/powerpoint/2010/main" val="176557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15816" y="2132856"/>
            <a:ext cx="3154784" cy="457944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Ⅰ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대중적인 미술관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19" y="2991492"/>
            <a:ext cx="472437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</a:t>
            </a:r>
            <a:r>
              <a:rPr lang="en-US" altLang="ko-KR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(SOMA)</a:t>
            </a:r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미술관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2051720" y="3762375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2B9561-0CDF-4CC3-A95C-0F78DCC7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4365104"/>
            <a:ext cx="5187281" cy="18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96816" y="2179712"/>
            <a:ext cx="2294384" cy="4572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Ⅳ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정책현안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2965" y="2991492"/>
            <a:ext cx="349807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개인정보 보호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2805113" y="3762375"/>
              <a:ext cx="3680494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00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4"/>
          <a:stretch/>
        </p:blipFill>
        <p:spPr>
          <a:xfrm>
            <a:off x="1" y="0"/>
            <a:ext cx="543032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7470" y="1620284"/>
            <a:ext cx="8509061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3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 유출사고 계기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개인정보 보호 강화를 위한 종합대책 추진</a:t>
            </a:r>
          </a:p>
        </p:txBody>
      </p:sp>
      <p:sp>
        <p:nvSpPr>
          <p:cNvPr id="17" name="양쪽 모서리가 둥근 사각형 16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635" y="345029"/>
            <a:ext cx="73965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빈틈없는 개인정보 보호체계를 확립하겠습니다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9972" y="353847"/>
            <a:ext cx="153408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33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0049" y="2596542"/>
            <a:ext cx="8095779" cy="2721929"/>
            <a:chOff x="570049" y="1984295"/>
            <a:chExt cx="8095779" cy="272192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70049" y="1984295"/>
              <a:ext cx="8095779" cy="2721929"/>
            </a:xfrm>
            <a:prstGeom prst="roundRect">
              <a:avLst>
                <a:gd name="adj" fmla="val 29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buSzPct val="60000"/>
              </a:pP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330" y="2237264"/>
              <a:ext cx="7909216" cy="22159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03200" indent="-203200">
                <a:spcBef>
                  <a:spcPts val="400"/>
                </a:spcBef>
                <a:buClr>
                  <a:srgbClr val="FF0000"/>
                </a:buClr>
                <a:buFont typeface="Wingdings" pitchFamily="2" charset="2"/>
                <a:buChar char="ü"/>
                <a:defRPr sz="19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marL="268288" indent="-268288">
                <a:spcBef>
                  <a:spcPts val="2400"/>
                </a:spcBef>
              </a:pPr>
              <a:r>
                <a:rPr lang="en-US" altLang="ko-KR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8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 </a:t>
              </a:r>
              <a:r>
                <a:rPr lang="ko-KR" altLang="en-US" sz="2100" b="0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부터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법령에 </a:t>
              </a:r>
              <a:r>
                <a:rPr lang="ko-KR" altLang="en-US" sz="2100" b="0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근거없는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주민번호 수집 금지</a:t>
              </a: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spc="-30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금융ㆍ정보통신</a:t>
              </a:r>
              <a:r>
                <a:rPr lang="ko-KR" altLang="en-US" sz="2100" b="0" spc="-3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등 법령 정비 </a:t>
              </a:r>
              <a:r>
                <a:rPr lang="en-US" altLang="ko-KR" sz="2100" b="0" spc="-3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100" b="0" spc="-3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수집정보 폐기기간</a:t>
              </a:r>
              <a:r>
                <a:rPr lang="en-US" altLang="ko-KR" sz="2100" b="0" spc="-3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b="0" spc="-3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처벌규정 보완 등</a:t>
              </a:r>
              <a:endParaRPr lang="en-US" altLang="ko-KR" sz="2100" b="0" spc="-3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주민번호 대체 식별수단 활성화 및 다양한 근본 대책 검토</a:t>
              </a:r>
              <a:endParaRPr lang="en-US" altLang="ko-KR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정부 내 개인정보 보호 업무 추진체계 정비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18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90" y="5989319"/>
            <a:ext cx="1369221" cy="431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92" y="1877434"/>
            <a:ext cx="6645216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04801" y="1413957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89" y="1459691"/>
            <a:ext cx="434785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Seoul Olympic Museum of Arts</a:t>
            </a:r>
            <a:endParaRPr lang="ko-KR" altLang="en-US" sz="2400" b="0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764" y="2186111"/>
            <a:ext cx="8319454" cy="431804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미술관은 국민체육진흥공단에서 운영하는 미술관으로</a:t>
            </a:r>
            <a:endParaRPr lang="en-US" altLang="ko-KR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1987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세계현대미술제 국제 야외조각 심포지엄 개최를 시작으로</a:t>
            </a:r>
            <a:endParaRPr lang="en-US" altLang="ko-KR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1988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서울 올림픽공원 개원 시 조성된 야외 조각공원으로 사용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1998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미술관으로 등록하였고 </a:t>
            </a:r>
            <a:endParaRPr lang="en-US" altLang="ko-KR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2004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서울 올림픽 미술관이라는 이름으로 개관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2006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소마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(SOMA)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미술관으로 명칭으로 개명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드로잉센터를 개관하고</a:t>
            </a:r>
            <a:endParaRPr lang="en-US" altLang="ko-KR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2013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전시공간 확장 사업을 시작하여</a:t>
            </a:r>
            <a:endParaRPr lang="en-US" altLang="ko-KR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2018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소마미술관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관을 개관한 미술관입니다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3575" y="345029"/>
            <a:ext cx="355898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(SOMA)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미술관은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304801" y="836712"/>
            <a:ext cx="802113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1519" y="882446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b="0" dirty="0" err="1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소마미술관은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어디에 있나요</a:t>
            </a:r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2400" b="0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347" y="5153121"/>
            <a:ext cx="8319454" cy="9489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경찰 증원 인력을 </a:t>
            </a:r>
            <a:r>
              <a:rPr lang="ko-KR" altLang="en-US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민생치안 분야에 집중 배치</a:t>
            </a:r>
            <a:endParaRPr lang="en-US" altLang="ko-KR" sz="2100" b="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피해자 보호 강화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현장 목소리 반영 등 체감도 제고에 중점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0C35C0-9C07-4BCB-B799-8E3FA430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304801" y="836712"/>
            <a:ext cx="802113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1519" y="882446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b="0" dirty="0" err="1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소마미술관은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어디에 있나요</a:t>
            </a:r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2400" b="0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347" y="4879233"/>
            <a:ext cx="8319454" cy="14967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주변 역 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5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방이역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올림픽공원역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한국체대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    8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뭉촌토성역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평화의문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  <a:buNone/>
            </a:pP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    9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호선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한성백제역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올림픽공원역</a:t>
            </a:r>
            <a:endParaRPr lang="en-US" altLang="ko-KR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1DA8-AB88-482B-A918-2CBAD9E6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9" y="1700808"/>
            <a:ext cx="7774421" cy="3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3453610" y="3758335"/>
            <a:ext cx="386568" cy="967793"/>
          </a:xfrm>
          <a:prstGeom prst="rect">
            <a:avLst/>
          </a:prstGeom>
          <a:solidFill>
            <a:srgbClr val="3790CC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99619" y="3834451"/>
            <a:ext cx="1094550" cy="3886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contourW="57150">
              <a:bevelT w="0" h="38100"/>
              <a:bevelB w="0" h="1270"/>
              <a:contourClr>
                <a:srgbClr val="068ABB"/>
              </a:contourClr>
            </a:sp3d>
          </a:bodyPr>
          <a:lstStyle>
            <a:defPPr>
              <a:defRPr lang="ko-KR"/>
            </a:defPPr>
            <a:lvl1pPr algn="ctr" fontAlgn="base" latinLnBrk="0"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58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%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3267279" y="4751517"/>
            <a:ext cx="7681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+mj-ea"/>
                <a:ea typeface="+mj-ea"/>
              </a:rPr>
              <a:t>’</a:t>
            </a:r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13</a:t>
            </a:r>
            <a:r>
              <a:rPr lang="ko-KR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48609" y="3588026"/>
            <a:ext cx="386568" cy="1138101"/>
          </a:xfrm>
          <a:prstGeom prst="rect">
            <a:avLst/>
          </a:prstGeom>
          <a:solidFill>
            <a:srgbClr val="3790CC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1267" y="3568472"/>
            <a:ext cx="1094549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contourW="57150">
              <a:bevelT w="0" h="38100"/>
              <a:bevelB w="0" h="1270"/>
              <a:contourClr>
                <a:srgbClr val="068ABB"/>
              </a:contourClr>
            </a:sp3d>
          </a:bodyPr>
          <a:lstStyle>
            <a:defPPr>
              <a:defRPr lang="ko-KR"/>
            </a:defPPr>
            <a:lvl1pPr algn="ctr" fontAlgn="base" latinLnBrk="0"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%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47791" y="4751517"/>
            <a:ext cx="7681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+mj-ea"/>
                <a:ea typeface="+mj-ea"/>
              </a:rPr>
              <a:t>’</a:t>
            </a:r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08" y="3068960"/>
            <a:ext cx="386568" cy="1657167"/>
          </a:xfrm>
          <a:prstGeom prst="rect">
            <a:avLst/>
          </a:prstGeom>
          <a:solidFill>
            <a:srgbClr val="3790CC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808" y="3140968"/>
            <a:ext cx="1094549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contourW="57150">
              <a:bevelT w="0" h="38100"/>
              <a:bevelB w="0" h="1270"/>
              <a:contourClr>
                <a:srgbClr val="068ABB"/>
              </a:contourClr>
            </a:sp3d>
          </a:bodyPr>
          <a:lstStyle>
            <a:defPPr>
              <a:defRPr lang="ko-KR"/>
            </a:defPPr>
            <a:lvl1pPr algn="ctr" fontAlgn="base" latinLnBrk="0"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72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%</a:t>
            </a:r>
          </a:p>
        </p:txBody>
      </p:sp>
      <p:sp>
        <p:nvSpPr>
          <p:cNvPr id="16" name="양쪽 모서리가 둥근 사각형 15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575" y="345029"/>
            <a:ext cx="81403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1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안전관리체계가 현장에서 제대로 작동되게 하겠습니다</a:t>
            </a:r>
            <a:r>
              <a:rPr lang="en-US" altLang="ko-KR" sz="2800" spc="-1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4799" y="1411862"/>
            <a:ext cx="7696201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892" y="1465291"/>
            <a:ext cx="7268015" cy="3539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3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대응 시간을 줄여 생명을 구하는 「</a:t>
            </a:r>
            <a:r>
              <a:rPr lang="ko-KR" altLang="en-US" sz="2300" dirty="0" err="1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골든타임제</a:t>
            </a:r>
            <a:r>
              <a:rPr lang="ko-KR" altLang="en-US" sz="230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」 실시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3375" y="5440707"/>
            <a:ext cx="8319454" cy="8463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3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긴급차량 신호등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무정차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통과 시스템 개발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지역 의용소방대 확대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b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소방차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길터주기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및 양보운전 집중 홍보 등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676275" y="4726128"/>
            <a:ext cx="7924800" cy="0"/>
          </a:xfrm>
          <a:prstGeom prst="line">
            <a:avLst/>
          </a:prstGeom>
          <a:ln w="19050">
            <a:solidFill>
              <a:srgbClr val="005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205643" y="3415088"/>
            <a:ext cx="1094549" cy="1736539"/>
            <a:chOff x="5024852" y="3415088"/>
            <a:chExt cx="1094549" cy="1736539"/>
          </a:xfrm>
        </p:grpSpPr>
        <p:grpSp>
          <p:nvGrpSpPr>
            <p:cNvPr id="7" name="그룹 6"/>
            <p:cNvGrpSpPr/>
            <p:nvPr/>
          </p:nvGrpSpPr>
          <p:grpSpPr>
            <a:xfrm>
              <a:off x="5111121" y="3415088"/>
              <a:ext cx="768159" cy="1736539"/>
              <a:chOff x="5958635" y="3415088"/>
              <a:chExt cx="768159" cy="1736539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5958635" y="4751517"/>
                <a:ext cx="768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j-ea"/>
                    <a:ea typeface="+mj-ea"/>
                  </a:rPr>
                  <a:t>‘</a:t>
                </a:r>
                <a:r>
                  <a:rPr lang="en-US" altLang="ko-KR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14</a:t>
                </a:r>
                <a:r>
                  <a:rPr lang="ko-KR" altLang="en-US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년</a:t>
                </a:r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6165721" y="3415088"/>
                <a:ext cx="386568" cy="1311039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024852" y="3559405"/>
              <a:ext cx="1094549" cy="38865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57150">
                <a:bevelT w="0" h="38100"/>
                <a:bevelB w="0" h="1270"/>
                <a:contourClr>
                  <a:srgbClr val="005094"/>
                </a:contourClr>
              </a:sp3d>
            </a:bodyPr>
            <a:lstStyle>
              <a:defPPr>
                <a:defRPr lang="ko-KR"/>
              </a:defPPr>
              <a:lvl1pPr algn="ctr" fontAlgn="base" latinLnBrk="0"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en-US" altLang="ko-KR" sz="32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62</a:t>
              </a:r>
              <a:r>
                <a: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%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908414" y="2674068"/>
            <a:ext cx="1094549" cy="2477559"/>
            <a:chOff x="6908414" y="2674068"/>
            <a:chExt cx="1094549" cy="2477559"/>
          </a:xfrm>
        </p:grpSpPr>
        <p:grpSp>
          <p:nvGrpSpPr>
            <p:cNvPr id="8" name="그룹 7"/>
            <p:cNvGrpSpPr/>
            <p:nvPr/>
          </p:nvGrpSpPr>
          <p:grpSpPr>
            <a:xfrm>
              <a:off x="7069690" y="2674068"/>
              <a:ext cx="768159" cy="2477559"/>
              <a:chOff x="7576586" y="2674068"/>
              <a:chExt cx="768159" cy="2477559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576586" y="4751517"/>
                <a:ext cx="768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j-ea"/>
                    <a:ea typeface="+mj-ea"/>
                  </a:rPr>
                  <a:t>‘</a:t>
                </a:r>
                <a:r>
                  <a:rPr lang="en-US" altLang="ko-KR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17</a:t>
                </a:r>
                <a:r>
                  <a:rPr lang="ko-KR" altLang="en-US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년</a:t>
                </a:r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767381" y="2674068"/>
                <a:ext cx="386568" cy="2052059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908414" y="2799826"/>
              <a:ext cx="1094549" cy="38865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57150">
                <a:bevelT w="0" h="38100"/>
                <a:bevelB w="0" h="1270"/>
                <a:contourClr>
                  <a:srgbClr val="005094"/>
                </a:contourClr>
              </a:sp3d>
            </a:bodyPr>
            <a:lstStyle>
              <a:defPPr>
                <a:defRPr lang="ko-KR"/>
              </a:defPPr>
              <a:lvl1pPr algn="ctr" fontAlgn="base" latinLnBrk="0"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en-US" altLang="ko-KR" sz="32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74</a:t>
              </a:r>
              <a:r>
                <a:rPr lang="en-US" altLang="ko-KR" sz="1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%</a:t>
              </a:r>
            </a:p>
          </p:txBody>
        </p:sp>
      </p:grpSp>
      <p:cxnSp>
        <p:nvCxnSpPr>
          <p:cNvPr id="105" name="직선 화살표 연결선 104"/>
          <p:cNvCxnSpPr/>
          <p:nvPr/>
        </p:nvCxnSpPr>
        <p:spPr>
          <a:xfrm>
            <a:off x="2614613" y="3605213"/>
            <a:ext cx="855662" cy="166687"/>
          </a:xfrm>
          <a:prstGeom prst="straightConnector1">
            <a:avLst/>
          </a:prstGeom>
          <a:ln w="31750">
            <a:solidFill>
              <a:srgbClr val="3790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5842000" y="2679700"/>
            <a:ext cx="1409700" cy="768350"/>
          </a:xfrm>
          <a:prstGeom prst="straightConnector1">
            <a:avLst/>
          </a:prstGeom>
          <a:ln w="31750">
            <a:solidFill>
              <a:srgbClr val="0050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3375" y="2047800"/>
            <a:ext cx="8430125" cy="4231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300"/>
              </a:lnSpc>
              <a:spcBef>
                <a:spcPts val="500"/>
              </a:spcBef>
              <a:buClr>
                <a:srgbClr val="005094"/>
              </a:buClr>
            </a:pPr>
            <a:r>
              <a:rPr lang="en-US" altLang="ko-KR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 이내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화재현장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도착률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제고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산불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도로</a:t>
            </a:r>
            <a:r>
              <a:rPr lang="en-US" altLang="ko-KR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금융 분야로 확대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936" y="4246090"/>
            <a:ext cx="1126353" cy="473462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V="1">
            <a:off x="3841750" y="3422650"/>
            <a:ext cx="1670050" cy="342900"/>
          </a:xfrm>
          <a:prstGeom prst="straightConnector1">
            <a:avLst/>
          </a:prstGeom>
          <a:ln w="31750">
            <a:solidFill>
              <a:srgbClr val="0050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612365" y="3604448"/>
            <a:ext cx="591829" cy="579719"/>
            <a:chOff x="586019" y="2469938"/>
            <a:chExt cx="792227" cy="776018"/>
          </a:xfrm>
        </p:grpSpPr>
        <p:sp>
          <p:nvSpPr>
            <p:cNvPr id="50" name="타원 49"/>
            <p:cNvSpPr/>
            <p:nvPr/>
          </p:nvSpPr>
          <p:spPr>
            <a:xfrm>
              <a:off x="594123" y="2469938"/>
              <a:ext cx="776019" cy="776018"/>
            </a:xfrm>
            <a:prstGeom prst="ellipse">
              <a:avLst/>
            </a:prstGeom>
            <a:solidFill>
              <a:srgbClr val="FF5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6019" y="2507752"/>
              <a:ext cx="792227" cy="700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5</a:t>
              </a:r>
              <a:r>
                <a:rPr lang="ko-KR" altLang="en-US" sz="1600" b="1" dirty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  <a:endParaRPr lang="ko-KR" altLang="en-US" sz="2000" dirty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>
            <a:off x="1423392" y="3084835"/>
            <a:ext cx="819746" cy="510853"/>
          </a:xfrm>
          <a:prstGeom prst="straightConnector1">
            <a:avLst/>
          </a:prstGeom>
          <a:ln w="31750">
            <a:solidFill>
              <a:srgbClr val="3790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>
            <a:off x="4294169" y="2171294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8303" y="4768602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+mj-ea"/>
                <a:ea typeface="+mj-ea"/>
              </a:rPr>
              <a:t>’</a:t>
            </a:r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</a:t>
            </a:r>
            <a:r>
              <a:rPr lang="ko-KR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4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34304" y="2399305"/>
            <a:ext cx="7806945" cy="299312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선제적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예방적 안전관리를 위한 </a:t>
            </a:r>
            <a:r>
              <a:rPr lang="ko-KR" altLang="en-US" sz="22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평가지표 보강</a:t>
            </a:r>
            <a:r>
              <a:rPr lang="en-US" altLang="ko-KR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인센티브 확대</a:t>
            </a:r>
            <a:endParaRPr lang="en-US" altLang="ko-KR" sz="22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범죄예방 환경 조성</a:t>
            </a:r>
            <a:r>
              <a:rPr lang="en-US" altLang="ko-KR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안전시설 보강 등 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「</a:t>
            </a:r>
            <a:r>
              <a:rPr lang="ko-KR" altLang="en-US" sz="22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안심마을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」</a:t>
            </a:r>
            <a:r>
              <a:rPr lang="en-US" altLang="ko-KR" sz="22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본격 추진</a:t>
            </a:r>
            <a:endParaRPr lang="en-US" altLang="ko-KR" sz="22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「</a:t>
            </a:r>
            <a:r>
              <a:rPr lang="ko-KR" altLang="en-US" sz="22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생활안전지도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」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금년내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sz="22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여개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지자체로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확산하고</a:t>
            </a:r>
            <a:r>
              <a:rPr lang="en-US" altLang="ko-KR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대국민 공개</a:t>
            </a:r>
            <a:endParaRPr lang="en-US" altLang="ko-KR" sz="22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220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2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안전지수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ko-KR" altLang="en-US" sz="22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공개 및 맞춤형 안전개선 컨설팅 실시</a:t>
            </a:r>
            <a:endParaRPr lang="en-US" altLang="ko-KR" sz="22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10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04802" y="1392422"/>
            <a:ext cx="6666450" cy="460800"/>
            <a:chOff x="304802" y="1650839"/>
            <a:chExt cx="6666450" cy="460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04802" y="1650839"/>
              <a:ext cx="6666450" cy="460800"/>
            </a:xfrm>
            <a:prstGeom prst="roundRect">
              <a:avLst>
                <a:gd name="adj" fmla="val 50000"/>
              </a:avLst>
            </a:prstGeom>
            <a:solidFill>
              <a:srgbClr val="096CAF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739" y="1681184"/>
              <a:ext cx="6213239" cy="4001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>
                <a:buClr>
                  <a:srgbClr val="0180AF"/>
                </a:buClr>
                <a:defRPr sz="2300" b="1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sz="2600" b="0" dirty="0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안전한 지역 만들기에 </a:t>
              </a:r>
              <a:r>
                <a:rPr lang="ko-KR" altLang="en-US" sz="2600" b="0" dirty="0" err="1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</a:t>
              </a:r>
              <a:r>
                <a:rPr lang="ko-KR" altLang="en-US" sz="2600" b="0" dirty="0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적극 참여 촉진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85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11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4799" y="1311228"/>
            <a:ext cx="765157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213" y="1356962"/>
            <a:ext cx="718074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ICT 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기술을 적극 활용하는 스마트 재난</a:t>
            </a:r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 관리 확대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4799" y="3429000"/>
            <a:ext cx="6499450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871" y="3474734"/>
            <a:ext cx="603530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근원적 분석과 과학적 관리로 사고의 재발 방지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3546" y="2022133"/>
            <a:ext cx="7773354" cy="9028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0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en-US" altLang="ko-KR" sz="2100" dirty="0">
                <a:solidFill>
                  <a:srgbClr val="C00000"/>
                </a:solidFill>
                <a:latin typeface="+mj-ea"/>
                <a:ea typeface="+mj-ea"/>
              </a:rPr>
              <a:t>‘</a:t>
            </a:r>
            <a:r>
              <a:rPr lang="ko-KR" altLang="en-US" sz="210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귀달린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CCTV</a:t>
            </a:r>
            <a:r>
              <a:rPr lang="en-US" altLang="ko-KR" sz="2100" dirty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와 같은 지능형 </a:t>
            </a:r>
            <a:r>
              <a:rPr lang="en-US" altLang="ko-KR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CCTV 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관제서비스 도입 확대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0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위성</a:t>
            </a:r>
            <a:r>
              <a:rPr lang="en-US" altLang="ko-KR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SNS </a:t>
            </a: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등 분석</a:t>
            </a:r>
            <a:r>
              <a:rPr lang="en-US" altLang="ko-KR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재난상황을 </a:t>
            </a:r>
            <a:r>
              <a:rPr lang="ko-KR" altLang="en-US" sz="2100" spc="-9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모니터링하는</a:t>
            </a: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‘</a:t>
            </a:r>
            <a:r>
              <a:rPr lang="ko-KR" altLang="en-US" sz="2100" spc="-9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스마트 </a:t>
            </a:r>
            <a:r>
              <a:rPr lang="ko-KR" altLang="en-US" sz="2100" spc="-9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빅보드</a:t>
            </a: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’</a:t>
            </a:r>
            <a:r>
              <a:rPr lang="en-US" altLang="ko-KR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spc="-9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고도화</a:t>
            </a:r>
            <a:endParaRPr lang="en-US" altLang="ko-KR" sz="2100" spc="-9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6" y="4118315"/>
            <a:ext cx="7755008" cy="8463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3300"/>
              </a:lnSpc>
              <a:spcBef>
                <a:spcPts val="20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‘</a:t>
            </a:r>
            <a:r>
              <a:rPr lang="ko-KR" altLang="en-US" sz="2100" kern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재난원인조사단</a:t>
            </a: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’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본격 운영</a:t>
            </a:r>
            <a:r>
              <a:rPr lang="en-US" altLang="ko-KR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사고원인 및 대응과정을 철저히 조사</a:t>
            </a:r>
            <a:r>
              <a:rPr lang="en-US" altLang="ko-KR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br>
              <a:rPr lang="en-US" altLang="ko-KR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법</a:t>
            </a:r>
            <a:r>
              <a:rPr lang="en-US" altLang="ko-KR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제도</a:t>
            </a:r>
            <a:r>
              <a:rPr lang="en-US" altLang="ko-KR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시설</a:t>
            </a:r>
            <a:r>
              <a:rPr lang="en-US" altLang="ko-KR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감독체계 등 개선 추진</a:t>
            </a:r>
            <a:endParaRPr lang="en-US" altLang="ko-KR" sz="2100" kern="0" dirty="0">
              <a:solidFill>
                <a:prstClr val="black">
                  <a:lumMod val="95000"/>
                  <a:lumOff val="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6200000">
            <a:off x="4258169" y="-3977116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575" y="345029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안전위협 요인을 근본적으로 없애겠습니다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6464" y="5301208"/>
            <a:ext cx="8382000" cy="1061492"/>
          </a:xfrm>
          <a:prstGeom prst="rect">
            <a:avLst/>
          </a:prstGeom>
          <a:solidFill>
            <a:schemeClr val="bg1"/>
          </a:solidFill>
          <a:ln w="28575">
            <a:solidFill>
              <a:srgbClr val="7F7F7F"/>
            </a:solidFill>
          </a:ln>
          <a:effectLst>
            <a:outerShdw blurRad="1905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7792" indent="-177792" latinLnBrk="0">
              <a:lnSpc>
                <a:spcPct val="120000"/>
              </a:lnSpc>
              <a:spcAft>
                <a:spcPts val="300"/>
              </a:spcAft>
              <a:buSzPct val="60000"/>
            </a:pPr>
            <a:endParaRPr lang="ko-KR" altLang="en-US" sz="1600" b="1" spc="-14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412471"/>
            <a:ext cx="8396039" cy="8463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algn="ctr">
              <a:lnSpc>
                <a:spcPts val="3000"/>
              </a:lnSpc>
              <a:spcBef>
                <a:spcPts val="600"/>
              </a:spcBef>
              <a:buClr>
                <a:srgbClr val="0180AF"/>
              </a:buClr>
            </a:pPr>
            <a:r>
              <a:rPr lang="ko-KR" altLang="en-US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분야별 사고건수</a:t>
            </a:r>
            <a:r>
              <a:rPr lang="en-US" altLang="ko-KR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사망자수</a:t>
            </a:r>
            <a:r>
              <a:rPr lang="en-US" altLang="ko-KR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등을 종합한</a:t>
            </a:r>
            <a:r>
              <a:rPr lang="ko-KR" altLang="en-US" sz="2200" spc="-3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spc="-3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2200" spc="-3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국가안전지수</a:t>
            </a:r>
            <a:r>
              <a:rPr lang="ko-KR" altLang="en-US" sz="2200" spc="-3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ko-KR" altLang="en-US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개발</a:t>
            </a:r>
          </a:p>
          <a:p>
            <a:pPr algn="ctr">
              <a:lnSpc>
                <a:spcPts val="3000"/>
              </a:lnSpc>
              <a:spcBef>
                <a:spcPts val="600"/>
              </a:spcBef>
              <a:buClr>
                <a:srgbClr val="0180AF"/>
              </a:buClr>
            </a:pP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안전수준을 한 눈에 진단하고 대외 비교</a:t>
            </a: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과학적 관리 가능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11662</TotalTime>
  <Words>1744</Words>
  <Application>Microsoft Office PowerPoint</Application>
  <PresentationFormat>화면 슬라이드 쇼(4:3)</PresentationFormat>
  <Paragraphs>342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32</vt:i4>
      </vt:variant>
    </vt:vector>
  </HeadingPairs>
  <TitlesOfParts>
    <vt:vector size="53" baseType="lpstr">
      <vt:lpstr>Rix정고딕 B</vt:lpstr>
      <vt:lpstr>Calibri Light</vt:lpstr>
      <vt:lpstr>Calibri</vt:lpstr>
      <vt:lpstr>-윤고딕360</vt:lpstr>
      <vt:lpstr>맑은 고딕</vt:lpstr>
      <vt:lpstr>-윤고딕330</vt:lpstr>
      <vt:lpstr>Wingdings</vt:lpstr>
      <vt:lpstr>Arial</vt:lpstr>
      <vt:lpstr>-윤고딕340</vt:lpstr>
      <vt:lpstr>-윤고딕350</vt:lpstr>
      <vt:lpstr>HY견고딕</vt:lpstr>
      <vt:lpstr>-윤명조340</vt:lpstr>
      <vt:lpstr>1_Office 테마</vt:lpstr>
      <vt:lpstr>2_Office 테마</vt:lpstr>
      <vt:lpstr>3_Office 테마</vt:lpstr>
      <vt:lpstr>4_Office 테마</vt:lpstr>
      <vt:lpstr>6_Office 테마</vt:lpstr>
      <vt:lpstr>7_Office 테마</vt:lpstr>
      <vt:lpstr>8_Office 테마</vt:lpstr>
      <vt:lpstr>10_Office 테마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지난해, 정부3.0의 비전과 철학을 확산시켰습니다.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지난해, 민생 기능을 강화하고 재정기반을 확충하였습니다.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임채선</cp:lastModifiedBy>
  <cp:revision>1127</cp:revision>
  <dcterms:created xsi:type="dcterms:W3CDTF">2013-04-01T15:09:17Z</dcterms:created>
  <dcterms:modified xsi:type="dcterms:W3CDTF">2019-12-07T14:09:52Z</dcterms:modified>
</cp:coreProperties>
</file>