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9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10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1" r:id="rId1"/>
    <p:sldMasterId id="2147483713" r:id="rId2"/>
    <p:sldMasterId id="2147483721" r:id="rId3"/>
    <p:sldMasterId id="2147483723" r:id="rId4"/>
    <p:sldMasterId id="2147483745" r:id="rId5"/>
    <p:sldMasterId id="2147483747" r:id="rId6"/>
    <p:sldMasterId id="2147483749" r:id="rId7"/>
    <p:sldMasterId id="2147483756" r:id="rId8"/>
    <p:sldMasterId id="2147483758" r:id="rId9"/>
  </p:sldMasterIdLst>
  <p:notesMasterIdLst>
    <p:notesMasterId r:id="rId44"/>
  </p:notesMasterIdLst>
  <p:handoutMasterIdLst>
    <p:handoutMasterId r:id="rId45"/>
  </p:handoutMasterIdLst>
  <p:sldIdLst>
    <p:sldId id="380" r:id="rId10"/>
    <p:sldId id="404" r:id="rId11"/>
    <p:sldId id="382" r:id="rId12"/>
    <p:sldId id="406" r:id="rId13"/>
    <p:sldId id="369" r:id="rId14"/>
    <p:sldId id="402" r:id="rId15"/>
    <p:sldId id="370" r:id="rId16"/>
    <p:sldId id="407" r:id="rId17"/>
    <p:sldId id="393" r:id="rId18"/>
    <p:sldId id="405" r:id="rId19"/>
    <p:sldId id="372" r:id="rId20"/>
    <p:sldId id="378" r:id="rId21"/>
    <p:sldId id="383" r:id="rId22"/>
    <p:sldId id="391" r:id="rId23"/>
    <p:sldId id="322" r:id="rId24"/>
    <p:sldId id="408" r:id="rId25"/>
    <p:sldId id="374" r:id="rId26"/>
    <p:sldId id="409" r:id="rId27"/>
    <p:sldId id="425" r:id="rId28"/>
    <p:sldId id="365" r:id="rId29"/>
    <p:sldId id="412" r:id="rId30"/>
    <p:sldId id="364" r:id="rId31"/>
    <p:sldId id="384" r:id="rId32"/>
    <p:sldId id="392" r:id="rId33"/>
    <p:sldId id="413" r:id="rId34"/>
    <p:sldId id="414" r:id="rId35"/>
    <p:sldId id="415" r:id="rId36"/>
    <p:sldId id="416" r:id="rId37"/>
    <p:sldId id="424" r:id="rId38"/>
    <p:sldId id="418" r:id="rId39"/>
    <p:sldId id="419" r:id="rId40"/>
    <p:sldId id="420" r:id="rId41"/>
    <p:sldId id="421" r:id="rId42"/>
    <p:sldId id="422" r:id="rId43"/>
  </p:sldIdLst>
  <p:sldSz cx="9144000" cy="6858000" type="screen4x3"/>
  <p:notesSz cx="6735763" cy="9866313"/>
  <p:embeddedFontLst>
    <p:embeddedFont>
      <p:font typeface="-윤고딕340" pitchFamily="18" charset="-127"/>
      <p:regular r:id="rId46"/>
    </p:embeddedFont>
    <p:embeddedFont>
      <p:font typeface="-윤고딕330" pitchFamily="18" charset="-127"/>
      <p:regular r:id="rId47"/>
    </p:embeddedFont>
    <p:embeddedFont>
      <p:font typeface="Calibri" pitchFamily="34" charset="0"/>
      <p:regular r:id="rId48"/>
      <p:bold r:id="rId49"/>
      <p:italic r:id="rId50"/>
      <p:boldItalic r:id="rId51"/>
    </p:embeddedFont>
    <p:embeddedFont>
      <p:font typeface="-윤고딕350" pitchFamily="18" charset="-127"/>
      <p:regular r:id="rId52"/>
    </p:embeddedFont>
    <p:embeddedFont>
      <p:font typeface="-윤고딕360" pitchFamily="18" charset="-127"/>
      <p:regular r:id="rId53"/>
    </p:embeddedFont>
    <p:embeddedFont>
      <p:font typeface="-윤명조340" pitchFamily="18" charset="-127"/>
      <p:regular r:id="rId54"/>
    </p:embeddedFont>
    <p:embeddedFont>
      <p:font typeface="HY견고딕" pitchFamily="18" charset="-127"/>
      <p:regular r:id="rId55"/>
    </p:embeddedFont>
    <p:embeddedFont>
      <p:font typeface="맑은 고딕" pitchFamily="50" charset="-127"/>
      <p:regular r:id="rId56"/>
      <p:bold r:id="rId57"/>
    </p:embeddedFont>
    <p:embeddedFont>
      <p:font typeface="Calibri Light" charset="0"/>
      <p:regular r:id="rId58"/>
      <p:italic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1446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7" pos="5384" userDrawn="1">
          <p15:clr>
            <a:srgbClr val="A4A3A4"/>
          </p15:clr>
        </p15:guide>
        <p15:guide id="8" orient="horz" pos="696" userDrawn="1">
          <p15:clr>
            <a:srgbClr val="A4A3A4"/>
          </p15:clr>
        </p15:guide>
        <p15:guide id="10" orient="horz" pos="867" userDrawn="1">
          <p15:clr>
            <a:srgbClr val="A4A3A4"/>
          </p15:clr>
        </p15:guide>
        <p15:guide id="13" pos="2381" userDrawn="1">
          <p15:clr>
            <a:srgbClr val="A4A3A4"/>
          </p15:clr>
        </p15:guide>
        <p15:guide id="14" orient="horz" pos="4065" userDrawn="1">
          <p15:clr>
            <a:srgbClr val="A4A3A4"/>
          </p15:clr>
        </p15:guide>
        <p15:guide id="15" pos="5464" userDrawn="1">
          <p15:clr>
            <a:srgbClr val="A4A3A4"/>
          </p15:clr>
        </p15:guide>
        <p15:guide id="16" pos="326" userDrawn="1">
          <p15:clr>
            <a:srgbClr val="A4A3A4"/>
          </p15:clr>
        </p15:guide>
        <p15:guide id="17" pos="3309" userDrawn="1">
          <p15:clr>
            <a:srgbClr val="A4A3A4"/>
          </p15:clr>
        </p15:guide>
        <p15:guide id="18" pos="4282" userDrawn="1">
          <p15:clr>
            <a:srgbClr val="A4A3A4"/>
          </p15:clr>
        </p15:guide>
        <p15:guide id="19" pos="5261" userDrawn="1">
          <p15:clr>
            <a:srgbClr val="A4A3A4"/>
          </p15:clr>
        </p15:guide>
        <p15:guide id="20" pos="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5094"/>
    <a:srgbClr val="87BCE0"/>
    <a:srgbClr val="05589F"/>
    <a:srgbClr val="0579CD"/>
    <a:srgbClr val="DF4F2C"/>
    <a:srgbClr val="FF5E5A"/>
    <a:srgbClr val="068ABB"/>
    <a:srgbClr val="3790CC"/>
    <a:srgbClr val="096CAF"/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4" autoAdjust="0"/>
    <p:restoredTop sz="87158" autoAdjust="0"/>
  </p:normalViewPr>
  <p:slideViewPr>
    <p:cSldViewPr>
      <p:cViewPr>
        <p:scale>
          <a:sx n="100" d="100"/>
          <a:sy n="100" d="100"/>
        </p:scale>
        <p:origin x="-300" y="-294"/>
      </p:cViewPr>
      <p:guideLst>
        <p:guide orient="horz" pos="696"/>
        <p:guide orient="horz" pos="867"/>
        <p:guide orient="horz" pos="4065"/>
        <p:guide pos="1446"/>
        <p:guide pos="5602"/>
        <p:guide pos="5384"/>
        <p:guide pos="2381"/>
        <p:guide pos="5464"/>
        <p:guide pos="326"/>
        <p:guide pos="3309"/>
        <p:guide pos="4282"/>
        <p:guide pos="5261"/>
        <p:guide pos="4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7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font" Target="fonts/font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Master" Target="slideMasters/slideMaster8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font" Target="fonts/font1.fntdata"/><Relationship Id="rId59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371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3713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B5EBA58-FADA-46A9-9E57-739596BB7D4E}" type="datetimeFigureOut">
              <a:rPr lang="ko-KR" altLang="en-US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pPr/>
              <a:t>2014-02-13</a:t>
            </a:fld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3"/>
            <a:ext cx="2919413" cy="49371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CAA5BCD-E9BF-4CF3-B50A-7F666051268C}" type="slidenum">
              <a:rPr lang="ko-KR" altLang="en-US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pPr/>
              <a:t>‹#›</a:t>
            </a:fld>
            <a:endParaRPr lang="ko-KR" altLang="en-US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80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831" cy="495029"/>
          </a:xfrm>
          <a:prstGeom prst="rect">
            <a:avLst/>
          </a:prstGeom>
        </p:spPr>
        <p:txBody>
          <a:bodyPr vert="horz" lIns="90647" tIns="45323" rIns="90647" bIns="45323" rtlCol="0"/>
          <a:lstStyle>
            <a:lvl1pPr algn="l">
              <a:defRPr sz="12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2"/>
            <a:ext cx="2918831" cy="495029"/>
          </a:xfrm>
          <a:prstGeom prst="rect">
            <a:avLst/>
          </a:prstGeom>
        </p:spPr>
        <p:txBody>
          <a:bodyPr vert="horz" lIns="90647" tIns="45323" rIns="90647" bIns="45323" rtlCol="0"/>
          <a:lstStyle>
            <a:lvl1pPr algn="r">
              <a:defRPr sz="12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fld id="{D0F8D799-1199-4731-99B1-FD1A5D04DEDB}" type="datetimeFigureOut">
              <a:rPr lang="ko-KR" altLang="en-US" smtClean="0"/>
              <a:pPr/>
              <a:t>2014-02-13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7" tIns="45323" rIns="90647" bIns="45323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47" tIns="45323" rIns="90647" bIns="45323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0647" tIns="45323" rIns="90647" bIns="45323" rtlCol="0" anchor="b"/>
          <a:lstStyle>
            <a:lvl1pPr algn="l">
              <a:defRPr sz="12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5028"/>
          </a:xfrm>
          <a:prstGeom prst="rect">
            <a:avLst/>
          </a:prstGeom>
        </p:spPr>
        <p:txBody>
          <a:bodyPr vert="horz" lIns="90647" tIns="45323" rIns="90647" bIns="45323" rtlCol="0" anchor="b"/>
          <a:lstStyle>
            <a:lvl1pPr algn="r">
              <a:defRPr sz="12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</a:lstStyle>
          <a:p>
            <a:fld id="{3796CACF-C05F-4313-B43A-18328FA857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7248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-윤고딕340" panose="02030504000101010101" pitchFamily="18" charset="-127"/>
        <a:ea typeface="-윤고딕340" panose="02030504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840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74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170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714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59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6468">
              <a:defRPr/>
            </a:pP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089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662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916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804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CACF-C05F-4313-B43A-18328FA85786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907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7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06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>
              <a:defRPr>
                <a:ea typeface="-윤고딕340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16974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7832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9C95-787F-4BEF-A3EB-E2B44A3FDB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0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>
              <a:defRPr>
                <a:ea typeface="-윤고딕340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1529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8228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>
              <a:defRPr>
                <a:ea typeface="-윤고딕340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7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7832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7770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6468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5443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151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18207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9635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7718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8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0" kern="1200" spc="-150" dirty="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63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1" kern="1200" spc="-15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0" kern="1200" spc="-150" dirty="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Mk-newpc\옥빈 맥 공유\닥터피티_행정안전부\psd\1.png"/>
          <p:cNvPicPr>
            <a:picLocks noChangeAspect="1" noChangeArrowheads="1"/>
          </p:cNvPicPr>
          <p:nvPr userDrawn="1"/>
        </p:nvPicPr>
        <p:blipFill>
          <a:blip r:embed="rId3" cstate="print"/>
          <a:srcRect l="84444" t="4259" r="1528" b="87963"/>
          <a:stretch>
            <a:fillRect/>
          </a:stretch>
        </p:blipFill>
        <p:spPr bwMode="auto">
          <a:xfrm>
            <a:off x="7764560" y="6453634"/>
            <a:ext cx="934940" cy="388788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1" kern="1200" spc="-15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33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800" b="0" kern="1200" spc="-150" dirty="0">
          <a:solidFill>
            <a:srgbClr val="084846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1" kern="1200" spc="-15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제목 개체 틀 7"/>
          <p:cNvSpPr>
            <a:spLocks noGrp="1"/>
          </p:cNvSpPr>
          <p:nvPr>
            <p:ph type="title"/>
          </p:nvPr>
        </p:nvSpPr>
        <p:spPr>
          <a:xfrm>
            <a:off x="348343" y="317274"/>
            <a:ext cx="8363857" cy="506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0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8713608" y="6560879"/>
            <a:ext cx="18274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-윤고딕340" panose="02030504000101010101" pitchFamily="18" charset="-127"/>
              </a:defRPr>
            </a:lvl1pPr>
          </a:lstStyle>
          <a:p>
            <a:fld id="{65C59C95-787F-4BEF-A3EB-E2B44A3FDB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0" kern="1200" spc="-150" dirty="0">
          <a:solidFill>
            <a:schemeClr val="bg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\\Mk-newpc\옥빈 맥 공유\닥터피티_행정안전부\psd\1.png"/>
          <p:cNvPicPr>
            <a:picLocks noChangeAspect="1" noChangeArrowheads="1"/>
          </p:cNvPicPr>
          <p:nvPr userDrawn="1"/>
        </p:nvPicPr>
        <p:blipFill>
          <a:blip r:embed="rId5" cstate="print"/>
          <a:srcRect l="84444" t="4259" r="1528" b="87963"/>
          <a:stretch>
            <a:fillRect/>
          </a:stretch>
        </p:blipFill>
        <p:spPr bwMode="auto">
          <a:xfrm>
            <a:off x="7764560" y="6453634"/>
            <a:ext cx="934940" cy="388788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1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6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700" b="1" kern="1200" spc="-15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33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800" b="0" kern="1200" spc="-150" dirty="0">
          <a:solidFill>
            <a:srgbClr val="084846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444208" y="332591"/>
            <a:ext cx="2364702" cy="378609"/>
          </a:xfrm>
          <a:prstGeom prst="roundRect">
            <a:avLst>
              <a:gd name="adj" fmla="val 50000"/>
            </a:avLst>
          </a:prstGeom>
          <a:solidFill>
            <a:srgbClr val="015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2014</a:t>
            </a:r>
            <a:r>
              <a:rPr lang="ko-KR" altLang="en-US" b="1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업무보고</a:t>
            </a:r>
            <a:endParaRPr lang="ko-KR" altLang="en-US" b="1" dirty="0">
              <a:solidFill>
                <a:prstClr val="white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073" y="1916832"/>
            <a:ext cx="8505855" cy="2115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ko-KR" altLang="en-US" sz="5300" spc="-150" dirty="0" smtClean="0">
                <a:solidFill>
                  <a:srgbClr val="0051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더 안전한 </a:t>
            </a:r>
            <a:endParaRPr lang="en-US" altLang="ko-KR" sz="5300" spc="-150" dirty="0" smtClean="0">
              <a:solidFill>
                <a:srgbClr val="00519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spcBef>
                <a:spcPts val="1500"/>
              </a:spcBef>
            </a:pPr>
            <a:r>
              <a:rPr lang="ko-KR" altLang="en-US" sz="6600" spc="-150" dirty="0" smtClean="0">
                <a:solidFill>
                  <a:srgbClr val="0051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국민행복시대</a:t>
            </a:r>
            <a:r>
              <a:rPr lang="ko-KR" altLang="en-US" sz="4500" spc="-150" dirty="0" smtClean="0">
                <a:solidFill>
                  <a:srgbClr val="0051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만들겠습니다</a:t>
            </a:r>
            <a:endParaRPr lang="ko-KR" altLang="en-US" sz="4500" spc="-150" dirty="0">
              <a:solidFill>
                <a:srgbClr val="00519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5085185"/>
            <a:ext cx="223162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377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34304" y="2399305"/>
            <a:ext cx="7806945" cy="299312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ct val="150000"/>
              </a:lnSpc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선제적 </a:t>
            </a:r>
            <a:r>
              <a:rPr lang="en-US" altLang="ko-KR" sz="2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예방적 안전관리를 위한 </a:t>
            </a:r>
            <a:r>
              <a:rPr lang="ko-KR" altLang="en-US" sz="22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평가지표 보강</a:t>
            </a:r>
            <a:r>
              <a:rPr lang="en-US" altLang="ko-KR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인센티브 확대</a:t>
            </a:r>
            <a:endParaRPr lang="en-US" altLang="ko-KR" sz="22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ct val="150000"/>
              </a:lnSpc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범죄예방 환경 조성</a:t>
            </a:r>
            <a:r>
              <a:rPr lang="en-US" altLang="ko-KR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안전시설 보강 등 </a:t>
            </a:r>
            <a:r>
              <a:rPr lang="ko-KR" altLang="en-US" sz="2200" dirty="0" smtClean="0">
                <a:solidFill>
                  <a:srgbClr val="C00000"/>
                </a:solidFill>
                <a:latin typeface="+mj-ea"/>
                <a:ea typeface="+mj-ea"/>
              </a:rPr>
              <a:t>「</a:t>
            </a:r>
            <a:r>
              <a:rPr lang="ko-KR" altLang="en-US" sz="22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안심마을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」</a:t>
            </a:r>
            <a:r>
              <a:rPr lang="en-US" altLang="ko-KR" sz="22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본격 추진</a:t>
            </a:r>
            <a:endParaRPr lang="en-US" altLang="ko-KR" sz="22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ct val="150000"/>
              </a:lnSpc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「</a:t>
            </a:r>
            <a:r>
              <a:rPr lang="ko-KR" altLang="en-US" sz="22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생활안전지도</a:t>
            </a:r>
            <a:r>
              <a:rPr lang="ko-KR" altLang="en-US" sz="2200" dirty="0">
                <a:solidFill>
                  <a:srgbClr val="C00000"/>
                </a:solidFill>
                <a:latin typeface="+mj-ea"/>
                <a:ea typeface="+mj-ea"/>
              </a:rPr>
              <a:t>」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금년내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100</a:t>
            </a:r>
            <a:r>
              <a:rPr lang="ko-KR" altLang="en-US" sz="22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여개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지자체로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확산하고</a:t>
            </a:r>
            <a:r>
              <a:rPr lang="en-US" altLang="ko-KR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대국민 공개</a:t>
            </a:r>
            <a:endParaRPr lang="en-US" altLang="ko-KR" sz="22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ct val="150000"/>
              </a:lnSpc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2200" dirty="0" err="1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ko-KR" altLang="en-US" sz="22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안전지수</a:t>
            </a:r>
            <a:r>
              <a:rPr lang="ko-KR" altLang="en-US" sz="220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ko-KR" altLang="en-US" sz="22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공개 및 맞춤형 안전개선 컨설팅 실시</a:t>
            </a:r>
            <a:endParaRPr lang="en-US" altLang="ko-KR" sz="22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10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04802" y="1392422"/>
            <a:ext cx="6666450" cy="460800"/>
            <a:chOff x="304802" y="1650839"/>
            <a:chExt cx="6666450" cy="460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04802" y="1650839"/>
              <a:ext cx="6666450" cy="460800"/>
            </a:xfrm>
            <a:prstGeom prst="roundRect">
              <a:avLst>
                <a:gd name="adj" fmla="val 50000"/>
              </a:avLst>
            </a:prstGeom>
            <a:solidFill>
              <a:srgbClr val="096CAF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b="1" spc="-151" dirty="0">
                <a:solidFill>
                  <a:prstClr val="white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739" y="1681184"/>
              <a:ext cx="6213239" cy="4001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>
                <a:buClr>
                  <a:srgbClr val="0180AF"/>
                </a:buClr>
                <a:defRPr sz="2300" b="1">
                  <a:solidFill>
                    <a:schemeClr val="bg1"/>
                  </a:solidFill>
                </a:defRPr>
              </a:lvl1pPr>
            </a:lstStyle>
            <a:p>
              <a:r>
                <a:rPr lang="ko-KR" altLang="en-US" sz="2600" b="0" dirty="0">
                  <a:solidFill>
                    <a:prstClr val="whit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안전한 지역 만들기에 </a:t>
              </a:r>
              <a:r>
                <a:rPr lang="ko-KR" altLang="en-US" sz="2600" b="0" dirty="0" err="1" smtClean="0">
                  <a:solidFill>
                    <a:prstClr val="whit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지자체</a:t>
              </a:r>
              <a:r>
                <a:rPr lang="ko-KR" altLang="en-US" sz="2600" b="0" dirty="0" smtClean="0">
                  <a:solidFill>
                    <a:prstClr val="whit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적극 </a:t>
              </a:r>
              <a:r>
                <a:rPr lang="ko-KR" altLang="en-US" sz="2600" b="0" dirty="0">
                  <a:solidFill>
                    <a:prstClr val="white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참여 촉진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8685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11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04799" y="1311228"/>
            <a:ext cx="765157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213" y="1356962"/>
            <a:ext cx="718074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ICT </a:t>
            </a:r>
            <a:r>
              <a:rPr lang="ko-KR" altLang="en-US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기술을 적극 활용하는 스마트 </a:t>
            </a:r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재난</a:t>
            </a:r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 관리 확대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4799" y="3429000"/>
            <a:ext cx="6499450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6871" y="3474734"/>
            <a:ext cx="6035307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근원적 분석과 과학적 관리로 사고의 재발 방지</a:t>
            </a:r>
            <a:endParaRPr lang="ko-KR" altLang="en-US" sz="2400" b="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3546" y="2022133"/>
            <a:ext cx="7773354" cy="9028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0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en-US" altLang="ko-KR" sz="2100" dirty="0" smtClean="0">
                <a:solidFill>
                  <a:srgbClr val="C00000"/>
                </a:solidFill>
                <a:latin typeface="+mj-ea"/>
                <a:ea typeface="+mj-ea"/>
              </a:rPr>
              <a:t>‘</a:t>
            </a:r>
            <a:r>
              <a:rPr lang="ko-KR" altLang="en-US" sz="2100" dirty="0" err="1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귀달린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CCTV</a:t>
            </a:r>
            <a:r>
              <a:rPr lang="en-US" altLang="ko-KR" sz="2100" dirty="0" smtClean="0">
                <a:solidFill>
                  <a:srgbClr val="C00000"/>
                </a:solidFill>
                <a:latin typeface="+mn-ea"/>
              </a:rPr>
              <a:t>’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와 같은 지능형 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CCTV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관제서비스 도입 확대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20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위성</a:t>
            </a:r>
            <a:r>
              <a:rPr lang="en-US" altLang="ko-KR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SNS </a:t>
            </a:r>
            <a:r>
              <a:rPr lang="ko-KR" altLang="en-US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등 분석</a:t>
            </a:r>
            <a:r>
              <a:rPr lang="en-US" altLang="ko-KR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재난상황을 </a:t>
            </a:r>
            <a:r>
              <a:rPr lang="ko-KR" altLang="en-US" sz="2100" spc="-9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모니터링하는</a:t>
            </a:r>
            <a:r>
              <a:rPr lang="ko-KR" altLang="en-US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spc="-90" dirty="0" smtClean="0">
                <a:solidFill>
                  <a:srgbClr val="C00000"/>
                </a:solidFill>
                <a:latin typeface="+mj-ea"/>
                <a:ea typeface="+mj-ea"/>
              </a:rPr>
              <a:t>‘</a:t>
            </a:r>
            <a:r>
              <a:rPr lang="ko-KR" altLang="en-US" sz="2100" spc="-9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스마트 </a:t>
            </a:r>
            <a:r>
              <a:rPr lang="ko-KR" altLang="en-US" sz="2100" spc="-90" dirty="0" err="1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빅보드</a:t>
            </a:r>
            <a:r>
              <a:rPr lang="en-US" altLang="ko-KR" sz="2100" spc="-90" dirty="0">
                <a:solidFill>
                  <a:srgbClr val="C00000"/>
                </a:solidFill>
                <a:latin typeface="+mj-ea"/>
                <a:ea typeface="+mj-ea"/>
              </a:rPr>
              <a:t>’</a:t>
            </a:r>
            <a:r>
              <a:rPr lang="en-US" altLang="ko-KR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고도화</a:t>
            </a:r>
            <a:endParaRPr lang="en-US" altLang="ko-KR" sz="2100" spc="-9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546" y="4118315"/>
            <a:ext cx="7755008" cy="8463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ts val="3300"/>
              </a:lnSpc>
              <a:spcBef>
                <a:spcPts val="20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en-US" altLang="ko-KR" sz="2100" spc="-90" dirty="0">
                <a:solidFill>
                  <a:srgbClr val="C00000"/>
                </a:solidFill>
                <a:latin typeface="+mj-ea"/>
                <a:ea typeface="+mj-ea"/>
              </a:rPr>
              <a:t>‘</a:t>
            </a:r>
            <a:r>
              <a:rPr lang="ko-KR" altLang="en-US" sz="2100" kern="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재난원인조사단</a:t>
            </a:r>
            <a:r>
              <a:rPr lang="en-US" altLang="ko-KR" sz="2100" spc="-90" dirty="0">
                <a:solidFill>
                  <a:srgbClr val="C00000"/>
                </a:solidFill>
                <a:latin typeface="+mj-ea"/>
                <a:ea typeface="+mj-ea"/>
              </a:rPr>
              <a:t>’</a:t>
            </a:r>
            <a:r>
              <a:rPr lang="ko-KR" altLang="en-US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본격 운영</a:t>
            </a:r>
            <a:r>
              <a:rPr lang="en-US" altLang="ko-KR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사고원인 및 대응과정을 철저히 조사</a:t>
            </a:r>
            <a:r>
              <a:rPr lang="en-US" altLang="ko-KR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/>
            </a:r>
            <a:br>
              <a:rPr lang="en-US" altLang="ko-KR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en-US" altLang="ko-KR" sz="12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법</a:t>
            </a:r>
            <a:r>
              <a:rPr lang="en-US" altLang="ko-KR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제도</a:t>
            </a:r>
            <a:r>
              <a:rPr lang="en-US" altLang="ko-KR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시설</a:t>
            </a:r>
            <a:r>
              <a:rPr lang="en-US" altLang="ko-KR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감독체계 등 개선 추진</a:t>
            </a:r>
            <a:endParaRPr lang="en-US" altLang="ko-KR" sz="2100" kern="0" dirty="0" smtClean="0">
              <a:solidFill>
                <a:prstClr val="black">
                  <a:lumMod val="95000"/>
                  <a:lumOff val="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" name="양쪽 모서리가 둥근 사각형 10"/>
          <p:cNvSpPr/>
          <p:nvPr/>
        </p:nvSpPr>
        <p:spPr>
          <a:xfrm rot="16200000">
            <a:off x="4258169" y="-3977116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575" y="345029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안전위협 요인을 근본적으로 없애겠습니다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66464" y="5301208"/>
            <a:ext cx="8382000" cy="1061492"/>
          </a:xfrm>
          <a:prstGeom prst="rect">
            <a:avLst/>
          </a:prstGeom>
          <a:solidFill>
            <a:schemeClr val="bg1"/>
          </a:solidFill>
          <a:ln w="28575">
            <a:solidFill>
              <a:srgbClr val="7F7F7F"/>
            </a:solidFill>
          </a:ln>
          <a:effectLst>
            <a:outerShdw blurRad="1905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7792" indent="-177792" latinLnBrk="0">
              <a:lnSpc>
                <a:spcPct val="120000"/>
              </a:lnSpc>
              <a:spcAft>
                <a:spcPts val="300"/>
              </a:spcAft>
              <a:buSzPct val="60000"/>
            </a:pPr>
            <a:endParaRPr lang="ko-KR" altLang="en-US" sz="1600" b="1" spc="-14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66666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5412471"/>
            <a:ext cx="8396039" cy="8463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algn="ctr">
              <a:lnSpc>
                <a:spcPts val="3000"/>
              </a:lnSpc>
              <a:spcBef>
                <a:spcPts val="600"/>
              </a:spcBef>
              <a:buClr>
                <a:srgbClr val="0180AF"/>
              </a:buClr>
            </a:pPr>
            <a:r>
              <a:rPr lang="ko-KR" altLang="en-US" sz="2200" spc="-30" dirty="0" smtClean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분야별 사고건수</a:t>
            </a:r>
            <a:r>
              <a:rPr lang="en-US" altLang="ko-KR" sz="2200" spc="-30" dirty="0" smtClean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200" spc="-30" dirty="0" smtClean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사망자수</a:t>
            </a:r>
            <a:r>
              <a:rPr lang="en-US" altLang="ko-KR" sz="2200" spc="-30" dirty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spc="-30" dirty="0" smtClean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등을 종합한</a:t>
            </a:r>
            <a:r>
              <a:rPr lang="ko-KR" altLang="en-US" sz="2200" spc="-3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spc="-30" dirty="0" smtClean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2200" spc="-3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국가안전지수</a:t>
            </a:r>
            <a:r>
              <a:rPr lang="ko-KR" altLang="en-US" sz="2200" spc="-30" dirty="0">
                <a:solidFill>
                  <a:srgbClr val="C00000"/>
                </a:solidFill>
                <a:latin typeface="+mn-ea"/>
              </a:rPr>
              <a:t>」</a:t>
            </a:r>
            <a:r>
              <a:rPr lang="ko-KR" altLang="en-US" sz="2200" spc="-30" dirty="0" smtClean="0">
                <a:solidFill>
                  <a:srgbClr val="015095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개발</a:t>
            </a:r>
          </a:p>
          <a:p>
            <a:pPr algn="ctr">
              <a:lnSpc>
                <a:spcPts val="3000"/>
              </a:lnSpc>
              <a:spcBef>
                <a:spcPts val="600"/>
              </a:spcBef>
              <a:buClr>
                <a:srgbClr val="0180AF"/>
              </a:buClr>
            </a:pPr>
            <a:r>
              <a:rPr lang="ko-KR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안전수준을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 눈에 진단하고 대외 비교</a:t>
            </a:r>
            <a:r>
              <a:rPr lang="en-US" altLang="ko-KR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과학적 관리 가능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04801" y="1345272"/>
            <a:ext cx="6283424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261" y="1391006"/>
            <a:ext cx="582050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기초 안전수칙을 준수하는 안전문화운동 전개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04802" y="4490510"/>
            <a:ext cx="5779366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264" y="4536244"/>
            <a:ext cx="536044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범죄행위에 악용되는 각종 불법 물건 일소</a:t>
            </a:r>
            <a:endParaRPr lang="ko-KR" altLang="en-US" sz="2400" b="0" dirty="0">
              <a:solidFill>
                <a:prstClr val="white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3546" y="2099432"/>
            <a:ext cx="8047075" cy="3231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7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생명 보호장비 착용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의무화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안전띠ㆍ안전모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ㆍ안전조끼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必着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엄격한 처벌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546" y="5276664"/>
            <a:ext cx="8140370" cy="83869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처벌근거 법제화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유통책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단속 등 </a:t>
            </a:r>
            <a:r>
              <a:rPr lang="en-US" altLang="ko-KR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 대포물건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대포폰ㆍ</a:t>
            </a:r>
            <a:r>
              <a:rPr lang="ko-KR" altLang="en-US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통장ㆍ차량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근절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금융기관으로 신분증 진위확인 통합서비스 확대 추진</a:t>
            </a:r>
            <a:endParaRPr lang="en-US" altLang="ko-KR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1498" y="2636880"/>
            <a:ext cx="8145359" cy="14398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ts val="2600"/>
              </a:lnSpc>
              <a:buSzPct val="60000"/>
            </a:pPr>
            <a:endParaRPr lang="ko-KR" altLang="en-US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66666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2791961"/>
            <a:ext cx="5330552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203200" indent="-203200">
              <a:spcBef>
                <a:spcPts val="9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안전띠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미착용 교통사고 사망률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3.4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 증가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’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12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dirty="0" smtClean="0">
              <a:solidFill>
                <a:prstClr val="black">
                  <a:lumMod val="85000"/>
                  <a:lumOff val="1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224009"/>
            <a:ext cx="705874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203200" indent="-203200">
              <a:spcBef>
                <a:spcPts val="9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안전모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산업재해 사망사고 중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41%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안전보호구 미착용으로 발생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’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12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940" y="3656057"/>
            <a:ext cx="8144524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203200" indent="-203200">
              <a:spcBef>
                <a:spcPts val="9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안전조끼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태안 캠프사고 미착용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사망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여수 선박사고 착용 </a:t>
            </a:r>
            <a:r>
              <a:rPr lang="en-US" altLang="ko-KR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19</a:t>
            </a:r>
            <a:r>
              <a:rPr lang="ko-KR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전원 구조</a:t>
            </a:r>
          </a:p>
        </p:txBody>
      </p:sp>
      <p:sp>
        <p:nvSpPr>
          <p:cNvPr id="25" name="양쪽 모서리가 둥근 사각형 24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3575" y="345029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국민과 함께 안전문화를 정착시키겠습니다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12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127040" y="2132856"/>
            <a:ext cx="2766864" cy="4572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명조340" panose="02030504000101010101" pitchFamily="18" charset="-127"/>
                <a:ea typeface="-윤명조340" panose="02030504000101010101" pitchFamily="18" charset="-127"/>
              </a:rPr>
              <a:t>Ⅱ</a:t>
            </a:r>
            <a:r>
              <a:rPr lang="en-US" altLang="ko-KR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유능한 정부 분야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6007" y="3035181"/>
            <a:ext cx="6773008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정부</a:t>
            </a:r>
            <a:r>
              <a:rPr lang="en-US" altLang="ko-KR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3.0</a:t>
            </a:r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구체적 성과 창출</a:t>
            </a:r>
          </a:p>
        </p:txBody>
      </p:sp>
      <p:grpSp>
        <p:nvGrpSpPr>
          <p:cNvPr id="4" name="그룹 13"/>
          <p:cNvGrpSpPr/>
          <p:nvPr/>
        </p:nvGrpSpPr>
        <p:grpSpPr>
          <a:xfrm>
            <a:off x="0" y="3791711"/>
            <a:ext cx="9144000" cy="81789"/>
            <a:chOff x="0" y="3756786"/>
            <a:chExt cx="9144000" cy="81789"/>
          </a:xfrm>
        </p:grpSpPr>
        <p:sp>
          <p:nvSpPr>
            <p:cNvPr id="3" name="직사각형 2"/>
            <p:cNvSpPr/>
            <p:nvPr/>
          </p:nvSpPr>
          <p:spPr>
            <a:xfrm>
              <a:off x="1344489" y="3762375"/>
              <a:ext cx="6601742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00661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343" y="317274"/>
            <a:ext cx="8795657" cy="50641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pc="0" dirty="0"/>
              <a:t>지난해</a:t>
            </a:r>
            <a:r>
              <a:rPr lang="en-US" altLang="ko-KR" spc="0" dirty="0"/>
              <a:t>, </a:t>
            </a:r>
            <a:r>
              <a:rPr lang="ko-KR" altLang="en-US" spc="0" dirty="0" smtClean="0"/>
              <a:t>정부</a:t>
            </a:r>
            <a:r>
              <a:rPr lang="en-US" altLang="ko-KR" spc="0" dirty="0" smtClean="0"/>
              <a:t>3.0</a:t>
            </a:r>
            <a:r>
              <a:rPr lang="ko-KR" altLang="en-US" spc="0" dirty="0" smtClean="0"/>
              <a:t>의 비전과 철학을 확산시켰습니다</a:t>
            </a:r>
            <a:r>
              <a:rPr lang="en-US" altLang="ko-KR" spc="0" dirty="0" smtClean="0"/>
              <a:t>. </a:t>
            </a:r>
            <a:endParaRPr lang="en-US" altLang="ko-KR" spc="0" dirty="0"/>
          </a:p>
        </p:txBody>
      </p:sp>
      <p:sp>
        <p:nvSpPr>
          <p:cNvPr id="23" name="TextBox 22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14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25078" y="2975274"/>
            <a:ext cx="252184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6600" dirty="0" err="1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원스톱</a:t>
            </a:r>
            <a:endParaRPr lang="ko-KR" altLang="en-US" sz="6600" dirty="0">
              <a:solidFill>
                <a:srgbClr val="005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61753" y="4214414"/>
            <a:ext cx="230447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남양주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고용</a:t>
            </a:r>
            <a:r>
              <a:rPr lang="en-US" altLang="ko-KR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복지 종합센터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813487" y="2975274"/>
            <a:ext cx="17427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협업</a:t>
            </a:r>
            <a:endParaRPr lang="ko-KR" altLang="en-US" sz="3600" dirty="0">
              <a:solidFill>
                <a:srgbClr val="005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79804" y="4214414"/>
            <a:ext cx="228844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구미 화학재난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합동방재센터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284791" y="1057022"/>
            <a:ext cx="17427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660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공유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39951" y="2188240"/>
            <a:ext cx="2288447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운전면허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신체검사 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정보공유</a:t>
            </a:r>
            <a:endParaRPr lang="en-US" altLang="ko-KR" sz="1600" spc="-7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fontAlgn="base">
              <a:buClr>
                <a:srgbClr val="0180AF"/>
              </a:buClr>
            </a:pP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연 </a:t>
            </a: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300</a:t>
            </a:r>
            <a:r>
              <a:rPr lang="ko-KR" altLang="en-US" sz="1600" spc="-7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만명</a:t>
            </a: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, 161</a:t>
            </a:r>
            <a:r>
              <a:rPr lang="ko-KR" altLang="en-US" sz="1600" spc="-7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억원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혜택</a:t>
            </a: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7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13487" y="1057022"/>
            <a:ext cx="17427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60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공개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96850" y="2188239"/>
            <a:ext cx="1854354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en-US" altLang="ko-KR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8.5</a:t>
            </a:r>
            <a:r>
              <a:rPr lang="ko-KR" altLang="en-US" sz="1600" spc="-7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만건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사전정보공표</a:t>
            </a:r>
            <a:endParaRPr lang="en-US" altLang="ko-KR" sz="1600" spc="-7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fontAlgn="base">
              <a:buClr>
                <a:srgbClr val="0180AF"/>
              </a:buClr>
            </a:pPr>
            <a:r>
              <a:rPr lang="en-US" altLang="ko-KR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천종 </a:t>
            </a:r>
            <a:r>
              <a: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공공데이터 개방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780947" y="4846615"/>
            <a:ext cx="7732644" cy="1471065"/>
            <a:chOff x="636104" y="4330700"/>
            <a:chExt cx="7732644" cy="1471065"/>
          </a:xfrm>
        </p:grpSpPr>
        <p:sp>
          <p:nvSpPr>
            <p:cNvPr id="54" name="직사각형 53"/>
            <p:cNvSpPr/>
            <p:nvPr/>
          </p:nvSpPr>
          <p:spPr>
            <a:xfrm>
              <a:off x="636104" y="4330700"/>
              <a:ext cx="7732644" cy="14710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F7F7F"/>
              </a:solidFill>
            </a:ln>
            <a:effectLst>
              <a:outerShdw blurRad="1905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77792" indent="-177792" latinLnBrk="0">
                <a:lnSpc>
                  <a:spcPct val="120000"/>
                </a:lnSpc>
                <a:spcAft>
                  <a:spcPts val="300"/>
                </a:spcAft>
                <a:buSzPct val="60000"/>
              </a:pPr>
              <a:endParaRPr lang="ko-KR" altLang="en-US" sz="1600" b="1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8266" y="4412207"/>
              <a:ext cx="6631624" cy="130805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</a:bodyPr>
            <a:lstStyle>
              <a:defPPr>
                <a:defRPr lang="ko-KR"/>
              </a:defPPr>
              <a:lvl1pPr indent="-133350" fontAlgn="base">
                <a:spcBef>
                  <a:spcPts val="700"/>
                </a:spcBef>
                <a:buClr>
                  <a:srgbClr val="0180AF"/>
                </a:buClr>
                <a:defRPr sz="2100" b="1" spc="-90">
                  <a:solidFill>
                    <a:srgbClr val="015095"/>
                  </a:solidFill>
                  <a:latin typeface="+mn-ea"/>
                </a:defRPr>
              </a:lvl1pPr>
            </a:lstStyle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5599F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 err="1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범정부적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추진기반 확립 및 기관별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분야별 세부 실행계획 실천</a:t>
              </a:r>
            </a:p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5599F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통합정원제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인사교류 확대 등 부처간 칸막이 없는 정부운영</a:t>
              </a:r>
            </a:p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5599F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중앙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공공기관 교육</a:t>
              </a:r>
              <a:r>
                <a:rPr lang="en-US" altLang="ko-KR" sz="16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</a:t>
              </a:r>
              <a:r>
                <a:rPr lang="ko-KR" altLang="en-US" sz="16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약</a:t>
              </a:r>
              <a:r>
                <a:rPr lang="en-US" altLang="ko-KR" sz="16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58</a:t>
              </a:r>
              <a:r>
                <a:rPr lang="ko-KR" altLang="en-US" sz="1600" b="0" spc="0" dirty="0" err="1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만명</a:t>
              </a:r>
              <a:r>
                <a:rPr lang="en-US" altLang="ko-KR" sz="16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등 정부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3.0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의 가치 확산</a:t>
              </a:r>
            </a:p>
          </p:txBody>
        </p:sp>
      </p:grpSp>
      <p:cxnSp>
        <p:nvCxnSpPr>
          <p:cNvPr id="56" name="직선 연결선 55"/>
          <p:cNvCxnSpPr/>
          <p:nvPr/>
        </p:nvCxnSpPr>
        <p:spPr>
          <a:xfrm>
            <a:off x="883778" y="2876550"/>
            <a:ext cx="7460122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412571" y="1171575"/>
            <a:ext cx="0" cy="329565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881248" y="4144305"/>
            <a:ext cx="554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사례</a:t>
            </a:r>
            <a:r>
              <a:rPr lang="en-US" altLang="ko-KR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16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881248" y="2122024"/>
            <a:ext cx="554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사례</a:t>
            </a:r>
            <a:r>
              <a:rPr lang="en-US" altLang="ko-KR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16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03770" y="4144305"/>
            <a:ext cx="554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사례</a:t>
            </a:r>
            <a:r>
              <a:rPr lang="en-US" altLang="ko-KR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16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402553" y="2122024"/>
            <a:ext cx="5543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사례</a:t>
            </a:r>
            <a:r>
              <a:rPr lang="en-US" altLang="ko-KR" sz="12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1600" spc="-7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2424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2765" y="1847966"/>
            <a:ext cx="7194598" cy="1457322"/>
            <a:chOff x="462765" y="1553402"/>
            <a:chExt cx="7194598" cy="1457322"/>
          </a:xfrm>
        </p:grpSpPr>
        <p:sp>
          <p:nvSpPr>
            <p:cNvPr id="16" name="TextBox 15"/>
            <p:cNvSpPr txBox="1"/>
            <p:nvPr/>
          </p:nvSpPr>
          <p:spPr>
            <a:xfrm>
              <a:off x="504795" y="2125866"/>
              <a:ext cx="7117333" cy="884858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ko-KR" altLang="en-US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</a:t>
              </a:r>
              <a:r>
                <a:rPr lang="ko-KR" altLang="en-US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공무원 시각</a:t>
              </a:r>
              <a:r>
                <a:rPr lang="en-US" altLang="ko-KR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기관 이기주의 등으로 공개에 소극적</a:t>
              </a:r>
              <a:endPara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</a:t>
              </a:r>
              <a:r>
                <a:rPr lang="ko-KR" altLang="en-US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정부</a:t>
              </a:r>
              <a:r>
                <a:rPr lang="en-US" altLang="ko-KR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3.0</a:t>
              </a:r>
              <a:r>
                <a:rPr lang="ko-KR" altLang="en-US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가치가 조직 문화</a:t>
              </a:r>
              <a:r>
                <a:rPr lang="en-US" altLang="ko-KR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일하는 방식 등에 충분히 적용되지 못함</a:t>
              </a:r>
              <a:endParaRPr lang="en-US" altLang="ko-KR" sz="19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2765" y="1553402"/>
              <a:ext cx="7194598" cy="35278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79388" indent="-179388">
                <a:lnSpc>
                  <a:spcPts val="2800"/>
                </a:lnSpc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ko-KR" altLang="en-US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단기간 많은 정보를 공개했지만</a:t>
              </a:r>
              <a:r>
                <a:rPr lang="en-US" altLang="ko-KR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2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국민이 원하는 정보는 </a:t>
              </a:r>
              <a:r>
                <a:rPr lang="ko-KR" altLang="en-US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부족</a:t>
              </a: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426616" y="711200"/>
            <a:ext cx="3154784" cy="5334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미흡했던 부분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62765" y="4058783"/>
            <a:ext cx="8377614" cy="1508336"/>
            <a:chOff x="462765" y="3992161"/>
            <a:chExt cx="8377614" cy="1508336"/>
          </a:xfrm>
        </p:grpSpPr>
        <p:sp>
          <p:nvSpPr>
            <p:cNvPr id="26" name="TextBox 25"/>
            <p:cNvSpPr txBox="1"/>
            <p:nvPr/>
          </p:nvSpPr>
          <p:spPr>
            <a:xfrm>
              <a:off x="504795" y="4637760"/>
              <a:ext cx="7202293" cy="862737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- 295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 공공기관 가운데 정보공개시스템 미등록 기관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55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(19%)</a:t>
              </a:r>
            </a:p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ko-KR" altLang="en-US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</a:t>
              </a:r>
              <a:r>
                <a:rPr lang="ko-KR" altLang="en-US" sz="1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정부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3.0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인지도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ea"/>
                  <a:ea typeface="+mj-ea"/>
                </a:rPr>
                <a:t>‘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13.11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 :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국민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34%,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공무원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99.5%, </a:t>
              </a:r>
              <a:r>
                <a:rPr lang="ko-KR" altLang="en-US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전문가 </a:t>
              </a:r>
              <a:r>
                <a:rPr lang="en-US" altLang="ko-KR" sz="1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92%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2765" y="3992161"/>
              <a:ext cx="8377614" cy="359073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79388" indent="-179388">
                <a:lnSpc>
                  <a:spcPts val="2800"/>
                </a:lnSpc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ko-KR" altLang="en-US" sz="2200" dirty="0" err="1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지자체</a:t>
              </a:r>
              <a:r>
                <a:rPr lang="en-US" altLang="ko-KR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2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공공기관 등 국민 접점기관의 실천 </a:t>
              </a:r>
              <a:r>
                <a:rPr lang="ko-KR" altLang="en-US" sz="22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저조</a:t>
              </a:r>
              <a:r>
                <a:rPr lang="en-US" altLang="ko-KR" sz="22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20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국민 인지도는 낮음</a:t>
              </a:r>
              <a:endParaRPr lang="ko-KR" altLang="en-US" sz="22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15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45695" y="1052455"/>
            <a:ext cx="5217775" cy="253915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rgbClr val="4A70C6"/>
              </a:contourClr>
            </a:sp3d>
          </a:bodyPr>
          <a:lstStyle/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정부</a:t>
            </a:r>
            <a:r>
              <a:rPr lang="en-US" altLang="ko-KR" sz="4000" spc="-15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3.0</a:t>
            </a:r>
            <a:endParaRPr lang="en-US" altLang="ko-KR" sz="3600" spc="-15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기초적인 </a:t>
            </a:r>
            <a:r>
              <a:rPr lang="ko-KR" altLang="en-US" sz="4000" spc="-150" dirty="0" smtClean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정보공개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부터 </a:t>
            </a:r>
            <a:r>
              <a:rPr lang="en-US" altLang="ko-KR" sz="4000" spc="-150" dirty="0" smtClean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/>
            </a:r>
            <a:br>
              <a:rPr lang="en-US" altLang="ko-KR" sz="4000" spc="-150" dirty="0" smtClean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</a:b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철저히 </a:t>
            </a:r>
            <a:r>
              <a:rPr lang="ko-KR" altLang="en-US" sz="4000" spc="-150" dirty="0" smtClean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재점검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하여</a:t>
            </a:r>
            <a:endParaRPr lang="en-US" altLang="ko-KR" sz="36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4000" spc="-150" dirty="0" smtClean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성과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를 </a:t>
            </a:r>
            <a:r>
              <a:rPr lang="ko-KR" altLang="en-US" sz="4000" spc="-150" dirty="0" smtClean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확산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해 가겠습니다</a:t>
            </a:r>
            <a:r>
              <a:rPr lang="en-US" altLang="ko-KR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. </a:t>
            </a:r>
            <a:endParaRPr lang="ko-KR" altLang="en-US" sz="3600" spc="-15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51903" y="3939369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공공정보 전면 공개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0749" y="4018469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51903" y="4439960"/>
            <a:ext cx="2565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맞춤형 서비스 정착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90749" y="4519060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90749" y="4940551"/>
            <a:ext cx="2427507" cy="461665"/>
            <a:chOff x="890749" y="4923617"/>
            <a:chExt cx="2427507" cy="461665"/>
          </a:xfrm>
        </p:grpSpPr>
        <p:sp>
          <p:nvSpPr>
            <p:cNvPr id="80" name="직사각형 79"/>
            <p:cNvSpPr/>
            <p:nvPr/>
          </p:nvSpPr>
          <p:spPr>
            <a:xfrm>
              <a:off x="951903" y="4923617"/>
              <a:ext cx="23663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세계 </a:t>
              </a:r>
              <a:r>
                <a:rPr lang="en-US" altLang="ko-KR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r>
                <a:rPr lang="ko-KR" altLang="en-US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위 전자정부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90749" y="5002717"/>
              <a:ext cx="87018" cy="3034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-윤고딕340" panose="02030504000101010101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0749" y="5441142"/>
            <a:ext cx="2185453" cy="461665"/>
            <a:chOff x="890749" y="5441142"/>
            <a:chExt cx="2185453" cy="461665"/>
          </a:xfrm>
        </p:grpSpPr>
        <p:sp>
          <p:nvSpPr>
            <p:cNvPr id="79" name="직사각형 78"/>
            <p:cNvSpPr/>
            <p:nvPr/>
          </p:nvSpPr>
          <p:spPr>
            <a:xfrm>
              <a:off x="951903" y="5441142"/>
              <a:ext cx="21242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공직사회 정상화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90749" y="5520242"/>
              <a:ext cx="87018" cy="3034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-윤고딕340" panose="02030504000101010101" pitchFamily="18" charset="-127"/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16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445517" y="4007867"/>
            <a:ext cx="2696203" cy="1818640"/>
            <a:chOff x="4260526" y="3987989"/>
            <a:chExt cx="2696203" cy="1818640"/>
          </a:xfrm>
        </p:grpSpPr>
        <p:sp>
          <p:nvSpPr>
            <p:cNvPr id="23" name="직사각형 22"/>
            <p:cNvSpPr/>
            <p:nvPr/>
          </p:nvSpPr>
          <p:spPr>
            <a:xfrm>
              <a:off x="4260526" y="39879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34348" y="39879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60526" y="449090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60526" y="49785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260526" y="545102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34348" y="449090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234348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133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234348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98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821088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15448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135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821088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138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08331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08182" y="1246706"/>
            <a:ext cx="646998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5807" y="1292440"/>
            <a:ext cx="5894739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정보공개 실태를 수요자 관점에서 전면 재검토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1965901"/>
            <a:ext cx="8191873" cy="80021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 latinLnBrk="0">
              <a:spcBef>
                <a:spcPts val="12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정보공개의 품질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공개 방법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수요자 편의성 등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반복적</a:t>
            </a:r>
            <a:r>
              <a:rPr lang="en-US" altLang="ko-KR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집중적 점검</a:t>
            </a:r>
            <a:endParaRPr lang="en-US" altLang="ko-KR" sz="210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 latinLnBrk="0">
              <a:spcBef>
                <a:spcPts val="12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특히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일자리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복지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재정 등 국민 관심분야는</a:t>
            </a:r>
            <a:r>
              <a:rPr lang="ko-KR" altLang="en-US" sz="2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상세하고 알기 쉽게</a:t>
            </a:r>
            <a:r>
              <a:rPr lang="ko-KR" altLang="en-US" sz="2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공개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3575" y="345029"/>
            <a:ext cx="72987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공공정보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국민 중심으로 전면 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공개하겠습니다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17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477640" y="4606214"/>
            <a:ext cx="1208753" cy="668016"/>
          </a:xfrm>
          <a:prstGeom prst="roundRect">
            <a:avLst>
              <a:gd name="adj" fmla="val 24334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5536" y="4624181"/>
            <a:ext cx="136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a typeface="-윤고딕340" panose="02030504000101010101" pitchFamily="18" charset="-127"/>
              </a:rPr>
              <a:t>원문정보 </a:t>
            </a:r>
            <a:endParaRPr lang="en-US" altLang="ko-KR" dirty="0" smtClean="0">
              <a:solidFill>
                <a:schemeClr val="bg1"/>
              </a:solidFill>
              <a:ea typeface="-윤고딕340" panose="02030504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ea typeface="-윤고딕340" panose="02030504000101010101" pitchFamily="18" charset="-127"/>
              </a:rPr>
              <a:t>사전공개</a:t>
            </a:r>
            <a:endParaRPr lang="ko-KR" altLang="en-US" dirty="0">
              <a:solidFill>
                <a:schemeClr val="bg1"/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7146" y="4518017"/>
            <a:ext cx="6371724" cy="2007327"/>
            <a:chOff x="1077146" y="4063341"/>
            <a:chExt cx="6371724" cy="2462003"/>
          </a:xfrm>
        </p:grpSpPr>
        <p:grpSp>
          <p:nvGrpSpPr>
            <p:cNvPr id="74" name="그룹 73"/>
            <p:cNvGrpSpPr/>
            <p:nvPr/>
          </p:nvGrpSpPr>
          <p:grpSpPr>
            <a:xfrm>
              <a:off x="1077146" y="4171070"/>
              <a:ext cx="2582044" cy="2354274"/>
              <a:chOff x="765205" y="3893227"/>
              <a:chExt cx="2582044" cy="2527723"/>
            </a:xfrm>
          </p:grpSpPr>
          <p:sp>
            <p:nvSpPr>
              <p:cNvPr id="44" name="직사각형 43"/>
              <p:cNvSpPr/>
              <p:nvPr/>
            </p:nvSpPr>
            <p:spPr>
              <a:xfrm rot="16200000" flipH="1">
                <a:off x="2001667" y="4984994"/>
                <a:ext cx="1779739" cy="414000"/>
              </a:xfrm>
              <a:prstGeom prst="rect">
                <a:avLst/>
              </a:prstGeom>
              <a:solidFill>
                <a:srgbClr val="FF5E5A"/>
              </a:solidFill>
              <a:ln w="2540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653330" y="3893227"/>
                <a:ext cx="4764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FF5E5A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 smtClean="0">
                    <a:solidFill>
                      <a:srgbClr val="D24726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7</a:t>
                </a:r>
                <a:r>
                  <a:rPr lang="ko-KR" altLang="en-US" sz="1400" spc="-70" dirty="0" err="1" smtClean="0">
                    <a:solidFill>
                      <a:srgbClr val="D24726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억건</a:t>
                </a:r>
                <a:endParaRPr lang="en-US" altLang="ko-KR" sz="1400" spc="-70" dirty="0" smtClean="0">
                  <a:solidFill>
                    <a:srgbClr val="D24726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16200000">
                <a:off x="1236112" y="5828281"/>
                <a:ext cx="96034" cy="414000"/>
              </a:xfrm>
              <a:prstGeom prst="rect">
                <a:avLst/>
              </a:prstGeom>
              <a:solidFill>
                <a:srgbClr val="87B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16200000">
                <a:off x="1573863" y="5361820"/>
                <a:ext cx="1027753" cy="413308"/>
              </a:xfrm>
              <a:prstGeom prst="rect">
                <a:avLst/>
              </a:prstGeom>
              <a:solidFill>
                <a:srgbClr val="005094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947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2013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93072" y="5594704"/>
                <a:ext cx="688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87BCE0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 smtClean="0">
                    <a:solidFill>
                      <a:srgbClr val="0070C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31</a:t>
                </a:r>
                <a:r>
                  <a:rPr lang="ko-KR" altLang="en-US" sz="1600" spc="-70" dirty="0" err="1" smtClean="0">
                    <a:solidFill>
                      <a:srgbClr val="0070C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만건</a:t>
                </a:r>
                <a:endParaRPr lang="en-US" altLang="ko-KR" sz="2400" spc="-70" dirty="0" smtClean="0">
                  <a:solidFill>
                    <a:srgbClr val="0070C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84189" y="4663799"/>
                <a:ext cx="738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005094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>
                    <a:solidFill>
                      <a:srgbClr val="005094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3.8</a:t>
                </a:r>
                <a:r>
                  <a:rPr lang="ko-KR" altLang="en-US" sz="1400" spc="-70" dirty="0" err="1" smtClean="0">
                    <a:solidFill>
                      <a:srgbClr val="005094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억건</a:t>
                </a:r>
                <a:endParaRPr lang="en-US" altLang="ko-KR" sz="1400" spc="-70" dirty="0" smtClean="0">
                  <a:solidFill>
                    <a:srgbClr val="0050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 rot="5400000">
                <a:off x="2056227" y="4804820"/>
                <a:ext cx="0" cy="258204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직사각형 71"/>
              <p:cNvSpPr/>
              <p:nvPr/>
            </p:nvSpPr>
            <p:spPr>
              <a:xfrm>
                <a:off x="16948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2014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5330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2017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4866826" y="4063341"/>
              <a:ext cx="2582044" cy="2462001"/>
              <a:chOff x="765205" y="3777562"/>
              <a:chExt cx="2582044" cy="2643388"/>
            </a:xfrm>
          </p:grpSpPr>
          <p:sp>
            <p:nvSpPr>
              <p:cNvPr id="79" name="직사각형 78"/>
              <p:cNvSpPr/>
              <p:nvPr/>
            </p:nvSpPr>
            <p:spPr>
              <a:xfrm rot="16200000" flipH="1">
                <a:off x="1984206" y="4967534"/>
                <a:ext cx="1814661" cy="414000"/>
              </a:xfrm>
              <a:prstGeom prst="rect">
                <a:avLst/>
              </a:prstGeom>
              <a:solidFill>
                <a:srgbClr val="FF5E5A"/>
              </a:solidFill>
              <a:ln w="2540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439972" y="3777562"/>
                <a:ext cx="903132" cy="48636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FF5E5A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 smtClean="0">
                    <a:solidFill>
                      <a:srgbClr val="D24726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12.7</a:t>
                </a:r>
                <a:r>
                  <a:rPr lang="ko-KR" altLang="en-US" sz="1400" spc="-70" dirty="0" smtClean="0">
                    <a:solidFill>
                      <a:srgbClr val="D24726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천종</a:t>
                </a:r>
                <a:endParaRPr lang="en-US" altLang="ko-KR" sz="1400" spc="-70" dirty="0" smtClean="0">
                  <a:solidFill>
                    <a:srgbClr val="D24726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 rot="16200000">
                <a:off x="928530" y="5520699"/>
                <a:ext cx="711199" cy="414000"/>
              </a:xfrm>
              <a:prstGeom prst="rect">
                <a:avLst/>
              </a:prstGeom>
              <a:solidFill>
                <a:srgbClr val="87B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 rot="16200000">
                <a:off x="1573863" y="5361820"/>
                <a:ext cx="1027753" cy="413308"/>
              </a:xfrm>
              <a:prstGeom prst="rect">
                <a:avLst/>
              </a:prstGeom>
              <a:solidFill>
                <a:srgbClr val="005094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8947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2013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75145" y="4983026"/>
                <a:ext cx="524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87BCE0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 smtClean="0">
                    <a:solidFill>
                      <a:srgbClr val="0070C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5</a:t>
                </a:r>
                <a:r>
                  <a:rPr lang="ko-KR" altLang="en-US" sz="1600" spc="-70" dirty="0" smtClean="0">
                    <a:solidFill>
                      <a:srgbClr val="0070C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천종</a:t>
                </a:r>
                <a:endParaRPr lang="en-US" altLang="ko-KR" sz="2400" spc="-70" dirty="0" smtClean="0">
                  <a:solidFill>
                    <a:srgbClr val="0070C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84190" y="4663799"/>
                <a:ext cx="7389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  <a:scene3d>
                  <a:camera prst="orthographicFront"/>
                  <a:lightRig rig="threePt" dir="t"/>
                </a:scene3d>
                <a:sp3d>
                  <a:bevelT w="0" h="38100"/>
                  <a:bevelB w="0" h="1270"/>
                  <a:contourClr>
                    <a:srgbClr val="005094"/>
                  </a:contourClr>
                </a:sp3d>
              </a:bodyPr>
              <a:lstStyle/>
              <a:p>
                <a:pPr algn="ctr" fontAlgn="base">
                  <a:spcBef>
                    <a:spcPts val="400"/>
                  </a:spcBef>
                  <a:buClr>
                    <a:srgbClr val="0180AF"/>
                  </a:buClr>
                </a:pPr>
                <a:r>
                  <a:rPr lang="en-US" altLang="ko-KR" sz="2400" spc="-70" dirty="0" smtClean="0">
                    <a:solidFill>
                      <a:srgbClr val="005094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7.6</a:t>
                </a:r>
                <a:r>
                  <a:rPr lang="ko-KR" altLang="en-US" sz="1400" spc="-70" dirty="0" smtClean="0">
                    <a:solidFill>
                      <a:srgbClr val="005094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천종</a:t>
                </a:r>
                <a:endParaRPr lang="en-US" altLang="ko-KR" sz="1400" spc="-70" dirty="0" smtClean="0">
                  <a:solidFill>
                    <a:srgbClr val="0050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endParaRPr>
              </a:p>
            </p:txBody>
          </p:sp>
          <p:cxnSp>
            <p:nvCxnSpPr>
              <p:cNvPr id="86" name="직선 연결선 85"/>
              <p:cNvCxnSpPr/>
              <p:nvPr/>
            </p:nvCxnSpPr>
            <p:spPr>
              <a:xfrm rot="5400000">
                <a:off x="2056227" y="4804820"/>
                <a:ext cx="0" cy="2582044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직사각형 86"/>
              <p:cNvSpPr/>
              <p:nvPr/>
            </p:nvSpPr>
            <p:spPr>
              <a:xfrm>
                <a:off x="16948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2014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33043" y="6113173"/>
                <a:ext cx="7537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2017</a:t>
                </a:r>
                <a:r>
                  <a:rPr lang="ko-KR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년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모서리가 둥근 직사각형 41"/>
          <p:cNvSpPr/>
          <p:nvPr/>
        </p:nvSpPr>
        <p:spPr>
          <a:xfrm>
            <a:off x="352557" y="3112267"/>
            <a:ext cx="5324343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8239" y="3158001"/>
            <a:ext cx="4792979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청구 없이 공개되는 체계로 본격 전환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4263" y="3754110"/>
            <a:ext cx="6160661" cy="3231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 latinLnBrk="0">
              <a:spcBef>
                <a:spcPts val="12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결재문서</a:t>
            </a:r>
            <a:r>
              <a:rPr lang="ko-KR" altLang="en-US" sz="2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원문 그대로 공개</a:t>
            </a: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(3</a:t>
            </a:r>
            <a:r>
              <a:rPr lang="ko-KR" altLang="en-US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월 시행</a:t>
            </a:r>
            <a:r>
              <a:rPr lang="en-US" altLang="ko-KR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</a:t>
            </a:r>
            <a:r>
              <a:rPr lang="en-US" altLang="ko-KR" sz="2100" dirty="0" smtClean="0">
                <a:latin typeface="+mn-ea"/>
              </a:rPr>
              <a:t>’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14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3.8</a:t>
            </a: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억건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4664876" y="3801940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467226" y="4606214"/>
            <a:ext cx="986254" cy="668016"/>
          </a:xfrm>
          <a:prstGeom prst="roundRect">
            <a:avLst>
              <a:gd name="adj" fmla="val 22909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73872" y="4624181"/>
            <a:ext cx="1368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ea typeface="-윤고딕340" panose="02030504000101010101" pitchFamily="18" charset="-127"/>
              </a:rPr>
              <a:t>데이터</a:t>
            </a:r>
            <a:endParaRPr lang="en-US" altLang="ko-KR" dirty="0" smtClean="0">
              <a:solidFill>
                <a:schemeClr val="bg1"/>
              </a:solidFill>
              <a:ea typeface="-윤고딕340" panose="02030504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ea typeface="-윤고딕340" panose="02030504000101010101" pitchFamily="18" charset="-127"/>
              </a:rPr>
              <a:t>개방</a:t>
            </a:r>
            <a:endParaRPr lang="ko-KR" altLang="en-US" dirty="0">
              <a:solidFill>
                <a:schemeClr val="bg1"/>
              </a:solidFill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304799" y="692696"/>
            <a:ext cx="6119835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536" y="1483911"/>
            <a:ext cx="8689156" cy="158504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4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spc="-6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공간ㆍ기상ㆍ특허</a:t>
            </a:r>
            <a:r>
              <a:rPr lang="ko-KR" altLang="en-US" sz="2100" spc="-6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spc="-6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등 핵심분야 유망기업</a:t>
            </a:r>
            <a:r>
              <a:rPr lang="en-US" altLang="ko-KR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(30</a:t>
            </a:r>
            <a:r>
              <a:rPr lang="ko-KR" altLang="en-US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</a:t>
            </a:r>
            <a:r>
              <a:rPr lang="en-US" altLang="ko-KR" spc="-6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100" spc="-6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선정</a:t>
            </a:r>
            <a:r>
              <a:rPr lang="en-US" altLang="ko-KR" sz="2100" spc="-6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6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스타기업으로 집중 육성</a:t>
            </a:r>
            <a:endParaRPr lang="en-US" altLang="ko-KR" sz="2100" spc="-6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24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부처별 지원 </a:t>
            </a: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연계ㆍ확대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대기업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-1</a:t>
            </a: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인기업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협력모델 개발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2400"/>
              </a:spcBef>
              <a:buClr>
                <a:srgbClr val="05599F"/>
              </a:buClr>
              <a:buFont typeface="Arial" pitchFamily="34" charset="0"/>
              <a:buChar char="•"/>
            </a:pPr>
            <a:r>
              <a:rPr lang="ko-KR" altLang="en-US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예비 </a:t>
            </a:r>
            <a:r>
              <a:rPr lang="ko-KR" altLang="en-US" sz="2100" spc="-9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창업가</a:t>
            </a:r>
            <a:r>
              <a:rPr lang="en-US" altLang="ko-KR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9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기업이 참여하는 포럼 등 소통 채널 상시화로 </a:t>
            </a:r>
            <a:r>
              <a:rPr lang="ko-KR" altLang="en-US" sz="2100" spc="-9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민간 수요 반영</a:t>
            </a:r>
            <a:endParaRPr lang="en-US" altLang="ko-KR" sz="2100" spc="-9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6330" y="738430"/>
            <a:ext cx="553677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공공데이터가 일자리로 이어지는 체계 구축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18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04007" y="3645024"/>
            <a:ext cx="8135987" cy="2330450"/>
            <a:chOff x="484436" y="3784600"/>
            <a:chExt cx="8135987" cy="2330450"/>
          </a:xfrm>
        </p:grpSpPr>
        <p:grpSp>
          <p:nvGrpSpPr>
            <p:cNvPr id="55" name="그룹 54"/>
            <p:cNvGrpSpPr/>
            <p:nvPr/>
          </p:nvGrpSpPr>
          <p:grpSpPr>
            <a:xfrm>
              <a:off x="484436" y="3784600"/>
              <a:ext cx="2830264" cy="2330450"/>
              <a:chOff x="484436" y="3784600"/>
              <a:chExt cx="2830264" cy="2330450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484436" y="3784600"/>
                <a:ext cx="2830264" cy="2330450"/>
                <a:chOff x="484436" y="3403600"/>
                <a:chExt cx="2830264" cy="2330450"/>
              </a:xfrm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484436" y="3403600"/>
                  <a:ext cx="2830264" cy="2330450"/>
                </a:xfrm>
                <a:prstGeom prst="roundRect">
                  <a:avLst>
                    <a:gd name="adj" fmla="val 3313"/>
                  </a:avLst>
                </a:prstGeom>
                <a:noFill/>
                <a:ln w="34925">
                  <a:solidFill>
                    <a:srgbClr val="87BC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cxnSp>
              <p:nvCxnSpPr>
                <p:cNvPr id="4" name="직선 연결선 3"/>
                <p:cNvCxnSpPr/>
                <p:nvPr/>
              </p:nvCxnSpPr>
              <p:spPr>
                <a:xfrm>
                  <a:off x="557007" y="3933056"/>
                  <a:ext cx="26529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직사각형 14"/>
                <p:cNvSpPr/>
                <p:nvPr/>
              </p:nvSpPr>
              <p:spPr>
                <a:xfrm>
                  <a:off x="532219" y="4006334"/>
                  <a:ext cx="798937" cy="1666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기상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교통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국토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식품의약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농업축산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475194" y="4006334"/>
                  <a:ext cx="798937" cy="1666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문화관광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공공정책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조달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과학기술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환경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2399119" y="4006334"/>
                  <a:ext cx="798937" cy="1666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고용노동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재해안전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특허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해양수산</a:t>
                  </a:r>
                  <a:endParaRPr lang="en-US" altLang="ko-KR" sz="1400" spc="-9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  <a:p>
                  <a:pPr>
                    <a:lnSpc>
                      <a:spcPts val="2500"/>
                    </a:lnSpc>
                  </a:pPr>
                  <a:r>
                    <a:rPr lang="ko-KR" altLang="en-US" sz="1400" spc="-9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보건복지</a:t>
                  </a:r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7" name="직선 연결선 6"/>
                <p:cNvCxnSpPr/>
                <p:nvPr/>
              </p:nvCxnSpPr>
              <p:spPr>
                <a:xfrm>
                  <a:off x="1436861" y="4010025"/>
                  <a:ext cx="0" cy="1609725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2379836" y="4010025"/>
                  <a:ext cx="0" cy="1609725"/>
                </a:xfrm>
                <a:prstGeom prst="line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749829" y="3856382"/>
                <a:ext cx="2299478" cy="377687"/>
              </a:xfrm>
              <a:prstGeom prst="rect">
                <a:avLst/>
              </a:prstGeom>
              <a:solidFill>
                <a:srgbClr val="3790CC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760795" y="3853934"/>
                <a:ext cx="22775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spc="-90" dirty="0" smtClean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15</a:t>
                </a:r>
                <a:r>
                  <a:rPr lang="ko-KR" altLang="en-US" sz="2000" spc="-90" dirty="0" smtClean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 분야 선정</a:t>
                </a:r>
                <a:r>
                  <a:rPr lang="en-US" altLang="ko-KR" sz="2000" spc="-90" dirty="0" smtClean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/</a:t>
                </a:r>
                <a:r>
                  <a:rPr lang="ko-KR" altLang="en-US" sz="2000" spc="-90" dirty="0" smtClean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인증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5742236" y="3784600"/>
              <a:ext cx="2830264" cy="2330450"/>
              <a:chOff x="484436" y="3784600"/>
              <a:chExt cx="2830264" cy="233045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84436" y="3784600"/>
                <a:ext cx="2830264" cy="2330450"/>
                <a:chOff x="484436" y="3403600"/>
                <a:chExt cx="2830264" cy="2330450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484436" y="3403600"/>
                  <a:ext cx="2830264" cy="2330450"/>
                </a:xfrm>
                <a:prstGeom prst="roundRect">
                  <a:avLst>
                    <a:gd name="adj" fmla="val 3313"/>
                  </a:avLst>
                </a:prstGeom>
                <a:noFill/>
                <a:ln w="34925">
                  <a:solidFill>
                    <a:srgbClr val="379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cxnSp>
              <p:nvCxnSpPr>
                <p:cNvPr id="61" name="직선 연결선 60"/>
                <p:cNvCxnSpPr/>
                <p:nvPr/>
              </p:nvCxnSpPr>
              <p:spPr>
                <a:xfrm>
                  <a:off x="557007" y="3933056"/>
                  <a:ext cx="26529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직사각형 57"/>
              <p:cNvSpPr/>
              <p:nvPr/>
            </p:nvSpPr>
            <p:spPr>
              <a:xfrm>
                <a:off x="794519" y="3856382"/>
                <a:ext cx="2210098" cy="377687"/>
              </a:xfrm>
              <a:prstGeom prst="rect">
                <a:avLst/>
              </a:prstGeom>
              <a:solidFill>
                <a:srgbClr val="3790CC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759673" y="3853934"/>
                <a:ext cx="22797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spc="-90" dirty="0" smtClean="0">
                    <a:solidFill>
                      <a:schemeClr val="bg1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맞춤형 기업지원체계</a:t>
                </a:r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타원 66"/>
            <p:cNvSpPr/>
            <p:nvPr/>
          </p:nvSpPr>
          <p:spPr>
            <a:xfrm rot="1297296">
              <a:off x="6171921" y="4689563"/>
              <a:ext cx="1802313" cy="876684"/>
            </a:xfrm>
            <a:prstGeom prst="ellipse">
              <a:avLst/>
            </a:prstGeom>
            <a:noFill/>
            <a:ln w="38100">
              <a:solidFill>
                <a:srgbClr val="379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7167549" y="4606925"/>
              <a:ext cx="180976" cy="180976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rgbClr val="3790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b="1" spc="-151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6519849" y="5295900"/>
              <a:ext cx="1076326" cy="447676"/>
              <a:chOff x="6510333" y="5295900"/>
              <a:chExt cx="1076326" cy="447676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6510333" y="5295900"/>
                <a:ext cx="180976" cy="18097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3790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7405683" y="5562600"/>
                <a:ext cx="180976" cy="18097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3790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105525" y="4737100"/>
              <a:ext cx="1905001" cy="628651"/>
              <a:chOff x="6343650" y="4851400"/>
              <a:chExt cx="1905001" cy="628651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6343650" y="4851400"/>
                <a:ext cx="180976" cy="18097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3790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8067675" y="5299075"/>
                <a:ext cx="180976" cy="180976"/>
              </a:xfrm>
              <a:prstGeom prst="ellipse">
                <a:avLst/>
              </a:prstGeom>
              <a:solidFill>
                <a:schemeClr val="bg1"/>
              </a:solidFill>
              <a:ln w="41275">
                <a:solidFill>
                  <a:srgbClr val="3790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7345236" y="4463534"/>
              <a:ext cx="931345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ko-KR" sz="1400" spc="-9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BI</a:t>
              </a:r>
              <a:r>
                <a:rPr lang="ko-KR" altLang="en-US" sz="1400" spc="-9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산업협회</a:t>
              </a:r>
              <a:endParaRPr lang="ko-KR" altLang="en-US" sz="14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21486" y="5244584"/>
              <a:ext cx="798937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공공기관</a:t>
              </a:r>
              <a:endParaRPr lang="ko-KR" altLang="en-US" sz="14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754561" y="4263509"/>
              <a:ext cx="952505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창업진흥원</a:t>
              </a:r>
              <a:endParaRPr lang="ko-KR" altLang="en-US" sz="14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069011" y="5673209"/>
              <a:ext cx="1106072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신용보증기금</a:t>
              </a:r>
              <a:endParaRPr lang="ko-KR" altLang="en-US" sz="14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767261" y="5393809"/>
              <a:ext cx="1106072" cy="4129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정보화진흥원</a:t>
              </a:r>
              <a:endParaRPr lang="ko-KR" altLang="en-US" sz="1400" spc="-9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405063" y="4882160"/>
              <a:ext cx="491801" cy="4129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smtClean="0">
                  <a:solidFill>
                    <a:srgbClr val="3790CC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교육</a:t>
              </a:r>
              <a:endParaRPr lang="ko-KR" altLang="en-US" sz="1400" spc="-90" dirty="0">
                <a:solidFill>
                  <a:srgbClr val="3790CC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557463" y="4615460"/>
              <a:ext cx="645369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smtClean="0">
                  <a:solidFill>
                    <a:srgbClr val="3790CC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컨설팅</a:t>
              </a:r>
              <a:endParaRPr lang="ko-KR" altLang="en-US" sz="1400" spc="-90" dirty="0">
                <a:solidFill>
                  <a:srgbClr val="3790CC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148013" y="4872635"/>
              <a:ext cx="645369" cy="4129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smtClean="0">
                  <a:solidFill>
                    <a:srgbClr val="3790CC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인프라</a:t>
              </a:r>
              <a:endParaRPr lang="ko-KR" altLang="en-US" sz="1400" spc="-90" dirty="0">
                <a:solidFill>
                  <a:srgbClr val="3790CC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95613" y="5167910"/>
              <a:ext cx="491801" cy="385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1400" spc="-90" dirty="0" smtClean="0">
                  <a:solidFill>
                    <a:srgbClr val="3790CC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자금</a:t>
              </a:r>
              <a:endParaRPr lang="ko-KR" altLang="en-US" sz="1400" spc="-90" dirty="0">
                <a:solidFill>
                  <a:srgbClr val="3790CC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86" name="이등변 삼각형 85"/>
            <p:cNvSpPr/>
            <p:nvPr/>
          </p:nvSpPr>
          <p:spPr>
            <a:xfrm rot="16200000" flipH="1">
              <a:off x="4372207" y="4763257"/>
              <a:ext cx="2152778" cy="360324"/>
            </a:xfrm>
            <a:prstGeom prst="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2505307" y="4763257"/>
              <a:ext cx="2152778" cy="360324"/>
            </a:xfrm>
            <a:prstGeom prst="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955254" y="4070272"/>
            <a:ext cx="1081065" cy="1538864"/>
            <a:chOff x="3945729" y="4209848"/>
            <a:chExt cx="1081065" cy="1538864"/>
          </a:xfrm>
        </p:grpSpPr>
        <p:grpSp>
          <p:nvGrpSpPr>
            <p:cNvPr id="98" name="Group 193"/>
            <p:cNvGrpSpPr>
              <a:grpSpLocks/>
            </p:cNvGrpSpPr>
            <p:nvPr/>
          </p:nvGrpSpPr>
          <p:grpSpPr bwMode="auto">
            <a:xfrm>
              <a:off x="3959848" y="4571744"/>
              <a:ext cx="1052826" cy="1176968"/>
              <a:chOff x="800" y="4898"/>
              <a:chExt cx="282" cy="315"/>
            </a:xfrm>
          </p:grpSpPr>
          <p:pic>
            <p:nvPicPr>
              <p:cNvPr id="1027" name="Picture 194" descr="Untitled-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8832" r="46408" b="74379"/>
              <a:stretch>
                <a:fillRect/>
              </a:stretch>
            </p:blipFill>
            <p:spPr bwMode="auto">
              <a:xfrm>
                <a:off x="800" y="4898"/>
                <a:ext cx="24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8" name="Picture 195" descr="Untitled-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8832" r="46408" b="74379"/>
              <a:stretch>
                <a:fillRect/>
              </a:stretch>
            </p:blipFill>
            <p:spPr bwMode="auto">
              <a:xfrm>
                <a:off x="920" y="5007"/>
                <a:ext cx="162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1" name="직사각형 100"/>
            <p:cNvSpPr/>
            <p:nvPr/>
          </p:nvSpPr>
          <p:spPr>
            <a:xfrm>
              <a:off x="3945729" y="4209848"/>
              <a:ext cx="1081065" cy="4097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ko-KR" altLang="en-US" sz="2000" spc="-90" dirty="0" smtClean="0">
                  <a:solidFill>
                    <a:schemeClr val="accent5">
                      <a:lumMod val="75000"/>
                    </a:schemeClr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스타기업</a:t>
              </a:r>
              <a:endParaRPr lang="ko-KR" altLang="en-US" sz="2000" spc="-90" dirty="0">
                <a:solidFill>
                  <a:schemeClr val="accent5">
                    <a:lumMod val="75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</p:grpSp>
      <p:pic>
        <p:nvPicPr>
          <p:cNvPr id="102" name="그림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3513" y="5169071"/>
            <a:ext cx="535032" cy="4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8656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55128" y="2888208"/>
            <a:ext cx="8005466" cy="1785392"/>
          </a:xfrm>
          <a:custGeom>
            <a:avLst/>
            <a:gdLst>
              <a:gd name="connsiteX0" fmla="*/ 0 w 8004672"/>
              <a:gd name="connsiteY0" fmla="*/ 0 h 1785392"/>
              <a:gd name="connsiteX1" fmla="*/ 8004672 w 8004672"/>
              <a:gd name="connsiteY1" fmla="*/ 0 h 1785392"/>
              <a:gd name="connsiteX2" fmla="*/ 8004672 w 8004672"/>
              <a:gd name="connsiteY2" fmla="*/ 1785392 h 1785392"/>
              <a:gd name="connsiteX3" fmla="*/ 0 w 8004672"/>
              <a:gd name="connsiteY3" fmla="*/ 1785392 h 1785392"/>
              <a:gd name="connsiteX4" fmla="*/ 0 w 8004672"/>
              <a:gd name="connsiteY4" fmla="*/ 0 h 1785392"/>
              <a:gd name="connsiteX0" fmla="*/ 0 w 8005466"/>
              <a:gd name="connsiteY0" fmla="*/ 0 h 1785392"/>
              <a:gd name="connsiteX1" fmla="*/ 8004672 w 8005466"/>
              <a:gd name="connsiteY1" fmla="*/ 0 h 1785392"/>
              <a:gd name="connsiteX2" fmla="*/ 8005466 w 8005466"/>
              <a:gd name="connsiteY2" fmla="*/ 1498055 h 1785392"/>
              <a:gd name="connsiteX3" fmla="*/ 8004672 w 8005466"/>
              <a:gd name="connsiteY3" fmla="*/ 1785392 h 1785392"/>
              <a:gd name="connsiteX4" fmla="*/ 0 w 8005466"/>
              <a:gd name="connsiteY4" fmla="*/ 1785392 h 1785392"/>
              <a:gd name="connsiteX5" fmla="*/ 0 w 8005466"/>
              <a:gd name="connsiteY5" fmla="*/ 0 h 1785392"/>
              <a:gd name="connsiteX0" fmla="*/ 0 w 8005466"/>
              <a:gd name="connsiteY0" fmla="*/ 0 h 1802061"/>
              <a:gd name="connsiteX1" fmla="*/ 8004672 w 8005466"/>
              <a:gd name="connsiteY1" fmla="*/ 0 h 1802061"/>
              <a:gd name="connsiteX2" fmla="*/ 8005466 w 8005466"/>
              <a:gd name="connsiteY2" fmla="*/ 1498055 h 1802061"/>
              <a:gd name="connsiteX3" fmla="*/ 7707016 w 8005466"/>
              <a:gd name="connsiteY3" fmla="*/ 1802061 h 1802061"/>
              <a:gd name="connsiteX4" fmla="*/ 0 w 8005466"/>
              <a:gd name="connsiteY4" fmla="*/ 1785392 h 1802061"/>
              <a:gd name="connsiteX5" fmla="*/ 0 w 8005466"/>
              <a:gd name="connsiteY5" fmla="*/ 0 h 1802061"/>
              <a:gd name="connsiteX0" fmla="*/ 0 w 8005466"/>
              <a:gd name="connsiteY0" fmla="*/ 0 h 1802061"/>
              <a:gd name="connsiteX1" fmla="*/ 8004672 w 8005466"/>
              <a:gd name="connsiteY1" fmla="*/ 0 h 1802061"/>
              <a:gd name="connsiteX2" fmla="*/ 8005466 w 8005466"/>
              <a:gd name="connsiteY2" fmla="*/ 1498055 h 1802061"/>
              <a:gd name="connsiteX3" fmla="*/ 7707016 w 8005466"/>
              <a:gd name="connsiteY3" fmla="*/ 1802061 h 1802061"/>
              <a:gd name="connsiteX4" fmla="*/ 0 w 8005466"/>
              <a:gd name="connsiteY4" fmla="*/ 1785392 h 1802061"/>
              <a:gd name="connsiteX5" fmla="*/ 0 w 8005466"/>
              <a:gd name="connsiteY5" fmla="*/ 0 h 1802061"/>
              <a:gd name="connsiteX0" fmla="*/ 0 w 8005466"/>
              <a:gd name="connsiteY0" fmla="*/ 0 h 1802061"/>
              <a:gd name="connsiteX1" fmla="*/ 8004672 w 8005466"/>
              <a:gd name="connsiteY1" fmla="*/ 0 h 1802061"/>
              <a:gd name="connsiteX2" fmla="*/ 8005466 w 8005466"/>
              <a:gd name="connsiteY2" fmla="*/ 1498055 h 1802061"/>
              <a:gd name="connsiteX3" fmla="*/ 7707016 w 8005466"/>
              <a:gd name="connsiteY3" fmla="*/ 1802061 h 1802061"/>
              <a:gd name="connsiteX4" fmla="*/ 0 w 8005466"/>
              <a:gd name="connsiteY4" fmla="*/ 1785392 h 1802061"/>
              <a:gd name="connsiteX5" fmla="*/ 0 w 8005466"/>
              <a:gd name="connsiteY5" fmla="*/ 0 h 1802061"/>
              <a:gd name="connsiteX0" fmla="*/ 0 w 8005466"/>
              <a:gd name="connsiteY0" fmla="*/ 0 h 1785392"/>
              <a:gd name="connsiteX1" fmla="*/ 8004672 w 8005466"/>
              <a:gd name="connsiteY1" fmla="*/ 0 h 1785392"/>
              <a:gd name="connsiteX2" fmla="*/ 8005466 w 8005466"/>
              <a:gd name="connsiteY2" fmla="*/ 1498055 h 1785392"/>
              <a:gd name="connsiteX3" fmla="*/ 7711778 w 8005466"/>
              <a:gd name="connsiteY3" fmla="*/ 1783011 h 1785392"/>
              <a:gd name="connsiteX4" fmla="*/ 0 w 8005466"/>
              <a:gd name="connsiteY4" fmla="*/ 1785392 h 1785392"/>
              <a:gd name="connsiteX5" fmla="*/ 0 w 8005466"/>
              <a:gd name="connsiteY5" fmla="*/ 0 h 178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05466" h="1785392">
                <a:moveTo>
                  <a:pt x="0" y="0"/>
                </a:moveTo>
                <a:lnTo>
                  <a:pt x="8004672" y="0"/>
                </a:lnTo>
                <a:cubicBezTo>
                  <a:pt x="8004937" y="499352"/>
                  <a:pt x="8005201" y="998703"/>
                  <a:pt x="8005466" y="1498055"/>
                </a:cubicBezTo>
                <a:cubicBezTo>
                  <a:pt x="8005201" y="1500965"/>
                  <a:pt x="7716806" y="1782482"/>
                  <a:pt x="7711778" y="1783011"/>
                </a:cubicBezTo>
                <a:lnTo>
                  <a:pt x="0" y="17853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rgbClr val="7F7F7F"/>
            </a:solidFill>
          </a:ln>
          <a:effectLst>
            <a:outerShdw blurRad="1905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177792" indent="-177792" latinLnBrk="0">
              <a:lnSpc>
                <a:spcPct val="120000"/>
              </a:lnSpc>
              <a:spcAft>
                <a:spcPts val="300"/>
              </a:spcAft>
              <a:buSzPct val="60000"/>
            </a:pPr>
            <a:endParaRPr lang="ko-KR" altLang="en-US" sz="1600" b="1" spc="-140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66666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3575" y="345029"/>
            <a:ext cx="742543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한번에 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받</a:t>
            </a:r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는 맞춤형 서비스를 정착시키겠습니다</a:t>
            </a:r>
            <a:r>
              <a:rPr lang="en-US" altLang="ko-KR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en-US" altLang="ko-KR" sz="2800" dirty="0">
              <a:solidFill>
                <a:srgbClr val="002E5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93706" y="3104276"/>
            <a:ext cx="7632218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ts val="2800"/>
              </a:lnSpc>
              <a:buClr>
                <a:srgbClr val="005094"/>
              </a:buClr>
              <a:buFont typeface="Arial" pitchFamily="34" charset="0"/>
              <a:buChar char="•"/>
            </a:pPr>
            <a:r>
              <a:rPr lang="en-US" altLang="ko-KR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1.7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만여 서비스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를 </a:t>
            </a: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임산부ㆍ농어민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등 고객별로 유형화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통합 제공</a:t>
            </a:r>
            <a:endParaRPr lang="en-US" altLang="ko-KR" sz="210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24060" y="3622555"/>
            <a:ext cx="4347344" cy="3231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203200" indent="-203200">
              <a:buClr>
                <a:srgbClr val="0180AF"/>
              </a:buClr>
            </a:pPr>
            <a:r>
              <a:rPr lang="ko-KR" altLang="en-US" sz="2100" dirty="0" smtClean="0">
                <a:solidFill>
                  <a:schemeClr val="accent5">
                    <a:lumMod val="7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금년 중 시스템 구축 후</a:t>
            </a:r>
            <a:r>
              <a:rPr lang="en-US" altLang="ko-KR" sz="2100" dirty="0" smtClean="0">
                <a:solidFill>
                  <a:schemeClr val="accent5">
                    <a:lumMod val="7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accent5">
                    <a:lumMod val="7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시범지역 실시</a:t>
            </a:r>
          </a:p>
        </p:txBody>
      </p:sp>
      <p:sp>
        <p:nvSpPr>
          <p:cNvPr id="41" name="오른쪽 화살표 40"/>
          <p:cNvSpPr/>
          <p:nvPr/>
        </p:nvSpPr>
        <p:spPr>
          <a:xfrm>
            <a:off x="846017" y="3687638"/>
            <a:ext cx="210333" cy="178380"/>
          </a:xfrm>
          <a:prstGeom prst="rightArrow">
            <a:avLst/>
          </a:prstGeom>
          <a:gradFill>
            <a:gsLst>
              <a:gs pos="0">
                <a:srgbClr val="B0C1E6">
                  <a:alpha val="0"/>
                </a:srgbClr>
              </a:gs>
              <a:gs pos="41000">
                <a:srgbClr val="6D8CD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6581" y="4099610"/>
            <a:ext cx="7171835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lnSpc>
                <a:spcPts val="2800"/>
              </a:lnSpc>
              <a:buClr>
                <a:srgbClr val="0180AF"/>
              </a:buClr>
            </a:pPr>
            <a:r>
              <a:rPr lang="en-US" altLang="ko-KR" sz="19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※ </a:t>
            </a:r>
            <a:r>
              <a:rPr lang="ko-KR" altLang="en-US" sz="1900" dirty="0" smtClean="0">
                <a:solidFill>
                  <a:srgbClr val="C0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사이트</a:t>
            </a:r>
            <a:r>
              <a:rPr lang="ko-KR" altLang="en-US" sz="19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모든 서비스 받을 수 있도록 관련 시스템 </a:t>
            </a:r>
            <a:r>
              <a:rPr lang="ko-KR" altLang="en-US" sz="19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통합ㆍ연계</a:t>
            </a:r>
            <a:endParaRPr lang="en-US" altLang="ko-KR" sz="1900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55128" y="1332260"/>
            <a:ext cx="8005043" cy="1290092"/>
            <a:chOff x="555128" y="1427708"/>
            <a:chExt cx="8005043" cy="1290092"/>
          </a:xfrm>
        </p:grpSpPr>
        <p:grpSp>
          <p:nvGrpSpPr>
            <p:cNvPr id="9" name="그룹 8"/>
            <p:cNvGrpSpPr/>
            <p:nvPr/>
          </p:nvGrpSpPr>
          <p:grpSpPr>
            <a:xfrm>
              <a:off x="555128" y="1427708"/>
              <a:ext cx="8005043" cy="1290092"/>
              <a:chOff x="555128" y="1427708"/>
              <a:chExt cx="8005043" cy="1290092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555128" y="1427708"/>
                <a:ext cx="8005043" cy="1290092"/>
              </a:xfrm>
              <a:custGeom>
                <a:avLst/>
                <a:gdLst>
                  <a:gd name="connsiteX0" fmla="*/ 0 w 8004672"/>
                  <a:gd name="connsiteY0" fmla="*/ 0 h 1290092"/>
                  <a:gd name="connsiteX1" fmla="*/ 8004672 w 8004672"/>
                  <a:gd name="connsiteY1" fmla="*/ 0 h 1290092"/>
                  <a:gd name="connsiteX2" fmla="*/ 8004672 w 8004672"/>
                  <a:gd name="connsiteY2" fmla="*/ 1290092 h 1290092"/>
                  <a:gd name="connsiteX3" fmla="*/ 0 w 8004672"/>
                  <a:gd name="connsiteY3" fmla="*/ 1290092 h 1290092"/>
                  <a:gd name="connsiteX4" fmla="*/ 0 w 8004672"/>
                  <a:gd name="connsiteY4" fmla="*/ 0 h 1290092"/>
                  <a:gd name="connsiteX0" fmla="*/ 0 w 8004672"/>
                  <a:gd name="connsiteY0" fmla="*/ 0 h 1290092"/>
                  <a:gd name="connsiteX1" fmla="*/ 8004672 w 8004672"/>
                  <a:gd name="connsiteY1" fmla="*/ 0 h 1290092"/>
                  <a:gd name="connsiteX2" fmla="*/ 8003085 w 8004672"/>
                  <a:gd name="connsiteY2" fmla="*/ 1005930 h 1290092"/>
                  <a:gd name="connsiteX3" fmla="*/ 8004672 w 8004672"/>
                  <a:gd name="connsiteY3" fmla="*/ 1290092 h 1290092"/>
                  <a:gd name="connsiteX4" fmla="*/ 0 w 8004672"/>
                  <a:gd name="connsiteY4" fmla="*/ 1290092 h 1290092"/>
                  <a:gd name="connsiteX5" fmla="*/ 0 w 8004672"/>
                  <a:gd name="connsiteY5" fmla="*/ 0 h 1290092"/>
                  <a:gd name="connsiteX0" fmla="*/ 0 w 8004672"/>
                  <a:gd name="connsiteY0" fmla="*/ 0 h 1290092"/>
                  <a:gd name="connsiteX1" fmla="*/ 8004672 w 8004672"/>
                  <a:gd name="connsiteY1" fmla="*/ 0 h 1290092"/>
                  <a:gd name="connsiteX2" fmla="*/ 8003085 w 8004672"/>
                  <a:gd name="connsiteY2" fmla="*/ 1005930 h 1290092"/>
                  <a:gd name="connsiteX3" fmla="*/ 8004672 w 8004672"/>
                  <a:gd name="connsiteY3" fmla="*/ 1290092 h 1290092"/>
                  <a:gd name="connsiteX4" fmla="*/ 0 w 8004672"/>
                  <a:gd name="connsiteY4" fmla="*/ 1290092 h 1290092"/>
                  <a:gd name="connsiteX5" fmla="*/ 0 w 8004672"/>
                  <a:gd name="connsiteY5" fmla="*/ 0 h 1290092"/>
                  <a:gd name="connsiteX0" fmla="*/ 0 w 8025079"/>
                  <a:gd name="connsiteY0" fmla="*/ 0 h 1290092"/>
                  <a:gd name="connsiteX1" fmla="*/ 8004672 w 8025079"/>
                  <a:gd name="connsiteY1" fmla="*/ 0 h 1290092"/>
                  <a:gd name="connsiteX2" fmla="*/ 8003085 w 8025079"/>
                  <a:gd name="connsiteY2" fmla="*/ 1005930 h 1290092"/>
                  <a:gd name="connsiteX3" fmla="*/ 7711778 w 8025079"/>
                  <a:gd name="connsiteY3" fmla="*/ 1287711 h 1290092"/>
                  <a:gd name="connsiteX4" fmla="*/ 0 w 8025079"/>
                  <a:gd name="connsiteY4" fmla="*/ 1290092 h 1290092"/>
                  <a:gd name="connsiteX5" fmla="*/ 0 w 8025079"/>
                  <a:gd name="connsiteY5" fmla="*/ 0 h 1290092"/>
                  <a:gd name="connsiteX0" fmla="*/ 0 w 8025079"/>
                  <a:gd name="connsiteY0" fmla="*/ 0 h 1290092"/>
                  <a:gd name="connsiteX1" fmla="*/ 8004672 w 8025079"/>
                  <a:gd name="connsiteY1" fmla="*/ 0 h 1290092"/>
                  <a:gd name="connsiteX2" fmla="*/ 8003085 w 8025079"/>
                  <a:gd name="connsiteY2" fmla="*/ 1005930 h 1290092"/>
                  <a:gd name="connsiteX3" fmla="*/ 7711778 w 8025079"/>
                  <a:gd name="connsiteY3" fmla="*/ 1287711 h 1290092"/>
                  <a:gd name="connsiteX4" fmla="*/ 0 w 8025079"/>
                  <a:gd name="connsiteY4" fmla="*/ 1290092 h 1290092"/>
                  <a:gd name="connsiteX5" fmla="*/ 0 w 8025079"/>
                  <a:gd name="connsiteY5" fmla="*/ 0 h 1290092"/>
                  <a:gd name="connsiteX0" fmla="*/ 0 w 8005043"/>
                  <a:gd name="connsiteY0" fmla="*/ 0 h 1290092"/>
                  <a:gd name="connsiteX1" fmla="*/ 8004672 w 8005043"/>
                  <a:gd name="connsiteY1" fmla="*/ 0 h 1290092"/>
                  <a:gd name="connsiteX2" fmla="*/ 8003085 w 8005043"/>
                  <a:gd name="connsiteY2" fmla="*/ 1005930 h 1290092"/>
                  <a:gd name="connsiteX3" fmla="*/ 7711778 w 8005043"/>
                  <a:gd name="connsiteY3" fmla="*/ 1287711 h 1290092"/>
                  <a:gd name="connsiteX4" fmla="*/ 0 w 8005043"/>
                  <a:gd name="connsiteY4" fmla="*/ 1290092 h 1290092"/>
                  <a:gd name="connsiteX5" fmla="*/ 0 w 8005043"/>
                  <a:gd name="connsiteY5" fmla="*/ 0 h 12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5043" h="1290092">
                    <a:moveTo>
                      <a:pt x="0" y="0"/>
                    </a:moveTo>
                    <a:lnTo>
                      <a:pt x="8004672" y="0"/>
                    </a:lnTo>
                    <a:cubicBezTo>
                      <a:pt x="8004143" y="335310"/>
                      <a:pt x="8006657" y="1010386"/>
                      <a:pt x="8003085" y="1005930"/>
                    </a:cubicBezTo>
                    <a:cubicBezTo>
                      <a:pt x="7999513" y="1001474"/>
                      <a:pt x="7716011" y="1288240"/>
                      <a:pt x="7711778" y="1287711"/>
                    </a:cubicBezTo>
                    <a:lnTo>
                      <a:pt x="0" y="12900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7F7F7F"/>
                </a:solidFill>
              </a:ln>
              <a:effectLst>
                <a:outerShdw blurRad="190500" algn="ctr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177792" indent="-177792" latinLnBrk="0">
                  <a:lnSpc>
                    <a:spcPct val="120000"/>
                  </a:lnSpc>
                  <a:spcAft>
                    <a:spcPts val="300"/>
                  </a:spcAft>
                  <a:buSzPct val="60000"/>
                </a:pPr>
                <a:endParaRPr lang="ko-KR" altLang="en-US" sz="1600" b="1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66666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  <p:sp>
            <p:nvSpPr>
              <p:cNvPr id="44" name="직각 삼각형 43"/>
              <p:cNvSpPr/>
              <p:nvPr/>
            </p:nvSpPr>
            <p:spPr>
              <a:xfrm flipV="1">
                <a:off x="8265319" y="2425700"/>
                <a:ext cx="292100" cy="292100"/>
              </a:xfrm>
              <a:prstGeom prst="rtTriangle">
                <a:avLst/>
              </a:prstGeom>
              <a:solidFill>
                <a:schemeClr val="bg1">
                  <a:lumMod val="65000"/>
                </a:schemeClr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spc="-151">
                  <a:solidFill>
                    <a:srgbClr val="FF0000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93706" y="1618834"/>
              <a:ext cx="6678110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79388" indent="-179388">
                <a:spcBef>
                  <a:spcPts val="700"/>
                </a:spcBef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ko-KR" altLang="en-US" sz="2100" dirty="0">
                  <a:latin typeface="+mn-ea"/>
                </a:rPr>
                <a:t>‘</a:t>
              </a:r>
              <a:r>
                <a:rPr lang="ko-KR" altLang="en-US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남양주 </a:t>
              </a:r>
              <a:r>
                <a:rPr lang="ko-KR" altLang="en-US" sz="2100" dirty="0" err="1">
                  <a:latin typeface="-윤고딕340" panose="02030504000101010101" pitchFamily="18" charset="-127"/>
                  <a:ea typeface="-윤고딕340" panose="02030504000101010101" pitchFamily="18" charset="-127"/>
                </a:rPr>
                <a:t>고용ㆍ복지센터</a:t>
              </a:r>
              <a:r>
                <a:rPr lang="ko-KR" altLang="en-US" sz="2100" dirty="0" smtClean="0">
                  <a:latin typeface="+mn-ea"/>
                </a:rPr>
                <a:t>’</a:t>
              </a:r>
              <a:r>
                <a:rPr lang="ko-KR" altLang="en-US" sz="21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형 </a:t>
              </a:r>
              <a:r>
                <a:rPr lang="ko-KR" altLang="en-US" sz="2100" dirty="0" err="1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원스톱</a:t>
              </a:r>
              <a:r>
                <a:rPr lang="ko-KR" altLang="en-US" sz="210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210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서비스 모델</a:t>
              </a:r>
              <a:r>
                <a:rPr lang="ko-KR" altLang="en-US" sz="210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본격 추진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24060" y="2169731"/>
              <a:ext cx="7107715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203200" indent="-203200">
                <a:buClr>
                  <a:srgbClr val="0180AF"/>
                </a:buClr>
              </a:pPr>
              <a:r>
                <a:rPr lang="ko-KR" altLang="en-US" sz="2100" dirty="0" err="1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문화ㆍ창조경제까지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연계</a:t>
              </a: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상반기 </a:t>
              </a: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곳 구축</a:t>
              </a: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100" dirty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하반기 전국 확산</a:t>
              </a: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846017" y="2234814"/>
              <a:ext cx="210333" cy="178380"/>
            </a:xfrm>
            <a:prstGeom prst="rightArrow">
              <a:avLst/>
            </a:prstGeom>
            <a:gradFill>
              <a:gsLst>
                <a:gs pos="0">
                  <a:srgbClr val="B0C1E6">
                    <a:alpha val="0"/>
                  </a:srgbClr>
                </a:gs>
                <a:gs pos="41000">
                  <a:srgbClr val="6D8CD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19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55128" y="4909120"/>
            <a:ext cx="8004672" cy="1290092"/>
            <a:chOff x="555128" y="4844008"/>
            <a:chExt cx="8004672" cy="1290092"/>
          </a:xfrm>
        </p:grpSpPr>
        <p:sp>
          <p:nvSpPr>
            <p:cNvPr id="33" name="직사각형 32"/>
            <p:cNvSpPr/>
            <p:nvPr/>
          </p:nvSpPr>
          <p:spPr>
            <a:xfrm>
              <a:off x="555128" y="4844008"/>
              <a:ext cx="8004672" cy="1290092"/>
            </a:xfrm>
            <a:custGeom>
              <a:avLst/>
              <a:gdLst>
                <a:gd name="connsiteX0" fmla="*/ 0 w 8004672"/>
                <a:gd name="connsiteY0" fmla="*/ 0 h 1290092"/>
                <a:gd name="connsiteX1" fmla="*/ 8004672 w 8004672"/>
                <a:gd name="connsiteY1" fmla="*/ 0 h 1290092"/>
                <a:gd name="connsiteX2" fmla="*/ 8004672 w 8004672"/>
                <a:gd name="connsiteY2" fmla="*/ 1290092 h 1290092"/>
                <a:gd name="connsiteX3" fmla="*/ 0 w 8004672"/>
                <a:gd name="connsiteY3" fmla="*/ 1290092 h 1290092"/>
                <a:gd name="connsiteX4" fmla="*/ 0 w 8004672"/>
                <a:gd name="connsiteY4" fmla="*/ 0 h 1290092"/>
                <a:gd name="connsiteX0" fmla="*/ 0 w 8004672"/>
                <a:gd name="connsiteY0" fmla="*/ 0 h 1290092"/>
                <a:gd name="connsiteX1" fmla="*/ 8004672 w 8004672"/>
                <a:gd name="connsiteY1" fmla="*/ 0 h 1290092"/>
                <a:gd name="connsiteX2" fmla="*/ 8004672 w 8004672"/>
                <a:gd name="connsiteY2" fmla="*/ 1004342 h 1290092"/>
                <a:gd name="connsiteX3" fmla="*/ 8004672 w 8004672"/>
                <a:gd name="connsiteY3" fmla="*/ 1290092 h 1290092"/>
                <a:gd name="connsiteX4" fmla="*/ 0 w 8004672"/>
                <a:gd name="connsiteY4" fmla="*/ 1290092 h 1290092"/>
                <a:gd name="connsiteX5" fmla="*/ 0 w 8004672"/>
                <a:gd name="connsiteY5" fmla="*/ 0 h 1290092"/>
                <a:gd name="connsiteX0" fmla="*/ 0 w 8004672"/>
                <a:gd name="connsiteY0" fmla="*/ 0 h 1290092"/>
                <a:gd name="connsiteX1" fmla="*/ 8004672 w 8004672"/>
                <a:gd name="connsiteY1" fmla="*/ 0 h 1290092"/>
                <a:gd name="connsiteX2" fmla="*/ 8004672 w 8004672"/>
                <a:gd name="connsiteY2" fmla="*/ 1004342 h 1290092"/>
                <a:gd name="connsiteX3" fmla="*/ 7707016 w 8004672"/>
                <a:gd name="connsiteY3" fmla="*/ 1290092 h 1290092"/>
                <a:gd name="connsiteX4" fmla="*/ 0 w 8004672"/>
                <a:gd name="connsiteY4" fmla="*/ 1290092 h 1290092"/>
                <a:gd name="connsiteX5" fmla="*/ 0 w 8004672"/>
                <a:gd name="connsiteY5" fmla="*/ 0 h 1290092"/>
                <a:gd name="connsiteX0" fmla="*/ 0 w 8004672"/>
                <a:gd name="connsiteY0" fmla="*/ 0 h 1290092"/>
                <a:gd name="connsiteX1" fmla="*/ 8004672 w 8004672"/>
                <a:gd name="connsiteY1" fmla="*/ 0 h 1290092"/>
                <a:gd name="connsiteX2" fmla="*/ 8002291 w 8004672"/>
                <a:gd name="connsiteY2" fmla="*/ 992436 h 1290092"/>
                <a:gd name="connsiteX3" fmla="*/ 7707016 w 8004672"/>
                <a:gd name="connsiteY3" fmla="*/ 1290092 h 1290092"/>
                <a:gd name="connsiteX4" fmla="*/ 0 w 8004672"/>
                <a:gd name="connsiteY4" fmla="*/ 1290092 h 1290092"/>
                <a:gd name="connsiteX5" fmla="*/ 0 w 8004672"/>
                <a:gd name="connsiteY5" fmla="*/ 0 h 129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04672" h="1290092">
                  <a:moveTo>
                    <a:pt x="0" y="0"/>
                  </a:moveTo>
                  <a:lnTo>
                    <a:pt x="8004672" y="0"/>
                  </a:lnTo>
                  <a:cubicBezTo>
                    <a:pt x="8003878" y="330812"/>
                    <a:pt x="8003085" y="661624"/>
                    <a:pt x="8002291" y="992436"/>
                  </a:cubicBezTo>
                  <a:lnTo>
                    <a:pt x="7707016" y="1290092"/>
                  </a:lnTo>
                  <a:lnTo>
                    <a:pt x="0" y="1290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7F7F7F"/>
              </a:solidFill>
            </a:ln>
            <a:effectLst>
              <a:outerShdw blurRad="1905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77792" indent="-177792" latinLnBrk="0">
                <a:lnSpc>
                  <a:spcPct val="120000"/>
                </a:lnSpc>
                <a:spcAft>
                  <a:spcPts val="300"/>
                </a:spcAft>
                <a:buSzPct val="60000"/>
              </a:pPr>
              <a:endParaRPr lang="ko-KR" altLang="en-US" sz="1600" b="1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3706" y="5108948"/>
              <a:ext cx="7476406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79388" indent="-179388">
                <a:spcBef>
                  <a:spcPts val="700"/>
                </a:spcBef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en-US" altLang="ko-KR" sz="2100" dirty="0">
                  <a:latin typeface="+mn-ea"/>
                </a:rPr>
                <a:t>‘</a:t>
              </a:r>
              <a:r>
                <a:rPr lang="ko-KR" altLang="en-US" sz="21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합동방재센터</a:t>
              </a:r>
              <a:r>
                <a:rPr lang="en-US" altLang="ko-KR" sz="2100" dirty="0">
                  <a:latin typeface="+mn-ea"/>
                </a:rPr>
                <a:t>’</a:t>
              </a:r>
              <a:r>
                <a:rPr lang="en-US" altLang="ko-KR" sz="21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21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같이 다수 부처가 </a:t>
              </a:r>
              <a:r>
                <a:rPr lang="ko-KR" altLang="en-US" sz="210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문제 해결에 협업</a:t>
              </a:r>
              <a:r>
                <a:rPr lang="ko-KR" altLang="en-US" sz="210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하는 체계 확산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24060" y="5573157"/>
              <a:ext cx="6836808" cy="3231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203200" indent="-203200">
                <a:buClr>
                  <a:srgbClr val="0180AF"/>
                </a:buClr>
              </a:pPr>
              <a:r>
                <a:rPr lang="en-US" altLang="ko-KR" sz="2100" dirty="0" smtClean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‘</a:t>
              </a:r>
              <a:r>
                <a:rPr lang="ko-KR" altLang="en-US" sz="2100" dirty="0" smtClean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가정상담 지원체계</a:t>
              </a:r>
              <a:r>
                <a:rPr lang="en-US" altLang="ko-KR" sz="2100" dirty="0">
                  <a:solidFill>
                    <a:schemeClr val="accent5">
                      <a:lumMod val="75000"/>
                    </a:schemeClr>
                  </a:solidFill>
                  <a:latin typeface="+mn-ea"/>
                </a:rPr>
                <a:t>’</a:t>
              </a:r>
              <a:r>
                <a:rPr lang="ko-KR" altLang="en-US" sz="2100" dirty="0" smtClean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등 체감도가 높은 과제</a:t>
              </a:r>
              <a:r>
                <a:rPr lang="en-US" altLang="ko-KR" dirty="0" smtClean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(10</a:t>
              </a:r>
              <a:r>
                <a:rPr lang="ko-KR" altLang="en-US" dirty="0" smtClean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</a:t>
              </a:r>
              <a:r>
                <a:rPr lang="en-US" altLang="ko-KR" dirty="0" smtClean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r>
                <a:rPr lang="ko-KR" altLang="en-US" sz="2100" dirty="0" smtClean="0">
                  <a:solidFill>
                    <a:schemeClr val="accent5">
                      <a:lumMod val="7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우선 추진</a:t>
              </a:r>
            </a:p>
          </p:txBody>
        </p:sp>
        <p:sp>
          <p:nvSpPr>
            <p:cNvPr id="32" name="오른쪽 화살표 31"/>
            <p:cNvSpPr/>
            <p:nvPr/>
          </p:nvSpPr>
          <p:spPr>
            <a:xfrm>
              <a:off x="846017" y="5638240"/>
              <a:ext cx="210333" cy="178380"/>
            </a:xfrm>
            <a:prstGeom prst="rightArrow">
              <a:avLst/>
            </a:prstGeom>
            <a:gradFill>
              <a:gsLst>
                <a:gs pos="0">
                  <a:srgbClr val="B0C1E6">
                    <a:alpha val="0"/>
                  </a:srgbClr>
                </a:gs>
                <a:gs pos="41000">
                  <a:srgbClr val="6D8CD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38" name="직각 삼각형 37"/>
            <p:cNvSpPr/>
            <p:nvPr/>
          </p:nvSpPr>
          <p:spPr>
            <a:xfrm flipV="1">
              <a:off x="8267700" y="5842000"/>
              <a:ext cx="292100" cy="2921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spc="-151">
                <a:solidFill>
                  <a:srgbClr val="FF0000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43" name="직각 삼각형 42"/>
          <p:cNvSpPr/>
          <p:nvPr/>
        </p:nvSpPr>
        <p:spPr>
          <a:xfrm flipV="1">
            <a:off x="8267700" y="4381500"/>
            <a:ext cx="292100" cy="29210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>
              <a:solidFill>
                <a:srgbClr val="FF0000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02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011238" y="4611241"/>
            <a:ext cx="794226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/>
            <a:r>
              <a:rPr lang="ko-KR" altLang="en-US" sz="22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안전행정부는</a:t>
            </a:r>
            <a:endParaRPr lang="en-US" altLang="ko-KR" sz="2200" dirty="0" smtClean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 latinLnBrk="0"/>
            <a:r>
              <a:rPr lang="ko-KR" altLang="en-US" sz="22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국민행복과 </a:t>
            </a:r>
            <a:r>
              <a:rPr lang="ko-KR" altLang="en-US" sz="2200" dirty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안전을 </a:t>
            </a:r>
            <a:r>
              <a:rPr lang="ko-KR" altLang="en-US" sz="22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최우선으로 하여 </a:t>
            </a:r>
            <a:r>
              <a:rPr lang="en-US" altLang="ko-KR" sz="22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22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 과제를 역점 추진</a:t>
            </a:r>
            <a:endParaRPr lang="en-US" altLang="ko-KR" sz="22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 latinLnBrk="0"/>
            <a:endParaRPr lang="en-US" altLang="ko-KR" sz="1100" dirty="0" smtClean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 latinLnBrk="0"/>
            <a:r>
              <a:rPr lang="ko-KR" altLang="en-US" sz="2200" dirty="0" err="1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그동안의</a:t>
            </a:r>
            <a:r>
              <a:rPr lang="ko-KR" altLang="en-US" sz="22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성과와 미흡했던 부분</a:t>
            </a:r>
            <a:r>
              <a:rPr lang="en-US" altLang="ko-KR" sz="22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200" dirty="0" smtClean="0">
                <a:solidFill>
                  <a:prstClr val="black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금년도 핵심정책 추진계획 보고</a:t>
            </a:r>
            <a:endParaRPr lang="en-US" altLang="ko-KR" sz="2200" dirty="0">
              <a:solidFill>
                <a:prstClr val="black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 rot="5400000">
            <a:off x="1116332" y="-580026"/>
            <a:ext cx="675641" cy="2908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5094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15474" y="640984"/>
            <a:ext cx="2077357" cy="4662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700" b="1" kern="1200" spc="-1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0" spc="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보고순서</a:t>
            </a:r>
            <a:endParaRPr lang="en-US" altLang="ko-KR" sz="3200" b="0" spc="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45424" y="1452507"/>
            <a:ext cx="4046748" cy="2869010"/>
            <a:chOff x="1001858" y="1566807"/>
            <a:chExt cx="4046748" cy="2869010"/>
          </a:xfrm>
        </p:grpSpPr>
        <p:sp>
          <p:nvSpPr>
            <p:cNvPr id="5" name="직사각형 4"/>
            <p:cNvSpPr/>
            <p:nvPr/>
          </p:nvSpPr>
          <p:spPr>
            <a:xfrm>
              <a:off x="1197872" y="1566807"/>
              <a:ext cx="3850734" cy="10479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ko-KR" altLang="en-US" sz="5400" dirty="0" smtClean="0">
                  <a:solidFill>
                    <a:srgbClr val="0051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안전한 </a:t>
              </a:r>
              <a:r>
                <a:rPr lang="ko-KR" altLang="en-US" sz="5400" dirty="0">
                  <a:solidFill>
                    <a:srgbClr val="0051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사회</a:t>
              </a:r>
              <a:r>
                <a:rPr lang="en-US" altLang="ko-KR" sz="5400" dirty="0">
                  <a:solidFill>
                    <a:srgbClr val="0051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97872" y="2463913"/>
              <a:ext cx="3608680" cy="10479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ko-KR" altLang="en-US" sz="5400" dirty="0" smtClean="0">
                  <a:solidFill>
                    <a:srgbClr val="0051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유능한 정부</a:t>
              </a:r>
              <a:endParaRPr lang="en-US" altLang="ko-KR" sz="5400" dirty="0">
                <a:solidFill>
                  <a:srgbClr val="005194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97872" y="3387838"/>
              <a:ext cx="3608680" cy="10479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ko-KR" altLang="en-US" sz="5400" dirty="0" smtClean="0">
                  <a:solidFill>
                    <a:srgbClr val="005194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성숙한 자치</a:t>
              </a:r>
              <a:endParaRPr lang="en-US" altLang="ko-KR" sz="5400" dirty="0">
                <a:solidFill>
                  <a:srgbClr val="005194"/>
                </a:solidFill>
                <a:latin typeface="-윤고딕360" panose="02030504000101010101" pitchFamily="18" charset="-127"/>
                <a:ea typeface="-윤고딕360" panose="02030504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01858" y="2040372"/>
              <a:ext cx="100848" cy="100848"/>
            </a:xfrm>
            <a:prstGeom prst="rect">
              <a:avLst/>
            </a:prstGeom>
            <a:solidFill>
              <a:srgbClr val="055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01858" y="2937478"/>
              <a:ext cx="100848" cy="100848"/>
            </a:xfrm>
            <a:prstGeom prst="rect">
              <a:avLst/>
            </a:prstGeom>
            <a:solidFill>
              <a:srgbClr val="055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001858" y="3861403"/>
              <a:ext cx="100848" cy="100848"/>
            </a:xfrm>
            <a:prstGeom prst="rect">
              <a:avLst/>
            </a:prstGeom>
            <a:solidFill>
              <a:srgbClr val="0559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02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53"/>
          <p:cNvSpPr/>
          <p:nvPr/>
        </p:nvSpPr>
        <p:spPr>
          <a:xfrm>
            <a:off x="304798" y="4449037"/>
            <a:ext cx="6931498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996" y="5190485"/>
            <a:ext cx="7923644" cy="90281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0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국무회의 등 </a:t>
            </a:r>
            <a:r>
              <a:rPr lang="ko-KR" altLang="en-US" sz="2100" spc="-5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주요 회의</a:t>
            </a: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50% </a:t>
            </a: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이상을 </a:t>
            </a:r>
            <a:r>
              <a:rPr lang="ko-KR" altLang="en-US" sz="2100" spc="-5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영상 개최</a:t>
            </a:r>
            <a:r>
              <a:rPr lang="en-US" altLang="ko-KR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5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영상회의실 연계</a:t>
            </a:r>
            <a:endParaRPr lang="en-US" altLang="ko-KR" sz="2100" spc="-5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20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스마트워크센터</a:t>
            </a:r>
            <a:r>
              <a:rPr lang="en-US" altLang="ko-KR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통합의사소통시스템</a:t>
            </a:r>
            <a:r>
              <a:rPr lang="en-US" altLang="ko-KR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5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모바일</a:t>
            </a: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업무처리시스템 등 확대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343" y="4494771"/>
            <a:ext cx="6410409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세종청사</a:t>
            </a:r>
            <a:r>
              <a:rPr lang="en-US" altLang="ko-KR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언제 어디서나 일하는 디지털 행정 확산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06000" y="1511028"/>
            <a:ext cx="745210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rgbClr val="FF0000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927" y="1556762"/>
            <a:ext cx="6968254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클라우드</a:t>
            </a: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∙</a:t>
            </a:r>
            <a:r>
              <a:rPr lang="ko-KR" altLang="en-US" sz="2400" dirty="0" err="1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빅데이터</a:t>
            </a:r>
            <a:r>
              <a:rPr lang="en-US" altLang="ko-KR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기반의 새로운 전자정부 비전 실현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7190" y="2273248"/>
            <a:ext cx="7792839" cy="3231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0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문서ㆍ자료의</a:t>
            </a:r>
            <a:r>
              <a:rPr lang="ko-KR" altLang="en-US" sz="21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공동 활용이 가능한 </a:t>
            </a:r>
            <a:r>
              <a:rPr lang="ko-KR" altLang="en-US" sz="2100" dirty="0" err="1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클라우드로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전환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하여 효율성 제고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996" y="3537883"/>
            <a:ext cx="6827510" cy="323165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0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빅데이터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분석</a:t>
            </a:r>
            <a:r>
              <a:rPr lang="ko-KR" altLang="en-US" sz="2100" kern="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ㆍ</a:t>
            </a: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활용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역량 제고를 통해 과학적 정책 관리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4988" y="2831384"/>
            <a:ext cx="7845041" cy="453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3200" indent="-203200">
              <a:spcBef>
                <a:spcPts val="4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sz="19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개방형 </a:t>
            </a:r>
            <a:r>
              <a:rPr lang="en-US" altLang="ko-KR" sz="19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S/W</a:t>
            </a:r>
            <a:r>
              <a:rPr lang="ko-KR" altLang="en-US" sz="19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전면 도입으로</a:t>
            </a:r>
            <a:r>
              <a:rPr lang="en-US" altLang="ko-KR" sz="19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9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독자적 기술 확보 및 </a:t>
            </a:r>
            <a:r>
              <a:rPr lang="en-US" altLang="ko-KR" sz="19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</a:t>
            </a:r>
            <a:r>
              <a:rPr lang="ko-KR" altLang="en-US" sz="1900" spc="-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산업 성장 계기 마련</a:t>
            </a:r>
          </a:p>
        </p:txBody>
      </p:sp>
      <p:sp>
        <p:nvSpPr>
          <p:cNvPr id="16" name="양쪽 모서리가 둥근 사각형 15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3575" y="345029"/>
            <a:ext cx="660789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세계</a:t>
            </a:r>
            <a:r>
              <a:rPr lang="en-US" altLang="ko-KR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위 전자정부로 한 발 앞서가겠습니다</a:t>
            </a:r>
            <a:r>
              <a:rPr lang="en-US" altLang="ko-KR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en-US" altLang="ko-KR" sz="2800" dirty="0">
              <a:solidFill>
                <a:srgbClr val="002E5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20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306001" y="533921"/>
            <a:ext cx="504069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rgbClr val="FF0000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427" y="579655"/>
            <a:ext cx="440184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행정한류의 세계적 확산 본격 추진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008" y="1208509"/>
            <a:ext cx="8034572" cy="150041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ts val="34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주요 국제행사를 계기로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새마을운동</a:t>
            </a:r>
            <a:r>
              <a:rPr lang="en-US" altLang="ko-KR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전자정부</a:t>
            </a:r>
            <a:r>
              <a:rPr lang="en-US" altLang="ko-KR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정부</a:t>
            </a:r>
            <a:r>
              <a:rPr lang="en-US" altLang="ko-KR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3.0</a:t>
            </a:r>
            <a:r>
              <a:rPr lang="en-US" altLang="ko-KR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등 정부혁신 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/>
            </a:r>
            <a:b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우수 모델을 전파하고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지속적 추진을 위한 네트워크 구축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ts val="34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사업 모델 수출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전문인력 파견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외국 공무원 연수 등과 연계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56422" y="3189484"/>
            <a:ext cx="8560228" cy="2906517"/>
            <a:chOff x="483422" y="2998984"/>
            <a:chExt cx="8560228" cy="2906517"/>
          </a:xfrm>
        </p:grpSpPr>
        <p:cxnSp>
          <p:nvCxnSpPr>
            <p:cNvPr id="85" name="직선 연결선 84"/>
            <p:cNvCxnSpPr/>
            <p:nvPr/>
          </p:nvCxnSpPr>
          <p:spPr>
            <a:xfrm>
              <a:off x="2025379" y="3583707"/>
              <a:ext cx="0" cy="1166887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1996803" y="4215462"/>
              <a:ext cx="72000" cy="565572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593829" y="3583707"/>
              <a:ext cx="0" cy="23027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/>
            <p:cNvSpPr/>
            <p:nvPr/>
          </p:nvSpPr>
          <p:spPr>
            <a:xfrm>
              <a:off x="3565254" y="5218763"/>
              <a:ext cx="72000" cy="6867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" name="직선 연결선 61"/>
            <p:cNvCxnSpPr/>
            <p:nvPr/>
          </p:nvCxnSpPr>
          <p:spPr>
            <a:xfrm flipH="1">
              <a:off x="483422" y="3505287"/>
              <a:ext cx="8175706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1067484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939994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499663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5005123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6475657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7487403" y="3426867"/>
              <a:ext cx="156840" cy="156840"/>
            </a:xfrm>
            <a:prstGeom prst="ellipse">
              <a:avLst/>
            </a:prstGeom>
            <a:solidFill>
              <a:srgbClr val="5B9BD5"/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cxnSp>
          <p:nvCxnSpPr>
            <p:cNvPr id="81" name="직선 연결선 80"/>
            <p:cNvCxnSpPr>
              <a:stCxn id="64" idx="4"/>
            </p:cNvCxnSpPr>
            <p:nvPr/>
          </p:nvCxnSpPr>
          <p:spPr>
            <a:xfrm>
              <a:off x="1145904" y="3583707"/>
              <a:ext cx="0" cy="23027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1175906" y="5211505"/>
              <a:ext cx="20874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한</a:t>
              </a:r>
              <a:r>
                <a:rPr lang="en-US" altLang="ko-KR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아프리카 </a:t>
              </a:r>
              <a:endParaRPr lang="en-US" altLang="ko-KR" dirty="0" smtClean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latinLnBrk="0">
                <a:buSzPct val="60000"/>
              </a:pPr>
              <a:r>
                <a:rPr lang="en-US" altLang="ko-KR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5</a:t>
              </a: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개국 행정장관회의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856592" y="2998984"/>
              <a:ext cx="5286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3</a:t>
              </a:r>
              <a:r>
                <a:rPr lang="ko-KR" altLang="en-US" sz="2000" spc="-14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012518" y="4160852"/>
              <a:ext cx="1616148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sz="190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지구촌 새마을</a:t>
              </a:r>
            </a:p>
            <a:p>
              <a:pPr latinLnBrk="0">
                <a:buSzPct val="60000"/>
              </a:pPr>
              <a:r>
                <a:rPr lang="ko-KR" altLang="en-US" sz="190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지도자 대회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3604781" y="5224205"/>
              <a:ext cx="1531188" cy="677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en-US" altLang="ko-KR" sz="190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UN</a:t>
              </a:r>
            </a:p>
            <a:p>
              <a:pPr latinLnBrk="0">
                <a:buSzPct val="60000"/>
              </a:pPr>
              <a:r>
                <a:rPr lang="ko-KR" altLang="en-US" sz="1900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공공행정포럼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117329" y="5218763"/>
              <a:ext cx="73296" cy="6867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687807" y="2998984"/>
              <a:ext cx="5286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4</a:t>
              </a:r>
              <a:r>
                <a:rPr lang="ko-KR" altLang="en-US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  <a:endParaRPr lang="ko-KR" altLang="en-US" sz="2000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312772" y="2998984"/>
              <a:ext cx="5286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6</a:t>
              </a:r>
              <a:r>
                <a:rPr lang="ko-KR" altLang="en-US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  <a:endParaRPr lang="ko-KR" altLang="en-US" sz="2000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4780575" y="2998984"/>
              <a:ext cx="5286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9</a:t>
              </a:r>
              <a:r>
                <a:rPr lang="ko-KR" altLang="en-US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  <a:endParaRPr lang="ko-KR" altLang="en-US" sz="2000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169344" y="2998984"/>
              <a:ext cx="6549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10</a:t>
              </a:r>
              <a:r>
                <a:rPr lang="ko-KR" altLang="en-US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  <a:endParaRPr lang="ko-KR" altLang="en-US" sz="2000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184074" y="2998984"/>
              <a:ext cx="6549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7792" indent="-177792" algn="ctr" latinLnBrk="0">
                <a:buSzPct val="60000"/>
              </a:pPr>
              <a:r>
                <a:rPr lang="en-US" altLang="ko-KR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11</a:t>
              </a:r>
              <a:r>
                <a:rPr lang="ko-KR" altLang="en-US" sz="2000" spc="-140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solidFill>
                    <a:srgbClr val="0070C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</a:t>
              </a:r>
              <a:endParaRPr lang="ko-KR" altLang="en-US" sz="2000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0070C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5087667" y="3583707"/>
              <a:ext cx="0" cy="140739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직사각형 98"/>
            <p:cNvSpPr/>
            <p:nvPr/>
          </p:nvSpPr>
          <p:spPr>
            <a:xfrm>
              <a:off x="5117669" y="4160852"/>
              <a:ext cx="153439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국제</a:t>
              </a:r>
              <a:r>
                <a:rPr lang="en-US" altLang="ko-KR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/>
              </a:r>
              <a:br>
                <a:rPr lang="en-US" altLang="ko-KR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주민정보관리 </a:t>
              </a:r>
              <a:endParaRPr lang="ko-KR" altLang="en-US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latinLnBrk="0">
                <a:buSzPct val="60000"/>
              </a:pPr>
              <a:r>
                <a:rPr lang="ko-KR" altLang="en-US" dirty="0" err="1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컨퍼런스</a:t>
              </a:r>
              <a:endParaRPr lang="ko-KR" altLang="en-US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059092" y="4215462"/>
              <a:ext cx="73296" cy="81056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6559279" y="3583707"/>
              <a:ext cx="0" cy="230274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직사각형 103"/>
            <p:cNvSpPr/>
            <p:nvPr/>
          </p:nvSpPr>
          <p:spPr>
            <a:xfrm>
              <a:off x="6589281" y="5211505"/>
              <a:ext cx="14542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세계과학수사</a:t>
              </a:r>
            </a:p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학술대전</a:t>
              </a: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530704" y="5218763"/>
              <a:ext cx="73296" cy="686738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7559404" y="3583707"/>
              <a:ext cx="0" cy="1407393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/>
            <p:cNvSpPr/>
            <p:nvPr/>
          </p:nvSpPr>
          <p:spPr>
            <a:xfrm>
              <a:off x="7589406" y="4160852"/>
              <a:ext cx="1454244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>
                <a:buSzPct val="60000"/>
              </a:pP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한</a:t>
              </a:r>
              <a:r>
                <a:rPr lang="en-US" altLang="ko-KR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-</a:t>
              </a:r>
              <a:r>
                <a:rPr lang="ko-KR" altLang="en-US" dirty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아세안 </a:t>
              </a:r>
              <a:r>
                <a:rPr lang="en-US" altLang="ko-KR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/>
              </a:r>
              <a:br>
                <a:rPr lang="en-US" altLang="ko-KR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행정장관</a:t>
              </a:r>
              <a:r>
                <a:rPr lang="en-US" altLang="ko-KR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/>
              </a:r>
              <a:br>
                <a:rPr lang="en-US" altLang="ko-KR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dirty="0" smtClean="0">
                  <a:ln>
                    <a:solidFill>
                      <a:prstClr val="black">
                        <a:lumMod val="65000"/>
                        <a:lumOff val="35000"/>
                        <a:alpha val="0"/>
                      </a:prstClr>
                    </a:solidFill>
                  </a:ln>
                  <a:latin typeface="-윤고딕340" panose="02030504000101010101" pitchFamily="18" charset="-127"/>
                  <a:ea typeface="-윤고딕340" panose="02030504000101010101" pitchFamily="18" charset="-127"/>
                </a:rPr>
                <a:t>라운드테이블</a:t>
              </a:r>
              <a:endParaRPr lang="ko-KR" altLang="en-US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7530829" y="4198144"/>
              <a:ext cx="73296" cy="854869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21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561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575" y="345029"/>
            <a:ext cx="647004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spc="-5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공직사회의 </a:t>
            </a:r>
            <a:r>
              <a:rPr lang="ko-KR" altLang="en-US" sz="2800" spc="-5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비정상을 정상화 시키겠습니다</a:t>
            </a:r>
            <a:r>
              <a:rPr lang="en-US" altLang="ko-KR" sz="2800" spc="-5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en-US" altLang="ko-KR" sz="2800" spc="-50" dirty="0">
              <a:solidFill>
                <a:srgbClr val="002E5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22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1057934" y="2324100"/>
            <a:ext cx="6567076" cy="3479800"/>
            <a:chOff x="950852" y="1959666"/>
            <a:chExt cx="6567076" cy="347980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950852" y="1959666"/>
              <a:ext cx="6567076" cy="3479800"/>
            </a:xfrm>
            <a:prstGeom prst="roundRect">
              <a:avLst>
                <a:gd name="adj" fmla="val 1695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buSzPct val="60000"/>
              </a:pPr>
              <a:endParaRPr lang="ko-KR" altLang="en-US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1166" y="2276101"/>
              <a:ext cx="5888150" cy="284693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203200" indent="-203200">
                <a:spcBef>
                  <a:spcPts val="400"/>
                </a:spcBef>
                <a:buClr>
                  <a:srgbClr val="FF0000"/>
                </a:buClr>
                <a:buFont typeface="Wingdings" pitchFamily="2" charset="2"/>
                <a:buChar char="ü"/>
                <a:defRPr sz="19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퇴직 후 </a:t>
              </a:r>
              <a:r>
                <a:rPr lang="ko-KR" altLang="en-US" sz="2100" b="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전관예우 방지</a:t>
              </a: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위한 취업심사 강화</a:t>
              </a:r>
              <a:endParaRPr lang="ko-KR" altLang="en-US" sz="2100" b="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 </a:t>
              </a: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공공기관의 </a:t>
              </a:r>
              <a:r>
                <a:rPr lang="ko-KR" altLang="en-US" sz="2100" b="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친인척 특혜 </a:t>
              </a:r>
              <a:r>
                <a:rPr lang="ko-KR" altLang="en-US" sz="2100" b="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채용 근절</a:t>
              </a:r>
              <a:endParaRPr lang="ko-KR" altLang="en-US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비합법적인 공무원 노사행태 개선</a:t>
              </a:r>
              <a:endParaRPr lang="ko-KR" altLang="en-US" sz="2100" b="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지방에 </a:t>
              </a: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대한 차별적 </a:t>
              </a: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용어 개선</a:t>
              </a:r>
              <a:endParaRPr lang="en-US" altLang="ko-KR" sz="2100" b="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불합리한 공로연수제도</a:t>
              </a:r>
              <a:r>
                <a:rPr lang="en-US" altLang="ko-KR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시간외 수당제도 등 개선 </a:t>
              </a:r>
              <a:endParaRPr lang="en-US" altLang="ko-KR" sz="2100" b="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7704" y="1605370"/>
            <a:ext cx="7128875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30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공직 이기주의</a:t>
            </a:r>
            <a:r>
              <a:rPr lang="en-US" altLang="ko-KR" sz="24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특혜성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제도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개선    </a:t>
            </a:r>
            <a:r>
              <a:rPr lang="ko-KR" alt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철밥통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인식 타파 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4832901" y="1681040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172966" y="2179712"/>
            <a:ext cx="2942084" cy="4572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명조340" panose="02030504000101010101" pitchFamily="18" charset="-127"/>
                <a:ea typeface="-윤명조340" panose="02030504000101010101" pitchFamily="18" charset="-127"/>
              </a:rPr>
              <a:t>Ⅲ</a:t>
            </a:r>
            <a:r>
              <a:rPr lang="en-US" altLang="ko-KR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성숙한 자치 분야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3449" y="2991492"/>
            <a:ext cx="767710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자율∙책임을 한층 높인 지방자치</a:t>
            </a:r>
          </a:p>
        </p:txBody>
      </p:sp>
      <p:grpSp>
        <p:nvGrpSpPr>
          <p:cNvPr id="4" name="그룹 13"/>
          <p:cNvGrpSpPr/>
          <p:nvPr/>
        </p:nvGrpSpPr>
        <p:grpSpPr>
          <a:xfrm>
            <a:off x="0" y="3791711"/>
            <a:ext cx="9144000" cy="81789"/>
            <a:chOff x="0" y="3756786"/>
            <a:chExt cx="9144000" cy="81789"/>
          </a:xfrm>
        </p:grpSpPr>
        <p:sp>
          <p:nvSpPr>
            <p:cNvPr id="3" name="직사각형 2"/>
            <p:cNvSpPr/>
            <p:nvPr/>
          </p:nvSpPr>
          <p:spPr>
            <a:xfrm>
              <a:off x="792956" y="3762375"/>
              <a:ext cx="7704808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00661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343" y="317274"/>
            <a:ext cx="8795657" cy="506412"/>
          </a:xfr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dirty="0"/>
              <a:t>지난해</a:t>
            </a:r>
            <a:r>
              <a:rPr lang="en-US" altLang="ko-KR" dirty="0"/>
              <a:t>, </a:t>
            </a:r>
            <a:r>
              <a:rPr lang="ko-KR" altLang="en-US" dirty="0"/>
              <a:t>민생 기능을 강화하고 재정기반을 확충하였습니다</a:t>
            </a:r>
            <a:r>
              <a:rPr lang="en-US" altLang="ko-KR" dirty="0"/>
              <a:t>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24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03841" y="1365409"/>
            <a:ext cx="7111515" cy="3640665"/>
            <a:chOff x="1028845" y="1751565"/>
            <a:chExt cx="7111515" cy="3640665"/>
          </a:xfrm>
        </p:grpSpPr>
        <p:sp>
          <p:nvSpPr>
            <p:cNvPr id="22" name="직사각형 21"/>
            <p:cNvSpPr/>
            <p:nvPr/>
          </p:nvSpPr>
          <p:spPr>
            <a:xfrm>
              <a:off x="1028845" y="1751565"/>
              <a:ext cx="288252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5400" dirty="0" smtClean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민생</a:t>
              </a:r>
              <a:r>
                <a:rPr lang="en-US" altLang="ko-KR" sz="5400" dirty="0" smtClean="0">
                  <a:solidFill>
                    <a:srgbClr val="005094"/>
                  </a:solidFill>
                  <a:latin typeface="+mn-ea"/>
                </a:rPr>
                <a:t>·</a:t>
              </a:r>
              <a:r>
                <a:rPr lang="ko-KR" altLang="en-US" sz="5400" dirty="0" smtClean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복지</a:t>
              </a:r>
              <a:endParaRPr lang="ko-KR" altLang="en-US" sz="540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93146" y="1751565"/>
              <a:ext cx="273023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5400" dirty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자주재원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96767" y="3874585"/>
              <a:ext cx="273023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5400" dirty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재정공개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0005" y="2833110"/>
              <a:ext cx="284020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lvl="0"/>
              <a:r>
                <a:rPr lang="ko-KR" altLang="en-US" sz="1600" spc="-7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복지인력 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1,505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명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600" spc="-7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소방인력 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838</a:t>
              </a:r>
              <a:r>
                <a:rPr lang="ko-KR" altLang="en-US" sz="1600" spc="-7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명</a:t>
              </a:r>
              <a:endPara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57454" y="2709999"/>
              <a:ext cx="2401619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지방소비세 </a:t>
              </a:r>
              <a:r>
                <a:rPr lang="ko-KR" altLang="en-US" sz="1600" spc="-7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확대</a:t>
              </a:r>
              <a:r>
                <a:rPr lang="en-US" altLang="ko-KR" sz="1600" spc="-7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(5% </a:t>
              </a:r>
              <a:r>
                <a:rPr lang="ko-KR" altLang="en-US" sz="1600" spc="-7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→ </a:t>
              </a:r>
              <a:r>
                <a:rPr lang="en-US" altLang="ko-KR" sz="1600" spc="-7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11%)</a:t>
              </a:r>
              <a:endParaRPr lang="ko-KR" altLang="en-US" sz="1600" spc="-7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지방소득세의 독립세화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08644" y="4899787"/>
              <a:ext cx="3219792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지역축제</a:t>
              </a:r>
              <a:r>
                <a:rPr lang="en-US" altLang="ko-KR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600" spc="-70" dirty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행사 원가공개</a:t>
              </a:r>
            </a:p>
            <a:p>
              <a:pPr fontAlgn="base">
                <a:buClr>
                  <a:srgbClr val="0180AF"/>
                </a:buClr>
              </a:pPr>
              <a:r>
                <a:rPr lang="ko-KR" altLang="en-US" sz="1600" spc="-7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지방재정 공시 항목 확대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(66</a:t>
              </a:r>
              <a:r>
                <a:rPr lang="ko-KR" altLang="en-US" sz="1600" spc="-7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건 → </a:t>
              </a:r>
              <a:r>
                <a:rPr lang="en-US" altLang="ko-KR" sz="1600" spc="-7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84</a:t>
              </a:r>
              <a:r>
                <a:rPr lang="ko-KR" altLang="en-US" sz="1600" spc="-7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건</a:t>
              </a:r>
              <a:r>
                <a:rPr lang="en-US" altLang="ko-KR" sz="1600" spc="-7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773733" y="3874585"/>
              <a:ext cx="336662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 smtClean="0">
                  <a:solidFill>
                    <a:srgbClr val="005094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지역일자리</a:t>
              </a:r>
              <a:endParaRPr lang="ko-KR" altLang="en-US" sz="540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4422" y="5022897"/>
              <a:ext cx="254524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buClr>
                  <a:srgbClr val="0180AF"/>
                </a:buClr>
              </a:pP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마을기업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(1,162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개 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/ 8,000</a:t>
              </a:r>
              <a:r>
                <a:rPr lang="ko-KR" altLang="en-US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여명</a:t>
              </a:r>
              <a:r>
                <a:rPr lang="en-US" altLang="ko-KR" sz="1600" spc="-7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98616" y="5481415"/>
            <a:ext cx="7775368" cy="734170"/>
            <a:chOff x="636104" y="1695864"/>
            <a:chExt cx="7775368" cy="1520011"/>
          </a:xfrm>
        </p:grpSpPr>
        <p:sp>
          <p:nvSpPr>
            <p:cNvPr id="17" name="직사각형 16"/>
            <p:cNvSpPr/>
            <p:nvPr/>
          </p:nvSpPr>
          <p:spPr>
            <a:xfrm>
              <a:off x="636104" y="1695864"/>
              <a:ext cx="7732644" cy="1520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F7F7F"/>
              </a:solidFill>
            </a:ln>
            <a:effectLst>
              <a:outerShdw blurRad="1905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77792" indent="-177792" latinLnBrk="0">
                <a:lnSpc>
                  <a:spcPct val="120000"/>
                </a:lnSpc>
                <a:spcAft>
                  <a:spcPts val="300"/>
                </a:spcAft>
                <a:buSzPct val="60000"/>
              </a:pPr>
              <a:endParaRPr lang="ko-KR" altLang="en-US" sz="1600" b="1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2866" y="1960432"/>
              <a:ext cx="7588606" cy="90272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indent="-133350" fontAlgn="base">
                <a:spcBef>
                  <a:spcPts val="700"/>
                </a:spcBef>
                <a:buClr>
                  <a:srgbClr val="0180AF"/>
                </a:buClr>
                <a:defRPr sz="2100" b="1" spc="-90">
                  <a:solidFill>
                    <a:srgbClr val="015095"/>
                  </a:solidFill>
                  <a:latin typeface="+mn-ea"/>
                </a:defRPr>
              </a:lvl1pPr>
            </a:lstStyle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5599F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국정과제 추진을 위한 정부와 </a:t>
              </a:r>
              <a:r>
                <a:rPr lang="ko-KR" altLang="en-US" sz="1900" b="0" spc="0" dirty="0" err="1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지자체간의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협력과 의견 조정 노력</a:t>
              </a: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883778" y="3178628"/>
            <a:ext cx="7460122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82145" y="1302203"/>
            <a:ext cx="0" cy="37433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99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426616" y="620688"/>
            <a:ext cx="3154784" cy="5334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미흡한 </a:t>
            </a:r>
            <a:r>
              <a:rPr lang="ko-KR" altLang="en-US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부분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80206" y="1479550"/>
            <a:ext cx="7255113" cy="819150"/>
            <a:chOff x="465906" y="1479550"/>
            <a:chExt cx="6817684" cy="105410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65906" y="1479550"/>
              <a:ext cx="3229793" cy="1054100"/>
            </a:xfrm>
            <a:prstGeom prst="roundRect">
              <a:avLst>
                <a:gd name="adj" fmla="val 3313"/>
              </a:avLst>
            </a:prstGeom>
            <a:noFill/>
            <a:ln w="349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180AF"/>
                </a:buClr>
              </a:pPr>
              <a:r>
                <a:rPr lang="ko-KR" altLang="en-US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방만한 </a:t>
              </a:r>
              <a:r>
                <a:rPr lang="ko-KR" altLang="en-US" sz="2200" spc="-3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재정운영</a:t>
              </a:r>
              <a:r>
                <a:rPr lang="en-US" altLang="ko-KR" sz="2200" spc="-3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br>
                <a:rPr lang="en-US" altLang="ko-KR" sz="2200" spc="-3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sz="2200" spc="-3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지방공기업 부채 증가 </a:t>
              </a:r>
              <a:endParaRPr lang="ko-KR" altLang="en-US" sz="2200" spc="-3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4053797" y="1479550"/>
              <a:ext cx="3229793" cy="1054100"/>
            </a:xfrm>
            <a:prstGeom prst="roundRect">
              <a:avLst>
                <a:gd name="adj" fmla="val 3313"/>
              </a:avLst>
            </a:prstGeom>
            <a:noFill/>
            <a:ln w="349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180AF"/>
                </a:buClr>
              </a:pPr>
              <a:r>
                <a:rPr lang="ko-KR" altLang="en-US" sz="2200" spc="-3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지방자치에 </a:t>
              </a:r>
              <a:r>
                <a:rPr lang="ko-KR" altLang="en-US" sz="2200" spc="-3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대한 </a:t>
              </a:r>
              <a:r>
                <a:rPr lang="en-US" altLang="ko-KR" sz="2200" spc="-3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/>
              </a:r>
              <a:br>
                <a:rPr lang="en-US" altLang="ko-KR" sz="2200" spc="-3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</a:br>
              <a:r>
                <a:rPr lang="ko-KR" altLang="en-US" sz="2200" spc="-3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주민들의 낮은 신뢰</a:t>
              </a:r>
              <a:endParaRPr lang="ko-KR" altLang="en-US" sz="2200" spc="-3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400174" y="3371849"/>
            <a:ext cx="5276852" cy="1569313"/>
            <a:chOff x="882561" y="4398564"/>
            <a:chExt cx="2464688" cy="2022386"/>
          </a:xfrm>
        </p:grpSpPr>
        <p:sp>
          <p:nvSpPr>
            <p:cNvPr id="44" name="직사각형 43"/>
            <p:cNvSpPr/>
            <p:nvPr/>
          </p:nvSpPr>
          <p:spPr>
            <a:xfrm rot="16200000">
              <a:off x="746220" y="5446042"/>
              <a:ext cx="1075818" cy="208355"/>
            </a:xfrm>
            <a:prstGeom prst="rect">
              <a:avLst/>
            </a:prstGeom>
            <a:solidFill>
              <a:srgbClr val="87B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6200000" flipH="1">
              <a:off x="2039108" y="5147395"/>
              <a:ext cx="1706018" cy="208356"/>
            </a:xfrm>
            <a:prstGeom prst="rect">
              <a:avLst/>
            </a:prstGeom>
            <a:solidFill>
              <a:srgbClr val="87B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 rot="16200000">
              <a:off x="1408670" y="5305052"/>
              <a:ext cx="1358141" cy="208007"/>
            </a:xfrm>
            <a:prstGeom prst="rect">
              <a:avLst/>
            </a:prstGeom>
            <a:solidFill>
              <a:srgbClr val="87B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40" panose="02030504000101010101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119497" y="6113173"/>
              <a:ext cx="3042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2010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882561" y="6095843"/>
              <a:ext cx="2464688" cy="615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1919597" y="6113173"/>
              <a:ext cx="3042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2011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757797" y="6113173"/>
              <a:ext cx="3042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2012</a:t>
              </a:r>
              <a:r>
                <a:rPr lang="ko-KR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400174" y="2726413"/>
            <a:ext cx="1864293" cy="2308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5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[ </a:t>
            </a:r>
            <a:r>
              <a:rPr lang="ko-KR" altLang="en-US" sz="15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지방공기업 부채 추이 </a:t>
            </a:r>
            <a:r>
              <a:rPr lang="en-US" altLang="ko-KR" sz="1500" spc="-7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]</a:t>
            </a:r>
            <a:endParaRPr lang="ko-KR" altLang="en-US" sz="1500" spc="-70" dirty="0" smtClean="0"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6178" y="4157974"/>
            <a:ext cx="704318" cy="533900"/>
          </a:xfrm>
          <a:prstGeom prst="rect">
            <a:avLst/>
          </a:prstGeom>
        </p:spPr>
      </p:pic>
      <p:sp>
        <p:nvSpPr>
          <p:cNvPr id="65" name="모서리가 둥근 직사각형 64"/>
          <p:cNvSpPr/>
          <p:nvPr/>
        </p:nvSpPr>
        <p:spPr>
          <a:xfrm>
            <a:off x="580206" y="5384800"/>
            <a:ext cx="8220894" cy="720700"/>
          </a:xfrm>
          <a:prstGeom prst="roundRect">
            <a:avLst>
              <a:gd name="adj" fmla="val 3313"/>
            </a:avLst>
          </a:prstGeom>
          <a:noFill/>
          <a:ln w="349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180AF"/>
              </a:buClr>
            </a:pPr>
            <a:r>
              <a:rPr lang="ko-KR" altLang="en-US" sz="2200" spc="-150" dirty="0" err="1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지자체는</a:t>
            </a:r>
            <a:r>
              <a:rPr lang="ko-KR" altLang="en-US" sz="2200" spc="-15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spc="-15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일할 수 있는 법</a:t>
            </a:r>
            <a:r>
              <a:rPr lang="en-US" altLang="ko-KR" sz="2200" spc="-15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200" spc="-15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제도적 여건과 재정적 기반이 부족하다고 호소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25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466975" y="3629025"/>
            <a:ext cx="1295400" cy="233363"/>
          </a:xfrm>
          <a:prstGeom prst="straightConnector1">
            <a:avLst/>
          </a:prstGeom>
          <a:ln w="31750">
            <a:solidFill>
              <a:srgbClr val="87BC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4200525" y="3381375"/>
            <a:ext cx="1266825" cy="252414"/>
          </a:xfrm>
          <a:prstGeom prst="straightConnector1">
            <a:avLst/>
          </a:prstGeom>
          <a:ln w="31750">
            <a:solidFill>
              <a:srgbClr val="87BC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95475" y="3459005"/>
            <a:ext cx="66684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20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62.9</a:t>
            </a:r>
            <a:r>
              <a:rPr lang="ko-KR" altLang="en-US" sz="14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조</a:t>
            </a:r>
            <a:endParaRPr lang="en-US" altLang="ko-KR" sz="2000" spc="-70" dirty="0" smtClean="0">
              <a:solidFill>
                <a:srgbClr val="0070C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52826" y="3258980"/>
            <a:ext cx="66684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20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67.8</a:t>
            </a:r>
            <a:r>
              <a:rPr lang="ko-KR" altLang="en-US" sz="14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조</a:t>
            </a:r>
            <a:endParaRPr lang="en-US" altLang="ko-KR" sz="2000" spc="-70" dirty="0" smtClean="0">
              <a:solidFill>
                <a:srgbClr val="0070C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34001" y="3049430"/>
            <a:ext cx="66684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20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72.5</a:t>
            </a:r>
            <a:r>
              <a:rPr lang="ko-KR" altLang="en-US" sz="14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조</a:t>
            </a:r>
            <a:endParaRPr lang="en-US" altLang="ko-KR" sz="2000" spc="-70" dirty="0" smtClean="0">
              <a:solidFill>
                <a:srgbClr val="0070C0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69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26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51903" y="3939369"/>
            <a:ext cx="2677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책임성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·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투명성 강화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90749" y="4018469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51903" y="4439960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권한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·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자율성 확대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0749" y="4519060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890749" y="4940551"/>
            <a:ext cx="3179315" cy="461665"/>
            <a:chOff x="890749" y="4923617"/>
            <a:chExt cx="3179315" cy="461665"/>
          </a:xfrm>
        </p:grpSpPr>
        <p:sp>
          <p:nvSpPr>
            <p:cNvPr id="29" name="직사각형 28"/>
            <p:cNvSpPr/>
            <p:nvPr/>
          </p:nvSpPr>
          <p:spPr>
            <a:xfrm>
              <a:off x="951903" y="4923617"/>
              <a:ext cx="31181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일자리 창출에 역량 집중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90749" y="5002717"/>
              <a:ext cx="87018" cy="3034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-윤고딕340" panose="02030504000101010101" pitchFamily="18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0749" y="5441142"/>
            <a:ext cx="3179315" cy="461665"/>
            <a:chOff x="890749" y="5441142"/>
            <a:chExt cx="3179315" cy="461665"/>
          </a:xfrm>
        </p:grpSpPr>
        <p:sp>
          <p:nvSpPr>
            <p:cNvPr id="33" name="직사각형 32"/>
            <p:cNvSpPr/>
            <p:nvPr/>
          </p:nvSpPr>
          <p:spPr>
            <a:xfrm>
              <a:off x="951903" y="5441142"/>
              <a:ext cx="31181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spc="-15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국정의 </a:t>
              </a:r>
              <a:r>
                <a:rPr lang="ko-KR" altLang="en-US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동반자 역할 지원</a:t>
              </a:r>
              <a:endPara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90749" y="5520242"/>
              <a:ext cx="87018" cy="3034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ea typeface="-윤고딕340" panose="02030504000101010101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5695" y="1391009"/>
            <a:ext cx="7452610" cy="18620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rgbClr val="4A70C6"/>
              </a:contourClr>
            </a:sp3d>
          </a:bodyPr>
          <a:lstStyle/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민선 </a:t>
            </a:r>
            <a:r>
              <a:rPr lang="en-US" altLang="ko-KR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6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기</a:t>
            </a:r>
            <a:r>
              <a:rPr lang="en-US" altLang="ko-KR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endParaRPr lang="en-US" altLang="ko-KR" sz="36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지방의 </a:t>
            </a:r>
            <a:r>
              <a:rPr lang="ko-KR" altLang="en-US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자율성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과 </a:t>
            </a:r>
            <a:r>
              <a:rPr lang="ko-KR" altLang="en-US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책임성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을 </a:t>
            </a:r>
            <a:endParaRPr lang="en-US" altLang="ko-KR" sz="36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4000" spc="-150" dirty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한층 높여</a:t>
            </a:r>
            <a:r>
              <a:rPr lang="ko-KR" altLang="en-US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가겠습니다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067817" y="4007867"/>
            <a:ext cx="2692393" cy="1818640"/>
            <a:chOff x="4260526" y="3987989"/>
            <a:chExt cx="2692393" cy="1818640"/>
          </a:xfrm>
        </p:grpSpPr>
        <p:sp>
          <p:nvSpPr>
            <p:cNvPr id="35" name="직사각형 34"/>
            <p:cNvSpPr/>
            <p:nvPr/>
          </p:nvSpPr>
          <p:spPr>
            <a:xfrm>
              <a:off x="4260526" y="39879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234348" y="39879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60526" y="449090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60526" y="49785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260526" y="545102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30595" y="449090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30595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53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230595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44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821088" y="497858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105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821088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105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821088" y="449090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105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411638" y="5451029"/>
              <a:ext cx="54128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138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6540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304800" y="1340768"/>
            <a:ext cx="7089913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0050" y="1386502"/>
            <a:ext cx="6519413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지방공기업 및 출자</a:t>
            </a:r>
            <a:r>
              <a:rPr lang="en-US" altLang="ko-KR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출연기관 건전경영 장치 강화</a:t>
            </a:r>
            <a:endParaRPr lang="ko-KR" altLang="en-US" sz="2400" b="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5556" y="2071058"/>
            <a:ext cx="7539243" cy="148245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부채현황 및 경영상황의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투명한 공개</a:t>
            </a:r>
            <a:r>
              <a:rPr lang="en-US" altLang="ko-KR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과도한 복리후생 개선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단위의</a:t>
            </a:r>
            <a:r>
              <a:rPr lang="ko-KR" altLang="en-US" sz="21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통합 부채관리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en-US" altLang="ko-KR" sz="2100" dirty="0" smtClean="0">
                <a:latin typeface="+mj-ea"/>
                <a:ea typeface="+mj-ea"/>
              </a:rPr>
              <a:t>‘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건전화</a:t>
            </a:r>
            <a:r>
              <a:rPr lang="en-US" altLang="ko-KR" sz="2100" dirty="0">
                <a:latin typeface="+mj-ea"/>
                <a:ea typeface="+mj-ea"/>
              </a:rPr>
              <a:t>’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지정 공기업 집중 관리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경영평가와 연계한</a:t>
            </a:r>
            <a:r>
              <a:rPr lang="ko-KR" altLang="en-US" sz="2100" spc="-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CEO </a:t>
            </a: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책임 강화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해임 등</a:t>
            </a:r>
            <a:r>
              <a:rPr lang="en-US" altLang="ko-KR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불법적 노사협약 시정</a:t>
            </a:r>
            <a:endParaRPr lang="en-US" altLang="ko-KR" sz="2100" spc="-5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4801" y="3861048"/>
            <a:ext cx="486354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164" y="3906782"/>
            <a:ext cx="4494820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pPr algn="ctr"/>
            <a:r>
              <a:rPr lang="ko-KR" altLang="en-US" sz="2400" b="0" dirty="0">
                <a:latin typeface="+mj-ea"/>
                <a:ea typeface="+mj-ea"/>
              </a:rPr>
              <a:t>「</a:t>
            </a:r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지방자치단체 </a:t>
            </a:r>
            <a:r>
              <a:rPr lang="ko-KR" altLang="en-US" sz="2400" b="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파산제</a:t>
            </a:r>
            <a:r>
              <a:rPr lang="ko-KR" altLang="en-US" sz="2400" b="0" dirty="0" smtClean="0">
                <a:latin typeface="+mj-ea"/>
                <a:ea typeface="+mj-ea"/>
              </a:rPr>
              <a:t>」</a:t>
            </a:r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도입 추진</a:t>
            </a:r>
            <a:endParaRPr lang="ko-KR" altLang="en-US" sz="2400" b="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556" y="4565118"/>
            <a:ext cx="7457491" cy="8771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책임재정을 확보하고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행정서비스 중단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사태에 따른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주민피해 예방</a:t>
            </a:r>
            <a:endParaRPr lang="en-US" altLang="ko-KR" sz="210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8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조직 감축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지방채 제한 등 강도 높은 회생 조치</a:t>
            </a:r>
            <a:endParaRPr lang="en-US" altLang="ko-KR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양쪽 모서리가 둥근 사각형 14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3575" y="345029"/>
            <a:ext cx="752161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책임성과 </a:t>
            </a:r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투명성을 제도적으로 강화하겠습니다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27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04801" y="5843794"/>
            <a:ext cx="3213099" cy="460800"/>
            <a:chOff x="552304" y="5945024"/>
            <a:chExt cx="3213099" cy="46080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52304" y="5945024"/>
              <a:ext cx="3213099" cy="460800"/>
            </a:xfrm>
            <a:prstGeom prst="roundRect">
              <a:avLst>
                <a:gd name="adj" fmla="val 50000"/>
              </a:avLst>
            </a:prstGeom>
            <a:solidFill>
              <a:srgbClr val="096CAF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4660" y="5990758"/>
              <a:ext cx="276838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>
                <a:buClr>
                  <a:srgbClr val="0180AF"/>
                </a:buClr>
                <a:defRPr sz="23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pPr algn="ctr"/>
              <a:r>
                <a:rPr lang="ko-KR" altLang="en-US" sz="24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주민통제 </a:t>
              </a:r>
              <a:r>
                <a:rPr lang="ko-KR" altLang="en-US" sz="24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실효성 제고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673251" y="5912612"/>
            <a:ext cx="4374596" cy="3231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spcBef>
                <a:spcPts val="2400"/>
              </a:spcBef>
              <a:buClr>
                <a:srgbClr val="005094"/>
              </a:buClr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주민소환 요건 개선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의원 윤리 강화 등</a:t>
            </a:r>
            <a:endParaRPr lang="en-US" altLang="ko-KR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59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04801" y="1316883"/>
            <a:ext cx="560069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4773" y="1362617"/>
            <a:ext cx="510075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pPr algn="ctr"/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지역 여건에 맞는 </a:t>
            </a:r>
            <a:r>
              <a:rPr lang="ko-KR" altLang="en-US" sz="2400" b="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행정기구ㆍ인력</a:t>
            </a:r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운영</a:t>
            </a:r>
            <a:endParaRPr lang="ko-KR" altLang="en-US" sz="2400" b="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556" y="1963192"/>
            <a:ext cx="7532511" cy="8258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일반구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구청장 및 기초자치단체 </a:t>
            </a:r>
            <a:r>
              <a:rPr lang="ko-KR" alt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부단체장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직급 조정</a:t>
            </a:r>
            <a:endParaRPr lang="en-US" altLang="ko-KR" sz="2100" dirty="0" smtClean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+mj-ea"/>
                <a:ea typeface="+mj-ea"/>
              </a:rPr>
              <a:t>「</a:t>
            </a: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기준인건비제</a:t>
            </a:r>
            <a:r>
              <a:rPr lang="ko-KR" altLang="en-US" sz="2100" dirty="0" smtClean="0">
                <a:latin typeface="+mj-ea"/>
                <a:ea typeface="+mj-ea"/>
              </a:rPr>
              <a:t>」</a:t>
            </a:r>
            <a:r>
              <a:rPr lang="ko-KR" alt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도입</a:t>
            </a:r>
            <a:r>
              <a:rPr lang="en-US" altLang="ko-KR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재정여건에 따라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인력운영 탄력성 부여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4800" y="4954975"/>
            <a:ext cx="5589104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997" y="5000709"/>
            <a:ext cx="507671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지방의회가 제 역할을 하도록 역량 제고</a:t>
            </a:r>
            <a:endParaRPr lang="ko-KR" altLang="en-US" sz="2400" b="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5556" y="5581109"/>
            <a:ext cx="5315879" cy="8258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의회 의장에게 사무직원 인사권 부여</a:t>
            </a:r>
            <a:endParaRPr lang="en-US" altLang="ko-KR" sz="2100" dirty="0" smtClean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광역의회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의정보좌 기능 강화 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 전문성 제고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04801" y="3140968"/>
            <a:ext cx="5310808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416" y="3186702"/>
            <a:ext cx="4685578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과세제도 개선을 통한 자주재원 확충</a:t>
            </a:r>
            <a:endParaRPr lang="ko-KR" altLang="en-US" sz="2400" b="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5556" y="3768085"/>
            <a:ext cx="6343083" cy="82586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지방세 비과세 감면 지속 축소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’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12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21.8%   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’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17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15%)</a:t>
            </a:r>
          </a:p>
          <a:p>
            <a:pPr marL="179388" indent="-179388">
              <a:spcBef>
                <a:spcPts val="14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지역의 부존자원</a:t>
            </a:r>
            <a:r>
              <a:rPr lang="en-US" altLang="ko-KR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유치시설 등에 대한 과세 확대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464178" y="3827831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3575" y="345029"/>
            <a:ext cx="785503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spc="-15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제대로 일할 수 </a:t>
            </a:r>
            <a:r>
              <a:rPr lang="ko-KR" altLang="en-US" sz="2800" spc="-15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있는 권한과 자율성을 </a:t>
            </a:r>
            <a:r>
              <a:rPr lang="ko-KR" altLang="en-US" sz="2800" spc="-15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확대하겠습니다</a:t>
            </a:r>
            <a:r>
              <a:rPr lang="en-US" altLang="ko-KR" sz="2800" spc="-15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28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35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04801" y="1340768"/>
            <a:ext cx="5120639" cy="460800"/>
            <a:chOff x="304801" y="3432411"/>
            <a:chExt cx="5120639" cy="460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04801" y="3432411"/>
              <a:ext cx="5120639" cy="460800"/>
            </a:xfrm>
            <a:prstGeom prst="roundRect">
              <a:avLst>
                <a:gd name="adj" fmla="val 50000"/>
              </a:avLst>
            </a:prstGeom>
            <a:solidFill>
              <a:srgbClr val="096CAF"/>
            </a:solidFill>
            <a:ln w="539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cene3d>
                <a:camera prst="orthographicFront"/>
                <a:lightRig rig="threePt" dir="t"/>
              </a:scene3d>
              <a:sp3d>
                <a:bevelT w="1270" h="6350"/>
              </a:sp3d>
            </a:bodyPr>
            <a:lstStyle/>
            <a:p>
              <a:pPr algn="ctr" latinLnBrk="0"/>
              <a:endParaRPr lang="ko-KR" altLang="en-US" sz="2400" spc="-15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70000"/>
                    </a:prstClr>
                  </a:outerShdw>
                </a:effectLst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5268" y="3478145"/>
              <a:ext cx="4539704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>
                <a:buClr>
                  <a:srgbClr val="0180AF"/>
                </a:buClr>
              </a:pPr>
              <a:r>
                <a:rPr lang="ko-KR" altLang="en-US" sz="2400" dirty="0" smtClean="0">
                  <a:solidFill>
                    <a:prstClr val="white"/>
                  </a:solidFill>
                  <a:ea typeface="-윤고딕340" panose="02030504000101010101" pitchFamily="18" charset="-127"/>
                </a:rPr>
                <a:t>공개∙</a:t>
              </a:r>
              <a:r>
                <a:rPr lang="ko-KR" altLang="en-US" sz="2400" smtClean="0">
                  <a:solidFill>
                    <a:prstClr val="white"/>
                  </a:solidFill>
                  <a:ea typeface="-윤고딕340" panose="02030504000101010101" pitchFamily="18" charset="-127"/>
                </a:rPr>
                <a:t>비교로 동네규제를 </a:t>
              </a:r>
              <a:r>
                <a:rPr lang="ko-KR" altLang="en-US" sz="2400" dirty="0" smtClean="0">
                  <a:solidFill>
                    <a:prstClr val="white"/>
                  </a:solidFill>
                  <a:ea typeface="-윤고딕340" panose="02030504000101010101" pitchFamily="18" charset="-127"/>
                </a:rPr>
                <a:t>획기적 개선</a:t>
              </a:r>
            </a:p>
          </p:txBody>
        </p:sp>
      </p:grpSp>
      <p:sp>
        <p:nvSpPr>
          <p:cNvPr id="12" name="양쪽 모서리가 둥근 사각형 11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93575" y="345029"/>
            <a:ext cx="836671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spc="-21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일자리와 경제 활성화에 </a:t>
            </a:r>
            <a:r>
              <a:rPr lang="ko-KR" altLang="en-US" sz="2800" spc="-21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정부와 </a:t>
            </a:r>
            <a:r>
              <a:rPr lang="ko-KR" altLang="en-US" sz="2800" spc="-210" dirty="0" err="1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지자체가</a:t>
            </a:r>
            <a:r>
              <a:rPr lang="ko-KR" altLang="en-US" sz="2800" spc="-21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힘을 모으겠습니다</a:t>
            </a:r>
            <a:r>
              <a:rPr lang="en-US" altLang="ko-KR" sz="2800" spc="-21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en-US" altLang="ko-KR" sz="2800" spc="-210" dirty="0">
              <a:solidFill>
                <a:srgbClr val="002E5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1848" y="2854718"/>
            <a:ext cx="7152480" cy="47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9388" lvl="0" indent="-179388" latinLnBrk="0">
              <a:lnSpc>
                <a:spcPts val="37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 투자환경을 비교</a:t>
            </a:r>
            <a:r>
              <a:rPr lang="en-US" altLang="ko-KR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평가하는 </a:t>
            </a:r>
            <a:r>
              <a:rPr lang="ko-KR" altLang="en-US" sz="2100" dirty="0">
                <a:solidFill>
                  <a:srgbClr val="C00000"/>
                </a:solidFill>
                <a:latin typeface="맑은 고딕" panose="020B0503020000020004" pitchFamily="50" charset="-127"/>
              </a:rPr>
              <a:t>「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기업활력지수</a:t>
            </a:r>
            <a:r>
              <a:rPr lang="ko-KR" altLang="en-US" sz="2100" dirty="0">
                <a:solidFill>
                  <a:srgbClr val="C00000"/>
                </a:solidFill>
                <a:latin typeface="맑은 고딕" panose="020B0503020000020004" pitchFamily="50" charset="-127"/>
              </a:rPr>
              <a:t>」</a:t>
            </a:r>
            <a:r>
              <a:rPr lang="ko-KR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개발</a:t>
            </a:r>
            <a:r>
              <a:rPr lang="en-US" altLang="ko-KR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활용</a:t>
            </a:r>
            <a:endParaRPr lang="en-US" altLang="ko-KR" sz="2100" dirty="0">
              <a:solidFill>
                <a:prstClr val="black">
                  <a:lumMod val="95000"/>
                  <a:lumOff val="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1848" y="2119982"/>
            <a:ext cx="7584528" cy="47448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 latinLnBrk="0">
              <a:lnSpc>
                <a:spcPts val="37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지역별 현황을 한눈에 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보는 </a:t>
            </a:r>
            <a:r>
              <a:rPr lang="ko-KR" altLang="en-US" sz="2100" dirty="0" smtClean="0">
                <a:solidFill>
                  <a:srgbClr val="C00000"/>
                </a:solidFill>
                <a:latin typeface="+mn-ea"/>
              </a:rPr>
              <a:t>「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지방규제 </a:t>
            </a:r>
            <a:r>
              <a:rPr lang="ko-KR" altLang="en-US" sz="21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지도정보 서비스</a:t>
            </a:r>
            <a:r>
              <a:rPr lang="ko-KR" altLang="en-US" sz="2100" dirty="0" smtClean="0">
                <a:solidFill>
                  <a:srgbClr val="C00000"/>
                </a:solidFill>
                <a:latin typeface="+mn-ea"/>
              </a:rPr>
              <a:t>」 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제공</a:t>
            </a:r>
            <a:endParaRPr lang="en-US" altLang="ko-KR" sz="2100" dirty="0" smtClean="0">
              <a:solidFill>
                <a:schemeClr val="tx1">
                  <a:lumMod val="95000"/>
                  <a:lumOff val="5000"/>
                </a:scheme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71848" y="3560142"/>
            <a:ext cx="4632200" cy="948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9388" lvl="0" indent="-179388" latinLnBrk="0">
              <a:lnSpc>
                <a:spcPts val="3700"/>
              </a:lnSpc>
              <a:spcBef>
                <a:spcPts val="1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>
                <a:latin typeface="맑은 고딕" panose="020B0503020000020004" pitchFamily="50" charset="-127"/>
              </a:rPr>
              <a:t>「</a:t>
            </a:r>
            <a:r>
              <a:rPr lang="ko-KR" altLang="en-US" sz="210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지방규제 신고센터」운영을 통해 </a:t>
            </a:r>
            <a:r>
              <a:rPr lang="ko-KR" altLang="en-US" sz="2100" dirty="0" smtClean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현장과 </a:t>
            </a:r>
            <a:r>
              <a:rPr lang="ko-KR" altLang="en-US" sz="2100" dirty="0">
                <a:solidFill>
                  <a:prstClr val="black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수요자 관점의 규제 적극 발굴</a:t>
            </a:r>
            <a:endParaRPr lang="en-US" altLang="ko-KR" sz="2100" dirty="0">
              <a:solidFill>
                <a:prstClr val="black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4539959"/>
            <a:ext cx="1616766" cy="2330448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013518" y="5971362"/>
            <a:ext cx="80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K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市</a:t>
            </a:r>
            <a:r>
              <a:rPr lang="en-US" altLang="ko-KR" dirty="0" smtClean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Rix정고딕 B" panose="02020603020101020101" pitchFamily="18" charset="-127"/>
                <a:ea typeface="Rix정고딕 B" panose="02020603020101020101" pitchFamily="18" charset="-127"/>
              </a:rPr>
              <a:t>기업인</a:t>
            </a:r>
            <a:endParaRPr lang="ko-KR" altLang="en-US" dirty="0">
              <a:solidFill>
                <a:schemeClr val="bg1"/>
              </a:solidFill>
              <a:latin typeface="Rix정고딕 B" panose="02020603020101020101" pitchFamily="18" charset="-127"/>
              <a:ea typeface="Rix정고딕 B" panose="02020603020101020101" pitchFamily="18" charset="-127"/>
            </a:endParaRPr>
          </a:p>
        </p:txBody>
      </p:sp>
      <p:sp>
        <p:nvSpPr>
          <p:cNvPr id="87" name="자유형 86"/>
          <p:cNvSpPr/>
          <p:nvPr/>
        </p:nvSpPr>
        <p:spPr>
          <a:xfrm rot="14400000">
            <a:off x="5870638" y="3418576"/>
            <a:ext cx="2200192" cy="3080950"/>
          </a:xfrm>
          <a:custGeom>
            <a:avLst/>
            <a:gdLst>
              <a:gd name="connsiteX0" fmla="*/ 1825196 w 2200192"/>
              <a:gd name="connsiteY0" fmla="*/ 1651369 h 3080950"/>
              <a:gd name="connsiteX1" fmla="*/ 1643510 w 2200192"/>
              <a:gd name="connsiteY1" fmla="*/ 1950075 h 3080950"/>
              <a:gd name="connsiteX2" fmla="*/ 143804 w 2200192"/>
              <a:gd name="connsiteY2" fmla="*/ 3036603 h 3080950"/>
              <a:gd name="connsiteX3" fmla="*/ 556682 w 2200192"/>
              <a:gd name="connsiteY3" fmla="*/ 1231280 h 3080950"/>
              <a:gd name="connsiteX4" fmla="*/ 971618 w 2200192"/>
              <a:gd name="connsiteY4" fmla="*/ 696704 h 3080950"/>
              <a:gd name="connsiteX5" fmla="*/ 1036407 w 2200192"/>
              <a:gd name="connsiteY5" fmla="*/ 631935 h 3080950"/>
              <a:gd name="connsiteX6" fmla="*/ 1182038 w 2200192"/>
              <a:gd name="connsiteY6" fmla="*/ 0 h 3080950"/>
              <a:gd name="connsiteX7" fmla="*/ 1276262 w 2200192"/>
              <a:gd name="connsiteY7" fmla="*/ 408864 h 3080950"/>
              <a:gd name="connsiteX8" fmla="*/ 1392045 w 2200192"/>
              <a:gd name="connsiteY8" fmla="*/ 314121 h 3080950"/>
              <a:gd name="connsiteX9" fmla="*/ 2056388 w 2200192"/>
              <a:gd name="connsiteY9" fmla="*/ 144751 h 3080950"/>
              <a:gd name="connsiteX10" fmla="*/ 1825196 w 2200192"/>
              <a:gd name="connsiteY10" fmla="*/ 1651369 h 308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0192" h="3080950">
                <a:moveTo>
                  <a:pt x="1825196" y="1651369"/>
                </a:moveTo>
                <a:cubicBezTo>
                  <a:pt x="1770182" y="1750283"/>
                  <a:pt x="1709528" y="1850255"/>
                  <a:pt x="1643510" y="1950075"/>
                </a:cubicBezTo>
                <a:cubicBezTo>
                  <a:pt x="1115364" y="2748638"/>
                  <a:pt x="443923" y="3235093"/>
                  <a:pt x="143804" y="3036603"/>
                </a:cubicBezTo>
                <a:cubicBezTo>
                  <a:pt x="-156315" y="2838114"/>
                  <a:pt x="28537" y="2029842"/>
                  <a:pt x="556682" y="1231280"/>
                </a:cubicBezTo>
                <a:cubicBezTo>
                  <a:pt x="688718" y="1031639"/>
                  <a:pt x="829711" y="851506"/>
                  <a:pt x="971618" y="696704"/>
                </a:cubicBezTo>
                <a:lnTo>
                  <a:pt x="1036407" y="631935"/>
                </a:lnTo>
                <a:lnTo>
                  <a:pt x="1182038" y="0"/>
                </a:lnTo>
                <a:lnTo>
                  <a:pt x="1276262" y="408864"/>
                </a:lnTo>
                <a:lnTo>
                  <a:pt x="1392045" y="314121"/>
                </a:lnTo>
                <a:cubicBezTo>
                  <a:pt x="1663438" y="117498"/>
                  <a:pt x="1906328" y="45507"/>
                  <a:pt x="2056388" y="144751"/>
                </a:cubicBezTo>
                <a:cubicBezTo>
                  <a:pt x="2318992" y="318430"/>
                  <a:pt x="2210290" y="958973"/>
                  <a:pt x="1825196" y="165136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05589F"/>
            </a:solidFill>
          </a:ln>
          <a:effectLst>
            <a:outerShdw blurRad="1905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29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2351" y="4397195"/>
            <a:ext cx="3517697" cy="12132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52515" y="5981218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연간 </a:t>
            </a:r>
            <a:r>
              <a:rPr lang="en-US" altLang="ko-KR" sz="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10</a:t>
            </a:r>
            <a:r>
              <a:rPr lang="ko-KR" altLang="en-US" sz="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만 명 찾는 테마미술관 운영</a:t>
            </a:r>
            <a:r>
              <a:rPr lang="en-US" altLang="ko-KR" sz="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</a:p>
          <a:p>
            <a:r>
              <a:rPr lang="ko-KR" altLang="en-US" sz="8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안행부</a:t>
            </a:r>
            <a:r>
              <a:rPr lang="ko-KR" altLang="en-US" sz="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규제담당 </a:t>
            </a:r>
            <a:r>
              <a:rPr lang="en-US" altLang="ko-KR" sz="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C</a:t>
            </a:r>
            <a:r>
              <a:rPr lang="ko-KR" altLang="en-US" sz="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사무관 </a:t>
            </a:r>
            <a:r>
              <a:rPr lang="ko-KR" altLang="en-US" sz="8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방문시</a:t>
            </a:r>
            <a:r>
              <a:rPr lang="ko-KR" altLang="en-US" sz="8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토로</a:t>
            </a:r>
            <a:endParaRPr lang="ko-KR" altLang="en-US" sz="8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4580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915816" y="2132856"/>
            <a:ext cx="3154784" cy="457944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명조340" panose="02030504000101010101" pitchFamily="18" charset="-127"/>
                <a:ea typeface="-윤명조340" panose="02030504000101010101" pitchFamily="18" charset="-127"/>
              </a:rPr>
              <a:t>Ⅰ</a:t>
            </a:r>
            <a:r>
              <a:rPr lang="en-US" altLang="ko-KR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안전한 사회 분야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6736" y="2991492"/>
            <a:ext cx="545053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현장 중심의 안전 실천</a:t>
            </a:r>
          </a:p>
        </p:txBody>
      </p:sp>
      <p:grpSp>
        <p:nvGrpSpPr>
          <p:cNvPr id="4" name="그룹 13"/>
          <p:cNvGrpSpPr/>
          <p:nvPr/>
        </p:nvGrpSpPr>
        <p:grpSpPr>
          <a:xfrm>
            <a:off x="0" y="3791711"/>
            <a:ext cx="9144000" cy="81789"/>
            <a:chOff x="0" y="3756786"/>
            <a:chExt cx="9144000" cy="81789"/>
          </a:xfrm>
        </p:grpSpPr>
        <p:sp>
          <p:nvSpPr>
            <p:cNvPr id="3" name="직사각형 2"/>
            <p:cNvSpPr/>
            <p:nvPr/>
          </p:nvSpPr>
          <p:spPr>
            <a:xfrm>
              <a:off x="2051720" y="3762375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00661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04799" y="3998917"/>
            <a:ext cx="567508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302" y="4044651"/>
            <a:ext cx="516808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 smtClean="0">
                <a:solidFill>
                  <a:schemeClr val="bg1"/>
                </a:solidFill>
                <a:ea typeface="-윤고딕340" panose="02030504000101010101" pitchFamily="18" charset="-127"/>
              </a:rPr>
              <a:t>지역 특색을 반영한 맞춤형 지역경제 진흥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5554" y="4838333"/>
            <a:ext cx="7869142" cy="9669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기술기반형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마을기업 등 사업 다변화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’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14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150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 추가 설립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1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천명 고용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179388" indent="-179388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옥외광고물 자유표시구역제 </a:t>
            </a:r>
            <a:r>
              <a:rPr lang="ko-KR" altLang="en-US" sz="2100" spc="-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도입</a:t>
            </a:r>
            <a:r>
              <a:rPr lang="en-US" altLang="ko-KR" sz="2100" spc="-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spc="-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디지털 광고 활성화 등 광고산업 육성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4799" y="1055424"/>
            <a:ext cx="4098236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134" y="1101158"/>
            <a:ext cx="361156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400" dirty="0" smtClean="0">
                <a:solidFill>
                  <a:schemeClr val="bg1"/>
                </a:solidFill>
                <a:ea typeface="-윤고딕340" panose="02030504000101010101" pitchFamily="18" charset="-127"/>
              </a:rPr>
              <a:t>공공부문이 일자리 창출 선도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5554" y="1818303"/>
            <a:ext cx="7200689" cy="161069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 fontAlgn="base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시간선택제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일반직</a:t>
            </a:r>
            <a:r>
              <a:rPr lang="ko-KR" alt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채용 확대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’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14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천여명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’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17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천여명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179388" indent="-179388" fontAlgn="base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경찰ㆍ교원ㆍ</a:t>
            </a:r>
            <a:r>
              <a:rPr lang="ko-KR" altLang="en-US" sz="2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소방ㆍ복지</a:t>
            </a:r>
            <a:r>
              <a:rPr lang="ko-KR" alt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 사회서비스 일자리 확충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(7,200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여명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  <a:p>
            <a:pPr marL="179388" indent="-179388" fontAlgn="base">
              <a:spcBef>
                <a:spcPts val="2500"/>
              </a:spcBef>
              <a:buClr>
                <a:srgbClr val="005094"/>
              </a:buClr>
              <a:buFont typeface="Arial" pitchFamily="34" charset="0"/>
              <a:buChar char="•"/>
              <a:defRPr/>
            </a:pPr>
            <a:r>
              <a:rPr lang="ko-KR" alt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육아휴직 확대</a:t>
            </a:r>
            <a:r>
              <a:rPr lang="en-US" altLang="ko-KR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유연근무 활성화 등 경력단절 대책 솔선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30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422903" y="1892668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65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17500" y="3678932"/>
            <a:ext cx="6545944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6520" y="3724666"/>
            <a:ext cx="5927905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ko-KR" altLang="en-US" sz="2400" b="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국민행복의 현장 지킴이로서 지방의 역할 정립</a:t>
            </a:r>
            <a:endParaRPr lang="ko-KR" altLang="en-US" sz="2400" b="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895" y="4452826"/>
            <a:ext cx="8244245" cy="15773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lnSpc>
                <a:spcPts val="3000"/>
              </a:lnSpc>
              <a:spcBef>
                <a:spcPts val="15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시장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군수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구청장 당선자 </a:t>
            </a:r>
            <a:r>
              <a:rPr lang="ko-KR" altLang="en-US" sz="21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국정과제 설명회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시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도지사 간담회 개최</a:t>
            </a:r>
            <a:endParaRPr lang="en-US" altLang="ko-KR" sz="21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ts val="3000"/>
              </a:lnSpc>
              <a:spcBef>
                <a:spcPts val="15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spc="-5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복지인력 추가 </a:t>
            </a:r>
            <a:r>
              <a:rPr lang="ko-KR" altLang="en-US" sz="2100" spc="-5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확충</a:t>
            </a:r>
            <a:r>
              <a:rPr lang="en-US" altLang="ko-KR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en-US" altLang="ko-KR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1,800</a:t>
            </a:r>
            <a:r>
              <a:rPr lang="ko-KR" altLang="en-US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r>
              <a:rPr lang="en-US" altLang="ko-KR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), </a:t>
            </a:r>
            <a:r>
              <a:rPr lang="ko-KR" altLang="en-US" sz="2100" spc="-5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복지 기능을 강화한 대도시 </a:t>
            </a:r>
            <a:r>
              <a:rPr lang="ko-KR" altLang="en-US" sz="2100" spc="-50" dirty="0">
                <a:latin typeface="+mn-ea"/>
              </a:rPr>
              <a:t>「</a:t>
            </a:r>
            <a:r>
              <a:rPr lang="ko-KR" altLang="en-US" sz="2100" spc="-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대동제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2100" spc="-5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大洞制</a:t>
            </a:r>
            <a:r>
              <a:rPr lang="en-US" altLang="ko-KR" sz="2100" spc="-5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ko-KR" altLang="en-US" sz="2100" spc="-50" dirty="0" smtClean="0">
                <a:latin typeface="+mn-ea"/>
              </a:rPr>
              <a:t>」</a:t>
            </a:r>
            <a:endParaRPr lang="en-US" altLang="ko-KR" sz="2100" spc="-50" dirty="0" smtClean="0">
              <a:latin typeface="+mn-ea"/>
            </a:endParaRPr>
          </a:p>
          <a:p>
            <a:pPr marL="179388" indent="-179388">
              <a:lnSpc>
                <a:spcPts val="3000"/>
              </a:lnSpc>
              <a:spcBef>
                <a:spcPts val="18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지자체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특별행정기관 간 </a:t>
            </a:r>
            <a:r>
              <a:rPr lang="ko-KR" altLang="en-US" sz="2100" dirty="0" smtClean="0">
                <a:latin typeface="+mj-ea"/>
                <a:ea typeface="+mj-ea"/>
              </a:rPr>
              <a:t>「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정책협력회의</a:t>
            </a:r>
            <a:r>
              <a:rPr lang="ko-KR" altLang="en-US" sz="2100" dirty="0">
                <a:latin typeface="+mj-ea"/>
                <a:ea typeface="+mj-ea"/>
              </a:rPr>
              <a:t>」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설치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현장 협업모델 창출</a:t>
            </a:r>
            <a:endParaRPr lang="en-US" altLang="ko-KR" sz="21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3575" y="345029"/>
            <a:ext cx="830387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민선 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6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기 출범과 </a:t>
            </a:r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국정 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동반자 역할을 지원하겠습니다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31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0612" y="1474192"/>
            <a:ext cx="706845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895" y="2276872"/>
            <a:ext cx="7955704" cy="9028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20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특별감찰단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운영</a:t>
            </a:r>
            <a:r>
              <a:rPr lang="en-US" altLang="ko-KR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검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경</a:t>
            </a:r>
            <a:r>
              <a:rPr lang="en-US" altLang="ko-KR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선관위 등과 협업</a:t>
            </a:r>
            <a:r>
              <a:rPr lang="en-US" altLang="ko-KR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철저한 감시체계 가동</a:t>
            </a:r>
          </a:p>
          <a:p>
            <a:pPr marL="179388" indent="-179388">
              <a:spcBef>
                <a:spcPts val="20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줄서기</a:t>
            </a:r>
            <a:r>
              <a:rPr lang="en-US" altLang="ko-KR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음성적 지지</a:t>
            </a:r>
            <a:r>
              <a:rPr lang="en-US" altLang="ko-KR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보안자료 유출</a:t>
            </a:r>
            <a:r>
              <a:rPr lang="en-US" altLang="ko-KR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 기강해이 강력 단속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377" y="1519926"/>
            <a:ext cx="647292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6.4 </a:t>
            </a:r>
            <a:r>
              <a:rPr lang="ko-KR" altLang="en-US" sz="2400" b="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지방선거의 공정 투명한 관리와 공직기강 확립</a:t>
            </a:r>
          </a:p>
        </p:txBody>
      </p:sp>
    </p:spTree>
    <p:extLst>
      <p:ext uri="{BB962C8B-B14F-4D97-AF65-F5344CB8AC3E}">
        <p14:creationId xmlns:p14="http://schemas.microsoft.com/office/powerpoint/2010/main" xmlns="" val="176557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496816" y="2179712"/>
            <a:ext cx="2294384" cy="4572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명조340" panose="02030504000101010101" pitchFamily="18" charset="-127"/>
                <a:ea typeface="-윤명조340" panose="02030504000101010101" pitchFamily="18" charset="-127"/>
              </a:rPr>
              <a:t>Ⅳ</a:t>
            </a:r>
            <a:r>
              <a:rPr lang="en-US" altLang="ko-KR" sz="20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정책현안</a:t>
            </a:r>
            <a:endParaRPr lang="ko-KR" altLang="en-US" sz="2000" dirty="0">
              <a:solidFill>
                <a:schemeClr val="bg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2965" y="2991492"/>
            <a:ext cx="3498072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/>
            <a:r>
              <a:rPr lang="ko-KR" altLang="en-US" sz="4400" dirty="0">
                <a:solidFill>
                  <a:srgbClr val="00509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개인정보 보호</a:t>
            </a:r>
          </a:p>
        </p:txBody>
      </p:sp>
      <p:grpSp>
        <p:nvGrpSpPr>
          <p:cNvPr id="4" name="그룹 13"/>
          <p:cNvGrpSpPr/>
          <p:nvPr/>
        </p:nvGrpSpPr>
        <p:grpSpPr>
          <a:xfrm>
            <a:off x="0" y="3791711"/>
            <a:ext cx="9144000" cy="81789"/>
            <a:chOff x="0" y="3756786"/>
            <a:chExt cx="9144000" cy="81789"/>
          </a:xfrm>
        </p:grpSpPr>
        <p:sp>
          <p:nvSpPr>
            <p:cNvPr id="3" name="직사각형 2"/>
            <p:cNvSpPr/>
            <p:nvPr/>
          </p:nvSpPr>
          <p:spPr>
            <a:xfrm>
              <a:off x="2805113" y="3762375"/>
              <a:ext cx="3680494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47600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0104"/>
          <a:stretch/>
        </p:blipFill>
        <p:spPr>
          <a:xfrm>
            <a:off x="1" y="0"/>
            <a:ext cx="5430321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7470" y="1620284"/>
            <a:ext cx="8509061" cy="36933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79388" indent="-179388">
              <a:spcBef>
                <a:spcPts val="3000"/>
              </a:spcBef>
              <a:buClr>
                <a:srgbClr val="05589F"/>
              </a:buCl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카드사 유출사고 계기</a:t>
            </a:r>
            <a:r>
              <a:rPr lang="en-US" altLang="ko-K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개인정보 보호 강화를 위한 종합대책 추진</a:t>
            </a:r>
          </a:p>
        </p:txBody>
      </p:sp>
      <p:sp>
        <p:nvSpPr>
          <p:cNvPr id="17" name="양쪽 모서리가 둥근 사각형 16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4635" y="345029"/>
            <a:ext cx="73965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빈틈없는 개인정보 보호체계를 확립하겠습니다</a:t>
            </a:r>
            <a:r>
              <a:rPr lang="en-US" altLang="ko-KR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en-US" altLang="ko-KR" sz="2800" dirty="0">
              <a:solidFill>
                <a:srgbClr val="002E5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9972" y="353847"/>
            <a:ext cx="153408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33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0049" y="2596542"/>
            <a:ext cx="8095779" cy="2721929"/>
            <a:chOff x="570049" y="1984295"/>
            <a:chExt cx="8095779" cy="272192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70049" y="1984295"/>
              <a:ext cx="8095779" cy="2721929"/>
            </a:xfrm>
            <a:prstGeom prst="roundRect">
              <a:avLst>
                <a:gd name="adj" fmla="val 2942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buSzPct val="60000"/>
              </a:pPr>
              <a:endParaRPr lang="ko-KR" altLang="en-US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3330" y="2237264"/>
              <a:ext cx="7909216" cy="22159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203200" indent="-203200">
                <a:spcBef>
                  <a:spcPts val="400"/>
                </a:spcBef>
                <a:buClr>
                  <a:srgbClr val="FF0000"/>
                </a:buClr>
                <a:buFont typeface="Wingdings" pitchFamily="2" charset="2"/>
                <a:buChar char="ü"/>
                <a:defRPr sz="19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marL="268288" indent="-268288">
                <a:spcBef>
                  <a:spcPts val="2400"/>
                </a:spcBef>
              </a:pPr>
              <a:r>
                <a:rPr lang="en-US" altLang="ko-KR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8</a:t>
              </a: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월 </a:t>
              </a:r>
              <a:r>
                <a:rPr lang="ko-KR" altLang="en-US" sz="2100" b="0" dirty="0" err="1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부터</a:t>
              </a: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법령에 </a:t>
              </a:r>
              <a:r>
                <a:rPr lang="ko-KR" altLang="en-US" sz="2100" b="0" dirty="0" err="1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근거없는</a:t>
              </a: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주민번호 </a:t>
              </a: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수집 </a:t>
              </a: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금지</a:t>
              </a:r>
              <a:endParaRPr lang="ko-KR" altLang="en-US" sz="2100" b="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spc="-30" dirty="0" err="1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금융ㆍ정보통신</a:t>
              </a:r>
              <a:r>
                <a:rPr lang="ko-KR" altLang="en-US" sz="2100" b="0" spc="-3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 등 법령 정비 </a:t>
              </a:r>
              <a:r>
                <a:rPr lang="en-US" altLang="ko-KR" sz="2100" b="0" spc="-3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: </a:t>
              </a:r>
              <a:r>
                <a:rPr lang="ko-KR" altLang="en-US" sz="2100" b="0" spc="-3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수집정보 폐기기간</a:t>
              </a:r>
              <a:r>
                <a:rPr lang="en-US" altLang="ko-KR" sz="2100" b="0" spc="-3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2100" b="0" spc="-3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처벌규정 보완 등</a:t>
              </a:r>
              <a:endParaRPr lang="en-US" altLang="ko-KR" sz="2100" b="0" spc="-3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주민번호 대체 식별수단 활성화 및 다양한 근본 대책 검토</a:t>
              </a:r>
              <a:endParaRPr lang="en-US" altLang="ko-KR" sz="2100" b="0" dirty="0" smtClean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268288" indent="-268288">
                <a:spcBef>
                  <a:spcPts val="2400"/>
                </a:spcBef>
              </a:pPr>
              <a:r>
                <a:rPr lang="ko-KR" altLang="en-US" sz="2100" b="0" dirty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정부 내 개인정보 보호 업무 추진체계 </a:t>
              </a:r>
              <a:r>
                <a:rPr lang="ko-KR" altLang="en-US" sz="2100" b="0" dirty="0" smtClean="0">
                  <a:latin typeface="-윤고딕340" panose="02030504000101010101" pitchFamily="18" charset="-127"/>
                  <a:ea typeface="-윤고딕340" panose="02030504000101010101" pitchFamily="18" charset="-127"/>
                </a:rPr>
                <a:t>정비</a:t>
              </a:r>
              <a:endParaRPr lang="ko-KR" altLang="en-US" sz="2100" b="0" dirty="0"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218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7390" y="5989319"/>
            <a:ext cx="1369221" cy="431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9392" y="1877434"/>
            <a:ext cx="6645216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753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pc="0" dirty="0" smtClean="0"/>
              <a:t>지난해</a:t>
            </a:r>
            <a:r>
              <a:rPr lang="en-US" altLang="ko-KR" spc="0" dirty="0" smtClean="0"/>
              <a:t>, </a:t>
            </a:r>
            <a:r>
              <a:rPr lang="ko-KR" altLang="en-US" spc="0" dirty="0" err="1" smtClean="0"/>
              <a:t>인명ㆍ재산</a:t>
            </a:r>
            <a:r>
              <a:rPr lang="ko-KR" altLang="en-US" spc="0" dirty="0" smtClean="0"/>
              <a:t> 피해가 줄고</a:t>
            </a:r>
            <a:r>
              <a:rPr lang="en-US" altLang="ko-KR" spc="0" dirty="0" smtClean="0"/>
              <a:t>, 4</a:t>
            </a:r>
            <a:r>
              <a:rPr lang="ko-KR" altLang="en-US" spc="0" dirty="0" smtClean="0"/>
              <a:t>대악 지수도 개선</a:t>
            </a:r>
            <a:endParaRPr lang="en-US" altLang="ko-KR" spc="0" dirty="0"/>
          </a:p>
        </p:txBody>
      </p:sp>
      <p:sp>
        <p:nvSpPr>
          <p:cNvPr id="14" name="직사각형 13"/>
          <p:cNvSpPr/>
          <p:nvPr/>
        </p:nvSpPr>
        <p:spPr>
          <a:xfrm>
            <a:off x="901008" y="891922"/>
            <a:ext cx="21467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6.5</a:t>
            </a:r>
            <a:r>
              <a:rPr lang="en-US" altLang="ko-KR" sz="440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%</a:t>
            </a:r>
            <a:endParaRPr lang="ko-KR" altLang="en-US" sz="4400" dirty="0">
              <a:solidFill>
                <a:srgbClr val="005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04945" y="891922"/>
            <a:ext cx="289694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50</a:t>
            </a:r>
            <a:r>
              <a:rPr lang="ko-KR" altLang="en-US" sz="4400" dirty="0" err="1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년만에</a:t>
            </a:r>
            <a:endParaRPr lang="ko-KR" altLang="en-US" sz="4400" dirty="0">
              <a:solidFill>
                <a:srgbClr val="005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01008" y="2881636"/>
            <a:ext cx="241123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1/10</a:t>
            </a:r>
            <a:endParaRPr lang="ko-KR" altLang="en-US" sz="4400" dirty="0">
              <a:solidFill>
                <a:srgbClr val="005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10338" y="2176837"/>
            <a:ext cx="3365665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교통</a:t>
            </a:r>
            <a:r>
              <a:rPr lang="en-US" altLang="ko-KR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산재</a:t>
            </a:r>
            <a:r>
              <a:rPr lang="en-US" altLang="ko-KR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수난 </a:t>
            </a:r>
            <a:r>
              <a:rPr lang="ko-KR" altLang="en-US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등 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안전전반 </a:t>
            </a:r>
            <a:r>
              <a:rPr lang="ko-KR" altLang="en-US" sz="16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사망자 감소</a:t>
            </a:r>
            <a:endParaRPr lang="en-US" altLang="ko-KR" sz="1600" spc="-7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fontAlgn="base">
              <a:buClr>
                <a:srgbClr val="0180AF"/>
              </a:buClr>
            </a:pPr>
            <a:r>
              <a:rPr lang="en-US" altLang="ko-KR" sz="1600" spc="-70" dirty="0" smtClean="0">
                <a:latin typeface="+mj-ea"/>
                <a:ea typeface="+mj-ea"/>
              </a:rPr>
              <a:t> * 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단</a:t>
            </a:r>
            <a:r>
              <a:rPr lang="en-US" altLang="ko-KR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화재 분야만 </a:t>
            </a:r>
            <a:r>
              <a:rPr lang="en-US" altLang="ko-KR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15% 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증가</a:t>
            </a:r>
            <a:endParaRPr lang="ko-KR" altLang="en-US" sz="1600" spc="-7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69047" y="2133295"/>
            <a:ext cx="2610971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처음으로 사망자 </a:t>
            </a:r>
            <a:r>
              <a:rPr lang="en-US" altLang="ko-KR" sz="16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10</a:t>
            </a:r>
            <a:r>
              <a:rPr lang="ko-KR" altLang="en-US" sz="16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명이 넘는</a:t>
            </a:r>
            <a:r>
              <a:rPr lang="ko-KR" altLang="en-US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/>
            </a:r>
            <a:br>
              <a:rPr lang="en-US" altLang="ko-KR" sz="1600" spc="-7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1600" spc="-70" dirty="0" err="1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사건ㆍ사고</a:t>
            </a:r>
            <a:r>
              <a:rPr lang="ko-KR" altLang="en-US" sz="1600" spc="-70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</a:t>
            </a:r>
            <a:r>
              <a:rPr lang="en-US" altLang="ko-KR" sz="1600" spc="-7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단 한 건도 없었음</a:t>
            </a:r>
            <a:endParaRPr lang="ko-KR" altLang="en-US" sz="1600" spc="-7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0338" y="4113349"/>
            <a:ext cx="2864567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평년대비 자연재해 </a:t>
            </a:r>
            <a:r>
              <a:rPr lang="ko-KR" altLang="en-US" sz="16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재산피해 감소</a:t>
            </a:r>
            <a:endParaRPr lang="en-US" altLang="ko-KR" sz="160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fontAlgn="base">
              <a:buClr>
                <a:srgbClr val="0180AF"/>
              </a:buClr>
            </a:pP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(1</a:t>
            </a:r>
            <a:r>
              <a:rPr lang="ko-KR" altLang="en-US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조 </a:t>
            </a:r>
            <a:r>
              <a:rPr lang="en-US" altLang="ko-KR" sz="16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4,384</a:t>
            </a:r>
            <a:r>
              <a:rPr lang="ko-KR" altLang="en-US" sz="1600" dirty="0" err="1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억원</a:t>
            </a: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 → 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1,565</a:t>
            </a:r>
            <a:r>
              <a:rPr lang="ko-KR" altLang="en-US" sz="16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억원</a:t>
            </a:r>
            <a:r>
              <a:rPr lang="en-US" altLang="ko-KR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860030" y="2881636"/>
            <a:ext cx="389722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800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r>
              <a:rPr lang="ko-KR" altLang="en-US" sz="660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대악</a:t>
            </a:r>
            <a:r>
              <a:rPr lang="ko-KR" altLang="en-US" sz="3500" spc="-15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지수개선</a:t>
            </a:r>
            <a:endParaRPr lang="ko-KR" altLang="en-US" sz="3500" spc="-150" dirty="0">
              <a:solidFill>
                <a:srgbClr val="005094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69047" y="4113349"/>
            <a:ext cx="2224968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buClr>
                <a:srgbClr val="0180AF"/>
              </a:buClr>
            </a:pPr>
            <a:r>
              <a:rPr lang="ko-KR" altLang="en-US" sz="16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감축목표관리제 시행으로 </a:t>
            </a:r>
            <a:endParaRPr lang="en-US" altLang="ko-KR" sz="1600" dirty="0" smtClean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fontAlgn="base">
              <a:buClr>
                <a:srgbClr val="0180AF"/>
              </a:buClr>
            </a:pPr>
            <a:r>
              <a:rPr lang="ko-KR" altLang="en-US" sz="16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분야별</a:t>
            </a:r>
            <a:r>
              <a:rPr lang="en-US" altLang="ko-KR" sz="160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160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지수 크게 개선</a:t>
            </a:r>
            <a:endParaRPr lang="en-US" altLang="ko-KR" sz="1600" dirty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71616" y="4846615"/>
            <a:ext cx="7800768" cy="1471065"/>
            <a:chOff x="636104" y="4330700"/>
            <a:chExt cx="7800768" cy="1471065"/>
          </a:xfrm>
        </p:grpSpPr>
        <p:sp>
          <p:nvSpPr>
            <p:cNvPr id="13" name="직사각형 12"/>
            <p:cNvSpPr/>
            <p:nvPr/>
          </p:nvSpPr>
          <p:spPr>
            <a:xfrm>
              <a:off x="636104" y="4330700"/>
              <a:ext cx="7732644" cy="14710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F7F7F"/>
              </a:solidFill>
            </a:ln>
            <a:effectLst>
              <a:outerShdw blurRad="190500" algn="ctr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77792" indent="-177792" latinLnBrk="0">
                <a:lnSpc>
                  <a:spcPct val="120000"/>
                </a:lnSpc>
                <a:spcAft>
                  <a:spcPts val="300"/>
                </a:spcAft>
                <a:buSzPct val="60000"/>
              </a:pPr>
              <a:endParaRPr lang="ko-KR" altLang="en-US" sz="1600" b="1" spc="-140" dirty="0">
                <a:ln>
                  <a:solidFill>
                    <a:prstClr val="black">
                      <a:lumMod val="65000"/>
                      <a:lumOff val="35000"/>
                      <a:alpha val="0"/>
                    </a:prstClr>
                  </a:solidFill>
                </a:ln>
                <a:solidFill>
                  <a:srgbClr val="66666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48266" y="4412207"/>
              <a:ext cx="7588606" cy="130805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indent="-133350" fontAlgn="base">
                <a:spcBef>
                  <a:spcPts val="700"/>
                </a:spcBef>
                <a:buClr>
                  <a:srgbClr val="0180AF"/>
                </a:buClr>
                <a:defRPr sz="2100" b="1" spc="-90">
                  <a:solidFill>
                    <a:srgbClr val="015095"/>
                  </a:solidFill>
                  <a:latin typeface="+mn-ea"/>
                </a:defRPr>
              </a:lvl1pPr>
            </a:lstStyle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15095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안전정책조정회의</a:t>
              </a:r>
              <a:r>
                <a:rPr lang="en-US" altLang="ko-KR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(10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등 부처간 종합적인 안전관리 시스템 구축</a:t>
              </a:r>
              <a:endParaRPr lang="en-US" altLang="ko-KR" sz="1900" b="0" spc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15095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중앙</a:t>
              </a:r>
              <a:r>
                <a:rPr lang="en-US" altLang="ko-KR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지방</a:t>
              </a:r>
              <a:r>
                <a:rPr lang="en-US" altLang="ko-KR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공공기관 </a:t>
              </a:r>
              <a:r>
                <a:rPr lang="ko-KR" altLang="en-US" sz="1900" b="0" spc="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안전책임관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지정</a:t>
              </a:r>
              <a:r>
                <a:rPr lang="en-US" altLang="ko-KR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 </a:t>
              </a:r>
              <a:r>
                <a:rPr lang="ko-KR" altLang="en-US" sz="1900" b="0" spc="0" dirty="0" err="1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지자체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ko-KR" altLang="en-US" sz="1900" b="0" spc="0" dirty="0" smtClean="0">
                  <a:solidFill>
                    <a:srgbClr val="C00000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안전전담부서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설치</a:t>
              </a:r>
              <a:endParaRPr lang="en-US" altLang="ko-KR" sz="1900" b="0" spc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pPr marL="180975" indent="-180975">
                <a:lnSpc>
                  <a:spcPts val="3400"/>
                </a:lnSpc>
                <a:spcBef>
                  <a:spcPts val="0"/>
                </a:spcBef>
                <a:buClr>
                  <a:srgbClr val="015095"/>
                </a:buClr>
                <a:buFont typeface="Wingdings" panose="05000000000000000000" pitchFamily="2" charset="2"/>
                <a:buChar char="§"/>
              </a:pP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예방적</a:t>
              </a:r>
              <a:r>
                <a:rPr lang="en-US" altLang="ko-KR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·</a:t>
              </a:r>
              <a:r>
                <a:rPr lang="ko-KR" altLang="en-US" sz="1900" b="0" spc="0" dirty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반복적 현장점검으로 재난 위협요인을 사전 </a:t>
              </a:r>
              <a:r>
                <a:rPr lang="ko-KR" altLang="en-US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제거</a:t>
              </a:r>
              <a:r>
                <a:rPr lang="en-US" altLang="ko-KR" sz="1900" b="0" spc="0" dirty="0" smtClean="0">
                  <a:solidFill>
                    <a:schemeClr val="tx1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endParaRPr lang="en-US" altLang="ko-KR" sz="1900" b="0" spc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854765" y="2876550"/>
            <a:ext cx="7489135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601415" y="1171575"/>
            <a:ext cx="0" cy="329565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04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pic>
        <p:nvPicPr>
          <p:cNvPr id="18" name="Picture 3" descr="C:\Users\Administrator\Desktop\지엔에스기술(쌈)\psd\psd\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2979421" flipH="1">
            <a:off x="2724506" y="1290443"/>
            <a:ext cx="840834" cy="479267"/>
          </a:xfrm>
          <a:prstGeom prst="rect">
            <a:avLst/>
          </a:prstGeom>
          <a:noFill/>
        </p:spPr>
      </p:pic>
      <p:pic>
        <p:nvPicPr>
          <p:cNvPr id="19" name="Picture 3" descr="C:\Users\Administrator\Desktop\지엔에스기술(쌈)\psd\psd\01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2979421" flipH="1">
            <a:off x="3022680" y="3288208"/>
            <a:ext cx="840834" cy="4792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0044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/>
          <p:cNvSpPr txBox="1"/>
          <p:nvPr/>
        </p:nvSpPr>
        <p:spPr>
          <a:xfrm>
            <a:off x="504795" y="2057120"/>
            <a:ext cx="4626266" cy="34137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fontAlgn="base">
              <a:lnSpc>
                <a:spcPts val="2800"/>
              </a:lnSpc>
              <a:spcBef>
                <a:spcPts val="1300"/>
              </a:spcBef>
              <a:buClr>
                <a:srgbClr val="0180AF"/>
              </a:buClr>
            </a:pPr>
            <a:r>
              <a:rPr lang="ko-KR" altLang="en-US" sz="1900" spc="-7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900" spc="-7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 </a:t>
            </a:r>
            <a:r>
              <a:rPr lang="ko-KR" altLang="en-US" sz="1900" spc="-7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특히</a:t>
            </a:r>
            <a:r>
              <a:rPr lang="en-US" altLang="ko-KR" sz="1900" spc="-7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30~50</a:t>
            </a:r>
            <a:r>
              <a:rPr lang="ko-KR" altLang="en-US" sz="1900" spc="-7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 여성의 체감도가 가장 낮음  </a:t>
            </a:r>
            <a:endParaRPr lang="en-US" altLang="ko-KR" sz="1900" spc="-70" dirty="0" smtClean="0">
              <a:solidFill>
                <a:prstClr val="black">
                  <a:lumMod val="65000"/>
                  <a:lumOff val="35000"/>
                </a:prstClr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62765" y="1550260"/>
            <a:ext cx="7822220" cy="35907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marL="180975" indent="-180975">
              <a:lnSpc>
                <a:spcPts val="2800"/>
              </a:lnSpc>
              <a:buClr>
                <a:srgbClr val="005094"/>
              </a:buClr>
              <a:buFont typeface="Arial" pitchFamily="34" charset="0"/>
              <a:buChar char="•"/>
            </a:pPr>
            <a:r>
              <a:rPr lang="ko-KR" altLang="en-US" sz="2200" spc="-9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수치상의 개선에도 불구하고</a:t>
            </a:r>
            <a:r>
              <a:rPr lang="en-US" altLang="ko-KR" sz="2200" spc="-90" dirty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200" spc="-9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국민의 안전 체감도는 낮은 상황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62765" y="5328915"/>
            <a:ext cx="7822220" cy="867749"/>
            <a:chOff x="462765" y="5036815"/>
            <a:chExt cx="7822220" cy="867749"/>
          </a:xfrm>
        </p:grpSpPr>
        <p:sp>
          <p:nvSpPr>
            <p:cNvPr id="74" name="TextBox 73"/>
            <p:cNvSpPr txBox="1"/>
            <p:nvPr/>
          </p:nvSpPr>
          <p:spPr>
            <a:xfrm>
              <a:off x="504795" y="5563188"/>
              <a:ext cx="4632358" cy="34137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fontAlgn="base">
                <a:lnSpc>
                  <a:spcPts val="2800"/>
                </a:lnSpc>
                <a:spcBef>
                  <a:spcPts val="1300"/>
                </a:spcBef>
                <a:buClr>
                  <a:srgbClr val="0180AF"/>
                </a:buClr>
              </a:pPr>
              <a:r>
                <a:rPr lang="ko-KR" altLang="en-US" sz="1900" spc="-7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900" spc="-7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- </a:t>
              </a:r>
              <a:r>
                <a:rPr lang="ko-KR" altLang="en-US" sz="1900" spc="-7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기초 안전수칙 </a:t>
              </a:r>
              <a:r>
                <a:rPr lang="ko-KR" altLang="en-US" sz="1900" spc="-70" dirty="0" err="1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미준수에</a:t>
              </a:r>
              <a:r>
                <a:rPr lang="ko-KR" altLang="en-US" sz="1900" spc="-7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따른 사고 지속 발생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2765" y="5036815"/>
              <a:ext cx="7822220" cy="35907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/>
            <a:p>
              <a:pPr marL="180975" indent="-180975">
                <a:lnSpc>
                  <a:spcPts val="2800"/>
                </a:lnSpc>
                <a:buClr>
                  <a:srgbClr val="005094"/>
                </a:buClr>
                <a:buFont typeface="Arial" pitchFamily="34" charset="0"/>
                <a:buChar char="•"/>
              </a:pPr>
              <a:r>
                <a:rPr lang="ko-KR" altLang="en-US" sz="2200" spc="-9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일선 현장까지 </a:t>
              </a:r>
              <a:r>
                <a:rPr lang="ko-KR" altLang="en-US" sz="2200" spc="-90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안전 개선의 변화를 이끌어 내지 </a:t>
              </a:r>
              <a:r>
                <a:rPr lang="ko-KR" altLang="en-US" sz="2200" spc="-9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못한 한계</a:t>
              </a: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426616" y="711200"/>
            <a:ext cx="3154784" cy="533400"/>
          </a:xfrm>
          <a:prstGeom prst="roundRect">
            <a:avLst>
              <a:gd name="adj" fmla="val 50000"/>
            </a:avLst>
          </a:prstGeom>
          <a:solidFill>
            <a:srgbClr val="00509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미흡했던 부분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01261" y="2608944"/>
            <a:ext cx="7328314" cy="21481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SzPct val="60000"/>
            </a:pPr>
            <a:endParaRPr lang="ko-KR" altLang="en-US" b="1" dirty="0">
              <a:ln>
                <a:solidFill>
                  <a:prstClr val="black">
                    <a:lumMod val="65000"/>
                    <a:lumOff val="35000"/>
                    <a:alpha val="0"/>
                  </a:prstClr>
                </a:solidFill>
              </a:ln>
              <a:solidFill>
                <a:srgbClr val="66666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60250" y="2703890"/>
            <a:ext cx="12153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국민전체</a:t>
            </a:r>
            <a:endParaRPr lang="en-US" altLang="ko-KR" sz="2800" spc="-7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32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29.8</a:t>
            </a:r>
            <a:r>
              <a:rPr lang="en-US" altLang="ko-KR" sz="2300" spc="-7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%</a:t>
            </a:r>
            <a:endParaRPr lang="ko-KR" altLang="en-US" sz="2300" dirty="0">
              <a:solidFill>
                <a:srgbClr val="C00000"/>
              </a:solidFill>
              <a:ea typeface="-윤고딕340" panose="02030504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022322" y="3312249"/>
            <a:ext cx="5811957" cy="1382724"/>
            <a:chOff x="767747" y="3460791"/>
            <a:chExt cx="7601553" cy="1209705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767747" y="4333148"/>
              <a:ext cx="7601553" cy="0"/>
            </a:xfrm>
            <a:prstGeom prst="line">
              <a:avLst/>
            </a:prstGeom>
            <a:ln w="19050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1561187" y="3806455"/>
              <a:ext cx="1372514" cy="864041"/>
              <a:chOff x="3555087" y="3806455"/>
              <a:chExt cx="1372514" cy="86404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555087" y="3806455"/>
                <a:ext cx="1372514" cy="526692"/>
                <a:chOff x="3967076" y="3806455"/>
                <a:chExt cx="548535" cy="526692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4095147" y="3822701"/>
                  <a:ext cx="292392" cy="510446"/>
                </a:xfrm>
                <a:prstGeom prst="rect">
                  <a:avLst/>
                </a:prstGeom>
                <a:solidFill>
                  <a:srgbClr val="005094"/>
                </a:solidFill>
                <a:ln w="539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1270" h="6350"/>
                  </a:sp3d>
                </a:bodyPr>
                <a:lstStyle/>
                <a:p>
                  <a:pPr algn="ctr" latinLnBrk="0"/>
                  <a:endParaRPr lang="ko-KR" altLang="en-US" sz="24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967076" y="3806455"/>
                  <a:ext cx="54853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 contourW="44450">
                    <a:bevelT w="0" h="38100"/>
                    <a:bevelB w="0" h="1270"/>
                    <a:contourClr>
                      <a:srgbClr val="005094"/>
                    </a:contourClr>
                  </a:sp3d>
                </a:bodyPr>
                <a:lstStyle>
                  <a:defPPr>
                    <a:defRPr lang="ko-KR"/>
                  </a:defPPr>
                  <a:lvl1pPr algn="ctr" fontAlgn="base" latinLnBrk="0">
                    <a:defRPr sz="1200" b="1">
                      <a:solidFill>
                        <a:schemeClr val="bg1"/>
                      </a:solidFill>
                      <a:latin typeface="+mn-ea"/>
                    </a:defRPr>
                  </a:lvl1pPr>
                </a:lstStyle>
                <a:p>
                  <a:r>
                    <a:rPr lang="en-US" altLang="ko-KR" sz="24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15.5%</a:t>
                  </a:r>
                  <a:endPara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  <p:sp>
            <p:nvSpPr>
              <p:cNvPr id="60" name="직사각형 59"/>
              <p:cNvSpPr/>
              <p:nvPr/>
            </p:nvSpPr>
            <p:spPr>
              <a:xfrm>
                <a:off x="3558696" y="4347378"/>
                <a:ext cx="1365302" cy="323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kern="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30</a:t>
                </a:r>
                <a:r>
                  <a:rPr lang="ko-KR" altLang="en-US" kern="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 여성</a:t>
                </a:r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3923387" y="3460791"/>
              <a:ext cx="1372514" cy="1209705"/>
              <a:chOff x="3555087" y="3460791"/>
              <a:chExt cx="1372514" cy="1209705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3555087" y="3460791"/>
                <a:ext cx="1372514" cy="872356"/>
                <a:chOff x="3967076" y="3460791"/>
                <a:chExt cx="548535" cy="872356"/>
              </a:xfrm>
            </p:grpSpPr>
            <p:sp>
              <p:nvSpPr>
                <p:cNvPr id="69" name="직사각형 68"/>
                <p:cNvSpPr/>
                <p:nvPr/>
              </p:nvSpPr>
              <p:spPr>
                <a:xfrm>
                  <a:off x="4095147" y="3495632"/>
                  <a:ext cx="292392" cy="837515"/>
                </a:xfrm>
                <a:prstGeom prst="rect">
                  <a:avLst/>
                </a:prstGeom>
                <a:solidFill>
                  <a:srgbClr val="005094"/>
                </a:solidFill>
                <a:ln w="539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1270" h="6350"/>
                  </a:sp3d>
                </a:bodyPr>
                <a:lstStyle/>
                <a:p>
                  <a:pPr algn="ctr" latinLnBrk="0"/>
                  <a:endParaRPr lang="ko-KR" altLang="en-US" sz="24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3967076" y="3460791"/>
                  <a:ext cx="54853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 contourW="44450">
                    <a:bevelT w="0" h="38100"/>
                    <a:bevelB w="0" h="1270"/>
                    <a:contourClr>
                      <a:srgbClr val="005094"/>
                    </a:contourClr>
                  </a:sp3d>
                </a:bodyPr>
                <a:lstStyle>
                  <a:defPPr>
                    <a:defRPr lang="ko-KR"/>
                  </a:defPPr>
                  <a:lvl1pPr algn="ctr" fontAlgn="base" latinLnBrk="0">
                    <a:defRPr sz="1200" b="1">
                      <a:solidFill>
                        <a:schemeClr val="bg1"/>
                      </a:solidFill>
                      <a:latin typeface="+mn-ea"/>
                    </a:defRPr>
                  </a:lvl1pPr>
                </a:lstStyle>
                <a:p>
                  <a:r>
                    <a:rPr lang="en-US" altLang="ko-KR" sz="24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21.5%</a:t>
                  </a:r>
                  <a:endPara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  <p:sp>
            <p:nvSpPr>
              <p:cNvPr id="68" name="직사각형 67"/>
              <p:cNvSpPr/>
              <p:nvPr/>
            </p:nvSpPr>
            <p:spPr>
              <a:xfrm>
                <a:off x="3558696" y="4347378"/>
                <a:ext cx="1365302" cy="323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kern="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40</a:t>
                </a:r>
                <a:r>
                  <a:rPr lang="ko-KR" altLang="en-US" kern="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 여성</a:t>
                </a:r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6285587" y="3742955"/>
              <a:ext cx="1372514" cy="927541"/>
              <a:chOff x="3555087" y="3742955"/>
              <a:chExt cx="1372514" cy="927541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3555087" y="3742955"/>
                <a:ext cx="1372514" cy="590191"/>
                <a:chOff x="3967076" y="3742955"/>
                <a:chExt cx="548535" cy="590191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4095147" y="3746500"/>
                  <a:ext cx="292392" cy="586646"/>
                </a:xfrm>
                <a:prstGeom prst="rect">
                  <a:avLst/>
                </a:prstGeom>
                <a:solidFill>
                  <a:srgbClr val="005094"/>
                </a:solidFill>
                <a:ln w="539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1270" h="6350"/>
                  </a:sp3d>
                </a:bodyPr>
                <a:lstStyle/>
                <a:p>
                  <a:pPr algn="ctr" latinLnBrk="0"/>
                  <a:endParaRPr lang="ko-KR" altLang="en-US" sz="24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967076" y="3742955"/>
                  <a:ext cx="54853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 contourW="44450">
                    <a:bevelT w="0" h="38100"/>
                    <a:bevelB w="0" h="1270"/>
                    <a:contourClr>
                      <a:srgbClr val="005094"/>
                    </a:contourClr>
                  </a:sp3d>
                </a:bodyPr>
                <a:lstStyle>
                  <a:defPPr>
                    <a:defRPr lang="ko-KR"/>
                  </a:defPPr>
                  <a:lvl1pPr algn="ctr" fontAlgn="base" latinLnBrk="0">
                    <a:defRPr sz="1200" b="1">
                      <a:solidFill>
                        <a:schemeClr val="bg1"/>
                      </a:solidFill>
                      <a:latin typeface="+mn-ea"/>
                    </a:defRPr>
                  </a:lvl1pPr>
                </a:lstStyle>
                <a:p>
                  <a:r>
                    <a:rPr lang="en-US" altLang="ko-KR" sz="24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17.1%</a:t>
                  </a:r>
                  <a:endPara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  <p:sp>
            <p:nvSpPr>
              <p:cNvPr id="76" name="직사각형 75"/>
              <p:cNvSpPr/>
              <p:nvPr/>
            </p:nvSpPr>
            <p:spPr>
              <a:xfrm>
                <a:off x="3558696" y="4347378"/>
                <a:ext cx="1365302" cy="323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kern="0" spc="-15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5</a:t>
                </a:r>
                <a:r>
                  <a:rPr lang="en-US" altLang="ko-KR" kern="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0</a:t>
                </a:r>
                <a:r>
                  <a:rPr lang="ko-KR" altLang="en-US" kern="0" spc="-15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rPr>
                  <a:t>대 여성</a:t>
                </a:r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844445" y="2800266"/>
            <a:ext cx="6062535" cy="369332"/>
            <a:chOff x="515859" y="2818197"/>
            <a:chExt cx="7107111" cy="40394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515859" y="3035235"/>
              <a:ext cx="7107111" cy="0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657661" y="2818197"/>
              <a:ext cx="1590675" cy="403946"/>
              <a:chOff x="1015469" y="2818197"/>
              <a:chExt cx="1590675" cy="403946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1015469" y="2819381"/>
                <a:ext cx="1590675" cy="401577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1074710" y="2818197"/>
                <a:ext cx="1472192" cy="403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  <a:ea typeface="-윤고딕340" panose="02030504000101010101" pitchFamily="18" charset="-127"/>
                  </a:rPr>
                  <a:t>“</a:t>
                </a:r>
                <a:r>
                  <a:rPr lang="ko-KR" altLang="en-US" dirty="0" smtClean="0">
                    <a:solidFill>
                      <a:schemeClr val="bg1"/>
                    </a:solidFill>
                    <a:ea typeface="-윤고딕340" panose="02030504000101010101" pitchFamily="18" charset="-127"/>
                  </a:rPr>
                  <a:t>안전하다</a:t>
                </a:r>
                <a:r>
                  <a:rPr lang="en-US" altLang="ko-KR" dirty="0" smtClean="0">
                    <a:solidFill>
                      <a:schemeClr val="bg1"/>
                    </a:solidFill>
                    <a:ea typeface="-윤고딕340" panose="02030504000101010101" pitchFamily="18" charset="-127"/>
                  </a:rPr>
                  <a:t>”</a:t>
                </a:r>
                <a:endParaRPr lang="ko-KR" altLang="en-US" dirty="0">
                  <a:solidFill>
                    <a:schemeClr val="bg1"/>
                  </a:solidFill>
                  <a:ea typeface="-윤고딕340" panose="02030504000101010101" pitchFamily="18" charset="-127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05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06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695" y="1352907"/>
            <a:ext cx="7452610" cy="186204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rgbClr val="4A70C6"/>
              </a:contourClr>
            </a:sp3d>
          </a:bodyPr>
          <a:lstStyle/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en-US" altLang="ko-KR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2014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년</a:t>
            </a:r>
            <a:r>
              <a:rPr lang="en-US" altLang="ko-KR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,</a:t>
            </a: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4000" spc="-150" dirty="0" smtClean="0">
                <a:solidFill>
                  <a:srgbClr val="0050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현장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에서 </a:t>
            </a:r>
            <a:r>
              <a:rPr lang="ko-KR" altLang="en-US" sz="4000" spc="-150" dirty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실천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되는 </a:t>
            </a:r>
            <a:endParaRPr lang="en-US" altLang="ko-KR" sz="3600" spc="-150" dirty="0" smtClean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>
              <a:spcBef>
                <a:spcPts val="300"/>
              </a:spcBef>
              <a:buClr>
                <a:srgbClr val="0180AF"/>
              </a:buClr>
            </a:pPr>
            <a:r>
              <a:rPr lang="ko-KR" altLang="en-US" sz="4000" spc="-150" dirty="0" err="1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체감형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안전정책을</a:t>
            </a:r>
            <a:r>
              <a:rPr lang="en-US" altLang="ko-KR" sz="36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4000" spc="-150" dirty="0">
                <a:solidFill>
                  <a:srgbClr val="005194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더 강화</a:t>
            </a:r>
            <a:r>
              <a:rPr lang="ko-KR" altLang="en-US" sz="36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하겠습니다</a:t>
            </a:r>
            <a:endParaRPr lang="ko-KR" altLang="en-US" sz="3600" spc="-150" dirty="0">
              <a:solidFill>
                <a:schemeClr val="tx1">
                  <a:lumMod val="65000"/>
                  <a:lumOff val="3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51903" y="3939369"/>
            <a:ext cx="3182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어린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이와 </a:t>
            </a:r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여성 안전 확보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90749" y="4018469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51903" y="4439960"/>
            <a:ext cx="3005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현장 중심 안전관리체계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90749" y="4519060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51903" y="4940551"/>
            <a:ext cx="3270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근원적 안전위협요인 제거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90749" y="5019651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51903" y="5441142"/>
            <a:ext cx="18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안전문화 정착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90749" y="5520242"/>
            <a:ext cx="87018" cy="3034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ea typeface="-윤고딕340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60526" y="3987989"/>
            <a:ext cx="2239334" cy="1818640"/>
            <a:chOff x="4260526" y="3987989"/>
            <a:chExt cx="2239334" cy="1818640"/>
          </a:xfrm>
        </p:grpSpPr>
        <p:sp>
          <p:nvSpPr>
            <p:cNvPr id="21" name="직사각형 20"/>
            <p:cNvSpPr/>
            <p:nvPr/>
          </p:nvSpPr>
          <p:spPr>
            <a:xfrm>
              <a:off x="4260526" y="398798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80162" y="3987989"/>
              <a:ext cx="41969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83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34348" y="3987989"/>
              <a:ext cx="792851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74~77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260526" y="447566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234348" y="4475669"/>
              <a:ext cx="41969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83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260526" y="496334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234348" y="4963349"/>
              <a:ext cx="41969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83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60526" y="5451029"/>
              <a:ext cx="92085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국정과제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34348" y="5451029"/>
              <a:ext cx="419698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83</a:t>
              </a:r>
              <a:endParaRPr lang="ko-KR" altLang="en-US" sz="1500" dirty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2856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304801" y="1413957"/>
            <a:ext cx="6499447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4801" y="4552376"/>
            <a:ext cx="414019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489" y="1459691"/>
            <a:ext cx="601607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어린이 안전사고 사망자</a:t>
            </a:r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선진국 </a:t>
            </a:r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수준으로 </a:t>
            </a:r>
            <a:r>
              <a:rPr lang="ko-KR" altLang="en-US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감축</a:t>
            </a:r>
            <a:endParaRPr lang="ko-KR" altLang="en-US" sz="2400" b="0" dirty="0">
              <a:solidFill>
                <a:prstClr val="white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4346" y="5288141"/>
            <a:ext cx="7865936" cy="87716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spcBef>
                <a:spcPts val="1800"/>
              </a:spcBef>
              <a:buClr>
                <a:srgbClr val="005094"/>
              </a:buClr>
            </a:pPr>
            <a:r>
              <a:rPr lang="ko-KR" altLang="en-US" sz="2100" b="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원룸건물 담당경찰 지정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및 </a:t>
            </a:r>
            <a:r>
              <a:rPr lang="ko-KR" altLang="en-US" sz="2100" b="0" dirty="0" err="1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방범인증제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도입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여성 안심 귀갓길 확대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pPr marL="179388" indent="-179388">
              <a:spcBef>
                <a:spcPts val="1800"/>
              </a:spcBef>
              <a:buClr>
                <a:srgbClr val="005094"/>
              </a:buClr>
            </a:pP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택배</a:t>
            </a:r>
            <a:r>
              <a:rPr lang="en-US" altLang="ko-KR" sz="18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8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무인보관소</a:t>
            </a:r>
            <a:r>
              <a:rPr lang="en-US" altLang="ko-KR" sz="18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검침</a:t>
            </a:r>
            <a:r>
              <a:rPr lang="en-US" altLang="ko-KR" sz="18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사전문자 안내</a:t>
            </a:r>
            <a:r>
              <a:rPr lang="en-US" altLang="ko-KR" sz="18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등 방문 </a:t>
            </a:r>
            <a:r>
              <a:rPr lang="ko-KR" altLang="en-US" sz="2100" b="0" dirty="0" err="1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서비스별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안전 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대책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마련</a:t>
            </a:r>
            <a:endParaRPr lang="ko-KR" altLang="en-US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050" y="4598110"/>
            <a:ext cx="3683701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여성</a:t>
            </a:r>
            <a:r>
              <a:rPr lang="en-US" altLang="ko-KR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400" b="0" dirty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주부의 불안요인 해소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07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347" y="2122315"/>
            <a:ext cx="8319454" cy="151323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놀이시설</a:t>
            </a:r>
            <a:r>
              <a:rPr lang="en-US" altLang="ko-KR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통학차량</a:t>
            </a:r>
            <a:r>
              <a:rPr lang="en-US" altLang="ko-KR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b="0" dirty="0" err="1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스쿨존</a:t>
            </a:r>
            <a:r>
              <a:rPr lang="ko-KR" altLang="en-US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 안전사고 분야 현장 집중 관리</a:t>
            </a:r>
            <a:endParaRPr lang="en-US" altLang="ko-KR" sz="2100" b="0" dirty="0" smtClean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의무교육시간</a:t>
            </a:r>
            <a:r>
              <a:rPr lang="en-US" altLang="ko-KR" sz="18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(44</a:t>
            </a:r>
            <a:r>
              <a:rPr lang="ko-KR" altLang="en-US" sz="18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시간</a:t>
            </a:r>
            <a:r>
              <a:rPr lang="en-US" altLang="ko-KR" sz="18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준수 등 유치원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초등학교 </a:t>
            </a:r>
            <a:r>
              <a:rPr lang="ko-KR" altLang="en-US" sz="2100" b="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 교육 강화</a:t>
            </a:r>
            <a:endParaRPr lang="en-US" altLang="ko-KR" sz="2100" b="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연령별</a:t>
            </a:r>
            <a:r>
              <a:rPr lang="en-US" altLang="ko-KR" sz="18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활동공간별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특성을 반영한 대책 수립</a:t>
            </a:r>
            <a:endParaRPr lang="ko-KR" altLang="en-US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3575" y="345029"/>
            <a:ext cx="777167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dirty="0" smtClean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어린이와 여성 안전을 더욱 </a:t>
            </a:r>
            <a:r>
              <a:rPr lang="ko-KR" altLang="en-US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철저히 챙기겠습니다</a:t>
            </a:r>
            <a:r>
              <a:rPr lang="en-US" altLang="ko-KR" sz="28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5967586" y="3360770"/>
            <a:ext cx="2729052" cy="1517392"/>
            <a:chOff x="5967586" y="3216276"/>
            <a:chExt cx="2729052" cy="1517392"/>
          </a:xfrm>
        </p:grpSpPr>
        <p:grpSp>
          <p:nvGrpSpPr>
            <p:cNvPr id="7" name="그룹 6"/>
            <p:cNvGrpSpPr/>
            <p:nvPr/>
          </p:nvGrpSpPr>
          <p:grpSpPr>
            <a:xfrm>
              <a:off x="5967586" y="3216276"/>
              <a:ext cx="2729052" cy="1132114"/>
              <a:chOff x="5719936" y="3140076"/>
              <a:chExt cx="2729052" cy="1132114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5719936" y="3140076"/>
                <a:ext cx="1132114" cy="1132114"/>
                <a:chOff x="5796136" y="3149601"/>
                <a:chExt cx="1132114" cy="1132114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5796136" y="3149601"/>
                  <a:ext cx="1132114" cy="1132114"/>
                </a:xfrm>
                <a:prstGeom prst="ellipse">
                  <a:avLst/>
                </a:prstGeom>
                <a:solidFill>
                  <a:srgbClr val="3790CC"/>
                </a:solidFill>
                <a:ln w="539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1270" h="6350"/>
                  </a:sp3d>
                </a:bodyPr>
                <a:lstStyle/>
                <a:p>
                  <a:pPr algn="ctr" latinLnBrk="0"/>
                  <a:endParaRPr lang="ko-KR" altLang="en-US" sz="24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837498" y="3552045"/>
                  <a:ext cx="104939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>
                    <a:bevelT w="0" h="38100"/>
                    <a:bevelB w="0" h="1270"/>
                    <a:contourClr>
                      <a:srgbClr val="005094"/>
                    </a:contourClr>
                  </a:sp3d>
                </a:bodyPr>
                <a:lstStyle>
                  <a:defPPr>
                    <a:defRPr lang="ko-KR"/>
                  </a:defPPr>
                  <a:lvl1pPr algn="ctr" fontAlgn="base" latinLnBrk="0">
                    <a:defRPr sz="1200" b="1">
                      <a:solidFill>
                        <a:schemeClr val="bg1"/>
                      </a:solidFill>
                      <a:latin typeface="+mn-ea"/>
                    </a:defRPr>
                  </a:lvl1pPr>
                </a:lstStyle>
                <a:p>
                  <a:r>
                    <a:rPr lang="en-US" altLang="ko-KR" sz="36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4.3</a:t>
                  </a:r>
                  <a:r>
                    <a:rPr lang="ko-KR" altLang="en-US" sz="24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명</a:t>
                  </a:r>
                  <a:endPara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5829878" y="3280969"/>
                  <a:ext cx="104939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>
                    <a:bevelT w="0" h="38100"/>
                    <a:bevelB w="0" h="1270"/>
                    <a:contourClr>
                      <a:srgbClr val="005094"/>
                    </a:contourClr>
                  </a:sp3d>
                </a:bodyPr>
                <a:lstStyle>
                  <a:defPPr>
                    <a:defRPr lang="ko-KR"/>
                  </a:defPPr>
                  <a:lvl1pPr algn="ctr" fontAlgn="base" latinLnBrk="0">
                    <a:defRPr sz="1200" b="1">
                      <a:solidFill>
                        <a:schemeClr val="bg1"/>
                      </a:solidFill>
                      <a:latin typeface="+mn-ea"/>
                    </a:defRPr>
                  </a:lvl1pPr>
                </a:lstStyle>
                <a:p>
                  <a:r>
                    <a:rPr lang="en-US" altLang="ko-KR" sz="1800" b="0" spc="-150" dirty="0" smtClean="0"/>
                    <a:t>’</a:t>
                  </a:r>
                  <a:r>
                    <a:rPr lang="en-US" altLang="ko-KR" sz="1800" b="0" spc="-15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12</a:t>
                  </a:r>
                  <a:r>
                    <a:rPr lang="ko-KR" altLang="en-US" sz="1800" b="0" spc="-15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년</a:t>
                  </a:r>
                  <a:endParaRPr lang="en-US" altLang="ko-KR" b="0" spc="-15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7386898" y="3277001"/>
                <a:ext cx="1062090" cy="858264"/>
                <a:chOff x="5824798" y="3286526"/>
                <a:chExt cx="1062090" cy="858264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5933061" y="3286526"/>
                  <a:ext cx="858264" cy="858264"/>
                </a:xfrm>
                <a:prstGeom prst="ellipse">
                  <a:avLst/>
                </a:prstGeom>
                <a:solidFill>
                  <a:srgbClr val="3790CC"/>
                </a:solidFill>
                <a:ln w="539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scene3d>
                    <a:camera prst="orthographicFront"/>
                    <a:lightRig rig="threePt" dir="t"/>
                  </a:scene3d>
                  <a:sp3d>
                    <a:bevelT w="1270" h="6350"/>
                  </a:sp3d>
                </a:bodyPr>
                <a:lstStyle/>
                <a:p>
                  <a:pPr algn="ctr" latinLnBrk="0"/>
                  <a:endParaRPr lang="ko-KR" altLang="en-US" sz="2400" b="1" spc="-151" dirty="0">
                    <a:solidFill>
                      <a:schemeClr val="bg1"/>
                    </a:solidFill>
                    <a:effectLst>
                      <a:outerShdw blurRad="63500" algn="ctr" rotWithShape="0">
                        <a:prstClr val="black">
                          <a:alpha val="70000"/>
                        </a:prstClr>
                      </a:outerShdw>
                    </a:effectLst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837498" y="3544723"/>
                  <a:ext cx="1049390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>
                    <a:bevelT w="0" h="38100"/>
                    <a:bevelB w="0" h="1270"/>
                    <a:contourClr>
                      <a:srgbClr val="005094"/>
                    </a:contourClr>
                  </a:sp3d>
                </a:bodyPr>
                <a:lstStyle>
                  <a:defPPr>
                    <a:defRPr lang="ko-KR"/>
                  </a:defPPr>
                  <a:lvl1pPr algn="ctr" fontAlgn="base" latinLnBrk="0">
                    <a:defRPr sz="1200" b="1">
                      <a:solidFill>
                        <a:schemeClr val="bg1"/>
                      </a:solidFill>
                      <a:latin typeface="+mn-ea"/>
                    </a:defRPr>
                  </a:lvl1pPr>
                </a:lstStyle>
                <a:p>
                  <a:r>
                    <a:rPr lang="en-US" altLang="ko-KR" sz="320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2</a:t>
                  </a:r>
                  <a:r>
                    <a:rPr lang="ko-KR" altLang="en-US" sz="2000" dirty="0" err="1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명대</a:t>
                  </a:r>
                  <a:endPara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5824798" y="3341294"/>
                  <a:ext cx="104939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  <a:scene3d>
                    <a:camera prst="orthographicFront"/>
                    <a:lightRig rig="threePt" dir="t"/>
                  </a:scene3d>
                  <a:sp3d>
                    <a:bevelT w="0" h="38100"/>
                    <a:bevelB w="0" h="1270"/>
                    <a:contourClr>
                      <a:srgbClr val="005094"/>
                    </a:contourClr>
                  </a:sp3d>
                </a:bodyPr>
                <a:lstStyle>
                  <a:defPPr>
                    <a:defRPr lang="ko-KR"/>
                  </a:defPPr>
                  <a:lvl1pPr algn="ctr" fontAlgn="base" latinLnBrk="0">
                    <a:defRPr sz="1200" b="1">
                      <a:solidFill>
                        <a:schemeClr val="bg1"/>
                      </a:solidFill>
                      <a:latin typeface="+mn-ea"/>
                    </a:defRPr>
                  </a:lvl1pPr>
                </a:lstStyle>
                <a:p>
                  <a:r>
                    <a:rPr lang="en-US" altLang="ko-KR" sz="1800" b="0" spc="-150" dirty="0"/>
                    <a:t>’</a:t>
                  </a:r>
                  <a:r>
                    <a:rPr lang="en-US" altLang="ko-KR" sz="1800" b="0" spc="-15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17</a:t>
                  </a:r>
                  <a:r>
                    <a:rPr lang="ko-KR" altLang="en-US" sz="1800" b="0" spc="-150" dirty="0" smtClean="0"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년</a:t>
                  </a:r>
                  <a:endParaRPr lang="en-US" altLang="ko-KR" b="0" spc="-150" dirty="0"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  <p:sp>
            <p:nvSpPr>
              <p:cNvPr id="6" name="이등변 삼각형 5"/>
              <p:cNvSpPr/>
              <p:nvPr/>
            </p:nvSpPr>
            <p:spPr>
              <a:xfrm rot="5400000">
                <a:off x="7070316" y="3616361"/>
                <a:ext cx="269368" cy="232213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279684" y="4348947"/>
              <a:ext cx="2267416" cy="3847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  <a:contourClr>
                  <a:schemeClr val="bg1"/>
                </a:contourClr>
              </a:sp3d>
            </a:bodyPr>
            <a:lstStyle>
              <a:defPPr>
                <a:defRPr lang="ko-KR"/>
              </a:defPPr>
              <a:lvl1pPr marL="133350" indent="-133350">
                <a:buClr>
                  <a:srgbClr val="0180AF"/>
                </a:buClr>
                <a:buFont typeface="Arial" pitchFamily="34" charset="0"/>
                <a:buChar char="•"/>
                <a:defRPr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</a:lstStyle>
            <a:p>
              <a:pPr marL="0" indent="0" algn="ctr">
                <a:lnSpc>
                  <a:spcPts val="3000"/>
                </a:lnSpc>
                <a:spcBef>
                  <a:spcPts val="1400"/>
                </a:spcBef>
                <a:buNone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&lt;</a:t>
              </a:r>
              <a:r>
                <a:rPr lang="en-US" altLang="ko-KR" sz="16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10</a:t>
              </a:r>
              <a:r>
                <a:rPr lang="ko-KR" altLang="en-US" sz="1600" b="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만명당</a:t>
              </a:r>
              <a:r>
                <a:rPr lang="ko-KR" altLang="en-US" sz="16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사망자</a:t>
              </a:r>
              <a:r>
                <a:rPr lang="en-US" altLang="ko-KR" sz="16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&gt;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4"/>
          <p:cNvSpPr/>
          <p:nvPr/>
        </p:nvSpPr>
        <p:spPr>
          <a:xfrm>
            <a:off x="7257350" y="3216567"/>
            <a:ext cx="313200" cy="1150854"/>
          </a:xfrm>
          <a:prstGeom prst="rect">
            <a:avLst/>
          </a:prstGeom>
          <a:solidFill>
            <a:srgbClr val="87B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736384" y="2791239"/>
            <a:ext cx="313200" cy="1581367"/>
          </a:xfrm>
          <a:prstGeom prst="rect">
            <a:avLst/>
          </a:prstGeom>
          <a:solidFill>
            <a:srgbClr val="005094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00" name="Picture 2" descr="\\Mk-newpc\옥빈 맥 공유\닥터피티_행정안전부\psd\1.png"/>
          <p:cNvPicPr>
            <a:picLocks noChangeAspect="1" noChangeArrowheads="1"/>
          </p:cNvPicPr>
          <p:nvPr/>
        </p:nvPicPr>
        <p:blipFill>
          <a:blip r:embed="rId2" cstate="print"/>
          <a:srcRect l="4960" t="79167" r="92470" b="16805"/>
          <a:stretch>
            <a:fillRect/>
          </a:stretch>
        </p:blipFill>
        <p:spPr bwMode="auto">
          <a:xfrm>
            <a:off x="7257350" y="3774111"/>
            <a:ext cx="313199" cy="363885"/>
          </a:xfrm>
          <a:prstGeom prst="rect">
            <a:avLst/>
          </a:prstGeom>
          <a:noFill/>
        </p:spPr>
      </p:pic>
      <p:pic>
        <p:nvPicPr>
          <p:cNvPr id="101" name="Picture 2" descr="\\Mk-newpc\옥빈 맥 공유\닥터피티_행정안전부\psd\1.png"/>
          <p:cNvPicPr>
            <a:picLocks noChangeAspect="1" noChangeArrowheads="1"/>
          </p:cNvPicPr>
          <p:nvPr/>
        </p:nvPicPr>
        <p:blipFill>
          <a:blip r:embed="rId2" cstate="print"/>
          <a:srcRect l="4960" t="79167" r="92470" b="16805"/>
          <a:stretch>
            <a:fillRect/>
          </a:stretch>
        </p:blipFill>
        <p:spPr bwMode="auto">
          <a:xfrm>
            <a:off x="7735706" y="3768396"/>
            <a:ext cx="314009" cy="363885"/>
          </a:xfrm>
          <a:prstGeom prst="rect">
            <a:avLst/>
          </a:prstGeom>
          <a:noFill/>
        </p:spPr>
      </p:pic>
      <p:sp>
        <p:nvSpPr>
          <p:cNvPr id="117" name="직사각형 116"/>
          <p:cNvSpPr/>
          <p:nvPr/>
        </p:nvSpPr>
        <p:spPr>
          <a:xfrm>
            <a:off x="8232604" y="2346899"/>
            <a:ext cx="313200" cy="2046368"/>
          </a:xfrm>
          <a:prstGeom prst="rect">
            <a:avLst/>
          </a:prstGeom>
          <a:solidFill>
            <a:srgbClr val="FF5E5A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6174574" y="3959633"/>
            <a:ext cx="313848" cy="433633"/>
          </a:xfrm>
          <a:prstGeom prst="rect">
            <a:avLst/>
          </a:prstGeom>
          <a:solidFill>
            <a:srgbClr val="FF5E5A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175173" y="3535359"/>
            <a:ext cx="313848" cy="877891"/>
          </a:xfrm>
          <a:prstGeom prst="rect">
            <a:avLst/>
          </a:prstGeom>
          <a:solidFill>
            <a:srgbClr val="87B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654204" y="3836479"/>
            <a:ext cx="313848" cy="536127"/>
          </a:xfrm>
          <a:prstGeom prst="rect">
            <a:avLst/>
          </a:prstGeom>
          <a:solidFill>
            <a:srgbClr val="005094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937771" y="4076699"/>
            <a:ext cx="313848" cy="316567"/>
          </a:xfrm>
          <a:prstGeom prst="rect">
            <a:avLst/>
          </a:prstGeom>
          <a:solidFill>
            <a:srgbClr val="FF5E5A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08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68" name="모서리가 둥근 직사각형 67"/>
          <p:cNvSpPr/>
          <p:nvPr/>
        </p:nvSpPr>
        <p:spPr>
          <a:xfrm>
            <a:off x="304801" y="836712"/>
            <a:ext cx="8021139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1519" y="882446"/>
            <a:ext cx="752770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>
              <a:buClr>
                <a:srgbClr val="0180AF"/>
              </a:buClr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ko-KR" altLang="en-US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성</a:t>
            </a:r>
            <a:r>
              <a:rPr lang="en-US" altLang="ko-KR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학교</a:t>
            </a:r>
            <a:r>
              <a:rPr lang="en-US" altLang="ko-KR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가정폭력</a:t>
            </a:r>
            <a:r>
              <a:rPr lang="en-US" altLang="ko-KR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400" b="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불량식품이 없어질 때까지 역량 결집</a:t>
            </a:r>
            <a:endParaRPr lang="ko-KR" altLang="en-US" sz="2400" b="0" dirty="0">
              <a:solidFill>
                <a:prstClr val="white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91384" y="3679157"/>
            <a:ext cx="313848" cy="699637"/>
          </a:xfrm>
          <a:prstGeom prst="rect">
            <a:avLst/>
          </a:prstGeom>
          <a:solidFill>
            <a:srgbClr val="87B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314577" y="3979959"/>
            <a:ext cx="313848" cy="413308"/>
          </a:xfrm>
          <a:prstGeom prst="rect">
            <a:avLst/>
          </a:prstGeom>
          <a:solidFill>
            <a:srgbClr val="005094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073359" y="4248149"/>
            <a:ext cx="313848" cy="145117"/>
          </a:xfrm>
          <a:prstGeom prst="rect">
            <a:avLst/>
          </a:prstGeom>
          <a:solidFill>
            <a:srgbClr val="FF5E5A"/>
          </a:solidFill>
          <a:ln w="254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34323" y="3887728"/>
            <a:ext cx="313848" cy="491066"/>
          </a:xfrm>
          <a:prstGeom prst="rect">
            <a:avLst/>
          </a:prstGeom>
          <a:solidFill>
            <a:srgbClr val="87B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13354" y="4164418"/>
            <a:ext cx="313848" cy="208188"/>
          </a:xfrm>
          <a:prstGeom prst="rect">
            <a:avLst/>
          </a:prstGeom>
          <a:solidFill>
            <a:srgbClr val="005094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5104434"/>
              </p:ext>
            </p:extLst>
          </p:nvPr>
        </p:nvGraphicFramePr>
        <p:xfrm>
          <a:off x="467544" y="4370577"/>
          <a:ext cx="8280920" cy="344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/>
              </a:tblGrid>
              <a:tr h="34422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kern="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  </a:t>
                      </a:r>
                      <a:r>
                        <a:rPr lang="ko-KR" altLang="en-US" sz="1700" b="0" kern="0" spc="-1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성폭력범</a:t>
                      </a:r>
                      <a:r>
                        <a:rPr lang="ko-KR" altLang="en-US" sz="1700" b="0" kern="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</a:t>
                      </a:r>
                      <a:r>
                        <a:rPr lang="ko-KR" altLang="en-US" sz="1700" b="0" kern="0" spc="-1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미검거율</a:t>
                      </a:r>
                      <a:r>
                        <a:rPr lang="ko-KR" altLang="en-US" sz="1700" b="0" kern="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            학교폭력 </a:t>
                      </a:r>
                      <a:r>
                        <a:rPr lang="ko-KR" altLang="en-US" sz="1700" b="0" kern="0" spc="-1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피해경험률</a:t>
                      </a:r>
                      <a:r>
                        <a:rPr lang="ko-KR" altLang="en-US" sz="1700" b="0" kern="0" spc="-1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          </a:t>
                      </a:r>
                      <a:r>
                        <a:rPr lang="ko-KR" altLang="en-US" sz="1700" b="0" kern="0" spc="-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-윤고딕340" panose="02030504000101010101" pitchFamily="18" charset="-127"/>
                          <a:ea typeface="-윤고딕340" panose="02030504000101010101" pitchFamily="18" charset="-127"/>
                        </a:rPr>
                        <a:t>가정폭력 재범률           식품안전체감도</a:t>
                      </a:r>
                      <a:endParaRPr lang="ko-KR" altLang="en-US" sz="1700" b="0" kern="0" spc="-150" dirty="0" smtClean="0">
                        <a:solidFill>
                          <a:srgbClr val="FF0000"/>
                        </a:solidFill>
                        <a:latin typeface="-윤고딕340" panose="02030504000101010101" pitchFamily="18" charset="-127"/>
                        <a:ea typeface="-윤고딕340" panose="02030504000101010101" pitchFamily="18" charset="-127"/>
                        <a:cs typeface="+mn-cs"/>
                      </a:endParaRPr>
                    </a:p>
                  </a:txBody>
                  <a:tcPr marL="49402" marR="49402" marT="13658" marB="13658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D8C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494347" y="1597044"/>
            <a:ext cx="8319454" cy="36824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시행 첫해 목표를 달성한 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대 사회악 </a:t>
            </a:r>
            <a:r>
              <a:rPr lang="ko-KR" altLang="en-US" sz="2100" b="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감축목표의 상향 재설정</a:t>
            </a:r>
            <a:endParaRPr lang="en-US" altLang="ko-KR" sz="2100" b="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4347" y="5153121"/>
            <a:ext cx="8319454" cy="94897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경찰 증원 인력을 </a:t>
            </a:r>
            <a:r>
              <a:rPr lang="ko-KR" altLang="en-US" sz="2100" b="0" dirty="0" smtClean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민생치안 분야에 집중 배치</a:t>
            </a:r>
            <a:endParaRPr lang="en-US" altLang="ko-KR" sz="2100" b="0" dirty="0" smtClean="0">
              <a:solidFill>
                <a:srgbClr val="C00000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 marL="179388" indent="-179388">
              <a:lnSpc>
                <a:spcPts val="30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피해자 보호 강화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현장 목소리 반영 등 체감도 제고에 중점</a:t>
            </a:r>
            <a:endParaRPr lang="ko-KR" altLang="en-US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81508" y="3833441"/>
            <a:ext cx="44178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FF5E5A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D24726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9.1%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7744" y="3403658"/>
            <a:ext cx="54822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15.5%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94817" y="3699552"/>
            <a:ext cx="54822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005094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005094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11.1%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19748" y="4000302"/>
            <a:ext cx="441789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FF5E5A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D24726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1.7%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049055" y="3630326"/>
            <a:ext cx="44178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9.6%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27411" y="3910345"/>
            <a:ext cx="44178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005094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005094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2.1%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56361" y="3686425"/>
            <a:ext cx="54822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FF5E5A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D24726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10.4%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38327" y="3282456"/>
            <a:ext cx="54822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32.2%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516683" y="3562475"/>
            <a:ext cx="54822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005094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005094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11.8%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208498" y="2046469"/>
            <a:ext cx="378630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FF5E5A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D24726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90%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05666" y="2954465"/>
            <a:ext cx="54822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87BCE0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0070C0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66.6%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584022" y="2518866"/>
            <a:ext cx="548228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0" h="38100"/>
              <a:bevelB w="0" h="1270"/>
              <a:contourClr>
                <a:srgbClr val="005094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600" spc="-70" dirty="0" smtClean="0">
                <a:solidFill>
                  <a:srgbClr val="005094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72.2%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73346" y="3066557"/>
            <a:ext cx="37285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400" spc="-70" dirty="0" smtClean="0">
                <a:solidFill>
                  <a:srgbClr val="0579CD"/>
                </a:solidFill>
                <a:latin typeface="+mn-ea"/>
              </a:rPr>
              <a:t>’</a:t>
            </a:r>
            <a:r>
              <a:rPr lang="en-US" altLang="ko-KR" sz="1400" spc="-70" dirty="0" smtClean="0">
                <a:solidFill>
                  <a:srgbClr val="0579CD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12</a:t>
            </a:r>
            <a:r>
              <a:rPr lang="ko-KR" altLang="en-US" sz="1400" spc="-70" dirty="0" smtClean="0">
                <a:solidFill>
                  <a:srgbClr val="0579CD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64843" y="3066557"/>
            <a:ext cx="37285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400" spc="-70" dirty="0" smtClean="0">
                <a:solidFill>
                  <a:srgbClr val="05589F"/>
                </a:solidFill>
                <a:latin typeface="+mn-ea"/>
              </a:rPr>
              <a:t>’</a:t>
            </a:r>
            <a:r>
              <a:rPr lang="en-US" altLang="ko-KR" sz="1400" spc="-70" dirty="0" smtClean="0">
                <a:solidFill>
                  <a:srgbClr val="05589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13</a:t>
            </a:r>
            <a:r>
              <a:rPr lang="ko-KR" altLang="en-US" sz="1400" spc="-70" dirty="0" smtClean="0">
                <a:solidFill>
                  <a:srgbClr val="05589F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86982" y="3066557"/>
            <a:ext cx="37285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 algn="ctr" fontAlgn="base">
              <a:spcBef>
                <a:spcPts val="400"/>
              </a:spcBef>
              <a:buClr>
                <a:srgbClr val="0180AF"/>
              </a:buClr>
            </a:pPr>
            <a:r>
              <a:rPr lang="en-US" altLang="ko-KR" sz="1400" spc="-70" dirty="0" smtClean="0">
                <a:solidFill>
                  <a:srgbClr val="DF4F2C"/>
                </a:solidFill>
                <a:latin typeface="+mn-ea"/>
              </a:rPr>
              <a:t>’</a:t>
            </a:r>
            <a:r>
              <a:rPr lang="en-US" altLang="ko-KR" sz="1400" spc="-70" dirty="0" smtClean="0">
                <a:solidFill>
                  <a:srgbClr val="DF4F2C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17</a:t>
            </a:r>
            <a:r>
              <a:rPr lang="ko-KR" altLang="en-US" sz="1400" spc="-70" dirty="0" smtClean="0">
                <a:solidFill>
                  <a:srgbClr val="DF4F2C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</a:t>
            </a:r>
          </a:p>
        </p:txBody>
      </p:sp>
      <p:pic>
        <p:nvPicPr>
          <p:cNvPr id="48" name="Picture 2" descr="\\Mk-newpc\옥빈 맥 공유\닥터피티_행정안전부\psd\1.png"/>
          <p:cNvPicPr>
            <a:picLocks noChangeAspect="1" noChangeArrowheads="1"/>
          </p:cNvPicPr>
          <p:nvPr/>
        </p:nvPicPr>
        <p:blipFill>
          <a:blip r:embed="rId2" cstate="print"/>
          <a:srcRect l="4960" t="79167" r="92470" b="16805"/>
          <a:stretch>
            <a:fillRect/>
          </a:stretch>
        </p:blipFill>
        <p:spPr bwMode="auto">
          <a:xfrm>
            <a:off x="8232200" y="3768396"/>
            <a:ext cx="314009" cy="363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2023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/>
          <p:cNvSpPr/>
          <p:nvPr/>
        </p:nvSpPr>
        <p:spPr>
          <a:xfrm>
            <a:off x="3453610" y="3758335"/>
            <a:ext cx="386568" cy="967793"/>
          </a:xfrm>
          <a:prstGeom prst="rect">
            <a:avLst/>
          </a:prstGeom>
          <a:solidFill>
            <a:srgbClr val="3790CC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099619" y="3834451"/>
            <a:ext cx="1094550" cy="38865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contourW="57150">
              <a:bevelT w="0" h="38100"/>
              <a:bevelB w="0" h="1270"/>
              <a:contourClr>
                <a:srgbClr val="068ABB"/>
              </a:contourClr>
            </a:sp3d>
          </a:bodyPr>
          <a:lstStyle>
            <a:defPPr>
              <a:defRPr lang="ko-KR"/>
            </a:defPPr>
            <a:lvl1pPr algn="ctr" fontAlgn="base" latinLnBrk="0"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58</a:t>
            </a: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%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267279" y="4751517"/>
            <a:ext cx="7681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prstClr val="black">
                    <a:lumMod val="95000"/>
                    <a:lumOff val="5000"/>
                  </a:prstClr>
                </a:solidFill>
                <a:latin typeface="+mj-ea"/>
                <a:ea typeface="+mj-ea"/>
              </a:rPr>
              <a:t>’</a:t>
            </a:r>
            <a:r>
              <a:rPr lang="en-US" altLang="ko-KR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13</a:t>
            </a:r>
            <a:r>
              <a:rPr lang="ko-KR" alt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248609" y="3588026"/>
            <a:ext cx="386568" cy="1138101"/>
          </a:xfrm>
          <a:prstGeom prst="rect">
            <a:avLst/>
          </a:prstGeom>
          <a:solidFill>
            <a:srgbClr val="3790CC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1267" y="3568472"/>
            <a:ext cx="1094549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contourW="57150">
              <a:bevelT w="0" h="38100"/>
              <a:bevelB w="0" h="1270"/>
              <a:contourClr>
                <a:srgbClr val="068ABB"/>
              </a:contourClr>
            </a:sp3d>
          </a:bodyPr>
          <a:lstStyle>
            <a:defPPr>
              <a:defRPr lang="ko-KR"/>
            </a:defPPr>
            <a:lvl1pPr algn="ctr" fontAlgn="base" latinLnBrk="0"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%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47791" y="4751517"/>
            <a:ext cx="7681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+mj-ea"/>
                <a:ea typeface="+mj-ea"/>
              </a:rPr>
              <a:t>’</a:t>
            </a:r>
            <a:r>
              <a:rPr lang="en-US" altLang="ko-KR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12</a:t>
            </a:r>
            <a:r>
              <a:rPr lang="ko-KR" alt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3608" y="3068960"/>
            <a:ext cx="386568" cy="1657167"/>
          </a:xfrm>
          <a:prstGeom prst="rect">
            <a:avLst/>
          </a:prstGeom>
          <a:solidFill>
            <a:srgbClr val="3790CC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schemeClr val="bg1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7808" y="3140968"/>
            <a:ext cx="1094549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contourW="57150">
              <a:bevelT w="0" h="38100"/>
              <a:bevelB w="0" h="1270"/>
              <a:contourClr>
                <a:srgbClr val="068ABB"/>
              </a:contourClr>
            </a:sp3d>
          </a:bodyPr>
          <a:lstStyle>
            <a:defPPr>
              <a:defRPr lang="ko-KR"/>
            </a:defPPr>
            <a:lvl1pPr algn="ctr" fontAlgn="base" latinLnBrk="0">
              <a:defRPr sz="1200" b="1">
                <a:solidFill>
                  <a:schemeClr val="bg1"/>
                </a:solidFill>
                <a:latin typeface="+mn-ea"/>
              </a:defRPr>
            </a:lvl1pPr>
          </a:lstStyle>
          <a:p>
            <a:r>
              <a:rPr lang="en-US" altLang="ko-KR" sz="32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72</a:t>
            </a:r>
            <a:r>
              <a:rPr lang="en-US" altLang="ko-KR" sz="1800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%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양쪽 모서리가 둥근 사각형 15"/>
          <p:cNvSpPr/>
          <p:nvPr/>
        </p:nvSpPr>
        <p:spPr>
          <a:xfrm rot="16200000">
            <a:off x="4258169" y="-3965362"/>
            <a:ext cx="627668" cy="914400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75000"/>
            </a:schemeClr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 dirty="0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3575" y="345029"/>
            <a:ext cx="814037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ko-KR" altLang="en-US" sz="2800" spc="-1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안전관리체계가 현장에서 제대로 작동되게 하겠습니다</a:t>
            </a:r>
            <a:r>
              <a:rPr lang="en-US" altLang="ko-KR" sz="2800" spc="-100" dirty="0">
                <a:solidFill>
                  <a:srgbClr val="002E5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19972" y="353847"/>
            <a:ext cx="505584" cy="5055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4799" y="1411862"/>
            <a:ext cx="7696201" cy="460800"/>
          </a:xfrm>
          <a:prstGeom prst="roundRect">
            <a:avLst>
              <a:gd name="adj" fmla="val 50000"/>
            </a:avLst>
          </a:prstGeom>
          <a:solidFill>
            <a:srgbClr val="096CAF"/>
          </a:solidFill>
          <a:ln w="539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algn="ctr" latinLnBrk="0"/>
            <a:endParaRPr lang="ko-KR" altLang="en-US" sz="2400" b="1" spc="-151">
              <a:solidFill>
                <a:prstClr val="white"/>
              </a:solidFill>
              <a:effectLst>
                <a:outerShdw blurRad="63500" algn="ctr" rotWithShape="0">
                  <a:prstClr val="black">
                    <a:alpha val="70000"/>
                  </a:prstClr>
                </a:outerShdw>
              </a:effectLs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8892" y="1465291"/>
            <a:ext cx="7268015" cy="3539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/>
          <a:p>
            <a:pPr>
              <a:buClr>
                <a:srgbClr val="0180AF"/>
              </a:buClr>
            </a:pPr>
            <a:r>
              <a:rPr lang="ko-KR" altLang="en-US" sz="23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대응 시간을 줄여 생명을 구하는 「</a:t>
            </a:r>
            <a:r>
              <a:rPr lang="ko-KR" altLang="en-US" sz="2300" dirty="0" err="1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골든타임제</a:t>
            </a:r>
            <a:r>
              <a:rPr lang="ko-KR" altLang="en-US" sz="2300" dirty="0" smtClean="0">
                <a:solidFill>
                  <a:prstClr val="white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」 실시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23375" y="5440707"/>
            <a:ext cx="8319454" cy="84638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300"/>
              </a:lnSpc>
              <a:spcBef>
                <a:spcPts val="1400"/>
              </a:spcBef>
              <a:buClr>
                <a:srgbClr val="005094"/>
              </a:buClr>
            </a:pP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긴급차량 신호등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무정차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통과 시스템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지역 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의용소방대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확대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b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</a:b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소방차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길터주기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및 양보운전 집중 홍보 등</a:t>
            </a:r>
          </a:p>
        </p:txBody>
      </p:sp>
      <p:cxnSp>
        <p:nvCxnSpPr>
          <p:cNvPr id="109" name="직선 연결선 108"/>
          <p:cNvCxnSpPr/>
          <p:nvPr/>
        </p:nvCxnSpPr>
        <p:spPr>
          <a:xfrm>
            <a:off x="676275" y="4726128"/>
            <a:ext cx="7924800" cy="0"/>
          </a:xfrm>
          <a:prstGeom prst="line">
            <a:avLst/>
          </a:prstGeom>
          <a:ln w="19050">
            <a:solidFill>
              <a:srgbClr val="0050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5205643" y="3415088"/>
            <a:ext cx="1094549" cy="1736539"/>
            <a:chOff x="5024852" y="3415088"/>
            <a:chExt cx="1094549" cy="1736539"/>
          </a:xfrm>
        </p:grpSpPr>
        <p:grpSp>
          <p:nvGrpSpPr>
            <p:cNvPr id="7" name="그룹 6"/>
            <p:cNvGrpSpPr/>
            <p:nvPr/>
          </p:nvGrpSpPr>
          <p:grpSpPr>
            <a:xfrm>
              <a:off x="5111121" y="3415088"/>
              <a:ext cx="768159" cy="1736539"/>
              <a:chOff x="5958635" y="3415088"/>
              <a:chExt cx="768159" cy="1736539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5958635" y="4751517"/>
                <a:ext cx="7681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j-ea"/>
                    <a:ea typeface="+mj-ea"/>
                  </a:rPr>
                  <a:t>‘</a:t>
                </a:r>
                <a:r>
                  <a:rPr lang="en-US" altLang="ko-KR" sz="2000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14</a:t>
                </a:r>
                <a:r>
                  <a:rPr lang="ko-KR" altLang="en-US" sz="2000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년</a:t>
                </a:r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6165721" y="3415088"/>
                <a:ext cx="386568" cy="1311039"/>
              </a:xfrm>
              <a:prstGeom prst="rect">
                <a:avLst/>
              </a:prstGeom>
              <a:solidFill>
                <a:srgbClr val="005094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5024852" y="3559405"/>
              <a:ext cx="1094549" cy="38865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57150">
                <a:bevelT w="0" h="38100"/>
                <a:bevelB w="0" h="1270"/>
                <a:contourClr>
                  <a:srgbClr val="005094"/>
                </a:contourClr>
              </a:sp3d>
            </a:bodyPr>
            <a:lstStyle>
              <a:defPPr>
                <a:defRPr lang="ko-KR"/>
              </a:defPPr>
              <a:lvl1pPr algn="ctr" fontAlgn="base" latinLnBrk="0"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en-US" altLang="ko-KR" sz="32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62</a:t>
              </a:r>
              <a:r>
                <a:rPr lang="en-US" altLang="ko-KR" sz="18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%</a:t>
              </a:r>
              <a:endPara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908414" y="2674068"/>
            <a:ext cx="1094549" cy="2477559"/>
            <a:chOff x="6908414" y="2674068"/>
            <a:chExt cx="1094549" cy="2477559"/>
          </a:xfrm>
        </p:grpSpPr>
        <p:grpSp>
          <p:nvGrpSpPr>
            <p:cNvPr id="8" name="그룹 7"/>
            <p:cNvGrpSpPr/>
            <p:nvPr/>
          </p:nvGrpSpPr>
          <p:grpSpPr>
            <a:xfrm>
              <a:off x="7069690" y="2674068"/>
              <a:ext cx="768159" cy="2477559"/>
              <a:chOff x="7576586" y="2674068"/>
              <a:chExt cx="768159" cy="2477559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7576586" y="4751517"/>
                <a:ext cx="7681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j-ea"/>
                    <a:ea typeface="+mj-ea"/>
                  </a:rPr>
                  <a:t>‘</a:t>
                </a:r>
                <a:r>
                  <a:rPr lang="en-US" altLang="ko-KR" sz="2000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17</a:t>
                </a:r>
                <a:r>
                  <a:rPr lang="ko-KR" altLang="en-US" sz="2000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년</a:t>
                </a:r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767381" y="2674068"/>
                <a:ext cx="386568" cy="2052059"/>
              </a:xfrm>
              <a:prstGeom prst="rect">
                <a:avLst/>
              </a:prstGeom>
              <a:solidFill>
                <a:srgbClr val="005094"/>
              </a:solidFill>
              <a:ln w="539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cene3d>
                  <a:camera prst="orthographicFront"/>
                  <a:lightRig rig="threePt" dir="t"/>
                </a:scene3d>
                <a:sp3d>
                  <a:bevelT w="1270" h="6350"/>
                </a:sp3d>
              </a:bodyPr>
              <a:lstStyle/>
              <a:p>
                <a:pPr algn="ctr" latinLnBrk="0"/>
                <a:endParaRPr lang="ko-KR" altLang="en-US" sz="2400" b="1" spc="-151" dirty="0">
                  <a:solidFill>
                    <a:schemeClr val="bg1"/>
                  </a:solidFill>
                  <a:effectLst>
                    <a:outerShdw blurRad="63500" algn="ctr" rotWithShape="0">
                      <a:prstClr val="black">
                        <a:alpha val="70000"/>
                      </a:prstClr>
                    </a:outerShdw>
                  </a:effectLst>
                  <a:latin typeface="-윤고딕340" panose="02030504000101010101" pitchFamily="18" charset="-127"/>
                  <a:ea typeface="-윤고딕340" panose="02030504000101010101" pitchFamily="18" charset="-127"/>
                </a:endParaRPr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6908414" y="2799826"/>
              <a:ext cx="1094549" cy="38865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57150">
                <a:bevelT w="0" h="38100"/>
                <a:bevelB w="0" h="1270"/>
                <a:contourClr>
                  <a:srgbClr val="005094"/>
                </a:contourClr>
              </a:sp3d>
            </a:bodyPr>
            <a:lstStyle>
              <a:defPPr>
                <a:defRPr lang="ko-KR"/>
              </a:defPPr>
              <a:lvl1pPr algn="ctr" fontAlgn="base" latinLnBrk="0">
                <a:defRPr sz="1200" b="1">
                  <a:solidFill>
                    <a:schemeClr val="bg1"/>
                  </a:solidFill>
                  <a:latin typeface="+mn-ea"/>
                </a:defRPr>
              </a:lvl1pPr>
            </a:lstStyle>
            <a:p>
              <a:r>
                <a:rPr lang="en-US" altLang="ko-KR" sz="32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74</a:t>
              </a:r>
              <a:r>
                <a:rPr lang="en-US" altLang="ko-KR" sz="1800" dirty="0" smtClean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%</a:t>
              </a:r>
              <a:endPara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cxnSp>
        <p:nvCxnSpPr>
          <p:cNvPr id="105" name="직선 화살표 연결선 104"/>
          <p:cNvCxnSpPr/>
          <p:nvPr/>
        </p:nvCxnSpPr>
        <p:spPr>
          <a:xfrm>
            <a:off x="2614613" y="3605213"/>
            <a:ext cx="855662" cy="166687"/>
          </a:xfrm>
          <a:prstGeom prst="straightConnector1">
            <a:avLst/>
          </a:prstGeom>
          <a:ln w="31750">
            <a:solidFill>
              <a:srgbClr val="3790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5842000" y="2679700"/>
            <a:ext cx="1409700" cy="768350"/>
          </a:xfrm>
          <a:prstGeom prst="straightConnector1">
            <a:avLst/>
          </a:prstGeom>
          <a:ln w="31750">
            <a:solidFill>
              <a:srgbClr val="0050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23375" y="2047800"/>
            <a:ext cx="8430125" cy="42319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marL="133350" indent="-133350">
              <a:buClr>
                <a:srgbClr val="0180AF"/>
              </a:buClr>
              <a:buFont typeface="Arial" pitchFamily="34" charset="0"/>
              <a:buChar char="•"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defRPr>
            </a:lvl1pPr>
          </a:lstStyle>
          <a:p>
            <a:pPr marL="179388" indent="-179388">
              <a:lnSpc>
                <a:spcPts val="3300"/>
              </a:lnSpc>
              <a:spcBef>
                <a:spcPts val="500"/>
              </a:spcBef>
              <a:buClr>
                <a:srgbClr val="005094"/>
              </a:buClr>
            </a:pPr>
            <a:r>
              <a:rPr lang="en-US" altLang="ko-KR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  <a:r>
              <a:rPr lang="ko-KR" altLang="en-US" sz="2100" b="0" dirty="0">
                <a:solidFill>
                  <a:srgbClr val="C00000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 이내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화재현장 </a:t>
            </a:r>
            <a:r>
              <a:rPr lang="ko-KR" altLang="en-US" sz="2100" b="0" dirty="0" err="1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도착률</a:t>
            </a:r>
            <a:r>
              <a:rPr lang="ko-KR" altLang="en-US" sz="2100" b="0" dirty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제고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    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산불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도로</a:t>
            </a:r>
            <a:r>
              <a:rPr lang="en-US" altLang="ko-KR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·</a:t>
            </a:r>
            <a:r>
              <a:rPr lang="ko-KR" altLang="en-US" sz="2100" b="0" dirty="0" smtClean="0">
                <a:solidFill>
                  <a:schemeClr val="tx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금융 분야로 확대</a:t>
            </a:r>
            <a:endParaRPr lang="ko-KR" altLang="en-US" sz="2100" b="0" dirty="0">
              <a:solidFill>
                <a:schemeClr val="tx1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4118936" y="4246090"/>
            <a:ext cx="1126353" cy="473462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 flipV="1">
            <a:off x="3841750" y="3422650"/>
            <a:ext cx="1670050" cy="342900"/>
          </a:xfrm>
          <a:prstGeom prst="straightConnector1">
            <a:avLst/>
          </a:prstGeom>
          <a:ln w="31750">
            <a:solidFill>
              <a:srgbClr val="0050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612365" y="3604448"/>
            <a:ext cx="591829" cy="579719"/>
            <a:chOff x="586019" y="2469938"/>
            <a:chExt cx="792227" cy="776018"/>
          </a:xfrm>
        </p:grpSpPr>
        <p:sp>
          <p:nvSpPr>
            <p:cNvPr id="50" name="타원 49"/>
            <p:cNvSpPr/>
            <p:nvPr/>
          </p:nvSpPr>
          <p:spPr>
            <a:xfrm>
              <a:off x="594123" y="2469938"/>
              <a:ext cx="776019" cy="776018"/>
            </a:xfrm>
            <a:prstGeom prst="ellipse">
              <a:avLst/>
            </a:prstGeom>
            <a:solidFill>
              <a:srgbClr val="FF5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6019" y="2507752"/>
              <a:ext cx="792227" cy="700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2800" b="1" dirty="0" smtClean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5</a:t>
              </a:r>
              <a:r>
                <a:rPr lang="ko-KR" altLang="en-US" sz="1600" b="1" dirty="0" smtClean="0">
                  <a:solidFill>
                    <a:prstClr val="white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</a:t>
              </a:r>
              <a:endParaRPr lang="ko-KR" altLang="en-US" sz="2000" dirty="0">
                <a:solidFill>
                  <a:prstClr val="white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417" t="84028" r="40833" b="6667"/>
          <a:stretch/>
        </p:blipFill>
        <p:spPr>
          <a:xfrm>
            <a:off x="7758109" y="6482190"/>
            <a:ext cx="898748" cy="3345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592120" y="6502400"/>
            <a:ext cx="361380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r>
              <a:rPr lang="en-US" altLang="ko-KR" sz="12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-윤고딕340" panose="02030504000101010101" pitchFamily="18" charset="-127"/>
              </a:rPr>
              <a:t>09</a:t>
            </a:r>
            <a:endParaRPr lang="ko-KR" altLang="en-US" sz="1200" dirty="0">
              <a:solidFill>
                <a:prstClr val="black">
                  <a:lumMod val="75000"/>
                  <a:lumOff val="25000"/>
                </a:prstClr>
              </a:solidFill>
              <a:ea typeface="-윤고딕340" panose="02030504000101010101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1423392" y="3084835"/>
            <a:ext cx="819746" cy="510853"/>
          </a:xfrm>
          <a:prstGeom prst="straightConnector1">
            <a:avLst/>
          </a:prstGeom>
          <a:ln w="31750">
            <a:solidFill>
              <a:srgbClr val="3790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>
            <a:off x="4294169" y="2171294"/>
            <a:ext cx="215900" cy="2159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40" panose="0203050400010101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28303" y="4768602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+mj-ea"/>
                <a:ea typeface="+mj-ea"/>
              </a:rPr>
              <a:t>’</a:t>
            </a:r>
            <a:r>
              <a:rPr lang="en-US" altLang="ko-KR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11</a:t>
            </a:r>
            <a:r>
              <a:rPr lang="ko-KR" alt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4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11553</TotalTime>
  <Words>1910</Words>
  <Application>Microsoft Office PowerPoint</Application>
  <PresentationFormat>화면 슬라이드 쇼(4:3)</PresentationFormat>
  <Paragraphs>414</Paragraphs>
  <Slides>34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34</vt:i4>
      </vt:variant>
    </vt:vector>
  </HeadingPairs>
  <TitlesOfParts>
    <vt:vector size="56" baseType="lpstr">
      <vt:lpstr>굴림</vt:lpstr>
      <vt:lpstr>Arial</vt:lpstr>
      <vt:lpstr>-윤고딕340</vt:lpstr>
      <vt:lpstr>-윤고딕330</vt:lpstr>
      <vt:lpstr>Calibri</vt:lpstr>
      <vt:lpstr>-윤고딕350</vt:lpstr>
      <vt:lpstr>-윤고딕360</vt:lpstr>
      <vt:lpstr>-윤명조340</vt:lpstr>
      <vt:lpstr>HY견고딕</vt:lpstr>
      <vt:lpstr>맑은 고딕</vt:lpstr>
      <vt:lpstr>Wingdings</vt:lpstr>
      <vt:lpstr>Rix정고딕 B</vt:lpstr>
      <vt:lpstr>Calibri Light</vt:lpstr>
      <vt:lpstr>1_Office 테마</vt:lpstr>
      <vt:lpstr>2_Office 테마</vt:lpstr>
      <vt:lpstr>3_Office 테마</vt:lpstr>
      <vt:lpstr>4_Office 테마</vt:lpstr>
      <vt:lpstr>6_Office 테마</vt:lpstr>
      <vt:lpstr>7_Office 테마</vt:lpstr>
      <vt:lpstr>8_Office 테마</vt:lpstr>
      <vt:lpstr>10_Office 테마</vt:lpstr>
      <vt:lpstr>11_Office 테마</vt:lpstr>
      <vt:lpstr>슬라이드 1</vt:lpstr>
      <vt:lpstr>슬라이드 2</vt:lpstr>
      <vt:lpstr>슬라이드 3</vt:lpstr>
      <vt:lpstr>지난해, 인명ㆍ재산 피해가 줄고, 4대악 지수도 개선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지난해, 정부3.0의 비전과 철학을 확산시켰습니다. 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지난해, 민생 기능을 강화하고 재정기반을 확충하였습니다. 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USER</cp:lastModifiedBy>
  <cp:revision>1121</cp:revision>
  <dcterms:created xsi:type="dcterms:W3CDTF">2013-04-01T15:09:17Z</dcterms:created>
  <dcterms:modified xsi:type="dcterms:W3CDTF">2014-02-13T11:10:19Z</dcterms:modified>
</cp:coreProperties>
</file>