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oboto Slab Light"/>
      <p:regular r:id="rId38"/>
      <p:bold r:id="rId39"/>
    </p:embeddedFont>
    <p:embeddedFont>
      <p:font typeface="Abel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bel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bold.fntdata"/><Relationship Id="rId14" Type="http://schemas.openxmlformats.org/officeDocument/2006/relationships/slide" Target="slides/slide8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1.xml"/><Relationship Id="rId39" Type="http://schemas.openxmlformats.org/officeDocument/2006/relationships/font" Target="fonts/RobotoSlabLight-bold.fntdata"/><Relationship Id="rId16" Type="http://schemas.openxmlformats.org/officeDocument/2006/relationships/slide" Target="slides/slide10.xml"/><Relationship Id="rId38" Type="http://schemas.openxmlformats.org/officeDocument/2006/relationships/font" Target="fonts/RobotoSlab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b9b9a0a_2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b9b9a0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7ec63b7e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7ec63b7e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77ec63b7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77ec63b7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7ec63b7e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7ec63b7e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7ec63b7e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7ec63b7e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80cfe7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80cfe7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7c9e6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7c9e6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7ec63b7e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7ec63b7e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7ec63b7e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7ec63b7e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80cfe7a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80cfe7a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77ec63b7e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77ec63b7e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eb9b9a0a_1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eb9b9a0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3c03e985eab9d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3c03e985eab9d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77ec63b7e_2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77ec63b7e_2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7ec63b7e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7ec63b7e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9eb9b9a0a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9eb9b9a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eb9b9a0a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eb9b9a0a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eb9b9a0a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eb9b9a0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eb9b9a0a_18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9eb9b9a0a_1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da metodologia espiral(muito uso de documentação) para a Scrum.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9eb9b9a0a_18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9eb9b9a0a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pt-BR" sz="2400">
                <a:latin typeface="Abel"/>
                <a:ea typeface="Abel"/>
                <a:cs typeface="Abel"/>
                <a:sym typeface="Abel"/>
              </a:rPr>
              <a:t>ntre a equipe e Cliente,  e entre os próprios integrantes da equipe.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780cfe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780cfe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9eb9b9a0a_1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9eb9b9a0a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Vão tomar no cu!!!!!!!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llllllll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7ec63b7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7ec63b7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6174793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617479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7ec63b7e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7ec63b7e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eb9b9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eb9b9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7ec63b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7ec63b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7ec63b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7ec63b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7ec63b7e_2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7ec63b7e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51" name="Google Shape;151;p1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52" name="Google Shape;52;p13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3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ff3@cin.ufpe.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hyperlink" Target="https://docs.google.com/document/d/1LJHUskjEg96Q7BG3bhdW8X_XndFxOW7vJVWCYB-mkGk/edi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rello.com/b/uB9PHvzY/4-periodo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xMxZ0ziXJbfCPmtLaG11Uv3lBUP-jwCYI2VElsgGAGE/edi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026425" y="279925"/>
            <a:ext cx="484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bel"/>
                <a:ea typeface="Abel"/>
                <a:cs typeface="Abel"/>
                <a:sym typeface="Abel"/>
              </a:rPr>
              <a:t>2° Status Report</a:t>
            </a:r>
            <a:endParaRPr sz="36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36" y="1784875"/>
            <a:ext cx="942316" cy="1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870725" y="2004725"/>
            <a:ext cx="5859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Planejamento e Gerenciamento de Projetos(IF979)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Professor: Alexandre Vasconcelos</a:t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975" y="2004725"/>
            <a:ext cx="1302799" cy="13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1170825" y="1180325"/>
            <a:ext cx="6558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[Gestão de Frequência]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</a:t>
            </a: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ões 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5" name="Google Shape;255;p32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>
                <a:solidFill>
                  <a:schemeClr val="lt1"/>
                </a:solidFill>
              </a:rPr>
              <a:t>Implementar uma api intermediária capaz de transferir os dados para o sigrh e gerar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Overnight (Dados enviados à noite 00:00);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Pulling;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chemeClr val="lt1"/>
                </a:solidFill>
              </a:rPr>
              <a:t>Trigger.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Importância dos Relatórios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Pagamento dos servidores;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Maior Agilidade e </a:t>
            </a:r>
            <a:r>
              <a:rPr lang="pt-BR" sz="1800">
                <a:solidFill>
                  <a:schemeClr val="lt1"/>
                </a:solidFill>
              </a:rPr>
              <a:t>Auxílio </a:t>
            </a:r>
            <a:r>
              <a:rPr lang="pt-BR" sz="1800"/>
              <a:t>na Tomada de Decisão;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Uma captura de dados de acordo com a demanda dos gestores interessados. 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 </a:t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>
            <a:off x="1695450" y="1490375"/>
            <a:ext cx="6211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Gerar diferentes tipos de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Relatórios por unidade;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Relatórios por equipe;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/>
              <a:t>Relatórios de presença diária / carga horária.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685" t="0"/>
          <a:stretch/>
        </p:blipFill>
        <p:spPr>
          <a:xfrm>
            <a:off x="1231325" y="1195325"/>
            <a:ext cx="6681488" cy="37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374300"/>
            <a:ext cx="5753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Objetivo Macro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Integrar essa parte de frequência aos outros sistemas, trazendo: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Confiabilidade;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-Integridade dos dados;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-Velocidade;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disponibilidade;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/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Esta solução irá impactar: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Poupará dias de trabalho da equipe de RH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serão feitos de forma instantânea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Os técnicos administrativos, gestores de centro, e alta gestão terão acesso mais rápido a informação.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estarão disponíveis em diversos formatos, possibilitando visualização e integração por vários sistemas.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114350" y="1192657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Sistema de login para a aplicação.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Testes de Validação e verificação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Interface de login para a aplicação</a:t>
            </a:r>
            <a:endParaRPr sz="2000"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1114350" y="227038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 que já foi feito: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 que já foi feito: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175"/>
            <a:ext cx="4247799" cy="25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600" y="1257175"/>
            <a:ext cx="4122371" cy="2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End-Point para o SIG-RH já que não teremos acesso ao sistema.</a:t>
            </a:r>
            <a:endParaRPr sz="2000"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 que está sendo feito: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4"/>
          <p:cNvSpPr txBox="1"/>
          <p:nvPr>
            <p:ph idx="4294967295" type="ctrTitle"/>
          </p:nvPr>
        </p:nvSpPr>
        <p:spPr>
          <a:xfrm>
            <a:off x="1275150" y="929625"/>
            <a:ext cx="65937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Equipe: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7" name="Google Shape;197;p24"/>
          <p:cNvSpPr txBox="1"/>
          <p:nvPr>
            <p:ph idx="4294967295" type="subTitle"/>
          </p:nvPr>
        </p:nvSpPr>
        <p:spPr>
          <a:xfrm>
            <a:off x="1275150" y="2020350"/>
            <a:ext cx="65937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lt1"/>
                </a:solidFill>
              </a:rPr>
              <a:t>             </a:t>
            </a:r>
            <a:r>
              <a:rPr lang="pt-BR" sz="1800">
                <a:solidFill>
                  <a:schemeClr val="lt1"/>
                </a:solidFill>
              </a:rPr>
              <a:t>Adriano Gonçalves de Souza - ags6@cin.ufpe.br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Ivan Ferreira da Silva Lima - ifsl2@cin.ufpe.br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Josenildo Lopes de Souza - jls2@cin.ufpe.br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Livio Cavalcanti de Souza - lcs9@cin.ufpe.br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  Raphael Farias de Figueiredo - </a:t>
            </a:r>
            <a:r>
              <a:rPr lang="pt-BR" sz="1800">
                <a:solidFill>
                  <a:srgbClr val="FFFFFF"/>
                </a:solidFill>
                <a:uFill>
                  <a:noFill/>
                </a:uFill>
                <a:hlinkClick r:id="rId3"/>
              </a:rPr>
              <a:t>rff3@cin.ufpe.br</a:t>
            </a:r>
            <a:endParaRPr sz="18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Rivaldo de Castro Rodrigues - rcra@cin.ufpe.br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foram construídos os níveis de acesso do sistema.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Ainda não foi feita a integração/testes com Banco de dados de frequência. Falta escolher o banco de dados e criar uma base de dados fictícia para testes.</a:t>
            </a:r>
            <a:endParaRPr sz="2000"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 que n</a:t>
            </a:r>
            <a:r>
              <a:rPr lang="pt-BR" sz="2400">
                <a:latin typeface="Abel"/>
                <a:ea typeface="Abel"/>
                <a:cs typeface="Abel"/>
                <a:sym typeface="Abel"/>
              </a:rPr>
              <a:t>ão foi f</a:t>
            </a:r>
            <a:r>
              <a:rPr lang="pt-BR" sz="2400">
                <a:latin typeface="Abel"/>
                <a:ea typeface="Abel"/>
                <a:cs typeface="Abel"/>
                <a:sym typeface="Abel"/>
              </a:rPr>
              <a:t>eito: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/>
              <a:t>Verificação: estamos </a:t>
            </a:r>
            <a:r>
              <a:rPr b="1" lang="pt-BR" u="sng"/>
              <a:t>construindo certo</a:t>
            </a:r>
            <a:r>
              <a:rPr lang="pt-BR"/>
              <a:t> o produto?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/>
              <a:t>Validação: estamos construindo </a:t>
            </a:r>
            <a:r>
              <a:rPr b="1" lang="pt-BR" u="sng"/>
              <a:t>o produto certo</a:t>
            </a:r>
            <a:r>
              <a:rPr lang="pt-BR"/>
              <a:t>?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/>
              <a:t>(Boehm, 1979)  </a:t>
            </a:r>
            <a:endParaRPr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Importância do processo de feedback </a:t>
            </a: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contínuo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Como isto está sendo feito?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75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50" y="1849875"/>
            <a:ext cx="2575601" cy="18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450" y="2064138"/>
            <a:ext cx="1650624" cy="16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1106600" y="646850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Metodologia e ferramentas utilizadas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Metodologia e Ferramentas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397814"/>
            <a:ext cx="2811176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403699" y="1047712"/>
            <a:ext cx="1577674" cy="15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150" y="1195575"/>
            <a:ext cx="1281949" cy="128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0" name="Google Shape;34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938" y="2903262"/>
            <a:ext cx="107250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600" y="2443612"/>
            <a:ext cx="163285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8">
            <a:alphaModFix amt="78000"/>
          </a:blip>
          <a:stretch>
            <a:fillRect/>
          </a:stretch>
        </p:blipFill>
        <p:spPr>
          <a:xfrm>
            <a:off x="6151276" y="2443602"/>
            <a:ext cx="1577675" cy="20079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19050">
              <a:srgbClr val="000000">
                <a:alpha val="39000"/>
              </a:srgbClr>
            </a:outerShdw>
          </a:effectLst>
        </p:spPr>
      </p:pic>
      <p:pic>
        <p:nvPicPr>
          <p:cNvPr id="343" name="Google Shape;343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5338" y="2562850"/>
            <a:ext cx="1394350" cy="13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omunicação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350" y="-220325"/>
            <a:ext cx="1617175" cy="1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88225"/>
            <a:ext cx="1063675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88" y="3849138"/>
            <a:ext cx="1218700" cy="12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>
          <a:blip r:embed="rId6">
            <a:alphaModFix amt="98000"/>
          </a:blip>
          <a:stretch>
            <a:fillRect/>
          </a:stretch>
        </p:blipFill>
        <p:spPr>
          <a:xfrm>
            <a:off x="1755525" y="1697825"/>
            <a:ext cx="121867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900" y="1697825"/>
            <a:ext cx="1431828" cy="9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 txBox="1"/>
          <p:nvPr/>
        </p:nvSpPr>
        <p:spPr>
          <a:xfrm>
            <a:off x="2417725" y="4356250"/>
            <a:ext cx="41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8"/>
              </a:rPr>
              <a:t>https://docs.google.com/document/d/1LJHUskjEg96Q7BG3bhdW8X_XndFxOW7vJVWCYB-mkGk/edit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3864286" y="2182059"/>
            <a:ext cx="1218674" cy="122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2876875" y="4921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Atividades Planejadas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688975" y="4619700"/>
            <a:ext cx="294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hlinkClick r:id="rId3"/>
              </a:rPr>
              <a:t>https://trello.com/b/uB9PHvzY/4-periodo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65" name="Google Shape;3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625" y="1217650"/>
            <a:ext cx="5444910" cy="33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deu certo?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Mudança na</a:t>
            </a:r>
            <a:r>
              <a:rPr lang="pt-BR" sz="2000"/>
              <a:t> metodologia;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Melhora na integração da equipe;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Divisão de tarefas no Trello;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Determinação das tarefas de acordo com o perfil SGE.</a:t>
            </a:r>
            <a:endParaRPr sz="2000"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pode Melhorar?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Melhorar a nossa capacidade técnica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Pontualidade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Mais reuni</a:t>
            </a:r>
            <a:r>
              <a:rPr lang="pt-BR" sz="2000"/>
              <a:t>ões para validação e verificação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 do Plano de Implantação</a:t>
            </a:r>
            <a:endParaRPr/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https://docs.google.com/document/d/1xMxZ0ziXJbfCPmtLaG11Uv3lBUP-jwCYI2VElsgGAGE/edit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1" name="Google Shape;391;p51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bel"/>
                <a:ea typeface="Abel"/>
                <a:cs typeface="Abel"/>
                <a:sym typeface="Abel"/>
              </a:rPr>
              <a:t>Obrigado!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2" name="Google Shape;392;p51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Perguntas?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393" name="Google Shape;393;p51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4" name="Google Shape;394;p5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3" name="Google Shape;203;p25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Mais de 4.000 pessoas dependentes diretas do ponto eletrônico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Total dependência do PontoWeb;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de frequência feitos manualmente.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1695450" y="1277400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>
                <a:solidFill>
                  <a:srgbClr val="FFFFFF"/>
                </a:solidFill>
              </a:rPr>
              <a:t>Sistema de frequência PontoWeb </a:t>
            </a:r>
            <a:r>
              <a:rPr lang="pt-BR"/>
              <a:t>fornece </a:t>
            </a:r>
            <a:r>
              <a:rPr lang="pt-BR">
                <a:solidFill>
                  <a:srgbClr val="FFFFFF"/>
                </a:solidFill>
              </a:rPr>
              <a:t>relat</a:t>
            </a:r>
            <a:r>
              <a:rPr lang="pt-BR"/>
              <a:t>órios inadequados </a:t>
            </a:r>
            <a:r>
              <a:rPr lang="pt-BR">
                <a:solidFill>
                  <a:srgbClr val="FFFFFF"/>
                </a:solidFill>
              </a:rPr>
              <a:t>para as necessidades dos gestores de recursos humanos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Mudança do atual Sistema SIGA para o SIGRH;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Relatórios feitos e checados manualmente;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>
                <a:solidFill>
                  <a:schemeClr val="lt1"/>
                </a:solidFill>
              </a:rPr>
              <a:t>Sistemas não integrados.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44558" l="0" r="0" t="-9334"/>
          <a:stretch/>
        </p:blipFill>
        <p:spPr>
          <a:xfrm>
            <a:off x="523050" y="812975"/>
            <a:ext cx="8097901" cy="39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Consequências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1" name="Google Shape;221;p28"/>
          <p:cNvSpPr txBox="1"/>
          <p:nvPr>
            <p:ph idx="4294967295" type="subTitle"/>
          </p:nvPr>
        </p:nvSpPr>
        <p:spPr>
          <a:xfrm>
            <a:off x="1695450" y="13292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Lentidão;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/>
              <a:t>Segurança/Garantia;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Instabilidade.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114425" y="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PontoWeb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425"/>
            <a:ext cx="9143999" cy="60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56797"/>
            <a:ext cx="9244701" cy="694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234">
            <a:off x="1976514" y="1708270"/>
            <a:ext cx="816973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5" y="2290775"/>
            <a:ext cx="34271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169136" y="2622625"/>
            <a:ext cx="13876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6">
            <a:alphaModFix/>
          </a:blip>
          <a:srcRect b="9403" l="0" r="34309" t="0"/>
          <a:stretch/>
        </p:blipFill>
        <p:spPr>
          <a:xfrm>
            <a:off x="3099900" y="2213063"/>
            <a:ext cx="2305599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7">
            <a:alphaModFix/>
          </a:blip>
          <a:srcRect b="30323" l="66009" r="23043" t="0"/>
          <a:stretch/>
        </p:blipFill>
        <p:spPr>
          <a:xfrm>
            <a:off x="5405488" y="2045875"/>
            <a:ext cx="497250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6698">
            <a:off x="6540138" y="1708270"/>
            <a:ext cx="816974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60667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24569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1417300" y="500300"/>
            <a:ext cx="6046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