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Roboto Slab Light"/>
      <p:regular r:id="rId44"/>
      <p:bold r:id="rId45"/>
    </p:embeddedFont>
    <p:embeddedFont>
      <p:font typeface="Abel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SlabLight-regular.fntdata"/><Relationship Id="rId21" Type="http://schemas.openxmlformats.org/officeDocument/2006/relationships/slide" Target="slides/slide15.xml"/><Relationship Id="rId43" Type="http://schemas.openxmlformats.org/officeDocument/2006/relationships/font" Target="fonts/RobotoSlab-bold.fntdata"/><Relationship Id="rId24" Type="http://schemas.openxmlformats.org/officeDocument/2006/relationships/slide" Target="slides/slide18.xml"/><Relationship Id="rId46" Type="http://schemas.openxmlformats.org/officeDocument/2006/relationships/font" Target="fonts/Abel-regular.fntdata"/><Relationship Id="rId23" Type="http://schemas.openxmlformats.org/officeDocument/2006/relationships/slide" Target="slides/slide17.xml"/><Relationship Id="rId45" Type="http://schemas.openxmlformats.org/officeDocument/2006/relationships/font" Target="fonts/RobotoSlab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campus.com.br/tap-a-certidao-de-nascimento-do-projeto/" TargetMode="External"/><Relationship Id="rId3" Type="http://schemas.openxmlformats.org/officeDocument/2006/relationships/hyperlink" Target="https://www.diegomacedo.com.br/gerenciamento-do-escopo-do-projeto-pmbok-5a-ed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eb9b9a0a_2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eb9b9a0a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77ec63b7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77ec63b7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7ec63b7e_2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7ec63b7e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7ec63b7e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77ec63b7e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46bfe8a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46bfe8a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9d64d79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9d64d79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77ec63b7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77ec63b7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77ec63b7e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77ec63b7e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7ec63b7e_8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7ec63b7e_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780cfe7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780cfe7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b9d64d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b9d64d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eb9b9a0a_1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eb9b9a0a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https://sitecampus.com.br/tap-a-certidao-de-nascimento-do-projeto/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https://www.diegomacedo.com.br/gerenciamento-do-escopo-do-projeto-pmbok-5a-ed/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9d64d7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b9d64d7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b9d64d7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b9d64d7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7c9e60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7c9e60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77ec63b7e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77ec63b7e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822cda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c822cda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c822cda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c822cda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822cda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c822cda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9eb9b9a0a_6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9eb9b9a0a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pt-BR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pt-BR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pt-BR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9eb9b9a0a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9eb9b9a0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pt-BR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pt-BR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pt-BR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77ec63b7e_2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77ec63b7e_2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7ec63b7e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7ec63b7e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780cfe7a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780cfe7a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9eb9b9a0a_1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9eb9b9a0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9eb9b9a0a_18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9eb9b9a0a_1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Mudança da metodologia espiral(muito uso de documentação) para a Scrum.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9eb9b9a0a_18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9eb9b9a0a_1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E</a:t>
            </a:r>
            <a:r>
              <a:rPr lang="pt-BR" sz="2400">
                <a:latin typeface="Abel"/>
                <a:ea typeface="Abel"/>
                <a:cs typeface="Abel"/>
                <a:sym typeface="Abel"/>
              </a:rPr>
              <a:t>ntre a equipe e Cliente,  e entre os próprios integrantes da equipe.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780cfe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780cfe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9eb9b9a0a_1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9eb9b9a0a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Vão tomar no cu!!!!!!!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llllllll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6174793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617479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sequência de fatos, conclusões e opiniões que resultaram no projeto ser escolhido como um dos focos da atenção (e dos investimentos) da organização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822cda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822cda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9d64d79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9d64d79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7ec63b7e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7ec63b7e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eb9b9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9eb9b9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7ec63b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7ec63b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51" name="Google Shape;151;p16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70" name="Google Shape;170;p19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52" name="Google Shape;52;p13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3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" name="Google Shape;70;p13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_BiPWyFfm9M" TargetMode="External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ff3@cin.ufpe.b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Relationship Id="rId7" Type="http://schemas.openxmlformats.org/officeDocument/2006/relationships/image" Target="../media/image37.png"/><Relationship Id="rId8" Type="http://schemas.openxmlformats.org/officeDocument/2006/relationships/hyperlink" Target="https://docs.google.com/document/d/1LJHUskjEg96Q7BG3bhdW8X_XndFxOW7vJVWCYB-mkGk/edi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41.png"/><Relationship Id="rId9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jpg"/><Relationship Id="rId4" Type="http://schemas.openxmlformats.org/officeDocument/2006/relationships/image" Target="../media/image2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rello.com/b/uB9PHvzY/4-periodo" TargetMode="External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document/d/1xMxZ0ziXJbfCPmtLaG11Uv3lBUP-jwCYI2VElsgGAGE/edit" TargetMode="External"/><Relationship Id="rId4" Type="http://schemas.openxmlformats.org/officeDocument/2006/relationships/hyperlink" Target="https://github.com/lcs9/PGP-IF979-2019.1" TargetMode="External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z-XVyqHBJMU" TargetMode="External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ctrTitle"/>
          </p:nvPr>
        </p:nvSpPr>
        <p:spPr>
          <a:xfrm>
            <a:off x="2026425" y="279925"/>
            <a:ext cx="484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bel"/>
                <a:ea typeface="Abel"/>
                <a:cs typeface="Abel"/>
                <a:sym typeface="Abel"/>
              </a:rPr>
              <a:t>       Apresentação Final</a:t>
            </a:r>
            <a:endParaRPr sz="36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36" y="1784875"/>
            <a:ext cx="942316" cy="17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1870725" y="2004725"/>
            <a:ext cx="58590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Professores: Alexandre Vasconcelos</a:t>
            </a:r>
            <a:endParaRPr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Carla Tarciana</a:t>
            </a:r>
            <a:endParaRPr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Simone Santos</a:t>
            </a:r>
            <a:endParaRPr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975" y="2004725"/>
            <a:ext cx="1302799" cy="130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1170825" y="1180325"/>
            <a:ext cx="65589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[Gestão de Frequência]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56797"/>
            <a:ext cx="9244701" cy="694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234">
            <a:off x="1976514" y="1708270"/>
            <a:ext cx="816973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75" y="2290775"/>
            <a:ext cx="3427175" cy="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>
            <a:off x="7169136" y="2622625"/>
            <a:ext cx="138763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6">
            <a:alphaModFix/>
          </a:blip>
          <a:srcRect b="9403" l="0" r="34309" t="0"/>
          <a:stretch/>
        </p:blipFill>
        <p:spPr>
          <a:xfrm>
            <a:off x="3099900" y="2213063"/>
            <a:ext cx="2305599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7">
            <a:alphaModFix/>
          </a:blip>
          <a:srcRect b="30323" l="66009" r="23043" t="0"/>
          <a:stretch/>
        </p:blipFill>
        <p:spPr>
          <a:xfrm>
            <a:off x="5405488" y="2045875"/>
            <a:ext cx="497250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36698">
            <a:off x="6540138" y="1708270"/>
            <a:ext cx="816974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6066705" y="3120937"/>
            <a:ext cx="806291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2456905" y="3120937"/>
            <a:ext cx="806291" cy="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1417300" y="500300"/>
            <a:ext cx="6046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</a:t>
            </a:r>
            <a:endParaRPr sz="3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</a:t>
            </a: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ões 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7" name="Google Shape;267;p34"/>
          <p:cNvSpPr txBox="1"/>
          <p:nvPr>
            <p:ph idx="4294967295" type="subTitle"/>
          </p:nvPr>
        </p:nvSpPr>
        <p:spPr>
          <a:xfrm>
            <a:off x="1695450" y="14903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>
                <a:solidFill>
                  <a:schemeClr val="lt1"/>
                </a:solidFill>
              </a:rPr>
              <a:t>Implementar uma api intermediária capaz de transferir os dados para o sigrh e gerar relatórios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>
                <a:solidFill>
                  <a:schemeClr val="lt1"/>
                </a:solidFill>
              </a:rPr>
              <a:t>Overnight (Dados enviados à noite 00:00);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/>
              <a:t>Pulling;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chemeClr val="lt1"/>
                </a:solidFill>
              </a:rPr>
              <a:t>Trigger.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5" title="TO-BE SG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88" y="-434450"/>
            <a:ext cx="7843825" cy="58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135"/>
            <a:ext cx="9144006" cy="479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Importância dos Relatórios</a:t>
            </a:r>
            <a:endParaRPr sz="24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Pagamento dos servidores;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Maior Agilidade, </a:t>
            </a:r>
            <a:r>
              <a:rPr lang="pt-BR" sz="1800">
                <a:solidFill>
                  <a:schemeClr val="lt1"/>
                </a:solidFill>
              </a:rPr>
              <a:t>Auxílio e Consistência </a:t>
            </a:r>
            <a:r>
              <a:rPr lang="pt-BR" sz="1800"/>
              <a:t>na Tomada de Decisão;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Uma captura de dados de acordo com a demanda dos gestores interessados. 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 </a:t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1" name="Google Shape;291;p38"/>
          <p:cNvSpPr txBox="1"/>
          <p:nvPr>
            <p:ph idx="4294967295" type="subTitle"/>
          </p:nvPr>
        </p:nvSpPr>
        <p:spPr>
          <a:xfrm>
            <a:off x="1695450" y="1490375"/>
            <a:ext cx="6211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Gerar diferentes tipos de relatórios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>
                <a:solidFill>
                  <a:schemeClr val="lt1"/>
                </a:solidFill>
              </a:rPr>
              <a:t>Relatórios por unidade;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/>
              <a:t>Relatórios por equipe;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pt-BR" sz="2000"/>
              <a:t>Relatórios de presença diária / carga horária.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 rotWithShape="1">
          <a:blip r:embed="rId3">
            <a:alphaModFix/>
          </a:blip>
          <a:srcRect b="0" l="0" r="685" t="0"/>
          <a:stretch/>
        </p:blipFill>
        <p:spPr>
          <a:xfrm>
            <a:off x="1231325" y="1195325"/>
            <a:ext cx="6681488" cy="37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374300"/>
            <a:ext cx="57531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1114350" y="16005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Critérios</a:t>
            </a:r>
            <a:r>
              <a:rPr lang="pt-BR" sz="2400"/>
              <a:t> de aceitação </a:t>
            </a:r>
            <a:endParaRPr sz="2400"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1114350" y="1130975"/>
            <a:ext cx="69153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Indicador de Tempo de Resposta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 Descrição: Os dados dos funcionários devem estar no sistema em no máximo 15 segundos após ele bater o ponto.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Métrica: Tempo que o dado leva para entrar no sistema.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 ITR = Tempo de armazenamento - Tempo de coleta do ponto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p24"/>
          <p:cNvSpPr txBox="1"/>
          <p:nvPr>
            <p:ph idx="4294967295" type="ctrTitle"/>
          </p:nvPr>
        </p:nvSpPr>
        <p:spPr>
          <a:xfrm>
            <a:off x="1275150" y="929625"/>
            <a:ext cx="6593700" cy="7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Equipe: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7" name="Google Shape;197;p24"/>
          <p:cNvSpPr txBox="1"/>
          <p:nvPr>
            <p:ph idx="4294967295" type="subTitle"/>
          </p:nvPr>
        </p:nvSpPr>
        <p:spPr>
          <a:xfrm>
            <a:off x="1275150" y="2020350"/>
            <a:ext cx="65937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lt1"/>
                </a:solidFill>
              </a:rPr>
              <a:t>             </a:t>
            </a:r>
            <a:r>
              <a:rPr lang="pt-BR" sz="1800">
                <a:solidFill>
                  <a:schemeClr val="lt1"/>
                </a:solidFill>
              </a:rPr>
              <a:t>Adriano Gonçalves de Souza - ags6@cin.ufpe.br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  Ivan Ferreira da Silva Lima - ifsl2@cin.ufpe.br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Josenildo Lopes de Souza - jls2@cin.ufpe.br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Livio Cavalcanti de Souza - lcs9@cin.ufpe.br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    Raphael Farias de Figueiredo - </a:t>
            </a:r>
            <a:r>
              <a:rPr lang="pt-BR" sz="1800">
                <a:solidFill>
                  <a:srgbClr val="FFFFFF"/>
                </a:solidFill>
                <a:uFill>
                  <a:noFill/>
                </a:uFill>
                <a:hlinkClick r:id="rId3"/>
              </a:rPr>
              <a:t>rff3@cin.ufpe.br</a:t>
            </a:r>
            <a:endParaRPr sz="18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Matheus Santos Veras           -Msv6@Cin.uCin.ufpe.br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1114350" y="16005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Critérios de aceitação </a:t>
            </a:r>
            <a:endParaRPr sz="2400"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1114350" y="1130975"/>
            <a:ext cx="69153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Indicador de Qualidade: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Descrição: Definir a qualidade dos relatórios de acordo com a necessidade de cada gestor e diretor de centro.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Métrica: Pesquisa de satisfação do usuário.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1114350" y="16005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Critérios de aceitação </a:t>
            </a:r>
            <a:endParaRPr sz="2400"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1114350" y="1130975"/>
            <a:ext cx="69153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Indicador de Efi ciência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Descrição: Responsável por mostrar o tempo gasto para que cada relatório seja feito.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Métrica: Tempo de execução da tarefa de gerar relatório.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IE = Tempo de Pedido do Relatório - Tempo de Entrega do Pedido do Relatório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Objetivo Macro</a:t>
            </a:r>
            <a:endParaRPr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Integrar essa parte de frequência aos outros sistemas, trazendo: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-Alta Confiabilidade;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-Integridade dos dados;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-Velocidade;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-Alta disponibilidade;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pt-BR" sz="2000"/>
              <a:t> 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Esta solução irá impactar: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Poupará dias de trabalho da equipe de RH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serão feitos de forma instantânea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Os técnicos administrativos, gestores de centro, e alta gestão terão acesso mais rápido a informação.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estarão disponíveis em diversos formatos, possibilitando visualização e integração por vários sistemas.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806550" y="38775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Quanto?</a:t>
            </a:r>
            <a:endParaRPr b="1" sz="2400"/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50" y="1566425"/>
            <a:ext cx="3022450" cy="2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475" y="1457138"/>
            <a:ext cx="3063775" cy="24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00" y="1031300"/>
            <a:ext cx="3703325" cy="32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950" y="165395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338" y="1942600"/>
            <a:ext cx="2044326" cy="104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617225" y="1316100"/>
            <a:ext cx="74124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/>
              <a:t>1 hora/dia x 6 pessoas x 20 dias/mês x 3 meses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/>
              <a:t>=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/>
              <a:t>360 h 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1668300" y="768725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>
                <a:latin typeface="Abel"/>
                <a:ea typeface="Abel"/>
                <a:cs typeface="Abel"/>
                <a:sym typeface="Abel"/>
              </a:rPr>
              <a:t>C</a:t>
            </a:r>
            <a:r>
              <a:rPr lang="pt-BR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omunicação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350" y="-220325"/>
            <a:ext cx="1617175" cy="16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0" y="88225"/>
            <a:ext cx="1063675" cy="1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88" y="3849138"/>
            <a:ext cx="1218700" cy="12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9"/>
          <p:cNvPicPr preferRelativeResize="0"/>
          <p:nvPr/>
        </p:nvPicPr>
        <p:blipFill>
          <a:blip r:embed="rId6">
            <a:alphaModFix amt="98000"/>
          </a:blip>
          <a:stretch>
            <a:fillRect/>
          </a:stretch>
        </p:blipFill>
        <p:spPr>
          <a:xfrm>
            <a:off x="1755525" y="1697825"/>
            <a:ext cx="1218675" cy="12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900" y="1697825"/>
            <a:ext cx="1431828" cy="95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 txBox="1"/>
          <p:nvPr/>
        </p:nvSpPr>
        <p:spPr>
          <a:xfrm>
            <a:off x="2417725" y="4356250"/>
            <a:ext cx="411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8"/>
              </a:rPr>
              <a:t>https://docs.google.com/document/d/1LJHUskjEg96Q7BG3bhdW8X_XndFxOW7vJVWCYB-mkGk/edit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3864286" y="2182059"/>
            <a:ext cx="1218674" cy="122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1106600" y="646850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Metodologia e ferramentas utilizadas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latin typeface="Abel"/>
                <a:ea typeface="Abel"/>
                <a:cs typeface="Abel"/>
                <a:sym typeface="Abel"/>
              </a:rPr>
              <a:t>Metodologia e Ferramentas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13" y="1397814"/>
            <a:ext cx="2811176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0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403699" y="1047712"/>
            <a:ext cx="1577674" cy="15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150" y="1195575"/>
            <a:ext cx="1281949" cy="1281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5" name="Google Shape;37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938" y="2903262"/>
            <a:ext cx="1072508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600" y="2443612"/>
            <a:ext cx="1632850" cy="16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8">
            <a:alphaModFix amt="78000"/>
          </a:blip>
          <a:stretch>
            <a:fillRect/>
          </a:stretch>
        </p:blipFill>
        <p:spPr>
          <a:xfrm>
            <a:off x="6151276" y="2443602"/>
            <a:ext cx="1577675" cy="20079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19050">
              <a:srgbClr val="000000">
                <a:alpha val="39000"/>
              </a:srgbClr>
            </a:outerShdw>
          </a:effectLst>
        </p:spPr>
      </p:pic>
      <p:pic>
        <p:nvPicPr>
          <p:cNvPr id="378" name="Google Shape;378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95338" y="2562850"/>
            <a:ext cx="1394350" cy="13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Ferramentas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84" name="Google Shape;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75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050" y="1849875"/>
            <a:ext cx="2575601" cy="18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450" y="2064138"/>
            <a:ext cx="1650624" cy="16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4294967295"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Cenário Atual</a:t>
            </a:r>
            <a:endParaRPr sz="2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3" name="Google Shape;203;p25"/>
          <p:cNvSpPr txBox="1"/>
          <p:nvPr>
            <p:ph idx="4294967295" type="subTitle"/>
          </p:nvPr>
        </p:nvSpPr>
        <p:spPr>
          <a:xfrm>
            <a:off x="1695450" y="14903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Mais de 4.000 pessoas dependentes diretas do ponto eletrônico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Total dependência do PontoWeb;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de frequência feitos manualmente.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Layout</a:t>
            </a:r>
            <a:endParaRPr/>
          </a:p>
        </p:txBody>
      </p:sp>
      <p:pic>
        <p:nvPicPr>
          <p:cNvPr id="392" name="Google Shape;3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175"/>
            <a:ext cx="4247799" cy="25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600" y="1257175"/>
            <a:ext cx="4122371" cy="25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2876875" y="49212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Atividades Planejadas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9" name="Google Shape;399;p53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1" name="Google Shape;401;p53"/>
          <p:cNvSpPr txBox="1"/>
          <p:nvPr/>
        </p:nvSpPr>
        <p:spPr>
          <a:xfrm>
            <a:off x="688975" y="4619700"/>
            <a:ext cx="294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hlinkClick r:id="rId3"/>
              </a:rPr>
              <a:t>https://trello.com/b/uB9PHvzY/4-periodo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625" y="1217650"/>
            <a:ext cx="5444910" cy="33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O que deu certo?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8" name="Google Shape;408;p5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Mudança na</a:t>
            </a:r>
            <a:r>
              <a:rPr lang="pt-BR" sz="2000"/>
              <a:t> metodologia;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Divisão de tarefas no Trello;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Determinação das tarefas de acordo com o perfil SGE.</a:t>
            </a:r>
            <a:endParaRPr sz="2000"/>
          </a:p>
        </p:txBody>
      </p:sp>
      <p:sp>
        <p:nvSpPr>
          <p:cNvPr id="409" name="Google Shape;40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O que pode Melhorar?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5" name="Google Shape;415;p5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Melhorar a nossa capacidade técnica e Planejamento das tarefas;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Pontualidade, Comunicação;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Mais reuni</a:t>
            </a:r>
            <a:r>
              <a:rPr lang="pt-BR" sz="2000"/>
              <a:t>ões para validação e verificação;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Maior Integração.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16" name="Google Shape;41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Artefatos</a:t>
            </a:r>
            <a:endParaRPr/>
          </a:p>
        </p:txBody>
      </p:sp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/>
              <a:t>Plano de implantação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https://docs.google.com/document/d/1xMxZ0ziXJbfCPmtLaG11Uv3lBUP-jwCYI2VElsgGAGE/edit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/>
              <a:t>Github</a:t>
            </a:r>
            <a:endParaRPr sz="18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https://github.com/lcs9/PGP-IF979-2019.1</a:t>
            </a:r>
            <a:endParaRPr sz="1200"/>
          </a:p>
        </p:txBody>
      </p:sp>
      <p:pic>
        <p:nvPicPr>
          <p:cNvPr id="423" name="Google Shape;42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599" y="1565950"/>
            <a:ext cx="778600" cy="5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6000" y="2621475"/>
            <a:ext cx="851800" cy="8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0" name="Google Shape;430;p57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Abel"/>
                <a:ea typeface="Abel"/>
                <a:cs typeface="Abel"/>
                <a:sym typeface="Abel"/>
              </a:rPr>
              <a:t>Obrigado!</a:t>
            </a:r>
            <a:endParaRPr sz="4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31" name="Google Shape;431;p57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Perguntas?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grpSp>
        <p:nvGrpSpPr>
          <p:cNvPr id="432" name="Google Shape;432;p57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433" name="Google Shape;433;p5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Contexto do Problema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1695450" y="1277400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>
                <a:solidFill>
                  <a:srgbClr val="FFFFFF"/>
                </a:solidFill>
              </a:rPr>
              <a:t>Sistema de frequência PontoWeb </a:t>
            </a:r>
            <a:r>
              <a:rPr lang="pt-BR"/>
              <a:t>fornece </a:t>
            </a:r>
            <a:r>
              <a:rPr lang="pt-BR">
                <a:solidFill>
                  <a:srgbClr val="FFFFFF"/>
                </a:solidFill>
              </a:rPr>
              <a:t>relat</a:t>
            </a:r>
            <a:r>
              <a:rPr lang="pt-BR"/>
              <a:t>órios inadequados </a:t>
            </a:r>
            <a:r>
              <a:rPr lang="pt-BR">
                <a:solidFill>
                  <a:srgbClr val="FFFFFF"/>
                </a:solidFill>
              </a:rPr>
              <a:t>para as necessidades dos gestores de recursos humanos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●"/>
            </a:pPr>
            <a:r>
              <a:rPr lang="pt-BR">
                <a:solidFill>
                  <a:schemeClr val="lt1"/>
                </a:solidFill>
              </a:rPr>
              <a:t>Mudança do atual Sistema SIGA para o SIGRH;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●"/>
            </a:pPr>
            <a:r>
              <a:rPr lang="pt-BR">
                <a:solidFill>
                  <a:schemeClr val="lt1"/>
                </a:solidFill>
              </a:rPr>
              <a:t>Relatórios feitos e checados manualmente;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pt-BR">
                <a:solidFill>
                  <a:schemeClr val="lt1"/>
                </a:solidFill>
              </a:rPr>
              <a:t>Sistemas não integrados.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 title="AS-IS SG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88" y="-262375"/>
            <a:ext cx="7898825" cy="59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620"/>
            <a:ext cx="9144005" cy="486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4294967295"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Cenário Atual</a:t>
            </a:r>
            <a:endParaRPr sz="2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44558" l="0" r="0" t="-9334"/>
          <a:stretch/>
        </p:blipFill>
        <p:spPr>
          <a:xfrm>
            <a:off x="523050" y="812975"/>
            <a:ext cx="8097901" cy="399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4294967295"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Consequências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3" name="Google Shape;233;p30"/>
          <p:cNvSpPr txBox="1"/>
          <p:nvPr>
            <p:ph idx="4294967295" type="subTitle"/>
          </p:nvPr>
        </p:nvSpPr>
        <p:spPr>
          <a:xfrm>
            <a:off x="1695450" y="13292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Lentidão;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/>
              <a:t>Segurança/Garantia;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Instabilidade.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114425" y="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PontoWeb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425"/>
            <a:ext cx="9143999" cy="600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