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  <p:sldMasterId id="2147483677" r:id="rId2"/>
  </p:sldMasterIdLst>
  <p:notesMasterIdLst>
    <p:notesMasterId r:id="rId22"/>
  </p:notesMasterIdLst>
  <p:sldIdLst>
    <p:sldId id="256" r:id="rId3"/>
    <p:sldId id="258" r:id="rId4"/>
    <p:sldId id="259" r:id="rId5"/>
    <p:sldId id="260" r:id="rId6"/>
    <p:sldId id="269" r:id="rId7"/>
    <p:sldId id="270" r:id="rId8"/>
    <p:sldId id="268" r:id="rId9"/>
    <p:sldId id="261" r:id="rId10"/>
    <p:sldId id="262" r:id="rId11"/>
    <p:sldId id="264" r:id="rId12"/>
    <p:sldId id="266" r:id="rId13"/>
    <p:sldId id="271" r:id="rId14"/>
    <p:sldId id="272" r:id="rId15"/>
    <p:sldId id="273" r:id="rId16"/>
    <p:sldId id="277" r:id="rId17"/>
    <p:sldId id="274" r:id="rId18"/>
    <p:sldId id="275" r:id="rId19"/>
    <p:sldId id="276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80" autoAdjust="0"/>
  </p:normalViewPr>
  <p:slideViewPr>
    <p:cSldViewPr snapToGrid="0">
      <p:cViewPr varScale="1">
        <p:scale>
          <a:sx n="72" d="100"/>
          <a:sy n="72" d="100"/>
        </p:scale>
        <p:origin x="107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9C338B-E546-42A4-8D91-23B8B38D3C2A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3BA9BCD-650D-4F45-9030-B52529D9442F}">
      <dgm:prSet/>
      <dgm:spPr/>
      <dgm:t>
        <a:bodyPr/>
        <a:lstStyle/>
        <a:p>
          <a:r>
            <a:rPr lang="en-US" b="1" i="0" dirty="0"/>
            <a:t>Diabetes Dataset (Dataset 1)</a:t>
          </a:r>
          <a:endParaRPr lang="en-US" dirty="0"/>
        </a:p>
      </dgm:t>
    </dgm:pt>
    <dgm:pt modelId="{FD2AE185-EE27-4591-92BC-39A4349E6DC1}" type="parTrans" cxnId="{39555D7A-9CCE-4D42-8255-03CF3C021D5A}">
      <dgm:prSet/>
      <dgm:spPr/>
      <dgm:t>
        <a:bodyPr/>
        <a:lstStyle/>
        <a:p>
          <a:endParaRPr lang="en-US"/>
        </a:p>
      </dgm:t>
    </dgm:pt>
    <dgm:pt modelId="{07D2FA8D-5001-4328-B28E-91BDB47983AC}" type="sibTrans" cxnId="{39555D7A-9CCE-4D42-8255-03CF3C021D5A}">
      <dgm:prSet/>
      <dgm:spPr/>
      <dgm:t>
        <a:bodyPr/>
        <a:lstStyle/>
        <a:p>
          <a:endParaRPr lang="en-US"/>
        </a:p>
      </dgm:t>
    </dgm:pt>
    <dgm:pt modelId="{014DE913-91D1-4BFC-BFCD-3876CF2A4BA2}">
      <dgm:prSet/>
      <dgm:spPr/>
      <dgm:t>
        <a:bodyPr/>
        <a:lstStyle/>
        <a:p>
          <a:r>
            <a:rPr lang="en-US" dirty="0"/>
            <a:t>Introduction</a:t>
          </a:r>
        </a:p>
      </dgm:t>
    </dgm:pt>
    <dgm:pt modelId="{887585CF-77ED-495A-9E18-F1CD79220267}" type="parTrans" cxnId="{F8BB3BB9-B664-4723-B34F-7A92E732BB23}">
      <dgm:prSet/>
      <dgm:spPr/>
      <dgm:t>
        <a:bodyPr/>
        <a:lstStyle/>
        <a:p>
          <a:endParaRPr lang="en-US"/>
        </a:p>
      </dgm:t>
    </dgm:pt>
    <dgm:pt modelId="{7459AA6F-2C61-4C57-B750-0619229B4A24}" type="sibTrans" cxnId="{F8BB3BB9-B664-4723-B34F-7A92E732BB23}">
      <dgm:prSet/>
      <dgm:spPr/>
      <dgm:t>
        <a:bodyPr/>
        <a:lstStyle/>
        <a:p>
          <a:endParaRPr lang="en-US"/>
        </a:p>
      </dgm:t>
    </dgm:pt>
    <dgm:pt modelId="{CF29C901-B2C8-4860-BC93-219282466C00}">
      <dgm:prSet/>
      <dgm:spPr/>
      <dgm:t>
        <a:bodyPr/>
        <a:lstStyle/>
        <a:p>
          <a:r>
            <a:rPr lang="en-US" dirty="0"/>
            <a:t>EDA and Preprocessing</a:t>
          </a:r>
        </a:p>
      </dgm:t>
    </dgm:pt>
    <dgm:pt modelId="{64D0ED7C-1603-4F6C-B6AB-53F1EF46F957}" type="parTrans" cxnId="{0140A49A-449A-4FC2-86D5-0FF6A3B2B957}">
      <dgm:prSet/>
      <dgm:spPr/>
      <dgm:t>
        <a:bodyPr/>
        <a:lstStyle/>
        <a:p>
          <a:endParaRPr lang="en-US"/>
        </a:p>
      </dgm:t>
    </dgm:pt>
    <dgm:pt modelId="{405DF002-7EE2-4ADB-A8D1-E28D0ED4D044}" type="sibTrans" cxnId="{0140A49A-449A-4FC2-86D5-0FF6A3B2B957}">
      <dgm:prSet/>
      <dgm:spPr/>
      <dgm:t>
        <a:bodyPr/>
        <a:lstStyle/>
        <a:p>
          <a:endParaRPr lang="en-US"/>
        </a:p>
      </dgm:t>
    </dgm:pt>
    <dgm:pt modelId="{CC443F96-11E3-463A-93FB-FF12EBA3DDAA}">
      <dgm:prSet/>
      <dgm:spPr/>
      <dgm:t>
        <a:bodyPr/>
        <a:lstStyle/>
        <a:p>
          <a:r>
            <a:rPr lang="en-US" dirty="0"/>
            <a:t>Feature Engineering</a:t>
          </a:r>
        </a:p>
      </dgm:t>
    </dgm:pt>
    <dgm:pt modelId="{AFDCBE48-2481-4B79-93AC-6F6275173DF4}" type="parTrans" cxnId="{62E4080F-D97B-445D-80D8-B5E4F3A6727D}">
      <dgm:prSet/>
      <dgm:spPr/>
      <dgm:t>
        <a:bodyPr/>
        <a:lstStyle/>
        <a:p>
          <a:endParaRPr lang="en-US"/>
        </a:p>
      </dgm:t>
    </dgm:pt>
    <dgm:pt modelId="{314B4BCE-88FB-4CDE-A2F8-4C918F326147}" type="sibTrans" cxnId="{62E4080F-D97B-445D-80D8-B5E4F3A6727D}">
      <dgm:prSet/>
      <dgm:spPr/>
      <dgm:t>
        <a:bodyPr/>
        <a:lstStyle/>
        <a:p>
          <a:endParaRPr lang="en-US"/>
        </a:p>
      </dgm:t>
    </dgm:pt>
    <dgm:pt modelId="{893ADB47-34B4-4BAD-904E-26935F2CDB2C}">
      <dgm:prSet/>
      <dgm:spPr/>
      <dgm:t>
        <a:bodyPr/>
        <a:lstStyle/>
        <a:p>
          <a:r>
            <a:rPr lang="en-US" dirty="0"/>
            <a:t>Model Training and Evaluation</a:t>
          </a:r>
        </a:p>
      </dgm:t>
    </dgm:pt>
    <dgm:pt modelId="{1740C785-DD0A-4430-92D6-371FDF2E94DA}" type="parTrans" cxnId="{F2DAD19A-2BB7-4887-8AEF-DE8667A172B5}">
      <dgm:prSet/>
      <dgm:spPr/>
      <dgm:t>
        <a:bodyPr/>
        <a:lstStyle/>
        <a:p>
          <a:endParaRPr lang="en-US"/>
        </a:p>
      </dgm:t>
    </dgm:pt>
    <dgm:pt modelId="{7CAADDD4-A363-4C9E-A137-CD0F79EC470B}" type="sibTrans" cxnId="{F2DAD19A-2BB7-4887-8AEF-DE8667A172B5}">
      <dgm:prSet/>
      <dgm:spPr/>
      <dgm:t>
        <a:bodyPr/>
        <a:lstStyle/>
        <a:p>
          <a:endParaRPr lang="en-US"/>
        </a:p>
      </dgm:t>
    </dgm:pt>
    <dgm:pt modelId="{9553BD90-2A42-44AD-AB68-9881E5BFA6DC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96506F1A-FC09-4D60-B259-3141878CA81A}" type="parTrans" cxnId="{19B53CE5-6001-45B5-8CD1-6D6BDE868B4B}">
      <dgm:prSet/>
      <dgm:spPr/>
      <dgm:t>
        <a:bodyPr/>
        <a:lstStyle/>
        <a:p>
          <a:endParaRPr lang="en-US"/>
        </a:p>
      </dgm:t>
    </dgm:pt>
    <dgm:pt modelId="{7B793773-8FCE-4F19-BD29-46456D399A36}" type="sibTrans" cxnId="{19B53CE5-6001-45B5-8CD1-6D6BDE868B4B}">
      <dgm:prSet/>
      <dgm:spPr/>
      <dgm:t>
        <a:bodyPr/>
        <a:lstStyle/>
        <a:p>
          <a:endParaRPr lang="en-US"/>
        </a:p>
      </dgm:t>
    </dgm:pt>
    <dgm:pt modelId="{5B595056-F5A4-412C-8C8B-EDFD67CB54DA}">
      <dgm:prSet/>
      <dgm:spPr/>
      <dgm:t>
        <a:bodyPr/>
        <a:lstStyle/>
        <a:p>
          <a:r>
            <a:rPr lang="en-US" b="1" i="0" dirty="0"/>
            <a:t>Loan Dataset (Dataset 2)</a:t>
          </a:r>
          <a:endParaRPr lang="en-US" dirty="0"/>
        </a:p>
      </dgm:t>
    </dgm:pt>
    <dgm:pt modelId="{355862B7-A858-48D3-AEA9-5FA53649B88C}" type="parTrans" cxnId="{490A05DC-9910-451E-AA6C-96CA88DF6E3F}">
      <dgm:prSet/>
      <dgm:spPr/>
      <dgm:t>
        <a:bodyPr/>
        <a:lstStyle/>
        <a:p>
          <a:endParaRPr lang="en-US"/>
        </a:p>
      </dgm:t>
    </dgm:pt>
    <dgm:pt modelId="{FBCB8FEE-D8B3-4DAF-ADBA-005AFDCED852}" type="sibTrans" cxnId="{490A05DC-9910-451E-AA6C-96CA88DF6E3F}">
      <dgm:prSet/>
      <dgm:spPr/>
      <dgm:t>
        <a:bodyPr/>
        <a:lstStyle/>
        <a:p>
          <a:endParaRPr lang="en-US"/>
        </a:p>
      </dgm:t>
    </dgm:pt>
    <dgm:pt modelId="{0DC9A79D-0A0D-4123-846D-AA02CFB93FCD}">
      <dgm:prSet/>
      <dgm:spPr/>
      <dgm:t>
        <a:bodyPr/>
        <a:lstStyle/>
        <a:p>
          <a:r>
            <a:rPr lang="en-US" dirty="0"/>
            <a:t>Introduction</a:t>
          </a:r>
        </a:p>
      </dgm:t>
    </dgm:pt>
    <dgm:pt modelId="{E6E38CDA-9A96-4F40-A6A4-52A7379FFD26}" type="parTrans" cxnId="{86817F15-21F5-4AE4-A550-5B2A8C47337D}">
      <dgm:prSet/>
      <dgm:spPr/>
      <dgm:t>
        <a:bodyPr/>
        <a:lstStyle/>
        <a:p>
          <a:endParaRPr lang="en-US"/>
        </a:p>
      </dgm:t>
    </dgm:pt>
    <dgm:pt modelId="{81362BB3-77BD-41C1-929B-983EE499525E}" type="sibTrans" cxnId="{86817F15-21F5-4AE4-A550-5B2A8C47337D}">
      <dgm:prSet/>
      <dgm:spPr/>
      <dgm:t>
        <a:bodyPr/>
        <a:lstStyle/>
        <a:p>
          <a:endParaRPr lang="en-US"/>
        </a:p>
      </dgm:t>
    </dgm:pt>
    <dgm:pt modelId="{7BB8DA9A-9DE3-4D2C-897A-6AC66F7B100D}">
      <dgm:prSet/>
      <dgm:spPr/>
      <dgm:t>
        <a:bodyPr/>
        <a:lstStyle/>
        <a:p>
          <a:r>
            <a:rPr lang="en-US" dirty="0"/>
            <a:t>EDA and Preprocessing</a:t>
          </a:r>
        </a:p>
      </dgm:t>
    </dgm:pt>
    <dgm:pt modelId="{0ADDD691-DA6A-4CF2-B98F-10DF3583BF14}" type="parTrans" cxnId="{EDB8E7BD-3850-44C2-B72C-B7135D32382B}">
      <dgm:prSet/>
      <dgm:spPr/>
      <dgm:t>
        <a:bodyPr/>
        <a:lstStyle/>
        <a:p>
          <a:endParaRPr lang="en-US"/>
        </a:p>
      </dgm:t>
    </dgm:pt>
    <dgm:pt modelId="{CF0CA664-DD79-4145-90DD-E40E43924FB5}" type="sibTrans" cxnId="{EDB8E7BD-3850-44C2-B72C-B7135D32382B}">
      <dgm:prSet/>
      <dgm:spPr/>
      <dgm:t>
        <a:bodyPr/>
        <a:lstStyle/>
        <a:p>
          <a:endParaRPr lang="en-US"/>
        </a:p>
      </dgm:t>
    </dgm:pt>
    <dgm:pt modelId="{77711C69-3A9D-4960-9A44-11098B63CF80}">
      <dgm:prSet/>
      <dgm:spPr/>
      <dgm:t>
        <a:bodyPr/>
        <a:lstStyle/>
        <a:p>
          <a:r>
            <a:rPr lang="en-US" dirty="0"/>
            <a:t>Feature Engineering</a:t>
          </a:r>
        </a:p>
      </dgm:t>
    </dgm:pt>
    <dgm:pt modelId="{8160BCE3-FCE2-4EC6-B915-C0DE719BBA7A}" type="parTrans" cxnId="{A9CF93F0-B41F-423D-A091-832B76507352}">
      <dgm:prSet/>
      <dgm:spPr/>
      <dgm:t>
        <a:bodyPr/>
        <a:lstStyle/>
        <a:p>
          <a:endParaRPr lang="en-US"/>
        </a:p>
      </dgm:t>
    </dgm:pt>
    <dgm:pt modelId="{8923E0A6-DE74-4D00-B476-418022A3F08E}" type="sibTrans" cxnId="{A9CF93F0-B41F-423D-A091-832B76507352}">
      <dgm:prSet/>
      <dgm:spPr/>
      <dgm:t>
        <a:bodyPr/>
        <a:lstStyle/>
        <a:p>
          <a:endParaRPr lang="en-US"/>
        </a:p>
      </dgm:t>
    </dgm:pt>
    <dgm:pt modelId="{87F32D3C-86FB-4D0F-B7F4-14B0A5FF4649}">
      <dgm:prSet/>
      <dgm:spPr/>
      <dgm:t>
        <a:bodyPr/>
        <a:lstStyle/>
        <a:p>
          <a:r>
            <a:rPr lang="en-US" dirty="0"/>
            <a:t>Model Training and Evaluation</a:t>
          </a:r>
        </a:p>
      </dgm:t>
    </dgm:pt>
    <dgm:pt modelId="{955AB663-81CB-4EAC-8852-FC0665FBC02C}" type="parTrans" cxnId="{C79ECFD0-86B5-4437-A9BD-738DA347F246}">
      <dgm:prSet/>
      <dgm:spPr/>
      <dgm:t>
        <a:bodyPr/>
        <a:lstStyle/>
        <a:p>
          <a:endParaRPr lang="en-US"/>
        </a:p>
      </dgm:t>
    </dgm:pt>
    <dgm:pt modelId="{21E43AF2-8758-4E8C-9175-519FD9020D5A}" type="sibTrans" cxnId="{C79ECFD0-86B5-4437-A9BD-738DA347F246}">
      <dgm:prSet/>
      <dgm:spPr/>
      <dgm:t>
        <a:bodyPr/>
        <a:lstStyle/>
        <a:p>
          <a:endParaRPr lang="en-US"/>
        </a:p>
      </dgm:t>
    </dgm:pt>
    <dgm:pt modelId="{6E74D72A-4638-4EE5-8EC8-0EE0E50FBE86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EEBEAF40-B5F0-46A4-8368-5BB0A1A28116}" type="parTrans" cxnId="{6704245D-3586-4727-9664-CE560F729185}">
      <dgm:prSet/>
      <dgm:spPr/>
      <dgm:t>
        <a:bodyPr/>
        <a:lstStyle/>
        <a:p>
          <a:endParaRPr lang="en-US"/>
        </a:p>
      </dgm:t>
    </dgm:pt>
    <dgm:pt modelId="{B838F42B-06AC-49DE-BB0F-3F513D2755E4}" type="sibTrans" cxnId="{6704245D-3586-4727-9664-CE560F729185}">
      <dgm:prSet/>
      <dgm:spPr/>
      <dgm:t>
        <a:bodyPr/>
        <a:lstStyle/>
        <a:p>
          <a:endParaRPr lang="en-US"/>
        </a:p>
      </dgm:t>
    </dgm:pt>
    <dgm:pt modelId="{B16DD293-6F59-42DA-B7A0-AE7D8C51AFA0}" type="pres">
      <dgm:prSet presAssocID="{9D9C338B-E546-42A4-8D91-23B8B38D3C2A}" presName="Name0" presStyleCnt="0">
        <dgm:presLayoutVars>
          <dgm:dir/>
          <dgm:animLvl val="lvl"/>
          <dgm:resizeHandles val="exact"/>
        </dgm:presLayoutVars>
      </dgm:prSet>
      <dgm:spPr/>
    </dgm:pt>
    <dgm:pt modelId="{DB7D1D37-C754-4430-A96C-8FE2B2311CB9}" type="pres">
      <dgm:prSet presAssocID="{93BA9BCD-650D-4F45-9030-B52529D9442F}" presName="composite" presStyleCnt="0"/>
      <dgm:spPr/>
    </dgm:pt>
    <dgm:pt modelId="{E1E025DE-00A4-48C6-91FB-FEBE9D4CE4FD}" type="pres">
      <dgm:prSet presAssocID="{93BA9BCD-650D-4F45-9030-B52529D9442F}" presName="parTx" presStyleLbl="alignNode1" presStyleIdx="0" presStyleCnt="2" custScaleX="105008">
        <dgm:presLayoutVars>
          <dgm:chMax val="0"/>
          <dgm:chPref val="0"/>
          <dgm:bulletEnabled val="1"/>
        </dgm:presLayoutVars>
      </dgm:prSet>
      <dgm:spPr/>
    </dgm:pt>
    <dgm:pt modelId="{30E2994F-E576-4A21-9400-CECB7CFA4800}" type="pres">
      <dgm:prSet presAssocID="{93BA9BCD-650D-4F45-9030-B52529D9442F}" presName="desTx" presStyleLbl="alignAccFollowNode1" presStyleIdx="0" presStyleCnt="2" custScaleX="104395">
        <dgm:presLayoutVars>
          <dgm:bulletEnabled val="1"/>
        </dgm:presLayoutVars>
      </dgm:prSet>
      <dgm:spPr/>
    </dgm:pt>
    <dgm:pt modelId="{D62C30D0-3E0D-48B0-9C8A-CEDFA5534A65}" type="pres">
      <dgm:prSet presAssocID="{07D2FA8D-5001-4328-B28E-91BDB47983AC}" presName="space" presStyleCnt="0"/>
      <dgm:spPr/>
    </dgm:pt>
    <dgm:pt modelId="{259079B9-EE4E-4964-9687-4CAB45AF7FD9}" type="pres">
      <dgm:prSet presAssocID="{5B595056-F5A4-412C-8C8B-EDFD67CB54DA}" presName="composite" presStyleCnt="0"/>
      <dgm:spPr/>
    </dgm:pt>
    <dgm:pt modelId="{147F0ACF-CC80-4998-9B97-388A15391007}" type="pres">
      <dgm:prSet presAssocID="{5B595056-F5A4-412C-8C8B-EDFD67CB54D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54E4BA7-E7B2-4C4D-B37B-1A8DF8BAC4AC}" type="pres">
      <dgm:prSet presAssocID="{5B595056-F5A4-412C-8C8B-EDFD67CB54D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FE5650E-938A-4EF0-8E0E-4525F6B34EC7}" type="presOf" srcId="{9D9C338B-E546-42A4-8D91-23B8B38D3C2A}" destId="{B16DD293-6F59-42DA-B7A0-AE7D8C51AFA0}" srcOrd="0" destOrd="0" presId="urn:microsoft.com/office/officeart/2005/8/layout/hList1"/>
    <dgm:cxn modelId="{62E4080F-D97B-445D-80D8-B5E4F3A6727D}" srcId="{93BA9BCD-650D-4F45-9030-B52529D9442F}" destId="{CC443F96-11E3-463A-93FB-FF12EBA3DDAA}" srcOrd="2" destOrd="0" parTransId="{AFDCBE48-2481-4B79-93AC-6F6275173DF4}" sibTransId="{314B4BCE-88FB-4CDE-A2F8-4C918F326147}"/>
    <dgm:cxn modelId="{E41AD50F-5931-4167-8A6D-667F6F4A1389}" type="presOf" srcId="{CC443F96-11E3-463A-93FB-FF12EBA3DDAA}" destId="{30E2994F-E576-4A21-9400-CECB7CFA4800}" srcOrd="0" destOrd="2" presId="urn:microsoft.com/office/officeart/2005/8/layout/hList1"/>
    <dgm:cxn modelId="{86817F15-21F5-4AE4-A550-5B2A8C47337D}" srcId="{5B595056-F5A4-412C-8C8B-EDFD67CB54DA}" destId="{0DC9A79D-0A0D-4123-846D-AA02CFB93FCD}" srcOrd="0" destOrd="0" parTransId="{E6E38CDA-9A96-4F40-A6A4-52A7379FFD26}" sibTransId="{81362BB3-77BD-41C1-929B-983EE499525E}"/>
    <dgm:cxn modelId="{9D504428-142D-431C-B30C-5EB4AA6F1136}" type="presOf" srcId="{5B595056-F5A4-412C-8C8B-EDFD67CB54DA}" destId="{147F0ACF-CC80-4998-9B97-388A15391007}" srcOrd="0" destOrd="0" presId="urn:microsoft.com/office/officeart/2005/8/layout/hList1"/>
    <dgm:cxn modelId="{837CA434-076D-4F32-83B9-603A6A3C02D5}" type="presOf" srcId="{893ADB47-34B4-4BAD-904E-26935F2CDB2C}" destId="{30E2994F-E576-4A21-9400-CECB7CFA4800}" srcOrd="0" destOrd="3" presId="urn:microsoft.com/office/officeart/2005/8/layout/hList1"/>
    <dgm:cxn modelId="{14C2AD3E-7CF3-42B5-A5C7-7BDFFC1B927D}" type="presOf" srcId="{87F32D3C-86FB-4D0F-B7F4-14B0A5FF4649}" destId="{D54E4BA7-E7B2-4C4D-B37B-1A8DF8BAC4AC}" srcOrd="0" destOrd="3" presId="urn:microsoft.com/office/officeart/2005/8/layout/hList1"/>
    <dgm:cxn modelId="{6704245D-3586-4727-9664-CE560F729185}" srcId="{5B595056-F5A4-412C-8C8B-EDFD67CB54DA}" destId="{6E74D72A-4638-4EE5-8EC8-0EE0E50FBE86}" srcOrd="4" destOrd="0" parTransId="{EEBEAF40-B5F0-46A4-8368-5BB0A1A28116}" sibTransId="{B838F42B-06AC-49DE-BB0F-3F513D2755E4}"/>
    <dgm:cxn modelId="{52E81041-217D-4720-A8F2-D9C4EDD2E44D}" type="presOf" srcId="{014DE913-91D1-4BFC-BFCD-3876CF2A4BA2}" destId="{30E2994F-E576-4A21-9400-CECB7CFA4800}" srcOrd="0" destOrd="0" presId="urn:microsoft.com/office/officeart/2005/8/layout/hList1"/>
    <dgm:cxn modelId="{35C90B45-AD5C-44A7-9142-A66AAF545BCA}" type="presOf" srcId="{0DC9A79D-0A0D-4123-846D-AA02CFB93FCD}" destId="{D54E4BA7-E7B2-4C4D-B37B-1A8DF8BAC4AC}" srcOrd="0" destOrd="0" presId="urn:microsoft.com/office/officeart/2005/8/layout/hList1"/>
    <dgm:cxn modelId="{7C68756C-BF27-432D-9B05-715139733773}" type="presOf" srcId="{77711C69-3A9D-4960-9A44-11098B63CF80}" destId="{D54E4BA7-E7B2-4C4D-B37B-1A8DF8BAC4AC}" srcOrd="0" destOrd="2" presId="urn:microsoft.com/office/officeart/2005/8/layout/hList1"/>
    <dgm:cxn modelId="{39555D7A-9CCE-4D42-8255-03CF3C021D5A}" srcId="{9D9C338B-E546-42A4-8D91-23B8B38D3C2A}" destId="{93BA9BCD-650D-4F45-9030-B52529D9442F}" srcOrd="0" destOrd="0" parTransId="{FD2AE185-EE27-4591-92BC-39A4349E6DC1}" sibTransId="{07D2FA8D-5001-4328-B28E-91BDB47983AC}"/>
    <dgm:cxn modelId="{D6BCD77E-F2D3-448C-A994-F819F7F2E2D8}" type="presOf" srcId="{93BA9BCD-650D-4F45-9030-B52529D9442F}" destId="{E1E025DE-00A4-48C6-91FB-FEBE9D4CE4FD}" srcOrd="0" destOrd="0" presId="urn:microsoft.com/office/officeart/2005/8/layout/hList1"/>
    <dgm:cxn modelId="{FFC7CA82-E9EA-4924-A0CC-9481D031F736}" type="presOf" srcId="{CF29C901-B2C8-4860-BC93-219282466C00}" destId="{30E2994F-E576-4A21-9400-CECB7CFA4800}" srcOrd="0" destOrd="1" presId="urn:microsoft.com/office/officeart/2005/8/layout/hList1"/>
    <dgm:cxn modelId="{8828EF85-6A35-40E6-A571-15DE00D1E9F0}" type="presOf" srcId="{6E74D72A-4638-4EE5-8EC8-0EE0E50FBE86}" destId="{D54E4BA7-E7B2-4C4D-B37B-1A8DF8BAC4AC}" srcOrd="0" destOrd="4" presId="urn:microsoft.com/office/officeart/2005/8/layout/hList1"/>
    <dgm:cxn modelId="{D0C03A9A-43ED-432E-AF41-1E2EC061C11B}" type="presOf" srcId="{9553BD90-2A42-44AD-AB68-9881E5BFA6DC}" destId="{30E2994F-E576-4A21-9400-CECB7CFA4800}" srcOrd="0" destOrd="4" presId="urn:microsoft.com/office/officeart/2005/8/layout/hList1"/>
    <dgm:cxn modelId="{0140A49A-449A-4FC2-86D5-0FF6A3B2B957}" srcId="{93BA9BCD-650D-4F45-9030-B52529D9442F}" destId="{CF29C901-B2C8-4860-BC93-219282466C00}" srcOrd="1" destOrd="0" parTransId="{64D0ED7C-1603-4F6C-B6AB-53F1EF46F957}" sibTransId="{405DF002-7EE2-4ADB-A8D1-E28D0ED4D044}"/>
    <dgm:cxn modelId="{F2DAD19A-2BB7-4887-8AEF-DE8667A172B5}" srcId="{93BA9BCD-650D-4F45-9030-B52529D9442F}" destId="{893ADB47-34B4-4BAD-904E-26935F2CDB2C}" srcOrd="3" destOrd="0" parTransId="{1740C785-DD0A-4430-92D6-371FDF2E94DA}" sibTransId="{7CAADDD4-A363-4C9E-A137-CD0F79EC470B}"/>
    <dgm:cxn modelId="{F8BB3BB9-B664-4723-B34F-7A92E732BB23}" srcId="{93BA9BCD-650D-4F45-9030-B52529D9442F}" destId="{014DE913-91D1-4BFC-BFCD-3876CF2A4BA2}" srcOrd="0" destOrd="0" parTransId="{887585CF-77ED-495A-9E18-F1CD79220267}" sibTransId="{7459AA6F-2C61-4C57-B750-0619229B4A24}"/>
    <dgm:cxn modelId="{EDB8E7BD-3850-44C2-B72C-B7135D32382B}" srcId="{5B595056-F5A4-412C-8C8B-EDFD67CB54DA}" destId="{7BB8DA9A-9DE3-4D2C-897A-6AC66F7B100D}" srcOrd="1" destOrd="0" parTransId="{0ADDD691-DA6A-4CF2-B98F-10DF3583BF14}" sibTransId="{CF0CA664-DD79-4145-90DD-E40E43924FB5}"/>
    <dgm:cxn modelId="{C79ECFD0-86B5-4437-A9BD-738DA347F246}" srcId="{5B595056-F5A4-412C-8C8B-EDFD67CB54DA}" destId="{87F32D3C-86FB-4D0F-B7F4-14B0A5FF4649}" srcOrd="3" destOrd="0" parTransId="{955AB663-81CB-4EAC-8852-FC0665FBC02C}" sibTransId="{21E43AF2-8758-4E8C-9175-519FD9020D5A}"/>
    <dgm:cxn modelId="{490A05DC-9910-451E-AA6C-96CA88DF6E3F}" srcId="{9D9C338B-E546-42A4-8D91-23B8B38D3C2A}" destId="{5B595056-F5A4-412C-8C8B-EDFD67CB54DA}" srcOrd="1" destOrd="0" parTransId="{355862B7-A858-48D3-AEA9-5FA53649B88C}" sibTransId="{FBCB8FEE-D8B3-4DAF-ADBA-005AFDCED852}"/>
    <dgm:cxn modelId="{19B53CE5-6001-45B5-8CD1-6D6BDE868B4B}" srcId="{93BA9BCD-650D-4F45-9030-B52529D9442F}" destId="{9553BD90-2A42-44AD-AB68-9881E5BFA6DC}" srcOrd="4" destOrd="0" parTransId="{96506F1A-FC09-4D60-B259-3141878CA81A}" sibTransId="{7B793773-8FCE-4F19-BD29-46456D399A36}"/>
    <dgm:cxn modelId="{9A2DD4EE-6E55-46A3-A15F-BE8F959779AC}" type="presOf" srcId="{7BB8DA9A-9DE3-4D2C-897A-6AC66F7B100D}" destId="{D54E4BA7-E7B2-4C4D-B37B-1A8DF8BAC4AC}" srcOrd="0" destOrd="1" presId="urn:microsoft.com/office/officeart/2005/8/layout/hList1"/>
    <dgm:cxn modelId="{A9CF93F0-B41F-423D-A091-832B76507352}" srcId="{5B595056-F5A4-412C-8C8B-EDFD67CB54DA}" destId="{77711C69-3A9D-4960-9A44-11098B63CF80}" srcOrd="2" destOrd="0" parTransId="{8160BCE3-FCE2-4EC6-B915-C0DE719BBA7A}" sibTransId="{8923E0A6-DE74-4D00-B476-418022A3F08E}"/>
    <dgm:cxn modelId="{604758A3-5E9D-4B59-820F-B6E698B83D38}" type="presParOf" srcId="{B16DD293-6F59-42DA-B7A0-AE7D8C51AFA0}" destId="{DB7D1D37-C754-4430-A96C-8FE2B2311CB9}" srcOrd="0" destOrd="0" presId="urn:microsoft.com/office/officeart/2005/8/layout/hList1"/>
    <dgm:cxn modelId="{0A954BEC-6060-402E-A5CD-D64EC4228911}" type="presParOf" srcId="{DB7D1D37-C754-4430-A96C-8FE2B2311CB9}" destId="{E1E025DE-00A4-48C6-91FB-FEBE9D4CE4FD}" srcOrd="0" destOrd="0" presId="urn:microsoft.com/office/officeart/2005/8/layout/hList1"/>
    <dgm:cxn modelId="{BA067B87-6D19-4DDB-AEC5-23A6EBEE9A56}" type="presParOf" srcId="{DB7D1D37-C754-4430-A96C-8FE2B2311CB9}" destId="{30E2994F-E576-4A21-9400-CECB7CFA4800}" srcOrd="1" destOrd="0" presId="urn:microsoft.com/office/officeart/2005/8/layout/hList1"/>
    <dgm:cxn modelId="{C9C02A69-37A5-47E4-B790-39328F3FA2DB}" type="presParOf" srcId="{B16DD293-6F59-42DA-B7A0-AE7D8C51AFA0}" destId="{D62C30D0-3E0D-48B0-9C8A-CEDFA5534A65}" srcOrd="1" destOrd="0" presId="urn:microsoft.com/office/officeart/2005/8/layout/hList1"/>
    <dgm:cxn modelId="{7591C320-BC88-450E-9729-A259C94B5768}" type="presParOf" srcId="{B16DD293-6F59-42DA-B7A0-AE7D8C51AFA0}" destId="{259079B9-EE4E-4964-9687-4CAB45AF7FD9}" srcOrd="2" destOrd="0" presId="urn:microsoft.com/office/officeart/2005/8/layout/hList1"/>
    <dgm:cxn modelId="{84C5F948-7452-4B12-BBAF-A0B233FD658A}" type="presParOf" srcId="{259079B9-EE4E-4964-9687-4CAB45AF7FD9}" destId="{147F0ACF-CC80-4998-9B97-388A15391007}" srcOrd="0" destOrd="0" presId="urn:microsoft.com/office/officeart/2005/8/layout/hList1"/>
    <dgm:cxn modelId="{AFC2A92D-9A5F-4F18-AA4D-DFC82F5D2BE3}" type="presParOf" srcId="{259079B9-EE4E-4964-9687-4CAB45AF7FD9}" destId="{D54E4BA7-E7B2-4C4D-B37B-1A8DF8BAC4A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025DE-00A4-48C6-91FB-FEBE9D4CE4FD}">
      <dsp:nvSpPr>
        <dsp:cNvPr id="0" name=""/>
        <dsp:cNvSpPr/>
      </dsp:nvSpPr>
      <dsp:spPr>
        <a:xfrm>
          <a:off x="706" y="144137"/>
          <a:ext cx="5041248" cy="8352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dirty="0"/>
            <a:t>Diabetes Dataset (Dataset 1)</a:t>
          </a:r>
          <a:endParaRPr lang="en-US" sz="2900" kern="1200" dirty="0"/>
        </a:p>
      </dsp:txBody>
      <dsp:txXfrm>
        <a:off x="706" y="144137"/>
        <a:ext cx="5041248" cy="835200"/>
      </dsp:txXfrm>
    </dsp:sp>
    <dsp:sp modelId="{30E2994F-E576-4A21-9400-CECB7CFA4800}">
      <dsp:nvSpPr>
        <dsp:cNvPr id="0" name=""/>
        <dsp:cNvSpPr/>
      </dsp:nvSpPr>
      <dsp:spPr>
        <a:xfrm>
          <a:off x="15421" y="979337"/>
          <a:ext cx="5011819" cy="322786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Introduction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EDA and Preprocessing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Feature Engineering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Model Training and Evaluation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Conclusion</a:t>
          </a:r>
        </a:p>
      </dsp:txBody>
      <dsp:txXfrm>
        <a:off x="15421" y="979337"/>
        <a:ext cx="5011819" cy="3227862"/>
      </dsp:txXfrm>
    </dsp:sp>
    <dsp:sp modelId="{147F0ACF-CC80-4998-9B97-388A15391007}">
      <dsp:nvSpPr>
        <dsp:cNvPr id="0" name=""/>
        <dsp:cNvSpPr/>
      </dsp:nvSpPr>
      <dsp:spPr>
        <a:xfrm>
          <a:off x="5714070" y="144137"/>
          <a:ext cx="4800823" cy="8352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dirty="0"/>
            <a:t>Loan Dataset (Dataset 2)</a:t>
          </a:r>
          <a:endParaRPr lang="en-US" sz="2900" kern="1200" dirty="0"/>
        </a:p>
      </dsp:txBody>
      <dsp:txXfrm>
        <a:off x="5714070" y="144137"/>
        <a:ext cx="4800823" cy="835200"/>
      </dsp:txXfrm>
    </dsp:sp>
    <dsp:sp modelId="{D54E4BA7-E7B2-4C4D-B37B-1A8DF8BAC4AC}">
      <dsp:nvSpPr>
        <dsp:cNvPr id="0" name=""/>
        <dsp:cNvSpPr/>
      </dsp:nvSpPr>
      <dsp:spPr>
        <a:xfrm>
          <a:off x="5714070" y="979337"/>
          <a:ext cx="4800823" cy="322786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Introduction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EDA and Preprocessing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Feature Engineering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Model Training and Evaluation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Conclusion</a:t>
          </a:r>
        </a:p>
      </dsp:txBody>
      <dsp:txXfrm>
        <a:off x="5714070" y="979337"/>
        <a:ext cx="4800823" cy="3227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43D09-0519-4F53-AE08-98B92AD50526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145A3-EA8D-47A2-AED3-547FCE429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29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145A3-EA8D-47A2-AED3-547FCE4291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93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145A3-EA8D-47A2-AED3-547FCE4291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98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145A3-EA8D-47A2-AED3-547FCE4291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68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145A3-EA8D-47A2-AED3-547FCE4291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44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145A3-EA8D-47A2-AED3-547FCE4291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33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145A3-EA8D-47A2-AED3-547FCE4291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88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145A3-EA8D-47A2-AED3-547FCE4291C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89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145A3-EA8D-47A2-AED3-547FCE4291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43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145A3-EA8D-47A2-AED3-547FCE4291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39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145A3-EA8D-47A2-AED3-547FCE4291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91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145A3-EA8D-47A2-AED3-547FCE4291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63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145A3-EA8D-47A2-AED3-547FCE4291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33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145A3-EA8D-47A2-AED3-547FCE4291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45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145A3-EA8D-47A2-AED3-547FCE4291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8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145A3-EA8D-47A2-AED3-547FCE4291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26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9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7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7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58CDE-948D-4F2C-8051-8B971329A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F3D63-3633-41B0-A62F-F92C184FE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7D077-D804-47FA-8839-695A1070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2DB33-B5D9-4E02-AB4E-C11050AB982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8D028-1855-4CF8-900D-ABB997E9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0C096-20F5-4CEB-9C8D-DDF287365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17F2-784D-49A0-B904-B00938A1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3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0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95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299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7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63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1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2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60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54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88" r:id="rId6"/>
    <p:sldLayoutId id="2147483793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0CA6BC-C2B9-4107-A43A-0569D52D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56F4A-E361-476C-BA82-F14BFDF41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5DCE0-4E86-40A4-AC94-F90796D84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2DB33-B5D9-4E02-AB4E-C11050AB982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4BB1E-CE57-46DB-9D46-4A1C5FD31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71E32-4CF5-46F2-BB7E-B6A83D9C6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17F2-784D-49A0-B904-B00938A1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9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circuit board in the shape of a human head&#10;&#10;Description automatically generated">
            <a:extLst>
              <a:ext uri="{FF2B5EF4-FFF2-40B4-BE49-F238E27FC236}">
                <a16:creationId xmlns:a16="http://schemas.microsoft.com/office/drawing/2014/main" id="{91AA08AE-92E0-5B8B-0EFA-A55F053EB6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1" r="-1" b="12707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FA6B04-A100-B0CB-DCCB-9186ED310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b="0" i="0" dirty="0">
                <a:effectLst/>
                <a:latin typeface="Google Sans"/>
              </a:rPr>
              <a:t>Group Presentation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BB1BF-B0D0-022D-1F5A-AC5D9EF82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Machine Learning Model Development</a:t>
            </a:r>
          </a:p>
        </p:txBody>
      </p:sp>
      <p:sp>
        <p:nvSpPr>
          <p:cNvPr id="52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79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319EE7-D6D2-06CD-0FAA-4C9154DAB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</a:rPr>
              <a:t>Model Training and Evaluation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F601C37-180F-33DF-B3E9-5D58294CF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5490" y="2081685"/>
            <a:ext cx="2956060" cy="39593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We Tried with 5 types of Models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KNN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Logistic Regression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Decision Trees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SVC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Naive Bayes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565187-F1DC-DF17-F647-F43C98BAD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00" y="1721922"/>
            <a:ext cx="3948625" cy="48904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72D9D3-5E7A-EC78-93CA-5A69492C5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385" y="1721922"/>
            <a:ext cx="3982198" cy="489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77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319EE7-D6D2-06CD-0FAA-4C9154DAB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</a:rPr>
              <a:t>Conclusion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214B4-2B86-8616-1D69-098944F0D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674" y="1735176"/>
            <a:ext cx="5683191" cy="1576447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We Compare the  Accuracy ,Precision, Recall ,F1 Score of each model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Draw graph to compare Train Vs Test Accuracy Graphs</a:t>
            </a:r>
            <a:endParaRPr lang="en-US" sz="1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54B4479-7B56-8E4A-8A55-AC27EF6C4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980" y="2104396"/>
            <a:ext cx="5683190" cy="42246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11640DE-967C-890C-AA92-3D9E63827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308" y="3546378"/>
            <a:ext cx="5652692" cy="15764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2729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319EE7-D6D2-06CD-0FAA-4C9154DAB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</a:rPr>
              <a:t>Conclusion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214B4-2B86-8616-1D69-098944F0D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674" y="1765320"/>
            <a:ext cx="6149319" cy="487663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Model Comparison: Evaluated five models: KNN, Logistic Regression, Decision Trees, SVC, and Naive Bayes.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Best Performance: SVC and Logistic Regression showed the highest accuracy and recall.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Key Observations: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SVC excels across all metrics (accuracy, precision, recall, F1 score).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Logistic Regression performs consistently, with strong precision.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Naive Bayes has the lowest precision and F1 score, indicating poor handling of this dataset.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Decision Trees and KNN offer balanced but moderate performance.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792F97-CF75-E030-B3EC-B962D9EDB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807" y="2056947"/>
            <a:ext cx="5144534" cy="12489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ED3686-8BDB-4A8F-C5D0-1D27BBEEE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670" y="3616503"/>
            <a:ext cx="5356807" cy="229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45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319EE7-D6D2-06CD-0FAA-4C9154DAB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214B4-2B86-8616-1D69-098944F0D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674" y="1765321"/>
            <a:ext cx="11776396" cy="1138653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This dataset is designed to predict whether a loan will be paid off or not.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This is a </a:t>
            </a:r>
            <a:r>
              <a:rPr lang="en-US" b="1" dirty="0"/>
              <a:t>Classification</a:t>
            </a:r>
            <a:r>
              <a:rPr lang="en-US" dirty="0"/>
              <a:t> problem.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Key Features:</a:t>
            </a:r>
            <a:endParaRPr lang="en-US" dirty="0"/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2400" b="1" dirty="0"/>
              <a:t>Principal</a:t>
            </a:r>
            <a:r>
              <a:rPr lang="en-US" sz="2400" dirty="0"/>
              <a:t>: The amount of the loan granted.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2400" b="1" dirty="0"/>
              <a:t>Terms</a:t>
            </a:r>
            <a:r>
              <a:rPr lang="en-US" sz="2400" dirty="0"/>
              <a:t>: The duration of the loan in days (e.g., 15 or 30 days).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2400" b="1" dirty="0"/>
              <a:t>Effective Date</a:t>
            </a:r>
            <a:r>
              <a:rPr lang="en-US" sz="2400" dirty="0"/>
              <a:t>: The date when the loan started.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2400" b="1" dirty="0"/>
              <a:t>Due Date</a:t>
            </a:r>
            <a:r>
              <a:rPr lang="en-US" sz="2400" dirty="0"/>
              <a:t>: The date when the loan is due to be repaid.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2400" b="1" dirty="0"/>
              <a:t>Age</a:t>
            </a:r>
            <a:r>
              <a:rPr lang="en-US" sz="2400" dirty="0"/>
              <a:t>: The age of the borrower.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2400" b="1" dirty="0"/>
              <a:t>Education</a:t>
            </a:r>
            <a:r>
              <a:rPr lang="en-US" sz="2400" dirty="0"/>
              <a:t>: The education level of the borrower, categorized into levels such as high school, bachelor’s, and college.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2400" b="1" dirty="0"/>
              <a:t>Gender</a:t>
            </a:r>
            <a:r>
              <a:rPr lang="en-US" sz="2400" dirty="0"/>
              <a:t>: The gender of the borrower (male or female).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638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319EE7-D6D2-06CD-0FAA-4C9154DAB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EDA and Preprocessing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214B4-2B86-8616-1D69-098944F0D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674" y="1765321"/>
            <a:ext cx="6608856" cy="1138653"/>
          </a:xfrm>
        </p:spPr>
        <p:txBody>
          <a:bodyPr vert="horz" lIns="91440" tIns="45720" rIns="91440" bIns="45720" rtlCol="0">
            <a:noAutofit/>
          </a:bodyPr>
          <a:lstStyle/>
          <a:p>
            <a:pPr marL="114300" algn="l"/>
            <a:r>
              <a:rPr lang="en-US" dirty="0"/>
              <a:t>EDA Process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b="1" dirty="0"/>
              <a:t>Visualize the spread of key features</a:t>
            </a:r>
            <a:r>
              <a:rPr lang="en-US" dirty="0"/>
              <a:t> like Principal, Age, and Terms to identify skewness or normality in the data.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b="1" dirty="0"/>
              <a:t>Histograms</a:t>
            </a:r>
            <a:r>
              <a:rPr lang="en-US" dirty="0"/>
              <a:t> help to spot the concentration of data points across different ranges for each feature, such as how many loans have specific principal amounts or loan durations.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b="1" dirty="0"/>
              <a:t>Scatter plots</a:t>
            </a:r>
            <a:r>
              <a:rPr lang="en-US" dirty="0"/>
              <a:t> reveal potential relationships between features, such as Principal vs. Age, to explore interactions that may influence loan repayment.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8741E-CCA0-B0DB-A085-4B62D582F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919" y="2349626"/>
            <a:ext cx="4107994" cy="332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59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319EE7-D6D2-06CD-0FAA-4C9154DAB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EDA and Preprocessing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214B4-2B86-8616-1D69-098944F0D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673" y="1765321"/>
            <a:ext cx="11574262" cy="1138653"/>
          </a:xfrm>
        </p:spPr>
        <p:txBody>
          <a:bodyPr vert="horz" lIns="91440" tIns="45720" rIns="91440" bIns="45720" rtlCol="0">
            <a:noAutofit/>
          </a:bodyPr>
          <a:lstStyle/>
          <a:p>
            <a:pPr marL="114300" algn="l"/>
            <a:r>
              <a:rPr lang="en-US" dirty="0"/>
              <a:t>Preprocessing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Convert Gender column in to label encoding and education to one hot encoding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Convert categorical variables into values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Handle two classes imbalance (PAIDOFF and COLLECTION)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Handle outlies of the Principal column using IQR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C71BB-082E-FEB5-5811-60B8A7381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73" y="4118502"/>
            <a:ext cx="4407918" cy="2378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EE000A-1F57-4E56-5D29-7E658B73F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484" y="4118502"/>
            <a:ext cx="6683319" cy="24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35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319EE7-D6D2-06CD-0FAA-4C9154DAB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Feature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214B4-2B86-8616-1D69-098944F0D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674" y="1765321"/>
            <a:ext cx="11776396" cy="1138653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Loan Duration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2400" dirty="0"/>
              <a:t>Created new loan duration field using effective date and due date and remove loan duration field and drop effective date and due date columns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B4A88F-9204-6D4B-6DE7-E8E2D4140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260" y="3505925"/>
            <a:ext cx="7620660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4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319EE7-D6D2-06CD-0FAA-4C9154DAB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Model Training and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214B4-2B86-8616-1D69-098944F0D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674" y="1765321"/>
            <a:ext cx="11776396" cy="1138653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1EB2DE81-8CB1-9F3B-C778-BCD5D8B4C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4B6649-58E2-7701-AB69-2C03385F1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470E2B-9C18-B666-F033-9A4413F80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591FD1-9D8B-D6CE-3F10-285564FB0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30295-1146-0DEC-0781-A56554418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A73600D6-620F-452F-60F8-FF79DEDFA5E3}"/>
              </a:ext>
            </a:extLst>
          </p:cNvPr>
          <p:cNvSpPr txBox="1">
            <a:spLocks/>
          </p:cNvSpPr>
          <p:nvPr/>
        </p:nvSpPr>
        <p:spPr>
          <a:xfrm>
            <a:off x="1371598" y="319314"/>
            <a:ext cx="9477377" cy="1030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>
                <a:solidFill>
                  <a:srgbClr val="FFFFFF"/>
                </a:solidFill>
              </a:rPr>
              <a:t>Model Training and Evaluation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C0E8BB6-B726-9A03-23B1-24739226E465}"/>
              </a:ext>
            </a:extLst>
          </p:cNvPr>
          <p:cNvSpPr txBox="1">
            <a:spLocks/>
          </p:cNvSpPr>
          <p:nvPr/>
        </p:nvSpPr>
        <p:spPr>
          <a:xfrm>
            <a:off x="8535490" y="2081685"/>
            <a:ext cx="2956060" cy="3959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/>
              <a:t>We Tried with 5 types of Models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800"/>
              <a:t>KNN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800"/>
              <a:t>Logistic Regression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800"/>
              <a:t>Decision Trees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800"/>
              <a:t>SVC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800"/>
              <a:t>Naive Bayes</a:t>
            </a:r>
            <a:endParaRPr 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CD973A-BB2A-CFAB-EB76-666414B7B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49" y="1676094"/>
            <a:ext cx="3848433" cy="47705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337B8E-D87B-8A01-49E8-75C18D347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057" y="1714197"/>
            <a:ext cx="3901778" cy="47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07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319EE7-D6D2-06CD-0FAA-4C9154DAB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214B4-2B86-8616-1D69-098944F0D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674" y="1765321"/>
            <a:ext cx="5269154" cy="1138653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KNN had the highest accuracy (70.19%) and F1 score (0.68), making it the best performer overall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Naïve Bayes had the highest recall (83.33%) but lower precision, making it good for identifying more true positives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Each model had trade-offs , KNN balanced metrics well, while Naïve Bayes excellent in recall but had more false positives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F9E2C-885B-719F-BFFF-7F2AD3DED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364" y="1815492"/>
            <a:ext cx="4738690" cy="2118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02E838-A2D0-48D6-E729-5F269378E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828" y="4263658"/>
            <a:ext cx="5826770" cy="180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86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person's face&#10;&#10;Description automatically generated">
            <a:extLst>
              <a:ext uri="{FF2B5EF4-FFF2-40B4-BE49-F238E27FC236}">
                <a16:creationId xmlns:a16="http://schemas.microsoft.com/office/drawing/2014/main" id="{4BE67496-0E9B-E77F-8CBB-78692535D39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6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water, star, blue&#10;&#10;Description automatically generated">
            <a:extLst>
              <a:ext uri="{FF2B5EF4-FFF2-40B4-BE49-F238E27FC236}">
                <a16:creationId xmlns:a16="http://schemas.microsoft.com/office/drawing/2014/main" id="{ACDE4634-619E-4362-8D93-3CF679B937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9"/>
            <a:ext cx="12192000" cy="68576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80280E-E68B-4A1C-AC5F-F490E841D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>
                <a:solidFill>
                  <a:srgbClr val="FFFFFF"/>
                </a:solidFill>
              </a:rPr>
              <a:t>CONTENT</a:t>
            </a:r>
          </a:p>
        </p:txBody>
      </p:sp>
      <p:graphicFrame>
        <p:nvGraphicFramePr>
          <p:cNvPr id="50" name="TextBox 3">
            <a:extLst>
              <a:ext uri="{FF2B5EF4-FFF2-40B4-BE49-F238E27FC236}">
                <a16:creationId xmlns:a16="http://schemas.microsoft.com/office/drawing/2014/main" id="{B82416DD-925A-4B2D-898E-5D3BCF3AA5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84677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78272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19EE7-D6D2-06CD-0FAA-4C9154DAB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214B4-2B86-8616-1D69-098944F0D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73" y="1902970"/>
            <a:ext cx="11427849" cy="46604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This dataset is designed to predict whether a person is having diabetics or not.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This is a Classification problem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Key Features: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2400" b="1" dirty="0"/>
              <a:t>Glucose</a:t>
            </a:r>
            <a:r>
              <a:rPr lang="en-US" sz="2400" dirty="0"/>
              <a:t>: Plasma glucose concentration (mg/dL).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2400" b="1" dirty="0"/>
              <a:t>Blood Pressure</a:t>
            </a:r>
            <a:r>
              <a:rPr lang="en-US" sz="2400" dirty="0"/>
              <a:t>: Diastolic blood pressure (mm Hg).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2400" b="1" dirty="0"/>
              <a:t>Skin Thickness</a:t>
            </a:r>
            <a:r>
              <a:rPr lang="en-US" sz="2400" dirty="0"/>
              <a:t>: Triceps skinfold thickness (mm).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2400" b="1" dirty="0"/>
              <a:t>Insulin</a:t>
            </a:r>
            <a:r>
              <a:rPr lang="en-US" sz="2400" dirty="0"/>
              <a:t>: 2-hour serum insulin (mu U/ml).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2400" b="1" dirty="0"/>
              <a:t>BMI</a:t>
            </a:r>
            <a:r>
              <a:rPr lang="en-US" sz="2400" dirty="0"/>
              <a:t>: Body mass index (weight in kg/(height in m)^2).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2400" b="1" dirty="0"/>
              <a:t>Diabetes Pedigree Function</a:t>
            </a:r>
            <a:r>
              <a:rPr lang="en-US" sz="2400" dirty="0"/>
              <a:t>: A function that represents the genetic risk of diabetes.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2400" b="1" dirty="0"/>
              <a:t>Age</a:t>
            </a:r>
            <a:r>
              <a:rPr lang="en-US" sz="2400" dirty="0"/>
              <a:t>: Age of the patient in years.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2400" b="1" dirty="0"/>
              <a:t>Pregnancies</a:t>
            </a:r>
            <a:r>
              <a:rPr lang="en-US" sz="2400" dirty="0"/>
              <a:t>: Number of pregnancies (may indicate higher risk in women).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409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319EE7-D6D2-06CD-0FAA-4C9154DAB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</a:rPr>
              <a:t>EDA and Preprocessing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214B4-2B86-8616-1D69-098944F0D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674" y="1735176"/>
            <a:ext cx="5204774" cy="480351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l"/>
            <a:r>
              <a:rPr lang="en-US" sz="2700" dirty="0"/>
              <a:t>EDA Process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Gain insights into the dataset by understanding patterns, distributions, relationships, and detecting anomalies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Visualize the spread of key features like Glucose, Insulin, BMI, Age, and Blood Pressure to identify skewness or normality.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Histograms help in spotting the concentration of data points across different ranges for each feature.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Observe potential patterns or anomalies such as gaps or spikes in data distribution, indicating possible outliers or data inconsistencies.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9E3AF9-28FE-D67A-A673-283BF9B8D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330" y="1735176"/>
            <a:ext cx="5920307" cy="496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49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319EE7-D6D2-06CD-0FAA-4C9154DAB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</a:rPr>
              <a:t>EDA and Preprocessing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214B4-2B86-8616-1D69-098944F0D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674" y="1735177"/>
            <a:ext cx="11642660" cy="1128603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Analyze features like Glucose and BMI to understand the proportion of diabetic vs. non-diabetic ranges.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Identify any features with strong or unusual peaks that might require transformation or further investigation.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24D792-CE7C-95C9-8C97-875DF2B93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012" y="2992535"/>
            <a:ext cx="4653274" cy="36459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61ED3E-D502-BFD3-2868-3CC4BCAE3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796" y="2946819"/>
            <a:ext cx="4653274" cy="368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82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319EE7-D6D2-06CD-0FAA-4C9154DAB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</a:rPr>
              <a:t>EDA and Preprocessing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214B4-2B86-8616-1D69-098944F0D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673" y="1805514"/>
            <a:ext cx="5428243" cy="4454608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Analyze feature distributions: Diabetic individuals cluster at higher Glucose and BMI values.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Glucose shows a right-skewed distribution for diabetic outcomes, while BMI has a less noticeable shift.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Scatter plots reveal potential linear relationships between Glucose and BMI, highlighting feature interactions for predicting diabetes.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Age displays a more dispersed relationship, indicating a weaker link with diabetes compared to Glucose and BMI.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F93282-3744-65D5-1196-3AC24DC4B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738835"/>
            <a:ext cx="5428244" cy="494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929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319EE7-D6D2-06CD-0FAA-4C9154DAB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</a:rPr>
              <a:t>EDA and Preprocessing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4EAB04-A6B2-F666-F366-C6923F8B2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693" y="3986089"/>
            <a:ext cx="4276118" cy="199908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1C214B4-2B86-8616-1D69-098944F0D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674" y="1735176"/>
            <a:ext cx="11548392" cy="2030351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algn="l"/>
            <a:r>
              <a:rPr lang="en-US" sz="2700" dirty="0"/>
              <a:t>EDA Process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700" dirty="0"/>
              <a:t>Check basic statistics (mean, median, standard deviation, min/max) for key features like </a:t>
            </a:r>
            <a:r>
              <a:rPr lang="en-US" sz="2700" b="1" dirty="0"/>
              <a:t>Glucose</a:t>
            </a:r>
            <a:r>
              <a:rPr lang="en-US" sz="2700" dirty="0"/>
              <a:t>, </a:t>
            </a:r>
            <a:r>
              <a:rPr lang="en-US" sz="2700" b="1" dirty="0"/>
              <a:t>BMI</a:t>
            </a:r>
            <a:r>
              <a:rPr lang="en-US" sz="2700" dirty="0"/>
              <a:t>, and </a:t>
            </a:r>
            <a:r>
              <a:rPr lang="en-US" sz="2700" b="1" dirty="0"/>
              <a:t>Insulin</a:t>
            </a:r>
            <a:r>
              <a:rPr lang="en-US" sz="2700" dirty="0"/>
              <a:t>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700" dirty="0"/>
              <a:t>Correlation heatmap to show feature relationships.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700" dirty="0"/>
              <a:t>Identify outliers for features using BOX Plots.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700" dirty="0"/>
              <a:t>Most rows have 0 and they were identified as missing values</a:t>
            </a:r>
          </a:p>
          <a:p>
            <a:pPr marL="114300" indent="-228600" algn="l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63E860-65DC-E00D-9835-971049A451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027"/>
          <a:stretch/>
        </p:blipFill>
        <p:spPr>
          <a:xfrm>
            <a:off x="8156926" y="4045082"/>
            <a:ext cx="3903244" cy="18810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0B2DB6-958B-A3F6-7E12-38CBDD40B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539" y="3829859"/>
            <a:ext cx="3437316" cy="296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33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319EE7-D6D2-06CD-0FAA-4C9154DAB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</a:rPr>
              <a:t>EDA and Preprocessing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214B4-2B86-8616-1D69-098944F0D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674" y="1735177"/>
            <a:ext cx="11684016" cy="230426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l"/>
            <a:r>
              <a:rPr lang="en-US" sz="2600" dirty="0"/>
              <a:t>Preprocessing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900" dirty="0"/>
              <a:t>Replace all 0 values with </a:t>
            </a:r>
            <a:r>
              <a:rPr lang="en-US" sz="1900" b="1" dirty="0"/>
              <a:t>Median.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900" dirty="0"/>
              <a:t>Use </a:t>
            </a:r>
            <a:r>
              <a:rPr lang="en-US" sz="1900" b="1" dirty="0"/>
              <a:t>Interquartile Range (IQR)</a:t>
            </a:r>
            <a:r>
              <a:rPr lang="en-US" sz="1900" dirty="0"/>
              <a:t> method to detect and cap outliers, especially for features like </a:t>
            </a:r>
            <a:r>
              <a:rPr lang="en-US" sz="1900" b="1" dirty="0"/>
              <a:t>Insulin</a:t>
            </a:r>
            <a:r>
              <a:rPr lang="en-US" sz="1900" dirty="0"/>
              <a:t> and </a:t>
            </a:r>
            <a:r>
              <a:rPr lang="en-US" sz="1900" b="1" dirty="0"/>
              <a:t>BMI</a:t>
            </a:r>
            <a:r>
              <a:rPr lang="en-US" sz="1900" dirty="0"/>
              <a:t>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900" dirty="0"/>
              <a:t>Draw Box Plots again to confirm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900" dirty="0"/>
              <a:t>Use </a:t>
            </a:r>
            <a:r>
              <a:rPr lang="en-US" sz="1900" b="1" dirty="0"/>
              <a:t>Standardization </a:t>
            </a:r>
            <a:r>
              <a:rPr lang="en-US" sz="1900" dirty="0"/>
              <a:t>to scale features like </a:t>
            </a:r>
            <a:r>
              <a:rPr lang="en-US" sz="1900" b="1" dirty="0"/>
              <a:t>Glucose</a:t>
            </a:r>
            <a:r>
              <a:rPr lang="en-US" sz="1900" dirty="0"/>
              <a:t>, </a:t>
            </a:r>
            <a:r>
              <a:rPr lang="en-US" sz="1900" b="1" dirty="0"/>
              <a:t>BMI</a:t>
            </a:r>
            <a:r>
              <a:rPr lang="en-US" sz="1900" dirty="0"/>
              <a:t>, and </a:t>
            </a:r>
            <a:r>
              <a:rPr lang="en-US" sz="1900" b="1" dirty="0"/>
              <a:t>Insulin</a:t>
            </a:r>
            <a:r>
              <a:rPr lang="en-US" sz="1900" dirty="0"/>
              <a:t>. This is important for models like </a:t>
            </a:r>
            <a:r>
              <a:rPr lang="en-US" sz="1900" b="1" dirty="0"/>
              <a:t>KNN</a:t>
            </a:r>
            <a:r>
              <a:rPr lang="en-US" sz="1900" dirty="0"/>
              <a:t> and </a:t>
            </a:r>
            <a:r>
              <a:rPr lang="en-US" sz="1900" b="1" dirty="0"/>
              <a:t>SVM</a:t>
            </a:r>
            <a:r>
              <a:rPr lang="en-US" sz="1900" dirty="0"/>
              <a:t> that rely on distance calculations.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900" dirty="0"/>
              <a:t>Convert categorical data in to </a:t>
            </a:r>
            <a:r>
              <a:rPr lang="en-US" sz="1900" b="1" dirty="0"/>
              <a:t>label encoding</a:t>
            </a:r>
            <a:r>
              <a:rPr lang="en-US" sz="19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A08825-905D-A78A-11E8-10FF18165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73" y="4039438"/>
            <a:ext cx="5488409" cy="24992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09C277-C305-9196-E131-2194C507C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601" y="4086317"/>
            <a:ext cx="5837426" cy="230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71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319EE7-D6D2-06CD-0FAA-4C9154DAB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Feature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214B4-2B86-8616-1D69-098944F0D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674" y="1735176"/>
            <a:ext cx="11684016" cy="1942089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Age Grouping (Young, Middle-aged, Elderly) 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Age is a continuous variable, and grouping it into categories like young, middle-aged, and elderly simplifies the complexity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BMI Categories (Underweight, Normal, Overweight, Obese)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By grouping BMI, we account for non-linear relationships between BMI and diabetes risk, which the model might miss if BMI is treated as a continuous feature.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DE47D-A915-FEE3-C75A-050B95CA8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92" y="3677265"/>
            <a:ext cx="3868178" cy="29900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D57221-E815-4F2D-57EB-42A22EF89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418" y="3840750"/>
            <a:ext cx="7355272" cy="2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4760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1050</Words>
  <Application>Microsoft Office PowerPoint</Application>
  <PresentationFormat>Widescreen</PresentationFormat>
  <Paragraphs>129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Aptos</vt:lpstr>
      <vt:lpstr>Arial</vt:lpstr>
      <vt:lpstr>Calibri</vt:lpstr>
      <vt:lpstr>Calibri Light</vt:lpstr>
      <vt:lpstr>Google Sans</vt:lpstr>
      <vt:lpstr>The Hand Bold</vt:lpstr>
      <vt:lpstr>The Serif Hand Black</vt:lpstr>
      <vt:lpstr>SketchyVTI</vt:lpstr>
      <vt:lpstr>Office Theme</vt:lpstr>
      <vt:lpstr>Group Presentation</vt:lpstr>
      <vt:lpstr>CONTENT</vt:lpstr>
      <vt:lpstr>Introduction</vt:lpstr>
      <vt:lpstr>EDA and Preprocessing</vt:lpstr>
      <vt:lpstr>EDA and Preprocessing</vt:lpstr>
      <vt:lpstr>EDA and Preprocessing</vt:lpstr>
      <vt:lpstr>EDA and Preprocessing</vt:lpstr>
      <vt:lpstr>EDA and Preprocessing</vt:lpstr>
      <vt:lpstr>Feature Engineering</vt:lpstr>
      <vt:lpstr>Model Training and Evaluation</vt:lpstr>
      <vt:lpstr>Conclusion</vt:lpstr>
      <vt:lpstr>Conclusion</vt:lpstr>
      <vt:lpstr>Introduction</vt:lpstr>
      <vt:lpstr>EDA and Preprocessing</vt:lpstr>
      <vt:lpstr>EDA and Preprocessing</vt:lpstr>
      <vt:lpstr>Feature Engineering</vt:lpstr>
      <vt:lpstr>Model Training and Evaluation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Ishara Dilshan</dc:creator>
  <cp:lastModifiedBy>Ishara Dilshan</cp:lastModifiedBy>
  <cp:revision>6</cp:revision>
  <dcterms:created xsi:type="dcterms:W3CDTF">2024-09-26T04:08:07Z</dcterms:created>
  <dcterms:modified xsi:type="dcterms:W3CDTF">2024-09-29T02:40:11Z</dcterms:modified>
</cp:coreProperties>
</file>