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1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54"/>
  </p:notesMasterIdLst>
  <p:handoutMasterIdLst>
    <p:handoutMasterId r:id="rId55"/>
  </p:handoutMasterIdLst>
  <p:sldIdLst>
    <p:sldId id="256" r:id="rId2"/>
    <p:sldId id="343" r:id="rId3"/>
    <p:sldId id="360" r:id="rId4"/>
    <p:sldId id="393" r:id="rId5"/>
    <p:sldId id="344" r:id="rId6"/>
    <p:sldId id="311" r:id="rId7"/>
    <p:sldId id="361" r:id="rId8"/>
    <p:sldId id="363" r:id="rId9"/>
    <p:sldId id="290" r:id="rId10"/>
    <p:sldId id="350" r:id="rId11"/>
    <p:sldId id="403" r:id="rId12"/>
    <p:sldId id="364" r:id="rId13"/>
    <p:sldId id="367" r:id="rId14"/>
    <p:sldId id="365" r:id="rId15"/>
    <p:sldId id="366" r:id="rId16"/>
    <p:sldId id="351" r:id="rId17"/>
    <p:sldId id="390" r:id="rId18"/>
    <p:sldId id="391" r:id="rId19"/>
    <p:sldId id="357" r:id="rId20"/>
    <p:sldId id="317" r:id="rId21"/>
    <p:sldId id="324" r:id="rId22"/>
    <p:sldId id="392" r:id="rId23"/>
    <p:sldId id="368" r:id="rId24"/>
    <p:sldId id="370" r:id="rId25"/>
    <p:sldId id="371" r:id="rId26"/>
    <p:sldId id="372" r:id="rId27"/>
    <p:sldId id="326" r:id="rId28"/>
    <p:sldId id="373" r:id="rId29"/>
    <p:sldId id="397" r:id="rId30"/>
    <p:sldId id="401" r:id="rId31"/>
    <p:sldId id="382" r:id="rId32"/>
    <p:sldId id="358" r:id="rId33"/>
    <p:sldId id="330" r:id="rId34"/>
    <p:sldId id="327" r:id="rId35"/>
    <p:sldId id="306" r:id="rId36"/>
    <p:sldId id="387" r:id="rId37"/>
    <p:sldId id="388" r:id="rId38"/>
    <p:sldId id="304" r:id="rId39"/>
    <p:sldId id="383" r:id="rId40"/>
    <p:sldId id="313" r:id="rId41"/>
    <p:sldId id="405" r:id="rId42"/>
    <p:sldId id="394" r:id="rId43"/>
    <p:sldId id="406" r:id="rId44"/>
    <p:sldId id="395" r:id="rId45"/>
    <p:sldId id="408" r:id="rId46"/>
    <p:sldId id="407" r:id="rId47"/>
    <p:sldId id="409" r:id="rId48"/>
    <p:sldId id="399" r:id="rId49"/>
    <p:sldId id="410" r:id="rId50"/>
    <p:sldId id="411" r:id="rId51"/>
    <p:sldId id="412" r:id="rId52"/>
    <p:sldId id="413" r:id="rId53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Open Sans" panose="020B0606030504020204" pitchFamily="34" charset="0"/>
      <p:regular r:id="rId60"/>
      <p:bold r:id="rId61"/>
      <p:italic r:id="rId62"/>
      <p:boldItalic r:id="rId63"/>
    </p:embeddedFont>
  </p:embeddedFontLst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E7D"/>
    <a:srgbClr val="009BA4"/>
    <a:srgbClr val="F07D00"/>
    <a:srgbClr val="06A0D4"/>
    <a:srgbClr val="13A983"/>
    <a:srgbClr val="93C356"/>
    <a:srgbClr val="BCCF02"/>
    <a:srgbClr val="28618C"/>
    <a:srgbClr val="539DC5"/>
    <a:srgbClr val="02A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043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7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7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63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(Hardware)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10.936</c:v>
                </c:pt>
                <c:pt idx="1">
                  <c:v>29.7</c:v>
                </c:pt>
                <c:pt idx="2">
                  <c:v>59.493000000000002</c:v>
                </c:pt>
                <c:pt idx="3">
                  <c:v>74.739000000000004</c:v>
                </c:pt>
                <c:pt idx="4">
                  <c:v>79.414000000000001</c:v>
                </c:pt>
                <c:pt idx="5">
                  <c:v>81.2</c:v>
                </c:pt>
                <c:pt idx="6">
                  <c:v>88.525999999999996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D6-B842-904F-490223D3A7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Inference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13.05</c:v>
                </c:pt>
                <c:pt idx="1">
                  <c:v>33.979999999999997</c:v>
                </c:pt>
                <c:pt idx="2">
                  <c:v>65.03</c:v>
                </c:pt>
                <c:pt idx="3">
                  <c:v>79.61</c:v>
                </c:pt>
                <c:pt idx="4">
                  <c:v>88.22</c:v>
                </c:pt>
                <c:pt idx="5">
                  <c:v>84.47</c:v>
                </c:pt>
                <c:pt idx="6">
                  <c:v>93.98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17-0848-8328-38F10FE87D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7375392"/>
        <c:axId val="687308448"/>
      </c:lineChart>
      <c:catAx>
        <c:axId val="687375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Epsilon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08448"/>
        <c:crosses val="autoZero"/>
        <c:auto val="1"/>
        <c:lblAlgn val="ctr"/>
        <c:lblOffset val="100"/>
        <c:noMultiLvlLbl val="0"/>
      </c:catAx>
      <c:valAx>
        <c:axId val="6873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 in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7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Latency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Native TF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223.73</c:v>
                </c:pt>
                <c:pt idx="1">
                  <c:v>225.82</c:v>
                </c:pt>
                <c:pt idx="2">
                  <c:v>227.79</c:v>
                </c:pt>
                <c:pt idx="3">
                  <c:v>231.5</c:v>
                </c:pt>
                <c:pt idx="4">
                  <c:v>229.83</c:v>
                </c:pt>
                <c:pt idx="5">
                  <c:v>233.76</c:v>
                </c:pt>
                <c:pt idx="6">
                  <c:v>230.22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5C-8C47-A0D7-361FB4F7CC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224.94</c:v>
                </c:pt>
                <c:pt idx="1">
                  <c:v>224.32</c:v>
                </c:pt>
                <c:pt idx="2">
                  <c:v>224.93</c:v>
                </c:pt>
                <c:pt idx="3">
                  <c:v>224.95</c:v>
                </c:pt>
                <c:pt idx="4">
                  <c:v>223.65</c:v>
                </c:pt>
                <c:pt idx="5">
                  <c:v>225.05</c:v>
                </c:pt>
                <c:pt idx="6">
                  <c:v>222.83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5C-8C47-A0D7-361FB4F7CC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Hardware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962.65</c:v>
                </c:pt>
                <c:pt idx="1">
                  <c:v>965.5</c:v>
                </c:pt>
                <c:pt idx="2">
                  <c:v>965.59</c:v>
                </c:pt>
                <c:pt idx="3">
                  <c:v>967.08</c:v>
                </c:pt>
                <c:pt idx="4">
                  <c:v>979.98</c:v>
                </c:pt>
                <c:pt idx="5">
                  <c:v>974.53</c:v>
                </c:pt>
                <c:pt idx="6">
                  <c:v>988.4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5C-8C47-A0D7-361FB4F7C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7375392"/>
        <c:axId val="687308448"/>
      </c:lineChart>
      <c:catAx>
        <c:axId val="687375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Epsilon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08448"/>
        <c:crosses val="autoZero"/>
        <c:auto val="1"/>
        <c:lblAlgn val="ctr"/>
        <c:lblOffset val="100"/>
        <c:noMultiLvlLbl val="0"/>
      </c:catAx>
      <c:valAx>
        <c:axId val="6873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in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7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ES-Training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11.9</c:v>
                </c:pt>
                <c:pt idx="1">
                  <c:v>13.63</c:v>
                </c:pt>
                <c:pt idx="2">
                  <c:v>30.26</c:v>
                </c:pt>
                <c:pt idx="3">
                  <c:v>71.31</c:v>
                </c:pt>
                <c:pt idx="4">
                  <c:v>81.64</c:v>
                </c:pt>
                <c:pt idx="5">
                  <c:v>86.67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31-B241-83DA-2C31E5BC38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ES-Inference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12.48</c:v>
                </c:pt>
                <c:pt idx="1">
                  <c:v>10.37</c:v>
                </c:pt>
                <c:pt idx="2">
                  <c:v>34.22</c:v>
                </c:pt>
                <c:pt idx="3">
                  <c:v>69.23</c:v>
                </c:pt>
                <c:pt idx="4">
                  <c:v>80.180000000000007</c:v>
                </c:pt>
                <c:pt idx="5">
                  <c:v>87.25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83-664C-A4B5-906562E5BE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Hardware-Training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10.46</c:v>
                </c:pt>
                <c:pt idx="1">
                  <c:v>11.63</c:v>
                </c:pt>
                <c:pt idx="2">
                  <c:v>25.13</c:v>
                </c:pt>
                <c:pt idx="3">
                  <c:v>73.36</c:v>
                </c:pt>
                <c:pt idx="4">
                  <c:v>80.260000000000005</c:v>
                </c:pt>
                <c:pt idx="5">
                  <c:v>85.75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83-664C-A4B5-906562E5BE2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Hardware-Inference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8.83</c:v>
                </c:pt>
                <c:pt idx="1">
                  <c:v>11.33</c:v>
                </c:pt>
                <c:pt idx="2">
                  <c:v>21.17</c:v>
                </c:pt>
                <c:pt idx="3">
                  <c:v>69.84</c:v>
                </c:pt>
                <c:pt idx="4">
                  <c:v>79.959999999999994</c:v>
                </c:pt>
                <c:pt idx="5">
                  <c:v>85.75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83-664C-A4B5-906562E5BE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7375392"/>
        <c:axId val="687308448"/>
      </c:lineChart>
      <c:catAx>
        <c:axId val="687375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Epsilon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08448"/>
        <c:crosses val="autoZero"/>
        <c:auto val="1"/>
        <c:lblAlgn val="ctr"/>
        <c:lblOffset val="100"/>
        <c:noMultiLvlLbl val="0"/>
      </c:catAx>
      <c:valAx>
        <c:axId val="6873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 in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7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Latency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ES-Training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326.07</c:v>
                </c:pt>
                <c:pt idx="1">
                  <c:v>485</c:v>
                </c:pt>
                <c:pt idx="2">
                  <c:v>651.31600000000003</c:v>
                </c:pt>
                <c:pt idx="3">
                  <c:v>1128.8399999999999</c:v>
                </c:pt>
                <c:pt idx="4">
                  <c:v>1459.278</c:v>
                </c:pt>
                <c:pt idx="5">
                  <c:v>1782.21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90-7F45-B018-8ED4F6F365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Hardware-Training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2423.61</c:v>
                </c:pt>
                <c:pt idx="1">
                  <c:v>2416.06</c:v>
                </c:pt>
                <c:pt idx="2">
                  <c:v>2426.96</c:v>
                </c:pt>
                <c:pt idx="3">
                  <c:v>2432.63</c:v>
                </c:pt>
                <c:pt idx="4">
                  <c:v>2440.38</c:v>
                </c:pt>
                <c:pt idx="5">
                  <c:v>2434.5100000000002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90-7F45-B018-8ED4F6F365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ES-Inference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1.59</c:v>
                </c:pt>
                <c:pt idx="1">
                  <c:v>1.62</c:v>
                </c:pt>
                <c:pt idx="2">
                  <c:v>1.63</c:v>
                </c:pt>
                <c:pt idx="3">
                  <c:v>1.62</c:v>
                </c:pt>
                <c:pt idx="4">
                  <c:v>1.64</c:v>
                </c:pt>
                <c:pt idx="5">
                  <c:v>1.62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90-7F45-B018-8ED4F6F365A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Hardware-Inference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1.62</c:v>
                </c:pt>
                <c:pt idx="1">
                  <c:v>1.6</c:v>
                </c:pt>
                <c:pt idx="2">
                  <c:v>1.61</c:v>
                </c:pt>
                <c:pt idx="3">
                  <c:v>1.62</c:v>
                </c:pt>
                <c:pt idx="4">
                  <c:v>1.63</c:v>
                </c:pt>
                <c:pt idx="5">
                  <c:v>1.62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F90-7F45-B018-8ED4F6F365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7375392"/>
        <c:axId val="687308448"/>
      </c:lineChart>
      <c:catAx>
        <c:axId val="687375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Epsilon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08448"/>
        <c:crosses val="autoZero"/>
        <c:auto val="1"/>
        <c:lblAlgn val="ctr"/>
        <c:lblOffset val="100"/>
        <c:noMultiLvlLbl val="0"/>
      </c:catAx>
      <c:valAx>
        <c:axId val="6873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in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7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NativeTensorFlow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SPML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20.76</c:v>
                </c:pt>
                <c:pt idx="1">
                  <c:v>34.9</c:v>
                </c:pt>
                <c:pt idx="2">
                  <c:v>68.180000000000007</c:v>
                </c:pt>
                <c:pt idx="3">
                  <c:v>82.99</c:v>
                </c:pt>
                <c:pt idx="4">
                  <c:v>85.08</c:v>
                </c:pt>
                <c:pt idx="5">
                  <c:v>84.43</c:v>
                </c:pt>
                <c:pt idx="6">
                  <c:v>94.01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31-B241-83DA-2C31E5BC38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Inference only in hardware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SPML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20.76</c:v>
                </c:pt>
                <c:pt idx="1">
                  <c:v>34.9</c:v>
                </c:pt>
                <c:pt idx="2">
                  <c:v>68.180000000000007</c:v>
                </c:pt>
                <c:pt idx="3">
                  <c:v>82.99</c:v>
                </c:pt>
                <c:pt idx="4">
                  <c:v>85.08</c:v>
                </c:pt>
                <c:pt idx="5">
                  <c:v>84.43</c:v>
                </c:pt>
                <c:pt idx="6">
                  <c:v>94.01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A9-C140-B2B7-71F2C4CAB2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7375392"/>
        <c:axId val="687308448"/>
      </c:lineChart>
      <c:catAx>
        <c:axId val="687375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Epsilon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08448"/>
        <c:crosses val="autoZero"/>
        <c:auto val="1"/>
        <c:lblAlgn val="ctr"/>
        <c:lblOffset val="100"/>
        <c:noMultiLvlLbl val="0"/>
      </c:catAx>
      <c:valAx>
        <c:axId val="6873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 in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7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Latency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NativeTensorFlow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SPML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0.26</c:v>
                </c:pt>
                <c:pt idx="1">
                  <c:v>0.26</c:v>
                </c:pt>
                <c:pt idx="2">
                  <c:v>0.26</c:v>
                </c:pt>
                <c:pt idx="3">
                  <c:v>0.26</c:v>
                </c:pt>
                <c:pt idx="4">
                  <c:v>0.26</c:v>
                </c:pt>
                <c:pt idx="5">
                  <c:v>0.26</c:v>
                </c:pt>
                <c:pt idx="6">
                  <c:v>0.26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04-2C47-B317-771506A5AA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Hardware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SPML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1.65</c:v>
                </c:pt>
                <c:pt idx="1">
                  <c:v>1.65</c:v>
                </c:pt>
                <c:pt idx="2">
                  <c:v>1.65</c:v>
                </c:pt>
                <c:pt idx="3">
                  <c:v>1.66</c:v>
                </c:pt>
                <c:pt idx="4">
                  <c:v>1.64</c:v>
                </c:pt>
                <c:pt idx="5">
                  <c:v>1.65</c:v>
                </c:pt>
                <c:pt idx="6">
                  <c:v>1.65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04-2C47-B317-771506A5AA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Hardware Inference only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SPML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1.71</c:v>
                </c:pt>
                <c:pt idx="1">
                  <c:v>1.71</c:v>
                </c:pt>
                <c:pt idx="2">
                  <c:v>1.69</c:v>
                </c:pt>
                <c:pt idx="3">
                  <c:v>1.75</c:v>
                </c:pt>
                <c:pt idx="4">
                  <c:v>1.72</c:v>
                </c:pt>
                <c:pt idx="5">
                  <c:v>1.69</c:v>
                </c:pt>
                <c:pt idx="6">
                  <c:v>1.67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04-2C47-B317-771506A5AA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7375392"/>
        <c:axId val="687308448"/>
      </c:lineChart>
      <c:catAx>
        <c:axId val="687375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Epsilon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08448"/>
        <c:crosses val="autoZero"/>
        <c:auto val="1"/>
        <c:lblAlgn val="ctr"/>
        <c:lblOffset val="100"/>
        <c:noMultiLvlLbl val="0"/>
      </c:catAx>
      <c:valAx>
        <c:axId val="6873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in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7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50-Training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SPML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12.196</c:v>
                </c:pt>
                <c:pt idx="1">
                  <c:v>26.454000000000001</c:v>
                </c:pt>
                <c:pt idx="2">
                  <c:v>61.957999999999998</c:v>
                </c:pt>
                <c:pt idx="3">
                  <c:v>77.55</c:v>
                </c:pt>
                <c:pt idx="4">
                  <c:v>82.231999999999999</c:v>
                </c:pt>
                <c:pt idx="5">
                  <c:v>83.347999999999999</c:v>
                </c:pt>
                <c:pt idx="6">
                  <c:v>93.311999999999998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31-B241-83DA-2C31E5BC38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Hardware-Training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SPML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10.936</c:v>
                </c:pt>
                <c:pt idx="1">
                  <c:v>29.7</c:v>
                </c:pt>
                <c:pt idx="2">
                  <c:v>59.493000000000002</c:v>
                </c:pt>
                <c:pt idx="3">
                  <c:v>74.739000000000004</c:v>
                </c:pt>
                <c:pt idx="4">
                  <c:v>79.414000000000001</c:v>
                </c:pt>
                <c:pt idx="5">
                  <c:v>81.2</c:v>
                </c:pt>
                <c:pt idx="6">
                  <c:v>88.525999999999996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83-664C-A4B5-906562E5BE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50-Inference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SPML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15.94</c:v>
                </c:pt>
                <c:pt idx="1">
                  <c:v>31.52</c:v>
                </c:pt>
                <c:pt idx="2">
                  <c:v>67.209999999999994</c:v>
                </c:pt>
                <c:pt idx="3">
                  <c:v>79.75</c:v>
                </c:pt>
                <c:pt idx="4">
                  <c:v>82.63</c:v>
                </c:pt>
                <c:pt idx="5">
                  <c:v>86.34</c:v>
                </c:pt>
                <c:pt idx="6">
                  <c:v>94.01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83-664C-A4B5-906562E5BE2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Hardware-Inference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SPML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13.05</c:v>
                </c:pt>
                <c:pt idx="1">
                  <c:v>33.979999999999997</c:v>
                </c:pt>
                <c:pt idx="2">
                  <c:v>65.03</c:v>
                </c:pt>
                <c:pt idx="3">
                  <c:v>79.61</c:v>
                </c:pt>
                <c:pt idx="4">
                  <c:v>88.22</c:v>
                </c:pt>
                <c:pt idx="5">
                  <c:v>84.47</c:v>
                </c:pt>
                <c:pt idx="6">
                  <c:v>93.98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83-664C-A4B5-906562E5BE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7375392"/>
        <c:axId val="687308448"/>
      </c:lineChart>
      <c:catAx>
        <c:axId val="687375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Epsilon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08448"/>
        <c:crosses val="autoZero"/>
        <c:auto val="1"/>
        <c:lblAlgn val="ctr"/>
        <c:lblOffset val="100"/>
        <c:noMultiLvlLbl val="0"/>
      </c:catAx>
      <c:valAx>
        <c:axId val="6873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 in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7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Latency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50-Training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410.91</c:v>
                </c:pt>
                <c:pt idx="1">
                  <c:v>409.93</c:v>
                </c:pt>
                <c:pt idx="2">
                  <c:v>410.29</c:v>
                </c:pt>
                <c:pt idx="3">
                  <c:v>413.71</c:v>
                </c:pt>
                <c:pt idx="4">
                  <c:v>410.89</c:v>
                </c:pt>
                <c:pt idx="5">
                  <c:v>411.74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1B-5246-92B7-938BCB5590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Hardware-Training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773.64</c:v>
                </c:pt>
                <c:pt idx="1">
                  <c:v>771.75</c:v>
                </c:pt>
                <c:pt idx="2">
                  <c:v>771.26</c:v>
                </c:pt>
                <c:pt idx="3">
                  <c:v>774.26</c:v>
                </c:pt>
                <c:pt idx="4">
                  <c:v>773.08</c:v>
                </c:pt>
                <c:pt idx="5">
                  <c:v>774.4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1B-5246-92B7-938BCB5590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50-Inference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1.71</c:v>
                </c:pt>
                <c:pt idx="1">
                  <c:v>1.71</c:v>
                </c:pt>
                <c:pt idx="2">
                  <c:v>1.72</c:v>
                </c:pt>
                <c:pt idx="3">
                  <c:v>1.7</c:v>
                </c:pt>
                <c:pt idx="4">
                  <c:v>1.72</c:v>
                </c:pt>
                <c:pt idx="5">
                  <c:v>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1B-5246-92B7-938BCB55902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Hardware-Inference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1.65</c:v>
                </c:pt>
                <c:pt idx="1">
                  <c:v>1.65</c:v>
                </c:pt>
                <c:pt idx="2">
                  <c:v>1.65</c:v>
                </c:pt>
                <c:pt idx="3">
                  <c:v>1.66</c:v>
                </c:pt>
                <c:pt idx="4">
                  <c:v>1.64</c:v>
                </c:pt>
                <c:pt idx="5">
                  <c:v>1.65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1B-5246-92B7-938BCB559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7375392"/>
        <c:axId val="687308448"/>
      </c:lineChart>
      <c:catAx>
        <c:axId val="687375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Epsilon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08448"/>
        <c:crosses val="autoZero"/>
        <c:auto val="1"/>
        <c:lblAlgn val="ctr"/>
        <c:lblOffset val="100"/>
        <c:noMultiLvlLbl val="0"/>
      </c:catAx>
      <c:valAx>
        <c:axId val="6873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in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7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Latency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Client1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0.00;[Red]0.00</c:formatCode>
                <c:ptCount val="10"/>
                <c:pt idx="0">
                  <c:v>1.2396068572998</c:v>
                </c:pt>
                <c:pt idx="1">
                  <c:v>1.25595951080322</c:v>
                </c:pt>
                <c:pt idx="2">
                  <c:v>1.2605407238006501</c:v>
                </c:pt>
                <c:pt idx="3">
                  <c:v>1.24556612968444</c:v>
                </c:pt>
                <c:pt idx="4">
                  <c:v>1.2442927360534599</c:v>
                </c:pt>
                <c:pt idx="5">
                  <c:v>1.2563626766204801</c:v>
                </c:pt>
                <c:pt idx="6">
                  <c:v>1.2577807903289699</c:v>
                </c:pt>
                <c:pt idx="7">
                  <c:v>1.26355051994323</c:v>
                </c:pt>
                <c:pt idx="8">
                  <c:v>1.2723019123077299</c:v>
                </c:pt>
                <c:pt idx="9">
                  <c:v>1.26508116722106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87-AE45-983F-E33BEBEA89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Client2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0.00;[Red]0.00</c:formatCode>
                <c:ptCount val="10"/>
                <c:pt idx="0">
                  <c:v>1.24490571022033</c:v>
                </c:pt>
                <c:pt idx="1">
                  <c:v>1.2460355758666899</c:v>
                </c:pt>
                <c:pt idx="2">
                  <c:v>1.2485888004302901</c:v>
                </c:pt>
                <c:pt idx="3">
                  <c:v>1.2519416809082</c:v>
                </c:pt>
                <c:pt idx="4">
                  <c:v>1.2484998703002901</c:v>
                </c:pt>
                <c:pt idx="5">
                  <c:v>1.25035452842712</c:v>
                </c:pt>
                <c:pt idx="6">
                  <c:v>1.2468333244323699</c:v>
                </c:pt>
                <c:pt idx="7">
                  <c:v>1.2640128135681099</c:v>
                </c:pt>
                <c:pt idx="8">
                  <c:v>1.2499687671661299</c:v>
                </c:pt>
                <c:pt idx="9">
                  <c:v>1.25174212455749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87-AE45-983F-E33BEBEA89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Client3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0.00;[Red]0.00</c:formatCode>
                <c:ptCount val="10"/>
                <c:pt idx="0">
                  <c:v>1.24966049194335</c:v>
                </c:pt>
                <c:pt idx="1">
                  <c:v>1.24645495414733</c:v>
                </c:pt>
                <c:pt idx="2">
                  <c:v>1.2467966079711901</c:v>
                </c:pt>
                <c:pt idx="3">
                  <c:v>1.2437546253204299</c:v>
                </c:pt>
                <c:pt idx="4">
                  <c:v>1.2503113746643</c:v>
                </c:pt>
                <c:pt idx="5">
                  <c:v>1.2496917247772199</c:v>
                </c:pt>
                <c:pt idx="6">
                  <c:v>1.2481658458709699</c:v>
                </c:pt>
                <c:pt idx="7">
                  <c:v>1.26565742492675</c:v>
                </c:pt>
                <c:pt idx="8">
                  <c:v>1.24952745437622</c:v>
                </c:pt>
                <c:pt idx="9">
                  <c:v>1.2563962936401301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787-AE45-983F-E33BEBEA89E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Client4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Sheet1!$E$2:$E$11</c:f>
              <c:numCache>
                <c:formatCode>0.00;[Red]0.00</c:formatCode>
                <c:ptCount val="10"/>
                <c:pt idx="0">
                  <c:v>1.23558592796325</c:v>
                </c:pt>
                <c:pt idx="1">
                  <c:v>1.2408640384673999</c:v>
                </c:pt>
                <c:pt idx="2">
                  <c:v>1.2488818168640099</c:v>
                </c:pt>
                <c:pt idx="3">
                  <c:v>1.2264056205749501</c:v>
                </c:pt>
                <c:pt idx="4">
                  <c:v>1.2520434856414699</c:v>
                </c:pt>
                <c:pt idx="5">
                  <c:v>1.25117659568786</c:v>
                </c:pt>
                <c:pt idx="6">
                  <c:v>1.2528979778289699</c:v>
                </c:pt>
                <c:pt idx="7">
                  <c:v>1.24763059616088</c:v>
                </c:pt>
                <c:pt idx="8">
                  <c:v>1.23654913902282</c:v>
                </c:pt>
                <c:pt idx="9">
                  <c:v>1.25452327728271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787-AE45-983F-E33BEBEA89E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Server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Sheet1!$F$2:$F$11</c:f>
              <c:numCache>
                <c:formatCode>0.00;[Red]0.00</c:formatCode>
                <c:ptCount val="10"/>
                <c:pt idx="0">
                  <c:v>1.75566053390502</c:v>
                </c:pt>
                <c:pt idx="1">
                  <c:v>1.78166723251342</c:v>
                </c:pt>
                <c:pt idx="2">
                  <c:v>1.7587690353393499</c:v>
                </c:pt>
                <c:pt idx="3">
                  <c:v>1.7750813961028999</c:v>
                </c:pt>
                <c:pt idx="4">
                  <c:v>1.7757511138916</c:v>
                </c:pt>
                <c:pt idx="5">
                  <c:v>1.7678818702697701</c:v>
                </c:pt>
                <c:pt idx="6">
                  <c:v>1.7728908061981199</c:v>
                </c:pt>
                <c:pt idx="7">
                  <c:v>1.7606387138366699</c:v>
                </c:pt>
                <c:pt idx="8">
                  <c:v>1.7713811397552399</c:v>
                </c:pt>
                <c:pt idx="9">
                  <c:v>1.7573161125183101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787-AE45-983F-E33BEBEA89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3915840"/>
        <c:axId val="463917520"/>
      </c:lineChart>
      <c:catAx>
        <c:axId val="46391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917520"/>
        <c:crosses val="autoZero"/>
        <c:auto val="1"/>
        <c:lblAlgn val="ctr"/>
        <c:lblOffset val="100"/>
        <c:noMultiLvlLbl val="0"/>
      </c:catAx>
      <c:valAx>
        <c:axId val="46391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91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</a:t>
            </a:r>
          </a:p>
          <a:p>
            <a:pPr>
              <a:defRPr/>
            </a:pPr>
            <a:r>
              <a:rPr lang="en-US" dirty="0"/>
              <a:t>(Native TensorFlow)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0.13</c:v>
                </c:pt>
                <c:pt idx="1">
                  <c:v>0.53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73.150000000000006</c:v>
                </c:pt>
                <c:pt idx="1">
                  <c:v>72.66</c:v>
                </c:pt>
                <c:pt idx="2">
                  <c:v>76.03</c:v>
                </c:pt>
                <c:pt idx="3">
                  <c:v>73.88</c:v>
                </c:pt>
                <c:pt idx="4">
                  <c:v>74.66</c:v>
                </c:pt>
                <c:pt idx="5">
                  <c:v>73.45</c:v>
                </c:pt>
                <c:pt idx="6">
                  <c:v>75.69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31-B241-83DA-2C31E5BC38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Inference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0.13</c:v>
                </c:pt>
                <c:pt idx="1">
                  <c:v>0.53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80.39</c:v>
                </c:pt>
                <c:pt idx="1">
                  <c:v>80.56</c:v>
                </c:pt>
                <c:pt idx="2">
                  <c:v>80.83</c:v>
                </c:pt>
                <c:pt idx="3">
                  <c:v>80.37</c:v>
                </c:pt>
                <c:pt idx="4">
                  <c:v>80.150000000000006</c:v>
                </c:pt>
                <c:pt idx="5">
                  <c:v>80.17</c:v>
                </c:pt>
                <c:pt idx="6">
                  <c:v>82.21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D7-9546-A1C9-72C1CDD92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7375392"/>
        <c:axId val="687308448"/>
      </c:lineChart>
      <c:catAx>
        <c:axId val="687375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Epsilon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08448"/>
        <c:crosses val="autoZero"/>
        <c:auto val="1"/>
        <c:lblAlgn val="ctr"/>
        <c:lblOffset val="100"/>
        <c:noMultiLvlLbl val="0"/>
      </c:catAx>
      <c:valAx>
        <c:axId val="6873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 in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7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</a:t>
            </a:r>
          </a:p>
          <a:p>
            <a:pPr>
              <a:defRPr/>
            </a:pPr>
            <a:r>
              <a:rPr lang="en-US" dirty="0"/>
              <a:t>(Simulation)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0.13</c:v>
                </c:pt>
                <c:pt idx="1">
                  <c:v>0.53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74.650000000000006</c:v>
                </c:pt>
                <c:pt idx="1">
                  <c:v>77.040000000000006</c:v>
                </c:pt>
                <c:pt idx="2">
                  <c:v>74.290000000000006</c:v>
                </c:pt>
                <c:pt idx="3">
                  <c:v>74.16</c:v>
                </c:pt>
                <c:pt idx="4">
                  <c:v>75.709999999999994</c:v>
                </c:pt>
                <c:pt idx="5">
                  <c:v>73.52</c:v>
                </c:pt>
                <c:pt idx="6">
                  <c:v>75.48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C6-3E4A-A560-E2552C2852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Inference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0.13</c:v>
                </c:pt>
                <c:pt idx="1">
                  <c:v>0.53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80.650000000000006</c:v>
                </c:pt>
                <c:pt idx="1">
                  <c:v>80.23</c:v>
                </c:pt>
                <c:pt idx="2">
                  <c:v>80.58</c:v>
                </c:pt>
                <c:pt idx="3">
                  <c:v>80.73</c:v>
                </c:pt>
                <c:pt idx="4">
                  <c:v>80.39</c:v>
                </c:pt>
                <c:pt idx="5">
                  <c:v>80.239999999999995</c:v>
                </c:pt>
                <c:pt idx="6">
                  <c:v>81.52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FD-2F47-B66D-6495E44FE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7375392"/>
        <c:axId val="687308448"/>
      </c:lineChart>
      <c:catAx>
        <c:axId val="687375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Epsilon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08448"/>
        <c:crosses val="autoZero"/>
        <c:auto val="1"/>
        <c:lblAlgn val="ctr"/>
        <c:lblOffset val="100"/>
        <c:noMultiLvlLbl val="0"/>
      </c:catAx>
      <c:valAx>
        <c:axId val="6873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 in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753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</a:t>
            </a:r>
          </a:p>
          <a:p>
            <a:pPr>
              <a:defRPr/>
            </a:pPr>
            <a:r>
              <a:rPr lang="en-US" dirty="0"/>
              <a:t>(Native)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11.191000000000001</c:v>
                </c:pt>
                <c:pt idx="1">
                  <c:v>26.474</c:v>
                </c:pt>
                <c:pt idx="2">
                  <c:v>60.369</c:v>
                </c:pt>
                <c:pt idx="3">
                  <c:v>74.539000000000001</c:v>
                </c:pt>
                <c:pt idx="4">
                  <c:v>78.295000000000002</c:v>
                </c:pt>
                <c:pt idx="5">
                  <c:v>80.343999999999994</c:v>
                </c:pt>
                <c:pt idx="6">
                  <c:v>88.563999999999993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31-B241-83DA-2C31E5BC38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Inference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20.76</c:v>
                </c:pt>
                <c:pt idx="1">
                  <c:v>34.9</c:v>
                </c:pt>
                <c:pt idx="2">
                  <c:v>68.180000000000007</c:v>
                </c:pt>
                <c:pt idx="3">
                  <c:v>82.99</c:v>
                </c:pt>
                <c:pt idx="4">
                  <c:v>85.08</c:v>
                </c:pt>
                <c:pt idx="5">
                  <c:v>84.43</c:v>
                </c:pt>
                <c:pt idx="6">
                  <c:v>94.01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46-5145-B345-031501A17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7375392"/>
        <c:axId val="687308448"/>
      </c:lineChart>
      <c:catAx>
        <c:axId val="687375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Epsilon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08448"/>
        <c:crosses val="autoZero"/>
        <c:auto val="1"/>
        <c:lblAlgn val="ctr"/>
        <c:lblOffset val="100"/>
        <c:noMultiLvlLbl val="0"/>
      </c:catAx>
      <c:valAx>
        <c:axId val="6873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 in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7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</a:t>
            </a:r>
          </a:p>
          <a:p>
            <a:pPr>
              <a:defRPr/>
            </a:pPr>
            <a:r>
              <a:rPr lang="en-US" dirty="0"/>
              <a:t>(Hardware)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0.13</c:v>
                </c:pt>
                <c:pt idx="1">
                  <c:v>0.53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72.52</c:v>
                </c:pt>
                <c:pt idx="1">
                  <c:v>73.89</c:v>
                </c:pt>
                <c:pt idx="2">
                  <c:v>75.36</c:v>
                </c:pt>
                <c:pt idx="3">
                  <c:v>76.63</c:v>
                </c:pt>
                <c:pt idx="4">
                  <c:v>72.099999999999994</c:v>
                </c:pt>
                <c:pt idx="5">
                  <c:v>75.5</c:v>
                </c:pt>
                <c:pt idx="6">
                  <c:v>74.5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D6-B842-904F-490223D3A7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Inference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0.13</c:v>
                </c:pt>
                <c:pt idx="1">
                  <c:v>0.53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80.08</c:v>
                </c:pt>
                <c:pt idx="1">
                  <c:v>80.010000000000005</c:v>
                </c:pt>
                <c:pt idx="2">
                  <c:v>80.650000000000006</c:v>
                </c:pt>
                <c:pt idx="3">
                  <c:v>79.650000000000006</c:v>
                </c:pt>
                <c:pt idx="4">
                  <c:v>80</c:v>
                </c:pt>
                <c:pt idx="5">
                  <c:v>80.83</c:v>
                </c:pt>
                <c:pt idx="6">
                  <c:v>80.709999999999994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7C-4043-9C8D-356FA6F40C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7375392"/>
        <c:axId val="687308448"/>
      </c:lineChart>
      <c:catAx>
        <c:axId val="687375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Epsilon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08448"/>
        <c:crosses val="autoZero"/>
        <c:auto val="1"/>
        <c:lblAlgn val="ctr"/>
        <c:lblOffset val="100"/>
        <c:noMultiLvlLbl val="0"/>
      </c:catAx>
      <c:valAx>
        <c:axId val="6873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 in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7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</a:t>
            </a:r>
          </a:p>
          <a:p>
            <a:pPr>
              <a:defRPr/>
            </a:pPr>
            <a:r>
              <a:rPr lang="en-US" dirty="0"/>
              <a:t>(Simulation)</a:t>
            </a:r>
          </a:p>
        </c:rich>
      </c:tx>
      <c:layout>
        <c:manualLayout>
          <c:xMode val="edge"/>
          <c:yMode val="edge"/>
          <c:x val="0.30574021231919535"/>
          <c:y val="3.49689715389896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10.920999999999999</c:v>
                </c:pt>
                <c:pt idx="1">
                  <c:v>26.934000000000001</c:v>
                </c:pt>
                <c:pt idx="2">
                  <c:v>59.741</c:v>
                </c:pt>
                <c:pt idx="3">
                  <c:v>76.119</c:v>
                </c:pt>
                <c:pt idx="4">
                  <c:v>77.894999999999996</c:v>
                </c:pt>
                <c:pt idx="5">
                  <c:v>80.572000000000003</c:v>
                </c:pt>
                <c:pt idx="6">
                  <c:v>89.873999999999995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C6-3E4A-A560-E2552C2852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Inference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10.94</c:v>
                </c:pt>
                <c:pt idx="1">
                  <c:v>38.53</c:v>
                </c:pt>
                <c:pt idx="2">
                  <c:v>61.87</c:v>
                </c:pt>
                <c:pt idx="3">
                  <c:v>78.349999999999994</c:v>
                </c:pt>
                <c:pt idx="4">
                  <c:v>81.900000000000006</c:v>
                </c:pt>
                <c:pt idx="5">
                  <c:v>82.31</c:v>
                </c:pt>
                <c:pt idx="6">
                  <c:v>92.44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8-7545-A5B3-3E32B46534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7375392"/>
        <c:axId val="687308448"/>
      </c:lineChart>
      <c:catAx>
        <c:axId val="687375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Epsilon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08448"/>
        <c:crosses val="autoZero"/>
        <c:auto val="1"/>
        <c:lblAlgn val="ctr"/>
        <c:lblOffset val="100"/>
        <c:noMultiLvlLbl val="0"/>
      </c:catAx>
      <c:valAx>
        <c:axId val="6873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 in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7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(Hardware)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10.936</c:v>
                </c:pt>
                <c:pt idx="1">
                  <c:v>29.7</c:v>
                </c:pt>
                <c:pt idx="2">
                  <c:v>59.493000000000002</c:v>
                </c:pt>
                <c:pt idx="3">
                  <c:v>74.739000000000004</c:v>
                </c:pt>
                <c:pt idx="4">
                  <c:v>79.414000000000001</c:v>
                </c:pt>
                <c:pt idx="5">
                  <c:v>81.2</c:v>
                </c:pt>
                <c:pt idx="6">
                  <c:v>88.525999999999996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D6-B842-904F-490223D3A7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Inference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13.05</c:v>
                </c:pt>
                <c:pt idx="1">
                  <c:v>33.979999999999997</c:v>
                </c:pt>
                <c:pt idx="2">
                  <c:v>65.03</c:v>
                </c:pt>
                <c:pt idx="3">
                  <c:v>79.61</c:v>
                </c:pt>
                <c:pt idx="4">
                  <c:v>88.22</c:v>
                </c:pt>
                <c:pt idx="5">
                  <c:v>84.47</c:v>
                </c:pt>
                <c:pt idx="6">
                  <c:v>93.98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17-0848-8328-38F10FE87D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7375392"/>
        <c:axId val="687308448"/>
      </c:lineChart>
      <c:catAx>
        <c:axId val="687375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Epsilon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08448"/>
        <c:crosses val="autoZero"/>
        <c:auto val="1"/>
        <c:lblAlgn val="ctr"/>
        <c:lblOffset val="100"/>
        <c:noMultiLvlLbl val="0"/>
      </c:catAx>
      <c:valAx>
        <c:axId val="6873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 in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7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Latency (Privacy)</a:t>
            </a:r>
          </a:p>
        </c:rich>
      </c:tx>
      <c:layout>
        <c:manualLayout>
          <c:xMode val="edge"/>
          <c:yMode val="edge"/>
          <c:x val="0.33503114524803446"/>
          <c:y val="7.578243876241907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Native TF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31.31</c:v>
                </c:pt>
                <c:pt idx="1">
                  <c:v>30.82</c:v>
                </c:pt>
                <c:pt idx="2">
                  <c:v>30.61</c:v>
                </c:pt>
                <c:pt idx="3">
                  <c:v>30.95</c:v>
                </c:pt>
                <c:pt idx="4">
                  <c:v>30.56</c:v>
                </c:pt>
                <c:pt idx="5">
                  <c:v>31.16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C2-EA49-AF6A-5ADC9E2F0C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194.35</c:v>
                </c:pt>
                <c:pt idx="1">
                  <c:v>193.06</c:v>
                </c:pt>
                <c:pt idx="2">
                  <c:v>193.16</c:v>
                </c:pt>
                <c:pt idx="3">
                  <c:v>193.79</c:v>
                </c:pt>
                <c:pt idx="4">
                  <c:v>194.21</c:v>
                </c:pt>
                <c:pt idx="5">
                  <c:v>194.24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74F-6D49-8C5B-F698F78AB3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Hardware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773.64</c:v>
                </c:pt>
                <c:pt idx="1">
                  <c:v>771.75</c:v>
                </c:pt>
                <c:pt idx="2">
                  <c:v>771.26</c:v>
                </c:pt>
                <c:pt idx="3">
                  <c:v>774.26</c:v>
                </c:pt>
                <c:pt idx="4">
                  <c:v>773.08</c:v>
                </c:pt>
                <c:pt idx="5">
                  <c:v>774.4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74F-6D49-8C5B-F698F78AB3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7375392"/>
        <c:axId val="687308448"/>
      </c:lineChart>
      <c:catAx>
        <c:axId val="687375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Epsilon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08448"/>
        <c:crossesAt val="0"/>
        <c:auto val="1"/>
        <c:lblAlgn val="ctr"/>
        <c:lblOffset val="100"/>
        <c:noMultiLvlLbl val="0"/>
      </c:catAx>
      <c:valAx>
        <c:axId val="6873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in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75392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Latency (Native)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Native TF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3">
                  <c:v>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3.18</c:v>
                </c:pt>
                <c:pt idx="1">
                  <c:v>3.18</c:v>
                </c:pt>
                <c:pt idx="2">
                  <c:v>3.18</c:v>
                </c:pt>
                <c:pt idx="3">
                  <c:v>3.18</c:v>
                </c:pt>
                <c:pt idx="4">
                  <c:v>3.18</c:v>
                </c:pt>
                <c:pt idx="5">
                  <c:v>3.18</c:v>
                </c:pt>
                <c:pt idx="6">
                  <c:v>3.18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5C-8C47-A0D7-361FB4F7CC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3">
                  <c:v>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19.43</c:v>
                </c:pt>
                <c:pt idx="1">
                  <c:v>19.43</c:v>
                </c:pt>
                <c:pt idx="2">
                  <c:v>19.43</c:v>
                </c:pt>
                <c:pt idx="3">
                  <c:v>19.43</c:v>
                </c:pt>
                <c:pt idx="4">
                  <c:v>19.43</c:v>
                </c:pt>
                <c:pt idx="5">
                  <c:v>19.43</c:v>
                </c:pt>
                <c:pt idx="6">
                  <c:v>19.43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5C-8C47-A0D7-361FB4F7CC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Hardware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3">
                  <c:v>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32.92</c:v>
                </c:pt>
                <c:pt idx="1">
                  <c:v>32.92</c:v>
                </c:pt>
                <c:pt idx="2">
                  <c:v>32.92</c:v>
                </c:pt>
                <c:pt idx="3">
                  <c:v>32.92</c:v>
                </c:pt>
                <c:pt idx="4">
                  <c:v>32.92</c:v>
                </c:pt>
                <c:pt idx="5">
                  <c:v>32.92</c:v>
                </c:pt>
                <c:pt idx="6">
                  <c:v>32.92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5C-8C47-A0D7-361FB4F7C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7375392"/>
        <c:axId val="687308448"/>
      </c:lineChart>
      <c:catAx>
        <c:axId val="687375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Epsilon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08448"/>
        <c:crosses val="autoZero"/>
        <c:auto val="1"/>
        <c:lblAlgn val="ctr"/>
        <c:lblOffset val="100"/>
        <c:noMultiLvlLbl val="0"/>
      </c:catAx>
      <c:valAx>
        <c:axId val="6873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in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7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Latency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Native TF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0.26</c:v>
                </c:pt>
                <c:pt idx="1">
                  <c:v>0.26</c:v>
                </c:pt>
                <c:pt idx="2">
                  <c:v>0.26</c:v>
                </c:pt>
                <c:pt idx="3">
                  <c:v>0.26</c:v>
                </c:pt>
                <c:pt idx="4">
                  <c:v>0.26</c:v>
                </c:pt>
                <c:pt idx="5">
                  <c:v>0.26</c:v>
                </c:pt>
                <c:pt idx="6">
                  <c:v>0.26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C2-EA49-AF6A-5ADC9E2F0C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0.63</c:v>
                </c:pt>
                <c:pt idx="1">
                  <c:v>0.63</c:v>
                </c:pt>
                <c:pt idx="2">
                  <c:v>0.62</c:v>
                </c:pt>
                <c:pt idx="3">
                  <c:v>0.62</c:v>
                </c:pt>
                <c:pt idx="4">
                  <c:v>0.62</c:v>
                </c:pt>
                <c:pt idx="5">
                  <c:v>0.62</c:v>
                </c:pt>
                <c:pt idx="6">
                  <c:v>0.63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C2-EA49-AF6A-5ADC9E2F0C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Hardware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1.65</c:v>
                </c:pt>
                <c:pt idx="1">
                  <c:v>1.65</c:v>
                </c:pt>
                <c:pt idx="2">
                  <c:v>1.65</c:v>
                </c:pt>
                <c:pt idx="3">
                  <c:v>1.66</c:v>
                </c:pt>
                <c:pt idx="4">
                  <c:v>1.64</c:v>
                </c:pt>
                <c:pt idx="5">
                  <c:v>1.65</c:v>
                </c:pt>
                <c:pt idx="6">
                  <c:v>1.66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C2-EA49-AF6A-5ADC9E2F0C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7375392"/>
        <c:axId val="687308448"/>
      </c:lineChart>
      <c:catAx>
        <c:axId val="687375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Epsilon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08448"/>
        <c:crosses val="autoZero"/>
        <c:auto val="1"/>
        <c:lblAlgn val="ctr"/>
        <c:lblOffset val="100"/>
        <c:noMultiLvlLbl val="0"/>
      </c:catAx>
      <c:valAx>
        <c:axId val="6873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in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7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Accuracy</a:t>
            </a:r>
          </a:p>
          <a:p>
            <a:pPr>
              <a:defRPr/>
            </a:pPr>
            <a:r>
              <a:rPr lang="en-US" sz="1400" dirty="0"/>
              <a:t>(Native TF)</a:t>
            </a:r>
          </a:p>
        </c:rich>
      </c:tx>
      <c:layout>
        <c:manualLayout>
          <c:xMode val="edge"/>
          <c:yMode val="edge"/>
          <c:x val="0.37981958810628413"/>
          <c:y val="1.55417651284398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0.13</c:v>
                </c:pt>
                <c:pt idx="1">
                  <c:v>0.53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73.150000000000006</c:v>
                </c:pt>
                <c:pt idx="1">
                  <c:v>72.66</c:v>
                </c:pt>
                <c:pt idx="2">
                  <c:v>76.03</c:v>
                </c:pt>
                <c:pt idx="3">
                  <c:v>73.88</c:v>
                </c:pt>
                <c:pt idx="4">
                  <c:v>74.66</c:v>
                </c:pt>
                <c:pt idx="5">
                  <c:v>73.45</c:v>
                </c:pt>
                <c:pt idx="6">
                  <c:v>75.69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31-B241-83DA-2C31E5BC38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Inference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0.13</c:v>
                </c:pt>
                <c:pt idx="1">
                  <c:v>0.53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80.39</c:v>
                </c:pt>
                <c:pt idx="1">
                  <c:v>80.56</c:v>
                </c:pt>
                <c:pt idx="2">
                  <c:v>80.83</c:v>
                </c:pt>
                <c:pt idx="3">
                  <c:v>80.37</c:v>
                </c:pt>
                <c:pt idx="4">
                  <c:v>80.150000000000006</c:v>
                </c:pt>
                <c:pt idx="5">
                  <c:v>80.17</c:v>
                </c:pt>
                <c:pt idx="6">
                  <c:v>82.21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D7-9546-A1C9-72C1CDD92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7375392"/>
        <c:axId val="687308448"/>
      </c:lineChart>
      <c:catAx>
        <c:axId val="687375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Epsilon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08448"/>
        <c:crosses val="autoZero"/>
        <c:auto val="1"/>
        <c:lblAlgn val="ctr"/>
        <c:lblOffset val="100"/>
        <c:noMultiLvlLbl val="0"/>
      </c:catAx>
      <c:valAx>
        <c:axId val="6873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 in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7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Accuracy</a:t>
            </a:r>
          </a:p>
          <a:p>
            <a:pPr>
              <a:defRPr/>
            </a:pPr>
            <a:r>
              <a:rPr lang="en-US" sz="1400" dirty="0"/>
              <a:t>(Hardware)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0.13</c:v>
                </c:pt>
                <c:pt idx="1">
                  <c:v>0.53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72.52</c:v>
                </c:pt>
                <c:pt idx="1">
                  <c:v>73.89</c:v>
                </c:pt>
                <c:pt idx="2">
                  <c:v>75.36</c:v>
                </c:pt>
                <c:pt idx="3">
                  <c:v>76.63</c:v>
                </c:pt>
                <c:pt idx="4">
                  <c:v>72.099999999999994</c:v>
                </c:pt>
                <c:pt idx="5">
                  <c:v>75.5</c:v>
                </c:pt>
                <c:pt idx="6">
                  <c:v>74.5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D6-B842-904F-490223D3A7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Inference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0.13</c:v>
                </c:pt>
                <c:pt idx="1">
                  <c:v>0.53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80.08</c:v>
                </c:pt>
                <c:pt idx="1">
                  <c:v>80.010000000000005</c:v>
                </c:pt>
                <c:pt idx="2">
                  <c:v>80.650000000000006</c:v>
                </c:pt>
                <c:pt idx="3">
                  <c:v>79.650000000000006</c:v>
                </c:pt>
                <c:pt idx="4">
                  <c:v>80</c:v>
                </c:pt>
                <c:pt idx="5">
                  <c:v>80.83</c:v>
                </c:pt>
                <c:pt idx="6">
                  <c:v>80.709999999999994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7C-4043-9C8D-356FA6F40C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7375392"/>
        <c:axId val="687308448"/>
      </c:lineChart>
      <c:catAx>
        <c:axId val="687375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Epsilon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08448"/>
        <c:crosses val="autoZero"/>
        <c:auto val="1"/>
        <c:lblAlgn val="ctr"/>
        <c:lblOffset val="100"/>
        <c:noMultiLvlLbl val="0"/>
      </c:catAx>
      <c:valAx>
        <c:axId val="6873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 in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37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0.28029</cdr:x>
      <cdr:y>0.12026</cdr:y>
    </cdr:from>
    <cdr:to>
      <cdr:x>0.50491</cdr:x>
      <cdr:y>0.39308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F5F089C-DEC3-E34E-8025-FA130E4FFDE0}"/>
            </a:ext>
          </a:extLst>
        </cdr:cNvPr>
        <cdr:cNvSpPr txBox="1"/>
      </cdr:nvSpPr>
      <cdr:spPr>
        <a:xfrm xmlns:a="http://schemas.openxmlformats.org/drawingml/2006/main">
          <a:off x="1141036" y="40308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25.08.20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25.08.20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88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854605"/>
            <a:ext cx="9144000" cy="4860397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6" y="3745646"/>
            <a:ext cx="7935513" cy="11121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34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5" y="2017368"/>
            <a:ext cx="7935515" cy="690563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854604"/>
            <a:ext cx="9144000" cy="1428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56035" y="2826836"/>
            <a:ext cx="7935515" cy="810090"/>
          </a:xfrm>
          <a:ln>
            <a:noFill/>
          </a:ln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41" y="267232"/>
            <a:ext cx="1021185" cy="465743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1" y="289433"/>
            <a:ext cx="1458593" cy="4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7"/>
            <a:ext cx="7935515" cy="4246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858573"/>
            <a:ext cx="9144000" cy="424920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5"/>
            <a:ext cx="9144000" cy="510777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4" y="3745646"/>
            <a:ext cx="7935515" cy="11121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4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5" y="2017368"/>
            <a:ext cx="7935515" cy="690563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6035" y="2826836"/>
            <a:ext cx="7935515" cy="810090"/>
          </a:xfrm>
          <a:ln>
            <a:noFill/>
          </a:ln>
        </p:spPr>
        <p:txBody>
          <a:bodyPr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8550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0050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41" y="267232"/>
            <a:ext cx="1021185" cy="46574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1" y="289433"/>
            <a:ext cx="1458593" cy="4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656033" y="1236928"/>
            <a:ext cx="7935516" cy="362082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3pPr>
              <a:spcBef>
                <a:spcPts val="900"/>
              </a:spcBef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9144000" cy="5077354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85772" y="2828397"/>
            <a:ext cx="8372475" cy="85989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Abschnitt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2"/>
            <a:ext cx="9144000" cy="5097638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5601" y="2063750"/>
            <a:ext cx="8413750" cy="1934987"/>
          </a:xfrm>
        </p:spPr>
        <p:txBody>
          <a:bodyPr/>
          <a:lstStyle/>
          <a:p>
            <a:pPr lvl="5"/>
            <a:r>
              <a:rPr lang="de-DE" dirty="0"/>
              <a:t>Zweite Ebene</a:t>
            </a:r>
          </a:p>
          <a:p>
            <a:pPr lvl="6"/>
            <a:r>
              <a:rPr lang="de-DE" dirty="0"/>
              <a:t>Dritte Ebene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0" y="0"/>
            <a:ext cx="9144000" cy="5077354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85772" y="2828396"/>
            <a:ext cx="8205779" cy="1373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4312" y="1236928"/>
            <a:ext cx="4567237" cy="36208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56034" y="1236928"/>
            <a:ext cx="3225404" cy="111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56034" y="2452651"/>
            <a:ext cx="3225403" cy="111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56033" y="3668376"/>
            <a:ext cx="3225403" cy="118937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700587" y="1236929"/>
            <a:ext cx="3890963" cy="36208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6035" y="1236929"/>
            <a:ext cx="3896915" cy="362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5" y="1236929"/>
            <a:ext cx="3896915" cy="362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700587" y="1236929"/>
            <a:ext cx="3890963" cy="36208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4" y="1236929"/>
            <a:ext cx="2549682" cy="362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53137" y="1236929"/>
            <a:ext cx="2538413" cy="36208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343275" y="1236929"/>
            <a:ext cx="2562225" cy="36208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7"/>
            <a:ext cx="7935515" cy="4246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6035" y="1234282"/>
            <a:ext cx="7935515" cy="363405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878330" y="5159314"/>
            <a:ext cx="3890963" cy="43088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chemeClr val="bg2"/>
                </a:solidFill>
              </a:rPr>
              <a:t>SPML</a:t>
            </a:r>
            <a:endParaRPr lang="de-DE" sz="7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Prateek</a:t>
            </a:r>
            <a: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de-DE" sz="70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Bhatnagar</a:t>
            </a:r>
            <a:endParaRPr lang="de-DE" sz="7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pPr marL="0" marR="0" lvl="0" indent="0" algn="l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26/08/20</a:t>
            </a:r>
            <a:endParaRPr lang="de-DE" sz="7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pPr algn="l"/>
            <a:endParaRPr lang="de-DE" sz="7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510268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 userDrawn="1"/>
        </p:nvSpPr>
        <p:spPr>
          <a:xfrm>
            <a:off x="6724650" y="5258830"/>
            <a:ext cx="528638" cy="3231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7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7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</a:t>
            </a:r>
            <a:r>
              <a:rPr lang="de-DE" sz="700" baseline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7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6857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700" baseline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70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08" y="5247178"/>
            <a:ext cx="795252" cy="36288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7" y="5276418"/>
            <a:ext cx="953183" cy="27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1" r:id="rId9"/>
    <p:sldLayoutId id="2147483902" r:id="rId10"/>
    <p:sldLayoutId id="2147483903" r:id="rId11"/>
  </p:sldLayoutIdLst>
  <p:hf hdr="0"/>
  <p:txStyles>
    <p:titleStyle>
      <a:lvl1pPr algn="l" defTabSz="685702" rtl="0" eaLnBrk="1" latinLnBrk="0" hangingPunct="1">
        <a:spcBef>
          <a:spcPct val="0"/>
        </a:spcBef>
        <a:buNone/>
        <a:defRPr sz="18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685702" rtl="0" eaLnBrk="1" latinLnBrk="0" hangingPunct="1">
        <a:spcBef>
          <a:spcPts val="4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296957" indent="-242965" algn="l" defTabSz="685702" rtl="0" eaLnBrk="1" latinLnBrk="0" hangingPunct="1">
        <a:spcBef>
          <a:spcPts val="225"/>
        </a:spcBef>
        <a:buFont typeface="Open Sans" panose="020B0606030504020204" pitchFamily="34" charset="0"/>
        <a:buChar char="—"/>
        <a:defRPr sz="12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685702" rtl="0" eaLnBrk="1" latinLnBrk="0" hangingPunct="1">
        <a:spcBef>
          <a:spcPts val="450"/>
        </a:spcBef>
        <a:buFont typeface="Arial" panose="020B0604020202020204" pitchFamily="34" charset="0"/>
        <a:buNone/>
        <a:defRPr sz="105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296957" indent="-161977" algn="l" defTabSz="685702" rtl="0" eaLnBrk="1" latinLnBrk="0" hangingPunct="1">
        <a:spcBef>
          <a:spcPts val="225"/>
        </a:spcBef>
        <a:buFont typeface="Symbol" panose="05050102010706020507" pitchFamily="18" charset="2"/>
        <a:buChar char="-"/>
        <a:defRPr sz="105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431937" indent="-134522" algn="l" defTabSz="685702" rtl="0" eaLnBrk="1" latinLnBrk="0" hangingPunct="1">
        <a:spcBef>
          <a:spcPts val="225"/>
        </a:spcBef>
        <a:buFont typeface="Symbol" panose="05050102010706020507" pitchFamily="18" charset="2"/>
        <a:buChar char="-"/>
        <a:defRPr sz="105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269042" indent="0" algn="l" defTabSz="685702" rtl="0" eaLnBrk="1" latinLnBrk="0" hangingPunct="1">
        <a:spcBef>
          <a:spcPts val="0"/>
        </a:spcBef>
        <a:buFont typeface="Arial" panose="020B0604020202020204" pitchFamily="34" charset="0"/>
        <a:buNone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269042" indent="0" algn="l" defTabSz="685702" rtl="0" eaLnBrk="1" latinLnBrk="0" hangingPunct="1"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2571377" indent="-171425" algn="l" defTabSz="6857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26" indent="-171425" algn="l" defTabSz="6857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1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5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01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53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0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5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03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744" userDrawn="1">
          <p15:clr>
            <a:srgbClr val="F26B43"/>
          </p15:clr>
        </p15:guide>
        <p15:guide id="7" pos="840" userDrawn="1">
          <p15:clr>
            <a:srgbClr val="F26B43"/>
          </p15:clr>
        </p15:guide>
        <p15:guide id="8" pos="1257" userDrawn="1">
          <p15:clr>
            <a:srgbClr val="F26B43"/>
          </p15:clr>
        </p15:guide>
        <p15:guide id="9" pos="1167" userDrawn="1">
          <p15:clr>
            <a:srgbClr val="F26B43"/>
          </p15:clr>
        </p15:guide>
        <p15:guide id="10" pos="1689" userDrawn="1">
          <p15:clr>
            <a:srgbClr val="F26B43"/>
          </p15:clr>
        </p15:guide>
        <p15:guide id="11" pos="1596" userDrawn="1">
          <p15:clr>
            <a:srgbClr val="F26B43"/>
          </p15:clr>
        </p15:guide>
        <p15:guide id="16" pos="2868" userDrawn="1">
          <p15:clr>
            <a:srgbClr val="F26B43"/>
          </p15:clr>
        </p15:guide>
        <p15:guide id="17" pos="2961" userDrawn="1">
          <p15:clr>
            <a:srgbClr val="F26B43"/>
          </p15:clr>
        </p15:guide>
        <p15:guide id="20" pos="3288" userDrawn="1">
          <p15:clr>
            <a:srgbClr val="F26B43"/>
          </p15:clr>
        </p15:guide>
        <p15:guide id="21" pos="3381" userDrawn="1">
          <p15:clr>
            <a:srgbClr val="F26B43"/>
          </p15:clr>
        </p15:guide>
        <p15:guide id="22" pos="5085" userDrawn="1">
          <p15:clr>
            <a:srgbClr val="F26B43"/>
          </p15:clr>
        </p15:guide>
        <p15:guide id="23" pos="4992" userDrawn="1">
          <p15:clr>
            <a:srgbClr val="F26B43"/>
          </p15:clr>
        </p15:guide>
        <p15:guide id="24" pos="3720" userDrawn="1">
          <p15:clr>
            <a:srgbClr val="F26B43"/>
          </p15:clr>
        </p15:guide>
        <p15:guide id="25" pos="3813" userDrawn="1">
          <p15:clr>
            <a:srgbClr val="F26B43"/>
          </p15:clr>
        </p15:guide>
        <p15:guide id="30" orient="horz" pos="448" userDrawn="1">
          <p15:clr>
            <a:srgbClr val="F26B43"/>
          </p15:clr>
        </p15:guide>
        <p15:guide id="31" pos="413" userDrawn="1">
          <p15:clr>
            <a:srgbClr val="F26B43"/>
          </p15:clr>
        </p15:guide>
        <p15:guide id="39" pos="4569" userDrawn="1">
          <p15:clr>
            <a:srgbClr val="F26B43"/>
          </p15:clr>
        </p15:guide>
        <p15:guide id="40" pos="4662" userDrawn="1">
          <p15:clr>
            <a:srgbClr val="F26B43"/>
          </p15:clr>
        </p15:guide>
        <p15:guide id="41" pos="2019" userDrawn="1">
          <p15:clr>
            <a:srgbClr val="F26B43"/>
          </p15:clr>
        </p15:guide>
        <p15:guide id="42" pos="2106" userDrawn="1">
          <p15:clr>
            <a:srgbClr val="F26B43"/>
          </p15:clr>
        </p15:guide>
        <p15:guide id="43" pos="2445" userDrawn="1">
          <p15:clr>
            <a:srgbClr val="F26B43"/>
          </p15:clr>
        </p15:guide>
        <p15:guide id="44" pos="2535" userDrawn="1">
          <p15:clr>
            <a:srgbClr val="F26B43"/>
          </p15:clr>
        </p15:guide>
        <p15:guide id="50" pos="4140" userDrawn="1">
          <p15:clr>
            <a:srgbClr val="F26B43"/>
          </p15:clr>
        </p15:guide>
        <p15:guide id="52" orient="horz" pos="778" userDrawn="1">
          <p15:clr>
            <a:srgbClr val="F26B43"/>
          </p15:clr>
        </p15:guide>
        <p15:guide id="53" orient="horz" pos="633" userDrawn="1">
          <p15:clr>
            <a:srgbClr val="F26B43"/>
          </p15:clr>
        </p15:guide>
        <p15:guide id="58" orient="horz" pos="182" userDrawn="1">
          <p15:clr>
            <a:srgbClr val="F26B43"/>
          </p15:clr>
        </p15:guide>
        <p15:guide id="59" orient="horz" pos="3067" userDrawn="1">
          <p15:clr>
            <a:srgbClr val="F26B43"/>
          </p15:clr>
        </p15:guide>
        <p15:guide id="60" orient="horz" pos="3218" userDrawn="1">
          <p15:clr>
            <a:srgbClr val="F26B43"/>
          </p15:clr>
        </p15:guide>
        <p15:guide id="62" orient="horz" pos="1775" userDrawn="1">
          <p15:clr>
            <a:srgbClr val="F26B43"/>
          </p15:clr>
        </p15:guide>
        <p15:guide id="65" pos="4236" userDrawn="1">
          <p15:clr>
            <a:srgbClr val="F26B43"/>
          </p15:clr>
        </p15:guide>
        <p15:guide id="66" orient="horz" pos="541" userDrawn="1">
          <p15:clr>
            <a:srgbClr val="F26B43"/>
          </p15:clr>
        </p15:guide>
        <p15:guide id="67" pos="5412" userDrawn="1">
          <p15:clr>
            <a:srgbClr val="F26B43"/>
          </p15:clr>
        </p15:guide>
        <p15:guide id="69" orient="horz" pos="3323" userDrawn="1">
          <p15:clr>
            <a:srgbClr val="F26B43"/>
          </p15:clr>
        </p15:guide>
        <p15:guide id="70" orient="horz" pos="3497" userDrawn="1">
          <p15:clr>
            <a:srgbClr val="F26B43"/>
          </p15:clr>
        </p15:guide>
        <p15:guide id="71" pos="212" userDrawn="1">
          <p15:clr>
            <a:srgbClr val="F26B43"/>
          </p15:clr>
        </p15:guide>
        <p15:guide id="72" orient="horz" pos="3432" userDrawn="1">
          <p15:clr>
            <a:srgbClr val="F26B43"/>
          </p15:clr>
        </p15:guide>
        <p15:guide id="73" orient="horz" pos="33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jp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610.05820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onfinder.com/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chart" Target="../charts/char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656034" y="1265015"/>
            <a:ext cx="7935515" cy="436463"/>
          </a:xfrm>
        </p:spPr>
        <p:txBody>
          <a:bodyPr/>
          <a:lstStyle/>
          <a:p>
            <a:r>
              <a:rPr lang="de-DE" dirty="0"/>
              <a:t>Master Thesis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56031" y="2057610"/>
            <a:ext cx="7935515" cy="810090"/>
          </a:xfrm>
        </p:spPr>
        <p:txBody>
          <a:bodyPr/>
          <a:lstStyle/>
          <a:p>
            <a:r>
              <a:rPr lang="en-IN" b="0" dirty="0"/>
              <a:t>SPML : Secure Privacy-preserving Machine Learning framework using TEEs and differential privacy </a:t>
            </a:r>
            <a:endParaRPr lang="en-IN" dirty="0">
              <a:effectLst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80D499-B880-7744-AE84-45242D8AE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826230"/>
              </p:ext>
            </p:extLst>
          </p:nvPr>
        </p:nvGraphicFramePr>
        <p:xfrm>
          <a:off x="656033" y="3128948"/>
          <a:ext cx="7935513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605">
                  <a:extLst>
                    <a:ext uri="{9D8B030D-6E8A-4147-A177-3AD203B41FA5}">
                      <a16:colId xmlns:a16="http://schemas.microsoft.com/office/drawing/2014/main" val="1954186296"/>
                    </a:ext>
                  </a:extLst>
                </a:gridCol>
                <a:gridCol w="6322908">
                  <a:extLst>
                    <a:ext uri="{9D8B030D-6E8A-4147-A177-3AD203B41FA5}">
                      <a16:colId xmlns:a16="http://schemas.microsoft.com/office/drawing/2014/main" val="2106994092"/>
                    </a:ext>
                  </a:extLst>
                </a:gridCol>
              </a:tblGrid>
              <a:tr h="253555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Presenter</a:t>
                      </a:r>
                      <a:endParaRPr lang="en-GB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Prateek Bhatnagar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02374"/>
                  </a:ext>
                </a:extLst>
              </a:tr>
              <a:tr h="253555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Adviser</a:t>
                      </a:r>
                      <a:endParaRPr lang="en-GB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Dr.-</a:t>
                      </a:r>
                      <a:r>
                        <a:rPr lang="en-IN" sz="13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Ing</a:t>
                      </a:r>
                      <a:r>
                        <a:rPr lang="en-IN" sz="13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Do Le Quoc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65817"/>
                  </a:ext>
                </a:extLst>
              </a:tr>
              <a:tr h="253555">
                <a:tc>
                  <a:txBody>
                    <a:bodyPr/>
                    <a:lstStyle/>
                    <a:p>
                      <a:pPr marL="0" marR="0" lvl="0" indent="0" algn="l" defTabSz="6857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5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Professor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Prof.</a:t>
                      </a:r>
                      <a:r>
                        <a:rPr lang="en-IN" sz="13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35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Dr.</a:t>
                      </a:r>
                      <a:r>
                        <a:rPr lang="en-IN" sz="135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Christof Fetzer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759101"/>
                  </a:ext>
                </a:extLst>
              </a:tr>
              <a:tr h="253555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GB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26th August 2020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94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</p:spPr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FB65-349B-5B49-AE86-A4D7B42B11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42371" y="858573"/>
            <a:ext cx="8015130" cy="40716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Conclusion</a:t>
            </a:r>
          </a:p>
          <a:p>
            <a:endParaRPr lang="en-IN" dirty="0"/>
          </a:p>
          <a:p>
            <a:pPr algn="r"/>
            <a:endParaRPr lang="en-IN" dirty="0"/>
          </a:p>
          <a:p>
            <a:pPr algn="r"/>
            <a:endParaRPr lang="en-IN" sz="800" dirty="0"/>
          </a:p>
          <a:p>
            <a:pPr algn="r"/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33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365807"/>
          </a:xfrm>
        </p:spPr>
        <p:txBody>
          <a:bodyPr/>
          <a:lstStyle/>
          <a:p>
            <a:r>
              <a:rPr lang="en-GB" dirty="0"/>
              <a:t>Differential privacy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03E85EA-FB2E-D94B-9973-D674FF26A03B}"/>
              </a:ext>
            </a:extLst>
          </p:cNvPr>
          <p:cNvSpPr/>
          <p:nvPr/>
        </p:nvSpPr>
        <p:spPr>
          <a:xfrm>
            <a:off x="3510949" y="2919511"/>
            <a:ext cx="1229354" cy="716161"/>
          </a:xfrm>
          <a:prstGeom prst="roundRect">
            <a:avLst/>
          </a:prstGeom>
          <a:solidFill>
            <a:srgbClr val="009B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Random</a:t>
            </a:r>
          </a:p>
          <a:p>
            <a:pPr algn="ctr"/>
            <a:r>
              <a:rPr lang="en-US" sz="1400" b="1" dirty="0"/>
              <a:t>Algorithm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FAA21A-DB4A-CB4D-B688-DB209C8A9B3B}"/>
              </a:ext>
            </a:extLst>
          </p:cNvPr>
          <p:cNvGrpSpPr/>
          <p:nvPr/>
        </p:nvGrpSpPr>
        <p:grpSpPr>
          <a:xfrm>
            <a:off x="7321485" y="2737281"/>
            <a:ext cx="1022215" cy="1177849"/>
            <a:chOff x="7959668" y="2122647"/>
            <a:chExt cx="1022215" cy="138411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0BCDDD0-6F86-B54E-B4FE-998B185BB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" t="364" r="237" b="12856"/>
            <a:stretch/>
          </p:blipFill>
          <p:spPr>
            <a:xfrm>
              <a:off x="8057414" y="2122647"/>
              <a:ext cx="810812" cy="113889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5F9632-F396-134B-A05A-766C9412E707}"/>
                </a:ext>
              </a:extLst>
            </p:cNvPr>
            <p:cNvSpPr txBox="1"/>
            <p:nvPr/>
          </p:nvSpPr>
          <p:spPr>
            <a:xfrm>
              <a:off x="7959668" y="3219893"/>
              <a:ext cx="1022215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Adversary</a:t>
              </a:r>
            </a:p>
          </p:txBody>
        </p:sp>
      </p:grpSp>
      <p:sp>
        <p:nvSpPr>
          <p:cNvPr id="37" name="Right Arrow 36">
            <a:extLst>
              <a:ext uri="{FF2B5EF4-FFF2-40B4-BE49-F238E27FC236}">
                <a16:creationId xmlns:a16="http://schemas.microsoft.com/office/drawing/2014/main" id="{BA433770-D9F8-9642-A2CA-344E78B801DA}"/>
              </a:ext>
            </a:extLst>
          </p:cNvPr>
          <p:cNvSpPr/>
          <p:nvPr/>
        </p:nvSpPr>
        <p:spPr>
          <a:xfrm>
            <a:off x="2129011" y="2971545"/>
            <a:ext cx="13663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BAC48E-BCAE-2945-A4A9-0CD222DC5E19}"/>
              </a:ext>
            </a:extLst>
          </p:cNvPr>
          <p:cNvGrpSpPr/>
          <p:nvPr/>
        </p:nvGrpSpPr>
        <p:grpSpPr>
          <a:xfrm>
            <a:off x="1079983" y="2853722"/>
            <a:ext cx="1108670" cy="990076"/>
            <a:chOff x="1270483" y="3018822"/>
            <a:chExt cx="1108670" cy="9900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A28EA7-2AB2-6B42-BC77-B2E6B7A1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483" y="3018822"/>
              <a:ext cx="1108670" cy="72027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25E4361-C04B-954D-8B83-2260F93589D7}"/>
                </a:ext>
              </a:extLst>
            </p:cNvPr>
            <p:cNvSpPr txBox="1"/>
            <p:nvPr/>
          </p:nvSpPr>
          <p:spPr>
            <a:xfrm>
              <a:off x="1415891" y="3701121"/>
              <a:ext cx="888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Dataset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B43CFA-B348-D04C-998A-407EBC3A35C3}"/>
              </a:ext>
            </a:extLst>
          </p:cNvPr>
          <p:cNvCxnSpPr>
            <a:cxnSpLocks/>
          </p:cNvCxnSpPr>
          <p:nvPr/>
        </p:nvCxnSpPr>
        <p:spPr>
          <a:xfrm flipH="1">
            <a:off x="3224464" y="1413175"/>
            <a:ext cx="2703602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E785B9F-3A29-0541-9D2B-0579ABE5FE43}"/>
              </a:ext>
            </a:extLst>
          </p:cNvPr>
          <p:cNvSpPr txBox="1"/>
          <p:nvPr/>
        </p:nvSpPr>
        <p:spPr>
          <a:xfrm>
            <a:off x="3222134" y="1374782"/>
            <a:ext cx="237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How many people smoke?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ECD2F9-E905-794C-AC3C-095AB9448785}"/>
              </a:ext>
            </a:extLst>
          </p:cNvPr>
          <p:cNvCxnSpPr>
            <a:cxnSpLocks/>
          </p:cNvCxnSpPr>
          <p:nvPr/>
        </p:nvCxnSpPr>
        <p:spPr>
          <a:xfrm>
            <a:off x="3245073" y="1774445"/>
            <a:ext cx="2682993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B652ADB-9C72-184B-8C95-ABE971E4AED0}"/>
              </a:ext>
            </a:extLst>
          </p:cNvPr>
          <p:cNvSpPr txBox="1"/>
          <p:nvPr/>
        </p:nvSpPr>
        <p:spPr>
          <a:xfrm>
            <a:off x="5294418" y="1745921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0FC5B3-E49C-1745-A0DA-29088B48FE06}"/>
              </a:ext>
            </a:extLst>
          </p:cNvPr>
          <p:cNvGrpSpPr/>
          <p:nvPr/>
        </p:nvGrpSpPr>
        <p:grpSpPr>
          <a:xfrm>
            <a:off x="5830320" y="905957"/>
            <a:ext cx="1022215" cy="1177849"/>
            <a:chOff x="7959668" y="2122647"/>
            <a:chExt cx="1022215" cy="138411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9155420-7FA2-C344-A1DE-0E1FCCE1F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" t="364" r="237" b="12856"/>
            <a:stretch/>
          </p:blipFill>
          <p:spPr>
            <a:xfrm>
              <a:off x="8057414" y="2122647"/>
              <a:ext cx="810812" cy="1138898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22FE9E-FF8C-534F-91E5-5E3EBB4D4AFA}"/>
                </a:ext>
              </a:extLst>
            </p:cNvPr>
            <p:cNvSpPr txBox="1"/>
            <p:nvPr/>
          </p:nvSpPr>
          <p:spPr>
            <a:xfrm>
              <a:off x="7959668" y="3219893"/>
              <a:ext cx="1022215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Adversary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6F23CE-692E-B742-9D27-852F3E10C2F5}"/>
              </a:ext>
            </a:extLst>
          </p:cNvPr>
          <p:cNvGrpSpPr/>
          <p:nvPr/>
        </p:nvGrpSpPr>
        <p:grpSpPr>
          <a:xfrm>
            <a:off x="2233744" y="1166532"/>
            <a:ext cx="1108670" cy="990076"/>
            <a:chOff x="1270483" y="3018822"/>
            <a:chExt cx="1108670" cy="990076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556E200-B803-134E-8ECC-7510517E4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483" y="3018822"/>
              <a:ext cx="1108670" cy="720279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3624DF4-ED25-6A40-9E14-279D6C8C48A7}"/>
                </a:ext>
              </a:extLst>
            </p:cNvPr>
            <p:cNvSpPr txBox="1"/>
            <p:nvPr/>
          </p:nvSpPr>
          <p:spPr>
            <a:xfrm>
              <a:off x="1415891" y="3701121"/>
              <a:ext cx="888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Dataset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BE753E1-9293-824B-B0A4-7523CDFCAEDD}"/>
              </a:ext>
            </a:extLst>
          </p:cNvPr>
          <p:cNvSpPr txBox="1"/>
          <p:nvPr/>
        </p:nvSpPr>
        <p:spPr>
          <a:xfrm>
            <a:off x="3292319" y="1069966"/>
            <a:ext cx="73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CB183-E454-E544-AA87-97131EE24ABB}"/>
              </a:ext>
            </a:extLst>
          </p:cNvPr>
          <p:cNvSpPr txBox="1"/>
          <p:nvPr/>
        </p:nvSpPr>
        <p:spPr>
          <a:xfrm>
            <a:off x="5019183" y="1526568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Answer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4565DF-F5A2-DD43-8443-42B6A8E61741}"/>
              </a:ext>
            </a:extLst>
          </p:cNvPr>
          <p:cNvCxnSpPr>
            <a:cxnSpLocks/>
          </p:cNvCxnSpPr>
          <p:nvPr/>
        </p:nvCxnSpPr>
        <p:spPr>
          <a:xfrm flipH="1">
            <a:off x="4738548" y="3105268"/>
            <a:ext cx="2680683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5884267-DA82-7849-986E-26BD646C79A8}"/>
              </a:ext>
            </a:extLst>
          </p:cNvPr>
          <p:cNvSpPr txBox="1"/>
          <p:nvPr/>
        </p:nvSpPr>
        <p:spPr>
          <a:xfrm>
            <a:off x="4792432" y="3088118"/>
            <a:ext cx="237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How many people smoke?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77065F2-ED8A-9444-9A78-0C6A46187547}"/>
              </a:ext>
            </a:extLst>
          </p:cNvPr>
          <p:cNvCxnSpPr>
            <a:cxnSpLocks/>
          </p:cNvCxnSpPr>
          <p:nvPr/>
        </p:nvCxnSpPr>
        <p:spPr>
          <a:xfrm flipV="1">
            <a:off x="4759157" y="3501049"/>
            <a:ext cx="2660074" cy="1178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AC8C0A1-6A78-E14B-B8CF-AA1092337104}"/>
              </a:ext>
            </a:extLst>
          </p:cNvPr>
          <p:cNvSpPr txBox="1"/>
          <p:nvPr/>
        </p:nvSpPr>
        <p:spPr>
          <a:xfrm>
            <a:off x="6777362" y="3552564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46698C-23BC-2E4F-B943-C341C912AE68}"/>
              </a:ext>
            </a:extLst>
          </p:cNvPr>
          <p:cNvSpPr txBox="1"/>
          <p:nvPr/>
        </p:nvSpPr>
        <p:spPr>
          <a:xfrm>
            <a:off x="4777659" y="2797291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Query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A14D60-FC61-334B-BD0C-0240AFAC6134}"/>
              </a:ext>
            </a:extLst>
          </p:cNvPr>
          <p:cNvSpPr txBox="1"/>
          <p:nvPr/>
        </p:nvSpPr>
        <p:spPr>
          <a:xfrm>
            <a:off x="6537747" y="3251709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Answer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76052-ED07-4A4E-B38D-9A06AACE2FA3}"/>
              </a:ext>
            </a:extLst>
          </p:cNvPr>
          <p:cNvSpPr txBox="1"/>
          <p:nvPr/>
        </p:nvSpPr>
        <p:spPr>
          <a:xfrm>
            <a:off x="5198548" y="4233281"/>
            <a:ext cx="3393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3"/>
                </a:solidFill>
              </a:rPr>
              <a:t>It hides the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3"/>
                </a:solidFill>
              </a:rPr>
              <a:t>Doesn’t depend upon individual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3"/>
                </a:solidFill>
              </a:rPr>
              <a:t>Privacy preserved</a:t>
            </a:r>
          </a:p>
          <a:p>
            <a:endParaRPr lang="en-US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89A228-7D63-9343-B493-76D5BC4B6CD1}"/>
              </a:ext>
            </a:extLst>
          </p:cNvPr>
          <p:cNvGrpSpPr/>
          <p:nvPr/>
        </p:nvGrpSpPr>
        <p:grpSpPr>
          <a:xfrm>
            <a:off x="1425491" y="4013208"/>
            <a:ext cx="954983" cy="1101598"/>
            <a:chOff x="2550485" y="3778179"/>
            <a:chExt cx="954983" cy="110159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D8A8730-1C90-884F-A87E-A15DED7C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485" y="3778179"/>
              <a:ext cx="951051" cy="793821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CD29A2-30BE-1F42-9FB6-1C99388D83D9}"/>
                </a:ext>
              </a:extLst>
            </p:cNvPr>
            <p:cNvSpPr txBox="1"/>
            <p:nvPr/>
          </p:nvSpPr>
          <p:spPr>
            <a:xfrm>
              <a:off x="2617083" y="4572000"/>
              <a:ext cx="888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Dataset</a:t>
              </a:r>
            </a:p>
          </p:txBody>
        </p:sp>
      </p:grp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CCB04AF-AF8E-4E45-83E9-146026AAA73B}"/>
              </a:ext>
            </a:extLst>
          </p:cNvPr>
          <p:cNvSpPr/>
          <p:nvPr/>
        </p:nvSpPr>
        <p:spPr>
          <a:xfrm rot="19652669">
            <a:off x="2291196" y="3783530"/>
            <a:ext cx="13663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F6CB3FC6-E39A-7D43-8CFB-214F5D973B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" b="18479"/>
          <a:stretch/>
        </p:blipFill>
        <p:spPr>
          <a:xfrm>
            <a:off x="3647672" y="3058046"/>
            <a:ext cx="954153" cy="439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A06DA-8ABD-0A43-A5C6-228377AF555A}"/>
              </a:ext>
            </a:extLst>
          </p:cNvPr>
          <p:cNvSpPr txBox="1"/>
          <p:nvPr/>
        </p:nvSpPr>
        <p:spPr>
          <a:xfrm>
            <a:off x="1225391" y="654203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No DP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4FB2E-D9E0-3C4A-941F-D7C052C347A4}"/>
              </a:ext>
            </a:extLst>
          </p:cNvPr>
          <p:cNvSpPr txBox="1"/>
          <p:nvPr/>
        </p:nvSpPr>
        <p:spPr>
          <a:xfrm>
            <a:off x="1353631" y="2238168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</a:rPr>
              <a:t>DP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157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7" grpId="0" animBg="1"/>
      <p:bldP spid="37" grpId="1" animBg="1"/>
      <p:bldP spid="28" grpId="0"/>
      <p:bldP spid="28" grpId="1"/>
      <p:bldP spid="39" grpId="0"/>
      <p:bldP spid="39" grpId="1"/>
      <p:bldP spid="6" grpId="0"/>
      <p:bldP spid="6" grpId="1"/>
      <p:bldP spid="8" grpId="0"/>
      <p:bldP spid="8" grpId="1"/>
      <p:bldP spid="49" grpId="0"/>
      <p:bldP spid="49" grpId="1"/>
      <p:bldP spid="49" grpId="2"/>
      <p:bldP spid="51" grpId="0"/>
      <p:bldP spid="51" grpId="1"/>
      <p:bldP spid="51" grpId="2"/>
      <p:bldP spid="52" grpId="0"/>
      <p:bldP spid="52" grpId="1"/>
      <p:bldP spid="52" grpId="2"/>
      <p:bldP spid="53" grpId="0"/>
      <p:bldP spid="53" grpId="1"/>
      <p:bldP spid="53" grpId="2"/>
      <p:bldP spid="9" grpId="0"/>
      <p:bldP spid="55" grpId="0" animBg="1"/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privacy mechanisms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3A4888-6994-D841-9700-48E63C1DA4AB}"/>
              </a:ext>
            </a:extLst>
          </p:cNvPr>
          <p:cNvSpPr txBox="1">
            <a:spLocks/>
          </p:cNvSpPr>
          <p:nvPr/>
        </p:nvSpPr>
        <p:spPr>
          <a:xfrm>
            <a:off x="656033" y="4723326"/>
            <a:ext cx="8186753" cy="3048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0B44BF-1A54-234D-8C86-326D5753BAAF}"/>
              </a:ext>
            </a:extLst>
          </p:cNvPr>
          <p:cNvSpPr txBox="1">
            <a:spLocks/>
          </p:cNvSpPr>
          <p:nvPr/>
        </p:nvSpPr>
        <p:spPr>
          <a:xfrm>
            <a:off x="1037033" y="820474"/>
            <a:ext cx="3641647" cy="386475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>
                <a:solidFill>
                  <a:schemeClr val="tx1"/>
                </a:solidFill>
              </a:rPr>
              <a:t>Randomized Response</a:t>
            </a:r>
            <a:endParaRPr lang="en-IN" sz="1400" dirty="0">
              <a:solidFill>
                <a:schemeClr val="tx1"/>
              </a:solidFill>
            </a:endParaRPr>
          </a:p>
          <a:p>
            <a:endParaRPr lang="en-IN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9A5026-2236-D844-B2CE-5DB5BE28C8D3}"/>
              </a:ext>
            </a:extLst>
          </p:cNvPr>
          <p:cNvGrpSpPr/>
          <p:nvPr/>
        </p:nvGrpSpPr>
        <p:grpSpPr>
          <a:xfrm>
            <a:off x="854396" y="1484977"/>
            <a:ext cx="1359668" cy="883763"/>
            <a:chOff x="1591282" y="2223944"/>
            <a:chExt cx="1359668" cy="8837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79E91E5-F3C2-FF4A-A811-EE0A09717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376" y="2223944"/>
              <a:ext cx="411480" cy="56700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10980-D20B-5A41-933A-9581405EED93}"/>
                </a:ext>
              </a:extLst>
            </p:cNvPr>
            <p:cNvSpPr txBox="1"/>
            <p:nvPr/>
          </p:nvSpPr>
          <p:spPr>
            <a:xfrm>
              <a:off x="1591282" y="2799930"/>
              <a:ext cx="1359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First coin-flip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72BB7D-600E-2444-AE9A-2D9A6E5884FF}"/>
              </a:ext>
            </a:extLst>
          </p:cNvPr>
          <p:cNvGrpSpPr/>
          <p:nvPr/>
        </p:nvGrpSpPr>
        <p:grpSpPr>
          <a:xfrm>
            <a:off x="2074063" y="2318546"/>
            <a:ext cx="1598515" cy="868085"/>
            <a:chOff x="5315404" y="2089061"/>
            <a:chExt cx="1598515" cy="86808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791314-DBFA-C646-9EB0-32528B556DD1}"/>
                </a:ext>
              </a:extLst>
            </p:cNvPr>
            <p:cNvSpPr txBox="1"/>
            <p:nvPr/>
          </p:nvSpPr>
          <p:spPr>
            <a:xfrm>
              <a:off x="5315404" y="2649369"/>
              <a:ext cx="1598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Second coin-flip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21DBC2-15CA-E44E-A92A-BAD1378B9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921" y="2089061"/>
              <a:ext cx="411480" cy="567005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887EF7-A3EB-8243-8BE0-CBB26014400B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 flipV="1">
            <a:off x="1739970" y="1420036"/>
            <a:ext cx="1036133" cy="34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039681-189E-8947-8EFA-37CB68B8C702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>
            <a:off x="1739970" y="1768480"/>
            <a:ext cx="1133350" cy="55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F5061B9-1EAB-2940-8689-8D07DB17B4A9}"/>
              </a:ext>
            </a:extLst>
          </p:cNvPr>
          <p:cNvSpPr/>
          <p:nvPr/>
        </p:nvSpPr>
        <p:spPr>
          <a:xfrm>
            <a:off x="2776103" y="1277162"/>
            <a:ext cx="674495" cy="28574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5A09B2-FD8A-2B46-9DAF-071D47477FCE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 flipH="1">
            <a:off x="1626376" y="3186631"/>
            <a:ext cx="1246945" cy="69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4BF4CB-225F-9748-859E-5E7A7775C473}"/>
              </a:ext>
            </a:extLst>
          </p:cNvPr>
          <p:cNvCxnSpPr>
            <a:cxnSpLocks/>
            <a:stCxn id="12" idx="2"/>
            <a:endCxn id="32" idx="0"/>
          </p:cNvCxnSpPr>
          <p:nvPr/>
        </p:nvCxnSpPr>
        <p:spPr>
          <a:xfrm>
            <a:off x="2873321" y="3186631"/>
            <a:ext cx="868020" cy="68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DFB469E-A9F6-954F-8BB9-94BCEEA51298}"/>
              </a:ext>
            </a:extLst>
          </p:cNvPr>
          <p:cNvSpPr/>
          <p:nvPr/>
        </p:nvSpPr>
        <p:spPr>
          <a:xfrm>
            <a:off x="1289128" y="3885471"/>
            <a:ext cx="674495" cy="28574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7D23625-AF6F-8B48-9B81-DFF2D939480C}"/>
              </a:ext>
            </a:extLst>
          </p:cNvPr>
          <p:cNvSpPr/>
          <p:nvPr/>
        </p:nvSpPr>
        <p:spPr>
          <a:xfrm>
            <a:off x="3404093" y="3875505"/>
            <a:ext cx="674495" cy="28574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D35851-DC8E-B948-8268-2E3023D4DA15}"/>
              </a:ext>
            </a:extLst>
          </p:cNvPr>
          <p:cNvSpPr/>
          <p:nvPr/>
        </p:nvSpPr>
        <p:spPr>
          <a:xfrm>
            <a:off x="1335370" y="4288760"/>
            <a:ext cx="2825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/>
              <a:t>Provides plausible deniability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E1ACF9-B34C-EC46-AE24-B36A677300BE}"/>
              </a:ext>
            </a:extLst>
          </p:cNvPr>
          <p:cNvSpPr txBox="1"/>
          <p:nvPr/>
        </p:nvSpPr>
        <p:spPr>
          <a:xfrm>
            <a:off x="1921844" y="1301279"/>
            <a:ext cx="68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Head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6005C4-2410-D44A-B69C-54112CD3ED92}"/>
              </a:ext>
            </a:extLst>
          </p:cNvPr>
          <p:cNvSpPr txBox="1"/>
          <p:nvPr/>
        </p:nvSpPr>
        <p:spPr>
          <a:xfrm>
            <a:off x="2210861" y="2183035"/>
            <a:ext cx="537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Tail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F587D3-CB50-9547-A529-975D56BBA422}"/>
              </a:ext>
            </a:extLst>
          </p:cNvPr>
          <p:cNvSpPr txBox="1"/>
          <p:nvPr/>
        </p:nvSpPr>
        <p:spPr>
          <a:xfrm>
            <a:off x="1485901" y="3346055"/>
            <a:ext cx="737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Head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558078-80B5-9F49-B935-85130ED255A2}"/>
              </a:ext>
            </a:extLst>
          </p:cNvPr>
          <p:cNvSpPr txBox="1"/>
          <p:nvPr/>
        </p:nvSpPr>
        <p:spPr>
          <a:xfrm>
            <a:off x="3254340" y="3346055"/>
            <a:ext cx="537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Tail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5632B291-60CA-1141-9AAF-9937C8D56587}"/>
              </a:ext>
            </a:extLst>
          </p:cNvPr>
          <p:cNvSpPr txBox="1">
            <a:spLocks/>
          </p:cNvSpPr>
          <p:nvPr/>
        </p:nvSpPr>
        <p:spPr>
          <a:xfrm>
            <a:off x="5201139" y="858574"/>
            <a:ext cx="3641647" cy="386475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/>
              <a:t>Noise</a:t>
            </a:r>
          </a:p>
          <a:p>
            <a:pPr marL="582707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Laplace noise</a:t>
            </a:r>
          </a:p>
          <a:p>
            <a:pPr marL="582707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Gaussian noise</a:t>
            </a:r>
          </a:p>
          <a:p>
            <a:endParaRPr lang="en-IN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B43797-3302-BC47-ABD0-0235B7F9D596}"/>
              </a:ext>
            </a:extLst>
          </p:cNvPr>
          <p:cNvSpPr/>
          <p:nvPr/>
        </p:nvSpPr>
        <p:spPr>
          <a:xfrm>
            <a:off x="117726" y="4582510"/>
            <a:ext cx="9012131" cy="481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12529"/>
                </a:solidFill>
                <a:latin typeface="Helvetica Neue" panose="02000503000000020004" pitchFamily="2" charset="0"/>
              </a:rPr>
              <a:t>Cynthia </a:t>
            </a:r>
            <a:r>
              <a:rPr lang="en-IN" dirty="0" err="1">
                <a:solidFill>
                  <a:srgbClr val="212529"/>
                </a:solidFill>
                <a:latin typeface="Helvetica Neue" panose="02000503000000020004" pitchFamily="2" charset="0"/>
              </a:rPr>
              <a:t>Dwork</a:t>
            </a:r>
            <a:r>
              <a:rPr lang="en-IN" dirty="0">
                <a:solidFill>
                  <a:srgbClr val="212529"/>
                </a:solidFill>
                <a:latin typeface="Helvetica Neue" panose="02000503000000020004" pitchFamily="2" charset="0"/>
              </a:rPr>
              <a:t> and Aaron Roth (2014), "The Algorithmic Foundations of Differential Privacy", Foundations and Trends® in Theoretical Computer Science: Vol. 9: No. 3–4, pp 211-407. http://</a:t>
            </a:r>
            <a:r>
              <a:rPr lang="en-IN" dirty="0" err="1">
                <a:solidFill>
                  <a:srgbClr val="212529"/>
                </a:solidFill>
                <a:latin typeface="Helvetica Neue" panose="02000503000000020004" pitchFamily="2" charset="0"/>
              </a:rPr>
              <a:t>dx.doi.org</a:t>
            </a:r>
            <a:r>
              <a:rPr lang="en-IN" dirty="0">
                <a:solidFill>
                  <a:srgbClr val="212529"/>
                </a:solidFill>
                <a:latin typeface="Helvetica Neue" panose="02000503000000020004" pitchFamily="2" charset="0"/>
              </a:rPr>
              <a:t>/10.1561/0400000042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8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 animBg="1"/>
      <p:bldP spid="32" grpId="0" animBg="1"/>
      <p:bldP spid="38" grpId="0"/>
      <p:bldP spid="39" grpId="0"/>
      <p:bldP spid="44" grpId="0"/>
      <p:bldP spid="45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budget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CEA5D9-BF13-3F43-83C1-3A09039A1B94}"/>
              </a:ext>
            </a:extLst>
          </p:cNvPr>
          <p:cNvSpPr txBox="1"/>
          <p:nvPr/>
        </p:nvSpPr>
        <p:spPr>
          <a:xfrm>
            <a:off x="3488754" y="1506901"/>
            <a:ext cx="1174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More noise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AB6D3-BBA2-1644-95D3-B104C417BA7C}"/>
              </a:ext>
            </a:extLst>
          </p:cNvPr>
          <p:cNvSpPr txBox="1"/>
          <p:nvPr/>
        </p:nvSpPr>
        <p:spPr>
          <a:xfrm>
            <a:off x="4580497" y="1508196"/>
            <a:ext cx="136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less accuracy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07E2BF-6DD9-CD46-A6E8-39F1545B89D6}"/>
              </a:ext>
            </a:extLst>
          </p:cNvPr>
          <p:cNvSpPr txBox="1"/>
          <p:nvPr/>
        </p:nvSpPr>
        <p:spPr>
          <a:xfrm>
            <a:off x="3757969" y="2375919"/>
            <a:ext cx="1992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Privacy </a:t>
            </a:r>
            <a:r>
              <a:rPr lang="en-US" sz="1400" b="1" dirty="0">
                <a:solidFill>
                  <a:srgbClr val="C00000"/>
                </a:solidFill>
                <a:sym typeface="Wingdings" pitchFamily="2" charset="2"/>
              </a:rPr>
              <a:t> Accuracy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8A406F-EA3B-0649-9B3C-5F175C1FB2C9}"/>
              </a:ext>
            </a:extLst>
          </p:cNvPr>
          <p:cNvSpPr txBox="1"/>
          <p:nvPr/>
        </p:nvSpPr>
        <p:spPr>
          <a:xfrm>
            <a:off x="4055690" y="3089753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3"/>
                </a:solidFill>
              </a:rPr>
              <a:t>Epsilon (</a:t>
            </a:r>
            <a:r>
              <a:rPr lang="el-GR" sz="1400" b="1" dirty="0">
                <a:solidFill>
                  <a:schemeClr val="accent3"/>
                </a:solidFill>
              </a:rPr>
              <a:t>ε</a:t>
            </a:r>
            <a:r>
              <a:rPr lang="en-US" sz="1400" b="1" dirty="0">
                <a:solidFill>
                  <a:schemeClr val="accent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987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rminator 10">
            <a:extLst>
              <a:ext uri="{FF2B5EF4-FFF2-40B4-BE49-F238E27FC236}">
                <a16:creationId xmlns:a16="http://schemas.microsoft.com/office/drawing/2014/main" id="{0CFF74A9-CFD8-154E-8A90-2C724F4FFBD6}"/>
              </a:ext>
            </a:extLst>
          </p:cNvPr>
          <p:cNvSpPr/>
          <p:nvPr/>
        </p:nvSpPr>
        <p:spPr>
          <a:xfrm>
            <a:off x="1217165" y="1002818"/>
            <a:ext cx="6547483" cy="2358700"/>
          </a:xfrm>
          <a:prstGeom prst="flowChartTerminator">
            <a:avLst/>
          </a:prstGeom>
          <a:solidFill>
            <a:schemeClr val="bg1"/>
          </a:solidFill>
          <a:ln w="5080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</p:spPr>
        <p:txBody>
          <a:bodyPr/>
          <a:lstStyle/>
          <a:p>
            <a:r>
              <a:rPr lang="en-GB" dirty="0"/>
              <a:t>Training phase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2F30846-A87F-F346-AC8B-90C9413F7D10}"/>
              </a:ext>
            </a:extLst>
          </p:cNvPr>
          <p:cNvGrpSpPr/>
          <p:nvPr/>
        </p:nvGrpSpPr>
        <p:grpSpPr>
          <a:xfrm>
            <a:off x="4827518" y="1676493"/>
            <a:ext cx="1278137" cy="1165329"/>
            <a:chOff x="1925240" y="661579"/>
            <a:chExt cx="1278137" cy="1165329"/>
          </a:xfrm>
        </p:grpSpPr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1BC69D15-FF8C-7E40-AD49-960E1591B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349" y="661579"/>
              <a:ext cx="733243" cy="733243"/>
            </a:xfrm>
            <a:prstGeom prst="rect">
              <a:avLst/>
            </a:prstGeom>
          </p:spPr>
        </p:pic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88F61718-0A20-FF4D-973A-B191ECBF0612}"/>
                </a:ext>
              </a:extLst>
            </p:cNvPr>
            <p:cNvSpPr txBox="1"/>
            <p:nvPr/>
          </p:nvSpPr>
          <p:spPr>
            <a:xfrm>
              <a:off x="1925240" y="1345494"/>
              <a:ext cx="1278137" cy="481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Training</a:t>
              </a:r>
            </a:p>
            <a:p>
              <a:pPr algn="ctr"/>
              <a:r>
                <a:rPr lang="en-US" b="1" dirty="0"/>
                <a:t>computation</a:t>
              </a:r>
            </a:p>
          </p:txBody>
        </p:sp>
      </p:grpSp>
      <p:pic>
        <p:nvPicPr>
          <p:cNvPr id="307" name="Picture 306">
            <a:extLst>
              <a:ext uri="{FF2B5EF4-FFF2-40B4-BE49-F238E27FC236}">
                <a16:creationId xmlns:a16="http://schemas.microsoft.com/office/drawing/2014/main" id="{BFAF263B-0BC1-3D4A-931C-A80A3809D0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" b="18479"/>
          <a:stretch/>
        </p:blipFill>
        <p:spPr>
          <a:xfrm>
            <a:off x="3333870" y="1798348"/>
            <a:ext cx="1170887" cy="539867"/>
          </a:xfrm>
          <a:prstGeom prst="rect">
            <a:avLst/>
          </a:prstGeom>
        </p:spPr>
      </p:pic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644C6BF-20A4-9846-A4B4-235093BACBB2}"/>
              </a:ext>
            </a:extLst>
          </p:cNvPr>
          <p:cNvGrpSpPr/>
          <p:nvPr/>
        </p:nvGrpSpPr>
        <p:grpSpPr>
          <a:xfrm>
            <a:off x="117577" y="3857593"/>
            <a:ext cx="697101" cy="845831"/>
            <a:chOff x="551169" y="1474666"/>
            <a:chExt cx="697101" cy="845831"/>
          </a:xfrm>
        </p:grpSpPr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138DDB8E-F1B1-3D46-BCC3-32FD9C298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048" y="1474666"/>
              <a:ext cx="681222" cy="681222"/>
            </a:xfrm>
            <a:prstGeom prst="rect">
              <a:avLst/>
            </a:prstGeom>
          </p:spPr>
        </p:pic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4532E51-0DDE-A24F-A99D-53BD364F8447}"/>
                </a:ext>
              </a:extLst>
            </p:cNvPr>
            <p:cNvSpPr txBox="1"/>
            <p:nvPr/>
          </p:nvSpPr>
          <p:spPr>
            <a:xfrm>
              <a:off x="551169" y="2033624"/>
              <a:ext cx="65035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User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9BBAAAB-F444-A540-8387-98840A295DC7}"/>
              </a:ext>
            </a:extLst>
          </p:cNvPr>
          <p:cNvGrpSpPr/>
          <p:nvPr/>
        </p:nvGrpSpPr>
        <p:grpSpPr>
          <a:xfrm>
            <a:off x="1575291" y="3762027"/>
            <a:ext cx="1457541" cy="1090306"/>
            <a:chOff x="3945478" y="3356504"/>
            <a:chExt cx="1457541" cy="1090306"/>
          </a:xfrm>
        </p:grpSpPr>
        <p:pic>
          <p:nvPicPr>
            <p:cNvPr id="265" name="Picture 264">
              <a:extLst>
                <a:ext uri="{FF2B5EF4-FFF2-40B4-BE49-F238E27FC236}">
                  <a16:creationId xmlns:a16="http://schemas.microsoft.com/office/drawing/2014/main" id="{D51F4AF1-5AF5-AC42-BBF5-04E40425C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357" y="3356504"/>
              <a:ext cx="946870" cy="946870"/>
            </a:xfrm>
            <a:prstGeom prst="rect">
              <a:avLst/>
            </a:prstGeom>
          </p:spPr>
        </p:pic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5BAFAB3A-6468-AB49-940D-B9FA6957225C}"/>
                </a:ext>
              </a:extLst>
            </p:cNvPr>
            <p:cNvSpPr txBox="1"/>
            <p:nvPr/>
          </p:nvSpPr>
          <p:spPr>
            <a:xfrm>
              <a:off x="3945478" y="4159937"/>
              <a:ext cx="1457541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Encrypted data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6BF646E-962F-9C47-BA63-F659C65E1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2330" y="3769248"/>
              <a:ext cx="390689" cy="390689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CD60928-803F-EC4B-A222-58C349538E68}"/>
              </a:ext>
            </a:extLst>
          </p:cNvPr>
          <p:cNvGrpSpPr/>
          <p:nvPr/>
        </p:nvGrpSpPr>
        <p:grpSpPr>
          <a:xfrm>
            <a:off x="1528554" y="1751988"/>
            <a:ext cx="1506971" cy="1186623"/>
            <a:chOff x="60088" y="2313317"/>
            <a:chExt cx="1506971" cy="1186623"/>
          </a:xfrm>
        </p:grpSpPr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82A7964B-DBE9-BA47-82A5-455EB9311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79" y="2313317"/>
              <a:ext cx="946870" cy="946870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0A328F2-19E7-564E-BA75-813405EF65C9}"/>
                </a:ext>
              </a:extLst>
            </p:cNvPr>
            <p:cNvSpPr txBox="1"/>
            <p:nvPr/>
          </p:nvSpPr>
          <p:spPr>
            <a:xfrm>
              <a:off x="60088" y="3213067"/>
              <a:ext cx="1461251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Decrypted data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61E859-73B6-F144-9077-CFC8A6762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659" y="2682740"/>
              <a:ext cx="392400" cy="392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E0C09C-3380-2840-83A0-CFA3929DCE3E}"/>
              </a:ext>
            </a:extLst>
          </p:cNvPr>
          <p:cNvGrpSpPr/>
          <p:nvPr/>
        </p:nvGrpSpPr>
        <p:grpSpPr>
          <a:xfrm>
            <a:off x="4004179" y="666692"/>
            <a:ext cx="915635" cy="940591"/>
            <a:chOff x="4603601" y="230670"/>
            <a:chExt cx="915635" cy="940591"/>
          </a:xfrm>
        </p:grpSpPr>
        <p:pic>
          <p:nvPicPr>
            <p:cNvPr id="296" name="Picture 295">
              <a:extLst>
                <a:ext uri="{FF2B5EF4-FFF2-40B4-BE49-F238E27FC236}">
                  <a16:creationId xmlns:a16="http://schemas.microsoft.com/office/drawing/2014/main" id="{903F83F7-A3BD-2646-8CAF-BA3A038A9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6306" y="230670"/>
              <a:ext cx="510226" cy="51022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83AF89-FE8C-1B48-B7C3-8423BC155C79}"/>
                </a:ext>
              </a:extLst>
            </p:cNvPr>
            <p:cNvSpPr txBox="1"/>
            <p:nvPr/>
          </p:nvSpPr>
          <p:spPr>
            <a:xfrm>
              <a:off x="4603601" y="689847"/>
              <a:ext cx="915635" cy="481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Intel SGX</a:t>
              </a:r>
            </a:p>
            <a:p>
              <a:r>
                <a:rPr lang="en-US" b="1" dirty="0"/>
                <a:t>[Enclave]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9D6AF6-1041-CB41-8D88-0F9214516665}"/>
              </a:ext>
            </a:extLst>
          </p:cNvPr>
          <p:cNvGrpSpPr/>
          <p:nvPr/>
        </p:nvGrpSpPr>
        <p:grpSpPr>
          <a:xfrm>
            <a:off x="4128499" y="3119544"/>
            <a:ext cx="724814" cy="571026"/>
            <a:chOff x="5391674" y="4071263"/>
            <a:chExt cx="724814" cy="5710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CC7B35-DAC5-4048-9F7C-A7BC56D77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8226" y="4299541"/>
              <a:ext cx="342748" cy="3427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6310FD-F686-D14A-8F22-A0B47194215C}"/>
                </a:ext>
              </a:extLst>
            </p:cNvPr>
            <p:cNvSpPr txBox="1"/>
            <p:nvPr/>
          </p:nvSpPr>
          <p:spPr>
            <a:xfrm>
              <a:off x="5391674" y="4071263"/>
              <a:ext cx="724814" cy="286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SCONE</a:t>
              </a:r>
            </a:p>
          </p:txBody>
        </p: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1A29569D-D147-0A42-8FF4-B3E61159BAD7}"/>
              </a:ext>
            </a:extLst>
          </p:cNvPr>
          <p:cNvSpPr/>
          <p:nvPr/>
        </p:nvSpPr>
        <p:spPr>
          <a:xfrm>
            <a:off x="2692597" y="1854738"/>
            <a:ext cx="680470" cy="34323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BE281709-2BC4-C24F-B625-1F6679D26BA2}"/>
              </a:ext>
            </a:extLst>
          </p:cNvPr>
          <p:cNvSpPr/>
          <p:nvPr/>
        </p:nvSpPr>
        <p:spPr>
          <a:xfrm>
            <a:off x="4500755" y="1853929"/>
            <a:ext cx="628871" cy="34323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E5614A8D-C583-A242-80A0-8197A4AA60F3}"/>
              </a:ext>
            </a:extLst>
          </p:cNvPr>
          <p:cNvSpPr/>
          <p:nvPr/>
        </p:nvSpPr>
        <p:spPr>
          <a:xfrm>
            <a:off x="5845580" y="1854738"/>
            <a:ext cx="680470" cy="34323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B38B1E-EF8C-9242-865D-E2D575F8A479}"/>
              </a:ext>
            </a:extLst>
          </p:cNvPr>
          <p:cNvGrpSpPr/>
          <p:nvPr/>
        </p:nvGrpSpPr>
        <p:grpSpPr>
          <a:xfrm>
            <a:off x="5907384" y="3636301"/>
            <a:ext cx="1804768" cy="1435547"/>
            <a:chOff x="1995744" y="3859728"/>
            <a:chExt cx="1804768" cy="1435547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FAE1B27-C10D-F149-B2E2-D2744AF2E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198" y="3859728"/>
              <a:ext cx="796041" cy="796041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01030DF-D434-9746-8C10-7C5153479B4E}"/>
                </a:ext>
              </a:extLst>
            </p:cNvPr>
            <p:cNvSpPr txBox="1"/>
            <p:nvPr/>
          </p:nvSpPr>
          <p:spPr>
            <a:xfrm>
              <a:off x="1995744" y="4619321"/>
              <a:ext cx="1804768" cy="67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Encrypted</a:t>
              </a:r>
            </a:p>
            <a:p>
              <a:pPr algn="ctr"/>
              <a:r>
                <a:rPr lang="en-US" b="1" dirty="0"/>
                <a:t>privacy-preserving</a:t>
              </a:r>
            </a:p>
            <a:p>
              <a:pPr algn="ctr"/>
              <a:r>
                <a:rPr lang="en-US" b="1" dirty="0"/>
                <a:t>trained model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ECF2945-C8CB-E148-9982-AAB3E9791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6677" y="4295571"/>
              <a:ext cx="390689" cy="39068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E04CB3-49D9-E942-809E-533FB584CDDA}"/>
              </a:ext>
            </a:extLst>
          </p:cNvPr>
          <p:cNvGrpSpPr/>
          <p:nvPr/>
        </p:nvGrpSpPr>
        <p:grpSpPr>
          <a:xfrm>
            <a:off x="5959881" y="1628333"/>
            <a:ext cx="1804768" cy="1213489"/>
            <a:chOff x="5959881" y="1628333"/>
            <a:chExt cx="1804768" cy="1213489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A40E8BA0-0E63-6C4C-AF68-686907480FDA}"/>
                </a:ext>
              </a:extLst>
            </p:cNvPr>
            <p:cNvGrpSpPr/>
            <p:nvPr/>
          </p:nvGrpSpPr>
          <p:grpSpPr>
            <a:xfrm>
              <a:off x="5959881" y="1628333"/>
              <a:ext cx="1804768" cy="1213489"/>
              <a:chOff x="4086029" y="621490"/>
              <a:chExt cx="1804768" cy="1213489"/>
            </a:xfrm>
          </p:grpSpPr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B9355029-CE6C-8B4D-9004-7B91F351C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7896" y="621490"/>
                <a:ext cx="796041" cy="796041"/>
              </a:xfrm>
              <a:prstGeom prst="rect">
                <a:avLst/>
              </a:prstGeom>
            </p:spPr>
          </p:pic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9C22850C-E3AD-B94D-BEFF-578D98B12583}"/>
                  </a:ext>
                </a:extLst>
              </p:cNvPr>
              <p:cNvSpPr txBox="1"/>
              <p:nvPr/>
            </p:nvSpPr>
            <p:spPr>
              <a:xfrm>
                <a:off x="4086029" y="1353565"/>
                <a:ext cx="1804768" cy="481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Privacy-preserving</a:t>
                </a:r>
              </a:p>
              <a:p>
                <a:pPr algn="ctr"/>
                <a:r>
                  <a:rPr lang="en-US" b="1" dirty="0"/>
                  <a:t>trained model</a:t>
                </a:r>
              </a:p>
            </p:txBody>
          </p:sp>
        </p:grp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54CA8F6D-1228-8B4D-925D-BBC202750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8339" y="2001768"/>
              <a:ext cx="392400" cy="392400"/>
            </a:xfrm>
            <a:prstGeom prst="rect">
              <a:avLst/>
            </a:prstGeom>
          </p:spPr>
        </p:pic>
      </p:grpSp>
      <p:sp>
        <p:nvSpPr>
          <p:cNvPr id="20" name="Up Arrow 19">
            <a:extLst>
              <a:ext uri="{FF2B5EF4-FFF2-40B4-BE49-F238E27FC236}">
                <a16:creationId xmlns:a16="http://schemas.microsoft.com/office/drawing/2014/main" id="{9B9B850B-486E-8C47-BAF2-EEA84BE0E4F3}"/>
              </a:ext>
            </a:extLst>
          </p:cNvPr>
          <p:cNvSpPr/>
          <p:nvPr/>
        </p:nvSpPr>
        <p:spPr>
          <a:xfrm>
            <a:off x="2025162" y="2938611"/>
            <a:ext cx="484632" cy="912791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2FCD37C5-64C6-F141-8D44-877917281236}"/>
              </a:ext>
            </a:extLst>
          </p:cNvPr>
          <p:cNvSpPr/>
          <p:nvPr/>
        </p:nvSpPr>
        <p:spPr>
          <a:xfrm>
            <a:off x="6522272" y="2841822"/>
            <a:ext cx="484632" cy="78482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E1BF07DA-1C31-FB40-94C6-5324278BFF9B}"/>
              </a:ext>
            </a:extLst>
          </p:cNvPr>
          <p:cNvSpPr/>
          <p:nvPr/>
        </p:nvSpPr>
        <p:spPr>
          <a:xfrm>
            <a:off x="656035" y="3992338"/>
            <a:ext cx="1124135" cy="48463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0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56" grpId="0" animBg="1"/>
      <p:bldP spid="60" grpId="0" animBg="1"/>
      <p:bldP spid="20" grpId="0" animBg="1"/>
      <p:bldP spid="20" grpId="1" animBg="1"/>
      <p:bldP spid="21" grpId="0" animBg="1"/>
      <p:bldP spid="22" grpId="0" animBg="1"/>
      <p:bldP spid="2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rminator 10">
            <a:extLst>
              <a:ext uri="{FF2B5EF4-FFF2-40B4-BE49-F238E27FC236}">
                <a16:creationId xmlns:a16="http://schemas.microsoft.com/office/drawing/2014/main" id="{0CFF74A9-CFD8-154E-8A90-2C724F4FFBD6}"/>
              </a:ext>
            </a:extLst>
          </p:cNvPr>
          <p:cNvSpPr/>
          <p:nvPr/>
        </p:nvSpPr>
        <p:spPr>
          <a:xfrm>
            <a:off x="443060" y="899121"/>
            <a:ext cx="8148490" cy="2358700"/>
          </a:xfrm>
          <a:prstGeom prst="flowChartTerminator">
            <a:avLst/>
          </a:prstGeom>
          <a:solidFill>
            <a:schemeClr val="bg1"/>
          </a:solidFill>
          <a:ln w="5080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</p:spPr>
        <p:txBody>
          <a:bodyPr/>
          <a:lstStyle/>
          <a:p>
            <a:r>
              <a:rPr lang="en-GB" dirty="0"/>
              <a:t>Inference phase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644C6BF-20A4-9846-A4B4-235093BACBB2}"/>
              </a:ext>
            </a:extLst>
          </p:cNvPr>
          <p:cNvGrpSpPr/>
          <p:nvPr/>
        </p:nvGrpSpPr>
        <p:grpSpPr>
          <a:xfrm>
            <a:off x="3206088" y="3686825"/>
            <a:ext cx="697101" cy="845831"/>
            <a:chOff x="551169" y="1474666"/>
            <a:chExt cx="697101" cy="845831"/>
          </a:xfrm>
        </p:grpSpPr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138DDB8E-F1B1-3D46-BCC3-32FD9C298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048" y="1474666"/>
              <a:ext cx="681222" cy="681222"/>
            </a:xfrm>
            <a:prstGeom prst="rect">
              <a:avLst/>
            </a:prstGeom>
          </p:spPr>
        </p:pic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4532E51-0DDE-A24F-A99D-53BD364F8447}"/>
                </a:ext>
              </a:extLst>
            </p:cNvPr>
            <p:cNvSpPr txBox="1"/>
            <p:nvPr/>
          </p:nvSpPr>
          <p:spPr>
            <a:xfrm>
              <a:off x="551169" y="2033624"/>
              <a:ext cx="65035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User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9BBAAAB-F444-A540-8387-98840A295DC7}"/>
              </a:ext>
            </a:extLst>
          </p:cNvPr>
          <p:cNvGrpSpPr/>
          <p:nvPr/>
        </p:nvGrpSpPr>
        <p:grpSpPr>
          <a:xfrm>
            <a:off x="657662" y="3471639"/>
            <a:ext cx="1457541" cy="1284847"/>
            <a:chOff x="3945478" y="3356504"/>
            <a:chExt cx="1457541" cy="1284847"/>
          </a:xfrm>
        </p:grpSpPr>
        <p:pic>
          <p:nvPicPr>
            <p:cNvPr id="265" name="Picture 264">
              <a:extLst>
                <a:ext uri="{FF2B5EF4-FFF2-40B4-BE49-F238E27FC236}">
                  <a16:creationId xmlns:a16="http://schemas.microsoft.com/office/drawing/2014/main" id="{D51F4AF1-5AF5-AC42-BBF5-04E40425C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357" y="3356504"/>
              <a:ext cx="946870" cy="946870"/>
            </a:xfrm>
            <a:prstGeom prst="rect">
              <a:avLst/>
            </a:prstGeom>
          </p:spPr>
        </p:pic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5BAFAB3A-6468-AB49-940D-B9FA6957225C}"/>
                </a:ext>
              </a:extLst>
            </p:cNvPr>
            <p:cNvSpPr txBox="1"/>
            <p:nvPr/>
          </p:nvSpPr>
          <p:spPr>
            <a:xfrm>
              <a:off x="3945478" y="4159937"/>
              <a:ext cx="1457541" cy="481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Encrypted data</a:t>
              </a:r>
            </a:p>
            <a:p>
              <a:pPr algn="ctr"/>
              <a:r>
                <a:rPr lang="en-US" b="1" dirty="0"/>
                <a:t>(Real-world)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6BF646E-962F-9C47-BA63-F659C65E1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2330" y="3769248"/>
              <a:ext cx="390689" cy="390689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CD60928-803F-EC4B-A222-58C349538E68}"/>
              </a:ext>
            </a:extLst>
          </p:cNvPr>
          <p:cNvGrpSpPr/>
          <p:nvPr/>
        </p:nvGrpSpPr>
        <p:grpSpPr>
          <a:xfrm>
            <a:off x="611358" y="1504047"/>
            <a:ext cx="1527451" cy="1186623"/>
            <a:chOff x="60088" y="2313317"/>
            <a:chExt cx="1527451" cy="1186623"/>
          </a:xfrm>
        </p:grpSpPr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82A7964B-DBE9-BA47-82A5-455EB9311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79" y="2313317"/>
              <a:ext cx="946870" cy="946870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0A328F2-19E7-564E-BA75-813405EF65C9}"/>
                </a:ext>
              </a:extLst>
            </p:cNvPr>
            <p:cNvSpPr txBox="1"/>
            <p:nvPr/>
          </p:nvSpPr>
          <p:spPr>
            <a:xfrm>
              <a:off x="60088" y="3213067"/>
              <a:ext cx="1461251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Decrypted data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61E859-73B6-F144-9077-CFC8A6762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5139" y="2729589"/>
              <a:ext cx="392400" cy="392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E0C09C-3380-2840-83A0-CFA3929DCE3E}"/>
              </a:ext>
            </a:extLst>
          </p:cNvPr>
          <p:cNvGrpSpPr/>
          <p:nvPr/>
        </p:nvGrpSpPr>
        <p:grpSpPr>
          <a:xfrm>
            <a:off x="4059487" y="608934"/>
            <a:ext cx="915635" cy="940591"/>
            <a:chOff x="4603601" y="230670"/>
            <a:chExt cx="915635" cy="940591"/>
          </a:xfrm>
        </p:grpSpPr>
        <p:pic>
          <p:nvPicPr>
            <p:cNvPr id="296" name="Picture 295">
              <a:extLst>
                <a:ext uri="{FF2B5EF4-FFF2-40B4-BE49-F238E27FC236}">
                  <a16:creationId xmlns:a16="http://schemas.microsoft.com/office/drawing/2014/main" id="{903F83F7-A3BD-2646-8CAF-BA3A038A9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6306" y="230670"/>
              <a:ext cx="510226" cy="51022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83AF89-FE8C-1B48-B7C3-8423BC155C79}"/>
                </a:ext>
              </a:extLst>
            </p:cNvPr>
            <p:cNvSpPr txBox="1"/>
            <p:nvPr/>
          </p:nvSpPr>
          <p:spPr>
            <a:xfrm>
              <a:off x="4603601" y="689847"/>
              <a:ext cx="915635" cy="481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Intel SGX</a:t>
              </a:r>
            </a:p>
            <a:p>
              <a:r>
                <a:rPr lang="en-US" b="1" dirty="0"/>
                <a:t>[Enclave]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9D6AF6-1041-CB41-8D88-0F9214516665}"/>
              </a:ext>
            </a:extLst>
          </p:cNvPr>
          <p:cNvGrpSpPr/>
          <p:nvPr/>
        </p:nvGrpSpPr>
        <p:grpSpPr>
          <a:xfrm>
            <a:off x="4126806" y="2989089"/>
            <a:ext cx="724814" cy="571026"/>
            <a:chOff x="5391674" y="4071263"/>
            <a:chExt cx="724814" cy="5710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CC7B35-DAC5-4048-9F7C-A7BC56D77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8226" y="4299541"/>
              <a:ext cx="342748" cy="3427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6310FD-F686-D14A-8F22-A0B47194215C}"/>
                </a:ext>
              </a:extLst>
            </p:cNvPr>
            <p:cNvSpPr txBox="1"/>
            <p:nvPr/>
          </p:nvSpPr>
          <p:spPr>
            <a:xfrm>
              <a:off x="5391674" y="4071263"/>
              <a:ext cx="724814" cy="286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SCONE</a:t>
              </a:r>
            </a:p>
          </p:txBody>
        </p: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1A29569D-D147-0A42-8FF4-B3E61159BAD7}"/>
              </a:ext>
            </a:extLst>
          </p:cNvPr>
          <p:cNvSpPr/>
          <p:nvPr/>
        </p:nvSpPr>
        <p:spPr>
          <a:xfrm>
            <a:off x="1791318" y="1665031"/>
            <a:ext cx="3033085" cy="34323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E5614A8D-C583-A242-80A0-8197A4AA60F3}"/>
              </a:ext>
            </a:extLst>
          </p:cNvPr>
          <p:cNvSpPr/>
          <p:nvPr/>
        </p:nvSpPr>
        <p:spPr>
          <a:xfrm>
            <a:off x="5621133" y="1687718"/>
            <a:ext cx="1304731" cy="34323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B38B1E-EF8C-9242-865D-E2D575F8A479}"/>
              </a:ext>
            </a:extLst>
          </p:cNvPr>
          <p:cNvGrpSpPr/>
          <p:nvPr/>
        </p:nvGrpSpPr>
        <p:grpSpPr>
          <a:xfrm>
            <a:off x="4374248" y="3650273"/>
            <a:ext cx="1804768" cy="1435547"/>
            <a:chOff x="1995744" y="3859728"/>
            <a:chExt cx="1804768" cy="1435547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FAE1B27-C10D-F149-B2E2-D2744AF2E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198" y="3859728"/>
              <a:ext cx="796041" cy="796041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01030DF-D434-9746-8C10-7C5153479B4E}"/>
                </a:ext>
              </a:extLst>
            </p:cNvPr>
            <p:cNvSpPr txBox="1"/>
            <p:nvPr/>
          </p:nvSpPr>
          <p:spPr>
            <a:xfrm>
              <a:off x="1995744" y="4619321"/>
              <a:ext cx="1804768" cy="67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Encrypted</a:t>
              </a:r>
            </a:p>
            <a:p>
              <a:pPr algn="ctr"/>
              <a:r>
                <a:rPr lang="en-US" b="1" dirty="0"/>
                <a:t>privacy-preserving</a:t>
              </a:r>
            </a:p>
            <a:p>
              <a:pPr algn="ctr"/>
              <a:r>
                <a:rPr lang="en-US" b="1" dirty="0"/>
                <a:t>trained model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ECF2945-C8CB-E148-9982-AAB3E9791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6677" y="4295571"/>
              <a:ext cx="390689" cy="390689"/>
            </a:xfrm>
            <a:prstGeom prst="rect">
              <a:avLst/>
            </a:prstGeom>
          </p:spPr>
        </p:pic>
      </p:grpSp>
      <p:sp>
        <p:nvSpPr>
          <p:cNvPr id="20" name="Up Arrow 19">
            <a:extLst>
              <a:ext uri="{FF2B5EF4-FFF2-40B4-BE49-F238E27FC236}">
                <a16:creationId xmlns:a16="http://schemas.microsoft.com/office/drawing/2014/main" id="{9B9B850B-486E-8C47-BAF2-EEA84BE0E4F3}"/>
              </a:ext>
            </a:extLst>
          </p:cNvPr>
          <p:cNvSpPr/>
          <p:nvPr/>
        </p:nvSpPr>
        <p:spPr>
          <a:xfrm>
            <a:off x="1099667" y="2654562"/>
            <a:ext cx="484632" cy="912791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E1BF07DA-1C31-FB40-94C6-5324278BFF9B}"/>
              </a:ext>
            </a:extLst>
          </p:cNvPr>
          <p:cNvSpPr/>
          <p:nvPr/>
        </p:nvSpPr>
        <p:spPr>
          <a:xfrm>
            <a:off x="2088225" y="3807597"/>
            <a:ext cx="1124135" cy="48463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393843-FE72-044C-97AB-BE07052007D4}"/>
              </a:ext>
            </a:extLst>
          </p:cNvPr>
          <p:cNvGrpSpPr/>
          <p:nvPr/>
        </p:nvGrpSpPr>
        <p:grpSpPr>
          <a:xfrm>
            <a:off x="4628508" y="1543210"/>
            <a:ext cx="1231427" cy="1219426"/>
            <a:chOff x="4605688" y="3619542"/>
            <a:chExt cx="1231427" cy="121942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F1D30A6-3580-1340-B982-3051B996D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5002" y="3619542"/>
              <a:ext cx="812800" cy="8128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DDAFAA-6D5E-B948-8D2B-986075A32622}"/>
                </a:ext>
              </a:extLst>
            </p:cNvPr>
            <p:cNvSpPr txBox="1"/>
            <p:nvPr/>
          </p:nvSpPr>
          <p:spPr>
            <a:xfrm>
              <a:off x="4605688" y="4357554"/>
              <a:ext cx="1231427" cy="481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Inference </a:t>
              </a:r>
            </a:p>
            <a:p>
              <a:pPr algn="ctr"/>
              <a:r>
                <a:rPr lang="en-US" b="1" dirty="0"/>
                <a:t>computation</a:t>
              </a:r>
            </a:p>
          </p:txBody>
        </p:sp>
      </p:grpSp>
      <p:sp>
        <p:nvSpPr>
          <p:cNvPr id="49" name="Left-Right Arrow 48">
            <a:extLst>
              <a:ext uri="{FF2B5EF4-FFF2-40B4-BE49-F238E27FC236}">
                <a16:creationId xmlns:a16="http://schemas.microsoft.com/office/drawing/2014/main" id="{F8887A30-E9E3-0A44-9DD4-43290C148F53}"/>
              </a:ext>
            </a:extLst>
          </p:cNvPr>
          <p:cNvSpPr/>
          <p:nvPr/>
        </p:nvSpPr>
        <p:spPr>
          <a:xfrm>
            <a:off x="3786505" y="3837411"/>
            <a:ext cx="1124135" cy="48463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 Arrow 49">
            <a:extLst>
              <a:ext uri="{FF2B5EF4-FFF2-40B4-BE49-F238E27FC236}">
                <a16:creationId xmlns:a16="http://schemas.microsoft.com/office/drawing/2014/main" id="{D14E6E72-9304-8E45-BBF7-4963F6B8548C}"/>
              </a:ext>
            </a:extLst>
          </p:cNvPr>
          <p:cNvSpPr/>
          <p:nvPr/>
        </p:nvSpPr>
        <p:spPr>
          <a:xfrm>
            <a:off x="4975122" y="2706991"/>
            <a:ext cx="484632" cy="912791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D024BB5-9987-374A-8B01-9E884373D346}"/>
              </a:ext>
            </a:extLst>
          </p:cNvPr>
          <p:cNvGrpSpPr/>
          <p:nvPr/>
        </p:nvGrpSpPr>
        <p:grpSpPr>
          <a:xfrm>
            <a:off x="6431222" y="3673327"/>
            <a:ext cx="1804768" cy="1242071"/>
            <a:chOff x="6431222" y="3777024"/>
            <a:chExt cx="1804768" cy="1242071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B8351E-4113-E946-9255-0C6884E17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1722" y="4235506"/>
              <a:ext cx="390689" cy="390689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179E3B0-D04E-354E-A518-8076BC179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5865" y="3777024"/>
              <a:ext cx="812800" cy="8128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2908340-E16A-9043-AD5A-2D2C78F9BE61}"/>
                </a:ext>
              </a:extLst>
            </p:cNvPr>
            <p:cNvSpPr txBox="1"/>
            <p:nvPr/>
          </p:nvSpPr>
          <p:spPr>
            <a:xfrm>
              <a:off x="6431222" y="4537681"/>
              <a:ext cx="1804768" cy="481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Encrypted</a:t>
              </a:r>
            </a:p>
            <a:p>
              <a:pPr algn="ctr"/>
              <a:r>
                <a:rPr lang="en-US" b="1" dirty="0"/>
                <a:t>inference result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F46C006-08B8-0047-AD91-AC2ED3F2C543}"/>
              </a:ext>
            </a:extLst>
          </p:cNvPr>
          <p:cNvGrpSpPr/>
          <p:nvPr/>
        </p:nvGrpSpPr>
        <p:grpSpPr>
          <a:xfrm>
            <a:off x="6522020" y="1543210"/>
            <a:ext cx="1804768" cy="1271282"/>
            <a:chOff x="6522020" y="1646907"/>
            <a:chExt cx="1804768" cy="127128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1A349E1-795F-F542-BA6D-F7B27CF4A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5865" y="1646907"/>
              <a:ext cx="812800" cy="8128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74CBEBDB-D6AB-9943-BEDF-EDA3F534C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4706" y="2053307"/>
              <a:ext cx="392400" cy="39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1B0C975-1ED2-3D4B-AFDC-20EF44CF538D}"/>
                </a:ext>
              </a:extLst>
            </p:cNvPr>
            <p:cNvSpPr txBox="1"/>
            <p:nvPr/>
          </p:nvSpPr>
          <p:spPr>
            <a:xfrm>
              <a:off x="6522020" y="2436775"/>
              <a:ext cx="1804768" cy="481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Decrypted</a:t>
              </a:r>
            </a:p>
            <a:p>
              <a:pPr algn="ctr"/>
              <a:r>
                <a:rPr lang="en-US" b="1" dirty="0"/>
                <a:t>inference result</a:t>
              </a:r>
            </a:p>
          </p:txBody>
        </p:sp>
      </p:grp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71AC0CD-9AD7-B543-9CAD-4E523514102B}"/>
              </a:ext>
            </a:extLst>
          </p:cNvPr>
          <p:cNvSpPr/>
          <p:nvPr/>
        </p:nvSpPr>
        <p:spPr>
          <a:xfrm rot="5400000">
            <a:off x="6924741" y="3058768"/>
            <a:ext cx="835780" cy="3472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2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60" grpId="0" animBg="1"/>
      <p:bldP spid="20" grpId="0" animBg="1"/>
      <p:bldP spid="20" grpId="1" animBg="1"/>
      <p:bldP spid="22" grpId="0" animBg="1"/>
      <p:bldP spid="22" grpId="1" animBg="1"/>
      <p:bldP spid="49" grpId="1" animBg="1"/>
      <p:bldP spid="49" grpId="2" animBg="1"/>
      <p:bldP spid="50" grpId="0" animBg="1"/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</p:spPr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FB65-349B-5B49-AE86-A4D7B42B11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42371" y="858573"/>
            <a:ext cx="8015130" cy="40716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Conclusion</a:t>
            </a:r>
          </a:p>
          <a:p>
            <a:endParaRPr lang="en-IN" dirty="0"/>
          </a:p>
          <a:p>
            <a:pPr algn="r"/>
            <a:endParaRPr lang="en-IN" dirty="0"/>
          </a:p>
          <a:p>
            <a:pPr algn="r"/>
            <a:endParaRPr lang="en-IN" sz="800" dirty="0"/>
          </a:p>
          <a:p>
            <a:pPr algn="r"/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78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40" y="183584"/>
            <a:ext cx="7935515" cy="570178"/>
          </a:xfrm>
        </p:spPr>
        <p:txBody>
          <a:bodyPr/>
          <a:lstStyle/>
          <a:p>
            <a:r>
              <a:rPr lang="en-GB" dirty="0"/>
              <a:t>Implementation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2F30846-A87F-F346-AC8B-90C9413F7D10}"/>
              </a:ext>
            </a:extLst>
          </p:cNvPr>
          <p:cNvGrpSpPr/>
          <p:nvPr/>
        </p:nvGrpSpPr>
        <p:grpSpPr>
          <a:xfrm>
            <a:off x="3616011" y="880611"/>
            <a:ext cx="1395571" cy="1207135"/>
            <a:chOff x="1925240" y="661579"/>
            <a:chExt cx="1395571" cy="1207135"/>
          </a:xfrm>
        </p:grpSpPr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1BC69D15-FF8C-7E40-AD49-960E1591B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349" y="661579"/>
              <a:ext cx="733243" cy="733243"/>
            </a:xfrm>
            <a:prstGeom prst="rect">
              <a:avLst/>
            </a:prstGeom>
          </p:spPr>
        </p:pic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88F61718-0A20-FF4D-973A-B191ECBF0612}"/>
                </a:ext>
              </a:extLst>
            </p:cNvPr>
            <p:cNvSpPr txBox="1"/>
            <p:nvPr/>
          </p:nvSpPr>
          <p:spPr>
            <a:xfrm>
              <a:off x="1925240" y="1345494"/>
              <a:ext cx="1395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Training</a:t>
              </a:r>
            </a:p>
            <a:p>
              <a:pPr algn="ctr"/>
              <a:r>
                <a:rPr lang="en-US" sz="1400" b="1" dirty="0"/>
                <a:t>Computation</a:t>
              </a:r>
            </a:p>
          </p:txBody>
        </p:sp>
      </p:grpSp>
      <p:pic>
        <p:nvPicPr>
          <p:cNvPr id="307" name="Picture 306">
            <a:extLst>
              <a:ext uri="{FF2B5EF4-FFF2-40B4-BE49-F238E27FC236}">
                <a16:creationId xmlns:a16="http://schemas.microsoft.com/office/drawing/2014/main" id="{BFAF263B-0BC1-3D4A-931C-A80A3809D0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" b="18479"/>
          <a:stretch/>
        </p:blipFill>
        <p:spPr>
          <a:xfrm>
            <a:off x="1057831" y="956962"/>
            <a:ext cx="1461126" cy="67368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9BD4A6A-0491-644C-8E76-7233D8F48FBA}"/>
              </a:ext>
            </a:extLst>
          </p:cNvPr>
          <p:cNvSpPr txBox="1"/>
          <p:nvPr/>
        </p:nvSpPr>
        <p:spPr>
          <a:xfrm>
            <a:off x="806653" y="684649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Noise: TF privacy APIs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75796F3-8AB0-3D4B-9196-AAB25AE3B56C}"/>
              </a:ext>
            </a:extLst>
          </p:cNvPr>
          <p:cNvGrpSpPr/>
          <p:nvPr/>
        </p:nvGrpSpPr>
        <p:grpSpPr>
          <a:xfrm>
            <a:off x="6588334" y="804532"/>
            <a:ext cx="1367683" cy="1261232"/>
            <a:chOff x="4537560" y="3619542"/>
            <a:chExt cx="1367683" cy="1261232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BE0EA67-8D44-3D4B-AFF5-7816AA0D2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5002" y="3619542"/>
              <a:ext cx="812800" cy="8128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BBAD1E-76E6-7C4A-AE2D-65A49C27AB58}"/>
                </a:ext>
              </a:extLst>
            </p:cNvPr>
            <p:cNvSpPr txBox="1"/>
            <p:nvPr/>
          </p:nvSpPr>
          <p:spPr>
            <a:xfrm>
              <a:off x="4537560" y="4357554"/>
              <a:ext cx="1367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Inference </a:t>
              </a:r>
            </a:p>
            <a:p>
              <a:pPr algn="ctr"/>
              <a:r>
                <a:rPr lang="en-US" sz="1400" b="1" dirty="0"/>
                <a:t>Computation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60872E6-2110-B245-AFCE-B1F67F98D9DE}"/>
              </a:ext>
            </a:extLst>
          </p:cNvPr>
          <p:cNvSpPr txBox="1"/>
          <p:nvPr/>
        </p:nvSpPr>
        <p:spPr>
          <a:xfrm>
            <a:off x="4953472" y="1081528"/>
            <a:ext cx="1546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TF &amp;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Keras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APIs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4C96A5-19E4-5D40-9D90-92C994560C63}"/>
              </a:ext>
            </a:extLst>
          </p:cNvPr>
          <p:cNvSpPr txBox="1"/>
          <p:nvPr/>
        </p:nvSpPr>
        <p:spPr>
          <a:xfrm>
            <a:off x="3055270" y="3372678"/>
            <a:ext cx="2886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Integrating all things together</a:t>
            </a:r>
          </a:p>
          <a:p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604BD5-56E5-5B4A-8E6A-30637CD566AF}"/>
              </a:ext>
            </a:extLst>
          </p:cNvPr>
          <p:cNvSpPr txBox="1"/>
          <p:nvPr/>
        </p:nvSpPr>
        <p:spPr>
          <a:xfrm>
            <a:off x="2518957" y="3824588"/>
            <a:ext cx="4408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TensorFlow privacy not supporting </a:t>
            </a:r>
            <a:r>
              <a:rPr lang="en-US" sz="1400" b="1" dirty="0" err="1">
                <a:solidFill>
                  <a:srgbClr val="FF0000"/>
                </a:solidFill>
              </a:rPr>
              <a:t>Keras</a:t>
            </a:r>
            <a:r>
              <a:rPr lang="en-US" sz="1400" b="1" dirty="0">
                <a:solidFill>
                  <a:srgbClr val="FF0000"/>
                </a:solidFill>
              </a:rPr>
              <a:t> (2.3.1)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4A903D-6107-0B41-B4F1-9962587C44BF}"/>
              </a:ext>
            </a:extLst>
          </p:cNvPr>
          <p:cNvSpPr txBox="1"/>
          <p:nvPr/>
        </p:nvSpPr>
        <p:spPr>
          <a:xfrm>
            <a:off x="3558016" y="4303781"/>
            <a:ext cx="1970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Patch work in </a:t>
            </a:r>
            <a:r>
              <a:rPr lang="en-US" sz="1400" b="1" dirty="0" err="1">
                <a:solidFill>
                  <a:srgbClr val="FF0000"/>
                </a:solidFill>
              </a:rPr>
              <a:t>Keras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80EBB2-C6BC-804A-A72F-5A1881BC9D81}"/>
              </a:ext>
            </a:extLst>
          </p:cNvPr>
          <p:cNvCxnSpPr>
            <a:cxnSpLocks/>
            <a:stCxn id="307" idx="2"/>
            <a:endCxn id="78" idx="2"/>
          </p:cNvCxnSpPr>
          <p:nvPr/>
        </p:nvCxnSpPr>
        <p:spPr>
          <a:xfrm>
            <a:off x="1788394" y="1630651"/>
            <a:ext cx="2451099" cy="153571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5BF30A-96A2-9C4E-B869-61C802C021E0}"/>
              </a:ext>
            </a:extLst>
          </p:cNvPr>
          <p:cNvCxnSpPr>
            <a:cxnSpLocks/>
            <a:stCxn id="240" idx="2"/>
            <a:endCxn id="78" idx="0"/>
          </p:cNvCxnSpPr>
          <p:nvPr/>
        </p:nvCxnSpPr>
        <p:spPr>
          <a:xfrm>
            <a:off x="4313797" y="2087746"/>
            <a:ext cx="77561" cy="93603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A8D2EE-E8F9-9245-92DC-3F3A43167632}"/>
              </a:ext>
            </a:extLst>
          </p:cNvPr>
          <p:cNvCxnSpPr>
            <a:cxnSpLocks/>
            <a:stCxn id="48" idx="1"/>
            <a:endCxn id="78" idx="7"/>
          </p:cNvCxnSpPr>
          <p:nvPr/>
        </p:nvCxnSpPr>
        <p:spPr>
          <a:xfrm flipH="1">
            <a:off x="4498742" y="1804154"/>
            <a:ext cx="2089592" cy="12613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mming Junction 77">
            <a:extLst>
              <a:ext uri="{FF2B5EF4-FFF2-40B4-BE49-F238E27FC236}">
                <a16:creationId xmlns:a16="http://schemas.microsoft.com/office/drawing/2014/main" id="{52A51169-7C77-C941-8D40-97DFF3B89B71}"/>
              </a:ext>
            </a:extLst>
          </p:cNvPr>
          <p:cNvSpPr/>
          <p:nvPr/>
        </p:nvSpPr>
        <p:spPr>
          <a:xfrm>
            <a:off x="4239493" y="3023782"/>
            <a:ext cx="303729" cy="285173"/>
          </a:xfrm>
          <a:prstGeom prst="flowChartSummingJunction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5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38273E-1F5D-1D4B-B218-60DC26E48482}"/>
              </a:ext>
            </a:extLst>
          </p:cNvPr>
          <p:cNvSpPr txBox="1"/>
          <p:nvPr/>
        </p:nvSpPr>
        <p:spPr>
          <a:xfrm>
            <a:off x="1034323" y="3005582"/>
            <a:ext cx="111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SCONE</a:t>
            </a:r>
          </a:p>
          <a:p>
            <a:pPr algn="ctr"/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(Intel SGX)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F96FD3-AE81-8446-B3FD-1E74BF188E50}"/>
              </a:ext>
            </a:extLst>
          </p:cNvPr>
          <p:cNvCxnSpPr>
            <a:cxnSpLocks/>
            <a:stCxn id="33" idx="3"/>
            <a:endCxn id="78" idx="3"/>
          </p:cNvCxnSpPr>
          <p:nvPr/>
        </p:nvCxnSpPr>
        <p:spPr>
          <a:xfrm>
            <a:off x="2153540" y="3267192"/>
            <a:ext cx="213043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37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7" grpId="0"/>
      <p:bldP spid="68" grpId="0"/>
      <p:bldP spid="78" grpId="0" animBg="1"/>
      <p:bldP spid="33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48" y="323793"/>
            <a:ext cx="7935515" cy="570178"/>
          </a:xfrm>
        </p:spPr>
        <p:txBody>
          <a:bodyPr/>
          <a:lstStyle/>
          <a:p>
            <a:r>
              <a:rPr lang="en-GB" dirty="0"/>
              <a:t>Implementation-Contribution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7DDD29-5450-CF4A-BAA2-AA78796B118C}"/>
              </a:ext>
            </a:extLst>
          </p:cNvPr>
          <p:cNvSpPr txBox="1"/>
          <p:nvPr/>
        </p:nvSpPr>
        <p:spPr>
          <a:xfrm>
            <a:off x="973314" y="4223814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IBM ART APIs</a:t>
            </a:r>
          </a:p>
          <a:p>
            <a:endParaRPr lang="en-US" sz="14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2E63F5-5574-D14D-BBCF-605FEF5B105B}"/>
              </a:ext>
            </a:extLst>
          </p:cNvPr>
          <p:cNvGrpSpPr/>
          <p:nvPr/>
        </p:nvGrpSpPr>
        <p:grpSpPr>
          <a:xfrm>
            <a:off x="2837927" y="4048341"/>
            <a:ext cx="2247731" cy="1008085"/>
            <a:chOff x="4362017" y="2907271"/>
            <a:chExt cx="2247731" cy="10080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3745F3A-E85E-A54C-854E-FEFE3F434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909" y="2907271"/>
              <a:ext cx="1265073" cy="70030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EA52DA-278A-6E4E-9509-4E2EFC998981}"/>
                </a:ext>
              </a:extLst>
            </p:cNvPr>
            <p:cNvSpPr txBox="1"/>
            <p:nvPr/>
          </p:nvSpPr>
          <p:spPr>
            <a:xfrm>
              <a:off x="4362017" y="3607579"/>
              <a:ext cx="2247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Model inversion attack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112E83-0EEA-8541-B3A4-36033E0C1B20}"/>
              </a:ext>
            </a:extLst>
          </p:cNvPr>
          <p:cNvGrpSpPr/>
          <p:nvPr/>
        </p:nvGrpSpPr>
        <p:grpSpPr>
          <a:xfrm>
            <a:off x="2894346" y="2729357"/>
            <a:ext cx="1752018" cy="742705"/>
            <a:chOff x="4700047" y="2656011"/>
            <a:chExt cx="1752018" cy="74270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991434E-99F9-524E-A4AE-184CBC3B8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6002" y="2656011"/>
              <a:ext cx="487995" cy="57836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CFCD9E-5F7D-504A-9E8F-9AB5CB2F4C6C}"/>
                </a:ext>
              </a:extLst>
            </p:cNvPr>
            <p:cNvSpPr txBox="1"/>
            <p:nvPr/>
          </p:nvSpPr>
          <p:spPr>
            <a:xfrm>
              <a:off x="4700047" y="3090939"/>
              <a:ext cx="17520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Advance features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2D379E9-2999-8645-83C9-98BAEB96C92E}"/>
              </a:ext>
            </a:extLst>
          </p:cNvPr>
          <p:cNvSpPr txBox="1"/>
          <p:nvPr/>
        </p:nvSpPr>
        <p:spPr>
          <a:xfrm>
            <a:off x="973314" y="2705226"/>
            <a:ext cx="162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</a:rPr>
              <a:t>Keras</a:t>
            </a:r>
            <a:r>
              <a:rPr lang="en-US" sz="1400" b="1" dirty="0">
                <a:solidFill>
                  <a:schemeClr val="accent2"/>
                </a:solidFill>
              </a:rPr>
              <a:t> APIs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TensorFlow APIs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E6CD802-EC01-A748-BAE8-1171617BBD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" b="18479"/>
          <a:stretch/>
        </p:blipFill>
        <p:spPr>
          <a:xfrm>
            <a:off x="3131560" y="1631520"/>
            <a:ext cx="1170887" cy="539867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6D7D35E-1648-8D44-9D3B-A015A7160180}"/>
              </a:ext>
            </a:extLst>
          </p:cNvPr>
          <p:cNvSpPr txBox="1"/>
          <p:nvPr/>
        </p:nvSpPr>
        <p:spPr>
          <a:xfrm>
            <a:off x="915300" y="1687968"/>
            <a:ext cx="1592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RR: Python APIs</a:t>
            </a:r>
          </a:p>
          <a:p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5BAA70-CCA1-D842-9A9A-49D3A6DEDAEC}"/>
              </a:ext>
            </a:extLst>
          </p:cNvPr>
          <p:cNvSpPr txBox="1"/>
          <p:nvPr/>
        </p:nvSpPr>
        <p:spPr>
          <a:xfrm>
            <a:off x="4119461" y="19521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40CE0-305C-0C42-84CE-5DBD20EA9314}"/>
              </a:ext>
            </a:extLst>
          </p:cNvPr>
          <p:cNvSpPr txBox="1"/>
          <p:nvPr/>
        </p:nvSpPr>
        <p:spPr>
          <a:xfrm>
            <a:off x="5322976" y="1784551"/>
            <a:ext cx="2152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Randomized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A86F64-26E4-334F-874F-D4B25990AC30}"/>
              </a:ext>
            </a:extLst>
          </p:cNvPr>
          <p:cNvSpPr txBox="1"/>
          <p:nvPr/>
        </p:nvSpPr>
        <p:spPr>
          <a:xfrm>
            <a:off x="5322976" y="2610238"/>
            <a:ext cx="23451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Advance features:</a:t>
            </a:r>
          </a:p>
          <a:p>
            <a:pPr marL="457200" indent="-457200">
              <a:buAutoNum type="arabicPeriod"/>
            </a:pPr>
            <a:r>
              <a:rPr lang="en-US" sz="1400" b="1" dirty="0">
                <a:solidFill>
                  <a:srgbClr val="00B050"/>
                </a:solidFill>
              </a:rPr>
              <a:t>Checkpointing</a:t>
            </a:r>
          </a:p>
          <a:p>
            <a:pPr marL="457200" indent="-457200">
              <a:buAutoNum type="arabicPeriod"/>
            </a:pPr>
            <a:r>
              <a:rPr lang="en-US" sz="1400" b="1" dirty="0" err="1">
                <a:solidFill>
                  <a:srgbClr val="00B050"/>
                </a:solidFill>
              </a:rPr>
              <a:t>Earlystopping</a:t>
            </a:r>
            <a:endParaRPr lang="en-US" sz="1400" b="1" dirty="0">
              <a:solidFill>
                <a:srgbClr val="00B050"/>
              </a:solidFill>
            </a:endParaRPr>
          </a:p>
          <a:p>
            <a:pPr marL="457200" indent="-457200">
              <a:buAutoNum type="arabicPeriod"/>
            </a:pPr>
            <a:r>
              <a:rPr lang="en-US" sz="1400" b="1" dirty="0">
                <a:solidFill>
                  <a:srgbClr val="00B050"/>
                </a:solidFill>
              </a:rPr>
              <a:t>Federated 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53C0A-53FB-2A49-913E-32D5D6DC11FD}"/>
              </a:ext>
            </a:extLst>
          </p:cNvPr>
          <p:cNvSpPr txBox="1"/>
          <p:nvPr/>
        </p:nvSpPr>
        <p:spPr>
          <a:xfrm>
            <a:off x="5840498" y="4198440"/>
            <a:ext cx="1104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Proof/Test</a:t>
            </a:r>
          </a:p>
        </p:txBody>
      </p:sp>
      <p:sp>
        <p:nvSpPr>
          <p:cNvPr id="17" name="Summing Junction 16">
            <a:extLst>
              <a:ext uri="{FF2B5EF4-FFF2-40B4-BE49-F238E27FC236}">
                <a16:creationId xmlns:a16="http://schemas.microsoft.com/office/drawing/2014/main" id="{0A2360F6-9BD3-1549-87C8-C7D68C6AF3A3}"/>
              </a:ext>
            </a:extLst>
          </p:cNvPr>
          <p:cNvSpPr/>
          <p:nvPr/>
        </p:nvSpPr>
        <p:spPr>
          <a:xfrm>
            <a:off x="3594567" y="905273"/>
            <a:ext cx="303729" cy="285173"/>
          </a:xfrm>
          <a:prstGeom prst="flowChartSummingJunction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25381B-1F37-A040-A5D1-B0E28DCE152B}"/>
              </a:ext>
            </a:extLst>
          </p:cNvPr>
          <p:cNvSpPr txBox="1"/>
          <p:nvPr/>
        </p:nvSpPr>
        <p:spPr>
          <a:xfrm>
            <a:off x="5316443" y="945600"/>
            <a:ext cx="119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19234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4" grpId="0"/>
      <p:bldP spid="66" grpId="0"/>
      <p:bldP spid="3" grpId="0"/>
      <p:bldP spid="18" grpId="0"/>
      <p:bldP spid="19" grpId="0"/>
      <p:bldP spid="17" grpId="1" animBg="1"/>
      <p:bldP spid="2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</p:spPr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FB65-349B-5B49-AE86-A4D7B42B11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42371" y="858573"/>
            <a:ext cx="8015130" cy="40716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Conclusion</a:t>
            </a:r>
          </a:p>
          <a:p>
            <a:endParaRPr lang="en-IN" dirty="0"/>
          </a:p>
          <a:p>
            <a:pPr algn="r"/>
            <a:endParaRPr lang="en-IN" dirty="0"/>
          </a:p>
          <a:p>
            <a:pPr algn="r"/>
            <a:endParaRPr lang="en-IN" sz="800" dirty="0"/>
          </a:p>
          <a:p>
            <a:pPr algn="r"/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95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</p:spPr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FB65-349B-5B49-AE86-A4D7B42B11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42371" y="858573"/>
            <a:ext cx="8015130" cy="40716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Conclusion</a:t>
            </a:r>
          </a:p>
          <a:p>
            <a:endParaRPr lang="en-IN" dirty="0"/>
          </a:p>
          <a:p>
            <a:pPr algn="r"/>
            <a:endParaRPr lang="en-IN" dirty="0"/>
          </a:p>
          <a:p>
            <a:pPr algn="r"/>
            <a:endParaRPr lang="en-IN" sz="800" dirty="0"/>
          </a:p>
          <a:p>
            <a:pPr algn="r"/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817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3A4888-6994-D841-9700-48E63C1DA4AB}"/>
              </a:ext>
            </a:extLst>
          </p:cNvPr>
          <p:cNvSpPr txBox="1">
            <a:spLocks/>
          </p:cNvSpPr>
          <p:nvPr/>
        </p:nvSpPr>
        <p:spPr>
          <a:xfrm>
            <a:off x="656033" y="4723326"/>
            <a:ext cx="8186753" cy="3048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4B5250-5143-EA49-AC79-358D2DA111B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92287" y="697807"/>
            <a:ext cx="6757913" cy="373449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Purpose</a:t>
            </a:r>
          </a:p>
          <a:p>
            <a:pPr marL="468407" lvl="1" indent="-171450">
              <a:buFont typeface="Arial" panose="020B0604020202020204" pitchFamily="34" charset="0"/>
              <a:buChar char="•"/>
            </a:pPr>
            <a:r>
              <a:rPr lang="en-IN" sz="1400" b="1" dirty="0"/>
              <a:t>What is the effect of enabling security and privacy features on</a:t>
            </a:r>
          </a:p>
          <a:p>
            <a:pPr marL="603387" lvl="4" indent="-171450">
              <a:buFont typeface="Arial" panose="020B0604020202020204" pitchFamily="34" charset="0"/>
              <a:buChar char="•"/>
            </a:pPr>
            <a:r>
              <a:rPr lang="en-IN" sz="1400" b="1" dirty="0"/>
              <a:t>Accuracy?</a:t>
            </a:r>
          </a:p>
          <a:p>
            <a:pPr marL="603387" lvl="4" indent="-171450">
              <a:buFont typeface="Arial" panose="020B0604020202020204" pitchFamily="34" charset="0"/>
              <a:buChar char="•"/>
            </a:pPr>
            <a:r>
              <a:rPr lang="en-IN" sz="1400" b="1" dirty="0"/>
              <a:t>Latency?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Setup</a:t>
            </a:r>
          </a:p>
          <a:p>
            <a:pPr marL="468407" lvl="1" indent="-171450">
              <a:buFont typeface="Arial" panose="020B0604020202020204" pitchFamily="34" charset="0"/>
              <a:buChar char="•"/>
            </a:pPr>
            <a:r>
              <a:rPr lang="en-IN" sz="1400" dirty="0"/>
              <a:t>Linux with 2.2 GHz Quad-Core </a:t>
            </a:r>
          </a:p>
          <a:p>
            <a:pPr marL="468407" lvl="1" indent="-171450">
              <a:buFont typeface="Arial" panose="020B0604020202020204" pitchFamily="34" charset="0"/>
              <a:buChar char="•"/>
            </a:pPr>
            <a:r>
              <a:rPr lang="en-IN" sz="1400" dirty="0"/>
              <a:t>Intel(R) Xeon(R) CPU E3-1280 v6 @ 3.90GHz </a:t>
            </a:r>
          </a:p>
          <a:p>
            <a:pPr marL="468407" lvl="1" indent="-171450">
              <a:buFont typeface="Arial" panose="020B0604020202020204" pitchFamily="34" charset="0"/>
              <a:buChar char="•"/>
            </a:pPr>
            <a:r>
              <a:rPr lang="en-IN" sz="1400" dirty="0"/>
              <a:t>8 cores</a:t>
            </a:r>
          </a:p>
          <a:p>
            <a:pPr marL="468407" lvl="1" indent="-171450">
              <a:buFont typeface="Arial" panose="020B0604020202020204" pitchFamily="34" charset="0"/>
              <a:buChar char="•"/>
            </a:pPr>
            <a:r>
              <a:rPr lang="en-IN" sz="1400" dirty="0"/>
              <a:t>RAM as 64 GB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IN" sz="1400" dirty="0"/>
              <a:t>Dataset:</a:t>
            </a:r>
          </a:p>
          <a:p>
            <a:pPr marL="468407" lvl="1" indent="-171450">
              <a:buFont typeface="Arial" panose="020B0604020202020204" pitchFamily="34" charset="0"/>
              <a:buChar char="•"/>
            </a:pPr>
            <a:r>
              <a:rPr lang="en-IN" sz="1400" dirty="0"/>
              <a:t>MNIST - Noise</a:t>
            </a:r>
          </a:p>
          <a:p>
            <a:pPr marL="468407" lvl="1" indent="-171450">
              <a:buFont typeface="Arial" panose="020B0604020202020204" pitchFamily="34" charset="0"/>
              <a:buChar char="•"/>
            </a:pPr>
            <a:r>
              <a:rPr lang="en-IN" sz="1400" dirty="0"/>
              <a:t>CIFAR10 - Noise</a:t>
            </a:r>
          </a:p>
          <a:p>
            <a:pPr marL="468407" lvl="1" indent="-171450">
              <a:buFont typeface="Arial" panose="020B0604020202020204" pitchFamily="34" charset="0"/>
              <a:buChar char="•"/>
            </a:pPr>
            <a:r>
              <a:rPr lang="en-IN" sz="1400" dirty="0"/>
              <a:t>Adult – Randomized response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IN" sz="1400" dirty="0"/>
              <a:t>Modes: Native vs SCONE simulation vs SCONE hardware</a:t>
            </a:r>
          </a:p>
          <a:p>
            <a:pPr lvl="1" indent="0"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algn="r"/>
            <a:endParaRPr lang="en-IN" sz="1400" dirty="0"/>
          </a:p>
          <a:p>
            <a:pPr algn="r"/>
            <a:endParaRPr lang="en-IN" sz="1400" dirty="0"/>
          </a:p>
          <a:p>
            <a:pPr algn="r"/>
            <a:endParaRPr lang="en-IN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86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74E81A4-3235-1D45-A24D-DB963B8C6B2F}"/>
              </a:ext>
            </a:extLst>
          </p:cNvPr>
          <p:cNvSpPr/>
          <p:nvPr/>
        </p:nvSpPr>
        <p:spPr>
          <a:xfrm>
            <a:off x="1421027" y="3373400"/>
            <a:ext cx="4782065" cy="3089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B138E3-D33F-6A42-A0E0-AD0E5F09B6E9}"/>
              </a:ext>
            </a:extLst>
          </p:cNvPr>
          <p:cNvSpPr/>
          <p:nvPr/>
        </p:nvSpPr>
        <p:spPr>
          <a:xfrm>
            <a:off x="6437870" y="3373400"/>
            <a:ext cx="358346" cy="3089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DFD42F39-53DF-A84C-AE27-F9A94AE138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497437"/>
              </p:ext>
            </p:extLst>
          </p:nvPr>
        </p:nvGraphicFramePr>
        <p:xfrm>
          <a:off x="547086" y="1525844"/>
          <a:ext cx="6646810" cy="2863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EF083F-32F6-6E4E-AE26-F44373176A49}"/>
              </a:ext>
            </a:extLst>
          </p:cNvPr>
          <p:cNvSpPr txBox="1"/>
          <p:nvPr/>
        </p:nvSpPr>
        <p:spPr>
          <a:xfrm>
            <a:off x="1015934" y="670426"/>
            <a:ext cx="4448432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</a:rPr>
              <a:t>Hardware+(Epsilon&gt;0) -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SPML+Security+Privacy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5DD46F-D2C2-BA46-A51E-5E3B5BB99DF8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796216" y="3682319"/>
            <a:ext cx="802773" cy="847605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821D33A-A628-8D4E-B9C1-2C589CCE3D78}"/>
              </a:ext>
            </a:extLst>
          </p:cNvPr>
          <p:cNvSpPr txBox="1"/>
          <p:nvPr/>
        </p:nvSpPr>
        <p:spPr>
          <a:xfrm>
            <a:off x="6203092" y="4529924"/>
            <a:ext cx="279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</a:rPr>
              <a:t>Epsilon=0 -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SPML+NativeTF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07B848-DE43-604B-8DBD-76F9372CBC31}"/>
              </a:ext>
            </a:extLst>
          </p:cNvPr>
          <p:cNvSpPr txBox="1"/>
          <p:nvPr/>
        </p:nvSpPr>
        <p:spPr>
          <a:xfrm>
            <a:off x="61533" y="4683813"/>
            <a:ext cx="2446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</a:rPr>
              <a:t>Epsilon&gt;0 -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SPML+Privacy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5F9191-A35F-F640-8596-7B18D58D8169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284978" y="3682319"/>
            <a:ext cx="2384073" cy="100149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0234F0-07C3-ED4C-ACB2-8BF5BE9FDBEC}"/>
              </a:ext>
            </a:extLst>
          </p:cNvPr>
          <p:cNvSpPr txBox="1"/>
          <p:nvPr/>
        </p:nvSpPr>
        <p:spPr>
          <a:xfrm>
            <a:off x="5247057" y="960516"/>
            <a:ext cx="3623969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</a:rPr>
              <a:t>Hardware+(Epsilon=0) -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SPML+Security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607253-D5F0-564A-B455-4D7E8DF76FC7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036428" y="1462833"/>
            <a:ext cx="2022614" cy="276156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4D2EE1-4E44-B14E-B3A4-0FBE1CC14FEC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796216" y="1462833"/>
            <a:ext cx="262826" cy="2049035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EBB75C-27AC-BE44-9BFA-6FD9EACCA4A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40150" y="1172743"/>
            <a:ext cx="755285" cy="2214865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4EDC4B-9C1C-C946-A73C-D08D1FC537C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40150" y="1172743"/>
            <a:ext cx="1113631" cy="428168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CBDDFB-62C7-8D42-A733-3175F364C081}"/>
              </a:ext>
            </a:extLst>
          </p:cNvPr>
          <p:cNvSpPr txBox="1"/>
          <p:nvPr/>
        </p:nvSpPr>
        <p:spPr>
          <a:xfrm>
            <a:off x="284207" y="1133863"/>
            <a:ext cx="2550850" cy="71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25E7D"/>
                </a:solidFill>
              </a:rPr>
              <a:t>Training = 80% of size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Inference = 20% of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1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7" grpId="0" animBg="1"/>
      <p:bldP spid="7" grpId="1" animBg="1"/>
      <p:bldP spid="7" grpId="2" animBg="1"/>
      <p:bldP spid="4" grpId="0"/>
      <p:bldP spid="16" grpId="0"/>
      <p:bldP spid="19" grpId="0"/>
      <p:bldP spid="25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2DA05BE-DFB0-AC48-9BB3-253FD4AF3143}"/>
              </a:ext>
            </a:extLst>
          </p:cNvPr>
          <p:cNvSpPr/>
          <p:nvPr/>
        </p:nvSpPr>
        <p:spPr>
          <a:xfrm>
            <a:off x="1136629" y="3074330"/>
            <a:ext cx="1673718" cy="2752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4A9DD1-3491-9C4A-8709-1C8B5D72AD8E}"/>
              </a:ext>
            </a:extLst>
          </p:cNvPr>
          <p:cNvSpPr/>
          <p:nvPr/>
        </p:nvSpPr>
        <p:spPr>
          <a:xfrm>
            <a:off x="3948606" y="3074329"/>
            <a:ext cx="1673718" cy="2752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5FDBA95-616A-D846-A208-10A2BB37AE96}"/>
              </a:ext>
            </a:extLst>
          </p:cNvPr>
          <p:cNvSpPr/>
          <p:nvPr/>
        </p:nvSpPr>
        <p:spPr>
          <a:xfrm>
            <a:off x="6913524" y="1223319"/>
            <a:ext cx="1365503" cy="3492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08F4002-4650-004F-81B3-50A3A0BC76A1}"/>
              </a:ext>
            </a:extLst>
          </p:cNvPr>
          <p:cNvSpPr/>
          <p:nvPr/>
        </p:nvSpPr>
        <p:spPr>
          <a:xfrm>
            <a:off x="6913525" y="3074330"/>
            <a:ext cx="1673718" cy="2752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4" y="315472"/>
            <a:ext cx="7935515" cy="570178"/>
          </a:xfrm>
        </p:spPr>
        <p:txBody>
          <a:bodyPr/>
          <a:lstStyle/>
          <a:p>
            <a:r>
              <a:rPr lang="en-US" dirty="0"/>
              <a:t>Noise – MNIST – </a:t>
            </a:r>
            <a:r>
              <a:rPr lang="en-US" dirty="0" err="1"/>
              <a:t>Training+Inference</a:t>
            </a:r>
            <a:r>
              <a:rPr lang="en-US" dirty="0"/>
              <a:t> - Accuracy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3A4888-6994-D841-9700-48E63C1DA4AB}"/>
              </a:ext>
            </a:extLst>
          </p:cNvPr>
          <p:cNvSpPr txBox="1">
            <a:spLocks/>
          </p:cNvSpPr>
          <p:nvPr/>
        </p:nvSpPr>
        <p:spPr>
          <a:xfrm>
            <a:off x="656033" y="4723326"/>
            <a:ext cx="8186753" cy="3048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B3CF02C-358C-9E47-A947-AA42431DDE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1124366"/>
              </p:ext>
            </p:extLst>
          </p:nvPr>
        </p:nvGraphicFramePr>
        <p:xfrm>
          <a:off x="421064" y="775487"/>
          <a:ext cx="2802196" cy="326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14533727-23B7-0E41-AD3D-7246F21C258A}"/>
              </a:ext>
            </a:extLst>
          </p:cNvPr>
          <p:cNvGraphicFramePr/>
          <p:nvPr>
            <p:extLst/>
          </p:nvPr>
        </p:nvGraphicFramePr>
        <p:xfrm>
          <a:off x="3223260" y="775487"/>
          <a:ext cx="2802196" cy="326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DFD42F39-53DF-A84C-AE27-F9A94AE138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4063490"/>
              </p:ext>
            </p:extLst>
          </p:nvPr>
        </p:nvGraphicFramePr>
        <p:xfrm>
          <a:off x="6195678" y="775487"/>
          <a:ext cx="2802196" cy="326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D76BB52-7857-7242-819A-62EF0553F15C}"/>
              </a:ext>
            </a:extLst>
          </p:cNvPr>
          <p:cNvSpPr txBox="1"/>
          <p:nvPr/>
        </p:nvSpPr>
        <p:spPr>
          <a:xfrm>
            <a:off x="508476" y="4044099"/>
            <a:ext cx="511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Privacy feature: </a:t>
            </a:r>
            <a:r>
              <a:rPr lang="en-IN" sz="1400" b="1" dirty="0">
                <a:solidFill>
                  <a:schemeClr val="accent3"/>
                </a:solidFill>
              </a:rPr>
              <a:t>Accuracy increases with epsilon value</a:t>
            </a:r>
          </a:p>
          <a:p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801E6-8F1C-BF4A-9D02-CB4163DA738D}"/>
              </a:ext>
            </a:extLst>
          </p:cNvPr>
          <p:cNvSpPr txBox="1"/>
          <p:nvPr/>
        </p:nvSpPr>
        <p:spPr>
          <a:xfrm>
            <a:off x="508476" y="4411161"/>
            <a:ext cx="3705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Security feature: </a:t>
            </a:r>
            <a:r>
              <a:rPr lang="en-IN" sz="1400" b="1" dirty="0">
                <a:solidFill>
                  <a:schemeClr val="accent3"/>
                </a:solidFill>
              </a:rPr>
              <a:t>No effect on accuracy</a:t>
            </a:r>
          </a:p>
          <a:p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Summing Junction 10">
            <a:extLst>
              <a:ext uri="{FF2B5EF4-FFF2-40B4-BE49-F238E27FC236}">
                <a16:creationId xmlns:a16="http://schemas.microsoft.com/office/drawing/2014/main" id="{CEB2BE17-0740-1443-B7CE-BF2C568A54CF}"/>
              </a:ext>
            </a:extLst>
          </p:cNvPr>
          <p:cNvSpPr/>
          <p:nvPr/>
        </p:nvSpPr>
        <p:spPr>
          <a:xfrm>
            <a:off x="8435379" y="288312"/>
            <a:ext cx="303729" cy="285173"/>
          </a:xfrm>
          <a:prstGeom prst="flowChartSummingJunction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98F0A-C72C-D649-B813-33F1ABB449B7}"/>
              </a:ext>
            </a:extLst>
          </p:cNvPr>
          <p:cNvSpPr txBox="1"/>
          <p:nvPr/>
        </p:nvSpPr>
        <p:spPr>
          <a:xfrm>
            <a:off x="508476" y="4730837"/>
            <a:ext cx="391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Privacy+Security</a:t>
            </a:r>
            <a:r>
              <a:rPr lang="en-US" sz="1400" b="1" dirty="0"/>
              <a:t> feature: </a:t>
            </a:r>
            <a:r>
              <a:rPr lang="en-IN" sz="1400" b="1" dirty="0">
                <a:solidFill>
                  <a:schemeClr val="accent3"/>
                </a:solidFill>
              </a:rPr>
              <a:t>Same as privacy</a:t>
            </a:r>
          </a:p>
          <a:p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C62FB82-95A5-E846-AA3A-EE959EB8A3B7}"/>
              </a:ext>
            </a:extLst>
          </p:cNvPr>
          <p:cNvSpPr txBox="1">
            <a:spLocks/>
          </p:cNvSpPr>
          <p:nvPr/>
        </p:nvSpPr>
        <p:spPr>
          <a:xfrm>
            <a:off x="797496" y="745826"/>
            <a:ext cx="2351985" cy="17699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dirty="0"/>
              <a:t>Figure 1: Native mode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D4444D-C5C8-CC4E-B551-189661F10FF2}"/>
              </a:ext>
            </a:extLst>
          </p:cNvPr>
          <p:cNvSpPr txBox="1">
            <a:spLocks/>
          </p:cNvSpPr>
          <p:nvPr/>
        </p:nvSpPr>
        <p:spPr>
          <a:xfrm>
            <a:off x="3641097" y="733185"/>
            <a:ext cx="2351985" cy="17699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dirty="0"/>
              <a:t>Figure 2 : Simulation mode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1CC9FB0-8A45-8346-9F9B-41C988181FA9}"/>
              </a:ext>
            </a:extLst>
          </p:cNvPr>
          <p:cNvSpPr txBox="1">
            <a:spLocks/>
          </p:cNvSpPr>
          <p:nvPr/>
        </p:nvSpPr>
        <p:spPr>
          <a:xfrm>
            <a:off x="6313344" y="745827"/>
            <a:ext cx="2351985" cy="17699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dirty="0"/>
              <a:t>Figure 3 : Hardware mode</a:t>
            </a:r>
          </a:p>
        </p:txBody>
      </p:sp>
    </p:spTree>
    <p:extLst>
      <p:ext uri="{BB962C8B-B14F-4D97-AF65-F5344CB8AC3E}">
        <p14:creationId xmlns:p14="http://schemas.microsoft.com/office/powerpoint/2010/main" val="405051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2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5" grpId="0" animBg="1"/>
      <p:bldP spid="18" grpId="0" animBg="1"/>
      <p:bldP spid="18" grpId="1" animBg="1"/>
      <p:bldP spid="18" grpId="2" animBg="1"/>
      <p:bldGraphic spid="3" grpId="0">
        <p:bldSub>
          <a:bldChart bld="series"/>
        </p:bldSub>
      </p:bldGraphic>
      <p:bldGraphic spid="3" grpId="1" uiExpand="1">
        <p:bldSub>
          <a:bldChart bld="series"/>
        </p:bldSub>
      </p:bldGraphic>
      <p:bldGraphic spid="23" grpId="0">
        <p:bldSub>
          <a:bldChart bld="series"/>
        </p:bldSub>
      </p:bldGraphic>
      <p:bldGraphic spid="23" grpId="1" uiExpand="1">
        <p:bldSub>
          <a:bldChart bld="series"/>
        </p:bldSub>
      </p:bldGraphic>
      <p:bldGraphic spid="27" grpId="0">
        <p:bldSub>
          <a:bldChart bld="series"/>
        </p:bldSub>
      </p:bldGraphic>
      <p:bldP spid="13" grpId="0"/>
      <p:bldP spid="13" grpId="1"/>
      <p:bldP spid="14" grpId="0"/>
      <p:bldP spid="14" grpId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B658608-2431-8449-887D-7F6422E4DD00}"/>
              </a:ext>
            </a:extLst>
          </p:cNvPr>
          <p:cNvSpPr/>
          <p:nvPr/>
        </p:nvSpPr>
        <p:spPr>
          <a:xfrm>
            <a:off x="2419359" y="3005515"/>
            <a:ext cx="1000889" cy="25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96E066E-0ED5-594D-B600-10431DB82080}"/>
              </a:ext>
            </a:extLst>
          </p:cNvPr>
          <p:cNvSpPr/>
          <p:nvPr/>
        </p:nvSpPr>
        <p:spPr>
          <a:xfrm>
            <a:off x="6460067" y="3640706"/>
            <a:ext cx="1658313" cy="25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B7CFE4B-E3AC-9448-8200-B07B10F9D69F}"/>
              </a:ext>
            </a:extLst>
          </p:cNvPr>
          <p:cNvSpPr/>
          <p:nvPr/>
        </p:nvSpPr>
        <p:spPr>
          <a:xfrm>
            <a:off x="2294468" y="3618219"/>
            <a:ext cx="1626226" cy="25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21BA5E0-7F6D-8C42-9593-896CE9FE5CEF}"/>
              </a:ext>
            </a:extLst>
          </p:cNvPr>
          <p:cNvSpPr/>
          <p:nvPr/>
        </p:nvSpPr>
        <p:spPr>
          <a:xfrm>
            <a:off x="5591537" y="3027405"/>
            <a:ext cx="2526844" cy="2727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70" y="311710"/>
            <a:ext cx="7935515" cy="322514"/>
          </a:xfrm>
        </p:spPr>
        <p:txBody>
          <a:bodyPr/>
          <a:lstStyle/>
          <a:p>
            <a:r>
              <a:rPr lang="en-US" dirty="0"/>
              <a:t>Noise – MNIST – Training – Latency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3A4888-6994-D841-9700-48E63C1DA4AB}"/>
              </a:ext>
            </a:extLst>
          </p:cNvPr>
          <p:cNvSpPr txBox="1">
            <a:spLocks/>
          </p:cNvSpPr>
          <p:nvPr/>
        </p:nvSpPr>
        <p:spPr>
          <a:xfrm>
            <a:off x="656033" y="4723326"/>
            <a:ext cx="8186753" cy="3048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D28D518-5DE4-E148-935E-B4D2649B1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9439832"/>
              </p:ext>
            </p:extLst>
          </p:nvPr>
        </p:nvGraphicFramePr>
        <p:xfrm>
          <a:off x="4749409" y="634224"/>
          <a:ext cx="4070926" cy="335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E4FD7FC-2663-BB4D-BF6B-E933C88DF6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196469"/>
              </p:ext>
            </p:extLst>
          </p:nvPr>
        </p:nvGraphicFramePr>
        <p:xfrm>
          <a:off x="572102" y="634224"/>
          <a:ext cx="4070926" cy="335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D1B712-7069-C546-850D-CDC2D46E2EF5}"/>
              </a:ext>
            </a:extLst>
          </p:cNvPr>
          <p:cNvSpPr txBox="1"/>
          <p:nvPr/>
        </p:nvSpPr>
        <p:spPr>
          <a:xfrm>
            <a:off x="5467969" y="4299238"/>
            <a:ext cx="4155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Security+Privacy</a:t>
            </a:r>
            <a:r>
              <a:rPr lang="en-US" sz="1400" b="1" dirty="0"/>
              <a:t> feature: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Sim= 6x (</a:t>
            </a:r>
            <a:r>
              <a:rPr lang="en-US" sz="1400" b="1" dirty="0" err="1">
                <a:solidFill>
                  <a:srgbClr val="FF0000"/>
                </a:solidFill>
              </a:rPr>
              <a:t>SPML+Privacy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Hardware=25x (</a:t>
            </a:r>
            <a:r>
              <a:rPr lang="en-US" sz="1400" b="1" dirty="0" err="1">
                <a:solidFill>
                  <a:srgbClr val="FF0000"/>
                </a:solidFill>
              </a:rPr>
              <a:t>SPML+Privacy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7B8CA-04B7-014E-A01F-A95305723C67}"/>
              </a:ext>
            </a:extLst>
          </p:cNvPr>
          <p:cNvSpPr txBox="1"/>
          <p:nvPr/>
        </p:nvSpPr>
        <p:spPr>
          <a:xfrm>
            <a:off x="2919804" y="4278945"/>
            <a:ext cx="2671732" cy="93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Security feature: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Sim= 6x (Native TF)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Hardware=10x (Native TF)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0F72D-5DEA-B548-9EBE-DECA1915851A}"/>
              </a:ext>
            </a:extLst>
          </p:cNvPr>
          <p:cNvSpPr txBox="1"/>
          <p:nvPr/>
        </p:nvSpPr>
        <p:spPr>
          <a:xfrm>
            <a:off x="656033" y="4297131"/>
            <a:ext cx="2140204" cy="71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Privacy feature: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10x (SPML+ Native TF)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Summing Junction 12">
            <a:extLst>
              <a:ext uri="{FF2B5EF4-FFF2-40B4-BE49-F238E27FC236}">
                <a16:creationId xmlns:a16="http://schemas.microsoft.com/office/drawing/2014/main" id="{83DBEC1D-2E04-E047-9172-873AE684EE37}"/>
              </a:ext>
            </a:extLst>
          </p:cNvPr>
          <p:cNvSpPr/>
          <p:nvPr/>
        </p:nvSpPr>
        <p:spPr>
          <a:xfrm>
            <a:off x="8539057" y="154084"/>
            <a:ext cx="303729" cy="285173"/>
          </a:xfrm>
          <a:prstGeom prst="flowChartSummingJunction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DE54BAA-E272-934B-9368-D77D92B5BE7B}"/>
              </a:ext>
            </a:extLst>
          </p:cNvPr>
          <p:cNvSpPr txBox="1">
            <a:spLocks/>
          </p:cNvSpPr>
          <p:nvPr/>
        </p:nvSpPr>
        <p:spPr>
          <a:xfrm>
            <a:off x="1436405" y="3954019"/>
            <a:ext cx="2351985" cy="17699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dirty="0"/>
              <a:t>Figure 1: All modes without privacy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635DBD7-32B1-E84E-8884-62BF74C16A47}"/>
              </a:ext>
            </a:extLst>
          </p:cNvPr>
          <p:cNvSpPr txBox="1">
            <a:spLocks/>
          </p:cNvSpPr>
          <p:nvPr/>
        </p:nvSpPr>
        <p:spPr>
          <a:xfrm>
            <a:off x="5766396" y="3954019"/>
            <a:ext cx="2351985" cy="17699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dirty="0"/>
              <a:t>Figure 2: All modes with privacy</a:t>
            </a:r>
          </a:p>
        </p:txBody>
      </p:sp>
    </p:spTree>
    <p:extLst>
      <p:ext uri="{BB962C8B-B14F-4D97-AF65-F5344CB8AC3E}">
        <p14:creationId xmlns:p14="http://schemas.microsoft.com/office/powerpoint/2010/main" val="420002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7" grpId="0" animBg="1"/>
      <p:bldP spid="18" grpId="0" animBg="1"/>
      <p:bldP spid="18" grpId="1" animBg="1"/>
      <p:bldP spid="16" grpId="1" animBg="1"/>
      <p:bldP spid="16" grpId="3" animBg="1"/>
      <p:bldP spid="16" grpId="4" animBg="1"/>
      <p:bldGraphic spid="9" grpId="1">
        <p:bldSub>
          <a:bldChart bld="series"/>
        </p:bldSub>
      </p:bldGraphic>
      <p:bldGraphic spid="9" grpId="2" uiExpand="1">
        <p:bldSub>
          <a:bldChart bld="series"/>
        </p:bldSub>
      </p:bldGraphic>
      <p:bldGraphic spid="9" grpId="3">
        <p:bldSub>
          <a:bldChart bld="series"/>
        </p:bldSub>
      </p:bldGraphic>
      <p:bldGraphic spid="11" grpId="1">
        <p:bldSub>
          <a:bldChart bld="series"/>
        </p:bldSub>
      </p:bldGraphic>
      <p:bldGraphic spid="11" grpId="2" uiExpand="1">
        <p:bldSub>
          <a:bldChart bld="series"/>
        </p:bldSub>
      </p:bldGraphic>
      <p:bldGraphic spid="11" grpId="4">
        <p:bldSub>
          <a:bldChart bld="series"/>
        </p:bldSub>
      </p:bldGraphic>
      <p:bldGraphic spid="11" grpId="5" uiExpand="1">
        <p:bldSub>
          <a:bldChart bld="series"/>
        </p:bldSub>
      </p:bldGraphic>
      <p:bldP spid="3" grpId="0"/>
      <p:bldP spid="14" grpId="0"/>
      <p:bldP spid="14" grpId="1"/>
      <p:bldP spid="15" grpId="0"/>
      <p:bldP spid="1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47734E7-C54D-DD40-943A-B63209C151DB}"/>
              </a:ext>
            </a:extLst>
          </p:cNvPr>
          <p:cNvSpPr/>
          <p:nvPr/>
        </p:nvSpPr>
        <p:spPr>
          <a:xfrm>
            <a:off x="1497225" y="2229227"/>
            <a:ext cx="6670589" cy="3412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CC63308-BA44-BA40-9753-CD43F8A549B3}"/>
              </a:ext>
            </a:extLst>
          </p:cNvPr>
          <p:cNvSpPr/>
          <p:nvPr/>
        </p:nvSpPr>
        <p:spPr>
          <a:xfrm>
            <a:off x="1497226" y="1265868"/>
            <a:ext cx="6670589" cy="3121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814A87E-6259-3B40-B6B8-9B184A525817}"/>
              </a:ext>
            </a:extLst>
          </p:cNvPr>
          <p:cNvSpPr/>
          <p:nvPr/>
        </p:nvSpPr>
        <p:spPr>
          <a:xfrm>
            <a:off x="4166886" y="3681677"/>
            <a:ext cx="1764358" cy="3492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C35A46E-958D-5444-8100-E64292D60C95}"/>
              </a:ext>
            </a:extLst>
          </p:cNvPr>
          <p:cNvSpPr/>
          <p:nvPr/>
        </p:nvSpPr>
        <p:spPr>
          <a:xfrm>
            <a:off x="1399579" y="3098308"/>
            <a:ext cx="5829124" cy="3121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74" y="307776"/>
            <a:ext cx="7935515" cy="570178"/>
          </a:xfrm>
        </p:spPr>
        <p:txBody>
          <a:bodyPr/>
          <a:lstStyle/>
          <a:p>
            <a:r>
              <a:rPr lang="en-US" dirty="0"/>
              <a:t>Noise – MNIST – Inference – Latency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3A4888-6994-D841-9700-48E63C1DA4AB}"/>
              </a:ext>
            </a:extLst>
          </p:cNvPr>
          <p:cNvSpPr txBox="1">
            <a:spLocks/>
          </p:cNvSpPr>
          <p:nvPr/>
        </p:nvSpPr>
        <p:spPr>
          <a:xfrm>
            <a:off x="656033" y="4723326"/>
            <a:ext cx="8186753" cy="3048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3CB6178-F893-3843-AC9F-3588352204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1064" y="4262983"/>
            <a:ext cx="8477138" cy="74199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algn="r"/>
            <a:endParaRPr lang="en-IN" dirty="0"/>
          </a:p>
          <a:p>
            <a:pPr algn="r"/>
            <a:endParaRPr lang="en-IN" sz="800" dirty="0"/>
          </a:p>
          <a:p>
            <a:pPr algn="r"/>
            <a:endParaRPr lang="en-IN" dirty="0"/>
          </a:p>
          <a:p>
            <a:endParaRPr lang="en-GB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D28D518-5DE4-E148-935E-B4D2649B1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2420103"/>
              </p:ext>
            </p:extLst>
          </p:nvPr>
        </p:nvGraphicFramePr>
        <p:xfrm>
          <a:off x="421064" y="739914"/>
          <a:ext cx="8170486" cy="335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D911A08-C5A5-3A42-82E1-A39A317CF866}"/>
              </a:ext>
            </a:extLst>
          </p:cNvPr>
          <p:cNvSpPr txBox="1"/>
          <p:nvPr/>
        </p:nvSpPr>
        <p:spPr>
          <a:xfrm>
            <a:off x="2573390" y="4380336"/>
            <a:ext cx="2987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Security feature: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Sim=3x (</a:t>
            </a:r>
            <a:r>
              <a:rPr lang="en-US" sz="1400" b="1" dirty="0" err="1">
                <a:solidFill>
                  <a:srgbClr val="FF0000"/>
                </a:solidFill>
              </a:rPr>
              <a:t>SPML+Native</a:t>
            </a:r>
            <a:r>
              <a:rPr lang="en-US" sz="1400" b="1" dirty="0">
                <a:solidFill>
                  <a:srgbClr val="FF0000"/>
                </a:solidFill>
              </a:rPr>
              <a:t> TF)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Hardware=6x (</a:t>
            </a:r>
            <a:r>
              <a:rPr lang="en-US" sz="1400" b="1" dirty="0" err="1">
                <a:solidFill>
                  <a:srgbClr val="FF0000"/>
                </a:solidFill>
              </a:rPr>
              <a:t>SPML+Native</a:t>
            </a:r>
            <a:r>
              <a:rPr lang="en-US" sz="1400" b="1" dirty="0">
                <a:solidFill>
                  <a:srgbClr val="FF0000"/>
                </a:solidFill>
              </a:rPr>
              <a:t> TF)</a:t>
            </a:r>
          </a:p>
          <a:p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08A69-B5AA-0942-8F38-F87BE0B159D6}"/>
              </a:ext>
            </a:extLst>
          </p:cNvPr>
          <p:cNvSpPr txBox="1"/>
          <p:nvPr/>
        </p:nvSpPr>
        <p:spPr>
          <a:xfrm>
            <a:off x="656033" y="4364445"/>
            <a:ext cx="1682388" cy="71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Privacy feature:</a:t>
            </a:r>
          </a:p>
          <a:p>
            <a:r>
              <a:rPr lang="en-US" sz="1400" b="1" dirty="0">
                <a:solidFill>
                  <a:schemeClr val="accent3"/>
                </a:solidFill>
              </a:rPr>
              <a:t>No Effect</a:t>
            </a:r>
          </a:p>
          <a:p>
            <a:endParaRPr lang="en-US" dirty="0"/>
          </a:p>
        </p:txBody>
      </p:sp>
      <p:sp>
        <p:nvSpPr>
          <p:cNvPr id="8" name="Summing Junction 7">
            <a:extLst>
              <a:ext uri="{FF2B5EF4-FFF2-40B4-BE49-F238E27FC236}">
                <a16:creationId xmlns:a16="http://schemas.microsoft.com/office/drawing/2014/main" id="{E0DF229A-0D40-0740-B1A5-8F42FE276CA9}"/>
              </a:ext>
            </a:extLst>
          </p:cNvPr>
          <p:cNvSpPr/>
          <p:nvPr/>
        </p:nvSpPr>
        <p:spPr>
          <a:xfrm>
            <a:off x="8463199" y="317493"/>
            <a:ext cx="303729" cy="285173"/>
          </a:xfrm>
          <a:prstGeom prst="flowChartSummingJunction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380DB5-C4CC-314E-BE31-DDD6C3B4A8E9}"/>
              </a:ext>
            </a:extLst>
          </p:cNvPr>
          <p:cNvSpPr txBox="1">
            <a:spLocks/>
          </p:cNvSpPr>
          <p:nvPr/>
        </p:nvSpPr>
        <p:spPr>
          <a:xfrm>
            <a:off x="3483640" y="4061666"/>
            <a:ext cx="2351985" cy="17699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dirty="0"/>
              <a:t>Figure 1: Inference phase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487784-F381-6844-A1E5-20A90E376150}"/>
              </a:ext>
            </a:extLst>
          </p:cNvPr>
          <p:cNvSpPr txBox="1"/>
          <p:nvPr/>
        </p:nvSpPr>
        <p:spPr>
          <a:xfrm>
            <a:off x="5560541" y="4380336"/>
            <a:ext cx="2471351" cy="102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Security+Privacy</a:t>
            </a:r>
            <a:r>
              <a:rPr lang="en-US" sz="1400" b="1" dirty="0"/>
              <a:t> feature: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Same as security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5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6" grpId="2" animBg="1"/>
      <p:bldP spid="15" grpId="0" animBg="1"/>
      <p:bldP spid="15" grpId="1" animBg="1"/>
      <p:bldP spid="15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7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9C6EC41-1DAA-2C45-9A1B-D1A2A0A7104F}"/>
              </a:ext>
            </a:extLst>
          </p:cNvPr>
          <p:cNvSpPr/>
          <p:nvPr/>
        </p:nvSpPr>
        <p:spPr>
          <a:xfrm>
            <a:off x="6257516" y="1024850"/>
            <a:ext cx="1127132" cy="2369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CC2EAF5-422C-A849-B05B-47A8AB08A589}"/>
              </a:ext>
            </a:extLst>
          </p:cNvPr>
          <p:cNvSpPr/>
          <p:nvPr/>
        </p:nvSpPr>
        <p:spPr>
          <a:xfrm>
            <a:off x="5558506" y="3004093"/>
            <a:ext cx="2886484" cy="224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EE7E736-32D1-9A4C-90A2-93C82D1F8A05}"/>
              </a:ext>
            </a:extLst>
          </p:cNvPr>
          <p:cNvSpPr/>
          <p:nvPr/>
        </p:nvSpPr>
        <p:spPr>
          <a:xfrm>
            <a:off x="1048908" y="3116316"/>
            <a:ext cx="2886484" cy="224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3" y="307329"/>
            <a:ext cx="7935515" cy="570178"/>
          </a:xfrm>
        </p:spPr>
        <p:txBody>
          <a:bodyPr/>
          <a:lstStyle/>
          <a:p>
            <a:r>
              <a:rPr lang="en-US" dirty="0"/>
              <a:t>RR – Training - Accuracy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3A4888-6994-D841-9700-48E63C1DA4AB}"/>
              </a:ext>
            </a:extLst>
          </p:cNvPr>
          <p:cNvSpPr txBox="1">
            <a:spLocks/>
          </p:cNvSpPr>
          <p:nvPr/>
        </p:nvSpPr>
        <p:spPr>
          <a:xfrm>
            <a:off x="656033" y="4723326"/>
            <a:ext cx="8186753" cy="3048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B3CF02C-358C-9E47-A947-AA42431DDE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783309"/>
              </p:ext>
            </p:extLst>
          </p:nvPr>
        </p:nvGraphicFramePr>
        <p:xfrm>
          <a:off x="421063" y="687775"/>
          <a:ext cx="4113800" cy="3388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DFD42F39-53DF-A84C-AE27-F9A94AE138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5724013"/>
              </p:ext>
            </p:extLst>
          </p:nvPr>
        </p:nvGraphicFramePr>
        <p:xfrm>
          <a:off x="4849690" y="691661"/>
          <a:ext cx="4056685" cy="326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52B043-1E64-0548-B49F-BE180DA39793}"/>
              </a:ext>
            </a:extLst>
          </p:cNvPr>
          <p:cNvSpPr txBox="1"/>
          <p:nvPr/>
        </p:nvSpPr>
        <p:spPr>
          <a:xfrm>
            <a:off x="656033" y="4311740"/>
            <a:ext cx="1988314" cy="71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Privacy feature: 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Accuracy fluctuates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72AF6B-218A-1742-9A97-FE704AD9B281}"/>
              </a:ext>
            </a:extLst>
          </p:cNvPr>
          <p:cNvSpPr txBox="1"/>
          <p:nvPr/>
        </p:nvSpPr>
        <p:spPr>
          <a:xfrm>
            <a:off x="3050218" y="4311740"/>
            <a:ext cx="2213760" cy="71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Security feature: </a:t>
            </a:r>
          </a:p>
          <a:p>
            <a:r>
              <a:rPr lang="en-IN" sz="1400" b="1" dirty="0">
                <a:solidFill>
                  <a:schemeClr val="accent3"/>
                </a:solidFill>
              </a:rPr>
              <a:t>No effect on accuracy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DE22E-B87E-5C4B-803E-E1CBF4CF56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" b="18479"/>
          <a:stretch/>
        </p:blipFill>
        <p:spPr>
          <a:xfrm>
            <a:off x="7592298" y="203819"/>
            <a:ext cx="1170887" cy="53986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A62F0D4-F741-3546-B0BB-37A8E8EBBCD6}"/>
              </a:ext>
            </a:extLst>
          </p:cNvPr>
          <p:cNvSpPr txBox="1">
            <a:spLocks/>
          </p:cNvSpPr>
          <p:nvPr/>
        </p:nvSpPr>
        <p:spPr>
          <a:xfrm>
            <a:off x="1468354" y="3987401"/>
            <a:ext cx="2351985" cy="17699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dirty="0"/>
              <a:t>Figure 1: Native mode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9CDECDB-A7A1-664B-96C5-A583A186E0B3}"/>
              </a:ext>
            </a:extLst>
          </p:cNvPr>
          <p:cNvSpPr txBox="1">
            <a:spLocks/>
          </p:cNvSpPr>
          <p:nvPr/>
        </p:nvSpPr>
        <p:spPr>
          <a:xfrm>
            <a:off x="5825756" y="3987401"/>
            <a:ext cx="2351985" cy="17699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dirty="0"/>
              <a:t>Figure 2: Hardware mode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57739E-347D-6D4B-BBFA-A34B51B30410}"/>
              </a:ext>
            </a:extLst>
          </p:cNvPr>
          <p:cNvSpPr txBox="1"/>
          <p:nvPr/>
        </p:nvSpPr>
        <p:spPr>
          <a:xfrm>
            <a:off x="5440184" y="4311740"/>
            <a:ext cx="2468140" cy="71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Security+Privacy</a:t>
            </a:r>
            <a:r>
              <a:rPr lang="en-US" sz="1400" b="1" dirty="0"/>
              <a:t> feature: 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Same as privacy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73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19" grpId="3" animBg="1"/>
      <p:bldP spid="18" grpId="1" animBg="1"/>
      <p:bldP spid="18" grpId="2" animBg="1"/>
      <p:bldP spid="18" grpId="3" animBg="1"/>
      <p:bldP spid="17" grpId="1" animBg="1"/>
      <p:bldP spid="17" grpId="2" animBg="1"/>
      <p:bldP spid="17" grpId="3" animBg="1"/>
      <p:bldGraphic spid="3" grpId="0">
        <p:bldAsOne/>
      </p:bldGraphic>
      <p:bldP spid="8" grpId="0"/>
      <p:bldP spid="9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4CA195B-8808-C642-AFFC-162712516DF3}"/>
              </a:ext>
            </a:extLst>
          </p:cNvPr>
          <p:cNvSpPr/>
          <p:nvPr/>
        </p:nvSpPr>
        <p:spPr>
          <a:xfrm>
            <a:off x="1693995" y="1421945"/>
            <a:ext cx="6670589" cy="3121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D30417C-EA15-6C4B-8391-84E91F3953C6}"/>
              </a:ext>
            </a:extLst>
          </p:cNvPr>
          <p:cNvSpPr/>
          <p:nvPr/>
        </p:nvSpPr>
        <p:spPr>
          <a:xfrm>
            <a:off x="4363655" y="3707800"/>
            <a:ext cx="1714843" cy="3492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4F48E1F-8348-154E-AA20-EF2E001D187B}"/>
              </a:ext>
            </a:extLst>
          </p:cNvPr>
          <p:cNvSpPr/>
          <p:nvPr/>
        </p:nvSpPr>
        <p:spPr>
          <a:xfrm>
            <a:off x="1497226" y="3155178"/>
            <a:ext cx="5829124" cy="2169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 – Training - Latency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3A4888-6994-D841-9700-48E63C1DA4AB}"/>
              </a:ext>
            </a:extLst>
          </p:cNvPr>
          <p:cNvSpPr txBox="1">
            <a:spLocks/>
          </p:cNvSpPr>
          <p:nvPr/>
        </p:nvSpPr>
        <p:spPr>
          <a:xfrm>
            <a:off x="656033" y="4723326"/>
            <a:ext cx="8186753" cy="3048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E4FD7FC-2663-BB4D-BF6B-E933C88DF6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298861"/>
              </p:ext>
            </p:extLst>
          </p:nvPr>
        </p:nvGraphicFramePr>
        <p:xfrm>
          <a:off x="548640" y="743418"/>
          <a:ext cx="8294146" cy="3409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252C22-30E7-4D41-B56D-941633F4A151}"/>
              </a:ext>
            </a:extLst>
          </p:cNvPr>
          <p:cNvSpPr txBox="1"/>
          <p:nvPr/>
        </p:nvSpPr>
        <p:spPr>
          <a:xfrm>
            <a:off x="737109" y="4310401"/>
            <a:ext cx="2411036" cy="71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Privacy feature:</a:t>
            </a:r>
          </a:p>
          <a:p>
            <a:r>
              <a:rPr lang="en-US" sz="1400" b="1" dirty="0">
                <a:solidFill>
                  <a:schemeClr val="accent3"/>
                </a:solidFill>
              </a:rPr>
              <a:t>No effect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4DE87-AF93-DC4F-8C4F-ADFE75CE0EF6}"/>
              </a:ext>
            </a:extLst>
          </p:cNvPr>
          <p:cNvSpPr txBox="1"/>
          <p:nvPr/>
        </p:nvSpPr>
        <p:spPr>
          <a:xfrm>
            <a:off x="3148145" y="4256724"/>
            <a:ext cx="3095135" cy="93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Security feature:</a:t>
            </a:r>
          </a:p>
          <a:p>
            <a:r>
              <a:rPr lang="en-US" sz="1400" b="1" dirty="0">
                <a:solidFill>
                  <a:schemeClr val="accent3"/>
                </a:solidFill>
              </a:rPr>
              <a:t>Sim= </a:t>
            </a:r>
            <a:r>
              <a:rPr lang="en-US" sz="1400" b="1" dirty="0" err="1">
                <a:solidFill>
                  <a:schemeClr val="accent3"/>
                </a:solidFill>
              </a:rPr>
              <a:t>SPML+NativeTensorFlow</a:t>
            </a:r>
            <a:endParaRPr lang="en-US" sz="1400" b="1" dirty="0">
              <a:solidFill>
                <a:schemeClr val="accent4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Hardware=4.2x (</a:t>
            </a:r>
            <a:r>
              <a:rPr lang="en-US" sz="1400" b="1" dirty="0" err="1">
                <a:solidFill>
                  <a:srgbClr val="FF0000"/>
                </a:solidFill>
              </a:rPr>
              <a:t>SPML+NativeTF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17DA7-6C85-3940-B3B3-26853DD301A3}"/>
              </a:ext>
            </a:extLst>
          </p:cNvPr>
          <p:cNvSpPr txBox="1"/>
          <p:nvPr/>
        </p:nvSpPr>
        <p:spPr>
          <a:xfrm>
            <a:off x="6243280" y="4291112"/>
            <a:ext cx="1778568" cy="71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Security+Privacy</a:t>
            </a:r>
            <a:r>
              <a:rPr lang="en-US" sz="1400" b="1" dirty="0"/>
              <a:t> :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Same as security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30C8EE-620B-B041-8BEC-E65D560F4D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" b="18479"/>
          <a:stretch/>
        </p:blipFill>
        <p:spPr>
          <a:xfrm>
            <a:off x="7671899" y="275042"/>
            <a:ext cx="1170887" cy="53986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0C92C33-D39F-944E-A991-F9D0DEBDD672}"/>
              </a:ext>
            </a:extLst>
          </p:cNvPr>
          <p:cNvSpPr txBox="1">
            <a:spLocks/>
          </p:cNvSpPr>
          <p:nvPr/>
        </p:nvSpPr>
        <p:spPr>
          <a:xfrm>
            <a:off x="3519719" y="4091578"/>
            <a:ext cx="2351985" cy="17699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dirty="0"/>
              <a:t>Figure 1: Latency</a:t>
            </a:r>
          </a:p>
        </p:txBody>
      </p:sp>
    </p:spTree>
    <p:extLst>
      <p:ext uri="{BB962C8B-B14F-4D97-AF65-F5344CB8AC3E}">
        <p14:creationId xmlns:p14="http://schemas.microsoft.com/office/powerpoint/2010/main" val="248750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5" grpId="2" animBg="1"/>
      <p:bldP spid="16" grpId="0" animBg="1"/>
      <p:bldP spid="16" grpId="2" animBg="1"/>
      <p:bldP spid="16" grpId="3" animBg="1"/>
      <p:bldGraphic spid="11" grpId="0" uiExpand="1">
        <p:bldSub>
          <a:bldChart bld="series"/>
        </p:bldSub>
      </p:bldGraphic>
      <p:bldGraphic spid="11" grpId="1">
        <p:bldSub>
          <a:bldChart bld="series"/>
        </p:bldSub>
      </p:bldGraphic>
      <p:bldGraphic spid="11" grpId="2" uiExpand="1">
        <p:bldSub>
          <a:bldChart bld="series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1" y="265173"/>
            <a:ext cx="7935515" cy="293766"/>
          </a:xfrm>
        </p:spPr>
        <p:txBody>
          <a:bodyPr/>
          <a:lstStyle/>
          <a:p>
            <a:r>
              <a:rPr lang="en-US" dirty="0"/>
              <a:t>Model inversion attack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AF23469-B5DD-D44F-8A4B-55F9D49D4D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0735" y="3274390"/>
            <a:ext cx="3853765" cy="539558"/>
          </a:xfrm>
        </p:spPr>
        <p:txBody>
          <a:bodyPr/>
          <a:lstStyle/>
          <a:p>
            <a:r>
              <a:rPr lang="en-IN" sz="1400" b="1" dirty="0">
                <a:solidFill>
                  <a:srgbClr val="FF0000"/>
                </a:solidFill>
              </a:rPr>
              <a:t>Strong privacy bounds =&gt; lower accuracy =&gt; low utility</a:t>
            </a:r>
            <a:endParaRPr lang="en-IN" sz="1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F57C7E0-AC26-BE4E-B6A9-87CD30ABC46D}"/>
              </a:ext>
            </a:extLst>
          </p:cNvPr>
          <p:cNvSpPr txBox="1">
            <a:spLocks/>
          </p:cNvSpPr>
          <p:nvPr/>
        </p:nvSpPr>
        <p:spPr>
          <a:xfrm>
            <a:off x="1137341" y="2901641"/>
            <a:ext cx="2894005" cy="18637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dirty="0"/>
              <a:t>Figure 1 </a:t>
            </a:r>
            <a:r>
              <a:rPr lang="en-IN" sz="1000" b="1" dirty="0">
                <a:sym typeface="Wingdings" pitchFamily="2" charset="2"/>
              </a:rPr>
              <a:t>(</a:t>
            </a:r>
            <a:r>
              <a:rPr lang="en-IN" sz="1000" b="1" dirty="0" err="1"/>
              <a:t>SPML+Security</a:t>
            </a:r>
            <a:r>
              <a:rPr lang="en-IN" sz="1000" b="1" dirty="0"/>
              <a:t>), accuracy=99.65%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B4953D5-4001-4A46-8B2D-FCC61C9621B9}"/>
              </a:ext>
            </a:extLst>
          </p:cNvPr>
          <p:cNvSpPr txBox="1">
            <a:spLocks/>
          </p:cNvSpPr>
          <p:nvPr/>
        </p:nvSpPr>
        <p:spPr>
          <a:xfrm>
            <a:off x="4805339" y="4003994"/>
            <a:ext cx="3985275" cy="14356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dirty="0"/>
              <a:t>Figure 2 (SPML+ </a:t>
            </a:r>
            <a:r>
              <a:rPr lang="en-IN" sz="1000" b="1" dirty="0" err="1"/>
              <a:t>Security+Privacy</a:t>
            </a:r>
            <a:r>
              <a:rPr lang="en-IN" sz="1000" b="1" dirty="0"/>
              <a:t>), accuracy=10.19%, </a:t>
            </a:r>
            <a:r>
              <a:rPr lang="el-GR" sz="1000" b="1" dirty="0"/>
              <a:t>ε </a:t>
            </a:r>
            <a:r>
              <a:rPr lang="en-IN" sz="1000" b="1" dirty="0"/>
              <a:t>=0.2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0A6058C-1041-DB42-9A17-FC35A3E2D10A}"/>
              </a:ext>
            </a:extLst>
          </p:cNvPr>
          <p:cNvSpPr txBox="1">
            <a:spLocks/>
          </p:cNvSpPr>
          <p:nvPr/>
        </p:nvSpPr>
        <p:spPr>
          <a:xfrm>
            <a:off x="588439" y="4928865"/>
            <a:ext cx="3991810" cy="12606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dirty="0"/>
              <a:t>Figure 3 (</a:t>
            </a:r>
            <a:r>
              <a:rPr lang="en-IN" sz="1000" b="1" dirty="0" err="1"/>
              <a:t>SPML+Security+Privacy</a:t>
            </a:r>
            <a:r>
              <a:rPr lang="en-IN" sz="1000" b="1" dirty="0"/>
              <a:t>), accuracy=85.93%, </a:t>
            </a:r>
            <a:r>
              <a:rPr lang="el-GR" sz="1000" b="1" dirty="0"/>
              <a:t>ε </a:t>
            </a:r>
            <a:r>
              <a:rPr lang="en-IN" sz="1000" b="1" dirty="0"/>
              <a:t>=8.0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B901AE2-2B78-0C45-AE19-64127C47AA80}"/>
              </a:ext>
            </a:extLst>
          </p:cNvPr>
          <p:cNvSpPr/>
          <p:nvPr/>
        </p:nvSpPr>
        <p:spPr>
          <a:xfrm>
            <a:off x="3652522" y="867365"/>
            <a:ext cx="1435100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Attack</a:t>
            </a:r>
          </a:p>
          <a:p>
            <a:pPr algn="ctr"/>
            <a:r>
              <a:rPr lang="en-US" sz="1200" b="1" dirty="0"/>
              <a:t>(IBM’s ART library</a:t>
            </a:r>
            <a:r>
              <a:rPr lang="en-US" b="1" dirty="0"/>
              <a:t>)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80BD8F7-D914-914D-A9F6-6BAF830F3BC6}"/>
              </a:ext>
            </a:extLst>
          </p:cNvPr>
          <p:cNvSpPr/>
          <p:nvPr/>
        </p:nvSpPr>
        <p:spPr>
          <a:xfrm>
            <a:off x="5087622" y="1124327"/>
            <a:ext cx="978408" cy="48463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AE0DF3-5830-474F-9813-8960E3359445}"/>
              </a:ext>
            </a:extLst>
          </p:cNvPr>
          <p:cNvSpPr txBox="1"/>
          <p:nvPr/>
        </p:nvSpPr>
        <p:spPr>
          <a:xfrm>
            <a:off x="550656" y="1041740"/>
            <a:ext cx="218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1"/>
                </a:solidFill>
              </a:rPr>
              <a:t>Trained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1"/>
                </a:solidFill>
              </a:rPr>
              <a:t>Auxiliary information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        (Test data mean)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E36A309-DBA3-5B47-B9FA-7A903BCA9B6D}"/>
              </a:ext>
            </a:extLst>
          </p:cNvPr>
          <p:cNvSpPr/>
          <p:nvPr/>
        </p:nvSpPr>
        <p:spPr>
          <a:xfrm>
            <a:off x="2674114" y="1151353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B3F2A2-687F-5A40-A971-25D277AF15EC}"/>
              </a:ext>
            </a:extLst>
          </p:cNvPr>
          <p:cNvSpPr txBox="1"/>
          <p:nvPr/>
        </p:nvSpPr>
        <p:spPr>
          <a:xfrm>
            <a:off x="6040602" y="1210433"/>
            <a:ext cx="1393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Training images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92FE36-D5C1-1248-A26B-35E74C082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13" y="167057"/>
            <a:ext cx="1265073" cy="700308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FB8B89A-1D6D-4E4F-B9C5-4E592925F759}"/>
              </a:ext>
            </a:extLst>
          </p:cNvPr>
          <p:cNvSpPr txBox="1">
            <a:spLocks/>
          </p:cNvSpPr>
          <p:nvPr/>
        </p:nvSpPr>
        <p:spPr>
          <a:xfrm>
            <a:off x="4967907" y="4326743"/>
            <a:ext cx="3539167" cy="36800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>
                <a:solidFill>
                  <a:schemeClr val="accent3"/>
                </a:solidFill>
              </a:rPr>
              <a:t>Weak privacy bounds =&gt; high accuracy =&gt; high utility</a:t>
            </a:r>
          </a:p>
          <a:p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endParaRPr lang="en-GB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FE02F54-6191-824C-8054-731977E9C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3" t="27240" r="8956" b="57424"/>
          <a:stretch/>
        </p:blipFill>
        <p:spPr>
          <a:xfrm>
            <a:off x="361299" y="1950055"/>
            <a:ext cx="4606926" cy="87648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C805887-F7EC-2249-BE84-9DF50AE3EC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6" t="27240" r="9567" b="57211"/>
          <a:stretch/>
        </p:blipFill>
        <p:spPr>
          <a:xfrm>
            <a:off x="220981" y="3985281"/>
            <a:ext cx="4584358" cy="88865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3815BFF-5945-954F-85F4-FDBCC7B532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7" t="26852" r="9555" b="56501"/>
          <a:stretch/>
        </p:blipFill>
        <p:spPr>
          <a:xfrm>
            <a:off x="4254500" y="2994828"/>
            <a:ext cx="4709583" cy="951414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AFB982B-4336-2D40-AE18-11798EE176F5}"/>
              </a:ext>
            </a:extLst>
          </p:cNvPr>
          <p:cNvSpPr txBox="1">
            <a:spLocks/>
          </p:cNvSpPr>
          <p:nvPr/>
        </p:nvSpPr>
        <p:spPr>
          <a:xfrm>
            <a:off x="5087622" y="2140328"/>
            <a:ext cx="3853765" cy="53955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>
                <a:solidFill>
                  <a:srgbClr val="FF0000"/>
                </a:solidFill>
              </a:rPr>
              <a:t>No privacy bounds =&gt; high accuracy =&gt; high risk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54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/>
      <p:bldP spid="16" grpId="0"/>
      <p:bldP spid="18" grpId="0"/>
      <p:bldP spid="22" grpId="0"/>
      <p:bldP spid="14" grpId="0" animBg="1"/>
      <p:bldP spid="14" grpId="1" animBg="1"/>
      <p:bldP spid="8" grpId="0" animBg="1"/>
      <p:bldP spid="8" grpId="1" animBg="1"/>
      <p:bldP spid="11" grpId="0"/>
      <p:bldP spid="11" grpId="1"/>
      <p:bldP spid="19" grpId="0" animBg="1"/>
      <p:bldP spid="19" grpId="1" animBg="1"/>
      <p:bldP spid="20" grpId="0"/>
      <p:bldP spid="20" grpId="1"/>
      <p:bldP spid="26" grpId="0" uiExpand="1" build="p"/>
      <p:bldP spid="3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035" y="2637896"/>
            <a:ext cx="3471465" cy="346604"/>
          </a:xfrm>
        </p:spPr>
        <p:txBody>
          <a:bodyPr/>
          <a:lstStyle/>
          <a:p>
            <a:r>
              <a:rPr lang="en-GB" sz="2800" dirty="0"/>
              <a:t>Advance features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A58315-6092-DE4D-834D-3C6655C28BCC}"/>
              </a:ext>
            </a:extLst>
          </p:cNvPr>
          <p:cNvGrpSpPr/>
          <p:nvPr/>
        </p:nvGrpSpPr>
        <p:grpSpPr>
          <a:xfrm>
            <a:off x="3993519" y="1916095"/>
            <a:ext cx="1596847" cy="721801"/>
            <a:chOff x="4700047" y="2656011"/>
            <a:chExt cx="1596847" cy="7218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DD66240-910B-DF4E-82D2-2B57A31E7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6002" y="2656011"/>
              <a:ext cx="487995" cy="57836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5533F-50FD-0E44-91AC-8428DFF42F18}"/>
                </a:ext>
              </a:extLst>
            </p:cNvPr>
            <p:cNvSpPr txBox="1"/>
            <p:nvPr/>
          </p:nvSpPr>
          <p:spPr>
            <a:xfrm>
              <a:off x="4700047" y="3090939"/>
              <a:ext cx="1596847" cy="286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Advance 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177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Features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D7D89B-1867-B84D-BD98-8694097F0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642" y="66915"/>
            <a:ext cx="577879" cy="69781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4210C4-2AA3-944B-814F-2EDA3B3BFA73}"/>
              </a:ext>
            </a:extLst>
          </p:cNvPr>
          <p:cNvSpPr txBox="1">
            <a:spLocks/>
          </p:cNvSpPr>
          <p:nvPr/>
        </p:nvSpPr>
        <p:spPr>
          <a:xfrm>
            <a:off x="875960" y="1579020"/>
            <a:ext cx="7935515" cy="11812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685702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en-US" sz="1400" dirty="0"/>
              <a:t>#2 : Save &amp; load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Train 50:50: </a:t>
            </a:r>
            <a:r>
              <a:rPr lang="en-US" sz="1400" dirty="0">
                <a:solidFill>
                  <a:schemeClr val="accent3"/>
                </a:solidFill>
              </a:rPr>
              <a:t>Accuracy same and time reduction (2x)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Earlystopping</a:t>
            </a:r>
            <a:r>
              <a:rPr lang="en-US" sz="1400" dirty="0"/>
              <a:t>: </a:t>
            </a:r>
            <a:r>
              <a:rPr lang="en-US" sz="1400" dirty="0">
                <a:solidFill>
                  <a:schemeClr val="accent3"/>
                </a:solidFill>
              </a:rPr>
              <a:t>Accuracy almost same and time reduction (1.3x)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AECF795-05B7-2D41-B193-9BDFEBB46028}"/>
              </a:ext>
            </a:extLst>
          </p:cNvPr>
          <p:cNvSpPr txBox="1">
            <a:spLocks/>
          </p:cNvSpPr>
          <p:nvPr/>
        </p:nvSpPr>
        <p:spPr>
          <a:xfrm>
            <a:off x="875958" y="993377"/>
            <a:ext cx="7935515" cy="3813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685702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en-US" sz="1400" dirty="0"/>
              <a:t>#1: Inference only in hardware mode</a:t>
            </a:r>
          </a:p>
        </p:txBody>
      </p:sp>
    </p:spTree>
    <p:extLst>
      <p:ext uri="{BB962C8B-B14F-4D97-AF65-F5344CB8AC3E}">
        <p14:creationId xmlns:p14="http://schemas.microsoft.com/office/powerpoint/2010/main" val="340612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loud 234">
            <a:extLst>
              <a:ext uri="{FF2B5EF4-FFF2-40B4-BE49-F238E27FC236}">
                <a16:creationId xmlns:a16="http://schemas.microsoft.com/office/drawing/2014/main" id="{2AC90742-0740-9541-A722-BF7358EEA9B1}"/>
              </a:ext>
            </a:extLst>
          </p:cNvPr>
          <p:cNvSpPr/>
          <p:nvPr/>
        </p:nvSpPr>
        <p:spPr>
          <a:xfrm>
            <a:off x="2885708" y="1296394"/>
            <a:ext cx="4127089" cy="2722693"/>
          </a:xfrm>
          <a:prstGeom prst="cloud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238" name="Left-Right Arrow 237">
            <a:extLst>
              <a:ext uri="{FF2B5EF4-FFF2-40B4-BE49-F238E27FC236}">
                <a16:creationId xmlns:a16="http://schemas.microsoft.com/office/drawing/2014/main" id="{AD0D8418-D154-4A46-8D25-56D37ECC3B2D}"/>
              </a:ext>
            </a:extLst>
          </p:cNvPr>
          <p:cNvSpPr/>
          <p:nvPr/>
        </p:nvSpPr>
        <p:spPr>
          <a:xfrm rot="5400000">
            <a:off x="586376" y="2299593"/>
            <a:ext cx="61753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2F30846-A87F-F346-AC8B-90C9413F7D10}"/>
              </a:ext>
            </a:extLst>
          </p:cNvPr>
          <p:cNvGrpSpPr/>
          <p:nvPr/>
        </p:nvGrpSpPr>
        <p:grpSpPr>
          <a:xfrm>
            <a:off x="3177853" y="2273992"/>
            <a:ext cx="1023580" cy="1143039"/>
            <a:chOff x="2053499" y="661579"/>
            <a:chExt cx="1023580" cy="1143039"/>
          </a:xfrm>
        </p:grpSpPr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1BC69D15-FF8C-7E40-AD49-960E1591B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349" y="661579"/>
              <a:ext cx="733243" cy="733243"/>
            </a:xfrm>
            <a:prstGeom prst="rect">
              <a:avLst/>
            </a:prstGeom>
          </p:spPr>
        </p:pic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88F61718-0A20-FF4D-973A-B191ECBF0612}"/>
                </a:ext>
              </a:extLst>
            </p:cNvPr>
            <p:cNvSpPr txBox="1"/>
            <p:nvPr/>
          </p:nvSpPr>
          <p:spPr>
            <a:xfrm>
              <a:off x="2053499" y="1323204"/>
              <a:ext cx="1023580" cy="481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Training</a:t>
              </a:r>
            </a:p>
            <a:p>
              <a:pPr algn="ctr"/>
              <a:r>
                <a:rPr lang="en-US" b="1" dirty="0"/>
                <a:t>Algorithm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40E8BA0-0E63-6C4C-AF68-686907480FDA}"/>
              </a:ext>
            </a:extLst>
          </p:cNvPr>
          <p:cNvGrpSpPr/>
          <p:nvPr/>
        </p:nvGrpSpPr>
        <p:grpSpPr>
          <a:xfrm>
            <a:off x="4097336" y="1613173"/>
            <a:ext cx="1804768" cy="1018948"/>
            <a:chOff x="4086029" y="621490"/>
            <a:chExt cx="1804768" cy="1018948"/>
          </a:xfrm>
        </p:grpSpPr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B9355029-CE6C-8B4D-9004-7B91F351C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7896" y="621490"/>
              <a:ext cx="796041" cy="796041"/>
            </a:xfrm>
            <a:prstGeom prst="rect">
              <a:avLst/>
            </a:prstGeom>
          </p:spPr>
        </p:pic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9C22850C-E3AD-B94D-BEFF-578D98B12583}"/>
                </a:ext>
              </a:extLst>
            </p:cNvPr>
            <p:cNvSpPr txBox="1"/>
            <p:nvPr/>
          </p:nvSpPr>
          <p:spPr>
            <a:xfrm>
              <a:off x="4086029" y="1353565"/>
              <a:ext cx="1804768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Trained model</a:t>
              </a:r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D9EF5D29-0E51-C448-A796-C8A353EF6C12}"/>
              </a:ext>
            </a:extLst>
          </p:cNvPr>
          <p:cNvSpPr txBox="1"/>
          <p:nvPr/>
        </p:nvSpPr>
        <p:spPr>
          <a:xfrm>
            <a:off x="1425880" y="2953431"/>
            <a:ext cx="1921769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uploads data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967B23D2-86F6-A542-9BAA-681AA5650D1F}"/>
              </a:ext>
            </a:extLst>
          </p:cNvPr>
          <p:cNvGrpSpPr/>
          <p:nvPr/>
        </p:nvGrpSpPr>
        <p:grpSpPr>
          <a:xfrm>
            <a:off x="58072" y="2771980"/>
            <a:ext cx="1716593" cy="1107203"/>
            <a:chOff x="1584371" y="3037499"/>
            <a:chExt cx="1716593" cy="1107203"/>
          </a:xfrm>
        </p:grpSpPr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82A7964B-DBE9-BA47-82A5-455EB9311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0523" y="3037499"/>
              <a:ext cx="946870" cy="946870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0A328F2-19E7-564E-BA75-813405EF65C9}"/>
                </a:ext>
              </a:extLst>
            </p:cNvPr>
            <p:cNvSpPr txBox="1"/>
            <p:nvPr/>
          </p:nvSpPr>
          <p:spPr>
            <a:xfrm>
              <a:off x="1584371" y="3857829"/>
              <a:ext cx="1716593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Sensitive Data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0BC23F1-304B-1D4A-9F97-28F82365AED6}"/>
              </a:ext>
            </a:extLst>
          </p:cNvPr>
          <p:cNvGrpSpPr/>
          <p:nvPr/>
        </p:nvGrpSpPr>
        <p:grpSpPr>
          <a:xfrm>
            <a:off x="4172888" y="2771980"/>
            <a:ext cx="946870" cy="1133216"/>
            <a:chOff x="1960523" y="3037499"/>
            <a:chExt cx="946870" cy="1133216"/>
          </a:xfrm>
        </p:grpSpPr>
        <p:pic>
          <p:nvPicPr>
            <p:cNvPr id="265" name="Picture 264">
              <a:extLst>
                <a:ext uri="{FF2B5EF4-FFF2-40B4-BE49-F238E27FC236}">
                  <a16:creationId xmlns:a16="http://schemas.microsoft.com/office/drawing/2014/main" id="{D51F4AF1-5AF5-AC42-BBF5-04E40425C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0523" y="3037499"/>
              <a:ext cx="946870" cy="946870"/>
            </a:xfrm>
            <a:prstGeom prst="rect">
              <a:avLst/>
            </a:prstGeom>
          </p:spPr>
        </p:pic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5BAFAB3A-6468-AB49-940D-B9FA6957225C}"/>
                </a:ext>
              </a:extLst>
            </p:cNvPr>
            <p:cNvSpPr txBox="1"/>
            <p:nvPr/>
          </p:nvSpPr>
          <p:spPr>
            <a:xfrm>
              <a:off x="2016039" y="3883842"/>
              <a:ext cx="835838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Data</a:t>
              </a:r>
            </a:p>
          </p:txBody>
        </p:sp>
      </p:grp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47F56189-606D-C144-AD3E-620F55000E92}"/>
              </a:ext>
            </a:extLst>
          </p:cNvPr>
          <p:cNvCxnSpPr>
            <a:cxnSpLocks/>
            <a:stCxn id="226" idx="3"/>
            <a:endCxn id="265" idx="1"/>
          </p:cNvCxnSpPr>
          <p:nvPr/>
        </p:nvCxnSpPr>
        <p:spPr>
          <a:xfrm>
            <a:off x="1381094" y="3245415"/>
            <a:ext cx="2791794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2912878-B6F4-2245-93D8-B9D75001321F}"/>
              </a:ext>
            </a:extLst>
          </p:cNvPr>
          <p:cNvCxnSpPr>
            <a:cxnSpLocks/>
          </p:cNvCxnSpPr>
          <p:nvPr/>
        </p:nvCxnSpPr>
        <p:spPr>
          <a:xfrm>
            <a:off x="1248270" y="1986743"/>
            <a:ext cx="2010653" cy="712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F690A272-B0EB-464C-9ACB-5738EB021A9E}"/>
              </a:ext>
            </a:extLst>
          </p:cNvPr>
          <p:cNvSpPr txBox="1"/>
          <p:nvPr/>
        </p:nvSpPr>
        <p:spPr>
          <a:xfrm>
            <a:off x="1645149" y="1699870"/>
            <a:ext cx="1921769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 APIs</a:t>
            </a:r>
          </a:p>
        </p:txBody>
      </p: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B552D19E-9196-EF4E-95E5-BA925EFD36DE}"/>
              </a:ext>
            </a:extLst>
          </p:cNvPr>
          <p:cNvCxnSpPr>
            <a:cxnSpLocks/>
          </p:cNvCxnSpPr>
          <p:nvPr/>
        </p:nvCxnSpPr>
        <p:spPr>
          <a:xfrm>
            <a:off x="6853287" y="2271991"/>
            <a:ext cx="132490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D90C8919-5906-6E46-A393-3AB822368F74}"/>
              </a:ext>
            </a:extLst>
          </p:cNvPr>
          <p:cNvSpPr txBox="1"/>
          <p:nvPr/>
        </p:nvSpPr>
        <p:spPr>
          <a:xfrm>
            <a:off x="6982138" y="2006576"/>
            <a:ext cx="1921769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 APIs</a:t>
            </a:r>
          </a:p>
        </p:txBody>
      </p:sp>
      <p:pic>
        <p:nvPicPr>
          <p:cNvPr id="296" name="Picture 295">
            <a:extLst>
              <a:ext uri="{FF2B5EF4-FFF2-40B4-BE49-F238E27FC236}">
                <a16:creationId xmlns:a16="http://schemas.microsoft.com/office/drawing/2014/main" id="{903F83F7-A3BD-2646-8CAF-BA3A038A99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07" y="1153346"/>
            <a:ext cx="510226" cy="510226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23B11A0F-E194-DC46-A459-B9C8DDDF5A42}"/>
              </a:ext>
            </a:extLst>
          </p:cNvPr>
          <p:cNvSpPr txBox="1"/>
          <p:nvPr/>
        </p:nvSpPr>
        <p:spPr>
          <a:xfrm>
            <a:off x="5101950" y="4023710"/>
            <a:ext cx="3414543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Adversary -&gt; Black-box access to model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E5B832E9-ECCE-7047-8690-479DFA3BFCD8}"/>
              </a:ext>
            </a:extLst>
          </p:cNvPr>
          <p:cNvSpPr txBox="1"/>
          <p:nvPr/>
        </p:nvSpPr>
        <p:spPr>
          <a:xfrm>
            <a:off x="3389913" y="4699851"/>
            <a:ext cx="5807898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Membership inference attack [IEEE SP’17]: If </a:t>
            </a:r>
            <a:r>
              <a:rPr lang="en-IN" b="1" dirty="0">
                <a:solidFill>
                  <a:srgbClr val="FF0000"/>
                </a:solidFill>
              </a:rPr>
              <a:t>input in training dataset?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53B80E5-CD96-D44C-AA41-53027D22B769}"/>
              </a:ext>
            </a:extLst>
          </p:cNvPr>
          <p:cNvSpPr txBox="1"/>
          <p:nvPr/>
        </p:nvSpPr>
        <p:spPr>
          <a:xfrm>
            <a:off x="3389913" y="4385639"/>
            <a:ext cx="5654179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Model inversion attack [CCS’15]: </a:t>
            </a:r>
            <a:r>
              <a:rPr lang="en-IN" b="1" dirty="0">
                <a:solidFill>
                  <a:srgbClr val="FF0000"/>
                </a:solidFill>
              </a:rPr>
              <a:t>Image extraction by knowing name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" name="Picture 306">
            <a:extLst>
              <a:ext uri="{FF2B5EF4-FFF2-40B4-BE49-F238E27FC236}">
                <a16:creationId xmlns:a16="http://schemas.microsoft.com/office/drawing/2014/main" id="{BFAF263B-0BC1-3D4A-931C-A80A3809D0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" b="18479"/>
          <a:stretch/>
        </p:blipFill>
        <p:spPr>
          <a:xfrm>
            <a:off x="3630972" y="3393250"/>
            <a:ext cx="724784" cy="334180"/>
          </a:xfrm>
          <a:prstGeom prst="rect">
            <a:avLst/>
          </a:prstGeom>
        </p:spPr>
      </p:pic>
      <p:sp>
        <p:nvSpPr>
          <p:cNvPr id="308" name="TextBox 307">
            <a:extLst>
              <a:ext uri="{FF2B5EF4-FFF2-40B4-BE49-F238E27FC236}">
                <a16:creationId xmlns:a16="http://schemas.microsoft.com/office/drawing/2014/main" id="{CAE2299F-2EA5-D740-A5BA-6F538022496B}"/>
              </a:ext>
            </a:extLst>
          </p:cNvPr>
          <p:cNvSpPr txBox="1"/>
          <p:nvPr/>
        </p:nvSpPr>
        <p:spPr>
          <a:xfrm>
            <a:off x="277555" y="3996019"/>
            <a:ext cx="4467052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Solution: Differential privacy mechanisms [ICALP’ 06]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86059C7-D41D-D443-B9AB-46E87964AF27}"/>
              </a:ext>
            </a:extLst>
          </p:cNvPr>
          <p:cNvSpPr/>
          <p:nvPr/>
        </p:nvSpPr>
        <p:spPr>
          <a:xfrm>
            <a:off x="2051628" y="726354"/>
            <a:ext cx="6852718" cy="286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Data, algorithms &amp; model access not safe from adversary with root privilege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644C6BF-20A4-9846-A4B4-235093BACBB2}"/>
              </a:ext>
            </a:extLst>
          </p:cNvPr>
          <p:cNvGrpSpPr/>
          <p:nvPr/>
        </p:nvGrpSpPr>
        <p:grpSpPr>
          <a:xfrm>
            <a:off x="567048" y="1474666"/>
            <a:ext cx="681222" cy="817126"/>
            <a:chOff x="567048" y="1474666"/>
            <a:chExt cx="681222" cy="817126"/>
          </a:xfrm>
        </p:grpSpPr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138DDB8E-F1B1-3D46-BCC3-32FD9C298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048" y="1474666"/>
              <a:ext cx="681222" cy="681222"/>
            </a:xfrm>
            <a:prstGeom prst="rect">
              <a:avLst/>
            </a:prstGeom>
          </p:spPr>
        </p:pic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4532E51-0DDE-A24F-A99D-53BD364F8447}"/>
                </a:ext>
              </a:extLst>
            </p:cNvPr>
            <p:cNvSpPr txBox="1"/>
            <p:nvPr/>
          </p:nvSpPr>
          <p:spPr>
            <a:xfrm>
              <a:off x="582482" y="2004919"/>
              <a:ext cx="65035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User</a:t>
              </a: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2F307EA4-95AF-784B-932B-F4FDBB0FEC2B}"/>
              </a:ext>
            </a:extLst>
          </p:cNvPr>
          <p:cNvSpPr txBox="1"/>
          <p:nvPr/>
        </p:nvSpPr>
        <p:spPr>
          <a:xfrm>
            <a:off x="277555" y="4282892"/>
            <a:ext cx="2977033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DP alone can’t ensure the security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13E7813-80FB-C64A-AC65-ECED6E67BF2B}"/>
              </a:ext>
            </a:extLst>
          </p:cNvPr>
          <p:cNvGrpSpPr/>
          <p:nvPr/>
        </p:nvGrpSpPr>
        <p:grpSpPr>
          <a:xfrm>
            <a:off x="5752160" y="2059115"/>
            <a:ext cx="1120208" cy="710405"/>
            <a:chOff x="7959668" y="2122647"/>
            <a:chExt cx="1022215" cy="1384119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6F3AF66-47E3-D643-B81B-23DDF462B0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" t="364" r="237" b="12856"/>
            <a:stretch/>
          </p:blipFill>
          <p:spPr>
            <a:xfrm>
              <a:off x="8057414" y="2122647"/>
              <a:ext cx="810812" cy="113889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C82A1C-3BEB-794F-8622-2860C828DFAC}"/>
                </a:ext>
              </a:extLst>
            </p:cNvPr>
            <p:cNvSpPr txBox="1"/>
            <p:nvPr/>
          </p:nvSpPr>
          <p:spPr>
            <a:xfrm>
              <a:off x="7959668" y="3219893"/>
              <a:ext cx="1022215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Adversary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F637F7-7124-794F-A1A1-BF372F96E1C8}"/>
              </a:ext>
            </a:extLst>
          </p:cNvPr>
          <p:cNvCxnSpPr>
            <a:cxnSpLocks/>
            <a:stCxn id="43" idx="0"/>
            <a:endCxn id="265" idx="3"/>
          </p:cNvCxnSpPr>
          <p:nvPr/>
        </p:nvCxnSpPr>
        <p:spPr>
          <a:xfrm flipH="1">
            <a:off x="5119758" y="2622281"/>
            <a:ext cx="1192506" cy="6231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1043D6-8B93-DE43-842E-A8991A87C4CF}"/>
              </a:ext>
            </a:extLst>
          </p:cNvPr>
          <p:cNvCxnSpPr>
            <a:cxnSpLocks/>
            <a:stCxn id="42" idx="1"/>
            <a:endCxn id="230" idx="3"/>
          </p:cNvCxnSpPr>
          <p:nvPr/>
        </p:nvCxnSpPr>
        <p:spPr>
          <a:xfrm flipH="1" flipV="1">
            <a:off x="5345244" y="2011194"/>
            <a:ext cx="514032" cy="34019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CD8E7573-1C80-4F4E-84C7-8DC73F96D8A1}"/>
              </a:ext>
            </a:extLst>
          </p:cNvPr>
          <p:cNvCxnSpPr>
            <a:cxnSpLocks/>
            <a:stCxn id="42" idx="0"/>
            <a:endCxn id="228" idx="0"/>
          </p:cNvCxnSpPr>
          <p:nvPr/>
        </p:nvCxnSpPr>
        <p:spPr>
          <a:xfrm rot="16200000" flipH="1" flipV="1">
            <a:off x="4903497" y="873942"/>
            <a:ext cx="214877" cy="2585221"/>
          </a:xfrm>
          <a:prstGeom prst="bentConnector3">
            <a:avLst>
              <a:gd name="adj1" fmla="val -106386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7C0B20F-F88B-F940-AAFF-D9002C7414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69" y="622538"/>
            <a:ext cx="390689" cy="390689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F8A17C0-7800-5745-95E6-70576E873D5D}"/>
              </a:ext>
            </a:extLst>
          </p:cNvPr>
          <p:cNvGrpSpPr/>
          <p:nvPr/>
        </p:nvGrpSpPr>
        <p:grpSpPr>
          <a:xfrm>
            <a:off x="8100889" y="2054011"/>
            <a:ext cx="1120208" cy="710405"/>
            <a:chOff x="7959668" y="2122647"/>
            <a:chExt cx="1022215" cy="138411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6A72B7D-0656-B04D-B2FD-BC8F37B66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" t="364" r="237" b="12856"/>
            <a:stretch/>
          </p:blipFill>
          <p:spPr>
            <a:xfrm>
              <a:off x="8057414" y="2122647"/>
              <a:ext cx="810812" cy="1138898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82E2C5D-6CF2-4243-A29B-5A1293EC3953}"/>
                </a:ext>
              </a:extLst>
            </p:cNvPr>
            <p:cNvSpPr txBox="1"/>
            <p:nvPr/>
          </p:nvSpPr>
          <p:spPr>
            <a:xfrm>
              <a:off x="7959668" y="3219893"/>
              <a:ext cx="1022215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Adversary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34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05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8" grpId="0" animBg="1"/>
      <p:bldP spid="238" grpId="1" animBg="1"/>
      <p:bldP spid="255" grpId="0"/>
      <p:bldP spid="255" grpId="1"/>
      <p:bldP spid="284" grpId="0"/>
      <p:bldP spid="294" grpId="0"/>
      <p:bldP spid="309" grpId="0" build="allAtOnce"/>
      <p:bldP spid="3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#2. Save &amp; load model - </a:t>
            </a:r>
            <a:r>
              <a:rPr lang="en-US" dirty="0" err="1"/>
              <a:t>Earlystopping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B3CF02C-358C-9E47-A947-AA42431DDE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0087948"/>
              </p:ext>
            </p:extLst>
          </p:nvPr>
        </p:nvGraphicFramePr>
        <p:xfrm>
          <a:off x="421064" y="775487"/>
          <a:ext cx="4236280" cy="3229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9C8C61-15CF-FB4F-B701-038B5489D5FE}"/>
              </a:ext>
            </a:extLst>
          </p:cNvPr>
          <p:cNvSpPr txBox="1"/>
          <p:nvPr/>
        </p:nvSpPr>
        <p:spPr>
          <a:xfrm>
            <a:off x="804123" y="4414703"/>
            <a:ext cx="423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</a:rPr>
              <a:t>Accuracy remains almost same as hardware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FD8A2C8-419D-9840-823B-2BD914A12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8457727"/>
              </p:ext>
            </p:extLst>
          </p:nvPr>
        </p:nvGraphicFramePr>
        <p:xfrm>
          <a:off x="4813299" y="804200"/>
          <a:ext cx="4013221" cy="3094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9C32B18-7118-F04E-BCC0-428708090C4C}"/>
              </a:ext>
            </a:extLst>
          </p:cNvPr>
          <p:cNvSpPr/>
          <p:nvPr/>
        </p:nvSpPr>
        <p:spPr>
          <a:xfrm>
            <a:off x="5379782" y="4283600"/>
            <a:ext cx="3211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3"/>
                </a:solidFill>
              </a:rPr>
              <a:t>Training time – 1.3x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3"/>
                </a:solidFill>
              </a:rPr>
              <a:t>Inference same as hardware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77D9A-0E69-4840-AC12-282801477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60" y="53686"/>
            <a:ext cx="487995" cy="5783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73510D-575A-A948-9136-CADB69A08699}"/>
              </a:ext>
            </a:extLst>
          </p:cNvPr>
          <p:cNvSpPr txBox="1">
            <a:spLocks/>
          </p:cNvSpPr>
          <p:nvPr/>
        </p:nvSpPr>
        <p:spPr>
          <a:xfrm>
            <a:off x="1534638" y="3906453"/>
            <a:ext cx="2351985" cy="17699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dirty="0"/>
              <a:t>Figure 1: Accuracy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47CD2D1-A57B-394D-B99B-9CC1D6DEF51F}"/>
              </a:ext>
            </a:extLst>
          </p:cNvPr>
          <p:cNvSpPr txBox="1">
            <a:spLocks/>
          </p:cNvSpPr>
          <p:nvPr/>
        </p:nvSpPr>
        <p:spPr>
          <a:xfrm>
            <a:off x="5467886" y="3906453"/>
            <a:ext cx="2351985" cy="17699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dirty="0"/>
              <a:t>Figure 2: Latency</a:t>
            </a:r>
          </a:p>
        </p:txBody>
      </p:sp>
    </p:spTree>
    <p:extLst>
      <p:ext uri="{BB962C8B-B14F-4D97-AF65-F5344CB8AC3E}">
        <p14:creationId xmlns:p14="http://schemas.microsoft.com/office/powerpoint/2010/main" val="38391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series"/>
        </p:bldSub>
      </p:bldGraphic>
      <p:bldGraphic spid="8" grpId="0" uiExpand="1">
        <p:bldSub>
          <a:bldChart bld="series"/>
        </p:bldSub>
      </p:bldGraphic>
      <p:bldP spid="9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431694"/>
          </a:xfrm>
        </p:spPr>
        <p:txBody>
          <a:bodyPr/>
          <a:lstStyle/>
          <a:p>
            <a:r>
              <a:rPr lang="en-US" dirty="0"/>
              <a:t>#3: Federated learning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3A4888-6994-D841-9700-48E63C1DA4AB}"/>
              </a:ext>
            </a:extLst>
          </p:cNvPr>
          <p:cNvSpPr txBox="1">
            <a:spLocks/>
          </p:cNvSpPr>
          <p:nvPr/>
        </p:nvSpPr>
        <p:spPr>
          <a:xfrm>
            <a:off x="656033" y="4723326"/>
            <a:ext cx="8186753" cy="3048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26A156-6663-7840-8B39-E0E397B7B3EA}"/>
              </a:ext>
            </a:extLst>
          </p:cNvPr>
          <p:cNvGrpSpPr/>
          <p:nvPr/>
        </p:nvGrpSpPr>
        <p:grpSpPr>
          <a:xfrm>
            <a:off x="532428" y="1088618"/>
            <a:ext cx="1881608" cy="1433791"/>
            <a:chOff x="489354" y="1074420"/>
            <a:chExt cx="1236172" cy="10528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5ABF06D-5CEE-AD41-8AE6-46EA6F572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570" y="1074420"/>
              <a:ext cx="459740" cy="73787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7BB5E2-141C-3A4C-A2B3-A96B72AE073B}"/>
                </a:ext>
              </a:extLst>
            </p:cNvPr>
            <p:cNvSpPr txBox="1"/>
            <p:nvPr/>
          </p:nvSpPr>
          <p:spPr>
            <a:xfrm>
              <a:off x="489354" y="1840377"/>
              <a:ext cx="1236172" cy="286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Client Device</a:t>
              </a: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E67D18CC-D4DD-B347-B0AB-EC9EAD715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26" y="946911"/>
            <a:ext cx="245163" cy="245163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D8010376-9D2D-E14B-8068-A5A6DCBCCACE}"/>
              </a:ext>
            </a:extLst>
          </p:cNvPr>
          <p:cNvGrpSpPr/>
          <p:nvPr/>
        </p:nvGrpSpPr>
        <p:grpSpPr>
          <a:xfrm>
            <a:off x="2495512" y="1313076"/>
            <a:ext cx="1344356" cy="968654"/>
            <a:chOff x="4086029" y="621490"/>
            <a:chExt cx="1804768" cy="1455397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7ED7FD6-4F47-2A40-A3F8-FFD33BCA6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7896" y="621490"/>
              <a:ext cx="796041" cy="796041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F1172B-2B98-E248-9CE6-E6DB9DBB6567}"/>
                </a:ext>
              </a:extLst>
            </p:cNvPr>
            <p:cNvSpPr txBox="1"/>
            <p:nvPr/>
          </p:nvSpPr>
          <p:spPr>
            <a:xfrm>
              <a:off x="4086029" y="1353565"/>
              <a:ext cx="1804768" cy="723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Local Trained Model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BB0F7941-5011-884D-985E-AC7A402FB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68" y="986482"/>
            <a:ext cx="169514" cy="169514"/>
          </a:xfrm>
          <a:prstGeom prst="rect">
            <a:avLst/>
          </a:prstGeom>
        </p:spPr>
      </p:pic>
      <p:sp>
        <p:nvSpPr>
          <p:cNvPr id="13" name="Cloud 12">
            <a:extLst>
              <a:ext uri="{FF2B5EF4-FFF2-40B4-BE49-F238E27FC236}">
                <a16:creationId xmlns:a16="http://schemas.microsoft.com/office/drawing/2014/main" id="{3A320CA5-63B3-BB46-9BA5-06A45D45AE37}"/>
              </a:ext>
            </a:extLst>
          </p:cNvPr>
          <p:cNvSpPr/>
          <p:nvPr/>
        </p:nvSpPr>
        <p:spPr>
          <a:xfrm>
            <a:off x="4749409" y="1516870"/>
            <a:ext cx="3676650" cy="229167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7DB1213E-3255-E846-92D5-FA0D7C8A0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46" y="2315941"/>
            <a:ext cx="510226" cy="510226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7261A1-5B4E-6940-A3A3-139763622F1C}"/>
              </a:ext>
            </a:extLst>
          </p:cNvPr>
          <p:cNvCxnSpPr>
            <a:cxnSpLocks/>
            <a:stCxn id="8" idx="3"/>
            <a:endCxn id="55" idx="1"/>
          </p:cNvCxnSpPr>
          <p:nvPr/>
        </p:nvCxnSpPr>
        <p:spPr>
          <a:xfrm flipV="1">
            <a:off x="1823123" y="1577983"/>
            <a:ext cx="1008981" cy="1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20BA3FB-4EE5-BD41-B71C-85840BE102DF}"/>
              </a:ext>
            </a:extLst>
          </p:cNvPr>
          <p:cNvGrpSpPr/>
          <p:nvPr/>
        </p:nvGrpSpPr>
        <p:grpSpPr>
          <a:xfrm>
            <a:off x="532428" y="2921007"/>
            <a:ext cx="1881608" cy="1433791"/>
            <a:chOff x="489354" y="1074420"/>
            <a:chExt cx="1236172" cy="1052830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DC919A5-E080-E445-86CA-CB5288328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570" y="1074420"/>
              <a:ext cx="459740" cy="73787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0E3DFD-D7F3-944B-B846-A5D0668FA085}"/>
                </a:ext>
              </a:extLst>
            </p:cNvPr>
            <p:cNvSpPr txBox="1"/>
            <p:nvPr/>
          </p:nvSpPr>
          <p:spPr>
            <a:xfrm>
              <a:off x="489354" y="1840377"/>
              <a:ext cx="1236172" cy="286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Client Device</a:t>
              </a:r>
            </a:p>
          </p:txBody>
        </p:sp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CF23B253-711E-3E41-8147-6DC4BD898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26" y="2779300"/>
            <a:ext cx="245163" cy="245163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8F9360B4-3875-184E-B269-AB6207E38369}"/>
              </a:ext>
            </a:extLst>
          </p:cNvPr>
          <p:cNvGrpSpPr/>
          <p:nvPr/>
        </p:nvGrpSpPr>
        <p:grpSpPr>
          <a:xfrm>
            <a:off x="2495512" y="3145465"/>
            <a:ext cx="1344356" cy="968654"/>
            <a:chOff x="4086029" y="621490"/>
            <a:chExt cx="1804768" cy="1455397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5385E9D6-93DE-F946-B09D-CBDF0E9A1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7896" y="621490"/>
              <a:ext cx="796041" cy="796041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CCA01E8-3ADC-044F-BADD-102FC966C41B}"/>
                </a:ext>
              </a:extLst>
            </p:cNvPr>
            <p:cNvSpPr txBox="1"/>
            <p:nvPr/>
          </p:nvSpPr>
          <p:spPr>
            <a:xfrm>
              <a:off x="4086029" y="1353565"/>
              <a:ext cx="1804768" cy="723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Local Trained Model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48C6D70-D124-314F-9B5F-21270999E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68" y="2818871"/>
            <a:ext cx="169514" cy="169514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212270F-9B4C-124D-B81B-0C95740FD7E8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 flipV="1">
            <a:off x="1823123" y="3410372"/>
            <a:ext cx="1008981" cy="1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C924686-738F-E548-B5A3-574F1E81A74C}"/>
              </a:ext>
            </a:extLst>
          </p:cNvPr>
          <p:cNvSpPr/>
          <p:nvPr/>
        </p:nvSpPr>
        <p:spPr>
          <a:xfrm>
            <a:off x="3399819" y="1155996"/>
            <a:ext cx="829802" cy="3162724"/>
          </a:xfrm>
          <a:prstGeom prst="rightBrac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1473D27-FD01-DE45-AF4F-7EDE6C99C614}"/>
              </a:ext>
            </a:extLst>
          </p:cNvPr>
          <p:cNvCxnSpPr>
            <a:cxnSpLocks/>
            <a:stCxn id="92" idx="1"/>
            <a:endCxn id="104" idx="1"/>
          </p:cNvCxnSpPr>
          <p:nvPr/>
        </p:nvCxnSpPr>
        <p:spPr>
          <a:xfrm flipV="1">
            <a:off x="4229621" y="2713948"/>
            <a:ext cx="2033957" cy="2341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A178604-BCAF-5143-8756-E7D3C535A86E}"/>
              </a:ext>
            </a:extLst>
          </p:cNvPr>
          <p:cNvGrpSpPr/>
          <p:nvPr/>
        </p:nvGrpSpPr>
        <p:grpSpPr>
          <a:xfrm>
            <a:off x="5926986" y="2449041"/>
            <a:ext cx="1344356" cy="968654"/>
            <a:chOff x="4086029" y="621490"/>
            <a:chExt cx="1804768" cy="1455397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375C4DDA-E5F4-A740-BB56-BD4F9A23D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7896" y="621490"/>
              <a:ext cx="796041" cy="796041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8FE68C1-40A7-944E-8150-8C72CE2FB5B9}"/>
                </a:ext>
              </a:extLst>
            </p:cNvPr>
            <p:cNvSpPr txBox="1"/>
            <p:nvPr/>
          </p:nvSpPr>
          <p:spPr>
            <a:xfrm>
              <a:off x="4086029" y="1353565"/>
              <a:ext cx="1804768" cy="723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Global Trained Model</a:t>
              </a:r>
            </a:p>
          </p:txBody>
        </p:sp>
      </p:grp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6CA95088-30E7-784D-9E68-8EB1FD5E5FC5}"/>
              </a:ext>
            </a:extLst>
          </p:cNvPr>
          <p:cNvCxnSpPr>
            <a:cxnSpLocks/>
            <a:stCxn id="104" idx="0"/>
            <a:endCxn id="8" idx="0"/>
          </p:cNvCxnSpPr>
          <p:nvPr/>
        </p:nvCxnSpPr>
        <p:spPr>
          <a:xfrm rot="16200000" flipV="1">
            <a:off x="3336435" y="-774584"/>
            <a:ext cx="1360423" cy="5086828"/>
          </a:xfrm>
          <a:prstGeom prst="bentConnector3">
            <a:avLst>
              <a:gd name="adj1" fmla="val 116804"/>
            </a:avLst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70402D6D-DE9F-5544-B036-0455D3B95CEF}"/>
              </a:ext>
            </a:extLst>
          </p:cNvPr>
          <p:cNvCxnSpPr>
            <a:cxnSpLocks/>
            <a:stCxn id="85" idx="2"/>
            <a:endCxn id="105" idx="2"/>
          </p:cNvCxnSpPr>
          <p:nvPr/>
        </p:nvCxnSpPr>
        <p:spPr>
          <a:xfrm rot="5400000" flipH="1" flipV="1">
            <a:off x="3567646" y="1323281"/>
            <a:ext cx="937103" cy="5125932"/>
          </a:xfrm>
          <a:prstGeom prst="bentConnector3">
            <a:avLst>
              <a:gd name="adj1" fmla="val -24394"/>
            </a:avLst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F5DD41F-2CCB-2B4D-AE6D-F45989667995}"/>
              </a:ext>
            </a:extLst>
          </p:cNvPr>
          <p:cNvSpPr txBox="1"/>
          <p:nvPr/>
        </p:nvSpPr>
        <p:spPr>
          <a:xfrm>
            <a:off x="2995048" y="606818"/>
            <a:ext cx="3257488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Aggregated/Global Model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0A51F4E-AF95-1548-A930-703A10691258}"/>
              </a:ext>
            </a:extLst>
          </p:cNvPr>
          <p:cNvSpPr txBox="1"/>
          <p:nvPr/>
        </p:nvSpPr>
        <p:spPr>
          <a:xfrm>
            <a:off x="2947820" y="4588871"/>
            <a:ext cx="3257488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Aggregated/Global Model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D2732F-77DF-8248-8C16-743762835AFF}"/>
              </a:ext>
            </a:extLst>
          </p:cNvPr>
          <p:cNvSpPr txBox="1"/>
          <p:nvPr/>
        </p:nvSpPr>
        <p:spPr>
          <a:xfrm rot="19345099">
            <a:off x="544387" y="2302557"/>
            <a:ext cx="7370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Round1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C62CDA-6448-AA44-9295-F536524E4001}"/>
              </a:ext>
            </a:extLst>
          </p:cNvPr>
          <p:cNvSpPr txBox="1"/>
          <p:nvPr/>
        </p:nvSpPr>
        <p:spPr>
          <a:xfrm>
            <a:off x="1617407" y="4583626"/>
            <a:ext cx="54991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</a:rPr>
              <a:t>10</a:t>
            </a:r>
            <a:r>
              <a:rPr lang="en-US" sz="1400" b="1" baseline="30000" dirty="0">
                <a:solidFill>
                  <a:schemeClr val="accent3"/>
                </a:solidFill>
              </a:rPr>
              <a:t>th</a:t>
            </a:r>
            <a:r>
              <a:rPr lang="en-US" sz="1400" b="1" dirty="0">
                <a:solidFill>
                  <a:schemeClr val="accent3"/>
                </a:solidFill>
              </a:rPr>
              <a:t> Round gives accuracy as 92% for all clients &amp; server</a:t>
            </a:r>
          </a:p>
          <a:p>
            <a:r>
              <a:rPr lang="en-US" sz="1400" b="1" dirty="0">
                <a:solidFill>
                  <a:schemeClr val="accent3"/>
                </a:solidFill>
              </a:rPr>
              <a:t>Client local data never shared</a:t>
            </a:r>
          </a:p>
          <a:p>
            <a:endParaRPr lang="en-US" sz="1400" b="1" dirty="0">
              <a:solidFill>
                <a:schemeClr val="accent3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8EF0558-ED9E-8440-885F-167AA661F2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60" y="104336"/>
            <a:ext cx="487995" cy="5783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404C2C-5D77-164B-A67C-E4819450C0AD}"/>
              </a:ext>
            </a:extLst>
          </p:cNvPr>
          <p:cNvSpPr txBox="1"/>
          <p:nvPr/>
        </p:nvSpPr>
        <p:spPr>
          <a:xfrm>
            <a:off x="4799176" y="2427618"/>
            <a:ext cx="1423788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TLS Connection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0079A2-BE22-AB41-81E0-8D360A791CE7}"/>
              </a:ext>
            </a:extLst>
          </p:cNvPr>
          <p:cNvSpPr txBox="1"/>
          <p:nvPr/>
        </p:nvSpPr>
        <p:spPr>
          <a:xfrm>
            <a:off x="5215092" y="4317206"/>
            <a:ext cx="1423788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TLS Connection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D7065F-2755-C04C-83E4-7BE1B38D39A8}"/>
              </a:ext>
            </a:extLst>
          </p:cNvPr>
          <p:cNvSpPr txBox="1"/>
          <p:nvPr/>
        </p:nvSpPr>
        <p:spPr>
          <a:xfrm>
            <a:off x="5225495" y="820656"/>
            <a:ext cx="1423788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TLS Connection</a:t>
            </a:r>
          </a:p>
        </p:txBody>
      </p:sp>
    </p:spTree>
    <p:extLst>
      <p:ext uri="{BB962C8B-B14F-4D97-AF65-F5344CB8AC3E}">
        <p14:creationId xmlns:p14="http://schemas.microsoft.com/office/powerpoint/2010/main" val="271642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3" grpId="0" animBg="1"/>
      <p:bldP spid="13" grpId="1" animBg="1"/>
      <p:bldP spid="92" grpId="0" animBg="1"/>
      <p:bldP spid="92" grpId="1" animBg="1"/>
      <p:bldP spid="114" grpId="0"/>
      <p:bldP spid="114" grpId="1"/>
      <p:bldP spid="115" grpId="0"/>
      <p:bldP spid="115" grpId="1"/>
      <p:bldP spid="3" grpId="0"/>
      <p:bldP spid="3" grpId="1"/>
      <p:bldP spid="40" grpId="0"/>
      <p:bldP spid="40" grpId="1"/>
      <p:bldP spid="41" grpId="0"/>
      <p:bldP spid="41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</p:spPr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FB65-349B-5B49-AE86-A4D7B42B11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42371" y="858573"/>
            <a:ext cx="8015130" cy="40716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Conclusion</a:t>
            </a:r>
          </a:p>
          <a:p>
            <a:endParaRPr lang="en-IN" dirty="0"/>
          </a:p>
          <a:p>
            <a:pPr algn="r"/>
            <a:endParaRPr lang="en-IN" dirty="0"/>
          </a:p>
          <a:p>
            <a:pPr algn="r"/>
            <a:endParaRPr lang="en-IN" sz="800" dirty="0"/>
          </a:p>
          <a:p>
            <a:pPr algn="r"/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055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448FF4-CEF1-4F4A-903F-880AD6126551}"/>
              </a:ext>
            </a:extLst>
          </p:cNvPr>
          <p:cNvSpPr/>
          <p:nvPr/>
        </p:nvSpPr>
        <p:spPr>
          <a:xfrm>
            <a:off x="805069" y="708531"/>
            <a:ext cx="1318083" cy="25415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022D6B-7149-0645-B7A9-5526581DC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01990"/>
              </p:ext>
            </p:extLst>
          </p:nvPr>
        </p:nvGraphicFramePr>
        <p:xfrm>
          <a:off x="5093713" y="2385241"/>
          <a:ext cx="3497837" cy="19570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3317">
                  <a:extLst>
                    <a:ext uri="{9D8B030D-6E8A-4147-A177-3AD203B41FA5}">
                      <a16:colId xmlns:a16="http://schemas.microsoft.com/office/drawing/2014/main" val="842122837"/>
                    </a:ext>
                  </a:extLst>
                </a:gridCol>
                <a:gridCol w="1804520">
                  <a:extLst>
                    <a:ext uri="{9D8B030D-6E8A-4147-A177-3AD203B41FA5}">
                      <a16:colId xmlns:a16="http://schemas.microsoft.com/office/drawing/2014/main" val="1910947023"/>
                    </a:ext>
                  </a:extLst>
                </a:gridCol>
              </a:tblGrid>
              <a:tr h="423257">
                <a:tc>
                  <a:txBody>
                    <a:bodyPr/>
                    <a:lstStyle/>
                    <a:p>
                      <a:r>
                        <a:rPr lang="en-US" dirty="0"/>
                        <a:t>Advance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Latency Improvement (training)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15393"/>
                  </a:ext>
                </a:extLst>
              </a:tr>
              <a:tr h="3120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Inference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Training not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446446"/>
                  </a:ext>
                </a:extLst>
              </a:tr>
              <a:tr h="312099">
                <a:tc>
                  <a:txBody>
                    <a:bodyPr/>
                    <a:lstStyle/>
                    <a:p>
                      <a:pPr marL="0" marR="0" lvl="0" indent="0" algn="l" defTabSz="6857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Federated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Training not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36386"/>
                  </a:ext>
                </a:extLst>
              </a:tr>
              <a:tr h="3120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Train 50:50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1.9x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71846"/>
                  </a:ext>
                </a:extLst>
              </a:tr>
              <a:tr h="312099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Earlystopping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1.3x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24088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9C4515-5D42-BB49-BF50-E43D9BAF3553}"/>
              </a:ext>
            </a:extLst>
          </p:cNvPr>
          <p:cNvSpPr txBox="1">
            <a:spLocks/>
          </p:cNvSpPr>
          <p:nvPr/>
        </p:nvSpPr>
        <p:spPr>
          <a:xfrm>
            <a:off x="5761157" y="4523257"/>
            <a:ext cx="2351985" cy="17699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dirty="0"/>
              <a:t>Table 1: Advance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89F8C7-62C7-B344-ADA1-2FC46C190314}"/>
              </a:ext>
            </a:extLst>
          </p:cNvPr>
          <p:cNvSpPr txBox="1"/>
          <p:nvPr/>
        </p:nvSpPr>
        <p:spPr>
          <a:xfrm>
            <a:off x="1115938" y="1600279"/>
            <a:ext cx="776175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Privacy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388180-3362-6A43-8B12-FD2ACD730F12}"/>
              </a:ext>
            </a:extLst>
          </p:cNvPr>
          <p:cNvSpPr txBox="1"/>
          <p:nvPr/>
        </p:nvSpPr>
        <p:spPr>
          <a:xfrm>
            <a:off x="1115938" y="1238765"/>
            <a:ext cx="846707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Security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9D3E9-A55B-424D-A5CB-085C6925D558}"/>
              </a:ext>
            </a:extLst>
          </p:cNvPr>
          <p:cNvSpPr txBox="1"/>
          <p:nvPr/>
        </p:nvSpPr>
        <p:spPr>
          <a:xfrm>
            <a:off x="3001703" y="2316575"/>
            <a:ext cx="1596847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Advance 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2654B-B231-BB4D-BDE9-C46E7552762D}"/>
              </a:ext>
            </a:extLst>
          </p:cNvPr>
          <p:cNvSpPr txBox="1"/>
          <p:nvPr/>
        </p:nvSpPr>
        <p:spPr>
          <a:xfrm>
            <a:off x="3802031" y="1643880"/>
            <a:ext cx="1959126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Randomized 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4438FD-CC34-764F-9AA3-4909DC7A6592}"/>
              </a:ext>
            </a:extLst>
          </p:cNvPr>
          <p:cNvSpPr txBox="1"/>
          <p:nvPr/>
        </p:nvSpPr>
        <p:spPr>
          <a:xfrm>
            <a:off x="5818546" y="1651538"/>
            <a:ext cx="643125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Noise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09EA5-4321-6847-A1AA-9D0BCC691233}"/>
              </a:ext>
            </a:extLst>
          </p:cNvPr>
          <p:cNvSpPr txBox="1"/>
          <p:nvPr/>
        </p:nvSpPr>
        <p:spPr>
          <a:xfrm>
            <a:off x="3030083" y="1223270"/>
            <a:ext cx="2190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accent3"/>
                </a:solidFill>
              </a:rPr>
              <a:t>Confidentiality &amp; integrity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64D218-090F-4A4B-B07C-652663809AE9}"/>
              </a:ext>
            </a:extLst>
          </p:cNvPr>
          <p:cNvSpPr txBox="1"/>
          <p:nvPr/>
        </p:nvSpPr>
        <p:spPr>
          <a:xfrm>
            <a:off x="2202612" y="1627799"/>
            <a:ext cx="1608069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privacy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4E7C48-E73C-C646-A326-8ACE98C69C4B}"/>
              </a:ext>
            </a:extLst>
          </p:cNvPr>
          <p:cNvSpPr txBox="1"/>
          <p:nvPr/>
        </p:nvSpPr>
        <p:spPr>
          <a:xfrm>
            <a:off x="888519" y="2031322"/>
            <a:ext cx="1234633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13A0D-350A-2F45-8745-F2CB95DF5460}"/>
              </a:ext>
            </a:extLst>
          </p:cNvPr>
          <p:cNvSpPr txBox="1"/>
          <p:nvPr/>
        </p:nvSpPr>
        <p:spPr>
          <a:xfrm>
            <a:off x="2202612" y="2046624"/>
            <a:ext cx="3648628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Inference in </a:t>
            </a:r>
            <a:r>
              <a:rPr lang="en-US" b="1" dirty="0">
                <a:solidFill>
                  <a:schemeClr val="accent3"/>
                </a:solidFill>
              </a:rPr>
              <a:t>practice</a:t>
            </a:r>
            <a:r>
              <a:rPr lang="en-US" dirty="0"/>
              <a:t> (6x native) – 1.6 seconds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0418AA-D1D6-B748-BC91-AF7311373D6E}"/>
              </a:ext>
            </a:extLst>
          </p:cNvPr>
          <p:cNvSpPr txBox="1"/>
          <p:nvPr/>
        </p:nvSpPr>
        <p:spPr>
          <a:xfrm>
            <a:off x="2212833" y="2304411"/>
            <a:ext cx="788870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6D5FE3-AD23-8844-8A37-DDF357543F83}"/>
              </a:ext>
            </a:extLst>
          </p:cNvPr>
          <p:cNvSpPr txBox="1"/>
          <p:nvPr/>
        </p:nvSpPr>
        <p:spPr>
          <a:xfrm>
            <a:off x="2202612" y="1223270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Intel SGX</a:t>
            </a:r>
            <a:endParaRPr lang="en-US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C74F2BBF-CC05-9C4C-9BA3-B885EA8DE145}"/>
              </a:ext>
            </a:extLst>
          </p:cNvPr>
          <p:cNvSpPr/>
          <p:nvPr/>
        </p:nvSpPr>
        <p:spPr>
          <a:xfrm>
            <a:off x="1246363" y="1002349"/>
            <a:ext cx="484632" cy="272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F5234-0FE7-7740-9D41-588438B327DD}"/>
              </a:ext>
            </a:extLst>
          </p:cNvPr>
          <p:cNvSpPr/>
          <p:nvPr/>
        </p:nvSpPr>
        <p:spPr>
          <a:xfrm>
            <a:off x="1115938" y="708531"/>
            <a:ext cx="739305" cy="276999"/>
          </a:xfrm>
          <a:prstGeom prst="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/>
          <a:p>
            <a:pPr algn="ctr"/>
            <a:r>
              <a:rPr lang="en-IN" sz="1200" b="1" dirty="0">
                <a:solidFill>
                  <a:schemeClr val="accent3"/>
                </a:solidFill>
              </a:rPr>
              <a:t>Unique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FDE48C-6089-DD4F-BF23-F2FA962E0EAC}"/>
              </a:ext>
            </a:extLst>
          </p:cNvPr>
          <p:cNvSpPr/>
          <p:nvPr/>
        </p:nvSpPr>
        <p:spPr>
          <a:xfrm>
            <a:off x="1352465" y="1412069"/>
            <a:ext cx="272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b="1" dirty="0">
                <a:solidFill>
                  <a:schemeClr val="tx2"/>
                </a:solidFill>
              </a:rPr>
              <a:t>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5F5636-FAD9-714E-8CA7-C5AB64754D31}"/>
              </a:ext>
            </a:extLst>
          </p:cNvPr>
          <p:cNvSpPr/>
          <p:nvPr/>
        </p:nvSpPr>
        <p:spPr>
          <a:xfrm>
            <a:off x="1352465" y="1825798"/>
            <a:ext cx="272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b="1" dirty="0">
                <a:solidFill>
                  <a:schemeClr val="tx2"/>
                </a:solidFill>
              </a:rPr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505201-F0B2-8545-AABA-4F92A41CC6D8}"/>
              </a:ext>
            </a:extLst>
          </p:cNvPr>
          <p:cNvSpPr/>
          <p:nvPr/>
        </p:nvSpPr>
        <p:spPr>
          <a:xfrm>
            <a:off x="1352465" y="2593685"/>
            <a:ext cx="272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b="1" dirty="0">
                <a:solidFill>
                  <a:schemeClr val="tx2"/>
                </a:solidFill>
              </a:rPr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EFB36A-EF46-1341-B7B8-2B56FD63E068}"/>
              </a:ext>
            </a:extLst>
          </p:cNvPr>
          <p:cNvSpPr txBox="1"/>
          <p:nvPr/>
        </p:nvSpPr>
        <p:spPr>
          <a:xfrm>
            <a:off x="1093356" y="2855709"/>
            <a:ext cx="761619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6C3535-AE96-F74D-A2B5-365AC602E0BC}"/>
              </a:ext>
            </a:extLst>
          </p:cNvPr>
          <p:cNvSpPr txBox="1"/>
          <p:nvPr/>
        </p:nvSpPr>
        <p:spPr>
          <a:xfrm>
            <a:off x="2212833" y="2855708"/>
            <a:ext cx="2045753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Model inversion attack</a:t>
            </a:r>
          </a:p>
        </p:txBody>
      </p:sp>
    </p:spTree>
    <p:extLst>
      <p:ext uri="{BB962C8B-B14F-4D97-AF65-F5344CB8AC3E}">
        <p14:creationId xmlns:p14="http://schemas.microsoft.com/office/powerpoint/2010/main" val="52704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1" grpId="0"/>
      <p:bldP spid="22" grpId="0" animBg="1"/>
      <p:bldP spid="3" grpId="0" animBg="1"/>
      <p:bldP spid="4" grpId="0"/>
      <p:bldP spid="23" grpId="0"/>
      <p:bldP spid="25" grpId="0"/>
      <p:bldP spid="26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FB65-349B-5B49-AE86-A4D7B42B11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6032" y="957781"/>
            <a:ext cx="8044907" cy="3878169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SCONE CAS (Configuration and Attestation Service)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Generalized randomized response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Laplace noise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Implementation with other frameworks like </a:t>
            </a:r>
            <a:r>
              <a:rPr lang="en-IN" sz="1400" dirty="0" err="1"/>
              <a:t>pytorch</a:t>
            </a:r>
            <a:endParaRPr lang="en-IN" sz="1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  <a:p>
            <a:pPr algn="r"/>
            <a:endParaRPr lang="en-IN" sz="800" dirty="0"/>
          </a:p>
          <a:p>
            <a:pPr algn="r"/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684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5B4C-C3A0-4F4C-9929-CECA4496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445045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8C4F0-C805-E941-B6B8-2AAFAF4F2C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6035" y="733440"/>
            <a:ext cx="8377129" cy="463983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https://</a:t>
            </a:r>
            <a:r>
              <a:rPr lang="en-IN" dirty="0" err="1"/>
              <a:t>software.intel.com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-us/</a:t>
            </a:r>
            <a:r>
              <a:rPr lang="en-IN" dirty="0" err="1"/>
              <a:t>sgx</a:t>
            </a:r>
            <a:r>
              <a:rPr lang="en-IN" dirty="0"/>
              <a:t>. Last </a:t>
            </a:r>
            <a:r>
              <a:rPr lang="en-IN" dirty="0" err="1"/>
              <a:t>accessed,April</a:t>
            </a:r>
            <a:r>
              <a:rPr lang="en-IN" dirty="0"/>
              <a:t> 2020. Sept. 2019.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Cynthia </a:t>
            </a:r>
            <a:r>
              <a:rPr lang="en-IN" dirty="0" err="1"/>
              <a:t>Dwork</a:t>
            </a:r>
            <a:r>
              <a:rPr lang="en-IN" dirty="0"/>
              <a:t>. “The Promise of Differential Privacy. A Tutorial on Algorithmic Techniques.” In: 52nd Annual IEEE Symposium on Foundations of Computer Science. Oct. 2011. </a:t>
            </a:r>
            <a:r>
              <a:rPr lang="en-IN" dirty="0" err="1"/>
              <a:t>url</a:t>
            </a:r>
            <a:r>
              <a:rPr lang="en-IN" dirty="0"/>
              <a:t>: https://</a:t>
            </a:r>
            <a:r>
              <a:rPr lang="en-IN" dirty="0" err="1"/>
              <a:t>www.microsoft.com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-us/research/ publication / the - promise - of - differential - privacy - a - tutorial - on - algorithmic-techniques/.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Matthew </a:t>
            </a:r>
            <a:r>
              <a:rPr lang="en-IN" dirty="0" err="1"/>
              <a:t>Fredrikson</a:t>
            </a:r>
            <a:r>
              <a:rPr lang="en-IN" dirty="0"/>
              <a:t> et al. “Privacy in Pharmacogenetics: An End-to-End Case Study of Personalized Warfarin Dosing.” In: 23rd USENIX Security Symposium (USENIX Security 14). San Diego, CA: USENIX Association, Aug. 2014, pp. 17– 32. </a:t>
            </a:r>
            <a:r>
              <a:rPr lang="en-IN" dirty="0" err="1"/>
              <a:t>isbn</a:t>
            </a:r>
            <a:r>
              <a:rPr lang="en-IN" dirty="0"/>
              <a:t>: 978-1-931971-15-7. </a:t>
            </a:r>
            <a:r>
              <a:rPr lang="en-IN" dirty="0" err="1"/>
              <a:t>url</a:t>
            </a:r>
            <a:r>
              <a:rPr lang="en-IN" dirty="0"/>
              <a:t>: https://</a:t>
            </a:r>
            <a:r>
              <a:rPr lang="en-IN" dirty="0" err="1"/>
              <a:t>www.usenix.org</a:t>
            </a:r>
            <a:r>
              <a:rPr lang="en-IN" dirty="0"/>
              <a:t>/conference/ usenixsecurity14/technical-sessions/presentation/</a:t>
            </a:r>
            <a:r>
              <a:rPr lang="en-IN" dirty="0" err="1"/>
              <a:t>fredrikson_matthew</a:t>
            </a:r>
            <a:r>
              <a:rPr lang="en-IN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Reza Shokri, Marco </a:t>
            </a:r>
            <a:r>
              <a:rPr lang="en-IN" dirty="0" err="1"/>
              <a:t>Stronati</a:t>
            </a:r>
            <a:r>
              <a:rPr lang="en-IN" dirty="0"/>
              <a:t>, and Vitaly </a:t>
            </a:r>
            <a:r>
              <a:rPr lang="en-IN" dirty="0" err="1"/>
              <a:t>Shmatikov</a:t>
            </a:r>
            <a:r>
              <a:rPr lang="en-IN" dirty="0"/>
              <a:t>. “Membership Inference Attacks against Machine Learning Models.” In: vol. abs/1610.05820. 2016. </a:t>
            </a:r>
            <a:r>
              <a:rPr lang="en-IN" dirty="0" err="1"/>
              <a:t>arXiv</a:t>
            </a:r>
            <a:r>
              <a:rPr lang="en-IN" dirty="0"/>
              <a:t>: 1610. 05820. </a:t>
            </a:r>
            <a:r>
              <a:rPr lang="en-IN" dirty="0" err="1"/>
              <a:t>url</a:t>
            </a:r>
            <a:r>
              <a:rPr lang="en-IN" dirty="0"/>
              <a:t>: </a:t>
            </a:r>
            <a:r>
              <a:rPr lang="en-IN" dirty="0">
                <a:hlinkClick r:id="rId2"/>
              </a:rPr>
              <a:t>http://arxiv.org/abs/1610.05820</a:t>
            </a:r>
            <a:r>
              <a:rPr lang="en-IN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Sergei </a:t>
            </a:r>
            <a:r>
              <a:rPr lang="en-IN" dirty="0" err="1"/>
              <a:t>Arnautov</a:t>
            </a:r>
            <a:r>
              <a:rPr lang="en-IN" dirty="0"/>
              <a:t> et al. “SCONE: Secure Linux Containers with Intel SGX.” In: 12th USENIX Symposium on Operating Systems Design and Implementation (OSDI 16). Savannah, GA: USENIX Association, Nov. 2016, pp. 689–703. </a:t>
            </a:r>
            <a:r>
              <a:rPr lang="en-IN" dirty="0" err="1"/>
              <a:t>isbn</a:t>
            </a:r>
            <a:r>
              <a:rPr lang="en-IN" dirty="0"/>
              <a:t>: 978-1- 931971-33-1. </a:t>
            </a:r>
            <a:r>
              <a:rPr lang="en-IN" dirty="0" err="1"/>
              <a:t>url</a:t>
            </a:r>
            <a:r>
              <a:rPr lang="en-IN" dirty="0"/>
              <a:t>: https://</a:t>
            </a:r>
            <a:r>
              <a:rPr lang="en-IN" dirty="0" err="1"/>
              <a:t>www.usenix.org</a:t>
            </a:r>
            <a:r>
              <a:rPr lang="en-IN" dirty="0"/>
              <a:t>/conference/osdi16/technical-sessions/presentation/</a:t>
            </a:r>
            <a:r>
              <a:rPr lang="en-IN" dirty="0" err="1"/>
              <a:t>arnautov</a:t>
            </a:r>
            <a:r>
              <a:rPr lang="en-IN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err="1"/>
              <a:t>Úlfar</a:t>
            </a:r>
            <a:r>
              <a:rPr lang="en-IN" dirty="0"/>
              <a:t> </a:t>
            </a:r>
            <a:r>
              <a:rPr lang="en-IN" dirty="0" err="1"/>
              <a:t>Erlingsson</a:t>
            </a:r>
            <a:r>
              <a:rPr lang="en-IN" dirty="0"/>
              <a:t>, </a:t>
            </a:r>
            <a:r>
              <a:rPr lang="en-IN" dirty="0" err="1"/>
              <a:t>Vasyl</a:t>
            </a:r>
            <a:r>
              <a:rPr lang="en-IN" dirty="0"/>
              <a:t> </a:t>
            </a:r>
            <a:r>
              <a:rPr lang="en-IN" dirty="0" err="1"/>
              <a:t>Pihur</a:t>
            </a:r>
            <a:r>
              <a:rPr lang="en-IN" dirty="0"/>
              <a:t>, and Aleksandra </a:t>
            </a:r>
            <a:r>
              <a:rPr lang="en-IN" dirty="0" err="1"/>
              <a:t>Korolova</a:t>
            </a:r>
            <a:r>
              <a:rPr lang="en-IN" dirty="0"/>
              <a:t>. “RAPPOR: Randomized </a:t>
            </a:r>
            <a:r>
              <a:rPr lang="en-IN" dirty="0" err="1"/>
              <a:t>Aggregatable</a:t>
            </a:r>
            <a:r>
              <a:rPr lang="en-IN" dirty="0"/>
              <a:t> Privacy-Preserving Ordinal Response.” In: Proceedings of the 21st ACM Conference on Computer and Communications Security. Scottsdale, Arizona, 2014. </a:t>
            </a:r>
            <a:r>
              <a:rPr lang="en-IN" dirty="0" err="1"/>
              <a:t>url</a:t>
            </a:r>
            <a:r>
              <a:rPr lang="en-IN" dirty="0"/>
              <a:t>: https://</a:t>
            </a:r>
            <a:r>
              <a:rPr lang="en-IN" dirty="0" err="1"/>
              <a:t>arxiv.org</a:t>
            </a:r>
            <a:r>
              <a:rPr lang="en-IN" dirty="0"/>
              <a:t>/abs/1407.6981. </a:t>
            </a:r>
          </a:p>
          <a:p>
            <a:endParaRPr lang="en-IN" dirty="0"/>
          </a:p>
          <a:p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54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5B4C-C3A0-4F4C-9929-CECA4496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445045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8C4F0-C805-E941-B6B8-2AAFAF4F2C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6035" y="733440"/>
            <a:ext cx="8377129" cy="463983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Martin Abadi et al. “Deep Learning with Differential Privacy.” In: Proceedings of the 2016 ACM SIGSAC Conference on Computer and Communications Security. CCS ’16. Vienna, Austria: Association for Computing Machinery, 2016, pp. 308–318. </a:t>
            </a:r>
            <a:r>
              <a:rPr lang="en-IN" dirty="0" err="1"/>
              <a:t>isbn</a:t>
            </a:r>
            <a:r>
              <a:rPr lang="en-IN" dirty="0"/>
              <a:t>: 9781450341394. </a:t>
            </a:r>
            <a:r>
              <a:rPr lang="en-IN" dirty="0" err="1"/>
              <a:t>doi</a:t>
            </a:r>
            <a:r>
              <a:rPr lang="en-IN" dirty="0"/>
              <a:t>: 10.1145/2976749.2978318. </a:t>
            </a:r>
            <a:r>
              <a:rPr lang="en-IN" dirty="0" err="1"/>
              <a:t>url</a:t>
            </a:r>
            <a:r>
              <a:rPr lang="en-IN" dirty="0"/>
              <a:t>: https://</a:t>
            </a:r>
            <a:r>
              <a:rPr lang="en-IN" dirty="0" err="1"/>
              <a:t>doi.org</a:t>
            </a:r>
            <a:r>
              <a:rPr lang="en-IN" dirty="0"/>
              <a:t>/ 10.1145/2976749.2978318.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Stanley L. Warner. “Randomized Response: A Survey Technique for Eliminating Evasive Answer Bias.” In: Journal of the American Statistical Association 60.309 (1965). PMID: 12261830, pp. 63–69. </a:t>
            </a:r>
            <a:r>
              <a:rPr lang="en-IN" dirty="0" err="1"/>
              <a:t>doi</a:t>
            </a:r>
            <a:r>
              <a:rPr lang="en-IN" dirty="0"/>
              <a:t>: 10.1080/01621459.1965.10480775. </a:t>
            </a:r>
            <a:r>
              <a:rPr lang="en-IN" dirty="0" err="1"/>
              <a:t>eprint</a:t>
            </a:r>
            <a:r>
              <a:rPr lang="en-IN" dirty="0"/>
              <a:t>: https://</a:t>
            </a:r>
            <a:r>
              <a:rPr lang="en-IN" dirty="0" err="1"/>
              <a:t>www.tandfonline.com</a:t>
            </a:r>
            <a:r>
              <a:rPr lang="en-IN" dirty="0"/>
              <a:t>/</a:t>
            </a:r>
            <a:r>
              <a:rPr lang="en-IN" dirty="0" err="1"/>
              <a:t>doi</a:t>
            </a:r>
            <a:r>
              <a:rPr lang="en-IN" dirty="0"/>
              <a:t>/pdf/10.1080/01621459.1965. 1048077. </a:t>
            </a:r>
            <a:r>
              <a:rPr lang="en-IN" dirty="0" err="1"/>
              <a:t>url</a:t>
            </a:r>
            <a:r>
              <a:rPr lang="en-IN" dirty="0"/>
              <a:t>: https://</a:t>
            </a:r>
            <a:r>
              <a:rPr lang="en-IN" dirty="0" err="1"/>
              <a:t>www.tandfonline.com</a:t>
            </a:r>
            <a:r>
              <a:rPr lang="en-IN" dirty="0"/>
              <a:t>/</a:t>
            </a:r>
            <a:r>
              <a:rPr lang="en-IN" dirty="0" err="1"/>
              <a:t>doi</a:t>
            </a:r>
            <a:r>
              <a:rPr lang="en-IN" dirty="0"/>
              <a:t>/abs/10.1080/01621459. 1965.10480775.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err="1"/>
              <a:t>Martın</a:t>
            </a:r>
            <a:r>
              <a:rPr lang="en-IN" dirty="0"/>
              <a:t> Abadi et al. “TensorFlow: Large-Scale Machine Learning on Heterogeneous Distributed Systems.” In: </a:t>
            </a:r>
            <a:r>
              <a:rPr lang="en-IN" dirty="0" err="1"/>
              <a:t>CoRR</a:t>
            </a:r>
            <a:r>
              <a:rPr lang="en-IN" dirty="0"/>
              <a:t> abs/1603.04467 (2016). </a:t>
            </a:r>
            <a:r>
              <a:rPr lang="en-IN" dirty="0" err="1"/>
              <a:t>arXiv</a:t>
            </a:r>
            <a:r>
              <a:rPr lang="en-IN" dirty="0"/>
              <a:t>: 1603.04467. </a:t>
            </a:r>
            <a:r>
              <a:rPr lang="en-IN" dirty="0" err="1"/>
              <a:t>url</a:t>
            </a:r>
            <a:r>
              <a:rPr lang="en-IN" dirty="0"/>
              <a:t>: http://</a:t>
            </a:r>
            <a:r>
              <a:rPr lang="en-IN" dirty="0" err="1"/>
              <a:t>arxiv.org</a:t>
            </a:r>
            <a:r>
              <a:rPr lang="en-IN" dirty="0"/>
              <a:t>/abs/1603.04467.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err="1"/>
              <a:t>François</a:t>
            </a:r>
            <a:r>
              <a:rPr lang="en-IN" dirty="0"/>
              <a:t> </a:t>
            </a:r>
            <a:r>
              <a:rPr lang="en-IN" dirty="0" err="1"/>
              <a:t>Chollet</a:t>
            </a:r>
            <a:r>
              <a:rPr lang="en-IN" dirty="0"/>
              <a:t> et al. </a:t>
            </a:r>
            <a:r>
              <a:rPr lang="en-IN" dirty="0" err="1"/>
              <a:t>Keras</a:t>
            </a:r>
            <a:r>
              <a:rPr lang="en-IN" dirty="0"/>
              <a:t>. https://</a:t>
            </a:r>
            <a:r>
              <a:rPr lang="en-IN" dirty="0" err="1"/>
              <a:t>keras.io</a:t>
            </a:r>
            <a:r>
              <a:rPr lang="en-IN" dirty="0"/>
              <a:t>. 2015.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http://</a:t>
            </a:r>
            <a:r>
              <a:rPr lang="en-IN" dirty="0" err="1"/>
              <a:t>yann.lecun.com</a:t>
            </a:r>
            <a:r>
              <a:rPr lang="en-IN" dirty="0"/>
              <a:t>/</a:t>
            </a:r>
            <a:r>
              <a:rPr lang="en-IN" dirty="0" err="1"/>
              <a:t>exdb</a:t>
            </a:r>
            <a:r>
              <a:rPr lang="en-IN" dirty="0"/>
              <a:t>/</a:t>
            </a:r>
            <a:r>
              <a:rPr lang="en-IN" dirty="0" err="1"/>
              <a:t>mnist</a:t>
            </a:r>
            <a:r>
              <a:rPr lang="en-IN" dirty="0"/>
              <a:t>/. Last </a:t>
            </a:r>
            <a:r>
              <a:rPr lang="en-IN" dirty="0" err="1"/>
              <a:t>accessed,April</a:t>
            </a:r>
            <a:r>
              <a:rPr lang="en-IN" dirty="0"/>
              <a:t> 2020. Apr. 2020.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https://</a:t>
            </a:r>
            <a:r>
              <a:rPr lang="en-IN" dirty="0" err="1"/>
              <a:t>www.cs.toronto.edu</a:t>
            </a:r>
            <a:r>
              <a:rPr lang="en-IN" dirty="0"/>
              <a:t>/ </a:t>
            </a:r>
            <a:r>
              <a:rPr lang="en-IN" dirty="0" err="1"/>
              <a:t>kriz</a:t>
            </a:r>
            <a:r>
              <a:rPr lang="en-IN" dirty="0"/>
              <a:t>/</a:t>
            </a:r>
            <a:r>
              <a:rPr lang="en-IN" dirty="0" err="1"/>
              <a:t>cifar.html</a:t>
            </a:r>
            <a:r>
              <a:rPr lang="en-IN" dirty="0"/>
              <a:t>. Last </a:t>
            </a:r>
            <a:r>
              <a:rPr lang="en-IN" dirty="0" err="1"/>
              <a:t>accessed,April</a:t>
            </a:r>
            <a:r>
              <a:rPr lang="en-IN" dirty="0"/>
              <a:t> 2020. Apr. 2020.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http://</a:t>
            </a:r>
            <a:r>
              <a:rPr lang="en-IN" dirty="0" err="1"/>
              <a:t>archive.ics.uci.edu</a:t>
            </a:r>
            <a:r>
              <a:rPr lang="en-IN" dirty="0"/>
              <a:t>/ml/datasets/Adult. Last </a:t>
            </a:r>
            <a:r>
              <a:rPr lang="en-IN" dirty="0" err="1"/>
              <a:t>accessed,May</a:t>
            </a:r>
            <a:r>
              <a:rPr lang="en-IN" dirty="0"/>
              <a:t> 2020. May 2020.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Maria-Irina Nicolae et al. “Adversarial Robustness Toolbox v1.2.0.” In: </a:t>
            </a:r>
            <a:r>
              <a:rPr lang="en-IN" dirty="0" err="1"/>
              <a:t>CoRR</a:t>
            </a:r>
            <a:r>
              <a:rPr lang="en-IN" dirty="0"/>
              <a:t> 1807.01069 (2018). </a:t>
            </a:r>
            <a:r>
              <a:rPr lang="en-IN" dirty="0" err="1"/>
              <a:t>url</a:t>
            </a:r>
            <a:r>
              <a:rPr lang="en-IN" dirty="0"/>
              <a:t>: https://</a:t>
            </a:r>
            <a:r>
              <a:rPr lang="en-IN" dirty="0" err="1"/>
              <a:t>arxiv.org</a:t>
            </a:r>
            <a:r>
              <a:rPr lang="en-IN" dirty="0"/>
              <a:t>/pdf/1807.01069.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err="1"/>
              <a:t>François</a:t>
            </a:r>
            <a:r>
              <a:rPr lang="en-IN" dirty="0"/>
              <a:t> </a:t>
            </a:r>
            <a:r>
              <a:rPr lang="en-IN" dirty="0" err="1"/>
              <a:t>Chollet</a:t>
            </a:r>
            <a:r>
              <a:rPr lang="en-IN" dirty="0"/>
              <a:t> et al. </a:t>
            </a:r>
            <a:r>
              <a:rPr lang="en-IN" dirty="0" err="1"/>
              <a:t>Keras</a:t>
            </a:r>
            <a:r>
              <a:rPr lang="en-IN" dirty="0"/>
              <a:t>. https : / / </a:t>
            </a:r>
            <a:r>
              <a:rPr lang="en-IN" dirty="0" err="1"/>
              <a:t>keras</a:t>
            </a:r>
            <a:r>
              <a:rPr lang="en-IN" dirty="0"/>
              <a:t> . </a:t>
            </a:r>
            <a:r>
              <a:rPr lang="en-IN" dirty="0" err="1"/>
              <a:t>io</a:t>
            </a:r>
            <a:r>
              <a:rPr lang="en-IN" dirty="0"/>
              <a:t> / </a:t>
            </a:r>
            <a:r>
              <a:rPr lang="en-IN" dirty="0" err="1"/>
              <a:t>api</a:t>
            </a:r>
            <a:r>
              <a:rPr lang="en-IN" dirty="0"/>
              <a:t> / </a:t>
            </a:r>
            <a:r>
              <a:rPr lang="en-IN" dirty="0" err="1"/>
              <a:t>callbacks</a:t>
            </a:r>
            <a:r>
              <a:rPr lang="en-IN" dirty="0"/>
              <a:t> / model _ checkpoint/. 2015. </a:t>
            </a:r>
          </a:p>
          <a:p>
            <a:endParaRPr lang="en-IN" dirty="0"/>
          </a:p>
          <a:p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81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5B4C-C3A0-4F4C-9929-CECA4496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445045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8C4F0-C805-E941-B6B8-2AAFAF4F2C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6035" y="733440"/>
            <a:ext cx="8377129" cy="463983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err="1"/>
              <a:t>François</a:t>
            </a:r>
            <a:r>
              <a:rPr lang="en-IN" dirty="0"/>
              <a:t> </a:t>
            </a:r>
            <a:r>
              <a:rPr lang="en-IN" dirty="0" err="1"/>
              <a:t>Chollet</a:t>
            </a:r>
            <a:r>
              <a:rPr lang="en-IN" dirty="0"/>
              <a:t> et al. </a:t>
            </a:r>
            <a:r>
              <a:rPr lang="en-IN" dirty="0" err="1"/>
              <a:t>Keras</a:t>
            </a:r>
            <a:r>
              <a:rPr lang="en-IN" dirty="0"/>
              <a:t>. https : / / </a:t>
            </a:r>
            <a:r>
              <a:rPr lang="en-IN" dirty="0" err="1"/>
              <a:t>keras</a:t>
            </a:r>
            <a:r>
              <a:rPr lang="en-IN" dirty="0"/>
              <a:t> . </a:t>
            </a:r>
            <a:r>
              <a:rPr lang="en-IN" dirty="0" err="1"/>
              <a:t>io</a:t>
            </a:r>
            <a:r>
              <a:rPr lang="en-IN" dirty="0"/>
              <a:t> / </a:t>
            </a:r>
            <a:r>
              <a:rPr lang="en-IN" dirty="0" err="1"/>
              <a:t>api</a:t>
            </a:r>
            <a:r>
              <a:rPr lang="en-IN" dirty="0"/>
              <a:t> / </a:t>
            </a:r>
            <a:r>
              <a:rPr lang="en-IN" dirty="0" err="1"/>
              <a:t>callbacks</a:t>
            </a:r>
            <a:r>
              <a:rPr lang="en-IN" dirty="0"/>
              <a:t> / early _ stopping/. 2015.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Keith </a:t>
            </a:r>
            <a:r>
              <a:rPr lang="en-IN" dirty="0" err="1"/>
              <a:t>Bonawitz</a:t>
            </a:r>
            <a:r>
              <a:rPr lang="en-IN" dirty="0"/>
              <a:t> et al. “Towards Federated Learning at Scale: System Design.” In: </a:t>
            </a:r>
            <a:r>
              <a:rPr lang="en-IN" dirty="0" err="1"/>
              <a:t>CoRR</a:t>
            </a:r>
            <a:r>
              <a:rPr lang="en-IN" dirty="0"/>
              <a:t> abs/1902.01046 (2019). </a:t>
            </a:r>
            <a:r>
              <a:rPr lang="en-IN" dirty="0" err="1"/>
              <a:t>arXiv</a:t>
            </a:r>
            <a:r>
              <a:rPr lang="en-IN" dirty="0"/>
              <a:t>: 1902.01046. </a:t>
            </a:r>
            <a:r>
              <a:rPr lang="en-IN" dirty="0" err="1"/>
              <a:t>url</a:t>
            </a:r>
            <a:r>
              <a:rPr lang="en-IN" dirty="0"/>
              <a:t>: http://</a:t>
            </a:r>
            <a:r>
              <a:rPr lang="en-IN" dirty="0" err="1"/>
              <a:t>arxiv.org</a:t>
            </a:r>
            <a:r>
              <a:rPr lang="en-IN" dirty="0"/>
              <a:t>/abs/ 1902.01046.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SCONE FSPF. 2020. </a:t>
            </a:r>
            <a:r>
              <a:rPr lang="en-IN" dirty="0" err="1"/>
              <a:t>url</a:t>
            </a:r>
            <a:r>
              <a:rPr lang="en-IN" dirty="0"/>
              <a:t>: https://</a:t>
            </a:r>
            <a:r>
              <a:rPr lang="en-IN" dirty="0" err="1"/>
              <a:t>sconedocs.github.io</a:t>
            </a:r>
            <a:r>
              <a:rPr lang="en-IN" dirty="0"/>
              <a:t>/</a:t>
            </a:r>
            <a:r>
              <a:rPr lang="en-IN" dirty="0" err="1"/>
              <a:t>CASOverview</a:t>
            </a:r>
            <a:r>
              <a:rPr lang="en-IN" dirty="0"/>
              <a:t>/.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err="1"/>
              <a:t>Pytorch</a:t>
            </a:r>
            <a:r>
              <a:rPr lang="en-IN" dirty="0"/>
              <a:t>. 2020.url:https://</a:t>
            </a:r>
            <a:r>
              <a:rPr lang="en-IN" dirty="0" err="1"/>
              <a:t>pytorch.org</a:t>
            </a:r>
            <a:r>
              <a:rPr lang="en-IN" dirty="0"/>
              <a:t>.</a:t>
            </a:r>
          </a:p>
          <a:p>
            <a:r>
              <a:rPr lang="en-IN" b="1" dirty="0"/>
              <a:t>Icons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https://www.iconfinder.com/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5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5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  <a:p>
            <a:pPr lvl="5"/>
            <a:r>
              <a:rPr lang="de-DE" b="0" dirty="0" err="1"/>
              <a:t>Prateek</a:t>
            </a:r>
            <a:r>
              <a:rPr lang="de-DE" b="0" dirty="0"/>
              <a:t> </a:t>
            </a:r>
            <a:r>
              <a:rPr lang="de-DE" b="0" dirty="0" err="1"/>
              <a:t>Bhatnagar</a:t>
            </a:r>
            <a:endParaRPr lang="de-DE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486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5B4C-C3A0-4F4C-9929-CECA4496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445045"/>
          </a:xfrm>
        </p:spPr>
        <p:txBody>
          <a:bodyPr/>
          <a:lstStyle/>
          <a:p>
            <a:r>
              <a:rPr lang="en-US" dirty="0"/>
              <a:t>Backup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8C4F0-C805-E941-B6B8-2AAFAF4F2C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6035" y="733440"/>
            <a:ext cx="7582995" cy="463983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5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</p:spPr>
        <p:txBody>
          <a:bodyPr/>
          <a:lstStyle/>
          <a:p>
            <a:r>
              <a:rPr lang="en-GB" dirty="0"/>
              <a:t>Threat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C5467-87D1-CC42-A67F-A9C3CB86B1CA}"/>
              </a:ext>
            </a:extLst>
          </p:cNvPr>
          <p:cNvSpPr txBox="1"/>
          <p:nvPr/>
        </p:nvSpPr>
        <p:spPr>
          <a:xfrm>
            <a:off x="656035" y="858574"/>
            <a:ext cx="8067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Protect against adversary</a:t>
            </a:r>
          </a:p>
          <a:p>
            <a:pPr marL="606704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with root access</a:t>
            </a:r>
          </a:p>
          <a:p>
            <a:pPr marL="606704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that can fire black-box queries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 considering</a:t>
            </a:r>
          </a:p>
          <a:p>
            <a:pPr marL="606704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Side channel attacks</a:t>
            </a:r>
          </a:p>
          <a:p>
            <a:pPr marL="606704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Denial of service</a:t>
            </a:r>
          </a:p>
          <a:p>
            <a:pPr marL="927659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system setting is in a virtualized environment </a:t>
            </a:r>
          </a:p>
        </p:txBody>
      </p:sp>
    </p:spTree>
    <p:extLst>
      <p:ext uri="{BB962C8B-B14F-4D97-AF65-F5344CB8AC3E}">
        <p14:creationId xmlns:p14="http://schemas.microsoft.com/office/powerpoint/2010/main" val="194032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362053"/>
          </a:xfrm>
        </p:spPr>
        <p:txBody>
          <a:bodyPr/>
          <a:lstStyle/>
          <a:p>
            <a:r>
              <a:rPr lang="en-US" dirty="0"/>
              <a:t>Malicious Query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6E76FD5-BEED-9941-9ECE-15FF284F67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2461" y="788099"/>
            <a:ext cx="8110782" cy="4019571"/>
          </a:xfrm>
        </p:spPr>
        <p:txBody>
          <a:bodyPr/>
          <a:lstStyle/>
          <a:p>
            <a:r>
              <a:rPr lang="en-IN" sz="1400" b="1" dirty="0"/>
              <a:t>Bob lives at Hamilton street</a:t>
            </a:r>
          </a:p>
          <a:p>
            <a:endParaRPr lang="en-IN" sz="1400" b="1" dirty="0"/>
          </a:p>
          <a:p>
            <a:r>
              <a:rPr lang="en-IN" sz="1400" b="1" dirty="0"/>
              <a:t>SELECT </a:t>
            </a:r>
            <a:r>
              <a:rPr lang="en-IN" sz="1400" b="1" dirty="0" err="1"/>
              <a:t>diseaseStatus</a:t>
            </a:r>
            <a:r>
              <a:rPr lang="en-IN" sz="1400" b="1" dirty="0"/>
              <a:t> from </a:t>
            </a:r>
            <a:r>
              <a:rPr lang="en-IN" sz="1400" b="1" dirty="0" err="1"/>
              <a:t>medicalDb</a:t>
            </a:r>
            <a:r>
              <a:rPr lang="en-IN" sz="1400" b="1" dirty="0"/>
              <a:t> where street=“Hamilton”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!Not Allowed</a:t>
            </a:r>
          </a:p>
          <a:p>
            <a:endParaRPr lang="en-IN" sz="1400" b="1" dirty="0"/>
          </a:p>
          <a:p>
            <a:r>
              <a:rPr lang="en-IN" sz="1400" b="1" dirty="0"/>
              <a:t>SELECT COUNT(</a:t>
            </a:r>
            <a:r>
              <a:rPr lang="en-IN" sz="1400" b="1" dirty="0" err="1"/>
              <a:t>diseaseStatus</a:t>
            </a:r>
            <a:r>
              <a:rPr lang="en-IN" sz="1400" b="1" dirty="0"/>
              <a:t>) from </a:t>
            </a:r>
            <a:r>
              <a:rPr lang="en-IN" sz="1400" b="1" dirty="0" err="1"/>
              <a:t>medicalDb</a:t>
            </a:r>
            <a:r>
              <a:rPr lang="en-IN" sz="1400" b="1" dirty="0"/>
              <a:t> where street=“Hamilton”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!Not Allowed</a:t>
            </a:r>
          </a:p>
          <a:p>
            <a:endParaRPr lang="en-IN" sz="1400" b="1" dirty="0"/>
          </a:p>
          <a:p>
            <a:r>
              <a:rPr lang="en-IN" sz="1400" b="1" dirty="0"/>
              <a:t>SELECT COUNT(</a:t>
            </a:r>
            <a:r>
              <a:rPr lang="en-IN" sz="1400" b="1" dirty="0" err="1"/>
              <a:t>diseaseStatus</a:t>
            </a:r>
            <a:r>
              <a:rPr lang="en-IN" sz="1400" b="1" dirty="0"/>
              <a:t>) from </a:t>
            </a:r>
            <a:r>
              <a:rPr lang="en-IN" sz="1400" b="1" dirty="0" err="1"/>
              <a:t>medicalDb</a:t>
            </a:r>
            <a:r>
              <a:rPr lang="en-IN" sz="1400" b="1" dirty="0"/>
              <a:t> where </a:t>
            </a:r>
            <a:r>
              <a:rPr lang="en-IN" sz="1400" b="1" dirty="0" err="1"/>
              <a:t>diseaseStatus</a:t>
            </a:r>
            <a:r>
              <a:rPr lang="en-IN" sz="1400" b="1" dirty="0"/>
              <a:t>=“True”</a:t>
            </a:r>
          </a:p>
          <a:p>
            <a:r>
              <a:rPr lang="en-GB" sz="1400" b="1" dirty="0">
                <a:solidFill>
                  <a:schemeClr val="accent3"/>
                </a:solidFill>
              </a:rPr>
              <a:t>Answer</a:t>
            </a:r>
            <a:r>
              <a:rPr lang="en-IN" sz="1400" b="1" dirty="0">
                <a:solidFill>
                  <a:schemeClr val="accent3"/>
                </a:solidFill>
              </a:rPr>
              <a:t>:400</a:t>
            </a:r>
          </a:p>
          <a:p>
            <a:r>
              <a:rPr lang="en-IN" sz="1400" b="1" dirty="0"/>
              <a:t>SELECT COUNT(</a:t>
            </a:r>
            <a:r>
              <a:rPr lang="en-IN" sz="1400" b="1" dirty="0" err="1"/>
              <a:t>diseaseStatus</a:t>
            </a:r>
            <a:r>
              <a:rPr lang="en-IN" sz="1400" b="1" dirty="0"/>
              <a:t>) from </a:t>
            </a:r>
            <a:r>
              <a:rPr lang="en-IN" sz="1400" b="1" dirty="0" err="1"/>
              <a:t>medicalDb</a:t>
            </a:r>
            <a:r>
              <a:rPr lang="en-IN" sz="1400" b="1" dirty="0"/>
              <a:t> where (</a:t>
            </a:r>
            <a:r>
              <a:rPr lang="en-IN" sz="1400" b="1" dirty="0" err="1"/>
              <a:t>diseaseStatus</a:t>
            </a:r>
            <a:r>
              <a:rPr lang="en-IN" sz="1400" b="1" dirty="0"/>
              <a:t>=“True” and</a:t>
            </a:r>
          </a:p>
          <a:p>
            <a:r>
              <a:rPr lang="en-IN" sz="1400" b="1" dirty="0"/>
              <a:t>street!=“Hamilton”)</a:t>
            </a:r>
          </a:p>
          <a:p>
            <a:r>
              <a:rPr lang="en-IN" sz="1400" b="1" dirty="0">
                <a:solidFill>
                  <a:schemeClr val="accent3"/>
                </a:solidFill>
              </a:rPr>
              <a:t>Answer:399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  <a:p>
            <a:pPr algn="r"/>
            <a:endParaRPr lang="en-IN" sz="800" dirty="0"/>
          </a:p>
          <a:p>
            <a:pPr algn="r"/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74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Features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D7D89B-1867-B84D-BD98-8694097F0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642" y="66915"/>
            <a:ext cx="577879" cy="69781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AECF795-05B7-2D41-B193-9BDFEBB46028}"/>
              </a:ext>
            </a:extLst>
          </p:cNvPr>
          <p:cNvSpPr txBox="1">
            <a:spLocks/>
          </p:cNvSpPr>
          <p:nvPr/>
        </p:nvSpPr>
        <p:spPr>
          <a:xfrm>
            <a:off x="635760" y="628583"/>
            <a:ext cx="7935515" cy="3813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685702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en-US" sz="1400" dirty="0"/>
              <a:t>#1: Inference only in hardware mode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45ACEF1-74D6-7649-9416-46806A1C233A}"/>
              </a:ext>
            </a:extLst>
          </p:cNvPr>
          <p:cNvSpPr/>
          <p:nvPr/>
        </p:nvSpPr>
        <p:spPr>
          <a:xfrm>
            <a:off x="3157087" y="1771048"/>
            <a:ext cx="3473761" cy="2376812"/>
          </a:xfrm>
          <a:prstGeom prst="cloud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D6362AF-9A53-024E-995A-95399699E9E4}"/>
              </a:ext>
            </a:extLst>
          </p:cNvPr>
          <p:cNvSpPr/>
          <p:nvPr/>
        </p:nvSpPr>
        <p:spPr>
          <a:xfrm>
            <a:off x="1828798" y="2529273"/>
            <a:ext cx="126609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3B5A3B-664D-B548-9527-24144721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82" y="2738854"/>
            <a:ext cx="510226" cy="51022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38CE19B-E3AD-044D-9439-64DF2B651D73}"/>
              </a:ext>
            </a:extLst>
          </p:cNvPr>
          <p:cNvGrpSpPr/>
          <p:nvPr/>
        </p:nvGrpSpPr>
        <p:grpSpPr>
          <a:xfrm>
            <a:off x="182867" y="2177379"/>
            <a:ext cx="1804768" cy="1435547"/>
            <a:chOff x="1995744" y="3859728"/>
            <a:chExt cx="1804768" cy="143554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D4E6E6-B332-0D43-853B-4B6594A97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198" y="3859728"/>
              <a:ext cx="796041" cy="79604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96A7A6-21F4-F843-9787-F8F778AF1E7E}"/>
                </a:ext>
              </a:extLst>
            </p:cNvPr>
            <p:cNvSpPr txBox="1"/>
            <p:nvPr/>
          </p:nvSpPr>
          <p:spPr>
            <a:xfrm>
              <a:off x="1995744" y="4619321"/>
              <a:ext cx="1804768" cy="67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Encrypted</a:t>
              </a:r>
            </a:p>
            <a:p>
              <a:pPr algn="ctr"/>
              <a:r>
                <a:rPr lang="en-US" b="1" dirty="0"/>
                <a:t>privacy-preserving</a:t>
              </a:r>
            </a:p>
            <a:p>
              <a:pPr algn="ctr"/>
              <a:r>
                <a:rPr lang="en-US" b="1" dirty="0"/>
                <a:t>trained model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D9F36CB-B4AB-E342-8F1B-4B47E485A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6677" y="4295571"/>
              <a:ext cx="390689" cy="39068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2D7C7B-2FB5-2C4C-B2F6-2CCFA26F62BA}"/>
              </a:ext>
            </a:extLst>
          </p:cNvPr>
          <p:cNvGrpSpPr/>
          <p:nvPr/>
        </p:nvGrpSpPr>
        <p:grpSpPr>
          <a:xfrm>
            <a:off x="4151651" y="2325518"/>
            <a:ext cx="1804768" cy="1213489"/>
            <a:chOff x="5959881" y="1628333"/>
            <a:chExt cx="1804768" cy="121348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F8FD789-1996-554A-8E51-0433E9E4ACCA}"/>
                </a:ext>
              </a:extLst>
            </p:cNvPr>
            <p:cNvGrpSpPr/>
            <p:nvPr/>
          </p:nvGrpSpPr>
          <p:grpSpPr>
            <a:xfrm>
              <a:off x="5959881" y="1628333"/>
              <a:ext cx="1804768" cy="1213489"/>
              <a:chOff x="4086029" y="621490"/>
              <a:chExt cx="1804768" cy="121348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8361DD70-B8F9-A445-98AF-F3BA1863A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7896" y="621490"/>
                <a:ext cx="796041" cy="796041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3F7726-18F1-1D4E-8643-B56FFA304932}"/>
                  </a:ext>
                </a:extLst>
              </p:cNvPr>
              <p:cNvSpPr txBox="1"/>
              <p:nvPr/>
            </p:nvSpPr>
            <p:spPr>
              <a:xfrm>
                <a:off x="4086029" y="1353565"/>
                <a:ext cx="1804768" cy="481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Privacy-preserving</a:t>
                </a:r>
              </a:p>
              <a:p>
                <a:pPr algn="ctr"/>
                <a:r>
                  <a:rPr lang="en-US" b="1" dirty="0"/>
                  <a:t>trained model</a:t>
                </a: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17648CF-A87D-7C4F-B8DE-DA71D5816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8339" y="2001768"/>
              <a:ext cx="392400" cy="392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29B7FB-E5E2-BC49-BC7E-E6E6A24527A4}"/>
              </a:ext>
            </a:extLst>
          </p:cNvPr>
          <p:cNvGrpSpPr/>
          <p:nvPr/>
        </p:nvGrpSpPr>
        <p:grpSpPr>
          <a:xfrm>
            <a:off x="8276771" y="2648777"/>
            <a:ext cx="681222" cy="817126"/>
            <a:chOff x="567048" y="1474666"/>
            <a:chExt cx="681222" cy="817126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B44A1D5-1185-D543-94B5-D9645EE22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048" y="1474666"/>
              <a:ext cx="681222" cy="68122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FC1B5-6802-6E4E-8CDC-7E2810B8E284}"/>
                </a:ext>
              </a:extLst>
            </p:cNvPr>
            <p:cNvSpPr txBox="1"/>
            <p:nvPr/>
          </p:nvSpPr>
          <p:spPr>
            <a:xfrm>
              <a:off x="582482" y="2004919"/>
              <a:ext cx="65035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User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C1A21C-3657-CA4A-A051-7F35C506243A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flipH="1">
            <a:off x="6804008" y="2989388"/>
            <a:ext cx="1472763" cy="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0ACF0F1-0CAE-934E-9932-20DD353766B2}"/>
              </a:ext>
            </a:extLst>
          </p:cNvPr>
          <p:cNvSpPr txBox="1"/>
          <p:nvPr/>
        </p:nvSpPr>
        <p:spPr>
          <a:xfrm>
            <a:off x="6991269" y="2690803"/>
            <a:ext cx="1263487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Inference APIs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EA30B5-0671-4A46-A729-EE53E868D6FC}"/>
              </a:ext>
            </a:extLst>
          </p:cNvPr>
          <p:cNvSpPr txBox="1"/>
          <p:nvPr/>
        </p:nvSpPr>
        <p:spPr>
          <a:xfrm>
            <a:off x="5749289" y="1161371"/>
            <a:ext cx="3156633" cy="481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</a:rPr>
              <a:t>Training time reduced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</a:rPr>
              <a:t>Privacy preserving trained model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90320C-8FAB-7848-A4FB-1ABD20606505}"/>
              </a:ext>
            </a:extLst>
          </p:cNvPr>
          <p:cNvSpPr txBox="1"/>
          <p:nvPr/>
        </p:nvSpPr>
        <p:spPr>
          <a:xfrm>
            <a:off x="1598611" y="2293598"/>
            <a:ext cx="1385316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 to cloud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F1895C-E5AA-3346-B478-6FCA230B4C66}"/>
              </a:ext>
            </a:extLst>
          </p:cNvPr>
          <p:cNvSpPr txBox="1"/>
          <p:nvPr/>
        </p:nvSpPr>
        <p:spPr>
          <a:xfrm>
            <a:off x="2092422" y="2628152"/>
            <a:ext cx="460382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TLS</a:t>
            </a:r>
          </a:p>
        </p:txBody>
      </p:sp>
    </p:spTree>
    <p:extLst>
      <p:ext uri="{BB962C8B-B14F-4D97-AF65-F5344CB8AC3E}">
        <p14:creationId xmlns:p14="http://schemas.microsoft.com/office/powerpoint/2010/main" val="285717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32" grpId="0"/>
      <p:bldP spid="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Inference only in hardware mode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3A4888-6994-D841-9700-48E63C1DA4AB}"/>
              </a:ext>
            </a:extLst>
          </p:cNvPr>
          <p:cNvSpPr txBox="1">
            <a:spLocks/>
          </p:cNvSpPr>
          <p:nvPr/>
        </p:nvSpPr>
        <p:spPr>
          <a:xfrm>
            <a:off x="656033" y="4723326"/>
            <a:ext cx="8186753" cy="3048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B3CF02C-358C-9E47-A947-AA42431DDE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8896612"/>
              </p:ext>
            </p:extLst>
          </p:nvPr>
        </p:nvGraphicFramePr>
        <p:xfrm>
          <a:off x="291382" y="863985"/>
          <a:ext cx="3672635" cy="3032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3B8A2B-E18C-9640-B02C-FC13EF7FB40A}"/>
              </a:ext>
            </a:extLst>
          </p:cNvPr>
          <p:cNvSpPr txBox="1"/>
          <p:nvPr/>
        </p:nvSpPr>
        <p:spPr>
          <a:xfrm>
            <a:off x="218644" y="4046175"/>
            <a:ext cx="4530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</a:rPr>
              <a:t>Accuracy remains same as native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D7D89B-1867-B84D-BD98-8694097F0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642" y="66915"/>
            <a:ext cx="577879" cy="69781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256011-61CF-4B41-8766-2BECC68A33C3}"/>
              </a:ext>
            </a:extLst>
          </p:cNvPr>
          <p:cNvSpPr txBox="1">
            <a:spLocks/>
          </p:cNvSpPr>
          <p:nvPr/>
        </p:nvSpPr>
        <p:spPr>
          <a:xfrm>
            <a:off x="1152599" y="3838378"/>
            <a:ext cx="2351985" cy="17699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dirty="0"/>
              <a:t>Figure 1: Accuracy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8832F04-C563-E84F-BFFF-89A47A4037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798433"/>
              </p:ext>
            </p:extLst>
          </p:nvPr>
        </p:nvGraphicFramePr>
        <p:xfrm>
          <a:off x="4328670" y="764735"/>
          <a:ext cx="4262879" cy="3042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E05369-A227-CE4E-8017-909076C5EA54}"/>
              </a:ext>
            </a:extLst>
          </p:cNvPr>
          <p:cNvSpPr txBox="1"/>
          <p:nvPr/>
        </p:nvSpPr>
        <p:spPr>
          <a:xfrm>
            <a:off x="4749408" y="4069324"/>
            <a:ext cx="3510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3"/>
                </a:solidFill>
              </a:rPr>
              <a:t>Lot of time reduction for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3"/>
                </a:solidFill>
              </a:rPr>
              <a:t>Inference same as hardware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7512F4-6BB8-B346-8A14-BC7750B98A87}"/>
              </a:ext>
            </a:extLst>
          </p:cNvPr>
          <p:cNvSpPr txBox="1">
            <a:spLocks/>
          </p:cNvSpPr>
          <p:nvPr/>
        </p:nvSpPr>
        <p:spPr>
          <a:xfrm>
            <a:off x="5481657" y="3838377"/>
            <a:ext cx="2351985" cy="17699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dirty="0"/>
              <a:t>Figure 2: Latency</a:t>
            </a:r>
          </a:p>
        </p:txBody>
      </p:sp>
    </p:spTree>
    <p:extLst>
      <p:ext uri="{BB962C8B-B14F-4D97-AF65-F5344CB8AC3E}">
        <p14:creationId xmlns:p14="http://schemas.microsoft.com/office/powerpoint/2010/main" val="196700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series"/>
        </p:bldSub>
      </p:bldGraphic>
      <p:bldGraphic spid="8" grpId="0">
        <p:bldSub>
          <a:bldChart bld="series"/>
        </p:bldSub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Features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D7D89B-1867-B84D-BD98-8694097F0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642" y="66915"/>
            <a:ext cx="577879" cy="69781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AECF795-05B7-2D41-B193-9BDFEBB46028}"/>
              </a:ext>
            </a:extLst>
          </p:cNvPr>
          <p:cNvSpPr txBox="1">
            <a:spLocks/>
          </p:cNvSpPr>
          <p:nvPr/>
        </p:nvSpPr>
        <p:spPr>
          <a:xfrm>
            <a:off x="635760" y="641817"/>
            <a:ext cx="7935515" cy="3813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685702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en-US" sz="1400" dirty="0"/>
              <a:t>#2. Save &amp; load Model - Train 50:50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45ACEF1-74D6-7649-9416-46806A1C233A}"/>
              </a:ext>
            </a:extLst>
          </p:cNvPr>
          <p:cNvSpPr/>
          <p:nvPr/>
        </p:nvSpPr>
        <p:spPr>
          <a:xfrm>
            <a:off x="3157087" y="1581645"/>
            <a:ext cx="3473761" cy="3265247"/>
          </a:xfrm>
          <a:prstGeom prst="cloud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D6362AF-9A53-024E-995A-95399699E9E4}"/>
              </a:ext>
            </a:extLst>
          </p:cNvPr>
          <p:cNvSpPr/>
          <p:nvPr/>
        </p:nvSpPr>
        <p:spPr>
          <a:xfrm>
            <a:off x="1828798" y="2529273"/>
            <a:ext cx="126609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3B5A3B-664D-B548-9527-24144721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82" y="2738854"/>
            <a:ext cx="510226" cy="51022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38CE19B-E3AD-044D-9439-64DF2B651D73}"/>
              </a:ext>
            </a:extLst>
          </p:cNvPr>
          <p:cNvGrpSpPr/>
          <p:nvPr/>
        </p:nvGrpSpPr>
        <p:grpSpPr>
          <a:xfrm>
            <a:off x="182867" y="2177379"/>
            <a:ext cx="1804768" cy="1435547"/>
            <a:chOff x="1995744" y="3859728"/>
            <a:chExt cx="1804768" cy="143554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D4E6E6-B332-0D43-853B-4B6594A97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198" y="3859728"/>
              <a:ext cx="796041" cy="79604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96A7A6-21F4-F843-9787-F8F778AF1E7E}"/>
                </a:ext>
              </a:extLst>
            </p:cNvPr>
            <p:cNvSpPr txBox="1"/>
            <p:nvPr/>
          </p:nvSpPr>
          <p:spPr>
            <a:xfrm>
              <a:off x="1995744" y="4619321"/>
              <a:ext cx="1804768" cy="67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Encrypted</a:t>
              </a:r>
            </a:p>
            <a:p>
              <a:pPr algn="ctr"/>
              <a:r>
                <a:rPr lang="en-US" b="1" dirty="0"/>
                <a:t>privacy-preserving</a:t>
              </a:r>
            </a:p>
            <a:p>
              <a:pPr algn="ctr"/>
              <a:r>
                <a:rPr lang="en-US" b="1" dirty="0"/>
                <a:t>trained model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D9F36CB-B4AB-E342-8F1B-4B47E485A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6677" y="4295571"/>
              <a:ext cx="390689" cy="39068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2D7C7B-2FB5-2C4C-B2F6-2CCFA26F62BA}"/>
              </a:ext>
            </a:extLst>
          </p:cNvPr>
          <p:cNvGrpSpPr/>
          <p:nvPr/>
        </p:nvGrpSpPr>
        <p:grpSpPr>
          <a:xfrm>
            <a:off x="4493993" y="2290332"/>
            <a:ext cx="1781199" cy="1175571"/>
            <a:chOff x="5959881" y="1628333"/>
            <a:chExt cx="1804768" cy="121348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F8FD789-1996-554A-8E51-0433E9E4ACCA}"/>
                </a:ext>
              </a:extLst>
            </p:cNvPr>
            <p:cNvGrpSpPr/>
            <p:nvPr/>
          </p:nvGrpSpPr>
          <p:grpSpPr>
            <a:xfrm>
              <a:off x="5959881" y="1628333"/>
              <a:ext cx="1804768" cy="1213489"/>
              <a:chOff x="4086029" y="621490"/>
              <a:chExt cx="1804768" cy="121348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8361DD70-B8F9-A445-98AF-F3BA1863A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7896" y="621490"/>
                <a:ext cx="796041" cy="796041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3F7726-18F1-1D4E-8643-B56FFA304932}"/>
                  </a:ext>
                </a:extLst>
              </p:cNvPr>
              <p:cNvSpPr txBox="1"/>
              <p:nvPr/>
            </p:nvSpPr>
            <p:spPr>
              <a:xfrm>
                <a:off x="4086029" y="1353565"/>
                <a:ext cx="1804768" cy="481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Privacy-preserving</a:t>
                </a:r>
              </a:p>
              <a:p>
                <a:pPr algn="ctr"/>
                <a:r>
                  <a:rPr lang="en-US" b="1" dirty="0"/>
                  <a:t>trained model</a:t>
                </a: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17648CF-A87D-7C4F-B8DE-DA71D5816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8339" y="2001768"/>
              <a:ext cx="392400" cy="392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29B7FB-E5E2-BC49-BC7E-E6E6A24527A4}"/>
              </a:ext>
            </a:extLst>
          </p:cNvPr>
          <p:cNvGrpSpPr/>
          <p:nvPr/>
        </p:nvGrpSpPr>
        <p:grpSpPr>
          <a:xfrm>
            <a:off x="8276771" y="2648777"/>
            <a:ext cx="681222" cy="817126"/>
            <a:chOff x="567048" y="1474666"/>
            <a:chExt cx="681222" cy="817126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B44A1D5-1185-D543-94B5-D9645EE22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048" y="1474666"/>
              <a:ext cx="681222" cy="68122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FC1B5-6802-6E4E-8CDC-7E2810B8E284}"/>
                </a:ext>
              </a:extLst>
            </p:cNvPr>
            <p:cNvSpPr txBox="1"/>
            <p:nvPr/>
          </p:nvSpPr>
          <p:spPr>
            <a:xfrm>
              <a:off x="582482" y="2004919"/>
              <a:ext cx="65035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User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C1A21C-3657-CA4A-A051-7F35C506243A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flipH="1">
            <a:off x="6804008" y="2989388"/>
            <a:ext cx="1472763" cy="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0ACF0F1-0CAE-934E-9932-20DD353766B2}"/>
              </a:ext>
            </a:extLst>
          </p:cNvPr>
          <p:cNvSpPr txBox="1"/>
          <p:nvPr/>
        </p:nvSpPr>
        <p:spPr>
          <a:xfrm>
            <a:off x="6991269" y="2690803"/>
            <a:ext cx="1263487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Inference APIs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EA30B5-0671-4A46-A729-EE53E868D6FC}"/>
              </a:ext>
            </a:extLst>
          </p:cNvPr>
          <p:cNvSpPr txBox="1"/>
          <p:nvPr/>
        </p:nvSpPr>
        <p:spPr>
          <a:xfrm>
            <a:off x="3472843" y="936534"/>
            <a:ext cx="5033429" cy="481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</a:rPr>
              <a:t>Training time reduced to train model with only new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</a:rPr>
              <a:t>Privacy preserving trained model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90320C-8FAB-7848-A4FB-1ABD20606505}"/>
              </a:ext>
            </a:extLst>
          </p:cNvPr>
          <p:cNvSpPr txBox="1"/>
          <p:nvPr/>
        </p:nvSpPr>
        <p:spPr>
          <a:xfrm>
            <a:off x="1598611" y="2293598"/>
            <a:ext cx="1385316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 to cloud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F1895C-E5AA-3346-B478-6FCA230B4C66}"/>
              </a:ext>
            </a:extLst>
          </p:cNvPr>
          <p:cNvSpPr txBox="1"/>
          <p:nvPr/>
        </p:nvSpPr>
        <p:spPr>
          <a:xfrm>
            <a:off x="2092422" y="2628152"/>
            <a:ext cx="460382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TLS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4EE8F8-70C9-FC44-B6D9-F534A92CB75E}"/>
              </a:ext>
            </a:extLst>
          </p:cNvPr>
          <p:cNvGrpSpPr/>
          <p:nvPr/>
        </p:nvGrpSpPr>
        <p:grpSpPr>
          <a:xfrm>
            <a:off x="3472843" y="2035528"/>
            <a:ext cx="1023580" cy="1143039"/>
            <a:chOff x="2053499" y="661579"/>
            <a:chExt cx="1023580" cy="114303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79867FD-4782-CA42-850A-E9452BB3C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349" y="661579"/>
              <a:ext cx="733243" cy="73324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31B2C34-CFC1-5A4D-B5DD-196BD1400A7E}"/>
                </a:ext>
              </a:extLst>
            </p:cNvPr>
            <p:cNvSpPr txBox="1"/>
            <p:nvPr/>
          </p:nvSpPr>
          <p:spPr>
            <a:xfrm>
              <a:off x="2053499" y="1323204"/>
              <a:ext cx="1023580" cy="481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Training</a:t>
              </a:r>
            </a:p>
            <a:p>
              <a:pPr algn="ctr"/>
              <a:r>
                <a:rPr lang="en-US" b="1" dirty="0"/>
                <a:t>Algorithm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A0B930-7053-D04C-8ED7-83A05FAD16C8}"/>
              </a:ext>
            </a:extLst>
          </p:cNvPr>
          <p:cNvGrpSpPr/>
          <p:nvPr/>
        </p:nvGrpSpPr>
        <p:grpSpPr>
          <a:xfrm>
            <a:off x="3637983" y="3346944"/>
            <a:ext cx="946870" cy="1327757"/>
            <a:chOff x="1960523" y="3037499"/>
            <a:chExt cx="946870" cy="1327757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82630B4-07DC-E54F-8464-9F70BDCE4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0523" y="3037499"/>
              <a:ext cx="946870" cy="94687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D46CC7-6120-A045-B5B2-CDCFCAA70C43}"/>
                </a:ext>
              </a:extLst>
            </p:cNvPr>
            <p:cNvSpPr txBox="1"/>
            <p:nvPr/>
          </p:nvSpPr>
          <p:spPr>
            <a:xfrm>
              <a:off x="2016039" y="3883842"/>
              <a:ext cx="835838" cy="481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New Data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C64ADF4-FB16-6247-AC53-9B7A5C9A2634}"/>
              </a:ext>
            </a:extLst>
          </p:cNvPr>
          <p:cNvGrpSpPr/>
          <p:nvPr/>
        </p:nvGrpSpPr>
        <p:grpSpPr>
          <a:xfrm>
            <a:off x="649851" y="4042069"/>
            <a:ext cx="1023580" cy="1143039"/>
            <a:chOff x="2053499" y="661579"/>
            <a:chExt cx="1023580" cy="114303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B631C66-C804-384F-B33D-DC6CD6008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349" y="661579"/>
              <a:ext cx="733243" cy="733243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836BA04-C10D-5E4E-984D-5A1F26438D9E}"/>
                </a:ext>
              </a:extLst>
            </p:cNvPr>
            <p:cNvSpPr txBox="1"/>
            <p:nvPr/>
          </p:nvSpPr>
          <p:spPr>
            <a:xfrm>
              <a:off x="2053499" y="1323204"/>
              <a:ext cx="1023580" cy="481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Training</a:t>
              </a:r>
            </a:p>
            <a:p>
              <a:pPr algn="ctr"/>
              <a:r>
                <a:rPr lang="en-US" b="1" dirty="0"/>
                <a:t>Algorithm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F888D1-43A5-4D4F-9215-DDBA9887E7B0}"/>
              </a:ext>
            </a:extLst>
          </p:cNvPr>
          <p:cNvGrpSpPr/>
          <p:nvPr/>
        </p:nvGrpSpPr>
        <p:grpSpPr>
          <a:xfrm>
            <a:off x="2476584" y="4008066"/>
            <a:ext cx="946870" cy="1133216"/>
            <a:chOff x="1960523" y="3037499"/>
            <a:chExt cx="946870" cy="113321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134261E-E7F3-F748-B272-F897879CA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0523" y="3037499"/>
              <a:ext cx="946870" cy="94687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4EAA8D-B857-8640-AAF4-67FFECEF9401}"/>
                </a:ext>
              </a:extLst>
            </p:cNvPr>
            <p:cNvSpPr txBox="1"/>
            <p:nvPr/>
          </p:nvSpPr>
          <p:spPr>
            <a:xfrm>
              <a:off x="2016039" y="3883842"/>
              <a:ext cx="835838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Data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147B78-0F72-D34F-8929-59B7587660F3}"/>
              </a:ext>
            </a:extLst>
          </p:cNvPr>
          <p:cNvCxnSpPr>
            <a:cxnSpLocks/>
          </p:cNvCxnSpPr>
          <p:nvPr/>
        </p:nvCxnSpPr>
        <p:spPr>
          <a:xfrm flipH="1">
            <a:off x="1695207" y="4434494"/>
            <a:ext cx="608217" cy="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513617-C5EE-9046-B11F-A9F8F1BF9910}"/>
              </a:ext>
            </a:extLst>
          </p:cNvPr>
          <p:cNvCxnSpPr>
            <a:cxnSpLocks/>
          </p:cNvCxnSpPr>
          <p:nvPr/>
        </p:nvCxnSpPr>
        <p:spPr>
          <a:xfrm flipV="1">
            <a:off x="1166657" y="3593355"/>
            <a:ext cx="0" cy="22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6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32" grpId="0"/>
      <p:bldP spid="34" grpId="0"/>
      <p:bldP spid="3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#2. Save &amp; load Model - Train 50:50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3A4888-6994-D841-9700-48E63C1DA4AB}"/>
              </a:ext>
            </a:extLst>
          </p:cNvPr>
          <p:cNvSpPr txBox="1">
            <a:spLocks/>
          </p:cNvSpPr>
          <p:nvPr/>
        </p:nvSpPr>
        <p:spPr>
          <a:xfrm>
            <a:off x="656033" y="4723326"/>
            <a:ext cx="8186753" cy="3048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B3CF02C-358C-9E47-A947-AA42431DDE77}"/>
              </a:ext>
            </a:extLst>
          </p:cNvPr>
          <p:cNvGraphicFramePr/>
          <p:nvPr>
            <p:extLst/>
          </p:nvPr>
        </p:nvGraphicFramePr>
        <p:xfrm>
          <a:off x="384488" y="786782"/>
          <a:ext cx="3693736" cy="326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DA836C0-2E27-8D43-9E10-F1CE7F00586B}"/>
              </a:ext>
            </a:extLst>
          </p:cNvPr>
          <p:cNvGraphicFramePr/>
          <p:nvPr>
            <p:extLst/>
          </p:nvPr>
        </p:nvGraphicFramePr>
        <p:xfrm>
          <a:off x="4622800" y="858574"/>
          <a:ext cx="3956050" cy="3002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0E4164-50C0-E04D-BD77-8A5A9C31A2C9}"/>
              </a:ext>
            </a:extLst>
          </p:cNvPr>
          <p:cNvSpPr txBox="1"/>
          <p:nvPr/>
        </p:nvSpPr>
        <p:spPr>
          <a:xfrm>
            <a:off x="4389643" y="4320276"/>
            <a:ext cx="442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3"/>
                </a:solidFill>
              </a:rPr>
              <a:t>Training time 1.9x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3"/>
                </a:solidFill>
              </a:rPr>
              <a:t>Inference same as hardware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46A9CB-A57C-FD4F-893B-A3EC2EE39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86" y="136773"/>
            <a:ext cx="487995" cy="57836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4EA1EC-7428-1F40-90E4-B0BCEC669519}"/>
              </a:ext>
            </a:extLst>
          </p:cNvPr>
          <p:cNvSpPr txBox="1">
            <a:spLocks/>
          </p:cNvSpPr>
          <p:nvPr/>
        </p:nvSpPr>
        <p:spPr>
          <a:xfrm>
            <a:off x="1055363" y="4055394"/>
            <a:ext cx="2351985" cy="17699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dirty="0"/>
              <a:t>Figure 1: Accuracy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4FD297C-483B-0449-964D-336C7C36EEFF}"/>
              </a:ext>
            </a:extLst>
          </p:cNvPr>
          <p:cNvSpPr txBox="1">
            <a:spLocks/>
          </p:cNvSpPr>
          <p:nvPr/>
        </p:nvSpPr>
        <p:spPr>
          <a:xfrm>
            <a:off x="5547537" y="3921712"/>
            <a:ext cx="2351985" cy="17699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dirty="0"/>
              <a:t>Figure 2: Latency</a:t>
            </a:r>
          </a:p>
        </p:txBody>
      </p:sp>
    </p:spTree>
    <p:extLst>
      <p:ext uri="{BB962C8B-B14F-4D97-AF65-F5344CB8AC3E}">
        <p14:creationId xmlns:p14="http://schemas.microsoft.com/office/powerpoint/2010/main" val="74622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series"/>
        </p:bldSub>
      </p:bldGraphic>
      <p:bldGraphic spid="8" grpId="0" uiExpand="1">
        <p:bldSub>
          <a:bldChart bld="series"/>
        </p:bldSub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Features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D7D89B-1867-B84D-BD98-8694097F0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642" y="66915"/>
            <a:ext cx="577879" cy="69781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AECF795-05B7-2D41-B193-9BDFEBB46028}"/>
              </a:ext>
            </a:extLst>
          </p:cNvPr>
          <p:cNvSpPr txBox="1">
            <a:spLocks/>
          </p:cNvSpPr>
          <p:nvPr/>
        </p:nvSpPr>
        <p:spPr>
          <a:xfrm>
            <a:off x="635760" y="641817"/>
            <a:ext cx="7935515" cy="3813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685702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en-US" sz="1400" dirty="0"/>
              <a:t>#3. Federated learning</a:t>
            </a:r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7553AAB8-C78F-C844-B453-6D3B6E894FC3}"/>
              </a:ext>
            </a:extLst>
          </p:cNvPr>
          <p:cNvSpPr/>
          <p:nvPr/>
        </p:nvSpPr>
        <p:spPr>
          <a:xfrm>
            <a:off x="3372593" y="1122962"/>
            <a:ext cx="2461846" cy="348535"/>
          </a:xfrm>
          <a:prstGeom prst="round2Same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 10000</a:t>
            </a:r>
          </a:p>
        </p:txBody>
      </p:sp>
      <p:sp>
        <p:nvSpPr>
          <p:cNvPr id="47" name="Round Same Side Corner Rectangle 46">
            <a:extLst>
              <a:ext uri="{FF2B5EF4-FFF2-40B4-BE49-F238E27FC236}">
                <a16:creationId xmlns:a16="http://schemas.microsoft.com/office/drawing/2014/main" id="{78E325B1-D0AC-0D42-B5C6-BCBBE032ECAE}"/>
              </a:ext>
            </a:extLst>
          </p:cNvPr>
          <p:cNvSpPr/>
          <p:nvPr/>
        </p:nvSpPr>
        <p:spPr>
          <a:xfrm>
            <a:off x="1885589" y="2123604"/>
            <a:ext cx="856819" cy="50586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  <a:p>
            <a:pPr algn="ctr"/>
            <a:r>
              <a:rPr lang="en-US" dirty="0"/>
              <a:t>2500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A7B52C-2724-1549-98A0-A912D723E6BB}"/>
              </a:ext>
            </a:extLst>
          </p:cNvPr>
          <p:cNvCxnSpPr>
            <a:cxnSpLocks/>
            <a:stCxn id="3" idx="1"/>
            <a:endCxn id="15" idx="1"/>
          </p:cNvCxnSpPr>
          <p:nvPr/>
        </p:nvCxnSpPr>
        <p:spPr>
          <a:xfrm>
            <a:off x="4603516" y="1471497"/>
            <a:ext cx="1" cy="37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DC174D6D-1922-9A45-A7E7-23667D60D166}"/>
              </a:ext>
            </a:extLst>
          </p:cNvPr>
          <p:cNvSpPr/>
          <p:nvPr/>
        </p:nvSpPr>
        <p:spPr>
          <a:xfrm rot="5400000">
            <a:off x="4502345" y="-340856"/>
            <a:ext cx="202343" cy="45790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5D69FC64-2F2D-C94E-A2AF-EC93A332CAEF}"/>
              </a:ext>
            </a:extLst>
          </p:cNvPr>
          <p:cNvSpPr/>
          <p:nvPr/>
        </p:nvSpPr>
        <p:spPr>
          <a:xfrm>
            <a:off x="3429778" y="2120683"/>
            <a:ext cx="856819" cy="50586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Client2</a:t>
            </a:r>
          </a:p>
          <a:p>
            <a:pPr algn="ctr"/>
            <a:r>
              <a:rPr lang="en-US" dirty="0"/>
              <a:t>2500</a:t>
            </a:r>
          </a:p>
        </p:txBody>
      </p:sp>
      <p:sp>
        <p:nvSpPr>
          <p:cNvPr id="53" name="Round Same Side Corner Rectangle 52">
            <a:extLst>
              <a:ext uri="{FF2B5EF4-FFF2-40B4-BE49-F238E27FC236}">
                <a16:creationId xmlns:a16="http://schemas.microsoft.com/office/drawing/2014/main" id="{4B5E628E-BEF3-3342-98C1-606349C10ED7}"/>
              </a:ext>
            </a:extLst>
          </p:cNvPr>
          <p:cNvSpPr/>
          <p:nvPr/>
        </p:nvSpPr>
        <p:spPr>
          <a:xfrm>
            <a:off x="4868780" y="2120683"/>
            <a:ext cx="856819" cy="50586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Client3</a:t>
            </a:r>
          </a:p>
          <a:p>
            <a:pPr algn="ctr"/>
            <a:r>
              <a:rPr lang="en-US" dirty="0"/>
              <a:t>2500</a:t>
            </a:r>
          </a:p>
        </p:txBody>
      </p:sp>
      <p:sp>
        <p:nvSpPr>
          <p:cNvPr id="54" name="Round Same Side Corner Rectangle 53">
            <a:extLst>
              <a:ext uri="{FF2B5EF4-FFF2-40B4-BE49-F238E27FC236}">
                <a16:creationId xmlns:a16="http://schemas.microsoft.com/office/drawing/2014/main" id="{63E39A38-DB47-BA4B-A52D-26CAF83947D9}"/>
              </a:ext>
            </a:extLst>
          </p:cNvPr>
          <p:cNvSpPr/>
          <p:nvPr/>
        </p:nvSpPr>
        <p:spPr>
          <a:xfrm>
            <a:off x="6363288" y="2080536"/>
            <a:ext cx="856819" cy="50586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Client4</a:t>
            </a:r>
          </a:p>
          <a:p>
            <a:pPr algn="ctr"/>
            <a:r>
              <a:rPr lang="en-US" dirty="0"/>
              <a:t>2500</a:t>
            </a:r>
          </a:p>
        </p:txBody>
      </p:sp>
    </p:spTree>
    <p:extLst>
      <p:ext uri="{BB962C8B-B14F-4D97-AF65-F5344CB8AC3E}">
        <p14:creationId xmlns:p14="http://schemas.microsoft.com/office/powerpoint/2010/main" val="3316256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Features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D7D89B-1867-B84D-BD98-8694097F0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642" y="66915"/>
            <a:ext cx="577879" cy="69781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AECF795-05B7-2D41-B193-9BDFEBB46028}"/>
              </a:ext>
            </a:extLst>
          </p:cNvPr>
          <p:cNvSpPr txBox="1">
            <a:spLocks/>
          </p:cNvSpPr>
          <p:nvPr/>
        </p:nvSpPr>
        <p:spPr>
          <a:xfrm>
            <a:off x="635760" y="641817"/>
            <a:ext cx="7935515" cy="3813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685702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en-US" sz="1400" dirty="0"/>
              <a:t>#3. Federated learning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9DCCA4-595A-0E46-9996-379CB94BB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46873"/>
              </p:ext>
            </p:extLst>
          </p:nvPr>
        </p:nvGraphicFramePr>
        <p:xfrm>
          <a:off x="1434905" y="1080055"/>
          <a:ext cx="6058488" cy="36927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9748">
                  <a:extLst>
                    <a:ext uri="{9D8B030D-6E8A-4147-A177-3AD203B41FA5}">
                      <a16:colId xmlns:a16="http://schemas.microsoft.com/office/drawing/2014/main" val="2169796043"/>
                    </a:ext>
                  </a:extLst>
                </a:gridCol>
                <a:gridCol w="1009748">
                  <a:extLst>
                    <a:ext uri="{9D8B030D-6E8A-4147-A177-3AD203B41FA5}">
                      <a16:colId xmlns:a16="http://schemas.microsoft.com/office/drawing/2014/main" val="965166825"/>
                    </a:ext>
                  </a:extLst>
                </a:gridCol>
                <a:gridCol w="1009748">
                  <a:extLst>
                    <a:ext uri="{9D8B030D-6E8A-4147-A177-3AD203B41FA5}">
                      <a16:colId xmlns:a16="http://schemas.microsoft.com/office/drawing/2014/main" val="1057129329"/>
                    </a:ext>
                  </a:extLst>
                </a:gridCol>
                <a:gridCol w="1009748">
                  <a:extLst>
                    <a:ext uri="{9D8B030D-6E8A-4147-A177-3AD203B41FA5}">
                      <a16:colId xmlns:a16="http://schemas.microsoft.com/office/drawing/2014/main" val="3545045028"/>
                    </a:ext>
                  </a:extLst>
                </a:gridCol>
                <a:gridCol w="1009748">
                  <a:extLst>
                    <a:ext uri="{9D8B030D-6E8A-4147-A177-3AD203B41FA5}">
                      <a16:colId xmlns:a16="http://schemas.microsoft.com/office/drawing/2014/main" val="2096359650"/>
                    </a:ext>
                  </a:extLst>
                </a:gridCol>
                <a:gridCol w="1009748">
                  <a:extLst>
                    <a:ext uri="{9D8B030D-6E8A-4147-A177-3AD203B41FA5}">
                      <a16:colId xmlns:a16="http://schemas.microsoft.com/office/drawing/2014/main" val="2847047917"/>
                    </a:ext>
                  </a:extLst>
                </a:gridCol>
              </a:tblGrid>
              <a:tr h="335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4001"/>
                  </a:ext>
                </a:extLst>
              </a:tr>
              <a:tr h="3357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15.48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28.88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27.56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15.24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10.88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013095"/>
                  </a:ext>
                </a:extLst>
              </a:tr>
              <a:tr h="3357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33.96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31.28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21.52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22.16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27.20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6198324"/>
                  </a:ext>
                </a:extLst>
              </a:tr>
              <a:tr h="3357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9.00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49.60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48.72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22.28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22.64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0304694"/>
                  </a:ext>
                </a:extLst>
              </a:tr>
              <a:tr h="3357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72.48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58.92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77.68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66.28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69.72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8368083"/>
                  </a:ext>
                </a:extLst>
              </a:tr>
              <a:tr h="3357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78.44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82.64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82.68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80.64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86.04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7240279"/>
                  </a:ext>
                </a:extLst>
              </a:tr>
              <a:tr h="3357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89.00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85.68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89.80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89.20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89.80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6286986"/>
                  </a:ext>
                </a:extLst>
              </a:tr>
              <a:tr h="3357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85.76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81.52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80.80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90.44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90.68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4878884"/>
                  </a:ext>
                </a:extLst>
              </a:tr>
              <a:tr h="3357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92.04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89.04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90.56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91.52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92.40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0828540"/>
                  </a:ext>
                </a:extLst>
              </a:tr>
              <a:tr h="3357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92.56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87.72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81.60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90.92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91.52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8193370"/>
                  </a:ext>
                </a:extLst>
              </a:tr>
              <a:tr h="3357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92.28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92.64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93.36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92.48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93.48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21824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E4B4B4-DE86-8943-8005-5F9C9395E07B}"/>
              </a:ext>
            </a:extLst>
          </p:cNvPr>
          <p:cNvSpPr txBox="1">
            <a:spLocks/>
          </p:cNvSpPr>
          <p:nvPr/>
        </p:nvSpPr>
        <p:spPr>
          <a:xfrm>
            <a:off x="3288156" y="4839323"/>
            <a:ext cx="2351985" cy="17699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dirty="0"/>
              <a:t>Table 1: Accuracy</a:t>
            </a:r>
          </a:p>
        </p:txBody>
      </p:sp>
    </p:spTree>
    <p:extLst>
      <p:ext uri="{BB962C8B-B14F-4D97-AF65-F5344CB8AC3E}">
        <p14:creationId xmlns:p14="http://schemas.microsoft.com/office/powerpoint/2010/main" val="2610392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Features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D7D89B-1867-B84D-BD98-8694097F0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642" y="66915"/>
            <a:ext cx="577879" cy="69781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AECF795-05B7-2D41-B193-9BDFEBB46028}"/>
              </a:ext>
            </a:extLst>
          </p:cNvPr>
          <p:cNvSpPr txBox="1">
            <a:spLocks/>
          </p:cNvSpPr>
          <p:nvPr/>
        </p:nvSpPr>
        <p:spPr>
          <a:xfrm>
            <a:off x="635760" y="641817"/>
            <a:ext cx="7935515" cy="3813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685702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en-US" sz="1400" dirty="0"/>
              <a:t>#3. Federated learning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568AFFB-8CF2-7A40-A60C-2D9F363A77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1541495"/>
              </p:ext>
            </p:extLst>
          </p:nvPr>
        </p:nvGraphicFramePr>
        <p:xfrm>
          <a:off x="1524000" y="8255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B21774-CDA8-8449-BC87-AB526BEE78EA}"/>
              </a:ext>
            </a:extLst>
          </p:cNvPr>
          <p:cNvSpPr txBox="1">
            <a:spLocks/>
          </p:cNvSpPr>
          <p:nvPr/>
        </p:nvSpPr>
        <p:spPr>
          <a:xfrm>
            <a:off x="3597334" y="4889500"/>
            <a:ext cx="2351985" cy="17699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dirty="0"/>
              <a:t>Figure 1: Latency</a:t>
            </a:r>
          </a:p>
        </p:txBody>
      </p:sp>
    </p:spTree>
    <p:extLst>
      <p:ext uri="{BB962C8B-B14F-4D97-AF65-F5344CB8AC3E}">
        <p14:creationId xmlns:p14="http://schemas.microsoft.com/office/powerpoint/2010/main" val="36789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26" y="239157"/>
            <a:ext cx="7935515" cy="570178"/>
          </a:xfrm>
        </p:spPr>
        <p:txBody>
          <a:bodyPr/>
          <a:lstStyle/>
          <a:p>
            <a:r>
              <a:rPr lang="en-US" dirty="0"/>
              <a:t>RR – Training - Accuracy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3A4888-6994-D841-9700-48E63C1DA4AB}"/>
              </a:ext>
            </a:extLst>
          </p:cNvPr>
          <p:cNvSpPr txBox="1">
            <a:spLocks/>
          </p:cNvSpPr>
          <p:nvPr/>
        </p:nvSpPr>
        <p:spPr>
          <a:xfrm>
            <a:off x="656033" y="4723326"/>
            <a:ext cx="8186753" cy="3048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B3CF02C-358C-9E47-A947-AA42431DDE77}"/>
              </a:ext>
            </a:extLst>
          </p:cNvPr>
          <p:cNvGraphicFramePr/>
          <p:nvPr>
            <p:extLst/>
          </p:nvPr>
        </p:nvGraphicFramePr>
        <p:xfrm>
          <a:off x="421064" y="775487"/>
          <a:ext cx="2802196" cy="326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14533727-23B7-0E41-AD3D-7246F21C258A}"/>
              </a:ext>
            </a:extLst>
          </p:cNvPr>
          <p:cNvGraphicFramePr/>
          <p:nvPr>
            <p:extLst/>
          </p:nvPr>
        </p:nvGraphicFramePr>
        <p:xfrm>
          <a:off x="3230939" y="775487"/>
          <a:ext cx="2802196" cy="326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DFD42F39-53DF-A84C-AE27-F9A94AE1386E}"/>
              </a:ext>
            </a:extLst>
          </p:cNvPr>
          <p:cNvGraphicFramePr/>
          <p:nvPr>
            <p:extLst/>
          </p:nvPr>
        </p:nvGraphicFramePr>
        <p:xfrm>
          <a:off x="5960989" y="775487"/>
          <a:ext cx="2802196" cy="326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32DE22E-B87E-5C4B-803E-E1CBF4CF56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" b="18479"/>
          <a:stretch/>
        </p:blipFill>
        <p:spPr>
          <a:xfrm>
            <a:off x="7592298" y="203819"/>
            <a:ext cx="1170887" cy="53986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A62F0D4-F741-3546-B0BB-37A8E8EBBCD6}"/>
              </a:ext>
            </a:extLst>
          </p:cNvPr>
          <p:cNvSpPr txBox="1">
            <a:spLocks/>
          </p:cNvSpPr>
          <p:nvPr/>
        </p:nvSpPr>
        <p:spPr>
          <a:xfrm>
            <a:off x="765629" y="3913312"/>
            <a:ext cx="2351985" cy="17699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dirty="0"/>
              <a:t>Figure 1: Native mode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F911D9-3F5C-A049-8BF7-1126DB32978B}"/>
              </a:ext>
            </a:extLst>
          </p:cNvPr>
          <p:cNvSpPr txBox="1">
            <a:spLocks/>
          </p:cNvSpPr>
          <p:nvPr/>
        </p:nvSpPr>
        <p:spPr>
          <a:xfrm>
            <a:off x="3609004" y="3950605"/>
            <a:ext cx="2351985" cy="17699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dirty="0"/>
              <a:t>Figure 2: Simulation  mode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9CDECDB-A7A1-664B-96C5-A583A186E0B3}"/>
              </a:ext>
            </a:extLst>
          </p:cNvPr>
          <p:cNvSpPr txBox="1">
            <a:spLocks/>
          </p:cNvSpPr>
          <p:nvPr/>
        </p:nvSpPr>
        <p:spPr>
          <a:xfrm>
            <a:off x="6186094" y="3960596"/>
            <a:ext cx="2351985" cy="17699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dirty="0"/>
              <a:t>Figure 3: Hardware mode</a:t>
            </a:r>
          </a:p>
        </p:txBody>
      </p:sp>
    </p:spTree>
    <p:extLst>
      <p:ext uri="{BB962C8B-B14F-4D97-AF65-F5344CB8AC3E}">
        <p14:creationId xmlns:p14="http://schemas.microsoft.com/office/powerpoint/2010/main" val="12625040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362053"/>
          </a:xfrm>
        </p:spPr>
        <p:txBody>
          <a:bodyPr/>
          <a:lstStyle/>
          <a:p>
            <a:r>
              <a:rPr lang="en-US" dirty="0"/>
              <a:t>SCONE Encryption/Decryption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3E44E9-4993-604A-AE8C-08DB1BCA416B}"/>
              </a:ext>
            </a:extLst>
          </p:cNvPr>
          <p:cNvSpPr/>
          <p:nvPr/>
        </p:nvSpPr>
        <p:spPr>
          <a:xfrm>
            <a:off x="656035" y="806837"/>
            <a:ext cx="8226708" cy="729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the container</a:t>
            </a:r>
          </a:p>
          <a:p>
            <a:r>
              <a:rPr lang="en-US" dirty="0"/>
              <a:t>docker run -it --</a:t>
            </a:r>
            <a:r>
              <a:rPr lang="en-US" dirty="0" err="1"/>
              <a:t>rm</a:t>
            </a:r>
            <a:r>
              <a:rPr lang="en-US" dirty="0"/>
              <a:t> -v $PWD/data:/data -v $PWD/</a:t>
            </a:r>
            <a:r>
              <a:rPr lang="en-US" dirty="0" err="1"/>
              <a:t>odata</a:t>
            </a:r>
            <a:r>
              <a:rPr lang="en-US" dirty="0"/>
              <a:t>:/</a:t>
            </a:r>
            <a:r>
              <a:rPr lang="en-US" dirty="0" err="1"/>
              <a:t>odata</a:t>
            </a:r>
            <a:r>
              <a:rPr lang="en-US" dirty="0"/>
              <a:t> --privileged --device /dev/</a:t>
            </a:r>
            <a:r>
              <a:rPr lang="en-US" dirty="0" err="1"/>
              <a:t>isgx</a:t>
            </a:r>
            <a:r>
              <a:rPr lang="en-US" dirty="0"/>
              <a:t> </a:t>
            </a:r>
            <a:r>
              <a:rPr lang="en-US" dirty="0" err="1"/>
              <a:t>sconecuratedimages</a:t>
            </a:r>
            <a:r>
              <a:rPr lang="en-US" dirty="0"/>
              <a:t>/www2019:scone-tensorflow-1.15 </a:t>
            </a:r>
            <a:r>
              <a:rPr lang="en-US" dirty="0" err="1"/>
              <a:t>sh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fspf</a:t>
            </a:r>
            <a:r>
              <a:rPr lang="en-US" dirty="0"/>
              <a:t> file</a:t>
            </a:r>
          </a:p>
          <a:p>
            <a:r>
              <a:rPr lang="en-US" dirty="0"/>
              <a:t>cd /data</a:t>
            </a:r>
          </a:p>
          <a:p>
            <a:r>
              <a:rPr lang="en-US" dirty="0"/>
              <a:t>scone </a:t>
            </a:r>
            <a:r>
              <a:rPr lang="en-US" dirty="0" err="1"/>
              <a:t>fspf</a:t>
            </a:r>
            <a:r>
              <a:rPr lang="en-US" dirty="0"/>
              <a:t> create </a:t>
            </a:r>
            <a:r>
              <a:rPr lang="en-US" dirty="0" err="1"/>
              <a:t>fspf.pb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region</a:t>
            </a:r>
          </a:p>
          <a:p>
            <a:r>
              <a:rPr lang="en-US" dirty="0"/>
              <a:t>Authenticated: Integrity</a:t>
            </a:r>
          </a:p>
          <a:p>
            <a:r>
              <a:rPr lang="en-US" dirty="0"/>
              <a:t>Encrypted: Confidentiality &amp; Integrity</a:t>
            </a:r>
          </a:p>
          <a:p>
            <a:r>
              <a:rPr lang="en-US" dirty="0"/>
              <a:t>Non-protected: Nothing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Root region not protected and written to the disk </a:t>
            </a:r>
          </a:p>
          <a:p>
            <a:r>
              <a:rPr lang="en-US" dirty="0"/>
              <a:t>scone </a:t>
            </a:r>
            <a:r>
              <a:rPr lang="en-US" dirty="0" err="1"/>
              <a:t>fspf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</a:t>
            </a:r>
            <a:r>
              <a:rPr lang="en-US" dirty="0" err="1"/>
              <a:t>fspf.pb</a:t>
            </a:r>
            <a:r>
              <a:rPr lang="en-US" dirty="0"/>
              <a:t> / --kernel / --not-protected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Encrypted region encrypted and written to the disk</a:t>
            </a:r>
          </a:p>
          <a:p>
            <a:r>
              <a:rPr lang="en-US" dirty="0"/>
              <a:t>scone </a:t>
            </a:r>
            <a:r>
              <a:rPr lang="en-US" dirty="0" err="1"/>
              <a:t>fspf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</a:t>
            </a:r>
            <a:r>
              <a:rPr lang="en-US" dirty="0" err="1"/>
              <a:t>fspf.pb</a:t>
            </a:r>
            <a:r>
              <a:rPr lang="en-US" dirty="0"/>
              <a:t> /data --encrypted --kernel /data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Protection region for protection policy, read files from /</a:t>
            </a:r>
            <a:r>
              <a:rPr lang="en-US" dirty="0" err="1"/>
              <a:t>odata</a:t>
            </a:r>
            <a:r>
              <a:rPr lang="en-US" dirty="0"/>
              <a:t> and save them in /data</a:t>
            </a:r>
          </a:p>
          <a:p>
            <a:r>
              <a:rPr lang="en-US" dirty="0"/>
              <a:t>scone </a:t>
            </a:r>
            <a:r>
              <a:rPr lang="en-US" dirty="0" err="1"/>
              <a:t>fspf</a:t>
            </a:r>
            <a:r>
              <a:rPr lang="en-US" dirty="0"/>
              <a:t> </a:t>
            </a:r>
            <a:r>
              <a:rPr lang="en-US" dirty="0" err="1"/>
              <a:t>addf</a:t>
            </a:r>
            <a:r>
              <a:rPr lang="en-US" dirty="0"/>
              <a:t> </a:t>
            </a:r>
            <a:r>
              <a:rPr lang="en-US" dirty="0" err="1"/>
              <a:t>fspf.pb</a:t>
            </a:r>
            <a:r>
              <a:rPr lang="en-US" dirty="0"/>
              <a:t> /data /</a:t>
            </a:r>
            <a:r>
              <a:rPr lang="en-US" dirty="0" err="1"/>
              <a:t>odata</a:t>
            </a:r>
            <a:r>
              <a:rPr lang="en-US" dirty="0"/>
              <a:t> /data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</p:spPr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FB65-349B-5B49-AE86-A4D7B42B11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42371" y="858573"/>
            <a:ext cx="8015130" cy="40716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State-of-the-art/Background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alpha val="20000"/>
                  </a:schemeClr>
                </a:solidFill>
              </a:rPr>
              <a:t>Conclusion</a:t>
            </a:r>
          </a:p>
          <a:p>
            <a:endParaRPr lang="en-IN" dirty="0"/>
          </a:p>
          <a:p>
            <a:pPr algn="r"/>
            <a:endParaRPr lang="en-IN" dirty="0"/>
          </a:p>
          <a:p>
            <a:pPr algn="r"/>
            <a:endParaRPr lang="en-IN" sz="800" dirty="0"/>
          </a:p>
          <a:p>
            <a:pPr algn="r"/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8860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362053"/>
          </a:xfrm>
        </p:spPr>
        <p:txBody>
          <a:bodyPr/>
          <a:lstStyle/>
          <a:p>
            <a:r>
              <a:rPr lang="en-US" dirty="0"/>
              <a:t>SCONE Encryption/Decryption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3E44E9-4993-604A-AE8C-08DB1BCA416B}"/>
              </a:ext>
            </a:extLst>
          </p:cNvPr>
          <p:cNvSpPr/>
          <p:nvPr/>
        </p:nvSpPr>
        <p:spPr>
          <a:xfrm>
            <a:off x="656035" y="806837"/>
            <a:ext cx="8226708" cy="437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Encrypt the file and store the key</a:t>
            </a:r>
          </a:p>
          <a:p>
            <a:r>
              <a:rPr lang="en-US" dirty="0"/>
              <a:t>scone </a:t>
            </a:r>
            <a:r>
              <a:rPr lang="en-US" dirty="0" err="1"/>
              <a:t>fspf</a:t>
            </a:r>
            <a:r>
              <a:rPr lang="en-US" dirty="0"/>
              <a:t> encrypt </a:t>
            </a:r>
            <a:r>
              <a:rPr lang="en-US" dirty="0" err="1"/>
              <a:t>fspf.pb</a:t>
            </a:r>
            <a:r>
              <a:rPr lang="en-US" dirty="0"/>
              <a:t> &gt; /</a:t>
            </a:r>
            <a:r>
              <a:rPr lang="en-US" dirty="0" err="1"/>
              <a:t>odata</a:t>
            </a:r>
            <a:r>
              <a:rPr lang="en-US" dirty="0"/>
              <a:t>/</a:t>
            </a:r>
            <a:r>
              <a:rPr lang="en-US" dirty="0" err="1"/>
              <a:t>keytag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activate </a:t>
            </a:r>
            <a:r>
              <a:rPr lang="en-US" dirty="0" err="1"/>
              <a:t>fpf</a:t>
            </a:r>
            <a:r>
              <a:rPr lang="en-US" dirty="0"/>
              <a:t> set environment variable and save the key &amp; tag</a:t>
            </a:r>
          </a:p>
          <a:p>
            <a:r>
              <a:rPr lang="en-US" dirty="0"/>
              <a:t>export SCONE_FSPF_KEY=$(cat /</a:t>
            </a:r>
            <a:r>
              <a:rPr lang="en-US" dirty="0" err="1"/>
              <a:t>odata</a:t>
            </a:r>
            <a:r>
              <a:rPr lang="en-US" dirty="0"/>
              <a:t>/</a:t>
            </a:r>
            <a:r>
              <a:rPr lang="en-US" dirty="0" err="1"/>
              <a:t>keytag</a:t>
            </a:r>
            <a:r>
              <a:rPr lang="en-US" dirty="0"/>
              <a:t> | </a:t>
            </a:r>
            <a:r>
              <a:rPr lang="en-US" dirty="0" err="1"/>
              <a:t>awk</a:t>
            </a:r>
            <a:r>
              <a:rPr lang="en-US" dirty="0"/>
              <a:t> '{print $11}')</a:t>
            </a:r>
          </a:p>
          <a:p>
            <a:r>
              <a:rPr lang="en-US" dirty="0"/>
              <a:t>export SCONE_FSPF_TAG=$(cat /</a:t>
            </a:r>
            <a:r>
              <a:rPr lang="en-US" dirty="0" err="1"/>
              <a:t>odata</a:t>
            </a:r>
            <a:r>
              <a:rPr lang="en-US" dirty="0"/>
              <a:t>/</a:t>
            </a:r>
            <a:r>
              <a:rPr lang="en-US" dirty="0" err="1"/>
              <a:t>keytag</a:t>
            </a:r>
            <a:r>
              <a:rPr lang="en-US" dirty="0"/>
              <a:t> | </a:t>
            </a:r>
            <a:r>
              <a:rPr lang="en-US" dirty="0" err="1"/>
              <a:t>awk</a:t>
            </a:r>
            <a:r>
              <a:rPr lang="en-US" dirty="0"/>
              <a:t> '{print $9}')</a:t>
            </a:r>
          </a:p>
          <a:p>
            <a:r>
              <a:rPr lang="en-US" dirty="0"/>
              <a:t>export SCONE_FSPF=/data/</a:t>
            </a:r>
            <a:r>
              <a:rPr lang="en-US" dirty="0" err="1"/>
              <a:t>fspf.pb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620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362053"/>
          </a:xfrm>
        </p:spPr>
        <p:txBody>
          <a:bodyPr/>
          <a:lstStyle/>
          <a:p>
            <a:r>
              <a:rPr lang="en-US" dirty="0"/>
              <a:t>SCONE CAS: 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3E44E9-4993-604A-AE8C-08DB1BCA416B}"/>
              </a:ext>
            </a:extLst>
          </p:cNvPr>
          <p:cNvSpPr/>
          <p:nvPr/>
        </p:nvSpPr>
        <p:spPr>
          <a:xfrm>
            <a:off x="656035" y="806837"/>
            <a:ext cx="8226708" cy="5539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Pull the CAS image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docker compose and expose the port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Generate MRENCLAVE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export IMAGE=${SCONE_CAS_IMAGE:-</a:t>
            </a:r>
            <a:r>
              <a:rPr lang="en-IN" dirty="0" err="1"/>
              <a:t>sconecuratedimages</a:t>
            </a:r>
            <a:r>
              <a:rPr lang="en-IN" dirty="0"/>
              <a:t>/</a:t>
            </a:r>
            <a:r>
              <a:rPr lang="en-IN" dirty="0" err="1"/>
              <a:t>services:cas.trust.group-out-of-date</a:t>
            </a:r>
            <a:r>
              <a:rPr lang="en-IN" dirty="0"/>
              <a:t>} export CAS_MRENCLAVE=$(docker pull $IMAGE &gt; /dev/null ; docker run -</a:t>
            </a:r>
            <a:r>
              <a:rPr lang="en-IN" dirty="0" err="1"/>
              <a:t>i</a:t>
            </a:r>
            <a:r>
              <a:rPr lang="en-IN" dirty="0"/>
              <a:t> --</a:t>
            </a:r>
            <a:r>
              <a:rPr lang="en-IN" dirty="0" err="1"/>
              <a:t>rm</a:t>
            </a:r>
            <a:r>
              <a:rPr lang="en-IN" dirty="0"/>
              <a:t> -e "SCONE_HASH=1" $IMAGE </a:t>
            </a:r>
            <a:r>
              <a:rPr lang="en-IN" dirty="0" err="1"/>
              <a:t>cas</a:t>
            </a:r>
            <a:r>
              <a:rPr lang="en-IN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Attest the CAS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docker run -e SCONE_MODE=SIM -it --</a:t>
            </a:r>
            <a:r>
              <a:rPr lang="en-IN" dirty="0" err="1"/>
              <a:t>rm</a:t>
            </a:r>
            <a:r>
              <a:rPr lang="en-IN" dirty="0"/>
              <a:t> $CLI_IMAGE scone </a:t>
            </a:r>
            <a:r>
              <a:rPr lang="en-IN" dirty="0" err="1"/>
              <a:t>cas</a:t>
            </a:r>
            <a:r>
              <a:rPr lang="en-IN" dirty="0"/>
              <a:t> attest -G --</a:t>
            </a:r>
            <a:r>
              <a:rPr lang="en-IN" dirty="0" err="1"/>
              <a:t>only_for_testing</a:t>
            </a:r>
            <a:r>
              <a:rPr lang="en-IN" dirty="0"/>
              <a:t>-debug </a:t>
            </a:r>
            <a:r>
              <a:rPr lang="en-IN" dirty="0" err="1"/>
              <a:t>host.docker.internal</a:t>
            </a:r>
            <a:r>
              <a:rPr lang="en-IN" dirty="0"/>
              <a:t> $CAS_MRENCLAVE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Store the certificate of SCONE CAS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288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362053"/>
          </a:xfrm>
        </p:spPr>
        <p:txBody>
          <a:bodyPr/>
          <a:lstStyle/>
          <a:p>
            <a:r>
              <a:rPr lang="en-US" dirty="0"/>
              <a:t>SCONE CAS: Attest &amp; Run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3E44E9-4993-604A-AE8C-08DB1BCA416B}"/>
              </a:ext>
            </a:extLst>
          </p:cNvPr>
          <p:cNvSpPr/>
          <p:nvPr/>
        </p:nvSpPr>
        <p:spPr>
          <a:xfrm>
            <a:off x="656035" y="806837"/>
            <a:ext cx="8226708" cy="4955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Export the CAS address and generate client SSL certificate to create session with CAS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program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Encrypt the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docker image &amp; save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Determine MRENCLAVE of the image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Determine the keys and Tags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session file  (with MRENCLAVE, keys &amp; tags)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Post the session to CAS (using CURL)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 the CAS address in deployment manifest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2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09130"/>
          </a:xfrm>
        </p:spPr>
        <p:txBody>
          <a:bodyPr/>
          <a:lstStyle/>
          <a:p>
            <a:r>
              <a:rPr lang="en-US" dirty="0"/>
              <a:t>State-of-the-art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6E76FD5-BEED-9941-9ECE-15FF284F67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5830" y="797526"/>
            <a:ext cx="7978139" cy="2377105"/>
          </a:xfrm>
        </p:spPr>
        <p:txBody>
          <a:bodyPr/>
          <a:lstStyle/>
          <a:p>
            <a:r>
              <a:rPr lang="en-IN" sz="1600" b="1" dirty="0"/>
              <a:t>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RAPPOR: Randomized </a:t>
            </a:r>
            <a:r>
              <a:rPr lang="en-IN" sz="1400" dirty="0" err="1"/>
              <a:t>Aggregatable</a:t>
            </a:r>
            <a:r>
              <a:rPr lang="en-IN" sz="1400" dirty="0"/>
              <a:t> Privacy-Preserving Ordinal Response [CCIS’14]</a:t>
            </a:r>
          </a:p>
          <a:p>
            <a:pPr marL="582707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3"/>
                </a:solidFill>
              </a:rPr>
              <a:t>DP using enhanced randomized response mechanism </a:t>
            </a:r>
          </a:p>
          <a:p>
            <a:pPr marL="582707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0000"/>
                </a:solidFill>
              </a:rPr>
              <a:t>Not suitable for image/object classification</a:t>
            </a:r>
          </a:p>
          <a:p>
            <a:pPr marL="582707" lvl="1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FF0000"/>
                </a:solidFill>
              </a:rPr>
              <a:t>Doesn’t ensure confidentiality &amp; integrity in an untrusted environment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Deep learning with differential privacy [CCIS’16]</a:t>
            </a:r>
          </a:p>
          <a:p>
            <a:pPr marL="582707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3"/>
                </a:solidFill>
              </a:rPr>
              <a:t>DP using noise mechanism </a:t>
            </a:r>
          </a:p>
          <a:p>
            <a:pPr marL="582707" lvl="1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FF0000"/>
                </a:solidFill>
              </a:rPr>
              <a:t>Doesn’t ensure confidentiality &amp; integrity in an untrusted environment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algn="r"/>
            <a:endParaRPr lang="en-IN" sz="1400" dirty="0"/>
          </a:p>
          <a:p>
            <a:pPr algn="r"/>
            <a:endParaRPr lang="en-IN" sz="1400" dirty="0"/>
          </a:p>
          <a:p>
            <a:pPr algn="r"/>
            <a:endParaRPr lang="en-IN" sz="1400" dirty="0"/>
          </a:p>
          <a:p>
            <a:endParaRPr lang="en-GB" sz="1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7B23D2-02CE-BF4D-9008-12054F7537A3}"/>
              </a:ext>
            </a:extLst>
          </p:cNvPr>
          <p:cNvSpPr txBox="1">
            <a:spLocks/>
          </p:cNvSpPr>
          <p:nvPr/>
        </p:nvSpPr>
        <p:spPr>
          <a:xfrm>
            <a:off x="925831" y="3337896"/>
            <a:ext cx="7665720" cy="148874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/>
              <a:t>Security</a:t>
            </a:r>
            <a:endParaRPr lang="en-I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Chiron [</a:t>
            </a:r>
            <a:r>
              <a:rPr lang="en-IN" sz="1400" dirty="0" err="1"/>
              <a:t>arXiv</a:t>
            </a:r>
            <a:r>
              <a:rPr lang="en-IN" sz="1400" dirty="0"/>
              <a:t>’ 18]</a:t>
            </a:r>
          </a:p>
          <a:p>
            <a:pPr marL="582707" lvl="1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FF0000"/>
                </a:solidFill>
              </a:rPr>
              <a:t>Doesn’t ensure privacy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TensorScone</a:t>
            </a:r>
            <a:r>
              <a:rPr lang="en-IN" sz="1400" dirty="0"/>
              <a:t> [</a:t>
            </a:r>
            <a:r>
              <a:rPr lang="en-IN" sz="1400" dirty="0" err="1"/>
              <a:t>arXiv</a:t>
            </a:r>
            <a:r>
              <a:rPr lang="en-IN" sz="1400" dirty="0"/>
              <a:t>’ 19]</a:t>
            </a:r>
          </a:p>
          <a:p>
            <a:pPr marL="582707" lvl="1" indent="-285750">
              <a:buFont typeface="Arial" panose="020B0604020202020204" pitchFamily="34" charset="0"/>
              <a:buChar char="•"/>
            </a:pPr>
            <a:r>
              <a:rPr lang="en-IN" sz="1250" b="1" dirty="0">
                <a:solidFill>
                  <a:srgbClr val="FF0000"/>
                </a:solidFill>
              </a:rPr>
              <a:t>Doesn’t ensure privacy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algn="r"/>
            <a:endParaRPr lang="en-IN" sz="1400" dirty="0"/>
          </a:p>
          <a:p>
            <a:pPr algn="r"/>
            <a:endParaRPr lang="en-IN" sz="1400" dirty="0"/>
          </a:p>
          <a:p>
            <a:pPr algn="r"/>
            <a:endParaRPr lang="en-IN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7709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</p:spPr>
        <p:txBody>
          <a:bodyPr/>
          <a:lstStyle/>
          <a:p>
            <a:r>
              <a:rPr lang="en-GB" sz="3200" dirty="0"/>
              <a:t>Intel SGX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3A4590-DF0F-714F-A348-AD7476F66D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412" y="939174"/>
            <a:ext cx="3920380" cy="18503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3"/>
                </a:solidFill>
              </a:rPr>
              <a:t> Ensure confidentiality &amp; integrity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Hardware based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Private memory region known as enclaves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0000"/>
                </a:solidFill>
              </a:rPr>
              <a:t>Usage is not simple, need to know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0000"/>
                </a:solidFill>
              </a:rPr>
              <a:t>SGX SDK supports C/C++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FF0000"/>
              </a:solidFill>
            </a:endParaRPr>
          </a:p>
          <a:p>
            <a:endParaRPr lang="en-IN" sz="1400" dirty="0"/>
          </a:p>
          <a:p>
            <a:pPr algn="r"/>
            <a:endParaRPr lang="en-IN" sz="1400" dirty="0"/>
          </a:p>
          <a:p>
            <a:pPr algn="r"/>
            <a:endParaRPr lang="en-IN" sz="1400" dirty="0"/>
          </a:p>
          <a:p>
            <a:pPr algn="r"/>
            <a:endParaRPr lang="en-IN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3539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</p:spPr>
        <p:txBody>
          <a:bodyPr/>
          <a:lstStyle/>
          <a:p>
            <a:r>
              <a:rPr lang="en-GB" sz="3200" dirty="0"/>
              <a:t>SCONE [OSDI’16]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3A4590-DF0F-714F-A348-AD7476F66D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91701" y="961011"/>
            <a:ext cx="4066436" cy="14465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Contained based runtime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Transparent encryption/decryption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3"/>
                </a:solidFill>
              </a:rPr>
              <a:t>Minimal code changes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3"/>
                </a:solidFill>
              </a:rPr>
              <a:t>Supports all modern languages</a:t>
            </a:r>
          </a:p>
          <a:p>
            <a:endParaRPr lang="en-IN" sz="1400" dirty="0"/>
          </a:p>
          <a:p>
            <a:pPr algn="r"/>
            <a:endParaRPr lang="en-IN" sz="1400" dirty="0"/>
          </a:p>
          <a:p>
            <a:pPr algn="r"/>
            <a:endParaRPr lang="en-IN" sz="1400" dirty="0"/>
          </a:p>
          <a:p>
            <a:pPr algn="r"/>
            <a:endParaRPr lang="en-IN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2987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50E1-89A0-2649-83A3-C05085CC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53" y="438467"/>
            <a:ext cx="7935515" cy="57017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3A4888-6994-D841-9700-48E63C1DA4AB}"/>
              </a:ext>
            </a:extLst>
          </p:cNvPr>
          <p:cNvSpPr txBox="1">
            <a:spLocks/>
          </p:cNvSpPr>
          <p:nvPr/>
        </p:nvSpPr>
        <p:spPr>
          <a:xfrm>
            <a:off x="656033" y="4723326"/>
            <a:ext cx="8186753" cy="3048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DDD08-93B0-5E4D-BA5F-306096CEA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561" y="1253355"/>
            <a:ext cx="774168" cy="774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F08BE0-DDCD-3A49-A4F3-98C15A9E6A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" b="18479"/>
          <a:stretch/>
        </p:blipFill>
        <p:spPr>
          <a:xfrm>
            <a:off x="4322729" y="1342120"/>
            <a:ext cx="1193699" cy="550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F17C03-A494-384D-8D4D-77A56548E558}"/>
              </a:ext>
            </a:extLst>
          </p:cNvPr>
          <p:cNvSpPr txBox="1"/>
          <p:nvPr/>
        </p:nvSpPr>
        <p:spPr>
          <a:xfrm>
            <a:off x="3476224" y="2100556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Security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F9EB6-AD65-5C48-A7EA-598ECE6051C2}"/>
              </a:ext>
            </a:extLst>
          </p:cNvPr>
          <p:cNvSpPr/>
          <p:nvPr/>
        </p:nvSpPr>
        <p:spPr>
          <a:xfrm>
            <a:off x="1945463" y="3221536"/>
            <a:ext cx="5743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/>
              <a:t>SPML: Secure privacy-preserving machine learning 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BFF58-5D6E-5D40-AC49-D1E8ED9CB477}"/>
              </a:ext>
            </a:extLst>
          </p:cNvPr>
          <p:cNvSpPr txBox="1"/>
          <p:nvPr/>
        </p:nvSpPr>
        <p:spPr>
          <a:xfrm>
            <a:off x="4336243" y="210055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+   Privacy</a:t>
            </a:r>
          </a:p>
        </p:txBody>
      </p:sp>
    </p:spTree>
    <p:extLst>
      <p:ext uri="{BB962C8B-B14F-4D97-AF65-F5344CB8AC3E}">
        <p14:creationId xmlns:p14="http://schemas.microsoft.com/office/powerpoint/2010/main" val="384419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_16zu9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D39034F5-A00D-B540-B4DA-301CA85EFF6D}" vid="{7B6F25C5-C5AC-3E4B-A0EA-4CEE31E0182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DDF450E-11F6-7B4A-B8D2-9C8787178E0B}">
  <we:reference id="wa200000113" version="1.0.0.0" store="en-001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TUD_2018_16zu9</Template>
  <TotalTime>20122</TotalTime>
  <Words>2875</Words>
  <Application>Microsoft Macintosh PowerPoint</Application>
  <PresentationFormat>On-screen Show (16:10)</PresentationFormat>
  <Paragraphs>779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Symbol</vt:lpstr>
      <vt:lpstr>Open Sans</vt:lpstr>
      <vt:lpstr>Calibri</vt:lpstr>
      <vt:lpstr>Arial</vt:lpstr>
      <vt:lpstr>Wingdings</vt:lpstr>
      <vt:lpstr>Helvetica Neue</vt:lpstr>
      <vt:lpstr>TUD_2018_16zu9</vt:lpstr>
      <vt:lpstr>SPML : Secure Privacy-preserving Machine Learning framework using TEEs and differential privacy </vt:lpstr>
      <vt:lpstr>Outline</vt:lpstr>
      <vt:lpstr>Introduction</vt:lpstr>
      <vt:lpstr>Threat Model</vt:lpstr>
      <vt:lpstr>Outline</vt:lpstr>
      <vt:lpstr>State-of-the-art</vt:lpstr>
      <vt:lpstr>Intel SGX</vt:lpstr>
      <vt:lpstr>SCONE [OSDI’16]</vt:lpstr>
      <vt:lpstr>Problem statement</vt:lpstr>
      <vt:lpstr>Outline</vt:lpstr>
      <vt:lpstr>Differential privacy</vt:lpstr>
      <vt:lpstr>Differential privacy mechanisms</vt:lpstr>
      <vt:lpstr>Privacy budget</vt:lpstr>
      <vt:lpstr>Training phase</vt:lpstr>
      <vt:lpstr>Inference phase</vt:lpstr>
      <vt:lpstr>Outline</vt:lpstr>
      <vt:lpstr>Implementation</vt:lpstr>
      <vt:lpstr>Implementation-Contribution</vt:lpstr>
      <vt:lpstr>Outline</vt:lpstr>
      <vt:lpstr>Evaluation</vt:lpstr>
      <vt:lpstr>Terminology</vt:lpstr>
      <vt:lpstr>Noise – MNIST – Training+Inference - Accuracy results</vt:lpstr>
      <vt:lpstr>Noise – MNIST – Training – Latency results</vt:lpstr>
      <vt:lpstr>Noise – MNIST – Inference – Latency results</vt:lpstr>
      <vt:lpstr>RR – Training - Accuracy results</vt:lpstr>
      <vt:lpstr>RR – Training - Latency results</vt:lpstr>
      <vt:lpstr>Model inversion attack</vt:lpstr>
      <vt:lpstr>Advance features </vt:lpstr>
      <vt:lpstr>Advance Features </vt:lpstr>
      <vt:lpstr>#2. Save &amp; load model - Earlystopping</vt:lpstr>
      <vt:lpstr>#3: Federated learning</vt:lpstr>
      <vt:lpstr>Outline</vt:lpstr>
      <vt:lpstr>Conclusion</vt:lpstr>
      <vt:lpstr>Future Work</vt:lpstr>
      <vt:lpstr>References </vt:lpstr>
      <vt:lpstr>References </vt:lpstr>
      <vt:lpstr>References </vt:lpstr>
      <vt:lpstr>PowerPoint Presentation</vt:lpstr>
      <vt:lpstr>Backup </vt:lpstr>
      <vt:lpstr>Malicious Query</vt:lpstr>
      <vt:lpstr>Advance Features </vt:lpstr>
      <vt:lpstr>#1: Inference only in hardware mode</vt:lpstr>
      <vt:lpstr>Advance Features </vt:lpstr>
      <vt:lpstr>#2. Save &amp; load Model - Train 50:50</vt:lpstr>
      <vt:lpstr>Advance Features </vt:lpstr>
      <vt:lpstr>Advance Features </vt:lpstr>
      <vt:lpstr>Advance Features </vt:lpstr>
      <vt:lpstr>RR – Training - Accuracy results</vt:lpstr>
      <vt:lpstr>SCONE Encryption/Decryption</vt:lpstr>
      <vt:lpstr>SCONE Encryption/Decryption</vt:lpstr>
      <vt:lpstr>SCONE CAS: Start</vt:lpstr>
      <vt:lpstr>SCONE CAS: Attest &amp; Run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 im CD der TU Dresden</dc:title>
  <dc:creator>Microsoft Office User</dc:creator>
  <cp:lastModifiedBy>Microsoft Office User</cp:lastModifiedBy>
  <cp:revision>599</cp:revision>
  <cp:lastPrinted>2020-08-18T21:31:01Z</cp:lastPrinted>
  <dcterms:created xsi:type="dcterms:W3CDTF">2019-12-23T13:56:38Z</dcterms:created>
  <dcterms:modified xsi:type="dcterms:W3CDTF">2020-08-26T08:44:11Z</dcterms:modified>
</cp:coreProperties>
</file>