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2252B-C30D-4C99-B644-D2C93842F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71E7E-0D62-479D-8BCB-2DC159C87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B8537-D928-4135-992E-E3AF6F03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09E09-9DF1-4A84-BC58-9700503F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32ABF-96C3-4E70-9E10-A9946435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8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95B8-A7B0-414E-BE91-587245AA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D13F84-60CD-44F3-9E5D-FD4B3B0E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B0A73-3C4E-4394-92C5-C47210F6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2D320-CE51-44A0-8470-A1892630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A97451-273D-4CDE-A97D-4E707C1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3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EBB9A-9593-4FFD-AD3A-C99F73409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29DD66-232B-4056-9424-00649A1F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D11B1-B71E-4481-AE60-BBFE1B49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A7FDE-9049-4C11-A42B-98BE6866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14591-B8E4-4775-9125-10FFA0AB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1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D551-FBE3-4B3D-AEB9-8BC6DB0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0067C-6B07-4523-9598-F69E8266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44445-AFC2-444A-9C12-0200847A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E558D-5B73-4ECB-8140-FB0A7F49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BE677-8FAD-4053-B596-EC46B496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8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26BB8-2980-409C-99C0-3F66C79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1F1445-844E-429C-BAFB-B3DB2BF3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C3914-08B5-426B-8A16-36626E07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EFE06-06A0-40E3-90BF-113A19A8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0560AC-759D-4BAB-AF0D-F42D8C76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0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4F5B-B248-4FE9-8A60-99328F6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EA84A0-29C6-4209-AFB9-CF06A1BC3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2FEEE3-4973-4CF4-A1F9-104197F6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840B1-ED58-430F-99CB-EA737AF3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70D01-55AD-4460-A4DE-1546D8FF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7461B0-D2B9-41B6-82D6-06B1FBFC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18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B8E8-1B7C-4483-A4B6-D78370B8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3E2679-98A0-4977-9A89-4F4F3EBD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EAF752-A4CA-4B7C-AE8B-D59EE9A0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31B869-5C22-486D-A79D-B7AA9989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3BA3CF-D30A-4060-B251-7AAC9003B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D84CCF-646D-4D72-8F73-5653F9C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52CF91-DB29-4BAC-9E15-015E31EE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E1D74D-E850-4F9D-A330-54F18E70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8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1C1B-BD30-4BED-BD01-A76E4E7A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21463F-3C47-4037-8EA2-46641516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32C63D-8881-4393-A77A-719638FB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8950D-3AF3-445D-BDEF-0D194394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0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2F2D4-D2B4-4C64-A21D-85ACD547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B41790-E1FE-427F-ACDF-561C128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AE640-AE80-4761-8719-D099684D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0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AEC3A-648D-4274-9C90-D1584D89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B8E876-7562-415C-8BC4-2F319F39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909287-E900-4F08-9D6B-9FFCE7968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0520B8-69AC-430D-A934-5BE2F356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0CCF9E-7175-43C9-92B6-8735A58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31A7DD-1225-4910-AB3D-E882FC3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219C-3169-4602-B1EA-A884C6B0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0B4C2D-E2C6-43AF-B408-988AA4D0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F1E4B7-AF09-42E1-9BB0-BB59D502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D41F5F-EFAC-46FF-9E66-965F5EA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B6DE2C-A032-4578-B025-83C2DD02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4F0EDE-498F-401B-95A7-67500D02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940E1C-CAD2-4718-91BD-A21ED493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F710AE-A81A-40CC-907C-17D78FC9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28882-B240-4764-90B3-957CC88D4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4077-0080-499F-A725-DFE57CC016E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B0962-A0FD-4A95-BA7A-75D00846C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C69B1-D279-41BA-97E8-27E802768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1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5EA44-34CF-4731-AA8E-02BBE21C5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Casing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strategies</a:t>
            </a:r>
            <a:r>
              <a:rPr lang="pt-BR" dirty="0"/>
              <a:t> for SCORE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C7CB2D-8447-4215-AA85-0060D0BCE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Lucas Pereira de Gouveia</a:t>
            </a:r>
          </a:p>
          <a:p>
            <a:r>
              <a:rPr lang="pt-BR" dirty="0"/>
              <a:t>Universidade Federal de Alagoas</a:t>
            </a:r>
          </a:p>
        </p:txBody>
      </p:sp>
    </p:spTree>
    <p:extLst>
      <p:ext uri="{BB962C8B-B14F-4D97-AF65-F5344CB8AC3E}">
        <p14:creationId xmlns:p14="http://schemas.microsoft.com/office/powerpoint/2010/main" val="38292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DE752-6FD8-44B5-96B0-5403B82A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4F304-E697-4649-B40E-52383251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SCORE projects </a:t>
            </a:r>
            <a:r>
              <a:rPr lang="en-US" dirty="0"/>
              <a:t>are imported by means of a json file </a:t>
            </a:r>
          </a:p>
          <a:p>
            <a:r>
              <a:rPr lang="en-US" dirty="0"/>
              <a:t>All well configuration data are converted in a </a:t>
            </a:r>
            <a:r>
              <a:rPr lang="en-US" b="1" dirty="0"/>
              <a:t>SCORE project object</a:t>
            </a:r>
          </a:p>
          <a:p>
            <a:r>
              <a:rPr lang="en-US" b="1" dirty="0" err="1"/>
              <a:t>CasingDesign</a:t>
            </a:r>
            <a:r>
              <a:rPr lang="en-US" dirty="0"/>
              <a:t> is an object type that needs:</a:t>
            </a:r>
          </a:p>
          <a:p>
            <a:pPr lvl="1"/>
            <a:r>
              <a:rPr lang="en-US" dirty="0"/>
              <a:t>one casing string from a </a:t>
            </a:r>
            <a:r>
              <a:rPr lang="en-US" u="sng" dirty="0"/>
              <a:t>SCORE project</a:t>
            </a:r>
          </a:p>
          <a:p>
            <a:pPr lvl="1"/>
            <a:r>
              <a:rPr lang="en-US" dirty="0"/>
              <a:t>one </a:t>
            </a:r>
            <a:r>
              <a:rPr lang="en-US" u="sng" dirty="0"/>
              <a:t>load scenario object</a:t>
            </a:r>
          </a:p>
          <a:p>
            <a:r>
              <a:rPr lang="en-US" dirty="0" err="1"/>
              <a:t>CasingDesign</a:t>
            </a:r>
            <a:r>
              <a:rPr lang="en-US" dirty="0"/>
              <a:t> </a:t>
            </a:r>
            <a:r>
              <a:rPr lang="en-US" b="1" dirty="0"/>
              <a:t>results</a:t>
            </a:r>
            <a:r>
              <a:rPr lang="en-US" dirty="0"/>
              <a:t> provide:</a:t>
            </a:r>
          </a:p>
          <a:p>
            <a:pPr lvl="1"/>
            <a:r>
              <a:rPr lang="en-US" dirty="0"/>
              <a:t>load profiles</a:t>
            </a:r>
          </a:p>
          <a:p>
            <a:pPr lvl="1"/>
            <a:r>
              <a:rPr lang="en-US" dirty="0"/>
              <a:t>safety factor profiles </a:t>
            </a:r>
          </a:p>
          <a:p>
            <a:pPr lvl="1"/>
            <a:r>
              <a:rPr lang="en-US" dirty="0"/>
              <a:t>failure probabilities profiles</a:t>
            </a:r>
          </a:p>
        </p:txBody>
      </p:sp>
    </p:spTree>
    <p:extLst>
      <p:ext uri="{BB962C8B-B14F-4D97-AF65-F5344CB8AC3E}">
        <p14:creationId xmlns:p14="http://schemas.microsoft.com/office/powerpoint/2010/main" val="217213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DFC35-3B8D-4E97-AFC5-6322BF5A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tubulars catalog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37C9E-90DD-4238-9553-7AC47072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json file without prices of tubulars (pipes and connections)</a:t>
            </a:r>
          </a:p>
          <a:p>
            <a:r>
              <a:rPr lang="en-US" dirty="0"/>
              <a:t>For casing selection we insert hypothetical prices in the json file for each tubular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0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F809-0788-4643-9039-13FCAD55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pt-BR" dirty="0"/>
              <a:t> – Data </a:t>
            </a:r>
            <a:r>
              <a:rPr lang="pt-BR" dirty="0" err="1"/>
              <a:t>fit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D56A136-19ED-40EA-9BED-8774AF604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one source of price data, fit data and then extrapolate for other tubulars sizes</a:t>
                </a:r>
              </a:p>
              <a:p>
                <a:r>
                  <a:rPr lang="en-US" dirty="0"/>
                  <a:t>In this example we use </a:t>
                </a:r>
                <a:r>
                  <a:rPr lang="pt-BR" dirty="0"/>
                  <a:t>Roque, </a:t>
                </a:r>
                <a:r>
                  <a:rPr lang="pt-BR" dirty="0" err="1"/>
                  <a:t>Maidla</a:t>
                </a:r>
                <a:r>
                  <a:rPr lang="pt-BR" dirty="0"/>
                  <a:t> e Wagner (1996).</a:t>
                </a:r>
              </a:p>
              <a:p>
                <a:pPr lvl="1"/>
                <a:r>
                  <a:rPr lang="pt-BR" dirty="0"/>
                  <a:t>64 tubes </a:t>
                </a:r>
                <a:r>
                  <a:rPr lang="pt-BR" dirty="0" err="1"/>
                  <a:t>with</a:t>
                </a:r>
                <a:r>
                  <a:rPr lang="pt-BR" dirty="0"/>
                  <a:t> 7” OD </a:t>
                </a:r>
              </a:p>
              <a:p>
                <a:pPr lvl="1"/>
                <a:r>
                  <a:rPr lang="pt-BR" dirty="0"/>
                  <a:t>27 tubes </a:t>
                </a:r>
                <a:r>
                  <a:rPr lang="pt-BR" dirty="0" err="1"/>
                  <a:t>with</a:t>
                </a:r>
                <a:r>
                  <a:rPr lang="pt-BR" dirty="0"/>
                  <a:t> 9 5/8” OD </a:t>
                </a:r>
              </a:p>
              <a:p>
                <a:r>
                  <a:rPr lang="en-US" dirty="0"/>
                  <a:t>We assume that the price variates according to OD and burst, collapse and axial strengths.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𝑏𝑢𝑟𝑠𝑡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𝑐𝑜𝑙𝑙𝑎𝑝𝑠𝑒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𝑎𝑥𝑖𝑎𝑙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result for a linear function approach did not perform good. This strategy may need more data to perform better.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D56A136-19ED-40EA-9BED-8774AF604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3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F809-0788-4643-9039-13FCAD55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pt-BR" dirty="0"/>
              <a:t> – </a:t>
            </a:r>
            <a:r>
              <a:rPr lang="pt-BR" dirty="0" err="1"/>
              <a:t>Adapting</a:t>
            </a:r>
            <a:r>
              <a:rPr lang="pt-BR" dirty="0"/>
              <a:t> data </a:t>
            </a:r>
            <a:r>
              <a:rPr lang="pt-BR" dirty="0" err="1"/>
              <a:t>from</a:t>
            </a:r>
            <a:r>
              <a:rPr lang="pt-BR" dirty="0"/>
              <a:t> Roque, </a:t>
            </a:r>
            <a:r>
              <a:rPr lang="pt-BR" dirty="0" err="1"/>
              <a:t>Maidla</a:t>
            </a:r>
            <a:r>
              <a:rPr lang="pt-BR" dirty="0"/>
              <a:t> e Wagner (1996)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6A136-19ED-40EA-9BED-8774AF60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64 tubes with 7” OD </a:t>
            </a:r>
          </a:p>
          <a:p>
            <a:r>
              <a:rPr lang="en-US" dirty="0"/>
              <a:t>27 tubes with 9 5/8” 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tubes have the same OD, weight and grade, but different strength properties, we believe this</a:t>
            </a:r>
          </a:p>
          <a:p>
            <a:r>
              <a:rPr lang="en-US" dirty="0"/>
              <a:t>The connection performance reduces the strength of tubulars</a:t>
            </a:r>
          </a:p>
          <a:p>
            <a:pPr lvl="1"/>
            <a:r>
              <a:rPr lang="en-US" dirty="0"/>
              <a:t>In this case we are calculating with Score-lib the tube strengths properties and choosing the one that matches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8AFD6E-24B4-427E-B5C9-AE6C466B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91" y="1770382"/>
            <a:ext cx="6569009" cy="176037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B6829F0-8B6D-4FED-8954-D88A772756D7}"/>
              </a:ext>
            </a:extLst>
          </p:cNvPr>
          <p:cNvSpPr/>
          <p:nvPr/>
        </p:nvSpPr>
        <p:spPr>
          <a:xfrm>
            <a:off x="5302554" y="2570441"/>
            <a:ext cx="6379639" cy="292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C5FEF-B2C1-412C-9035-FCA26CFC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methodologies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BD2C0-CFB8-4EF0-AD84-75C558E0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discrete</a:t>
            </a:r>
            <a:r>
              <a:rPr lang="pt-BR" dirty="0"/>
              <a:t>: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  <a:p>
            <a:pPr lvl="1"/>
            <a:r>
              <a:rPr lang="pt-BR" dirty="0"/>
              <a:t>...</a:t>
            </a:r>
          </a:p>
          <a:p>
            <a:r>
              <a:rPr lang="pt-BR" dirty="0" err="1"/>
              <a:t>Analytical</a:t>
            </a:r>
            <a:r>
              <a:rPr lang="pt-BR" dirty="0"/>
              <a:t> approach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scipy.optimize.minimize</a:t>
            </a:r>
            <a:endParaRPr lang="pt-BR" dirty="0"/>
          </a:p>
          <a:p>
            <a:pPr lvl="1"/>
            <a:r>
              <a:rPr lang="pt-BR" dirty="0"/>
              <a:t>Fit </a:t>
            </a:r>
            <a:r>
              <a:rPr lang="pt-BR" dirty="0" err="1"/>
              <a:t>catalog</a:t>
            </a:r>
            <a:endParaRPr lang="pt-BR" dirty="0"/>
          </a:p>
          <a:p>
            <a:pPr lvl="1"/>
            <a:r>
              <a:rPr lang="pt-BR" dirty="0"/>
              <a:t>Fit </a:t>
            </a:r>
            <a:r>
              <a:rPr lang="pt-BR" dirty="0" err="1"/>
              <a:t>constrainst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: inviável pois é preciso verificar as restrições de todos os tubos = força bruta</a:t>
            </a:r>
          </a:p>
          <a:p>
            <a:pPr lvl="1"/>
            <a:r>
              <a:rPr lang="pt-BR" dirty="0"/>
              <a:t>Fit 2 </a:t>
            </a:r>
            <a:r>
              <a:rPr lang="pt-BR" dirty="0" err="1"/>
              <a:t>tubulars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constraints</a:t>
            </a:r>
            <a:r>
              <a:rPr lang="pt-BR" dirty="0"/>
              <a:t>: linear approach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few</a:t>
            </a:r>
            <a:r>
              <a:rPr lang="pt-BR" dirty="0"/>
              <a:t> points</a:t>
            </a:r>
          </a:p>
          <a:p>
            <a:pPr lvl="2"/>
            <a:r>
              <a:rPr lang="pt-BR" dirty="0"/>
              <a:t>É uma abordagem mista: etapa de minimize (com </a:t>
            </a:r>
            <a:r>
              <a:rPr lang="pt-BR" dirty="0" err="1"/>
              <a:t>fit</a:t>
            </a:r>
            <a:r>
              <a:rPr lang="pt-BR" dirty="0"/>
              <a:t>) e árvore.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83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326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Casing selection strategies for SCORE</vt:lpstr>
      <vt:lpstr>SCORE project</vt:lpstr>
      <vt:lpstr>SCORE tubulars catalog</vt:lpstr>
      <vt:lpstr>Hypothetical prices – Data fit</vt:lpstr>
      <vt:lpstr>Hypothetical prices – Adapting data from Roque, Maidla e Wagner (1996)</vt:lpstr>
      <vt:lpstr>B&amp;B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Casing selection strategies for SCORE</dc:title>
  <dc:creator>Lucas</dc:creator>
  <cp:lastModifiedBy>Lucas</cp:lastModifiedBy>
  <cp:revision>16</cp:revision>
  <dcterms:created xsi:type="dcterms:W3CDTF">2020-03-28T01:31:43Z</dcterms:created>
  <dcterms:modified xsi:type="dcterms:W3CDTF">2020-06-03T13:05:23Z</dcterms:modified>
</cp:coreProperties>
</file>