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8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acheco Oliveira" initials="LPO" lastIdx="2" clrIdx="0">
    <p:extLst>
      <p:ext uri="{19B8F6BF-5375-455C-9EA6-DF929625EA0E}">
        <p15:presenceInfo xmlns:p15="http://schemas.microsoft.com/office/powerpoint/2012/main" userId="S::esc_loliveira@uoldiveo.com::15d11d6b-482e-4713-b603-fb97881a6c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A06BA"/>
    <a:srgbClr val="B3B2B8"/>
    <a:srgbClr val="B7B5B6"/>
    <a:srgbClr val="BDB9BA"/>
    <a:srgbClr val="65A2D0"/>
    <a:srgbClr val="056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15:30:19.811" idx="2">
    <p:pos x="7170" y="162"/>
    <p:text>Melhores práticas em arquitetura de aplicativos
Use camadas para desacoplar
E todo ano montamos uma nova camada para nos separar da porcaria que fizemos no ano anterior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15:29:22.219" idx="1">
    <p:pos x="6405" y="467"/>
    <p:text>A única medida válida da qualidade do código: wtf/minuto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702B-A830-49AE-81C2-ABA64BDE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33B5-B72F-42DF-8E5B-80AFAA87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438B-340E-43FD-BA12-AFBD25CC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974F-C15F-43EE-91F5-8BE71DFA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D38-A80E-4DB0-8F09-DA0A150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AE9-71A2-4EEA-8B7B-430CCB59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FFFB4-387E-45F0-804C-D04E6319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2CD3-BF65-45AB-B58F-D99741B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72EF-A254-4DD0-A15D-F9F5FA7D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B641-40A1-4F48-A597-01B25EC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7329-6858-44D7-97B9-1CAF6D5C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01534-9A25-487B-9336-F3281535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11B0-40C7-4194-84EA-7FDB7002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5197-5100-4987-9893-BFE3BA14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0D87-5709-484C-B499-074CC1D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9BDE-C9AC-46DF-8869-E298D96F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3A46-834C-4F5C-81AE-96E88806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0C5F-4514-4B08-8D33-BC321332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4AFE-D348-4882-A734-910E137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8ABE-4689-4318-BF79-2E54B43C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5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4E9-04A3-47E2-90DD-BFFB2BA5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F75FA-838B-4CFD-A5CD-8219B3C9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51B1-5B32-45B1-82AC-FEFCEDC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C98E-4E70-4541-A2F3-AC5CD6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413D-205B-4D72-BAAD-FA2C763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1568-D8DC-47A7-9505-0098DE5C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3BED-BDD6-4A77-A5E3-FC86C6CE4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59DDF-3A52-45AF-B055-F0E2B274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FC474-1A50-49DE-9461-DCCCFA90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F494-1751-4678-8054-B3A698E2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2170-2D21-4A54-952D-C841A5B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BC56-5C05-4E8B-996D-0B559C02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8ACD-6B40-4C55-A281-985FEA93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D31-7AF5-4A30-B352-30E542D3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B7E9-CE58-4E36-8689-B9373A09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504F1-2F7F-4B3C-A22B-E00F0AE6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45794-6D28-464D-891A-AAAE3CD6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E6798-2FDA-4348-884E-81AB3EE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FB9FE-2C68-4F7F-8904-55DCBC90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1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34BB-A172-44B0-A639-2B17A81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61297-8E32-4ABC-A7FD-A55F012D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89444-AC8D-43CA-95F7-44BB9C01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0943D-D2CE-4D83-80C5-0F994A84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273C-60C3-49D3-A875-3BDAED1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A654-E927-42F7-9DB9-7E4A98F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35D8-31E1-42D3-9935-B364FC6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7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7D00-806A-4500-BA2E-970F7ED5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2E91-AC6F-4FE2-9670-A2AA1913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2AAA-05AF-4721-B8FC-D875C4BF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523B7-4158-4B11-93DF-F72406B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8A53-54C6-4EF9-BC78-CB66D247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6C56-47DA-4BC1-B629-A680C75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E5A3-D7EB-4EF7-8FD4-B678B33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20275-2FD1-4821-B9C5-25E96A41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D15E-1328-4379-95A1-87406F44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3098-320D-45F6-9A30-D8A66390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0564-1CF9-4064-AADD-8F39E032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1DBC-FEFD-4C92-942A-EB57C23D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5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30F2-7FA7-4335-9EBF-ECE1B97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B27B-2201-4C23-8BDB-12E63EC9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1CCF-37F5-4BF5-8D47-12E54DF6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201-A963-4055-BF25-FBB3EF9C217C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4684-A551-4CF9-A651-1BCF5DE53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7F3E-F139-40C8-8CC9-14C797109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FF33-B6A6-4E5C-A280-74B1DB00F6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esc_loliveira@uoldiveo.com" TargetMode="External"/><Relationship Id="rId3" Type="http://schemas.openxmlformats.org/officeDocument/2006/relationships/hyperlink" Target="https://blogs.oracle.com/javamagazine/unit-test-your-architecture-with-archunit" TargetMode="External"/><Relationship Id="rId7" Type="http://schemas.openxmlformats.org/officeDocument/2006/relationships/hyperlink" Target="https://www.javaguides.net/2019/04/spring-boot-thymeleaf-crud-example-tutorial.html" TargetMode="External"/><Relationship Id="rId12" Type="http://schemas.openxmlformats.org/officeDocument/2006/relationships/hyperlink" Target="https://www.linkedin.com/in/muehlner-de-paula-ar%C3%A3o-4214053a/" TargetMode="External"/><Relationship Id="rId2" Type="http://schemas.openxmlformats.org/officeDocument/2006/relationships/hyperlink" Target="https://www.archuni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QV3V1h2wb7k" TargetMode="External"/><Relationship Id="rId11" Type="http://schemas.openxmlformats.org/officeDocument/2006/relationships/hyperlink" Target="mailto:esc_marao@uolinc.com" TargetMode="External"/><Relationship Id="rId5" Type="http://schemas.openxmlformats.org/officeDocument/2006/relationships/hyperlink" Target="https://www.tngtech.com/fileadmin/Public/Images/BigTechday/BTD11/Folien/Java-Architekturen-sichern-mit-ArchUnit.pdf" TargetMode="External"/><Relationship Id="rId10" Type="http://schemas.openxmlformats.org/officeDocument/2006/relationships/hyperlink" Target="https://github.com/lcskdc/archunit" TargetMode="External"/><Relationship Id="rId4" Type="http://schemas.openxmlformats.org/officeDocument/2006/relationships/hyperlink" Target="https://www.slideshare.net/FbioDomingues1/archunit-testando-a-arquitetura-de-sua-aplicao-java" TargetMode="External"/><Relationship Id="rId9" Type="http://schemas.openxmlformats.org/officeDocument/2006/relationships/hyperlink" Target="https://www.linkedin.com/in/lucas-oliveira-9b44634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honeycomb, building&#10;&#10;Description automatically generated">
            <a:extLst>
              <a:ext uri="{FF2B5EF4-FFF2-40B4-BE49-F238E27FC236}">
                <a16:creationId xmlns:a16="http://schemas.microsoft.com/office/drawing/2014/main" id="{5289531E-5D9E-4BCA-9D65-59290383D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4907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2C23A-039C-4727-A9AB-9C14C2088742}"/>
              </a:ext>
            </a:extLst>
          </p:cNvPr>
          <p:cNvSpPr txBox="1"/>
          <p:nvPr/>
        </p:nvSpPr>
        <p:spPr>
          <a:xfrm>
            <a:off x="2845686" y="4086225"/>
            <a:ext cx="649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Uma biblioteca gratuita, simples e extensível para verificar a arquitetura de projetos desenvolvidos em Java.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28EF3-654A-4047-9955-7BFACBC41DCB}"/>
              </a:ext>
            </a:extLst>
          </p:cNvPr>
          <p:cNvSpPr txBox="1"/>
          <p:nvPr/>
        </p:nvSpPr>
        <p:spPr>
          <a:xfrm>
            <a:off x="1000579" y="401612"/>
            <a:ext cx="1018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Teste Automatizados de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39290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89488-EE61-493E-AD61-E2B9247F310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Escrevendo testes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552B7FA-9D91-4E47-A4B7-F8FEA42A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13545"/>
            <a:ext cx="11496821" cy="31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3AF21-2828-4E09-8459-4C4814C18E6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Mão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massa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199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57F23D-AF07-4690-B1EE-F133582EDB36}"/>
              </a:ext>
            </a:extLst>
          </p:cNvPr>
          <p:cNvSpPr/>
          <p:nvPr/>
        </p:nvSpPr>
        <p:spPr>
          <a:xfrm>
            <a:off x="4079967" y="2767280"/>
            <a:ext cx="40320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00368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323AB0-6188-407A-9311-EE147602120C}"/>
              </a:ext>
            </a:extLst>
          </p:cNvPr>
          <p:cNvSpPr/>
          <p:nvPr/>
        </p:nvSpPr>
        <p:spPr>
          <a:xfrm>
            <a:off x="0" y="4436623"/>
            <a:ext cx="12192000" cy="24296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0703-4AC4-4AFD-A7D3-7C8B52925482}"/>
              </a:ext>
            </a:extLst>
          </p:cNvPr>
          <p:cNvSpPr/>
          <p:nvPr/>
        </p:nvSpPr>
        <p:spPr>
          <a:xfrm>
            <a:off x="342900" y="829253"/>
            <a:ext cx="115882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2"/>
              </a:rPr>
              <a:t>https://www.archunit.org/</a:t>
            </a:r>
            <a:endParaRPr lang="pt-BR" sz="1400" dirty="0"/>
          </a:p>
          <a:p>
            <a:r>
              <a:rPr lang="pt-BR" sz="1400" dirty="0">
                <a:hlinkClick r:id="rId3"/>
              </a:rPr>
              <a:t>https://blogs.oracle.com/javamagazine/unit-test-your-architecture-with-archunit</a:t>
            </a:r>
            <a:endParaRPr lang="pt-BR" sz="1400" dirty="0"/>
          </a:p>
          <a:p>
            <a:r>
              <a:rPr lang="pt-BR" sz="1400" dirty="0">
                <a:hlinkClick r:id="rId4"/>
              </a:rPr>
              <a:t>https://www.slideshare.net/FbioDomingues1/archunit-testando-a-arquitetura-de-sua-aplicao-java</a:t>
            </a:r>
            <a:endParaRPr lang="pt-BR" sz="1400" dirty="0"/>
          </a:p>
          <a:p>
            <a:r>
              <a:rPr lang="pt-BR" sz="1400" dirty="0">
                <a:hlinkClick r:id="rId5"/>
              </a:rPr>
              <a:t>https://www.tngtech.com/fileadmin/Public/Images/BigTechday/BTD11/Folien/Java-Architekturen-sichern-mit-ArchUnit.pdf</a:t>
            </a:r>
            <a:endParaRPr lang="pt-BR" sz="1400" dirty="0"/>
          </a:p>
          <a:p>
            <a:r>
              <a:rPr lang="pt-BR" sz="1400" dirty="0">
                <a:hlinkClick r:id="rId6"/>
              </a:rPr>
              <a:t>https://www.youtube.com/watch?v=QV3V1h2wb7k</a:t>
            </a:r>
            <a:endParaRPr lang="pt-BR" sz="1400" dirty="0"/>
          </a:p>
          <a:p>
            <a:r>
              <a:rPr lang="pt-BR" sz="1400" dirty="0">
                <a:hlinkClick r:id="rId7"/>
              </a:rPr>
              <a:t>https://www.javaguides.net/2019/04/spring-boot-thymeleaf-crud-example-tutorial.html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D6437-DFAD-475B-A1C1-1FD90823F827}"/>
              </a:ext>
            </a:extLst>
          </p:cNvPr>
          <p:cNvSpPr txBox="1"/>
          <p:nvPr/>
        </p:nvSpPr>
        <p:spPr>
          <a:xfrm>
            <a:off x="342900" y="178777"/>
            <a:ext cx="8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Referências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1C6E8-A711-4664-B1DA-5CBAF80BFD0A}"/>
              </a:ext>
            </a:extLst>
          </p:cNvPr>
          <p:cNvSpPr txBox="1"/>
          <p:nvPr/>
        </p:nvSpPr>
        <p:spPr>
          <a:xfrm>
            <a:off x="342900" y="4571934"/>
            <a:ext cx="8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Contatos: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F0F38-8B69-49BF-98CE-6DCD68A0B5CE}"/>
              </a:ext>
            </a:extLst>
          </p:cNvPr>
          <p:cNvSpPr txBox="1"/>
          <p:nvPr/>
        </p:nvSpPr>
        <p:spPr>
          <a:xfrm>
            <a:off x="342900" y="5144805"/>
            <a:ext cx="5512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Lucas Pacheco Oliveira</a:t>
            </a:r>
            <a:endParaRPr lang="pt-BR" sz="1200" dirty="0"/>
          </a:p>
          <a:p>
            <a:r>
              <a:rPr lang="pt-BR" sz="1200" dirty="0"/>
              <a:t>Equipe(s): P&amp;D </a:t>
            </a:r>
            <a:r>
              <a:rPr lang="pt-BR" sz="1200" dirty="0" err="1"/>
              <a:t>Notanet</a:t>
            </a:r>
            <a:r>
              <a:rPr lang="pt-BR" sz="1200" dirty="0"/>
              <a:t> / P&amp;D </a:t>
            </a:r>
            <a:r>
              <a:rPr lang="pt-BR" sz="1200" dirty="0" err="1"/>
              <a:t>Bpag</a:t>
            </a:r>
            <a:endParaRPr lang="pt-BR" sz="1200" dirty="0"/>
          </a:p>
          <a:p>
            <a:r>
              <a:rPr lang="pt-BR" sz="1200" dirty="0"/>
              <a:t>Corporativo: </a:t>
            </a:r>
            <a:r>
              <a:rPr lang="pt-BR" sz="1200" dirty="0">
                <a:hlinkClick r:id="rId8"/>
              </a:rPr>
              <a:t>esc_loliveira@uoldiveo.com</a:t>
            </a:r>
            <a:endParaRPr lang="pt-BR" sz="1200" dirty="0"/>
          </a:p>
          <a:p>
            <a:r>
              <a:rPr lang="pt-BR" sz="1200" dirty="0" err="1"/>
              <a:t>Linkedin</a:t>
            </a:r>
            <a:r>
              <a:rPr lang="pt-BR" sz="1200" dirty="0"/>
              <a:t>: </a:t>
            </a:r>
            <a:r>
              <a:rPr lang="pt-BR" sz="1200" dirty="0">
                <a:hlinkClick r:id="rId9"/>
              </a:rPr>
              <a:t>https://www.linkedin.com/in/lucas-oliveira-9b44634a/</a:t>
            </a:r>
            <a:endParaRPr lang="pt-BR" sz="1200" dirty="0"/>
          </a:p>
          <a:p>
            <a:r>
              <a:rPr lang="pt-BR" sz="1200" dirty="0"/>
              <a:t>Gmail: lcskdc@gmail.com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547C-D596-4DF3-8D2C-BC90E9ECF9C6}"/>
              </a:ext>
            </a:extLst>
          </p:cNvPr>
          <p:cNvSpPr txBox="1"/>
          <p:nvPr/>
        </p:nvSpPr>
        <p:spPr>
          <a:xfrm>
            <a:off x="342900" y="2233099"/>
            <a:ext cx="8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Repositório: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2BE3B-B3CC-486A-ABBA-3956D2275BF3}"/>
              </a:ext>
            </a:extLst>
          </p:cNvPr>
          <p:cNvSpPr/>
          <p:nvPr/>
        </p:nvSpPr>
        <p:spPr>
          <a:xfrm>
            <a:off x="342900" y="2882633"/>
            <a:ext cx="2748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10"/>
              </a:rPr>
              <a:t>https://github.com/lcskdc/archunit</a:t>
            </a:r>
            <a:endParaRPr lang="pt-B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E4AFC-2BA3-4165-AF39-68AB472AD16A}"/>
              </a:ext>
            </a:extLst>
          </p:cNvPr>
          <p:cNvSpPr txBox="1"/>
          <p:nvPr/>
        </p:nvSpPr>
        <p:spPr>
          <a:xfrm>
            <a:off x="5937738" y="5130361"/>
            <a:ext cx="6165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Muehlner da Paula Arão</a:t>
            </a:r>
          </a:p>
          <a:p>
            <a:r>
              <a:rPr lang="pt-BR" sz="1200" dirty="0"/>
              <a:t>Equipe(s): P&amp;D </a:t>
            </a:r>
            <a:r>
              <a:rPr lang="pt-BR" sz="1200" dirty="0" err="1"/>
              <a:t>Bpag</a:t>
            </a:r>
            <a:endParaRPr lang="pt-BR" sz="1200" dirty="0"/>
          </a:p>
          <a:p>
            <a:r>
              <a:rPr lang="pt-BR" sz="1200" dirty="0"/>
              <a:t>Corporativo: </a:t>
            </a:r>
            <a:r>
              <a:rPr lang="pt-BR" sz="1200" dirty="0">
                <a:hlinkClick r:id="rId11"/>
              </a:rPr>
              <a:t>esc_marao@uolinc.com</a:t>
            </a:r>
            <a:endParaRPr lang="pt-BR" sz="1200" dirty="0"/>
          </a:p>
          <a:p>
            <a:r>
              <a:rPr lang="pt-BR" sz="1200" dirty="0" err="1"/>
              <a:t>Linkedin</a:t>
            </a:r>
            <a:r>
              <a:rPr lang="pt-BR" sz="1200" dirty="0"/>
              <a:t>: </a:t>
            </a:r>
            <a:r>
              <a:rPr lang="pt-BR" sz="1200" dirty="0">
                <a:hlinkClick r:id="rId12"/>
              </a:rPr>
              <a:t>https://www.linkedin.com/in/muehlner-de-paula-ar%C3%A3o-4214053a/</a:t>
            </a:r>
            <a:endParaRPr lang="pt-BR" sz="1200" dirty="0"/>
          </a:p>
          <a:p>
            <a:r>
              <a:rPr lang="pt-BR" sz="1200" dirty="0"/>
              <a:t>Gmail: lcskdc@gmail.com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1F22F7-4CAC-4DCA-9AE4-CBA4488E10AC}"/>
              </a:ext>
            </a:extLst>
          </p:cNvPr>
          <p:cNvCxnSpPr/>
          <p:nvPr/>
        </p:nvCxnSpPr>
        <p:spPr>
          <a:xfrm>
            <a:off x="5266591" y="4994031"/>
            <a:ext cx="0" cy="14243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2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6BE988-E848-478F-94CE-C38E4389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41" y="12700"/>
            <a:ext cx="550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92ACF9-96CB-4577-A18B-1AD0AD15E036}"/>
              </a:ext>
            </a:extLst>
          </p:cNvPr>
          <p:cNvCxnSpPr>
            <a:cxnSpLocks/>
          </p:cNvCxnSpPr>
          <p:nvPr/>
        </p:nvCxnSpPr>
        <p:spPr>
          <a:xfrm>
            <a:off x="9489164" y="1171575"/>
            <a:ext cx="0" cy="16668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CA7F5B9-FD3A-4D43-BCD4-6EBF67881811}"/>
              </a:ext>
            </a:extLst>
          </p:cNvPr>
          <p:cNvSpPr/>
          <p:nvPr/>
        </p:nvSpPr>
        <p:spPr>
          <a:xfrm>
            <a:off x="332951" y="757207"/>
            <a:ext cx="62027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400" dirty="0"/>
              <a:t>Com o </a:t>
            </a:r>
            <a:r>
              <a:rPr lang="pt-BR" sz="3400" b="1" dirty="0" err="1"/>
              <a:t>ArchUnit</a:t>
            </a:r>
            <a:r>
              <a:rPr lang="pt-BR" sz="3400" dirty="0"/>
              <a:t> é possível analisar dependências entre pacotes e classes ou, por exemplo, descobrir violações de dependências entre camadas dentro de uma arquitetura. Estas validações são realizadas com base na análise do </a:t>
            </a:r>
            <a:r>
              <a:rPr lang="pt-BR" sz="3400" i="1" dirty="0" err="1"/>
              <a:t>bytecode</a:t>
            </a:r>
            <a:r>
              <a:rPr lang="pt-BR" sz="3400" dirty="0"/>
              <a:t>, importando todas as classes para uma estrutura de código Java. </a:t>
            </a:r>
          </a:p>
        </p:txBody>
      </p:sp>
      <p:pic>
        <p:nvPicPr>
          <p:cNvPr id="2050" name="Picture 2" descr="Resultado de imagem para archunit&quot;">
            <a:extLst>
              <a:ext uri="{FF2B5EF4-FFF2-40B4-BE49-F238E27FC236}">
                <a16:creationId xmlns:a16="http://schemas.microsoft.com/office/drawing/2014/main" id="{733D41A1-AC03-4CBD-B439-00B0F233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76" y="3092706"/>
            <a:ext cx="4638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C357C0-F17D-4935-9636-AA4C730F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76" y="453896"/>
            <a:ext cx="2762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C9607-D842-418C-BD90-B577715C9C98}"/>
              </a:ext>
            </a:extLst>
          </p:cNvPr>
          <p:cNvSpPr/>
          <p:nvPr/>
        </p:nvSpPr>
        <p:spPr>
          <a:xfrm>
            <a:off x="8905875" y="1504950"/>
            <a:ext cx="1085843" cy="96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BB6D120-AFCA-4907-ADB2-53F22F25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78" y="1586088"/>
            <a:ext cx="729972" cy="7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048D5-4896-4E9F-A826-39CF654CB4A2}"/>
              </a:ext>
            </a:extLst>
          </p:cNvPr>
          <p:cNvCxnSpPr>
            <a:cxnSpLocks/>
          </p:cNvCxnSpPr>
          <p:nvPr/>
        </p:nvCxnSpPr>
        <p:spPr>
          <a:xfrm flipH="1">
            <a:off x="6763827" y="266700"/>
            <a:ext cx="38100" cy="630555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bg2">
                    <a:lumMod val="9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ACFCE6E-CCDD-438C-BE08-C0155F67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6" y="26767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8D3E5-3553-497F-AE5E-5045F762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17" y="213515"/>
            <a:ext cx="6575426" cy="707886"/>
          </a:xfrm>
        </p:spPr>
        <p:txBody>
          <a:bodyPr>
            <a:normAutofit/>
          </a:bodyPr>
          <a:lstStyle/>
          <a:p>
            <a:r>
              <a:rPr lang="pt-BR" dirty="0"/>
              <a:t>Qual tipo de teste você fez?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6B39F-118B-47B2-8A9D-6622CDB09BB5}"/>
              </a:ext>
            </a:extLst>
          </p:cNvPr>
          <p:cNvSpPr txBox="1"/>
          <p:nvPr/>
        </p:nvSpPr>
        <p:spPr>
          <a:xfrm>
            <a:off x="5631121" y="2022201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1AE7C-DA73-4C18-8096-F0BBEBC272C7}"/>
              </a:ext>
            </a:extLst>
          </p:cNvPr>
          <p:cNvSpPr txBox="1"/>
          <p:nvPr/>
        </p:nvSpPr>
        <p:spPr>
          <a:xfrm>
            <a:off x="4775032" y="5251770"/>
            <a:ext cx="245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7B235-6B1D-4847-9001-AD54C087B5D6}"/>
              </a:ext>
            </a:extLst>
          </p:cNvPr>
          <p:cNvSpPr txBox="1"/>
          <p:nvPr/>
        </p:nvSpPr>
        <p:spPr>
          <a:xfrm>
            <a:off x="5307013" y="3722071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UNIT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1F11000-3893-4985-A856-71F3E89D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8" y="5647169"/>
            <a:ext cx="1150938" cy="6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124242-AB59-4E0D-A89D-7527ED511658}"/>
              </a:ext>
            </a:extLst>
          </p:cNvPr>
          <p:cNvSpPr txBox="1"/>
          <p:nvPr/>
        </p:nvSpPr>
        <p:spPr>
          <a:xfrm>
            <a:off x="9394826" y="5125134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35052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E89B8-A677-408D-83D8-1CA67C395622}"/>
              </a:ext>
            </a:extLst>
          </p:cNvPr>
          <p:cNvSpPr txBox="1"/>
          <p:nvPr/>
        </p:nvSpPr>
        <p:spPr>
          <a:xfrm>
            <a:off x="419100" y="304800"/>
            <a:ext cx="4942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Mas e a arquitetura?</a:t>
            </a:r>
          </a:p>
        </p:txBody>
      </p:sp>
      <p:pic>
        <p:nvPicPr>
          <p:cNvPr id="6" name="Picture 5" descr="A picture containing row, group, black, different&#10;&#10;Description automatically generated">
            <a:extLst>
              <a:ext uri="{FF2B5EF4-FFF2-40B4-BE49-F238E27FC236}">
                <a16:creationId xmlns:a16="http://schemas.microsoft.com/office/drawing/2014/main" id="{2D59FB8A-B00D-45B9-90A8-35AEEED1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1437"/>
            <a:ext cx="5323819" cy="3283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EF9FF-2592-4A26-A659-8B36804D1D56}"/>
              </a:ext>
            </a:extLst>
          </p:cNvPr>
          <p:cNvSpPr txBox="1"/>
          <p:nvPr/>
        </p:nvSpPr>
        <p:spPr>
          <a:xfrm>
            <a:off x="444500" y="1178296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Aspectos afetados pela arquitetura de software: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B19E3-DBBF-44D4-9CA6-C19D7A7CDEF4}"/>
              </a:ext>
            </a:extLst>
          </p:cNvPr>
          <p:cNvSpPr txBox="1"/>
          <p:nvPr/>
        </p:nvSpPr>
        <p:spPr>
          <a:xfrm>
            <a:off x="380706" y="1993900"/>
            <a:ext cx="4828886" cy="4050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/>
              <a:t>Manutenibilidade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/>
              <a:t>Extensibilidade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/>
              <a:t>Reusabilidade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dirty="0"/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226712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B88A01-C308-41D1-8DC7-2C17ABA7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56" y="50799"/>
            <a:ext cx="9062944" cy="67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2B7D0-7D40-4676-B727-AEC4E57FD3EC}"/>
              </a:ext>
            </a:extLst>
          </p:cNvPr>
          <p:cNvSpPr txBox="1"/>
          <p:nvPr/>
        </p:nvSpPr>
        <p:spPr>
          <a:xfrm>
            <a:off x="1978025" y="279400"/>
            <a:ext cx="823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Por quê escolher </a:t>
            </a:r>
            <a:r>
              <a:rPr lang="pt-BR" sz="4400" dirty="0" err="1"/>
              <a:t>ArchUnit</a:t>
            </a:r>
            <a:endParaRPr lang="pt-BR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E05F7-077E-4C96-A318-25475850BB93}"/>
              </a:ext>
            </a:extLst>
          </p:cNvPr>
          <p:cNvSpPr txBox="1"/>
          <p:nvPr/>
        </p:nvSpPr>
        <p:spPr>
          <a:xfrm>
            <a:off x="593724" y="1288871"/>
            <a:ext cx="1091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/>
              <a:t>ArchUnit</a:t>
            </a:r>
            <a:r>
              <a:rPr lang="pt-BR" sz="2400" dirty="0"/>
              <a:t> permite implementar regras para as propriedades estáticas da arquitetura na forma de testes executáveis. Além de ser um framework Open </a:t>
            </a:r>
            <a:r>
              <a:rPr lang="pt-BR" sz="2400" dirty="0" err="1"/>
              <a:t>Source</a:t>
            </a:r>
            <a:r>
              <a:rPr lang="pt-BR" sz="2400" dirty="0"/>
              <a:t>, e integrar com estruturas conhecidas de testes, ele também provê diversas regras de validações customizáveis, como por exemplo: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5F2DC-DAA6-42F5-98EC-247960C89FEE}"/>
              </a:ext>
            </a:extLst>
          </p:cNvPr>
          <p:cNvSpPr txBox="1"/>
          <p:nvPr/>
        </p:nvSpPr>
        <p:spPr>
          <a:xfrm>
            <a:off x="1000124" y="3288268"/>
            <a:ext cx="65817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dependência de pacote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dependência de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classe e contenção de pacotes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herança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anotação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camada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Verificações de ciclo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Usos indevidos</a:t>
            </a:r>
          </a:p>
        </p:txBody>
      </p:sp>
    </p:spTree>
    <p:extLst>
      <p:ext uri="{BB962C8B-B14F-4D97-AF65-F5344CB8AC3E}">
        <p14:creationId xmlns:p14="http://schemas.microsoft.com/office/powerpoint/2010/main" val="31873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50958-99AC-43AB-980C-CFF8F94034F0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Integrando ao projeto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F489DD3-BC06-42D9-9667-15132E30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18" y="2509911"/>
            <a:ext cx="74374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EAAD6-D15D-4A77-9297-1D79EA2F140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Importando classes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540266-88CD-42D6-ABD0-9666F3DB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9835"/>
            <a:ext cx="11496821" cy="34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Qual tipo de teste você fez?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Pacheco Oliveira</dc:creator>
  <cp:lastModifiedBy>Lucas Pacheco Oliveira</cp:lastModifiedBy>
  <cp:revision>5</cp:revision>
  <dcterms:created xsi:type="dcterms:W3CDTF">2019-11-03T18:59:56Z</dcterms:created>
  <dcterms:modified xsi:type="dcterms:W3CDTF">2019-11-11T12:27:15Z</dcterms:modified>
</cp:coreProperties>
</file>