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759" autoAdjust="0"/>
  </p:normalViewPr>
  <p:slideViewPr>
    <p:cSldViewPr snapToGrid="0">
      <p:cViewPr varScale="1">
        <p:scale>
          <a:sx n="80" d="100"/>
          <a:sy n="80" d="100"/>
        </p:scale>
        <p:origin x="78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1B8168-41E4-48C5-BD5C-3D7019AC4C6B}" type="datetimeFigureOut">
              <a:rPr lang="en-US" smtClean="0"/>
              <a:t>9/3/2020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BF396-B848-4282-ABC6-EC0C0685411A}" type="slidenum">
              <a:rPr lang="en-US" smtClean="0"/>
              <a:t>‹#›</a:t>
            </a:fld>
            <a:endParaRPr lang="en-US"/>
          </a:p>
        </p:txBody>
      </p:sp>
    </p:spTree>
    <p:extLst>
      <p:ext uri="{BB962C8B-B14F-4D97-AF65-F5344CB8AC3E}">
        <p14:creationId xmlns:p14="http://schemas.microsoft.com/office/powerpoint/2010/main" val="2151662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6DBD-FA21-4115-85F4-F5B2138573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5F830A-036A-4BFF-8B53-BD24298F14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8CE8B6-131D-44E6-8622-DF2E72AB9B5C}"/>
              </a:ext>
            </a:extLst>
          </p:cNvPr>
          <p:cNvSpPr>
            <a:spLocks noGrp="1"/>
          </p:cNvSpPr>
          <p:nvPr>
            <p:ph type="dt" sz="half" idx="10"/>
          </p:nvPr>
        </p:nvSpPr>
        <p:spPr/>
        <p:txBody>
          <a:bodyPr/>
          <a:lstStyle/>
          <a:p>
            <a:fld id="{0E582E8C-41E3-4AB5-8C01-D3B688EC9F98}" type="datetime1">
              <a:rPr lang="en-US" smtClean="0"/>
              <a:t>9/3/2020</a:t>
            </a:fld>
            <a:endParaRPr lang="en-US"/>
          </a:p>
        </p:txBody>
      </p:sp>
      <p:sp>
        <p:nvSpPr>
          <p:cNvPr id="5" name="Footer Placeholder 4">
            <a:extLst>
              <a:ext uri="{FF2B5EF4-FFF2-40B4-BE49-F238E27FC236}">
                <a16:creationId xmlns:a16="http://schemas.microsoft.com/office/drawing/2014/main" id="{3EA19EC9-1D91-45B3-88DC-3E642EBCC0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06BD3-2D48-47B3-9D73-5F752EAEC4DE}"/>
              </a:ext>
            </a:extLst>
          </p:cNvPr>
          <p:cNvSpPr>
            <a:spLocks noGrp="1"/>
          </p:cNvSpPr>
          <p:nvPr>
            <p:ph type="sldNum" sz="quarter" idx="12"/>
          </p:nvPr>
        </p:nvSpPr>
        <p:spPr/>
        <p:txBody>
          <a:bodyPr/>
          <a:lstStyle/>
          <a:p>
            <a:fld id="{22E2D196-502F-4BCC-8FF6-B9BE82446640}" type="slidenum">
              <a:rPr lang="en-US" smtClean="0"/>
              <a:t>‹#›</a:t>
            </a:fld>
            <a:endParaRPr lang="en-US"/>
          </a:p>
        </p:txBody>
      </p:sp>
    </p:spTree>
    <p:extLst>
      <p:ext uri="{BB962C8B-B14F-4D97-AF65-F5344CB8AC3E}">
        <p14:creationId xmlns:p14="http://schemas.microsoft.com/office/powerpoint/2010/main" val="2400959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4C50-DB0C-4296-9BA2-EA40668F64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33CE44-2F32-44A0-864B-0801CEC24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6B75AA-1C76-42D3-B19B-ECA5F789882C}"/>
              </a:ext>
            </a:extLst>
          </p:cNvPr>
          <p:cNvSpPr>
            <a:spLocks noGrp="1"/>
          </p:cNvSpPr>
          <p:nvPr>
            <p:ph type="dt" sz="half" idx="10"/>
          </p:nvPr>
        </p:nvSpPr>
        <p:spPr/>
        <p:txBody>
          <a:bodyPr/>
          <a:lstStyle/>
          <a:p>
            <a:fld id="{40FCBF1D-E395-4A6B-BE53-36DE2660C778}" type="datetime1">
              <a:rPr lang="en-US" smtClean="0"/>
              <a:t>9/3/2020</a:t>
            </a:fld>
            <a:endParaRPr lang="en-US"/>
          </a:p>
        </p:txBody>
      </p:sp>
      <p:sp>
        <p:nvSpPr>
          <p:cNvPr id="5" name="Footer Placeholder 4">
            <a:extLst>
              <a:ext uri="{FF2B5EF4-FFF2-40B4-BE49-F238E27FC236}">
                <a16:creationId xmlns:a16="http://schemas.microsoft.com/office/drawing/2014/main" id="{9AB33312-1C38-41AC-A491-D742D4642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4285AC-E4C2-45EA-AF83-F733980004DE}"/>
              </a:ext>
            </a:extLst>
          </p:cNvPr>
          <p:cNvSpPr>
            <a:spLocks noGrp="1"/>
          </p:cNvSpPr>
          <p:nvPr>
            <p:ph type="sldNum" sz="quarter" idx="12"/>
          </p:nvPr>
        </p:nvSpPr>
        <p:spPr/>
        <p:txBody>
          <a:bodyPr/>
          <a:lstStyle/>
          <a:p>
            <a:fld id="{22E2D196-502F-4BCC-8FF6-B9BE82446640}" type="slidenum">
              <a:rPr lang="en-US" smtClean="0"/>
              <a:t>‹#›</a:t>
            </a:fld>
            <a:endParaRPr lang="en-US"/>
          </a:p>
        </p:txBody>
      </p:sp>
    </p:spTree>
    <p:extLst>
      <p:ext uri="{BB962C8B-B14F-4D97-AF65-F5344CB8AC3E}">
        <p14:creationId xmlns:p14="http://schemas.microsoft.com/office/powerpoint/2010/main" val="282901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B001A0-ECAE-4517-BC63-13EC04B624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35B2EF-A1F3-4A5A-BCA7-8724624BD3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9957D-58B0-4F0A-9E88-F2756C779D2C}"/>
              </a:ext>
            </a:extLst>
          </p:cNvPr>
          <p:cNvSpPr>
            <a:spLocks noGrp="1"/>
          </p:cNvSpPr>
          <p:nvPr>
            <p:ph type="dt" sz="half" idx="10"/>
          </p:nvPr>
        </p:nvSpPr>
        <p:spPr/>
        <p:txBody>
          <a:bodyPr/>
          <a:lstStyle/>
          <a:p>
            <a:fld id="{177945EF-376C-4792-B41B-9FB0497937CB}" type="datetime1">
              <a:rPr lang="en-US" smtClean="0"/>
              <a:t>9/3/2020</a:t>
            </a:fld>
            <a:endParaRPr lang="en-US"/>
          </a:p>
        </p:txBody>
      </p:sp>
      <p:sp>
        <p:nvSpPr>
          <p:cNvPr id="5" name="Footer Placeholder 4">
            <a:extLst>
              <a:ext uri="{FF2B5EF4-FFF2-40B4-BE49-F238E27FC236}">
                <a16:creationId xmlns:a16="http://schemas.microsoft.com/office/drawing/2014/main" id="{2C05161E-5C46-47AF-BA60-24E30603C9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C9CB68-BF1A-4763-9CA8-2226E70CEECF}"/>
              </a:ext>
            </a:extLst>
          </p:cNvPr>
          <p:cNvSpPr>
            <a:spLocks noGrp="1"/>
          </p:cNvSpPr>
          <p:nvPr>
            <p:ph type="sldNum" sz="quarter" idx="12"/>
          </p:nvPr>
        </p:nvSpPr>
        <p:spPr/>
        <p:txBody>
          <a:bodyPr/>
          <a:lstStyle/>
          <a:p>
            <a:fld id="{22E2D196-502F-4BCC-8FF6-B9BE82446640}" type="slidenum">
              <a:rPr lang="en-US" smtClean="0"/>
              <a:t>‹#›</a:t>
            </a:fld>
            <a:endParaRPr lang="en-US"/>
          </a:p>
        </p:txBody>
      </p:sp>
    </p:spTree>
    <p:extLst>
      <p:ext uri="{BB962C8B-B14F-4D97-AF65-F5344CB8AC3E}">
        <p14:creationId xmlns:p14="http://schemas.microsoft.com/office/powerpoint/2010/main" val="2316473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330ED-F339-42B9-B88D-670867E98B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502AA4-5115-4D6A-B5CD-1CAACA2277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0AFAFD-ABC0-408F-A437-BFF35B10B244}"/>
              </a:ext>
            </a:extLst>
          </p:cNvPr>
          <p:cNvSpPr>
            <a:spLocks noGrp="1"/>
          </p:cNvSpPr>
          <p:nvPr>
            <p:ph type="dt" sz="half" idx="10"/>
          </p:nvPr>
        </p:nvSpPr>
        <p:spPr/>
        <p:txBody>
          <a:bodyPr/>
          <a:lstStyle/>
          <a:p>
            <a:fld id="{C48AEB04-62F9-4CB2-9B30-CBCD79422640}" type="datetime1">
              <a:rPr lang="en-US" smtClean="0"/>
              <a:t>9/3/2020</a:t>
            </a:fld>
            <a:endParaRPr lang="en-US"/>
          </a:p>
        </p:txBody>
      </p:sp>
      <p:sp>
        <p:nvSpPr>
          <p:cNvPr id="5" name="Footer Placeholder 4">
            <a:extLst>
              <a:ext uri="{FF2B5EF4-FFF2-40B4-BE49-F238E27FC236}">
                <a16:creationId xmlns:a16="http://schemas.microsoft.com/office/drawing/2014/main" id="{49405AA7-B6D2-4F3A-8255-ABD8CDCB2E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2D054-D5E4-46F8-8206-51BB135D7453}"/>
              </a:ext>
            </a:extLst>
          </p:cNvPr>
          <p:cNvSpPr>
            <a:spLocks noGrp="1"/>
          </p:cNvSpPr>
          <p:nvPr>
            <p:ph type="sldNum" sz="quarter" idx="12"/>
          </p:nvPr>
        </p:nvSpPr>
        <p:spPr/>
        <p:txBody>
          <a:bodyPr/>
          <a:lstStyle/>
          <a:p>
            <a:fld id="{22E2D196-502F-4BCC-8FF6-B9BE82446640}" type="slidenum">
              <a:rPr lang="en-US" smtClean="0"/>
              <a:t>‹#›</a:t>
            </a:fld>
            <a:endParaRPr lang="en-US"/>
          </a:p>
        </p:txBody>
      </p:sp>
    </p:spTree>
    <p:extLst>
      <p:ext uri="{BB962C8B-B14F-4D97-AF65-F5344CB8AC3E}">
        <p14:creationId xmlns:p14="http://schemas.microsoft.com/office/powerpoint/2010/main" val="2636962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0D50-2253-4B40-B279-7F8EBAC9FE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2714FF-9DE0-4F21-ACFE-CB81988528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63AD6A-E5B9-4284-95CB-CA6F31ADB888}"/>
              </a:ext>
            </a:extLst>
          </p:cNvPr>
          <p:cNvSpPr>
            <a:spLocks noGrp="1"/>
          </p:cNvSpPr>
          <p:nvPr>
            <p:ph type="dt" sz="half" idx="10"/>
          </p:nvPr>
        </p:nvSpPr>
        <p:spPr/>
        <p:txBody>
          <a:bodyPr/>
          <a:lstStyle/>
          <a:p>
            <a:fld id="{2606314B-B9C8-446B-8D80-FE650CBA39E3}" type="datetime1">
              <a:rPr lang="en-US" smtClean="0"/>
              <a:t>9/3/2020</a:t>
            </a:fld>
            <a:endParaRPr lang="en-US"/>
          </a:p>
        </p:txBody>
      </p:sp>
      <p:sp>
        <p:nvSpPr>
          <p:cNvPr id="5" name="Footer Placeholder 4">
            <a:extLst>
              <a:ext uri="{FF2B5EF4-FFF2-40B4-BE49-F238E27FC236}">
                <a16:creationId xmlns:a16="http://schemas.microsoft.com/office/drawing/2014/main" id="{F3B80962-F098-4AC4-858E-C138DBD9A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43C9A-2775-45A2-AEF1-B6ECED81DFB2}"/>
              </a:ext>
            </a:extLst>
          </p:cNvPr>
          <p:cNvSpPr>
            <a:spLocks noGrp="1"/>
          </p:cNvSpPr>
          <p:nvPr>
            <p:ph type="sldNum" sz="quarter" idx="12"/>
          </p:nvPr>
        </p:nvSpPr>
        <p:spPr/>
        <p:txBody>
          <a:bodyPr/>
          <a:lstStyle/>
          <a:p>
            <a:fld id="{22E2D196-502F-4BCC-8FF6-B9BE82446640}" type="slidenum">
              <a:rPr lang="en-US" smtClean="0"/>
              <a:t>‹#›</a:t>
            </a:fld>
            <a:endParaRPr lang="en-US"/>
          </a:p>
        </p:txBody>
      </p:sp>
    </p:spTree>
    <p:extLst>
      <p:ext uri="{BB962C8B-B14F-4D97-AF65-F5344CB8AC3E}">
        <p14:creationId xmlns:p14="http://schemas.microsoft.com/office/powerpoint/2010/main" val="558483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49849-A634-4887-BD90-2B1212AC5E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00A8C8-F092-4661-9163-0E9C75003C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66106B-3833-4D17-98D1-CDC615C9EF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D815F8-CC09-4E83-A62A-5E386BA8D21E}"/>
              </a:ext>
            </a:extLst>
          </p:cNvPr>
          <p:cNvSpPr>
            <a:spLocks noGrp="1"/>
          </p:cNvSpPr>
          <p:nvPr>
            <p:ph type="dt" sz="half" idx="10"/>
          </p:nvPr>
        </p:nvSpPr>
        <p:spPr/>
        <p:txBody>
          <a:bodyPr/>
          <a:lstStyle/>
          <a:p>
            <a:fld id="{96394BE8-526D-43DB-8FE9-B824A61AFA6B}" type="datetime1">
              <a:rPr lang="en-US" smtClean="0"/>
              <a:t>9/3/2020</a:t>
            </a:fld>
            <a:endParaRPr lang="en-US"/>
          </a:p>
        </p:txBody>
      </p:sp>
      <p:sp>
        <p:nvSpPr>
          <p:cNvPr id="6" name="Footer Placeholder 5">
            <a:extLst>
              <a:ext uri="{FF2B5EF4-FFF2-40B4-BE49-F238E27FC236}">
                <a16:creationId xmlns:a16="http://schemas.microsoft.com/office/drawing/2014/main" id="{1F12C39D-5DE9-41D3-AAF1-C2982D5637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B1A51-B6AD-42BC-A586-5B9FC44DDDD9}"/>
              </a:ext>
            </a:extLst>
          </p:cNvPr>
          <p:cNvSpPr>
            <a:spLocks noGrp="1"/>
          </p:cNvSpPr>
          <p:nvPr>
            <p:ph type="sldNum" sz="quarter" idx="12"/>
          </p:nvPr>
        </p:nvSpPr>
        <p:spPr/>
        <p:txBody>
          <a:bodyPr/>
          <a:lstStyle/>
          <a:p>
            <a:fld id="{22E2D196-502F-4BCC-8FF6-B9BE82446640}" type="slidenum">
              <a:rPr lang="en-US" smtClean="0"/>
              <a:t>‹#›</a:t>
            </a:fld>
            <a:endParaRPr lang="en-US"/>
          </a:p>
        </p:txBody>
      </p:sp>
    </p:spTree>
    <p:extLst>
      <p:ext uri="{BB962C8B-B14F-4D97-AF65-F5344CB8AC3E}">
        <p14:creationId xmlns:p14="http://schemas.microsoft.com/office/powerpoint/2010/main" val="1843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4B91-EA98-46AF-9D4D-F162918905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A942CC-F37E-475A-9271-0F321A3FC4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E63986-2EB2-4456-A818-14397D7F33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C7BD56-7F7F-420E-ADD5-B55D973C04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1FCA67-62B0-438B-AAD1-504BBC81BA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6BF1ED-A3EE-4064-BCC3-748284E3BC79}"/>
              </a:ext>
            </a:extLst>
          </p:cNvPr>
          <p:cNvSpPr>
            <a:spLocks noGrp="1"/>
          </p:cNvSpPr>
          <p:nvPr>
            <p:ph type="dt" sz="half" idx="10"/>
          </p:nvPr>
        </p:nvSpPr>
        <p:spPr/>
        <p:txBody>
          <a:bodyPr/>
          <a:lstStyle/>
          <a:p>
            <a:fld id="{ECCD5A4B-1076-4460-8F1C-D648CF2464F1}" type="datetime1">
              <a:rPr lang="en-US" smtClean="0"/>
              <a:t>9/3/2020</a:t>
            </a:fld>
            <a:endParaRPr lang="en-US"/>
          </a:p>
        </p:txBody>
      </p:sp>
      <p:sp>
        <p:nvSpPr>
          <p:cNvPr id="8" name="Footer Placeholder 7">
            <a:extLst>
              <a:ext uri="{FF2B5EF4-FFF2-40B4-BE49-F238E27FC236}">
                <a16:creationId xmlns:a16="http://schemas.microsoft.com/office/drawing/2014/main" id="{73128A51-F41A-462F-908B-F29DD33A09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318209-7F6F-43CA-9B66-6F2CEE5FACF7}"/>
              </a:ext>
            </a:extLst>
          </p:cNvPr>
          <p:cNvSpPr>
            <a:spLocks noGrp="1"/>
          </p:cNvSpPr>
          <p:nvPr>
            <p:ph type="sldNum" sz="quarter" idx="12"/>
          </p:nvPr>
        </p:nvSpPr>
        <p:spPr/>
        <p:txBody>
          <a:bodyPr/>
          <a:lstStyle/>
          <a:p>
            <a:fld id="{22E2D196-502F-4BCC-8FF6-B9BE82446640}" type="slidenum">
              <a:rPr lang="en-US" smtClean="0"/>
              <a:t>‹#›</a:t>
            </a:fld>
            <a:endParaRPr lang="en-US"/>
          </a:p>
        </p:txBody>
      </p:sp>
    </p:spTree>
    <p:extLst>
      <p:ext uri="{BB962C8B-B14F-4D97-AF65-F5344CB8AC3E}">
        <p14:creationId xmlns:p14="http://schemas.microsoft.com/office/powerpoint/2010/main" val="123538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36E9-E66B-47AB-87E1-C662CEE1ED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57CDF5-DDD5-4CE9-9B1A-431006987C2B}"/>
              </a:ext>
            </a:extLst>
          </p:cNvPr>
          <p:cNvSpPr>
            <a:spLocks noGrp="1"/>
          </p:cNvSpPr>
          <p:nvPr>
            <p:ph type="dt" sz="half" idx="10"/>
          </p:nvPr>
        </p:nvSpPr>
        <p:spPr/>
        <p:txBody>
          <a:bodyPr/>
          <a:lstStyle/>
          <a:p>
            <a:fld id="{4840F87B-20DE-475D-A79E-987136E6845E}" type="datetime1">
              <a:rPr lang="en-US" smtClean="0"/>
              <a:t>9/3/2020</a:t>
            </a:fld>
            <a:endParaRPr lang="en-US"/>
          </a:p>
        </p:txBody>
      </p:sp>
      <p:sp>
        <p:nvSpPr>
          <p:cNvPr id="4" name="Footer Placeholder 3">
            <a:extLst>
              <a:ext uri="{FF2B5EF4-FFF2-40B4-BE49-F238E27FC236}">
                <a16:creationId xmlns:a16="http://schemas.microsoft.com/office/drawing/2014/main" id="{B9EE282F-4E32-4E8D-B1D8-9307034DE2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3988C1-73EF-493F-B36E-AB76C1CF318E}"/>
              </a:ext>
            </a:extLst>
          </p:cNvPr>
          <p:cNvSpPr>
            <a:spLocks noGrp="1"/>
          </p:cNvSpPr>
          <p:nvPr>
            <p:ph type="sldNum" sz="quarter" idx="12"/>
          </p:nvPr>
        </p:nvSpPr>
        <p:spPr/>
        <p:txBody>
          <a:bodyPr/>
          <a:lstStyle/>
          <a:p>
            <a:fld id="{22E2D196-502F-4BCC-8FF6-B9BE82446640}" type="slidenum">
              <a:rPr lang="en-US" smtClean="0"/>
              <a:t>‹#›</a:t>
            </a:fld>
            <a:endParaRPr lang="en-US"/>
          </a:p>
        </p:txBody>
      </p:sp>
    </p:spTree>
    <p:extLst>
      <p:ext uri="{BB962C8B-B14F-4D97-AF65-F5344CB8AC3E}">
        <p14:creationId xmlns:p14="http://schemas.microsoft.com/office/powerpoint/2010/main" val="1524270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9549F-A2F4-4B74-8CF1-28EA647C5670}"/>
              </a:ext>
            </a:extLst>
          </p:cNvPr>
          <p:cNvSpPr>
            <a:spLocks noGrp="1"/>
          </p:cNvSpPr>
          <p:nvPr>
            <p:ph type="dt" sz="half" idx="10"/>
          </p:nvPr>
        </p:nvSpPr>
        <p:spPr/>
        <p:txBody>
          <a:bodyPr/>
          <a:lstStyle/>
          <a:p>
            <a:fld id="{39187D0E-73D2-498E-8ADE-3DFF2AB32B68}" type="datetime1">
              <a:rPr lang="en-US" smtClean="0"/>
              <a:t>9/3/2020</a:t>
            </a:fld>
            <a:endParaRPr lang="en-US"/>
          </a:p>
        </p:txBody>
      </p:sp>
      <p:sp>
        <p:nvSpPr>
          <p:cNvPr id="3" name="Footer Placeholder 2">
            <a:extLst>
              <a:ext uri="{FF2B5EF4-FFF2-40B4-BE49-F238E27FC236}">
                <a16:creationId xmlns:a16="http://schemas.microsoft.com/office/drawing/2014/main" id="{EB4471E7-8DD7-4E10-9ECE-4947B12BA0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BAAFCF-81F0-4F78-B1FC-F928EA51FC06}"/>
              </a:ext>
            </a:extLst>
          </p:cNvPr>
          <p:cNvSpPr>
            <a:spLocks noGrp="1"/>
          </p:cNvSpPr>
          <p:nvPr>
            <p:ph type="sldNum" sz="quarter" idx="12"/>
          </p:nvPr>
        </p:nvSpPr>
        <p:spPr/>
        <p:txBody>
          <a:bodyPr/>
          <a:lstStyle/>
          <a:p>
            <a:fld id="{22E2D196-502F-4BCC-8FF6-B9BE82446640}" type="slidenum">
              <a:rPr lang="en-US" smtClean="0"/>
              <a:t>‹#›</a:t>
            </a:fld>
            <a:endParaRPr lang="en-US"/>
          </a:p>
        </p:txBody>
      </p:sp>
    </p:spTree>
    <p:extLst>
      <p:ext uri="{BB962C8B-B14F-4D97-AF65-F5344CB8AC3E}">
        <p14:creationId xmlns:p14="http://schemas.microsoft.com/office/powerpoint/2010/main" val="188597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D7F19-6C9D-4104-BF98-12B2A2867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DB7DE8-A04D-4B52-B11F-CD8A6D201A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418B13-90A2-4521-8593-D581D2C27E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6FBBD4-507C-40AB-9664-869C80900860}"/>
              </a:ext>
            </a:extLst>
          </p:cNvPr>
          <p:cNvSpPr>
            <a:spLocks noGrp="1"/>
          </p:cNvSpPr>
          <p:nvPr>
            <p:ph type="dt" sz="half" idx="10"/>
          </p:nvPr>
        </p:nvSpPr>
        <p:spPr/>
        <p:txBody>
          <a:bodyPr/>
          <a:lstStyle/>
          <a:p>
            <a:fld id="{2C337463-3D54-4B60-8A22-E9E1CE1C49CA}" type="datetime1">
              <a:rPr lang="en-US" smtClean="0"/>
              <a:t>9/3/2020</a:t>
            </a:fld>
            <a:endParaRPr lang="en-US"/>
          </a:p>
        </p:txBody>
      </p:sp>
      <p:sp>
        <p:nvSpPr>
          <p:cNvPr id="6" name="Footer Placeholder 5">
            <a:extLst>
              <a:ext uri="{FF2B5EF4-FFF2-40B4-BE49-F238E27FC236}">
                <a16:creationId xmlns:a16="http://schemas.microsoft.com/office/drawing/2014/main" id="{2E5C00B9-75A1-446B-8325-8565CD8338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4EF69B-20F6-4B36-969C-ED5FAF62A16C}"/>
              </a:ext>
            </a:extLst>
          </p:cNvPr>
          <p:cNvSpPr>
            <a:spLocks noGrp="1"/>
          </p:cNvSpPr>
          <p:nvPr>
            <p:ph type="sldNum" sz="quarter" idx="12"/>
          </p:nvPr>
        </p:nvSpPr>
        <p:spPr/>
        <p:txBody>
          <a:bodyPr/>
          <a:lstStyle/>
          <a:p>
            <a:fld id="{22E2D196-502F-4BCC-8FF6-B9BE82446640}" type="slidenum">
              <a:rPr lang="en-US" smtClean="0"/>
              <a:t>‹#›</a:t>
            </a:fld>
            <a:endParaRPr lang="en-US"/>
          </a:p>
        </p:txBody>
      </p:sp>
    </p:spTree>
    <p:extLst>
      <p:ext uri="{BB962C8B-B14F-4D97-AF65-F5344CB8AC3E}">
        <p14:creationId xmlns:p14="http://schemas.microsoft.com/office/powerpoint/2010/main" val="379760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B9F5B-432F-4A72-A114-9AFD4F8C68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50E9C2-6C65-4DD7-9CE6-C751D7C390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E5B0B9-4061-4750-9E87-2717104EB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57E57A-5E7A-40BF-828D-0A553FE5ED69}"/>
              </a:ext>
            </a:extLst>
          </p:cNvPr>
          <p:cNvSpPr>
            <a:spLocks noGrp="1"/>
          </p:cNvSpPr>
          <p:nvPr>
            <p:ph type="dt" sz="half" idx="10"/>
          </p:nvPr>
        </p:nvSpPr>
        <p:spPr/>
        <p:txBody>
          <a:bodyPr/>
          <a:lstStyle/>
          <a:p>
            <a:fld id="{81C5DB39-9E14-4D43-89DE-C439885C5B45}" type="datetime1">
              <a:rPr lang="en-US" smtClean="0"/>
              <a:t>9/3/2020</a:t>
            </a:fld>
            <a:endParaRPr lang="en-US"/>
          </a:p>
        </p:txBody>
      </p:sp>
      <p:sp>
        <p:nvSpPr>
          <p:cNvPr id="6" name="Footer Placeholder 5">
            <a:extLst>
              <a:ext uri="{FF2B5EF4-FFF2-40B4-BE49-F238E27FC236}">
                <a16:creationId xmlns:a16="http://schemas.microsoft.com/office/drawing/2014/main" id="{9114DA49-8589-4014-A9F0-9D94537CF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0C88C7-D949-4051-8366-A33B17F56201}"/>
              </a:ext>
            </a:extLst>
          </p:cNvPr>
          <p:cNvSpPr>
            <a:spLocks noGrp="1"/>
          </p:cNvSpPr>
          <p:nvPr>
            <p:ph type="sldNum" sz="quarter" idx="12"/>
          </p:nvPr>
        </p:nvSpPr>
        <p:spPr/>
        <p:txBody>
          <a:bodyPr/>
          <a:lstStyle/>
          <a:p>
            <a:fld id="{22E2D196-502F-4BCC-8FF6-B9BE82446640}" type="slidenum">
              <a:rPr lang="en-US" smtClean="0"/>
              <a:t>‹#›</a:t>
            </a:fld>
            <a:endParaRPr lang="en-US"/>
          </a:p>
        </p:txBody>
      </p:sp>
    </p:spTree>
    <p:extLst>
      <p:ext uri="{BB962C8B-B14F-4D97-AF65-F5344CB8AC3E}">
        <p14:creationId xmlns:p14="http://schemas.microsoft.com/office/powerpoint/2010/main" val="4981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B28D11-9F01-44A1-B56D-FD30475744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B1CCE7-32D0-449E-ADBF-8D6E143530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9B069A-BD05-44F5-B519-67F0037B87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CBDA8-BAC8-4F1B-8C59-E6674B8BA195}" type="datetime1">
              <a:rPr lang="en-US" smtClean="0"/>
              <a:t>9/3/2020</a:t>
            </a:fld>
            <a:endParaRPr lang="en-US"/>
          </a:p>
        </p:txBody>
      </p:sp>
      <p:sp>
        <p:nvSpPr>
          <p:cNvPr id="5" name="Footer Placeholder 4">
            <a:extLst>
              <a:ext uri="{FF2B5EF4-FFF2-40B4-BE49-F238E27FC236}">
                <a16:creationId xmlns:a16="http://schemas.microsoft.com/office/drawing/2014/main" id="{443BEE9F-3D51-4563-BBF2-6D61A6C067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8D632A-3956-4016-935B-52CBEB27D6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E2D196-502F-4BCC-8FF6-B9BE82446640}" type="slidenum">
              <a:rPr lang="en-US" smtClean="0"/>
              <a:t>‹#›</a:t>
            </a:fld>
            <a:endParaRPr lang="en-US"/>
          </a:p>
        </p:txBody>
      </p:sp>
    </p:spTree>
    <p:extLst>
      <p:ext uri="{BB962C8B-B14F-4D97-AF65-F5344CB8AC3E}">
        <p14:creationId xmlns:p14="http://schemas.microsoft.com/office/powerpoint/2010/main" val="3941577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web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761514"/>
          </a:xfrm>
        </p:spPr>
        <p:txBody>
          <a:bodyPr/>
          <a:lstStyle/>
          <a:p>
            <a:r>
              <a:rPr lang="fa-IR" dirty="0">
                <a:cs typeface="B Nazanin" panose="00000400000000000000" pitchFamily="2" charset="-78"/>
              </a:rPr>
              <a:t>تشخیص مدل ماشین های ایرانی (تشخیص اشیاء)</a:t>
            </a:r>
            <a:endParaRPr lang="en-US" dirty="0">
              <a:cs typeface="B Nazanin" panose="00000400000000000000" pitchFamily="2" charset="-78"/>
            </a:endParaRPr>
          </a:p>
        </p:txBody>
      </p:sp>
      <p:sp>
        <p:nvSpPr>
          <p:cNvPr id="3" name="Subtitle 2"/>
          <p:cNvSpPr>
            <a:spLocks noGrp="1"/>
          </p:cNvSpPr>
          <p:nvPr>
            <p:ph type="subTitle" idx="1"/>
          </p:nvPr>
        </p:nvSpPr>
        <p:spPr>
          <a:xfrm>
            <a:off x="2667000" y="3349869"/>
            <a:ext cx="6858000" cy="2446601"/>
          </a:xfrm>
        </p:spPr>
        <p:txBody>
          <a:bodyPr>
            <a:normAutofit/>
          </a:bodyPr>
          <a:lstStyle/>
          <a:p>
            <a:r>
              <a:rPr lang="fa-IR">
                <a:cs typeface="B Nazanin" panose="00000400000000000000" pitchFamily="2" charset="-78"/>
              </a:rPr>
              <a:t>شکیب یزدانی</a:t>
            </a:r>
            <a:endParaRPr lang="en-US" dirty="0">
              <a:cs typeface="B Zar" panose="00000400000000000000" pitchFamily="2" charset="-78"/>
            </a:endParaRPr>
          </a:p>
          <a:p>
            <a:endParaRPr lang="en-US" dirty="0"/>
          </a:p>
          <a:p>
            <a:r>
              <a:rPr lang="fa-IR" dirty="0">
                <a:cs typeface="B Nazanin" panose="00000400000000000000" pitchFamily="2" charset="-78"/>
              </a:rPr>
              <a:t>اساتید راهنما: </a:t>
            </a:r>
          </a:p>
          <a:p>
            <a:r>
              <a:rPr lang="fa-IR" sz="2200" dirty="0">
                <a:cs typeface="B Nazanin" panose="00000400000000000000" pitchFamily="2" charset="-78"/>
              </a:rPr>
              <a:t>آقای دکتر شادرخ سماوی</a:t>
            </a:r>
          </a:p>
          <a:p>
            <a:r>
              <a:rPr lang="fa-IR" sz="2200" dirty="0">
                <a:cs typeface="B Nazanin" panose="00000400000000000000" pitchFamily="2" charset="-78"/>
              </a:rPr>
              <a:t>آقای دکتر نادر کریمی</a:t>
            </a:r>
            <a:endParaRPr lang="en-US" sz="2200" dirty="0">
              <a:cs typeface="B Nazanin" panose="00000400000000000000" pitchFamily="2" charset="-78"/>
            </a:endParaRPr>
          </a:p>
        </p:txBody>
      </p:sp>
    </p:spTree>
    <p:extLst>
      <p:ext uri="{BB962C8B-B14F-4D97-AF65-F5344CB8AC3E}">
        <p14:creationId xmlns:p14="http://schemas.microsoft.com/office/powerpoint/2010/main" val="2932425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73529E-23EF-4CA5-AEAA-1DCAFD3372F3}"/>
              </a:ext>
            </a:extLst>
          </p:cNvPr>
          <p:cNvSpPr>
            <a:spLocks noGrp="1"/>
          </p:cNvSpPr>
          <p:nvPr>
            <p:ph type="sldNum" sz="quarter" idx="12"/>
          </p:nvPr>
        </p:nvSpPr>
        <p:spPr/>
        <p:txBody>
          <a:bodyPr/>
          <a:lstStyle/>
          <a:p>
            <a:fld id="{22E2D196-502F-4BCC-8FF6-B9BE82446640}" type="slidenum">
              <a:rPr lang="en-US" smtClean="0"/>
              <a:t>10</a:t>
            </a:fld>
            <a:endParaRPr lang="en-US"/>
          </a:p>
        </p:txBody>
      </p:sp>
      <p:sp>
        <p:nvSpPr>
          <p:cNvPr id="4" name="Title 1">
            <a:extLst>
              <a:ext uri="{FF2B5EF4-FFF2-40B4-BE49-F238E27FC236}">
                <a16:creationId xmlns:a16="http://schemas.microsoft.com/office/drawing/2014/main" id="{D6B16D87-3D85-4D5F-BCCB-0B995909F3CF}"/>
              </a:ext>
            </a:extLst>
          </p:cNvPr>
          <p:cNvSpPr txBox="1">
            <a:spLocks/>
          </p:cNvSpPr>
          <p:nvPr/>
        </p:nvSpPr>
        <p:spPr>
          <a:xfrm>
            <a:off x="838200" y="527538"/>
            <a:ext cx="10515600" cy="7825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en-US" sz="4200" dirty="0">
                <a:effectLst/>
                <a:latin typeface="Calibri" panose="020F0502020204030204" pitchFamily="34" charset="0"/>
                <a:ea typeface="Calibri" panose="020F0502020204030204" pitchFamily="34" charset="0"/>
                <a:cs typeface="B Nazanin" panose="00000400000000000000" pitchFamily="2" charset="-78"/>
              </a:rPr>
              <a:t>RetinaNet</a:t>
            </a:r>
            <a:endParaRPr lang="en-US" sz="4200" dirty="0">
              <a:cs typeface="B Nazanin" panose="00000400000000000000" pitchFamily="2" charset="-78"/>
            </a:endParaRPr>
          </a:p>
        </p:txBody>
      </p:sp>
      <p:sp>
        <p:nvSpPr>
          <p:cNvPr id="6" name="Title 1">
            <a:extLst>
              <a:ext uri="{FF2B5EF4-FFF2-40B4-BE49-F238E27FC236}">
                <a16:creationId xmlns:a16="http://schemas.microsoft.com/office/drawing/2014/main" id="{85E0D635-B767-477F-83AA-6F487C8108FC}"/>
              </a:ext>
            </a:extLst>
          </p:cNvPr>
          <p:cNvSpPr txBox="1">
            <a:spLocks/>
          </p:cNvSpPr>
          <p:nvPr/>
        </p:nvSpPr>
        <p:spPr>
          <a:xfrm>
            <a:off x="633046" y="1424183"/>
            <a:ext cx="10720754" cy="26829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gn="just" rtl="1">
              <a:lnSpc>
                <a:spcPct val="107000"/>
              </a:lnSpc>
              <a:spcBef>
                <a:spcPts val="0"/>
              </a:spcBef>
              <a:spcAft>
                <a:spcPts val="800"/>
              </a:spcAft>
            </a:pPr>
            <a:r>
              <a:rPr lang="fa-IR" sz="1800" dirty="0">
                <a:effectLst/>
                <a:latin typeface="Times New Roman" panose="02020603050405020304" pitchFamily="18" charset="0"/>
                <a:ea typeface="Calibri" panose="020F0502020204030204" pitchFamily="34" charset="0"/>
                <a:cs typeface="B Zar" panose="00000400000000000000" pitchFamily="2" charset="-78"/>
              </a:rPr>
              <a:t>شبکه ی </a:t>
            </a:r>
            <a:r>
              <a:rPr lang="en-US" sz="1800" dirty="0">
                <a:effectLst/>
                <a:latin typeface="Times New Roman" panose="02020603050405020304" pitchFamily="18" charset="0"/>
                <a:ea typeface="Calibri" panose="020F0502020204030204" pitchFamily="34" charset="0"/>
                <a:cs typeface="B Zar" panose="00000400000000000000" pitchFamily="2" charset="-78"/>
              </a:rPr>
              <a:t>RetinaNet</a:t>
            </a:r>
            <a:r>
              <a:rPr lang="fa-IR" sz="1800" dirty="0">
                <a:effectLst/>
                <a:latin typeface="Times New Roman" panose="02020603050405020304" pitchFamily="18" charset="0"/>
                <a:ea typeface="Calibri" panose="020F0502020204030204" pitchFamily="34" charset="0"/>
                <a:cs typeface="B Zar" panose="00000400000000000000" pitchFamily="2" charset="-78"/>
              </a:rPr>
              <a:t> از مدلی به نام </a:t>
            </a:r>
            <a:r>
              <a:rPr lang="en-US" sz="1800" dirty="0">
                <a:effectLst/>
                <a:latin typeface="Times New Roman" panose="02020603050405020304" pitchFamily="18" charset="0"/>
                <a:ea typeface="Calibri" panose="020F0502020204030204" pitchFamily="34" charset="0"/>
                <a:cs typeface="B Zar" panose="00000400000000000000" pitchFamily="2" charset="-78"/>
              </a:rPr>
              <a:t>feature pyramid networks</a:t>
            </a:r>
            <a:r>
              <a:rPr lang="fa-IR" sz="1800" dirty="0">
                <a:latin typeface="Times New Roman" panose="02020603050405020304" pitchFamily="18" charset="0"/>
                <a:ea typeface="Calibri" panose="020F0502020204030204" pitchFamily="34" charset="0"/>
                <a:cs typeface="B Zar" panose="00000400000000000000" pitchFamily="2" charset="-78"/>
              </a:rPr>
              <a:t> استفاده میکند</a:t>
            </a:r>
            <a:r>
              <a:rPr lang="fa-IR" sz="1800" dirty="0">
                <a:effectLst/>
                <a:latin typeface="Times New Roman" panose="02020603050405020304" pitchFamily="18" charset="0"/>
                <a:ea typeface="Calibri" panose="020F0502020204030204" pitchFamily="34" charset="0"/>
                <a:cs typeface="B Zar" panose="00000400000000000000" pitchFamily="2" charset="-78"/>
              </a:rPr>
              <a:t>. این شبکه نه تنها از اطلاعات لایه های آخر مدل کانولوشن </a:t>
            </a:r>
            <a:r>
              <a:rPr lang="en-US" sz="1800" dirty="0">
                <a:effectLst/>
                <a:latin typeface="Times New Roman" panose="02020603050405020304" pitchFamily="18" charset="0"/>
                <a:ea typeface="Calibri" panose="020F0502020204030204" pitchFamily="34" charset="0"/>
                <a:cs typeface="B Zar" panose="00000400000000000000" pitchFamily="2" charset="-78"/>
              </a:rPr>
              <a:t>backbone</a:t>
            </a:r>
            <a:r>
              <a:rPr lang="fa-IR" sz="1800" dirty="0">
                <a:effectLst/>
                <a:latin typeface="Times New Roman" panose="02020603050405020304" pitchFamily="18" charset="0"/>
                <a:ea typeface="Calibri" panose="020F0502020204030204" pitchFamily="34" charset="0"/>
                <a:cs typeface="B Zar" panose="00000400000000000000" pitchFamily="2" charset="-78"/>
              </a:rPr>
              <a:t> بهره میبرند بلکه از اطلاعات لایه های اول نیز بهره میبرند. این به این دلیل است که لایه های آخر اطلاعات معنایی خوبی ندارند و هر چه قدر به آخرین لایه های شبکه ی کانولوشنی میرسیم اطلاعات معنایی کمتر میشود. این شبکه ها از دو معماری </a:t>
            </a:r>
            <a:r>
              <a:rPr lang="en-US" sz="1800" dirty="0">
                <a:effectLst/>
                <a:latin typeface="Times New Roman" panose="02020603050405020304" pitchFamily="18" charset="0"/>
                <a:ea typeface="Calibri" panose="020F0502020204030204" pitchFamily="34" charset="0"/>
                <a:cs typeface="B Zar" panose="00000400000000000000" pitchFamily="2" charset="-78"/>
              </a:rPr>
              <a:t>top-down</a:t>
            </a:r>
            <a:r>
              <a:rPr lang="fa-IR" sz="1800" dirty="0">
                <a:effectLst/>
                <a:latin typeface="Times New Roman" panose="02020603050405020304" pitchFamily="18" charset="0"/>
                <a:ea typeface="Calibri" panose="020F0502020204030204" pitchFamily="34" charset="0"/>
                <a:cs typeface="B Zar" panose="00000400000000000000" pitchFamily="2" charset="-78"/>
              </a:rPr>
              <a:t> و </a:t>
            </a:r>
            <a:r>
              <a:rPr lang="en-US" sz="1800" dirty="0">
                <a:effectLst/>
                <a:latin typeface="Times New Roman" panose="02020603050405020304" pitchFamily="18" charset="0"/>
                <a:ea typeface="Calibri" panose="020F0502020204030204" pitchFamily="34" charset="0"/>
                <a:cs typeface="B Zar" panose="00000400000000000000" pitchFamily="2" charset="-78"/>
              </a:rPr>
              <a:t>bottom-up</a:t>
            </a:r>
            <a:r>
              <a:rPr lang="fa-IR" sz="1800" dirty="0">
                <a:effectLst/>
                <a:latin typeface="Times New Roman" panose="02020603050405020304" pitchFamily="18" charset="0"/>
                <a:ea typeface="Calibri" panose="020F0502020204030204" pitchFamily="34" charset="0"/>
                <a:cs typeface="B Zar" panose="00000400000000000000" pitchFamily="2" charset="-78"/>
              </a:rPr>
              <a:t> بهره میبرند. در قسمت </a:t>
            </a:r>
            <a:r>
              <a:rPr lang="en-US" sz="1800" dirty="0">
                <a:effectLst/>
                <a:latin typeface="Times New Roman" panose="02020603050405020304" pitchFamily="18" charset="0"/>
                <a:ea typeface="Calibri" panose="020F0502020204030204" pitchFamily="34" charset="0"/>
                <a:cs typeface="B Zar" panose="00000400000000000000" pitchFamily="2" charset="-78"/>
              </a:rPr>
              <a:t>bottom-up</a:t>
            </a:r>
            <a:r>
              <a:rPr lang="fa-IR" sz="1800" dirty="0">
                <a:effectLst/>
                <a:latin typeface="Times New Roman" panose="02020603050405020304" pitchFamily="18" charset="0"/>
                <a:ea typeface="Calibri" panose="020F0502020204030204" pitchFamily="34" charset="0"/>
                <a:cs typeface="B Zar" panose="00000400000000000000" pitchFamily="2" charset="-78"/>
              </a:rPr>
              <a:t> همان استفاده از لایه های کانولوشن است که ابعاد تصویر نصف شده و رزولوشن تصویر کاهش می یابد. اما قسمت </a:t>
            </a:r>
            <a:r>
              <a:rPr lang="en-US" sz="1800" dirty="0">
                <a:effectLst/>
                <a:latin typeface="Times New Roman" panose="02020603050405020304" pitchFamily="18" charset="0"/>
                <a:ea typeface="Calibri" panose="020F0502020204030204" pitchFamily="34" charset="0"/>
                <a:cs typeface="B Zar" panose="00000400000000000000" pitchFamily="2" charset="-78"/>
              </a:rPr>
              <a:t>top-down</a:t>
            </a:r>
            <a:r>
              <a:rPr lang="fa-IR" sz="1800" dirty="0">
                <a:effectLst/>
                <a:latin typeface="Times New Roman" panose="02020603050405020304" pitchFamily="18" charset="0"/>
                <a:ea typeface="Calibri" panose="020F0502020204030204" pitchFamily="34" charset="0"/>
                <a:cs typeface="B Zar" panose="00000400000000000000" pitchFamily="2" charset="-78"/>
              </a:rPr>
              <a:t> به این صورت است که از </a:t>
            </a:r>
            <a:r>
              <a:rPr lang="en-US" sz="1800" dirty="0">
                <a:effectLst/>
                <a:latin typeface="Times New Roman" panose="02020603050405020304" pitchFamily="18" charset="0"/>
                <a:ea typeface="Calibri" panose="020F0502020204030204" pitchFamily="34" charset="0"/>
                <a:cs typeface="B Zar" panose="00000400000000000000" pitchFamily="2" charset="-78"/>
              </a:rPr>
              <a:t>feature map</a:t>
            </a:r>
            <a:r>
              <a:rPr lang="fa-IR" sz="1800" dirty="0">
                <a:effectLst/>
                <a:latin typeface="Times New Roman" panose="02020603050405020304" pitchFamily="18" charset="0"/>
                <a:ea typeface="Calibri" panose="020F0502020204030204" pitchFamily="34" charset="0"/>
                <a:cs typeface="B Zar" panose="00000400000000000000" pitchFamily="2" charset="-78"/>
              </a:rPr>
              <a:t> بدست آمده از لایه ی آخر کانولوشن استفاده شده و با اعمال عملیات کانولوشن با </a:t>
            </a:r>
            <a:r>
              <a:rPr lang="en-US" sz="1800" dirty="0">
                <a:effectLst/>
                <a:latin typeface="Times New Roman" panose="02020603050405020304" pitchFamily="18" charset="0"/>
                <a:ea typeface="Calibri" panose="020F0502020204030204" pitchFamily="34" charset="0"/>
                <a:cs typeface="B Zar" panose="00000400000000000000" pitchFamily="2" charset="-78"/>
              </a:rPr>
              <a:t>mask size</a:t>
            </a:r>
            <a:r>
              <a:rPr lang="fa-IR" sz="1800" dirty="0">
                <a:effectLst/>
                <a:latin typeface="Times New Roman" panose="02020603050405020304" pitchFamily="18" charset="0"/>
                <a:ea typeface="Calibri" panose="020F0502020204030204" pitchFamily="34" charset="0"/>
                <a:cs typeface="B Zar" panose="00000400000000000000" pitchFamily="2" charset="-78"/>
              </a:rPr>
              <a:t> برابر با 1*1 ما عمق تصویر نهایی را به 256 میرسانیم. سپس </a:t>
            </a:r>
            <a:r>
              <a:rPr lang="en-US" sz="1800" dirty="0">
                <a:effectLst/>
                <a:latin typeface="Times New Roman" panose="02020603050405020304" pitchFamily="18" charset="0"/>
                <a:ea typeface="Calibri" panose="020F0502020204030204" pitchFamily="34" charset="0"/>
                <a:cs typeface="B Zar" panose="00000400000000000000" pitchFamily="2" charset="-78"/>
              </a:rPr>
              <a:t>feature map</a:t>
            </a:r>
            <a:r>
              <a:rPr lang="fa-IR" sz="1800" dirty="0">
                <a:effectLst/>
                <a:latin typeface="Times New Roman" panose="02020603050405020304" pitchFamily="18" charset="0"/>
                <a:ea typeface="Calibri" panose="020F0502020204030204" pitchFamily="34" charset="0"/>
                <a:cs typeface="B Zar" panose="00000400000000000000" pitchFamily="2" charset="-78"/>
              </a:rPr>
              <a:t> لایه ی قبلی را به صورت </a:t>
            </a:r>
            <a:r>
              <a:rPr lang="en-US" sz="1800" dirty="0">
                <a:effectLst/>
                <a:latin typeface="Times New Roman" panose="02020603050405020304" pitchFamily="18" charset="0"/>
                <a:ea typeface="Calibri" panose="020F0502020204030204" pitchFamily="34" charset="0"/>
                <a:cs typeface="B Zar" panose="00000400000000000000" pitchFamily="2" charset="-78"/>
              </a:rPr>
              <a:t>element-wise</a:t>
            </a:r>
            <a:r>
              <a:rPr lang="fa-IR" sz="1800" dirty="0">
                <a:effectLst/>
                <a:latin typeface="Times New Roman" panose="02020603050405020304" pitchFamily="18" charset="0"/>
                <a:ea typeface="Calibri" panose="020F0502020204030204" pitchFamily="34" charset="0"/>
                <a:cs typeface="B Zar" panose="00000400000000000000" pitchFamily="2" charset="-78"/>
              </a:rPr>
              <a:t> در تصویر جدید ضرب کرده و سپس با اعمال کانولوشن </a:t>
            </a:r>
            <a:r>
              <a:rPr lang="en-US" sz="1800" dirty="0">
                <a:effectLst/>
                <a:latin typeface="Times New Roman" panose="02020603050405020304" pitchFamily="18" charset="0"/>
                <a:ea typeface="Calibri" panose="020F0502020204030204" pitchFamily="34" charset="0"/>
                <a:cs typeface="B Zar" panose="00000400000000000000" pitchFamily="2" charset="-78"/>
              </a:rPr>
              <a:t>3*3</a:t>
            </a:r>
            <a:r>
              <a:rPr lang="fa-IR" sz="1800" dirty="0">
                <a:effectLst/>
                <a:latin typeface="Times New Roman" panose="02020603050405020304" pitchFamily="18" charset="0"/>
                <a:ea typeface="Calibri" panose="020F0502020204030204" pitchFamily="34" charset="0"/>
                <a:cs typeface="B Zar" panose="00000400000000000000" pitchFamily="2" charset="-78"/>
              </a:rPr>
              <a:t> به خروجی مورد نظر خود میرسیم. شمای کلی این روش از روی شکل قابل درک تر است. </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BC303E99-61C9-4EE4-B7F5-84BE5CF59A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046" y="3810001"/>
            <a:ext cx="6311305" cy="2010280"/>
          </a:xfrm>
          <a:prstGeom prst="rect">
            <a:avLst/>
          </a:prstGeom>
        </p:spPr>
      </p:pic>
    </p:spTree>
    <p:extLst>
      <p:ext uri="{BB962C8B-B14F-4D97-AF65-F5344CB8AC3E}">
        <p14:creationId xmlns:p14="http://schemas.microsoft.com/office/powerpoint/2010/main" val="2207672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21121E-54B2-4DBC-8843-9D44C9B75098}"/>
              </a:ext>
            </a:extLst>
          </p:cNvPr>
          <p:cNvSpPr>
            <a:spLocks noGrp="1"/>
          </p:cNvSpPr>
          <p:nvPr>
            <p:ph type="sldNum" sz="quarter" idx="12"/>
          </p:nvPr>
        </p:nvSpPr>
        <p:spPr/>
        <p:txBody>
          <a:bodyPr/>
          <a:lstStyle/>
          <a:p>
            <a:fld id="{22E2D196-502F-4BCC-8FF6-B9BE82446640}" type="slidenum">
              <a:rPr lang="en-US" smtClean="0"/>
              <a:t>11</a:t>
            </a:fld>
            <a:endParaRPr lang="en-US"/>
          </a:p>
        </p:txBody>
      </p:sp>
      <p:sp>
        <p:nvSpPr>
          <p:cNvPr id="4" name="Title 1">
            <a:extLst>
              <a:ext uri="{FF2B5EF4-FFF2-40B4-BE49-F238E27FC236}">
                <a16:creationId xmlns:a16="http://schemas.microsoft.com/office/drawing/2014/main" id="{86429643-6EAA-49A1-8FED-0D037655CA60}"/>
              </a:ext>
            </a:extLst>
          </p:cNvPr>
          <p:cNvSpPr txBox="1">
            <a:spLocks/>
          </p:cNvSpPr>
          <p:nvPr/>
        </p:nvSpPr>
        <p:spPr>
          <a:xfrm>
            <a:off x="838200" y="527538"/>
            <a:ext cx="10515600" cy="7825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fa-IR" sz="4200" dirty="0">
                <a:effectLst/>
                <a:latin typeface="Calibri" panose="020F0502020204030204" pitchFamily="34" charset="0"/>
                <a:ea typeface="Calibri" panose="020F0502020204030204" pitchFamily="34" charset="0"/>
                <a:cs typeface="B Nazanin" panose="00000400000000000000" pitchFamily="2" charset="-78"/>
              </a:rPr>
              <a:t>نتایج</a:t>
            </a:r>
            <a:endParaRPr lang="en-US" sz="4200" dirty="0">
              <a:cs typeface="B Nazanin" panose="00000400000000000000" pitchFamily="2" charset="-78"/>
            </a:endParaRPr>
          </a:p>
        </p:txBody>
      </p:sp>
      <p:pic>
        <p:nvPicPr>
          <p:cNvPr id="10" name="Picture 9">
            <a:extLst>
              <a:ext uri="{FF2B5EF4-FFF2-40B4-BE49-F238E27FC236}">
                <a16:creationId xmlns:a16="http://schemas.microsoft.com/office/drawing/2014/main" id="{DC25DA0D-7573-4E8A-ABBA-2CFDB6F279B5}"/>
              </a:ext>
            </a:extLst>
          </p:cNvPr>
          <p:cNvPicPr/>
          <p:nvPr/>
        </p:nvPicPr>
        <p:blipFill>
          <a:blip r:embed="rId2">
            <a:extLst>
              <a:ext uri="{28A0092B-C50C-407E-A947-70E740481C1C}">
                <a14:useLocalDpi xmlns:a14="http://schemas.microsoft.com/office/drawing/2010/main" val="0"/>
              </a:ext>
            </a:extLst>
          </a:blip>
          <a:stretch>
            <a:fillRect/>
          </a:stretch>
        </p:blipFill>
        <p:spPr>
          <a:xfrm>
            <a:off x="3208020" y="2218690"/>
            <a:ext cx="2740660" cy="2030095"/>
          </a:xfrm>
          <a:prstGeom prst="rect">
            <a:avLst/>
          </a:prstGeom>
        </p:spPr>
      </p:pic>
      <p:pic>
        <p:nvPicPr>
          <p:cNvPr id="12" name="Picture 11">
            <a:extLst>
              <a:ext uri="{FF2B5EF4-FFF2-40B4-BE49-F238E27FC236}">
                <a16:creationId xmlns:a16="http://schemas.microsoft.com/office/drawing/2014/main" id="{CB8677CC-BDFB-474B-93AE-180F610050EC}"/>
              </a:ext>
            </a:extLst>
          </p:cNvPr>
          <p:cNvPicPr/>
          <p:nvPr/>
        </p:nvPicPr>
        <p:blipFill>
          <a:blip r:embed="rId3">
            <a:extLst>
              <a:ext uri="{28A0092B-C50C-407E-A947-70E740481C1C}">
                <a14:useLocalDpi xmlns:a14="http://schemas.microsoft.com/office/drawing/2010/main" val="0"/>
              </a:ext>
            </a:extLst>
          </a:blip>
          <a:stretch>
            <a:fillRect/>
          </a:stretch>
        </p:blipFill>
        <p:spPr>
          <a:xfrm>
            <a:off x="853440" y="4100830"/>
            <a:ext cx="2484120" cy="2255520"/>
          </a:xfrm>
          <a:prstGeom prst="rect">
            <a:avLst/>
          </a:prstGeom>
        </p:spPr>
      </p:pic>
      <p:pic>
        <p:nvPicPr>
          <p:cNvPr id="14" name="Picture 13">
            <a:extLst>
              <a:ext uri="{FF2B5EF4-FFF2-40B4-BE49-F238E27FC236}">
                <a16:creationId xmlns:a16="http://schemas.microsoft.com/office/drawing/2014/main" id="{04D01324-9B82-4E82-89C9-49A3FAA11CFA}"/>
              </a:ext>
            </a:extLst>
          </p:cNvPr>
          <p:cNvPicPr/>
          <p:nvPr/>
        </p:nvPicPr>
        <p:blipFill>
          <a:blip r:embed="rId4">
            <a:extLst>
              <a:ext uri="{28A0092B-C50C-407E-A947-70E740481C1C}">
                <a14:useLocalDpi xmlns:a14="http://schemas.microsoft.com/office/drawing/2010/main" val="0"/>
              </a:ext>
            </a:extLst>
          </a:blip>
          <a:stretch>
            <a:fillRect/>
          </a:stretch>
        </p:blipFill>
        <p:spPr>
          <a:xfrm>
            <a:off x="838200" y="2235200"/>
            <a:ext cx="2491740" cy="1972945"/>
          </a:xfrm>
          <a:prstGeom prst="rect">
            <a:avLst/>
          </a:prstGeom>
        </p:spPr>
      </p:pic>
      <p:pic>
        <p:nvPicPr>
          <p:cNvPr id="16" name="Picture 15">
            <a:extLst>
              <a:ext uri="{FF2B5EF4-FFF2-40B4-BE49-F238E27FC236}">
                <a16:creationId xmlns:a16="http://schemas.microsoft.com/office/drawing/2014/main" id="{7CBDE9C4-76B0-4B6E-A1C4-9593EAF5BED8}"/>
              </a:ext>
            </a:extLst>
          </p:cNvPr>
          <p:cNvPicPr/>
          <p:nvPr/>
        </p:nvPicPr>
        <p:blipFill>
          <a:blip r:embed="rId5">
            <a:extLst>
              <a:ext uri="{28A0092B-C50C-407E-A947-70E740481C1C}">
                <a14:useLocalDpi xmlns:a14="http://schemas.microsoft.com/office/drawing/2010/main" val="0"/>
              </a:ext>
            </a:extLst>
          </a:blip>
          <a:stretch>
            <a:fillRect/>
          </a:stretch>
        </p:blipFill>
        <p:spPr>
          <a:xfrm>
            <a:off x="3238500" y="4108450"/>
            <a:ext cx="2689860" cy="1917700"/>
          </a:xfrm>
          <a:prstGeom prst="rect">
            <a:avLst/>
          </a:prstGeom>
        </p:spPr>
      </p:pic>
      <p:pic>
        <p:nvPicPr>
          <p:cNvPr id="19" name="Picture 18">
            <a:extLst>
              <a:ext uri="{FF2B5EF4-FFF2-40B4-BE49-F238E27FC236}">
                <a16:creationId xmlns:a16="http://schemas.microsoft.com/office/drawing/2014/main" id="{15F0A767-C4EE-41CA-8A37-A735E1E6EAC7}"/>
              </a:ext>
            </a:extLst>
          </p:cNvPr>
          <p:cNvPicPr/>
          <p:nvPr/>
        </p:nvPicPr>
        <p:blipFill>
          <a:blip r:embed="rId6">
            <a:extLst>
              <a:ext uri="{28A0092B-C50C-407E-A947-70E740481C1C}">
                <a14:useLocalDpi xmlns:a14="http://schemas.microsoft.com/office/drawing/2010/main" val="0"/>
              </a:ext>
            </a:extLst>
          </a:blip>
          <a:stretch>
            <a:fillRect/>
          </a:stretch>
        </p:blipFill>
        <p:spPr>
          <a:xfrm>
            <a:off x="6236970" y="2310447"/>
            <a:ext cx="4549140" cy="3587115"/>
          </a:xfrm>
          <a:prstGeom prst="rect">
            <a:avLst/>
          </a:prstGeom>
        </p:spPr>
      </p:pic>
      <p:sp>
        <p:nvSpPr>
          <p:cNvPr id="20" name="TextBox 19">
            <a:extLst>
              <a:ext uri="{FF2B5EF4-FFF2-40B4-BE49-F238E27FC236}">
                <a16:creationId xmlns:a16="http://schemas.microsoft.com/office/drawing/2014/main" id="{7469AF43-9AE0-48FF-ADBC-3690DB502A23}"/>
              </a:ext>
            </a:extLst>
          </p:cNvPr>
          <p:cNvSpPr txBox="1"/>
          <p:nvPr/>
        </p:nvSpPr>
        <p:spPr>
          <a:xfrm>
            <a:off x="6682740" y="1630680"/>
            <a:ext cx="1927860" cy="369332"/>
          </a:xfrm>
          <a:prstGeom prst="rect">
            <a:avLst/>
          </a:prstGeom>
          <a:noFill/>
        </p:spPr>
        <p:txBody>
          <a:bodyPr wrap="square" rtlCol="0">
            <a:spAutoFit/>
          </a:bodyPr>
          <a:lstStyle/>
          <a:p>
            <a:r>
              <a:rPr lang="en-US" dirty="0"/>
              <a:t>RetinaNet</a:t>
            </a:r>
          </a:p>
        </p:txBody>
      </p:sp>
      <p:sp>
        <p:nvSpPr>
          <p:cNvPr id="21" name="TextBox 20">
            <a:extLst>
              <a:ext uri="{FF2B5EF4-FFF2-40B4-BE49-F238E27FC236}">
                <a16:creationId xmlns:a16="http://schemas.microsoft.com/office/drawing/2014/main" id="{47030C68-9815-4CB9-9360-A2985865F462}"/>
              </a:ext>
            </a:extLst>
          </p:cNvPr>
          <p:cNvSpPr txBox="1"/>
          <p:nvPr/>
        </p:nvSpPr>
        <p:spPr>
          <a:xfrm>
            <a:off x="1524000" y="1656437"/>
            <a:ext cx="1684020" cy="369332"/>
          </a:xfrm>
          <a:prstGeom prst="rect">
            <a:avLst/>
          </a:prstGeom>
          <a:noFill/>
        </p:spPr>
        <p:txBody>
          <a:bodyPr wrap="square" rtlCol="0">
            <a:spAutoFit/>
          </a:bodyPr>
          <a:lstStyle/>
          <a:p>
            <a:r>
              <a:rPr lang="en-US" dirty="0"/>
              <a:t>Mask R-CNN</a:t>
            </a:r>
          </a:p>
        </p:txBody>
      </p:sp>
    </p:spTree>
    <p:extLst>
      <p:ext uri="{BB962C8B-B14F-4D97-AF65-F5344CB8AC3E}">
        <p14:creationId xmlns:p14="http://schemas.microsoft.com/office/powerpoint/2010/main" val="3622435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184B3E-0BC3-4E58-B1CF-69DA781A6B4E}"/>
              </a:ext>
            </a:extLst>
          </p:cNvPr>
          <p:cNvSpPr>
            <a:spLocks noGrp="1"/>
          </p:cNvSpPr>
          <p:nvPr>
            <p:ph type="sldNum" sz="quarter" idx="12"/>
          </p:nvPr>
        </p:nvSpPr>
        <p:spPr/>
        <p:txBody>
          <a:bodyPr/>
          <a:lstStyle/>
          <a:p>
            <a:fld id="{22E2D196-502F-4BCC-8FF6-B9BE82446640}" type="slidenum">
              <a:rPr lang="en-US" smtClean="0"/>
              <a:t>12</a:t>
            </a:fld>
            <a:endParaRPr lang="en-US"/>
          </a:p>
        </p:txBody>
      </p:sp>
      <p:sp>
        <p:nvSpPr>
          <p:cNvPr id="3" name="TextBox 2">
            <a:extLst>
              <a:ext uri="{FF2B5EF4-FFF2-40B4-BE49-F238E27FC236}">
                <a16:creationId xmlns:a16="http://schemas.microsoft.com/office/drawing/2014/main" id="{2EB3AC9E-8589-4DC8-8F41-E28DCED892D0}"/>
              </a:ext>
            </a:extLst>
          </p:cNvPr>
          <p:cNvSpPr txBox="1"/>
          <p:nvPr/>
        </p:nvSpPr>
        <p:spPr>
          <a:xfrm>
            <a:off x="3870960" y="2529364"/>
            <a:ext cx="4831080" cy="769441"/>
          </a:xfrm>
          <a:prstGeom prst="rect">
            <a:avLst/>
          </a:prstGeom>
          <a:noFill/>
        </p:spPr>
        <p:txBody>
          <a:bodyPr wrap="square" rtlCol="0">
            <a:spAutoFit/>
          </a:bodyPr>
          <a:lstStyle/>
          <a:p>
            <a:r>
              <a:rPr lang="fa-IR" sz="4400" dirty="0">
                <a:cs typeface="B Nazanin" panose="00000400000000000000" pitchFamily="2" charset="-78"/>
              </a:rPr>
              <a:t>تشکر از وقتی که گذاشتید</a:t>
            </a:r>
            <a:endParaRPr lang="en-US" sz="4400" dirty="0">
              <a:cs typeface="B Nazanin" panose="00000400000000000000" pitchFamily="2" charset="-78"/>
            </a:endParaRPr>
          </a:p>
        </p:txBody>
      </p:sp>
    </p:spTree>
    <p:extLst>
      <p:ext uri="{BB962C8B-B14F-4D97-AF65-F5344CB8AC3E}">
        <p14:creationId xmlns:p14="http://schemas.microsoft.com/office/powerpoint/2010/main" val="953328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Nazanin" panose="00000400000000000000" pitchFamily="2" charset="-78"/>
              </a:rPr>
              <a:t>سرفصل مطالب</a:t>
            </a:r>
            <a:endParaRPr lang="en-US" dirty="0">
              <a:cs typeface="B Nazanin" panose="00000400000000000000" pitchFamily="2" charset="-78"/>
            </a:endParaRPr>
          </a:p>
        </p:txBody>
      </p:sp>
      <p:sp>
        <p:nvSpPr>
          <p:cNvPr id="3" name="Content Placeholder 2"/>
          <p:cNvSpPr>
            <a:spLocks noGrp="1"/>
          </p:cNvSpPr>
          <p:nvPr>
            <p:ph idx="1"/>
          </p:nvPr>
        </p:nvSpPr>
        <p:spPr>
          <a:xfrm>
            <a:off x="838200" y="1690688"/>
            <a:ext cx="10515600" cy="3803332"/>
          </a:xfrm>
        </p:spPr>
        <p:txBody>
          <a:bodyPr>
            <a:normAutofit/>
          </a:bodyPr>
          <a:lstStyle/>
          <a:p>
            <a:pPr algn="r" rtl="1"/>
            <a:r>
              <a:rPr lang="fa-IR" dirty="0">
                <a:cs typeface="B Nazanin" panose="00000400000000000000" pitchFamily="2" charset="-78"/>
              </a:rPr>
              <a:t>تشخیص اشیاء (</a:t>
            </a:r>
            <a:r>
              <a:rPr lang="en-US" dirty="0">
                <a:cs typeface="B Nazanin" panose="00000400000000000000" pitchFamily="2" charset="-78"/>
              </a:rPr>
              <a:t>object detection</a:t>
            </a:r>
            <a:r>
              <a:rPr lang="fa-IR" dirty="0">
                <a:cs typeface="B Nazanin" panose="00000400000000000000" pitchFamily="2" charset="-78"/>
              </a:rPr>
              <a:t>)</a:t>
            </a:r>
            <a:endParaRPr lang="en-US" dirty="0">
              <a:cs typeface="B Nazanin" panose="00000400000000000000" pitchFamily="2" charset="-78"/>
            </a:endParaRPr>
          </a:p>
          <a:p>
            <a:pPr lvl="1" algn="r" rtl="1"/>
            <a:r>
              <a:rPr lang="fa-IR" dirty="0">
                <a:solidFill>
                  <a:srgbClr val="C00000"/>
                </a:solidFill>
                <a:cs typeface="B Nazanin" panose="00000400000000000000" pitchFamily="2" charset="-78"/>
              </a:rPr>
              <a:t>وظایف، دیتاست</a:t>
            </a:r>
            <a:endParaRPr lang="en-US" dirty="0">
              <a:solidFill>
                <a:srgbClr val="C00000"/>
              </a:solidFill>
              <a:cs typeface="B Nazanin" panose="00000400000000000000" pitchFamily="2" charset="-78"/>
            </a:endParaRPr>
          </a:p>
          <a:p>
            <a:pPr algn="r" rtl="1"/>
            <a:r>
              <a:rPr lang="fa-IR" dirty="0">
                <a:cs typeface="B Nazanin" panose="00000400000000000000" pitchFamily="2" charset="-78"/>
              </a:rPr>
              <a:t>شبکه های عصبی کانولوشنی (</a:t>
            </a:r>
            <a:r>
              <a:rPr lang="en-US" dirty="0">
                <a:cs typeface="B Nazanin" panose="00000400000000000000" pitchFamily="2" charset="-78"/>
              </a:rPr>
              <a:t>CNNs</a:t>
            </a:r>
            <a:r>
              <a:rPr lang="fa-IR" dirty="0">
                <a:cs typeface="B Nazanin" panose="00000400000000000000" pitchFamily="2" charset="-78"/>
              </a:rPr>
              <a:t>)</a:t>
            </a:r>
            <a:endParaRPr lang="en-US" dirty="0">
              <a:cs typeface="B Nazanin" panose="00000400000000000000" pitchFamily="2" charset="-78"/>
            </a:endParaRPr>
          </a:p>
          <a:p>
            <a:pPr lvl="1" algn="r" rtl="1"/>
            <a:r>
              <a:rPr lang="fa-IR" dirty="0">
                <a:solidFill>
                  <a:srgbClr val="C00000"/>
                </a:solidFill>
                <a:cs typeface="B Nazanin" panose="00000400000000000000" pitchFamily="2" charset="-78"/>
              </a:rPr>
              <a:t>تاریخچه</a:t>
            </a:r>
            <a:endParaRPr lang="en-US" dirty="0">
              <a:solidFill>
                <a:srgbClr val="C00000"/>
              </a:solidFill>
              <a:cs typeface="B Nazanin" panose="00000400000000000000" pitchFamily="2" charset="-78"/>
            </a:endParaRPr>
          </a:p>
          <a:p>
            <a:pPr algn="r" rtl="1"/>
            <a:r>
              <a:rPr lang="fa-IR" dirty="0">
                <a:cs typeface="B Nazanin" panose="00000400000000000000" pitchFamily="2" charset="-78"/>
              </a:rPr>
              <a:t>شبکه های عصبی کانولوشنی مبتنی بر منطقه </a:t>
            </a:r>
            <a:r>
              <a:rPr lang="en-US" dirty="0">
                <a:cs typeface="B Nazanin" panose="00000400000000000000" pitchFamily="2" charset="-78"/>
              </a:rPr>
              <a:t>R-CNNs)</a:t>
            </a:r>
            <a:r>
              <a:rPr lang="fa-IR" dirty="0">
                <a:cs typeface="B Nazanin" panose="00000400000000000000" pitchFamily="2" charset="-78"/>
              </a:rPr>
              <a:t>)</a:t>
            </a:r>
          </a:p>
          <a:p>
            <a:pPr lvl="1" algn="r" rtl="1"/>
            <a:r>
              <a:rPr lang="en-US" dirty="0">
                <a:solidFill>
                  <a:srgbClr val="C00000"/>
                </a:solidFill>
                <a:cs typeface="B Nazanin" panose="00000400000000000000" pitchFamily="2" charset="-78"/>
              </a:rPr>
              <a:t>Mask R-CNN</a:t>
            </a:r>
          </a:p>
          <a:p>
            <a:pPr lvl="1" algn="r" rtl="1"/>
            <a:r>
              <a:rPr lang="en-US" dirty="0">
                <a:solidFill>
                  <a:srgbClr val="C00000"/>
                </a:solidFill>
                <a:cs typeface="B Arabic Style" panose="00000400000000000000" pitchFamily="2" charset="-78"/>
              </a:rPr>
              <a:t>RetinaNet</a:t>
            </a:r>
            <a:endParaRPr lang="fa-IR" dirty="0">
              <a:cs typeface="B Arabic Style" panose="00000400000000000000" pitchFamily="2" charset="-78"/>
            </a:endParaRPr>
          </a:p>
          <a:p>
            <a:pPr algn="r" rtl="1"/>
            <a:r>
              <a:rPr lang="fa-IR" dirty="0">
                <a:cs typeface="B Nazanin" panose="00000400000000000000" pitchFamily="2" charset="-78"/>
              </a:rPr>
              <a:t>نتایج</a:t>
            </a:r>
            <a:endParaRPr lang="en-US" dirty="0">
              <a:cs typeface="B Nazanin" panose="00000400000000000000" pitchFamily="2" charset="-78"/>
            </a:endParaRPr>
          </a:p>
          <a:p>
            <a:pPr algn="r" rtl="1"/>
            <a:endParaRPr lang="en-US" dirty="0"/>
          </a:p>
        </p:txBody>
      </p:sp>
      <p:sp>
        <p:nvSpPr>
          <p:cNvPr id="4" name="TextBox 3">
            <a:extLst>
              <a:ext uri="{FF2B5EF4-FFF2-40B4-BE49-F238E27FC236}">
                <a16:creationId xmlns:a16="http://schemas.microsoft.com/office/drawing/2014/main" id="{650E13A8-54FF-42C8-92B6-F7A972FA54A8}"/>
              </a:ext>
            </a:extLst>
          </p:cNvPr>
          <p:cNvSpPr txBox="1"/>
          <p:nvPr/>
        </p:nvSpPr>
        <p:spPr>
          <a:xfrm>
            <a:off x="562708" y="6295292"/>
            <a:ext cx="275492" cy="369332"/>
          </a:xfrm>
          <a:prstGeom prst="rect">
            <a:avLst/>
          </a:prstGeom>
          <a:noFill/>
        </p:spPr>
        <p:txBody>
          <a:bodyPr wrap="square" rtlCol="0">
            <a:spAutoFit/>
          </a:bodyPr>
          <a:lstStyle/>
          <a:p>
            <a:endParaRPr lang="en-US" dirty="0"/>
          </a:p>
        </p:txBody>
      </p:sp>
      <p:sp>
        <p:nvSpPr>
          <p:cNvPr id="7" name="Slide Number Placeholder 6">
            <a:extLst>
              <a:ext uri="{FF2B5EF4-FFF2-40B4-BE49-F238E27FC236}">
                <a16:creationId xmlns:a16="http://schemas.microsoft.com/office/drawing/2014/main" id="{D5388E54-7906-45E2-BE38-686DEA598771}"/>
              </a:ext>
            </a:extLst>
          </p:cNvPr>
          <p:cNvSpPr>
            <a:spLocks noGrp="1"/>
          </p:cNvSpPr>
          <p:nvPr>
            <p:ph type="sldNum" sz="quarter" idx="12"/>
          </p:nvPr>
        </p:nvSpPr>
        <p:spPr/>
        <p:txBody>
          <a:bodyPr/>
          <a:lstStyle/>
          <a:p>
            <a:fld id="{22E2D196-502F-4BCC-8FF6-B9BE82446640}" type="slidenum">
              <a:rPr lang="en-US" smtClean="0">
                <a:cs typeface="B Nazanin" panose="00000400000000000000" pitchFamily="2" charset="-78"/>
              </a:rPr>
              <a:t>2</a:t>
            </a:fld>
            <a:endParaRPr lang="en-US" dirty="0">
              <a:cs typeface="B Nazanin" panose="00000400000000000000" pitchFamily="2" charset="-78"/>
            </a:endParaRPr>
          </a:p>
        </p:txBody>
      </p:sp>
    </p:spTree>
    <p:extLst>
      <p:ext uri="{BB962C8B-B14F-4D97-AF65-F5344CB8AC3E}">
        <p14:creationId xmlns:p14="http://schemas.microsoft.com/office/powerpoint/2010/main" val="348736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4929"/>
          </a:xfrm>
        </p:spPr>
        <p:txBody>
          <a:bodyPr/>
          <a:lstStyle/>
          <a:p>
            <a:pPr algn="r" rtl="1"/>
            <a:r>
              <a:rPr lang="fa-IR" dirty="0">
                <a:cs typeface="B Nazanin" panose="00000400000000000000" pitchFamily="2" charset="-78"/>
              </a:rPr>
              <a:t>طبقه بندی / تشخیص</a:t>
            </a:r>
            <a:endParaRPr lang="en-US" dirty="0">
              <a:cs typeface="B Nazanin" panose="00000400000000000000" pitchFamily="2" charset="-78"/>
            </a:endParaRPr>
          </a:p>
        </p:txBody>
      </p:sp>
      <p:grpSp>
        <p:nvGrpSpPr>
          <p:cNvPr id="4" name="Group 3"/>
          <p:cNvGrpSpPr/>
          <p:nvPr/>
        </p:nvGrpSpPr>
        <p:grpSpPr>
          <a:xfrm>
            <a:off x="2285320" y="1574426"/>
            <a:ext cx="3363327" cy="4263745"/>
            <a:chOff x="598949" y="1209424"/>
            <a:chExt cx="3363327" cy="4263745"/>
          </a:xfrm>
        </p:grpSpPr>
        <p:pic>
          <p:nvPicPr>
            <p:cNvPr id="5" name="Picture 4"/>
            <p:cNvPicPr>
              <a:picLocks noChangeAspect="1"/>
            </p:cNvPicPr>
            <p:nvPr/>
          </p:nvPicPr>
          <p:blipFill>
            <a:blip r:embed="rId2"/>
            <a:stretch>
              <a:fillRect/>
            </a:stretch>
          </p:blipFill>
          <p:spPr>
            <a:xfrm>
              <a:off x="598949" y="1209424"/>
              <a:ext cx="3363327" cy="4263745"/>
            </a:xfrm>
            <a:prstGeom prst="rect">
              <a:avLst/>
            </a:prstGeom>
          </p:spPr>
        </p:pic>
        <p:sp>
          <p:nvSpPr>
            <p:cNvPr id="6" name="TextBox 5"/>
            <p:cNvSpPr txBox="1"/>
            <p:nvPr/>
          </p:nvSpPr>
          <p:spPr>
            <a:xfrm>
              <a:off x="689310" y="1280407"/>
              <a:ext cx="2926304" cy="584775"/>
            </a:xfrm>
            <a:prstGeom prst="rect">
              <a:avLst/>
            </a:prstGeom>
            <a:noFill/>
          </p:spPr>
          <p:txBody>
            <a:bodyPr wrap="square" rtlCol="0">
              <a:spAutoFit/>
            </a:bodyPr>
            <a:lstStyle/>
            <a:p>
              <a:pPr marL="457200" indent="-457200">
                <a:buFont typeface="Wingdings" panose="05000000000000000000" pitchFamily="2" charset="2"/>
                <a:buChar char="ü"/>
              </a:pPr>
              <a:r>
                <a:rPr lang="en-US" sz="3200" dirty="0">
                  <a:solidFill>
                    <a:srgbClr val="FF0000"/>
                  </a:solidFill>
                  <a:latin typeface="Segoe UI" panose="020B0502040204020203" pitchFamily="34" charset="0"/>
                  <a:cs typeface="Segoe UI" panose="020B0502040204020203" pitchFamily="34" charset="0"/>
                </a:rPr>
                <a:t>Dog</a:t>
              </a:r>
            </a:p>
          </p:txBody>
        </p:sp>
      </p:grpSp>
      <p:grpSp>
        <p:nvGrpSpPr>
          <p:cNvPr id="7" name="Group 6"/>
          <p:cNvGrpSpPr/>
          <p:nvPr/>
        </p:nvGrpSpPr>
        <p:grpSpPr>
          <a:xfrm>
            <a:off x="6582854" y="1574426"/>
            <a:ext cx="3363327" cy="4263745"/>
            <a:chOff x="4896483" y="1209424"/>
            <a:chExt cx="3363327" cy="4263745"/>
          </a:xfrm>
        </p:grpSpPr>
        <p:pic>
          <p:nvPicPr>
            <p:cNvPr id="8" name="Picture 7"/>
            <p:cNvPicPr>
              <a:picLocks noChangeAspect="1"/>
            </p:cNvPicPr>
            <p:nvPr/>
          </p:nvPicPr>
          <p:blipFill>
            <a:blip r:embed="rId2"/>
            <a:stretch>
              <a:fillRect/>
            </a:stretch>
          </p:blipFill>
          <p:spPr>
            <a:xfrm>
              <a:off x="4896483" y="1209424"/>
              <a:ext cx="3363327" cy="4263745"/>
            </a:xfrm>
            <a:prstGeom prst="rect">
              <a:avLst/>
            </a:prstGeom>
          </p:spPr>
        </p:pic>
        <p:sp>
          <p:nvSpPr>
            <p:cNvPr id="9" name="Rectangle 8"/>
            <p:cNvSpPr/>
            <p:nvPr/>
          </p:nvSpPr>
          <p:spPr>
            <a:xfrm>
              <a:off x="5197642" y="3200400"/>
              <a:ext cx="1191126" cy="1395663"/>
            </a:xfrm>
            <a:prstGeom prst="rect">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Rectangle 9"/>
            <p:cNvSpPr/>
            <p:nvPr/>
          </p:nvSpPr>
          <p:spPr>
            <a:xfrm>
              <a:off x="6436895" y="3376863"/>
              <a:ext cx="1728537" cy="1519990"/>
            </a:xfrm>
            <a:prstGeom prst="rect">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 name="TextBox 10"/>
            <p:cNvSpPr txBox="1"/>
            <p:nvPr/>
          </p:nvSpPr>
          <p:spPr>
            <a:xfrm>
              <a:off x="5149515" y="3141241"/>
              <a:ext cx="700960" cy="400110"/>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r>
                <a:rPr lang="en-US" sz="2000" dirty="0">
                  <a:solidFill>
                    <a:srgbClr val="FF0000"/>
                  </a:solidFill>
                  <a:latin typeface="Segoe UI" panose="020B0502040204020203" pitchFamily="34" charset="0"/>
                  <a:cs typeface="Segoe UI" panose="020B0502040204020203" pitchFamily="34" charset="0"/>
                </a:rPr>
                <a:t>Dog</a:t>
              </a:r>
            </a:p>
          </p:txBody>
        </p:sp>
        <p:sp>
          <p:nvSpPr>
            <p:cNvPr id="12" name="TextBox 11"/>
            <p:cNvSpPr txBox="1"/>
            <p:nvPr/>
          </p:nvSpPr>
          <p:spPr>
            <a:xfrm>
              <a:off x="6388768" y="3341296"/>
              <a:ext cx="700960" cy="400110"/>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r>
                <a:rPr lang="en-US" sz="2000" dirty="0">
                  <a:solidFill>
                    <a:srgbClr val="FF0000"/>
                  </a:solidFill>
                  <a:latin typeface="Segoe UI" panose="020B0502040204020203" pitchFamily="34" charset="0"/>
                  <a:cs typeface="Segoe UI" panose="020B0502040204020203" pitchFamily="34" charset="0"/>
                </a:rPr>
                <a:t>Dog</a:t>
              </a:r>
            </a:p>
          </p:txBody>
        </p:sp>
      </p:grpSp>
      <p:sp>
        <p:nvSpPr>
          <p:cNvPr id="16" name="Slide Number Placeholder 15">
            <a:extLst>
              <a:ext uri="{FF2B5EF4-FFF2-40B4-BE49-F238E27FC236}">
                <a16:creationId xmlns:a16="http://schemas.microsoft.com/office/drawing/2014/main" id="{9102A538-28D5-4255-A470-575CA38EDE37}"/>
              </a:ext>
            </a:extLst>
          </p:cNvPr>
          <p:cNvSpPr>
            <a:spLocks noGrp="1"/>
          </p:cNvSpPr>
          <p:nvPr>
            <p:ph type="sldNum" sz="quarter" idx="12"/>
          </p:nvPr>
        </p:nvSpPr>
        <p:spPr/>
        <p:txBody>
          <a:bodyPr/>
          <a:lstStyle/>
          <a:p>
            <a:fld id="{22E2D196-502F-4BCC-8FF6-B9BE82446640}" type="slidenum">
              <a:rPr lang="en-US" smtClean="0"/>
              <a:t>3</a:t>
            </a:fld>
            <a:endParaRPr lang="en-US"/>
          </a:p>
        </p:txBody>
      </p:sp>
    </p:spTree>
    <p:extLst>
      <p:ext uri="{BB962C8B-B14F-4D97-AF65-F5344CB8AC3E}">
        <p14:creationId xmlns:p14="http://schemas.microsoft.com/office/powerpoint/2010/main" val="887121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07000F-7934-415A-8506-873D66F12456}"/>
              </a:ext>
            </a:extLst>
          </p:cNvPr>
          <p:cNvPicPr/>
          <p:nvPr/>
        </p:nvPicPr>
        <p:blipFill>
          <a:blip r:embed="rId2">
            <a:extLst>
              <a:ext uri="{28A0092B-C50C-407E-A947-70E740481C1C}">
                <a14:useLocalDpi xmlns:a14="http://schemas.microsoft.com/office/drawing/2010/main" val="0"/>
              </a:ext>
            </a:extLst>
          </a:blip>
          <a:stretch>
            <a:fillRect/>
          </a:stretch>
        </p:blipFill>
        <p:spPr>
          <a:xfrm>
            <a:off x="640081" y="3182669"/>
            <a:ext cx="2209800" cy="2395855"/>
          </a:xfrm>
          <a:prstGeom prst="rect">
            <a:avLst/>
          </a:prstGeom>
        </p:spPr>
      </p:pic>
      <p:pic>
        <p:nvPicPr>
          <p:cNvPr id="7" name="Picture 6">
            <a:extLst>
              <a:ext uri="{FF2B5EF4-FFF2-40B4-BE49-F238E27FC236}">
                <a16:creationId xmlns:a16="http://schemas.microsoft.com/office/drawing/2014/main" id="{878E5B0F-B75F-4615-A6ED-9CE0AF386094}"/>
              </a:ext>
            </a:extLst>
          </p:cNvPr>
          <p:cNvPicPr/>
          <p:nvPr/>
        </p:nvPicPr>
        <p:blipFill>
          <a:blip r:embed="rId3">
            <a:extLst>
              <a:ext uri="{28A0092B-C50C-407E-A947-70E740481C1C}">
                <a14:useLocalDpi xmlns:a14="http://schemas.microsoft.com/office/drawing/2010/main" val="0"/>
              </a:ext>
            </a:extLst>
          </a:blip>
          <a:stretch>
            <a:fillRect/>
          </a:stretch>
        </p:blipFill>
        <p:spPr>
          <a:xfrm>
            <a:off x="2922271" y="3182669"/>
            <a:ext cx="2209799" cy="2397760"/>
          </a:xfrm>
          <a:prstGeom prst="rect">
            <a:avLst/>
          </a:prstGeom>
        </p:spPr>
      </p:pic>
      <p:pic>
        <p:nvPicPr>
          <p:cNvPr id="10" name="Picture 9">
            <a:extLst>
              <a:ext uri="{FF2B5EF4-FFF2-40B4-BE49-F238E27FC236}">
                <a16:creationId xmlns:a16="http://schemas.microsoft.com/office/drawing/2014/main" id="{7CF049F5-F6F5-4DBC-8AC8-9374182D48EE}"/>
              </a:ext>
            </a:extLst>
          </p:cNvPr>
          <p:cNvPicPr/>
          <p:nvPr/>
        </p:nvPicPr>
        <p:blipFill>
          <a:blip r:embed="rId4">
            <a:extLst>
              <a:ext uri="{28A0092B-C50C-407E-A947-70E740481C1C}">
                <a14:useLocalDpi xmlns:a14="http://schemas.microsoft.com/office/drawing/2010/main" val="0"/>
              </a:ext>
            </a:extLst>
          </a:blip>
          <a:stretch>
            <a:fillRect/>
          </a:stretch>
        </p:blipFill>
        <p:spPr>
          <a:xfrm>
            <a:off x="5204460" y="3591609"/>
            <a:ext cx="2209800" cy="1988820"/>
          </a:xfrm>
          <a:prstGeom prst="rect">
            <a:avLst/>
          </a:prstGeom>
        </p:spPr>
      </p:pic>
      <p:pic>
        <p:nvPicPr>
          <p:cNvPr id="13" name="Picture 12">
            <a:extLst>
              <a:ext uri="{FF2B5EF4-FFF2-40B4-BE49-F238E27FC236}">
                <a16:creationId xmlns:a16="http://schemas.microsoft.com/office/drawing/2014/main" id="{CC366A09-D192-4A4D-84E1-BD9C8DDD3451}"/>
              </a:ext>
            </a:extLst>
          </p:cNvPr>
          <p:cNvPicPr/>
          <p:nvPr/>
        </p:nvPicPr>
        <p:blipFill>
          <a:blip r:embed="rId5">
            <a:extLst>
              <a:ext uri="{28A0092B-C50C-407E-A947-70E740481C1C}">
                <a14:useLocalDpi xmlns:a14="http://schemas.microsoft.com/office/drawing/2010/main" val="0"/>
              </a:ext>
            </a:extLst>
          </a:blip>
          <a:stretch>
            <a:fillRect/>
          </a:stretch>
        </p:blipFill>
        <p:spPr>
          <a:xfrm>
            <a:off x="7505700" y="3591609"/>
            <a:ext cx="2209800" cy="1988820"/>
          </a:xfrm>
          <a:prstGeom prst="rect">
            <a:avLst/>
          </a:prstGeom>
        </p:spPr>
      </p:pic>
      <p:sp>
        <p:nvSpPr>
          <p:cNvPr id="14" name="Title 1">
            <a:extLst>
              <a:ext uri="{FF2B5EF4-FFF2-40B4-BE49-F238E27FC236}">
                <a16:creationId xmlns:a16="http://schemas.microsoft.com/office/drawing/2014/main" id="{4D58EE12-AFD0-4870-8E81-8CDF567EF2AA}"/>
              </a:ext>
            </a:extLst>
          </p:cNvPr>
          <p:cNvSpPr txBox="1">
            <a:spLocks/>
          </p:cNvSpPr>
          <p:nvPr/>
        </p:nvSpPr>
        <p:spPr>
          <a:xfrm>
            <a:off x="838200" y="365125"/>
            <a:ext cx="10515600" cy="9449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fa-IR" dirty="0">
                <a:cs typeface="B Nazanin" panose="00000400000000000000" pitchFamily="2" charset="-78"/>
              </a:rPr>
              <a:t>دیتاست پروژه </a:t>
            </a:r>
            <a:endParaRPr lang="en-US" dirty="0">
              <a:cs typeface="B Nazanin" panose="00000400000000000000" pitchFamily="2" charset="-78"/>
            </a:endParaRPr>
          </a:p>
        </p:txBody>
      </p:sp>
      <p:sp>
        <p:nvSpPr>
          <p:cNvPr id="15" name="Title 1">
            <a:extLst>
              <a:ext uri="{FF2B5EF4-FFF2-40B4-BE49-F238E27FC236}">
                <a16:creationId xmlns:a16="http://schemas.microsoft.com/office/drawing/2014/main" id="{23630F0C-D4B8-4AB7-9A28-EBC7EB2674FB}"/>
              </a:ext>
            </a:extLst>
          </p:cNvPr>
          <p:cNvSpPr txBox="1">
            <a:spLocks/>
          </p:cNvSpPr>
          <p:nvPr/>
        </p:nvSpPr>
        <p:spPr>
          <a:xfrm>
            <a:off x="640081" y="1504119"/>
            <a:ext cx="10713719" cy="10485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rtl="1"/>
            <a:r>
              <a:rPr lang="fa-IR" sz="2000" dirty="0">
                <a:cs typeface="B Nazanin" panose="00000400000000000000" pitchFamily="2" charset="-78"/>
              </a:rPr>
              <a:t>در این پروژه از دیتاستی به نام </a:t>
            </a:r>
            <a:r>
              <a:rPr lang="en-US" sz="2000" dirty="0">
                <a:effectLst/>
                <a:latin typeface="Times New Roman" panose="02020603050405020304" pitchFamily="18" charset="0"/>
                <a:ea typeface="Calibri" panose="020F0502020204030204" pitchFamily="34" charset="0"/>
                <a:cs typeface="B Nazanin" panose="00000400000000000000" pitchFamily="2" charset="-78"/>
              </a:rPr>
              <a:t>BVMMR</a:t>
            </a:r>
            <a:r>
              <a:rPr lang="fa-IR" sz="2000" dirty="0">
                <a:effectLst/>
                <a:latin typeface="Times New Roman" panose="02020603050405020304" pitchFamily="18" charset="0"/>
                <a:ea typeface="Calibri" panose="020F0502020204030204" pitchFamily="34" charset="0"/>
                <a:cs typeface="B Nazanin" panose="00000400000000000000" pitchFamily="2" charset="-78"/>
              </a:rPr>
              <a:t> استفاده میکنیم</a:t>
            </a:r>
            <a:r>
              <a:rPr lang="fa-IR" sz="2000" dirty="0">
                <a:effectLst/>
                <a:latin typeface="Times New Roman" panose="02020603050405020304" pitchFamily="18" charset="0"/>
                <a:ea typeface="Calibri" panose="020F0502020204030204" pitchFamily="34" charset="0"/>
                <a:cs typeface="Arial" panose="020B0604020202020204" pitchFamily="34" charset="0"/>
              </a:rPr>
              <a:t>.  </a:t>
            </a:r>
            <a:r>
              <a:rPr lang="fa-IR" sz="2000" dirty="0">
                <a:cs typeface="B Nazanin" panose="00000400000000000000" pitchFamily="2" charset="-78"/>
              </a:rPr>
              <a:t>این دیتاست شامل 28 نمونه کلاس از ماشین های رایج ایران است مانند انواع مدل های پژو، ریو، انواع مدل های پراید، رنو مگان، اپتیما و دیگر ماشین هایی که تا سال 1396 رایج بوده است را شامل میشود. </a:t>
            </a:r>
            <a:endParaRPr lang="en-US" sz="2000" dirty="0">
              <a:cs typeface="B Nazanin" panose="00000400000000000000" pitchFamily="2" charset="-78"/>
            </a:endParaRPr>
          </a:p>
        </p:txBody>
      </p:sp>
      <p:sp>
        <p:nvSpPr>
          <p:cNvPr id="20" name="Slide Number Placeholder 19">
            <a:extLst>
              <a:ext uri="{FF2B5EF4-FFF2-40B4-BE49-F238E27FC236}">
                <a16:creationId xmlns:a16="http://schemas.microsoft.com/office/drawing/2014/main" id="{1B956137-DF25-4ACA-A8DA-A547299CD8E9}"/>
              </a:ext>
            </a:extLst>
          </p:cNvPr>
          <p:cNvSpPr>
            <a:spLocks noGrp="1"/>
          </p:cNvSpPr>
          <p:nvPr>
            <p:ph type="sldNum" sz="quarter" idx="12"/>
          </p:nvPr>
        </p:nvSpPr>
        <p:spPr/>
        <p:txBody>
          <a:bodyPr/>
          <a:lstStyle/>
          <a:p>
            <a:fld id="{22E2D196-502F-4BCC-8FF6-B9BE82446640}" type="slidenum">
              <a:rPr lang="en-US" smtClean="0"/>
              <a:t>4</a:t>
            </a:fld>
            <a:endParaRPr lang="en-US"/>
          </a:p>
        </p:txBody>
      </p:sp>
    </p:spTree>
    <p:extLst>
      <p:ext uri="{BB962C8B-B14F-4D97-AF65-F5344CB8AC3E}">
        <p14:creationId xmlns:p14="http://schemas.microsoft.com/office/powerpoint/2010/main" val="4195742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5DEF-5BDD-4863-90B3-CD24C86D6DFC}"/>
              </a:ext>
            </a:extLst>
          </p:cNvPr>
          <p:cNvSpPr txBox="1">
            <a:spLocks/>
          </p:cNvSpPr>
          <p:nvPr/>
        </p:nvSpPr>
        <p:spPr>
          <a:xfrm>
            <a:off x="838200" y="527538"/>
            <a:ext cx="10515600" cy="7825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fa-IR" dirty="0">
                <a:cs typeface="B Nazanin" panose="00000400000000000000" pitchFamily="2" charset="-78"/>
              </a:rPr>
              <a:t>شبکه ی عصبی پرسپترون چند لایه ای </a:t>
            </a:r>
            <a:endParaRPr lang="en-US" dirty="0">
              <a:cs typeface="B Nazanin" panose="00000400000000000000" pitchFamily="2" charset="-78"/>
            </a:endParaRPr>
          </a:p>
        </p:txBody>
      </p:sp>
      <p:pic>
        <p:nvPicPr>
          <p:cNvPr id="4" name="Picture 100">
            <a:extLst>
              <a:ext uri="{FF2B5EF4-FFF2-40B4-BE49-F238E27FC236}">
                <a16:creationId xmlns:a16="http://schemas.microsoft.com/office/drawing/2014/main" id="{4329350D-A346-44B8-AD0D-C0450B459C0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9518" y="2063262"/>
            <a:ext cx="5068767" cy="31242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A056D208-F117-4C19-9CBB-A5C995204462}"/>
              </a:ext>
            </a:extLst>
          </p:cNvPr>
          <p:cNvSpPr txBox="1">
            <a:spLocks/>
          </p:cNvSpPr>
          <p:nvPr/>
        </p:nvSpPr>
        <p:spPr>
          <a:xfrm>
            <a:off x="6005146" y="1868316"/>
            <a:ext cx="5348654" cy="36884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rtl="1"/>
            <a:r>
              <a:rPr lang="fa-IR" sz="2800" b="1" dirty="0">
                <a:cs typeface="B Nazanin" panose="00000400000000000000" pitchFamily="2" charset="-78"/>
              </a:rPr>
              <a:t>مشکلات این شبکه ها:</a:t>
            </a:r>
          </a:p>
          <a:p>
            <a:pPr algn="just" rtl="1"/>
            <a:endParaRPr lang="fa-IR" sz="2800" b="1" dirty="0">
              <a:cs typeface="B Nazanin" panose="00000400000000000000" pitchFamily="2" charset="-78"/>
            </a:endParaRPr>
          </a:p>
          <a:p>
            <a:pPr marL="457200" indent="-457200" algn="just" rtl="1">
              <a:buFontTx/>
              <a:buChar char="-"/>
            </a:pPr>
            <a:r>
              <a:rPr lang="fa-IR" sz="2200" dirty="0">
                <a:cs typeface="B Nazanin" panose="00000400000000000000" pitchFamily="2" charset="-78"/>
              </a:rPr>
              <a:t>با افزایش لایه های شبکه ی عصبی، پارامتر های (وزن ها) مدل ما افزایش می یابد. </a:t>
            </a:r>
          </a:p>
          <a:p>
            <a:pPr algn="just" rtl="1"/>
            <a:endParaRPr lang="fa-IR" sz="2200" dirty="0">
              <a:cs typeface="B Nazanin" panose="00000400000000000000" pitchFamily="2" charset="-78"/>
            </a:endParaRPr>
          </a:p>
          <a:p>
            <a:pPr marL="457200" indent="-457200" algn="just" rtl="1">
              <a:buFontTx/>
              <a:buChar char="-"/>
            </a:pPr>
            <a:r>
              <a:rPr lang="fa-IR" sz="2200" dirty="0">
                <a:cs typeface="B Nazanin" panose="00000400000000000000" pitchFamily="2" charset="-78"/>
              </a:rPr>
              <a:t>این دسته از شبکه های عصبی نسبت به تغییراتی از جمله </a:t>
            </a:r>
            <a:r>
              <a:rPr lang="en-US" sz="2200" dirty="0">
                <a:cs typeface="B Nazanin" panose="00000400000000000000" pitchFamily="2" charset="-78"/>
              </a:rPr>
              <a:t>shifting</a:t>
            </a:r>
            <a:r>
              <a:rPr lang="fa-IR" sz="2200" dirty="0">
                <a:cs typeface="B Nazanin" panose="00000400000000000000" pitchFamily="2" charset="-78"/>
              </a:rPr>
              <a:t>، </a:t>
            </a:r>
            <a:r>
              <a:rPr lang="en-US" sz="2200" dirty="0">
                <a:cs typeface="B Nazanin" panose="00000400000000000000" pitchFamily="2" charset="-78"/>
              </a:rPr>
              <a:t>scaling</a:t>
            </a:r>
            <a:r>
              <a:rPr lang="fa-IR" sz="2200" dirty="0">
                <a:cs typeface="B Nazanin" panose="00000400000000000000" pitchFamily="2" charset="-78"/>
              </a:rPr>
              <a:t> و تحریف های دیگر تغییرناپذیری کمی داشتند.</a:t>
            </a:r>
            <a:endParaRPr lang="en-US" sz="2200" dirty="0">
              <a:cs typeface="B Nazanin" panose="00000400000000000000" pitchFamily="2" charset="-78"/>
            </a:endParaRPr>
          </a:p>
        </p:txBody>
      </p:sp>
      <p:sp>
        <p:nvSpPr>
          <p:cNvPr id="11" name="Slide Number Placeholder 10">
            <a:extLst>
              <a:ext uri="{FF2B5EF4-FFF2-40B4-BE49-F238E27FC236}">
                <a16:creationId xmlns:a16="http://schemas.microsoft.com/office/drawing/2014/main" id="{3831E930-5839-4C01-A21B-D14DB2656537}"/>
              </a:ext>
            </a:extLst>
          </p:cNvPr>
          <p:cNvSpPr>
            <a:spLocks noGrp="1"/>
          </p:cNvSpPr>
          <p:nvPr>
            <p:ph type="sldNum" sz="quarter" idx="12"/>
          </p:nvPr>
        </p:nvSpPr>
        <p:spPr/>
        <p:txBody>
          <a:bodyPr/>
          <a:lstStyle/>
          <a:p>
            <a:fld id="{22E2D196-502F-4BCC-8FF6-B9BE82446640}" type="slidenum">
              <a:rPr lang="en-US" smtClean="0"/>
              <a:t>5</a:t>
            </a:fld>
            <a:endParaRPr lang="en-US"/>
          </a:p>
        </p:txBody>
      </p:sp>
    </p:spTree>
    <p:extLst>
      <p:ext uri="{BB962C8B-B14F-4D97-AF65-F5344CB8AC3E}">
        <p14:creationId xmlns:p14="http://schemas.microsoft.com/office/powerpoint/2010/main" val="1756236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ACD7E5-E799-4231-87FA-38BC1E89011D}"/>
              </a:ext>
            </a:extLst>
          </p:cNvPr>
          <p:cNvSpPr>
            <a:spLocks noGrp="1"/>
          </p:cNvSpPr>
          <p:nvPr>
            <p:ph type="sldNum" sz="quarter" idx="12"/>
          </p:nvPr>
        </p:nvSpPr>
        <p:spPr/>
        <p:txBody>
          <a:bodyPr/>
          <a:lstStyle/>
          <a:p>
            <a:fld id="{22E2D196-502F-4BCC-8FF6-B9BE82446640}" type="slidenum">
              <a:rPr lang="en-US" smtClean="0"/>
              <a:t>6</a:t>
            </a:fld>
            <a:endParaRPr lang="en-US" dirty="0"/>
          </a:p>
        </p:txBody>
      </p:sp>
      <p:sp>
        <p:nvSpPr>
          <p:cNvPr id="4" name="Title 1">
            <a:extLst>
              <a:ext uri="{FF2B5EF4-FFF2-40B4-BE49-F238E27FC236}">
                <a16:creationId xmlns:a16="http://schemas.microsoft.com/office/drawing/2014/main" id="{5575B0D0-52C5-44DD-BAF3-76BB546C94D5}"/>
              </a:ext>
            </a:extLst>
          </p:cNvPr>
          <p:cNvSpPr txBox="1">
            <a:spLocks/>
          </p:cNvSpPr>
          <p:nvPr/>
        </p:nvSpPr>
        <p:spPr>
          <a:xfrm>
            <a:off x="838200" y="527538"/>
            <a:ext cx="10515600" cy="7825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fa-IR" dirty="0">
                <a:cs typeface="B Nazanin" panose="00000400000000000000" pitchFamily="2" charset="-78"/>
              </a:rPr>
              <a:t>شبکه های عصبی کانولوشنی</a:t>
            </a:r>
            <a:endParaRPr lang="en-US" dirty="0">
              <a:cs typeface="B Nazanin" panose="00000400000000000000" pitchFamily="2" charset="-78"/>
            </a:endParaRPr>
          </a:p>
        </p:txBody>
      </p:sp>
      <p:pic>
        <p:nvPicPr>
          <p:cNvPr id="6" name="Picture 5">
            <a:extLst>
              <a:ext uri="{FF2B5EF4-FFF2-40B4-BE49-F238E27FC236}">
                <a16:creationId xmlns:a16="http://schemas.microsoft.com/office/drawing/2014/main" id="{3125B831-72DB-471E-9D92-7073917998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92" y="1921071"/>
            <a:ext cx="6348601" cy="3398277"/>
          </a:xfrm>
          <a:prstGeom prst="rect">
            <a:avLst/>
          </a:prstGeom>
        </p:spPr>
      </p:pic>
      <p:sp>
        <p:nvSpPr>
          <p:cNvPr id="8" name="Title 1">
            <a:extLst>
              <a:ext uri="{FF2B5EF4-FFF2-40B4-BE49-F238E27FC236}">
                <a16:creationId xmlns:a16="http://schemas.microsoft.com/office/drawing/2014/main" id="{E724C9A2-7A89-4B4D-9500-BA1A03F585A4}"/>
              </a:ext>
            </a:extLst>
          </p:cNvPr>
          <p:cNvSpPr txBox="1">
            <a:spLocks/>
          </p:cNvSpPr>
          <p:nvPr/>
        </p:nvSpPr>
        <p:spPr>
          <a:xfrm>
            <a:off x="7236070" y="2194560"/>
            <a:ext cx="4117730" cy="29885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rtl="1"/>
            <a:r>
              <a:rPr lang="fa-IR" sz="2000" dirty="0">
                <a:cs typeface="B Nazanin" panose="00000400000000000000" pitchFamily="2" charset="-78"/>
              </a:rPr>
              <a:t>شبکه های عصبی کانولوشنی برای استخراج کردن ویژگی های بصری به وجود آمدند و دو قسمت کلی به نام های لایه های کانولوشن و لایه های پولینگ دارند. در لایه های ابتدایی این شبکه ها سعی میکنند ویژگی های کلی مانند لبه ها و گوشه ها و ... را تشخیص بدهند و در لایه های پایین تر ویژگی های جزئی تر مانند نمای کلی شی مورد نظر را تشخیص بدهند.</a:t>
            </a:r>
            <a:endParaRPr lang="en-US" sz="2000" dirty="0">
              <a:cs typeface="B Nazanin" panose="00000400000000000000" pitchFamily="2" charset="-78"/>
            </a:endParaRPr>
          </a:p>
        </p:txBody>
      </p:sp>
    </p:spTree>
    <p:extLst>
      <p:ext uri="{BB962C8B-B14F-4D97-AF65-F5344CB8AC3E}">
        <p14:creationId xmlns:p14="http://schemas.microsoft.com/office/powerpoint/2010/main" val="24419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B279ED-A59A-4CB9-852B-70D2BD52E6B2}"/>
              </a:ext>
            </a:extLst>
          </p:cNvPr>
          <p:cNvSpPr>
            <a:spLocks noGrp="1"/>
          </p:cNvSpPr>
          <p:nvPr>
            <p:ph type="sldNum" sz="quarter" idx="12"/>
          </p:nvPr>
        </p:nvSpPr>
        <p:spPr/>
        <p:txBody>
          <a:bodyPr/>
          <a:lstStyle/>
          <a:p>
            <a:fld id="{22E2D196-502F-4BCC-8FF6-B9BE82446640}" type="slidenum">
              <a:rPr lang="en-US" smtClean="0"/>
              <a:t>7</a:t>
            </a:fld>
            <a:endParaRPr lang="en-US"/>
          </a:p>
        </p:txBody>
      </p:sp>
      <p:sp>
        <p:nvSpPr>
          <p:cNvPr id="6" name="Title 1">
            <a:extLst>
              <a:ext uri="{FF2B5EF4-FFF2-40B4-BE49-F238E27FC236}">
                <a16:creationId xmlns:a16="http://schemas.microsoft.com/office/drawing/2014/main" id="{50778A32-5995-41B1-BF57-57AEF90BC8EA}"/>
              </a:ext>
            </a:extLst>
          </p:cNvPr>
          <p:cNvSpPr txBox="1">
            <a:spLocks/>
          </p:cNvSpPr>
          <p:nvPr/>
        </p:nvSpPr>
        <p:spPr>
          <a:xfrm>
            <a:off x="838200" y="527538"/>
            <a:ext cx="10515600" cy="7825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fa-IR" sz="3800" dirty="0">
                <a:cs typeface="B Nazanin" panose="00000400000000000000" pitchFamily="2" charset="-78"/>
              </a:rPr>
              <a:t>شبکه های عصبی کانولوشنی مبتنی بر منطقه </a:t>
            </a:r>
            <a:r>
              <a:rPr lang="en-US" sz="3800" dirty="0">
                <a:cs typeface="B Nazanin" panose="00000400000000000000" pitchFamily="2" charset="-78"/>
              </a:rPr>
              <a:t>R-CNNs)</a:t>
            </a:r>
            <a:r>
              <a:rPr lang="fa-IR" sz="3800" dirty="0">
                <a:cs typeface="B Nazanin" panose="00000400000000000000" pitchFamily="2" charset="-78"/>
              </a:rPr>
              <a:t>)</a:t>
            </a:r>
            <a:endParaRPr lang="en-US" sz="3800" dirty="0">
              <a:cs typeface="B Nazanin" panose="00000400000000000000" pitchFamily="2" charset="-78"/>
            </a:endParaRPr>
          </a:p>
        </p:txBody>
      </p:sp>
      <p:sp>
        <p:nvSpPr>
          <p:cNvPr id="8" name="Title 1">
            <a:extLst>
              <a:ext uri="{FF2B5EF4-FFF2-40B4-BE49-F238E27FC236}">
                <a16:creationId xmlns:a16="http://schemas.microsoft.com/office/drawing/2014/main" id="{269568E3-1E4B-4C6D-B621-EEF248705A6F}"/>
              </a:ext>
            </a:extLst>
          </p:cNvPr>
          <p:cNvSpPr txBox="1">
            <a:spLocks/>
          </p:cNvSpPr>
          <p:nvPr/>
        </p:nvSpPr>
        <p:spPr>
          <a:xfrm>
            <a:off x="633046" y="1523243"/>
            <a:ext cx="10720754" cy="21167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gn="just" rtl="1">
              <a:lnSpc>
                <a:spcPct val="107000"/>
              </a:lnSpc>
              <a:spcBef>
                <a:spcPts val="0"/>
              </a:spcBef>
              <a:spcAft>
                <a:spcPts val="80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در سال 2014 مدلی تحت عنوان </a:t>
            </a:r>
            <a:r>
              <a:rPr lang="en-US" sz="1800" dirty="0">
                <a:effectLst/>
                <a:latin typeface="Times New Roman" panose="02020603050405020304" pitchFamily="18" charset="0"/>
                <a:ea typeface="Calibri" panose="020F0502020204030204" pitchFamily="34" charset="0"/>
                <a:cs typeface="B Nazanin" panose="00000400000000000000" pitchFamily="2" charset="-78"/>
              </a:rPr>
              <a:t>R-CNN</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برای تشخیص تصاویر ارائه شد.  در این روش روشی به عنوان </a:t>
            </a:r>
            <a:r>
              <a:rPr lang="en-US" sz="1800" dirty="0">
                <a:effectLst/>
                <a:latin typeface="Times New Roman" panose="02020603050405020304" pitchFamily="18" charset="0"/>
                <a:ea typeface="Calibri" panose="020F0502020204030204" pitchFamily="34" charset="0"/>
                <a:cs typeface="B Nazanin" panose="00000400000000000000" pitchFamily="2" charset="-78"/>
              </a:rPr>
              <a:t>selective search</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استفاده شده است. این روش به این صورت عمل میکند که ابتدا مناطقی از عکس به صورت تصادفی تولید میشوند، سپس این مناطق را با استفاده از روش های گیریدی به مناطق مشابه بزرگ تر تبدیل کرده و در نهایت از مناطق نهایی برای قسمت های بعدی استفاده میشود. این مناطق در نهایت به صورت یک مربع در آمده ( چون با سایز ثابت بایستی به شبکه عصبی داده شوند) و به عنوان ورودی به یک شبکه ی عصبی کانولوشنی داده میشوند که در نهایت آرایه ای به اندازه ی 4096 خانه که شامل ویژگی های بدست آمده از مدل است، در خروجی به ما داده میشود. سپس این آرایه با استفاده از یک طبقه بندی کننده به نام </a:t>
            </a:r>
            <a:r>
              <a:rPr lang="en-US" sz="1800" dirty="0">
                <a:effectLst/>
                <a:latin typeface="Times New Roman" panose="02020603050405020304" pitchFamily="18" charset="0"/>
                <a:ea typeface="Calibri" panose="020F0502020204030204" pitchFamily="34" charset="0"/>
                <a:cs typeface="B Nazanin" panose="00000400000000000000" pitchFamily="2" charset="-78"/>
              </a:rPr>
              <a:t>SVM</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طبقه بندی میشود. </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0ADF7143-50B3-46F7-B20E-B560447EF988}"/>
              </a:ext>
            </a:extLst>
          </p:cNvPr>
          <p:cNvPicPr/>
          <p:nvPr/>
        </p:nvPicPr>
        <p:blipFill>
          <a:blip r:embed="rId2">
            <a:extLst>
              <a:ext uri="{28A0092B-C50C-407E-A947-70E740481C1C}">
                <a14:useLocalDpi xmlns:a14="http://schemas.microsoft.com/office/drawing/2010/main" val="0"/>
              </a:ext>
            </a:extLst>
          </a:blip>
          <a:stretch>
            <a:fillRect/>
          </a:stretch>
        </p:blipFill>
        <p:spPr>
          <a:xfrm>
            <a:off x="1030092" y="3429000"/>
            <a:ext cx="6526017" cy="2045360"/>
          </a:xfrm>
          <a:prstGeom prst="rect">
            <a:avLst/>
          </a:prstGeom>
        </p:spPr>
      </p:pic>
    </p:spTree>
    <p:extLst>
      <p:ext uri="{BB962C8B-B14F-4D97-AF65-F5344CB8AC3E}">
        <p14:creationId xmlns:p14="http://schemas.microsoft.com/office/powerpoint/2010/main" val="74045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D2C5FF-AEC0-43AF-81FE-24D0A2549038}"/>
              </a:ext>
            </a:extLst>
          </p:cNvPr>
          <p:cNvSpPr>
            <a:spLocks noGrp="1"/>
          </p:cNvSpPr>
          <p:nvPr>
            <p:ph type="sldNum" sz="quarter" idx="12"/>
          </p:nvPr>
        </p:nvSpPr>
        <p:spPr/>
        <p:txBody>
          <a:bodyPr/>
          <a:lstStyle/>
          <a:p>
            <a:fld id="{22E2D196-502F-4BCC-8FF6-B9BE82446640}" type="slidenum">
              <a:rPr lang="en-US" smtClean="0"/>
              <a:t>8</a:t>
            </a:fld>
            <a:endParaRPr lang="en-US"/>
          </a:p>
        </p:txBody>
      </p:sp>
      <p:sp>
        <p:nvSpPr>
          <p:cNvPr id="4" name="Title 1">
            <a:extLst>
              <a:ext uri="{FF2B5EF4-FFF2-40B4-BE49-F238E27FC236}">
                <a16:creationId xmlns:a16="http://schemas.microsoft.com/office/drawing/2014/main" id="{40DFECBC-9029-41F7-BE00-51DCFCEAA3AC}"/>
              </a:ext>
            </a:extLst>
          </p:cNvPr>
          <p:cNvSpPr txBox="1">
            <a:spLocks/>
          </p:cNvSpPr>
          <p:nvPr/>
        </p:nvSpPr>
        <p:spPr>
          <a:xfrm>
            <a:off x="838200" y="527538"/>
            <a:ext cx="10515600" cy="7825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en-US" sz="4200" dirty="0">
                <a:effectLst/>
                <a:latin typeface="Calibri" panose="020F0502020204030204" pitchFamily="34" charset="0"/>
                <a:ea typeface="Calibri" panose="020F0502020204030204" pitchFamily="34" charset="0"/>
                <a:cs typeface="B Nazanin" panose="00000400000000000000" pitchFamily="2" charset="-78"/>
              </a:rPr>
              <a:t>Faster R-CNN</a:t>
            </a:r>
            <a:endParaRPr lang="en-US" sz="4200" dirty="0">
              <a:cs typeface="B Nazanin" panose="00000400000000000000" pitchFamily="2" charset="-78"/>
            </a:endParaRPr>
          </a:p>
        </p:txBody>
      </p:sp>
      <p:sp>
        <p:nvSpPr>
          <p:cNvPr id="6" name="Title 1">
            <a:extLst>
              <a:ext uri="{FF2B5EF4-FFF2-40B4-BE49-F238E27FC236}">
                <a16:creationId xmlns:a16="http://schemas.microsoft.com/office/drawing/2014/main" id="{75B08CBF-4EF2-4B84-8DFD-EFC956B57475}"/>
              </a:ext>
            </a:extLst>
          </p:cNvPr>
          <p:cNvSpPr txBox="1">
            <a:spLocks/>
          </p:cNvSpPr>
          <p:nvPr/>
        </p:nvSpPr>
        <p:spPr>
          <a:xfrm>
            <a:off x="633046" y="1374653"/>
            <a:ext cx="10720754" cy="1905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gn="just" rtl="1">
              <a:lnSpc>
                <a:spcPct val="107000"/>
              </a:lnSpc>
              <a:spcBef>
                <a:spcPts val="0"/>
              </a:spcBef>
              <a:spcAft>
                <a:spcPts val="80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مهم ترین مشکل شبکه های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R-CNN</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و </a:t>
            </a:r>
            <a:r>
              <a:rPr lang="en-US" sz="1800" dirty="0">
                <a:effectLst/>
                <a:latin typeface="Times New Roman" panose="02020603050405020304" pitchFamily="18" charset="0"/>
                <a:ea typeface="Calibri" panose="020F0502020204030204" pitchFamily="34" charset="0"/>
                <a:cs typeface="B Nazanin" panose="00000400000000000000" pitchFamily="2" charset="-78"/>
              </a:rPr>
              <a:t>Fast R-CNN</a:t>
            </a:r>
            <a:r>
              <a:rPr lang="fa-IR" sz="1800" dirty="0">
                <a:effectLst/>
                <a:latin typeface="Times New Roman" panose="02020603050405020304" pitchFamily="18" charset="0"/>
                <a:ea typeface="Calibri" panose="020F0502020204030204" pitchFamily="34" charset="0"/>
                <a:cs typeface="B Nazanin" panose="00000400000000000000" pitchFamily="2" charset="-78"/>
              </a:rPr>
              <a:t> </a:t>
            </a:r>
            <a:r>
              <a:rPr lang="en-US" sz="1800" dirty="0">
                <a:effectLst/>
                <a:latin typeface="B Nazanin" panose="00000400000000000000" pitchFamily="2" charset="-78"/>
                <a:ea typeface="Calibri" panose="020F0502020204030204" pitchFamily="34" charset="0"/>
              </a:rPr>
              <a:t> </a:t>
            </a:r>
            <a:r>
              <a:rPr lang="fa-IR" sz="1800" dirty="0">
                <a:effectLst/>
                <a:latin typeface="Times New Roman" panose="02020603050405020304" pitchFamily="18" charset="0"/>
                <a:ea typeface="Calibri" panose="020F0502020204030204" pitchFamily="34" charset="0"/>
                <a:cs typeface="B Nazanin" panose="00000400000000000000" pitchFamily="2" charset="-78"/>
              </a:rPr>
              <a:t>استفاده ی بیش از حد منابع و زمان برای تولید </a:t>
            </a:r>
            <a:r>
              <a:rPr lang="en-US" sz="1800" dirty="0">
                <a:effectLst/>
                <a:latin typeface="Times New Roman" panose="02020603050405020304" pitchFamily="18" charset="0"/>
                <a:ea typeface="Calibri" panose="020F0502020204030204" pitchFamily="34" charset="0"/>
                <a:cs typeface="B Nazanin" panose="00000400000000000000" pitchFamily="2" charset="-78"/>
              </a:rPr>
              <a:t>region proposal</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است. شبکه 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Faster </a:t>
            </a:r>
            <a:r>
              <a:rPr lang="fa-IR" sz="1800" dirty="0">
                <a:effectLst/>
                <a:latin typeface="Times New Roman" panose="02020603050405020304" pitchFamily="18" charset="0"/>
                <a:ea typeface="Calibri" panose="020F0502020204030204" pitchFamily="34" charset="0"/>
                <a:cs typeface="B Nazanin" panose="00000400000000000000" pitchFamily="2" charset="-78"/>
              </a:rPr>
              <a:t> </a:t>
            </a:r>
            <a:r>
              <a:rPr lang="en-US" sz="1800" dirty="0">
                <a:effectLst/>
                <a:latin typeface="Times New Roman" panose="02020603050405020304" pitchFamily="18" charset="0"/>
                <a:ea typeface="Calibri" panose="020F0502020204030204" pitchFamily="34" charset="0"/>
                <a:cs typeface="B Nazanin" panose="00000400000000000000" pitchFamily="2" charset="-78"/>
              </a:rPr>
              <a:t>R-CNN</a:t>
            </a:r>
            <a:r>
              <a:rPr lang="en-US" sz="1800" dirty="0">
                <a:effectLst/>
                <a:latin typeface="B Nazanin" panose="00000400000000000000" pitchFamily="2" charset="-78"/>
                <a:ea typeface="Calibri" panose="020F0502020204030204" pitchFamily="34" charset="0"/>
              </a:rPr>
              <a:t> </a:t>
            </a:r>
            <a:r>
              <a:rPr lang="fa-IR" sz="1800" dirty="0">
                <a:effectLst/>
                <a:latin typeface="B Nazanin" panose="00000400000000000000" pitchFamily="2" charset="-78"/>
                <a:ea typeface="Calibri" panose="020F0502020204030204" pitchFamily="34" charset="0"/>
              </a:rPr>
              <a:t> </a:t>
            </a:r>
            <a:r>
              <a:rPr lang="fa-IR" sz="1800" dirty="0">
                <a:effectLst/>
                <a:latin typeface="Times New Roman" panose="02020603050405020304" pitchFamily="18" charset="0"/>
                <a:ea typeface="Calibri" panose="020F0502020204030204" pitchFamily="34" charset="0"/>
                <a:cs typeface="B Nazanin" panose="00000400000000000000" pitchFamily="2" charset="-78"/>
              </a:rPr>
              <a:t>این مشکل را با استفاده از یک </a:t>
            </a:r>
            <a:r>
              <a:rPr lang="en-US" sz="1800" dirty="0">
                <a:effectLst/>
                <a:latin typeface="Times New Roman" panose="02020603050405020304" pitchFamily="18" charset="0"/>
                <a:ea typeface="Calibri" panose="020F0502020204030204" pitchFamily="34" charset="0"/>
                <a:cs typeface="B Nazanin" panose="00000400000000000000" pitchFamily="2" charset="-78"/>
              </a:rPr>
              <a:t>region proposal network </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حل میکند. شبکه های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RPN</a:t>
            </a:r>
            <a:r>
              <a:rPr lang="fa-IR" sz="1800" dirty="0">
                <a:effectLst/>
                <a:latin typeface="Times New Roman" panose="02020603050405020304" pitchFamily="18" charset="0"/>
                <a:ea typeface="Calibri" panose="020F0502020204030204" pitchFamily="34" charset="0"/>
                <a:cs typeface="B Nazanin" panose="00000400000000000000" pitchFamily="2" charset="-78"/>
              </a:rPr>
              <a:t> </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به این صورت کار میکنند که بعد از اعمال شبکه های کانولوشنی روی عکس ورودی، از </a:t>
            </a:r>
            <a:r>
              <a:rPr lang="en-US" sz="1800" dirty="0">
                <a:effectLst/>
                <a:latin typeface="Times New Roman" panose="02020603050405020304" pitchFamily="18" charset="0"/>
                <a:ea typeface="Calibri" panose="020F0502020204030204" pitchFamily="34" charset="0"/>
                <a:cs typeface="B Nazanin" panose="00000400000000000000" pitchFamily="2" charset="-78"/>
              </a:rPr>
              <a:t>feature map</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های بدست آمده </a:t>
            </a:r>
            <a:r>
              <a:rPr lang="en-US" sz="1800" dirty="0">
                <a:effectLst/>
                <a:latin typeface="Times New Roman" panose="02020603050405020304" pitchFamily="18" charset="0"/>
                <a:ea typeface="Calibri" panose="020F0502020204030204" pitchFamily="34" charset="0"/>
                <a:cs typeface="B Nazanin" panose="00000400000000000000" pitchFamily="2" charset="-78"/>
              </a:rPr>
              <a:t>anchors</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هایی استخراج میشود ( </a:t>
            </a:r>
            <a:r>
              <a:rPr lang="en-US" sz="1800" dirty="0">
                <a:effectLst/>
                <a:latin typeface="Times New Roman" panose="02020603050405020304" pitchFamily="18" charset="0"/>
                <a:ea typeface="Calibri" panose="020F0502020204030204" pitchFamily="34" charset="0"/>
                <a:cs typeface="B Nazanin" panose="00000400000000000000" pitchFamily="2" charset="-78"/>
              </a:rPr>
              <a:t>anchor</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ها، </a:t>
            </a:r>
            <a:r>
              <a:rPr lang="en-US" sz="1800" dirty="0">
                <a:effectLst/>
                <a:latin typeface="Times New Roman" panose="02020603050405020304" pitchFamily="18" charset="0"/>
                <a:ea typeface="Calibri" panose="020F0502020204030204" pitchFamily="34" charset="0"/>
                <a:cs typeface="B Nazanin" panose="00000400000000000000" pitchFamily="2" charset="-78"/>
              </a:rPr>
              <a:t>bounding box</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هایی هستند که دارای مرکز ثابت ولی طول و عرض متفاوتی دارند و از </a:t>
            </a:r>
            <a:r>
              <a:rPr lang="en-US" sz="1800" dirty="0">
                <a:effectLst/>
                <a:latin typeface="Times New Roman" panose="02020603050405020304" pitchFamily="18" charset="0"/>
                <a:ea typeface="Calibri" panose="020F0502020204030204" pitchFamily="34" charset="0"/>
                <a:cs typeface="B Nazanin" panose="00000400000000000000" pitchFamily="2" charset="-78"/>
              </a:rPr>
              <a:t>feature map</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استخراج میشوند). سپس این </a:t>
            </a:r>
            <a:r>
              <a:rPr lang="en-US" sz="1800" dirty="0">
                <a:effectLst/>
                <a:latin typeface="Times New Roman" panose="02020603050405020304" pitchFamily="18" charset="0"/>
                <a:ea typeface="Calibri" panose="020F0502020204030204" pitchFamily="34" charset="0"/>
                <a:cs typeface="B Nazanin" panose="00000400000000000000" pitchFamily="2" charset="-78"/>
              </a:rPr>
              <a:t>anchor</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ها به شبکه 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RPN</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داده میشود که در واقع یک شبکه 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fully convolutional</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هست و هدف آن تولید </a:t>
            </a:r>
            <a:r>
              <a:rPr lang="en-US" sz="1800" dirty="0">
                <a:effectLst/>
                <a:latin typeface="Times New Roman" panose="02020603050405020304" pitchFamily="18" charset="0"/>
                <a:ea typeface="Calibri" panose="020F0502020204030204" pitchFamily="34" charset="0"/>
                <a:cs typeface="B Nazanin" panose="00000400000000000000" pitchFamily="2" charset="-78"/>
              </a:rPr>
              <a:t>bounding box</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و همچنین خروجی که نشان بدهد این </a:t>
            </a:r>
            <a:r>
              <a:rPr lang="en-US" sz="1800" dirty="0">
                <a:effectLst/>
                <a:latin typeface="Times New Roman" panose="02020603050405020304" pitchFamily="18" charset="0"/>
                <a:ea typeface="Calibri" panose="020F0502020204030204" pitchFamily="34" charset="0"/>
                <a:cs typeface="B Nazanin" panose="00000400000000000000" pitchFamily="2" charset="-78"/>
              </a:rPr>
              <a:t>anchor</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ها متعلق به </a:t>
            </a:r>
            <a:r>
              <a:rPr lang="en-US" sz="1800" dirty="0">
                <a:effectLst/>
                <a:latin typeface="Times New Roman" panose="02020603050405020304" pitchFamily="18" charset="0"/>
                <a:ea typeface="Calibri" panose="020F0502020204030204" pitchFamily="34" charset="0"/>
                <a:cs typeface="B Nazanin" panose="00000400000000000000" pitchFamily="2" charset="-78"/>
              </a:rPr>
              <a:t>background</a:t>
            </a:r>
            <a:r>
              <a:rPr lang="fa-IR" sz="1800" dirty="0">
                <a:effectLst/>
                <a:latin typeface="Times New Roman" panose="02020603050405020304" pitchFamily="18" charset="0"/>
                <a:ea typeface="Calibri" panose="020F0502020204030204" pitchFamily="34" charset="0"/>
                <a:cs typeface="B Nazanin" panose="00000400000000000000" pitchFamily="2" charset="-78"/>
              </a:rPr>
              <a:t> یا </a:t>
            </a:r>
            <a:r>
              <a:rPr lang="en-US" sz="1800" dirty="0">
                <a:effectLst/>
                <a:latin typeface="Times New Roman" panose="02020603050405020304" pitchFamily="18" charset="0"/>
                <a:ea typeface="Calibri" panose="020F0502020204030204" pitchFamily="34" charset="0"/>
                <a:cs typeface="B Nazanin" panose="00000400000000000000" pitchFamily="2" charset="-78"/>
              </a:rPr>
              <a:t>foreground</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هستند.</a:t>
            </a:r>
            <a:endParaRPr lang="en-US" sz="2000" dirty="0">
              <a:effectLst/>
              <a:latin typeface="Times New Roman" panose="02020603050405020304" pitchFamily="18" charset="0"/>
              <a:ea typeface="Calibri" panose="020F0502020204030204" pitchFamily="34" charset="0"/>
              <a:cs typeface="B Nazanin" panose="00000400000000000000" pitchFamily="2" charset="-78"/>
            </a:endParaRPr>
          </a:p>
        </p:txBody>
      </p:sp>
      <p:pic>
        <p:nvPicPr>
          <p:cNvPr id="14" name="Picture 13">
            <a:extLst>
              <a:ext uri="{FF2B5EF4-FFF2-40B4-BE49-F238E27FC236}">
                <a16:creationId xmlns:a16="http://schemas.microsoft.com/office/drawing/2014/main" id="{67B8598C-BF41-419F-B629-D215D7BDB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246" y="3634569"/>
            <a:ext cx="8657143" cy="2552381"/>
          </a:xfrm>
          <a:prstGeom prst="rect">
            <a:avLst/>
          </a:prstGeom>
        </p:spPr>
      </p:pic>
    </p:spTree>
    <p:extLst>
      <p:ext uri="{BB962C8B-B14F-4D97-AF65-F5344CB8AC3E}">
        <p14:creationId xmlns:p14="http://schemas.microsoft.com/office/powerpoint/2010/main" val="1315869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E504FC-5789-43CB-84D3-217439BCA8BA}"/>
              </a:ext>
            </a:extLst>
          </p:cNvPr>
          <p:cNvSpPr>
            <a:spLocks noGrp="1"/>
          </p:cNvSpPr>
          <p:nvPr>
            <p:ph type="sldNum" sz="quarter" idx="12"/>
          </p:nvPr>
        </p:nvSpPr>
        <p:spPr/>
        <p:txBody>
          <a:bodyPr/>
          <a:lstStyle/>
          <a:p>
            <a:fld id="{22E2D196-502F-4BCC-8FF6-B9BE82446640}" type="slidenum">
              <a:rPr lang="en-US" smtClean="0"/>
              <a:t>9</a:t>
            </a:fld>
            <a:endParaRPr lang="en-US"/>
          </a:p>
        </p:txBody>
      </p:sp>
      <p:sp>
        <p:nvSpPr>
          <p:cNvPr id="4" name="Title 1">
            <a:extLst>
              <a:ext uri="{FF2B5EF4-FFF2-40B4-BE49-F238E27FC236}">
                <a16:creationId xmlns:a16="http://schemas.microsoft.com/office/drawing/2014/main" id="{3E77213E-D197-4057-BDE2-9975BD813046}"/>
              </a:ext>
            </a:extLst>
          </p:cNvPr>
          <p:cNvSpPr txBox="1">
            <a:spLocks/>
          </p:cNvSpPr>
          <p:nvPr/>
        </p:nvSpPr>
        <p:spPr>
          <a:xfrm>
            <a:off x="838200" y="527538"/>
            <a:ext cx="10515600" cy="7825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en-US" sz="4200" dirty="0">
                <a:effectLst/>
                <a:latin typeface="Calibri" panose="020F0502020204030204" pitchFamily="34" charset="0"/>
                <a:ea typeface="Calibri" panose="020F0502020204030204" pitchFamily="34" charset="0"/>
                <a:cs typeface="B Nazanin" panose="00000400000000000000" pitchFamily="2" charset="-78"/>
              </a:rPr>
              <a:t>Mask R-CNN</a:t>
            </a:r>
            <a:endParaRPr lang="en-US" sz="4200" dirty="0">
              <a:cs typeface="B Nazanin" panose="00000400000000000000" pitchFamily="2" charset="-78"/>
            </a:endParaRPr>
          </a:p>
        </p:txBody>
      </p:sp>
      <p:sp>
        <p:nvSpPr>
          <p:cNvPr id="6" name="Title 1">
            <a:extLst>
              <a:ext uri="{FF2B5EF4-FFF2-40B4-BE49-F238E27FC236}">
                <a16:creationId xmlns:a16="http://schemas.microsoft.com/office/drawing/2014/main" id="{A000EAD1-BCB1-4B6C-ABBD-5ABA0406D777}"/>
              </a:ext>
            </a:extLst>
          </p:cNvPr>
          <p:cNvSpPr txBox="1">
            <a:spLocks/>
          </p:cNvSpPr>
          <p:nvPr/>
        </p:nvSpPr>
        <p:spPr>
          <a:xfrm>
            <a:off x="633046" y="1523243"/>
            <a:ext cx="10720754" cy="172991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gn="just" rtl="1">
              <a:lnSpc>
                <a:spcPct val="107000"/>
              </a:lnSpc>
              <a:spcBef>
                <a:spcPts val="0"/>
              </a:spcBef>
              <a:spcAft>
                <a:spcPts val="800"/>
              </a:spcAft>
            </a:pPr>
            <a:r>
              <a:rPr lang="fa-IR" sz="1800" dirty="0">
                <a:effectLst/>
                <a:latin typeface="Arial" panose="020B0604020202020204" pitchFamily="34" charset="0"/>
                <a:ea typeface="Calibri" panose="020F0502020204030204" pitchFamily="34" charset="0"/>
                <a:cs typeface="B Nazanin" panose="00000400000000000000" pitchFamily="2" charset="-78"/>
              </a:rPr>
              <a:t>شبکه ی </a:t>
            </a:r>
            <a:r>
              <a:rPr lang="en-US" sz="1800" dirty="0">
                <a:effectLst/>
                <a:latin typeface="Arial" panose="020B0604020202020204" pitchFamily="34" charset="0"/>
                <a:ea typeface="Calibri" panose="020F0502020204030204" pitchFamily="34" charset="0"/>
                <a:cs typeface="B Nazanin" panose="00000400000000000000" pitchFamily="2" charset="-78"/>
              </a:rPr>
              <a:t>Mask R-CNN</a:t>
            </a:r>
            <a:r>
              <a:rPr lang="fa-IR" sz="1800" dirty="0">
                <a:effectLst/>
                <a:latin typeface="Arial" panose="020B0604020202020204" pitchFamily="34" charset="0"/>
                <a:ea typeface="Calibri" panose="020F0502020204030204" pitchFamily="34" charset="0"/>
                <a:cs typeface="B Nazanin" panose="00000400000000000000" pitchFamily="2" charset="-78"/>
              </a:rPr>
              <a:t> </a:t>
            </a:r>
            <a:r>
              <a:rPr lang="en-US" sz="1800" dirty="0">
                <a:effectLst/>
                <a:latin typeface="B Nazanin" panose="00000400000000000000" pitchFamily="2" charset="-78"/>
                <a:ea typeface="Calibri" panose="020F0502020204030204" pitchFamily="34" charset="0"/>
              </a:rPr>
              <a:t> </a:t>
            </a:r>
            <a:r>
              <a:rPr lang="fa-IR" sz="1800" dirty="0">
                <a:effectLst/>
                <a:latin typeface="Arial" panose="020B0604020202020204" pitchFamily="34" charset="0"/>
                <a:ea typeface="Calibri" panose="020F0502020204030204" pitchFamily="34" charset="0"/>
                <a:cs typeface="B Nazanin" panose="00000400000000000000" pitchFamily="2" charset="-78"/>
              </a:rPr>
              <a:t>نسخه ی تامیم یافته ی شبکه ی </a:t>
            </a:r>
            <a:r>
              <a:rPr lang="en-US" sz="1800" dirty="0">
                <a:effectLst/>
                <a:latin typeface="Arial" panose="020B0604020202020204" pitchFamily="34" charset="0"/>
                <a:ea typeface="Calibri" panose="020F0502020204030204" pitchFamily="34" charset="0"/>
                <a:cs typeface="B Nazanin" panose="00000400000000000000" pitchFamily="2" charset="-78"/>
              </a:rPr>
              <a:t>Faster R-CNN</a:t>
            </a:r>
            <a:r>
              <a:rPr lang="fa-IR" sz="1800" dirty="0">
                <a:effectLst/>
                <a:latin typeface="Arial" panose="020B0604020202020204" pitchFamily="34" charset="0"/>
                <a:ea typeface="Calibri" panose="020F0502020204030204" pitchFamily="34" charset="0"/>
                <a:cs typeface="B Nazanin" panose="00000400000000000000" pitchFamily="2" charset="-78"/>
              </a:rPr>
              <a:t> برای کارهای </a:t>
            </a:r>
            <a:r>
              <a:rPr lang="en-US" sz="1800" dirty="0">
                <a:effectLst/>
                <a:latin typeface="Arial" panose="020B0604020202020204" pitchFamily="34" charset="0"/>
                <a:ea typeface="Calibri" panose="020F0502020204030204" pitchFamily="34" charset="0"/>
                <a:cs typeface="B Nazanin" panose="00000400000000000000" pitchFamily="2" charset="-78"/>
              </a:rPr>
              <a:t>instance segmentation </a:t>
            </a:r>
            <a:r>
              <a:rPr lang="fa-IR" sz="1800" dirty="0">
                <a:effectLst/>
                <a:latin typeface="Arial" panose="020B0604020202020204" pitchFamily="34" charset="0"/>
                <a:ea typeface="Calibri" panose="020F0502020204030204" pitchFamily="34" charset="0"/>
                <a:cs typeface="B Nazanin" panose="00000400000000000000" pitchFamily="2" charset="-78"/>
              </a:rPr>
              <a:t> هست، یعنی شبکه ی ما علاوه بر تشخیص محل و کلاس عکس، هر شی را از شی دیگر متمایز کرده و در مقیاس پیکسل این تقسیم بندی را انجام میدهد. قسمت اول شبکه ی </a:t>
            </a:r>
            <a:r>
              <a:rPr lang="en-US" sz="1800" dirty="0">
                <a:effectLst/>
                <a:latin typeface="Arial" panose="020B0604020202020204" pitchFamily="34" charset="0"/>
                <a:ea typeface="Calibri" panose="020F0502020204030204" pitchFamily="34" charset="0"/>
                <a:cs typeface="B Nazanin" panose="00000400000000000000" pitchFamily="2" charset="-78"/>
              </a:rPr>
              <a:t>Mask R-CNN</a:t>
            </a:r>
            <a:r>
              <a:rPr lang="fa-IR" sz="1800" dirty="0">
                <a:effectLst/>
                <a:latin typeface="Arial" panose="020B0604020202020204" pitchFamily="34" charset="0"/>
                <a:ea typeface="Calibri" panose="020F0502020204030204" pitchFamily="34" charset="0"/>
                <a:cs typeface="B Nazanin" panose="00000400000000000000" pitchFamily="2" charset="-78"/>
              </a:rPr>
              <a:t> شبیه شبکه ی قبلی است ولی در قسمت دوم شبکه یک </a:t>
            </a:r>
            <a:r>
              <a:rPr lang="en-US" sz="1800" dirty="0">
                <a:effectLst/>
                <a:latin typeface="Arial" panose="020B0604020202020204" pitchFamily="34" charset="0"/>
                <a:ea typeface="Calibri" panose="020F0502020204030204" pitchFamily="34" charset="0"/>
                <a:cs typeface="B Nazanin" panose="00000400000000000000" pitchFamily="2" charset="-78"/>
              </a:rPr>
              <a:t>binary mask</a:t>
            </a:r>
            <a:r>
              <a:rPr lang="fa-IR" sz="1800" dirty="0">
                <a:effectLst/>
                <a:latin typeface="Arial" panose="020B0604020202020204" pitchFamily="34" charset="0"/>
                <a:ea typeface="Calibri" panose="020F0502020204030204" pitchFamily="34" charset="0"/>
                <a:cs typeface="B Nazanin" panose="00000400000000000000" pitchFamily="2" charset="-78"/>
              </a:rPr>
              <a:t> تولید کرده که نشان میدهد هر پیکسل مربوط به شی است یا خیر. تفاوت دیگر در قسمت </a:t>
            </a:r>
            <a:r>
              <a:rPr lang="en-US" sz="1800" dirty="0">
                <a:effectLst/>
                <a:latin typeface="Arial" panose="020B0604020202020204" pitchFamily="34" charset="0"/>
                <a:ea typeface="Calibri" panose="020F0502020204030204" pitchFamily="34" charset="0"/>
                <a:cs typeface="B Nazanin" panose="00000400000000000000" pitchFamily="2" charset="-78"/>
              </a:rPr>
              <a:t>ROI Pooling</a:t>
            </a:r>
            <a:r>
              <a:rPr lang="fa-IR" sz="1800" dirty="0">
                <a:effectLst/>
                <a:latin typeface="Arial" panose="020B0604020202020204" pitchFamily="34" charset="0"/>
                <a:ea typeface="Calibri" panose="020F0502020204030204" pitchFamily="34" charset="0"/>
                <a:cs typeface="B Nazanin" panose="00000400000000000000" pitchFamily="2" charset="-78"/>
              </a:rPr>
              <a:t> هست که به دلیل اینکه این عملیات باعث تبدیل اعداد </a:t>
            </a:r>
            <a:r>
              <a:rPr lang="en-US" sz="1800" dirty="0">
                <a:effectLst/>
                <a:latin typeface="Arial" panose="020B0604020202020204" pitchFamily="34" charset="0"/>
                <a:ea typeface="Calibri" panose="020F0502020204030204" pitchFamily="34" charset="0"/>
                <a:cs typeface="B Nazanin" panose="00000400000000000000" pitchFamily="2" charset="-78"/>
              </a:rPr>
              <a:t>floating-point</a:t>
            </a:r>
            <a:r>
              <a:rPr lang="fa-IR" sz="1800" dirty="0">
                <a:effectLst/>
                <a:latin typeface="Arial" panose="020B0604020202020204" pitchFamily="34" charset="0"/>
                <a:ea typeface="Calibri" panose="020F0502020204030204" pitchFamily="34" charset="0"/>
                <a:cs typeface="B Nazanin" panose="00000400000000000000" pitchFamily="2" charset="-78"/>
              </a:rPr>
              <a:t> به </a:t>
            </a:r>
            <a:r>
              <a:rPr lang="en-US" sz="1800" dirty="0">
                <a:effectLst/>
                <a:latin typeface="Arial" panose="020B0604020202020204" pitchFamily="34" charset="0"/>
                <a:ea typeface="Calibri" panose="020F0502020204030204" pitchFamily="34" charset="0"/>
                <a:cs typeface="B Nazanin" panose="00000400000000000000" pitchFamily="2" charset="-78"/>
              </a:rPr>
              <a:t>decimal</a:t>
            </a:r>
            <a:r>
              <a:rPr lang="fa-IR" sz="1800" dirty="0">
                <a:effectLst/>
                <a:latin typeface="Arial" panose="020B0604020202020204" pitchFamily="34" charset="0"/>
                <a:ea typeface="Calibri" panose="020F0502020204030204" pitchFamily="34" charset="0"/>
                <a:cs typeface="B Nazanin" panose="00000400000000000000" pitchFamily="2" charset="-78"/>
              </a:rPr>
              <a:t> میشد، از </a:t>
            </a:r>
            <a:r>
              <a:rPr lang="en-US" sz="1800" dirty="0">
                <a:effectLst/>
                <a:latin typeface="Arial" panose="020B0604020202020204" pitchFamily="34" charset="0"/>
                <a:ea typeface="Calibri" panose="020F0502020204030204" pitchFamily="34" charset="0"/>
                <a:cs typeface="B Nazanin" panose="00000400000000000000" pitchFamily="2" charset="-78"/>
              </a:rPr>
              <a:t>ROI Align</a:t>
            </a:r>
            <a:r>
              <a:rPr lang="fa-IR" sz="1800" dirty="0">
                <a:effectLst/>
                <a:latin typeface="Arial" panose="020B0604020202020204" pitchFamily="34" charset="0"/>
                <a:ea typeface="Calibri" panose="020F0502020204030204" pitchFamily="34" charset="0"/>
                <a:cs typeface="B Nazanin" panose="00000400000000000000" pitchFamily="2" charset="-78"/>
              </a:rPr>
              <a:t> استفاده شده است.</a:t>
            </a:r>
            <a:endParaRPr lang="en-US" sz="2000" dirty="0">
              <a:effectLst/>
              <a:latin typeface="Times New Roman" panose="02020603050405020304" pitchFamily="18" charset="0"/>
              <a:ea typeface="Calibri" panose="020F0502020204030204" pitchFamily="34" charset="0"/>
              <a:cs typeface="B Nazanin" panose="00000400000000000000" pitchFamily="2" charset="-78"/>
            </a:endParaRPr>
          </a:p>
        </p:txBody>
      </p:sp>
      <p:pic>
        <p:nvPicPr>
          <p:cNvPr id="14" name="Picture 13">
            <a:extLst>
              <a:ext uri="{FF2B5EF4-FFF2-40B4-BE49-F238E27FC236}">
                <a16:creationId xmlns:a16="http://schemas.microsoft.com/office/drawing/2014/main" id="{9D0077C0-3843-4699-9A91-732FB0A909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46474"/>
            <a:ext cx="8661028" cy="2849850"/>
          </a:xfrm>
          <a:prstGeom prst="rect">
            <a:avLst/>
          </a:prstGeom>
        </p:spPr>
      </p:pic>
    </p:spTree>
    <p:extLst>
      <p:ext uri="{BB962C8B-B14F-4D97-AF65-F5344CB8AC3E}">
        <p14:creationId xmlns:p14="http://schemas.microsoft.com/office/powerpoint/2010/main" val="632628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862</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 Nazanin</vt:lpstr>
      <vt:lpstr>Calibri</vt:lpstr>
      <vt:lpstr>Calibri Light</vt:lpstr>
      <vt:lpstr>Segoe UI</vt:lpstr>
      <vt:lpstr>Times New Roman</vt:lpstr>
      <vt:lpstr>Wingdings</vt:lpstr>
      <vt:lpstr>Office Theme</vt:lpstr>
      <vt:lpstr>تشخیص مدل ماشین های ایرانی (تشخیص اشیاء)</vt:lpstr>
      <vt:lpstr>سرفصل مطالب</vt:lpstr>
      <vt:lpstr>طبقه بندی / تشخیص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Shakib.Yz</dc:creator>
  <cp:lastModifiedBy>Shakib.Yz</cp:lastModifiedBy>
  <cp:revision>72</cp:revision>
  <dcterms:created xsi:type="dcterms:W3CDTF">2020-08-26T06:11:24Z</dcterms:created>
  <dcterms:modified xsi:type="dcterms:W3CDTF">2020-09-03T04:14:41Z</dcterms:modified>
</cp:coreProperties>
</file>