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8"/>
  </p:notesMasterIdLst>
  <p:sldIdLst>
    <p:sldId id="256" r:id="rId2"/>
    <p:sldId id="316" r:id="rId3"/>
    <p:sldId id="317" r:id="rId4"/>
    <p:sldId id="344" r:id="rId5"/>
    <p:sldId id="361" r:id="rId6"/>
    <p:sldId id="362" r:id="rId7"/>
    <p:sldId id="365" r:id="rId8"/>
    <p:sldId id="366" r:id="rId9"/>
    <p:sldId id="367" r:id="rId10"/>
    <p:sldId id="368" r:id="rId11"/>
    <p:sldId id="375" r:id="rId12"/>
    <p:sldId id="376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13" r:id="rId49"/>
    <p:sldId id="414" r:id="rId50"/>
    <p:sldId id="415" r:id="rId51"/>
    <p:sldId id="416" r:id="rId52"/>
    <p:sldId id="417" r:id="rId53"/>
    <p:sldId id="418" r:id="rId54"/>
    <p:sldId id="419" r:id="rId55"/>
    <p:sldId id="420" r:id="rId56"/>
    <p:sldId id="421" r:id="rId57"/>
    <p:sldId id="422" r:id="rId58"/>
    <p:sldId id="423" r:id="rId59"/>
    <p:sldId id="424" r:id="rId60"/>
    <p:sldId id="425" r:id="rId61"/>
    <p:sldId id="427" r:id="rId62"/>
    <p:sldId id="428" r:id="rId63"/>
    <p:sldId id="429" r:id="rId64"/>
    <p:sldId id="430" r:id="rId65"/>
    <p:sldId id="431" r:id="rId66"/>
    <p:sldId id="432" r:id="rId67"/>
    <p:sldId id="433" r:id="rId68"/>
    <p:sldId id="434" r:id="rId69"/>
    <p:sldId id="435" r:id="rId70"/>
    <p:sldId id="436" r:id="rId71"/>
    <p:sldId id="437" r:id="rId72"/>
    <p:sldId id="438" r:id="rId73"/>
    <p:sldId id="439" r:id="rId74"/>
    <p:sldId id="440" r:id="rId75"/>
    <p:sldId id="441" r:id="rId76"/>
    <p:sldId id="442" r:id="rId77"/>
    <p:sldId id="443" r:id="rId78"/>
    <p:sldId id="444" r:id="rId79"/>
    <p:sldId id="445" r:id="rId80"/>
    <p:sldId id="446" r:id="rId81"/>
    <p:sldId id="447" r:id="rId82"/>
    <p:sldId id="448" r:id="rId83"/>
    <p:sldId id="449" r:id="rId84"/>
    <p:sldId id="450" r:id="rId85"/>
    <p:sldId id="451" r:id="rId86"/>
    <p:sldId id="343" r:id="rId8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39E45CA-4B90-4BA5-AC4B-EBDCA7F79487}">
      <dgm:prSet phldrT="[文本]"/>
      <dgm:spPr/>
      <dgm:t>
        <a:bodyPr/>
        <a:lstStyle/>
        <a:p>
          <a:pPr algn="l"/>
          <a:r>
            <a:rPr lang="en-US" altLang="zh-CN" dirty="0" smtClean="0"/>
            <a:t>FAT</a:t>
          </a:r>
          <a:r>
            <a:rPr lang="zh-CN" altLang="en-US" dirty="0" smtClean="0"/>
            <a:t>文件系统</a:t>
          </a:r>
          <a:endParaRPr lang="zh-CN" altLang="en-US" dirty="0"/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/>
        </a:p>
      </dgm:t>
    </dgm:pt>
    <dgm:pt modelId="{130D3908-710E-4E1A-B7D8-47B8EA36ED4A}">
      <dgm:prSet phldrT="[文本]"/>
      <dgm:spPr/>
      <dgm:t>
        <a:bodyPr/>
        <a:lstStyle/>
        <a:p>
          <a:pPr algn="l"/>
          <a:r>
            <a:rPr lang="en-US" altLang="zh-CN" dirty="0" smtClean="0"/>
            <a:t>NTFS</a:t>
          </a:r>
          <a:r>
            <a:rPr lang="zh-CN" altLang="en-US" dirty="0" smtClean="0"/>
            <a:t>文件系统</a:t>
          </a:r>
          <a:endParaRPr lang="zh-CN" altLang="en-US" dirty="0"/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/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/>
        </a:p>
      </dgm:t>
    </dgm:pt>
    <dgm:pt modelId="{19643720-2B40-4681-B6AA-424E0E901AAB}">
      <dgm:prSet phldrT="[文本]"/>
      <dgm:spPr/>
      <dgm:t>
        <a:bodyPr/>
        <a:lstStyle/>
        <a:p>
          <a:pPr algn="l"/>
          <a:r>
            <a:rPr lang="en-US" altLang="zh-CN" dirty="0" smtClean="0"/>
            <a:t>…</a:t>
          </a:r>
          <a:endParaRPr lang="zh-CN" altLang="en-US" dirty="0"/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/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/>
      <dgm:spPr/>
      <dgm:t>
        <a:bodyPr/>
        <a:lstStyle/>
        <a:p>
          <a:pPr algn="l"/>
          <a:r>
            <a:rPr lang="zh-CN" altLang="en-US" dirty="0" smtClean="0"/>
            <a:t>文件系统类型</a:t>
          </a:r>
          <a:endParaRPr lang="zh-CN" altLang="en-US" dirty="0"/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/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4"/>
      <dgm:spPr/>
    </dgm:pt>
    <dgm:pt modelId="{BDA9855D-7D78-437D-BD78-790FC97E081F}" type="pres">
      <dgm:prSet presAssocID="{0EB4CFA3-2877-4CD2-8638-6B78E74A3005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4"/>
      <dgm:spPr/>
    </dgm:pt>
    <dgm:pt modelId="{F907B27B-B246-4928-AC93-8A19B8E86AA6}" type="pres">
      <dgm:prSet presAssocID="{B39E45CA-4B90-4BA5-AC4B-EBDCA7F79487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4"/>
      <dgm:spPr/>
    </dgm:pt>
    <dgm:pt modelId="{34905F94-283E-4E2E-B949-4A5102C3F22E}" type="pres">
      <dgm:prSet presAssocID="{130D3908-710E-4E1A-B7D8-47B8EA36ED4A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4"/>
      <dgm:spPr/>
    </dgm:pt>
    <dgm:pt modelId="{4A90FFE2-DE88-4B0D-886D-0593F18265A5}" type="pres">
      <dgm:prSet presAssocID="{19643720-2B40-4681-B6AA-424E0E901AAB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553497" y="869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文件系统类型</a:t>
          </a:r>
          <a:endParaRPr lang="zh-CN" altLang="en-US" sz="4600" kern="1200" dirty="0"/>
        </a:p>
      </dsp:txBody>
      <dsp:txXfrm rot="10800000">
        <a:off x="1820475" y="869"/>
        <a:ext cx="4840696" cy="1067911"/>
      </dsp:txXfrm>
    </dsp:sp>
    <dsp:sp modelId="{083CB889-864A-48B4-A20B-3444EFBE5EE6}">
      <dsp:nvSpPr>
        <dsp:cNvPr id="0" name=""/>
        <dsp:cNvSpPr/>
      </dsp:nvSpPr>
      <dsp:spPr>
        <a:xfrm>
          <a:off x="1019541" y="869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553497" y="1387560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 smtClean="0"/>
            <a:t>FAT</a:t>
          </a:r>
          <a:r>
            <a:rPr lang="zh-CN" altLang="en-US" sz="4600" kern="1200" dirty="0" smtClean="0"/>
            <a:t>文件系统</a:t>
          </a:r>
          <a:endParaRPr lang="zh-CN" altLang="en-US" sz="4600" kern="1200" dirty="0"/>
        </a:p>
      </dsp:txBody>
      <dsp:txXfrm rot="10800000">
        <a:off x="1820475" y="1387560"/>
        <a:ext cx="4840696" cy="1067911"/>
      </dsp:txXfrm>
    </dsp:sp>
    <dsp:sp modelId="{BDA2664F-D760-4676-988D-9DECE8C71CCC}">
      <dsp:nvSpPr>
        <dsp:cNvPr id="0" name=""/>
        <dsp:cNvSpPr/>
      </dsp:nvSpPr>
      <dsp:spPr>
        <a:xfrm>
          <a:off x="1019541" y="1387560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553497" y="2774252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 smtClean="0"/>
            <a:t>NTFS</a:t>
          </a:r>
          <a:r>
            <a:rPr lang="zh-CN" altLang="en-US" sz="4600" kern="1200" dirty="0" smtClean="0"/>
            <a:t>文件系统</a:t>
          </a:r>
          <a:endParaRPr lang="zh-CN" altLang="en-US" sz="4600" kern="1200" dirty="0"/>
        </a:p>
      </dsp:txBody>
      <dsp:txXfrm rot="10800000">
        <a:off x="1820475" y="2774252"/>
        <a:ext cx="4840696" cy="1067911"/>
      </dsp:txXfrm>
    </dsp:sp>
    <dsp:sp modelId="{7FE62E54-E85F-4DBB-997F-689B5CDFD62D}">
      <dsp:nvSpPr>
        <dsp:cNvPr id="0" name=""/>
        <dsp:cNvSpPr/>
      </dsp:nvSpPr>
      <dsp:spPr>
        <a:xfrm>
          <a:off x="1019541" y="2774252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553497" y="4160943"/>
          <a:ext cx="5107674" cy="10679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0919" tIns="175260" rIns="327152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 smtClean="0"/>
            <a:t>…</a:t>
          </a:r>
          <a:endParaRPr lang="zh-CN" altLang="en-US" sz="4600" kern="1200" dirty="0"/>
        </a:p>
      </dsp:txBody>
      <dsp:txXfrm rot="10800000">
        <a:off x="1820475" y="4160943"/>
        <a:ext cx="4840696" cy="1067911"/>
      </dsp:txXfrm>
    </dsp:sp>
    <dsp:sp modelId="{9D48952A-8DE3-45EB-8CB6-5152C3B3C507}">
      <dsp:nvSpPr>
        <dsp:cNvPr id="0" name=""/>
        <dsp:cNvSpPr/>
      </dsp:nvSpPr>
      <dsp:spPr>
        <a:xfrm>
          <a:off x="1019541" y="4160943"/>
          <a:ext cx="1067911" cy="10679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2020-08-20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2020-08-20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2020-08-20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2020-08-20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2020-08-20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2020-08-20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2020-08-20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2020-08-20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2020-08-20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2020-08-20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2020-08-20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2020-08-20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2020-08-20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2020-08-20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2020-08-20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2020-08-20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2020-08-20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2020-08-20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4591" y="1094972"/>
            <a:ext cx="9357244" cy="15437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altLang="zh-CN" sz="8000" dirty="0" smtClean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zh-CN" altLang="en-US" sz="8000" dirty="0" smtClean="0">
                <a:solidFill>
                  <a:schemeClr val="accent1">
                    <a:lumMod val="75000"/>
                  </a:schemeClr>
                </a:solidFill>
              </a:rPr>
              <a:t>原理与应用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1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0" y="8718"/>
            <a:ext cx="8554769" cy="7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377437" y="3252651"/>
            <a:ext cx="6453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zh-CN" altLang="en-US" sz="4400" dirty="0" smtClean="0">
                <a:solidFill>
                  <a:schemeClr val="accent1">
                    <a:lumMod val="75000"/>
                  </a:schemeClr>
                </a:solidFill>
              </a:rPr>
              <a:t>文件系统管理</a:t>
            </a:r>
            <a:endParaRPr lang="zh-CN" altLang="en-US" sz="44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4620620" y="4391997"/>
            <a:ext cx="5150397" cy="17166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>
                <a:solidFill>
                  <a:schemeClr val="tx1"/>
                </a:solidFill>
              </a:rPr>
              <a:t>计算机学院</a:t>
            </a:r>
            <a:endParaRPr lang="en-US" altLang="zh-CN" sz="2800" smtClean="0">
              <a:solidFill>
                <a:schemeClr val="tx1"/>
              </a:solidFill>
            </a:endParaRPr>
          </a:p>
          <a:p>
            <a:r>
              <a:rPr lang="en-US" altLang="zh-CN" sz="2800" smtClean="0">
                <a:solidFill>
                  <a:schemeClr val="tx1"/>
                </a:solidFill>
              </a:rPr>
              <a:t>《Windows</a:t>
            </a:r>
            <a:r>
              <a:rPr lang="zh-CN" altLang="en-US" sz="2800" smtClean="0">
                <a:solidFill>
                  <a:schemeClr val="tx1"/>
                </a:solidFill>
              </a:rPr>
              <a:t>原理与应用</a:t>
            </a:r>
            <a:r>
              <a:rPr lang="en-US" altLang="zh-CN" sz="2800" smtClean="0">
                <a:solidFill>
                  <a:schemeClr val="tx1"/>
                </a:solidFill>
              </a:rPr>
              <a:t>》</a:t>
            </a:r>
            <a:r>
              <a:rPr lang="zh-CN" altLang="en-US" sz="2800" smtClean="0">
                <a:solidFill>
                  <a:schemeClr val="tx1"/>
                </a:solidFill>
              </a:rPr>
              <a:t>课程组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515" y="1658983"/>
            <a:ext cx="77724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NTFS</a:t>
            </a:r>
            <a:r>
              <a:rPr lang="zh-CN" altLang="en-US" sz="280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的安全特性</a:t>
            </a:r>
            <a:r>
              <a:rPr lang="zh-CN" altLang="en-US" sz="2400" dirty="0"/>
              <a:t> 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许可权</a:t>
            </a:r>
            <a:r>
              <a:rPr lang="en-US" altLang="zh-CN" sz="2400" dirty="0">
                <a:latin typeface="Times New Roman" panose="02020603050405020304" pitchFamily="18" charset="0"/>
              </a:rPr>
              <a:t>——</a:t>
            </a:r>
            <a:r>
              <a:rPr lang="zh-CN" altLang="en-US" sz="2400" dirty="0"/>
              <a:t>定义</a:t>
            </a:r>
            <a:r>
              <a:rPr lang="zh-CN" altLang="en-US" sz="2400" dirty="0">
                <a:latin typeface="宋体" panose="02010600030101010101" pitchFamily="2" charset="-122"/>
              </a:rPr>
              <a:t>用户或组可以访问哪些文件或目录，并为不同的用户提供不同的访问等级；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审计</a:t>
            </a:r>
            <a:r>
              <a:rPr lang="en-US" altLang="zh-CN" sz="2400" dirty="0">
                <a:latin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</a:rPr>
              <a:t>可将与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安全有关的事件记录到安全记录中，可利用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事件查看器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进行查看；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拥有权</a:t>
            </a:r>
            <a:r>
              <a:rPr lang="en-US" altLang="zh-CN" sz="2400" dirty="0">
                <a:latin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</a:rPr>
              <a:t>记住文件的所属关系，创建文件或目录的用户拥有对它的全部权限；管理员或个别具有相应许可的人可以接受文件或目录的拥有权。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可靠的文件清除</a:t>
            </a:r>
            <a:r>
              <a:rPr lang="en-US" altLang="zh-CN" sz="2400" dirty="0">
                <a:latin typeface="Times New Roman" panose="02020603050405020304" pitchFamily="18" charset="0"/>
              </a:rPr>
              <a:t>——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会回收未分配的磁盘扇区中的数据，对这种扇区的访问将返回</a:t>
            </a:r>
            <a:r>
              <a:rPr lang="en-US" altLang="zh-CN" sz="2400" dirty="0">
                <a:latin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值；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349530" y="195532"/>
            <a:ext cx="4888676" cy="6929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4.3NTFS</a:t>
            </a:r>
            <a:r>
              <a:rPr lang="zh-CN" altLang="en-US" dirty="0" smtClean="0"/>
              <a:t>文件系统</a:t>
            </a:r>
            <a:r>
              <a:rPr lang="en-US" altLang="zh-CN" dirty="0" smtClean="0"/>
              <a:t>(4)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530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18" y="1619795"/>
            <a:ext cx="7772400" cy="46482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NTFS</a:t>
            </a:r>
            <a:r>
              <a:rPr lang="zh-CN" altLang="en-US" sz="280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的安全特性（</a:t>
            </a:r>
            <a:r>
              <a:rPr lang="en-US" altLang="zh-CN" sz="280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Continue</a:t>
            </a:r>
            <a:r>
              <a:rPr lang="zh-CN" altLang="en-US" sz="280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/>
              <a:t> 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上次访问时间标记；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自动缓写功能</a:t>
            </a:r>
            <a:r>
              <a:rPr lang="en-US" altLang="zh-CN" sz="2400" dirty="0">
                <a:latin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</a:rPr>
              <a:t>基于记录的文件系统，记录文件和目录的变化，记录在系统失效情况下如何取消（</a:t>
            </a:r>
            <a:r>
              <a:rPr lang="en-US" altLang="zh-CN" sz="2400" dirty="0">
                <a:latin typeface="宋体" panose="02010600030101010101" pitchFamily="2" charset="-122"/>
              </a:rPr>
              <a:t>undo</a:t>
            </a:r>
            <a:r>
              <a:rPr lang="zh-CN" altLang="en-US" sz="2400" dirty="0">
                <a:latin typeface="宋体" panose="02010600030101010101" pitchFamily="2" charset="-122"/>
              </a:rPr>
              <a:t>）和重作（</a:t>
            </a:r>
            <a:r>
              <a:rPr lang="en-US" altLang="zh-CN" sz="2400" dirty="0">
                <a:latin typeface="宋体" panose="02010600030101010101" pitchFamily="2" charset="-122"/>
              </a:rPr>
              <a:t>redo</a:t>
            </a:r>
            <a:r>
              <a:rPr lang="zh-CN" altLang="en-US" sz="2400" dirty="0">
                <a:latin typeface="宋体" panose="02010600030101010101" pitchFamily="2" charset="-122"/>
              </a:rPr>
              <a:t>）这些变更；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热修复功能</a:t>
            </a:r>
            <a:r>
              <a:rPr lang="en-US" altLang="zh-CN" sz="2400" dirty="0">
                <a:latin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</a:rPr>
              <a:t>当扇区发生写故障时，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会自动进行检测，把有故障的簇加上不能使用标记，并写入新簇；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磁盘镜像功能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有校验的磁盘条带化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文件加密 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349530" y="195532"/>
            <a:ext cx="4888676" cy="6929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4.3NTFS</a:t>
            </a:r>
            <a:r>
              <a:rPr lang="zh-CN" altLang="en-US" dirty="0" smtClean="0"/>
              <a:t>文件系统</a:t>
            </a:r>
            <a:r>
              <a:rPr lang="en-US" altLang="zh-CN" dirty="0" smtClean="0"/>
              <a:t>(5)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913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265" y="1167812"/>
            <a:ext cx="8596668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 smtClean="0"/>
              <a:t>CDFS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CD-ROM file system</a:t>
            </a:r>
            <a:r>
              <a:rPr lang="zh-CN" altLang="en-US" sz="2400" dirty="0" smtClean="0"/>
              <a:t>）</a:t>
            </a:r>
          </a:p>
          <a:p>
            <a:pPr lvl="1" eaLnBrk="1" hangingPunct="1"/>
            <a:r>
              <a:rPr lang="en-US" altLang="zh-CN" sz="2400" dirty="0" smtClean="0"/>
              <a:t>CD-ROM</a:t>
            </a:r>
            <a:r>
              <a:rPr lang="zh-CN" altLang="en-US" sz="2400" dirty="0" smtClean="0"/>
              <a:t>文件系统</a:t>
            </a:r>
          </a:p>
          <a:p>
            <a:pPr lvl="1" eaLnBrk="1" hangingPunct="1"/>
            <a:r>
              <a:rPr lang="zh-CN" altLang="en-US" sz="2400" dirty="0" smtClean="0"/>
              <a:t>只读文件系统驱动</a:t>
            </a:r>
          </a:p>
          <a:p>
            <a:pPr lvl="1" eaLnBrk="1" hangingPunct="1"/>
            <a:r>
              <a:rPr lang="zh-CN" altLang="en-US" sz="2400" dirty="0" smtClean="0"/>
              <a:t>最大尺寸</a:t>
            </a:r>
            <a:r>
              <a:rPr lang="en-US" altLang="zh-CN" sz="2400" dirty="0" smtClean="0"/>
              <a:t>4GB</a:t>
            </a:r>
          </a:p>
          <a:p>
            <a:pPr lvl="1" eaLnBrk="1" hangingPunct="1"/>
            <a:r>
              <a:rPr lang="zh-CN" altLang="en-US" sz="2400" dirty="0" smtClean="0"/>
              <a:t>最多</a:t>
            </a:r>
            <a:r>
              <a:rPr lang="en-US" altLang="zh-CN" sz="2400" dirty="0" smtClean="0"/>
              <a:t>65535</a:t>
            </a:r>
            <a:r>
              <a:rPr lang="zh-CN" altLang="en-US" sz="2400" dirty="0" smtClean="0"/>
              <a:t>个目录</a:t>
            </a:r>
          </a:p>
          <a:p>
            <a:pPr eaLnBrk="1" hangingPunct="1"/>
            <a:r>
              <a:rPr lang="en-US" altLang="zh-CN" sz="2400" dirty="0" smtClean="0"/>
              <a:t>UDF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Universal Disk Format</a:t>
            </a:r>
            <a:r>
              <a:rPr lang="zh-CN" altLang="en-US" sz="2400" dirty="0" smtClean="0"/>
              <a:t>）</a:t>
            </a:r>
          </a:p>
          <a:p>
            <a:pPr lvl="1" eaLnBrk="1" hangingPunct="1"/>
            <a:r>
              <a:rPr lang="zh-CN" altLang="en-US" sz="2400" dirty="0" smtClean="0"/>
              <a:t>主要是用于存储</a:t>
            </a:r>
            <a:r>
              <a:rPr lang="en-US" altLang="zh-CN" sz="2400" dirty="0" smtClean="0"/>
              <a:t>DVD-ROM</a:t>
            </a:r>
            <a:r>
              <a:rPr lang="zh-CN" altLang="en-US" sz="2400" dirty="0" smtClean="0"/>
              <a:t>文件系统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349530" y="195532"/>
            <a:ext cx="4888676" cy="6929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4.4 CDFS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 UDF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221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4.5 </a:t>
            </a:r>
            <a:r>
              <a:rPr lang="zh-CN" altLang="en-US" dirty="0" smtClean="0"/>
              <a:t>支持文件系统的磁盘结构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800"/>
              <a:t>扇区和簇</a:t>
            </a:r>
          </a:p>
          <a:p>
            <a:pPr eaLnBrk="1" hangingPunct="1"/>
            <a:r>
              <a:rPr lang="zh-CN" altLang="en-US" sz="2800"/>
              <a:t>分区和卷</a:t>
            </a:r>
          </a:p>
          <a:p>
            <a:pPr eaLnBrk="1" hangingPunct="1"/>
            <a:r>
              <a:rPr lang="zh-CN" altLang="en-US" sz="2800"/>
              <a:t>分区引导扇区</a:t>
            </a:r>
          </a:p>
          <a:p>
            <a:pPr eaLnBrk="1" hangingPunct="1"/>
            <a:r>
              <a:rPr lang="en-US" altLang="zh-CN" sz="2800"/>
              <a:t>BIOS</a:t>
            </a:r>
            <a:r>
              <a:rPr lang="zh-CN" altLang="en-US" sz="2800"/>
              <a:t>参数块</a:t>
            </a:r>
          </a:p>
          <a:p>
            <a:pPr eaLnBrk="1" hangingPunct="1"/>
            <a:r>
              <a:rPr lang="zh-CN" altLang="en-US" sz="2800"/>
              <a:t>文件分配表</a:t>
            </a:r>
            <a:r>
              <a:rPr lang="en-US" altLang="zh-CN" sz="2800"/>
              <a:t>FAT</a:t>
            </a:r>
          </a:p>
          <a:p>
            <a:pPr eaLnBrk="1" hangingPunct="1"/>
            <a:r>
              <a:rPr lang="zh-CN" altLang="en-US" sz="2800"/>
              <a:t>主文件表</a:t>
            </a:r>
            <a:r>
              <a:rPr lang="en-US" altLang="zh-CN" sz="2800"/>
              <a:t>MFT</a:t>
            </a:r>
          </a:p>
          <a:p>
            <a:pPr eaLnBrk="1" hangingPunct="1"/>
            <a:r>
              <a:rPr lang="zh-CN" altLang="en-US" sz="2800"/>
              <a:t>目录</a:t>
            </a:r>
          </a:p>
          <a:p>
            <a:pPr eaLnBrk="1" hangingPunct="1"/>
            <a:r>
              <a:rPr lang="zh-CN" altLang="en-US" sz="2800"/>
              <a:t>附加的索引</a:t>
            </a:r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5715000" y="2590801"/>
          <a:ext cx="41910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hoto Editor 照片" r:id="rId3" imgW="3467584" imgH="2000000" progId="MSPhotoEd.3">
                  <p:embed/>
                </p:oleObj>
              </mc:Choice>
              <mc:Fallback>
                <p:oleObj name="Photo Editor 照片" r:id="rId3" imgW="3467584" imgH="2000000" progId="MSPhotoEd.3">
                  <p:embed/>
                  <p:pic>
                    <p:nvPicPr>
                      <p:cNvPr id="1536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1"/>
                        <a:ext cx="419100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5266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62" y="0"/>
            <a:ext cx="7243127" cy="80989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扇区</a:t>
            </a:r>
            <a:r>
              <a:rPr lang="en-US" altLang="zh-CN" dirty="0" smtClean="0"/>
              <a:t>Sector</a:t>
            </a:r>
            <a:r>
              <a:rPr lang="zh-CN" altLang="en-US" dirty="0" smtClean="0"/>
              <a:t>和簇</a:t>
            </a:r>
            <a:r>
              <a:rPr lang="en-US" altLang="zh-CN" dirty="0" smtClean="0"/>
              <a:t>Cluster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273" y="1130890"/>
            <a:ext cx="7847012" cy="36004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每个扇区</a:t>
            </a:r>
            <a:r>
              <a:rPr lang="en-US" altLang="zh-CN" sz="2800" dirty="0"/>
              <a:t>512</a:t>
            </a:r>
            <a:r>
              <a:rPr lang="zh-CN" altLang="en-US" sz="2800" dirty="0"/>
              <a:t>字节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若干扇区聚合在一起组成的分配单元构成簇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FAT: 16</a:t>
            </a:r>
            <a:r>
              <a:rPr lang="zh-CN" altLang="en-US" sz="2800" dirty="0"/>
              <a:t>位寻址，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16</a:t>
            </a:r>
            <a:r>
              <a:rPr lang="zh-CN" altLang="en-US" sz="2800" dirty="0"/>
              <a:t>个簇</a:t>
            </a:r>
            <a:r>
              <a:rPr lang="zh-CN" altLang="en-US" sz="2800" baseline="30000" dirty="0"/>
              <a:t>，</a:t>
            </a:r>
            <a:r>
              <a:rPr lang="zh-CN" altLang="en-US" sz="2800" dirty="0"/>
              <a:t>最大个数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16</a:t>
            </a:r>
            <a:r>
              <a:rPr lang="en-US" altLang="zh-CN" sz="2800" dirty="0"/>
              <a:t>×512</a:t>
            </a:r>
            <a:r>
              <a:rPr lang="zh-CN" altLang="en-US" sz="2800" dirty="0"/>
              <a:t>字节＝</a:t>
            </a:r>
            <a:r>
              <a:rPr lang="en-US" altLang="zh-CN" sz="2800" dirty="0"/>
              <a:t>32MB</a:t>
            </a:r>
            <a:r>
              <a:rPr lang="zh-CN" altLang="en-US" sz="2800" dirty="0"/>
              <a:t>，卷最大</a:t>
            </a:r>
            <a:r>
              <a:rPr lang="en-US" altLang="zh-CN" sz="2800" dirty="0"/>
              <a:t>4GB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FAT32: 32</a:t>
            </a:r>
            <a:r>
              <a:rPr lang="zh-CN" altLang="en-US" sz="2800" dirty="0"/>
              <a:t>位寻址，最多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28</a:t>
            </a:r>
            <a:r>
              <a:rPr lang="zh-CN" altLang="en-US" sz="2800" dirty="0"/>
              <a:t>簇，卷理论可达</a:t>
            </a:r>
            <a:r>
              <a:rPr lang="en-US" altLang="zh-CN" sz="2800" dirty="0"/>
              <a:t>8T</a:t>
            </a:r>
            <a:r>
              <a:rPr lang="zh-CN" altLang="en-US" sz="2800" dirty="0"/>
              <a:t>，实际最大</a:t>
            </a:r>
            <a:r>
              <a:rPr lang="en-US" altLang="zh-CN" sz="2800" dirty="0"/>
              <a:t>32GB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NTFS</a:t>
            </a:r>
            <a:r>
              <a:rPr lang="zh-CN" altLang="en-US" sz="2800" dirty="0"/>
              <a:t>：</a:t>
            </a:r>
            <a:r>
              <a:rPr lang="en-US" altLang="zh-CN" sz="2800" dirty="0"/>
              <a:t>64</a:t>
            </a:r>
            <a:r>
              <a:rPr lang="zh-CN" altLang="en-US" sz="2800" dirty="0"/>
              <a:t>位寻址，卷理论最大值</a:t>
            </a:r>
            <a:r>
              <a:rPr lang="en-US" altLang="zh-CN" sz="2800" dirty="0"/>
              <a:t>16EB</a:t>
            </a:r>
            <a:r>
              <a:rPr lang="zh-CN" altLang="en-US" sz="2800" dirty="0"/>
              <a:t>，工业标准卷最大</a:t>
            </a:r>
            <a:r>
              <a:rPr lang="en-US" altLang="zh-CN" sz="2800" dirty="0"/>
              <a:t>2TB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661" y="4299541"/>
            <a:ext cx="50514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25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07" y="1079501"/>
            <a:ext cx="3659188" cy="270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71" y="765175"/>
            <a:ext cx="36591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5" y="1095375"/>
            <a:ext cx="382905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82" y="765176"/>
            <a:ext cx="37020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46" y="4581525"/>
            <a:ext cx="4967287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420" y="4292601"/>
            <a:ext cx="37020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459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分区引导扇区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分区引导扇区：第一个扇区</a:t>
            </a:r>
          </a:p>
          <a:p>
            <a:pPr eaLnBrk="1" hangingPunct="1"/>
            <a:r>
              <a:rPr lang="zh-CN" altLang="en-US" smtClean="0"/>
              <a:t>前</a:t>
            </a:r>
            <a:r>
              <a:rPr lang="en-US" altLang="zh-CN" smtClean="0"/>
              <a:t>16</a:t>
            </a:r>
            <a:r>
              <a:rPr lang="zh-CN" altLang="en-US" smtClean="0"/>
              <a:t>个字节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</a:t>
            </a:r>
            <a:r>
              <a:rPr lang="en-US" altLang="zh-CN" smtClean="0"/>
              <a:t>EB 3C 90 4D 53 44 4F 53 35 2E 30 00 02  04 01 00 . &lt; . MSDOS5.0 </a:t>
            </a:r>
            <a:r>
              <a:rPr lang="zh-CN" altLang="en-US" smtClean="0"/>
              <a:t>。。。。</a:t>
            </a:r>
          </a:p>
          <a:p>
            <a:pPr eaLnBrk="1" hangingPunct="1"/>
            <a:r>
              <a:rPr lang="en-US" altLang="zh-CN" smtClean="0"/>
              <a:t>BIOS BPB</a:t>
            </a:r>
          </a:p>
          <a:p>
            <a:pPr eaLnBrk="1" hangingPunct="1"/>
            <a:r>
              <a:rPr lang="zh-CN" altLang="en-US" smtClean="0"/>
              <a:t>扩展</a:t>
            </a:r>
            <a:r>
              <a:rPr lang="en-US" altLang="zh-CN" smtClean="0"/>
              <a:t>BPB</a:t>
            </a:r>
          </a:p>
        </p:txBody>
      </p:sp>
    </p:spTree>
    <p:extLst>
      <p:ext uri="{BB962C8B-B14F-4D97-AF65-F5344CB8AC3E}">
        <p14:creationId xmlns:p14="http://schemas.microsoft.com/office/powerpoint/2010/main" val="3664616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16667" r="49219" b="11458"/>
          <a:stretch>
            <a:fillRect/>
          </a:stretch>
        </p:blipFill>
        <p:spPr bwMode="auto">
          <a:xfrm>
            <a:off x="3962400" y="381000"/>
            <a:ext cx="41529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308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FAT BPB</a:t>
            </a:r>
            <a:r>
              <a:rPr lang="zh-CN" altLang="en-US" smtClean="0"/>
              <a:t>－</a:t>
            </a:r>
            <a:r>
              <a:rPr lang="en-US" altLang="zh-CN" smtClean="0"/>
              <a:t>1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pPr lvl="1" eaLnBrk="1" hangingPunct="1"/>
            <a:r>
              <a:rPr lang="zh-CN" altLang="en-US" sz="2400" dirty="0" smtClean="0"/>
              <a:t>每扇区字节数</a:t>
            </a:r>
          </a:p>
          <a:p>
            <a:pPr lvl="1" eaLnBrk="1" hangingPunct="1"/>
            <a:r>
              <a:rPr lang="zh-CN" altLang="en-US" sz="2400" dirty="0" smtClean="0"/>
              <a:t>每簇扇区数</a:t>
            </a:r>
          </a:p>
          <a:p>
            <a:pPr lvl="1" eaLnBrk="1" hangingPunct="1"/>
            <a:r>
              <a:rPr lang="en-US" altLang="zh-CN" sz="2400" dirty="0" smtClean="0"/>
              <a:t>FAT</a:t>
            </a:r>
            <a:r>
              <a:rPr lang="zh-CN" altLang="en-US" sz="2400" dirty="0" smtClean="0"/>
              <a:t>表开始前保留的扇区数</a:t>
            </a:r>
          </a:p>
          <a:p>
            <a:pPr lvl="1" eaLnBrk="1" hangingPunct="1"/>
            <a:r>
              <a:rPr lang="en-US" altLang="zh-CN" sz="2400" dirty="0" smtClean="0"/>
              <a:t>FAT</a:t>
            </a:r>
            <a:r>
              <a:rPr lang="zh-CN" altLang="en-US" sz="2400" dirty="0" smtClean="0"/>
              <a:t>表副本的数量</a:t>
            </a:r>
          </a:p>
          <a:p>
            <a:pPr lvl="1" eaLnBrk="1" hangingPunct="1"/>
            <a:r>
              <a:rPr lang="zh-CN" altLang="en-US" sz="2400" dirty="0" smtClean="0"/>
              <a:t>根目录中项目的最大数量</a:t>
            </a:r>
          </a:p>
          <a:p>
            <a:pPr lvl="1" eaLnBrk="1" hangingPunct="1"/>
            <a:r>
              <a:rPr lang="zh-CN" altLang="en-US" sz="2400" dirty="0" smtClean="0"/>
              <a:t>扇区数量</a:t>
            </a:r>
          </a:p>
          <a:p>
            <a:pPr lvl="1" eaLnBrk="1" hangingPunct="1"/>
            <a:r>
              <a:rPr lang="zh-CN" altLang="en-US" sz="2400" dirty="0" smtClean="0"/>
              <a:t>介质描述符</a:t>
            </a:r>
          </a:p>
          <a:p>
            <a:pPr lvl="1" eaLnBrk="1" hangingPunct="1"/>
            <a:r>
              <a:rPr lang="zh-CN" altLang="en-US" sz="2400" dirty="0" smtClean="0"/>
              <a:t>每个</a:t>
            </a:r>
            <a:r>
              <a:rPr lang="en-US" altLang="zh-CN" sz="2400" dirty="0" smtClean="0"/>
              <a:t>FAT</a:t>
            </a:r>
            <a:r>
              <a:rPr lang="zh-CN" altLang="en-US" sz="2400" dirty="0" smtClean="0"/>
              <a:t>表的扇区数</a:t>
            </a:r>
          </a:p>
        </p:txBody>
      </p:sp>
    </p:spTree>
    <p:extLst>
      <p:ext uri="{BB962C8B-B14F-4D97-AF65-F5344CB8AC3E}">
        <p14:creationId xmlns:p14="http://schemas.microsoft.com/office/powerpoint/2010/main" val="3614066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800" dirty="0"/>
              <a:t>每个磁道的扇区数</a:t>
            </a:r>
          </a:p>
          <a:p>
            <a:pPr eaLnBrk="1" hangingPunct="1"/>
            <a:r>
              <a:rPr lang="zh-CN" altLang="en-US" sz="2800" dirty="0"/>
              <a:t>扇区总数</a:t>
            </a:r>
          </a:p>
          <a:p>
            <a:pPr eaLnBrk="1" hangingPunct="1"/>
            <a:r>
              <a:rPr lang="zh-CN" altLang="en-US" sz="2800" dirty="0"/>
              <a:t>驱动器类型</a:t>
            </a:r>
          </a:p>
          <a:p>
            <a:pPr eaLnBrk="1" hangingPunct="1"/>
            <a:r>
              <a:rPr lang="zh-CN" altLang="en-US" sz="2800" dirty="0"/>
              <a:t>特殊标志</a:t>
            </a:r>
          </a:p>
          <a:p>
            <a:pPr eaLnBrk="1" hangingPunct="1"/>
            <a:r>
              <a:rPr lang="zh-CN" altLang="en-US" sz="2800" dirty="0"/>
              <a:t>磁盘签名</a:t>
            </a:r>
          </a:p>
          <a:p>
            <a:pPr eaLnBrk="1" hangingPunct="1"/>
            <a:r>
              <a:rPr lang="zh-CN" altLang="en-US" sz="2800" dirty="0"/>
              <a:t>卷的序列号</a:t>
            </a:r>
          </a:p>
          <a:p>
            <a:pPr eaLnBrk="1" hangingPunct="1"/>
            <a:r>
              <a:rPr lang="zh-CN" altLang="en-US" sz="2800" dirty="0"/>
              <a:t>传统卷标</a:t>
            </a:r>
          </a:p>
          <a:p>
            <a:pPr eaLnBrk="1" hangingPunct="1"/>
            <a:r>
              <a:rPr lang="zh-CN" altLang="en-US" sz="2800" dirty="0"/>
              <a:t>文件系统描述符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 smtClean="0"/>
              <a:t>FAT BPB</a:t>
            </a:r>
            <a:r>
              <a:rPr lang="zh-CN" altLang="en-US" smtClean="0"/>
              <a:t>－</a:t>
            </a:r>
            <a:r>
              <a:rPr lang="en-US" altLang="zh-CN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093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44686113"/>
              </p:ext>
            </p:extLst>
          </p:nvPr>
        </p:nvGraphicFramePr>
        <p:xfrm>
          <a:off x="74433" y="1041679"/>
          <a:ext cx="7680714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3934197" cy="71678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内容提要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7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FAT32 BPB</a:t>
            </a:r>
            <a:r>
              <a:rPr lang="zh-CN" altLang="en-US" smtClean="0"/>
              <a:t>－</a:t>
            </a:r>
            <a:r>
              <a:rPr lang="en-US" altLang="zh-CN" smtClean="0"/>
              <a:t>1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800"/>
              <a:t>每扇区的字节数</a:t>
            </a:r>
          </a:p>
          <a:p>
            <a:pPr eaLnBrk="1" hangingPunct="1"/>
            <a:r>
              <a:rPr lang="zh-CN" altLang="en-US" sz="2800"/>
              <a:t>每簇的扇区数</a:t>
            </a:r>
          </a:p>
          <a:p>
            <a:pPr eaLnBrk="1" hangingPunct="1"/>
            <a:r>
              <a:rPr lang="zh-CN" altLang="en-US" sz="2800"/>
              <a:t>保留的扇区数</a:t>
            </a:r>
          </a:p>
          <a:p>
            <a:pPr eaLnBrk="1" hangingPunct="1"/>
            <a:r>
              <a:rPr lang="en-US" altLang="zh-CN" sz="2800"/>
              <a:t>FAT</a:t>
            </a:r>
            <a:r>
              <a:rPr lang="zh-CN" altLang="en-US" sz="2800"/>
              <a:t>表的数量</a:t>
            </a:r>
          </a:p>
          <a:p>
            <a:pPr eaLnBrk="1" hangingPunct="1"/>
            <a:r>
              <a:rPr lang="zh-CN" altLang="en-US" sz="2800"/>
              <a:t>根目录的最大项数</a:t>
            </a:r>
          </a:p>
          <a:p>
            <a:pPr eaLnBrk="1" hangingPunct="1"/>
            <a:r>
              <a:rPr lang="zh-CN" altLang="en-US" sz="2800"/>
              <a:t>小扇区数</a:t>
            </a:r>
          </a:p>
          <a:p>
            <a:pPr eaLnBrk="1" hangingPunct="1"/>
            <a:r>
              <a:rPr lang="zh-CN" altLang="en-US" sz="2800"/>
              <a:t>介质描述符</a:t>
            </a:r>
          </a:p>
          <a:p>
            <a:pPr eaLnBrk="1" hangingPunct="1"/>
            <a:r>
              <a:rPr lang="zh-CN" altLang="en-US" sz="2800"/>
              <a:t>每个</a:t>
            </a:r>
            <a:r>
              <a:rPr lang="en-US" altLang="zh-CN" sz="2800"/>
              <a:t>FAT</a:t>
            </a:r>
            <a:r>
              <a:rPr lang="zh-CN" altLang="en-US" sz="2800"/>
              <a:t>表含有的扇区数（</a:t>
            </a:r>
            <a:r>
              <a:rPr lang="en-US" altLang="zh-CN" sz="2800"/>
              <a:t>00 00</a:t>
            </a:r>
            <a:r>
              <a:rPr lang="zh-CN" altLang="en-US" sz="280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35927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FAT32 BPB</a:t>
            </a:r>
            <a:r>
              <a:rPr lang="zh-CN" altLang="en-US" smtClean="0"/>
              <a:t>－</a:t>
            </a:r>
            <a:r>
              <a:rPr lang="en-US" altLang="zh-CN" smtClean="0"/>
              <a:t>2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800"/>
              <a:t>每个磁道的扇区数</a:t>
            </a:r>
          </a:p>
          <a:p>
            <a:pPr eaLnBrk="1" hangingPunct="1"/>
            <a:r>
              <a:rPr lang="zh-CN" altLang="en-US" sz="2800"/>
              <a:t>隐藏的扇区数</a:t>
            </a:r>
          </a:p>
          <a:p>
            <a:pPr eaLnBrk="1" hangingPunct="1"/>
            <a:r>
              <a:rPr lang="zh-CN" altLang="en-US" sz="2800"/>
              <a:t>扇区总数</a:t>
            </a:r>
          </a:p>
          <a:p>
            <a:pPr eaLnBrk="1" hangingPunct="1"/>
            <a:r>
              <a:rPr lang="zh-CN" altLang="en-US" sz="2800"/>
              <a:t>每个</a:t>
            </a:r>
            <a:r>
              <a:rPr lang="en-US" altLang="zh-CN" sz="2800"/>
              <a:t>FAT</a:t>
            </a:r>
            <a:r>
              <a:rPr lang="zh-CN" altLang="en-US" sz="2800"/>
              <a:t>表含有的扇区数</a:t>
            </a:r>
          </a:p>
          <a:p>
            <a:pPr eaLnBrk="1" hangingPunct="1"/>
            <a:r>
              <a:rPr lang="zh-CN" altLang="en-US" sz="2800"/>
              <a:t>标志位</a:t>
            </a:r>
          </a:p>
          <a:p>
            <a:pPr eaLnBrk="1" hangingPunct="1"/>
            <a:r>
              <a:rPr lang="zh-CN" altLang="en-US" sz="2800"/>
              <a:t>文件系统版本号</a:t>
            </a:r>
          </a:p>
          <a:p>
            <a:pPr eaLnBrk="1" hangingPunct="1"/>
            <a:r>
              <a:rPr lang="zh-CN" altLang="en-US" sz="2800"/>
              <a:t>根目录所在簇</a:t>
            </a:r>
          </a:p>
          <a:p>
            <a:pPr eaLnBrk="1" hangingPunct="1"/>
            <a:r>
              <a:rPr lang="zh-CN" altLang="en-US" sz="2800"/>
              <a:t>文件系统信息扇区</a:t>
            </a:r>
          </a:p>
          <a:p>
            <a:pPr eaLnBrk="1" hangingPunct="1"/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1099840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FAT32 BPB</a:t>
            </a:r>
            <a:r>
              <a:rPr lang="zh-CN" altLang="en-US" smtClean="0"/>
              <a:t>－</a:t>
            </a:r>
            <a:r>
              <a:rPr lang="en-US" altLang="zh-CN" smtClean="0"/>
              <a:t>3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800"/>
              <a:t>引导扇区备份</a:t>
            </a:r>
          </a:p>
          <a:p>
            <a:pPr eaLnBrk="1" hangingPunct="1"/>
            <a:r>
              <a:rPr lang="zh-CN" altLang="en-US" sz="2800"/>
              <a:t>保留域</a:t>
            </a:r>
          </a:p>
          <a:p>
            <a:pPr eaLnBrk="1" hangingPunct="1"/>
            <a:r>
              <a:rPr lang="zh-CN" altLang="en-US" sz="2800"/>
              <a:t>驱动器类型</a:t>
            </a:r>
          </a:p>
          <a:p>
            <a:pPr eaLnBrk="1" hangingPunct="1"/>
            <a:r>
              <a:rPr lang="zh-CN" altLang="en-US" sz="2800"/>
              <a:t>特殊标志</a:t>
            </a:r>
          </a:p>
          <a:p>
            <a:pPr eaLnBrk="1" hangingPunct="1"/>
            <a:r>
              <a:rPr lang="zh-CN" altLang="en-US" sz="2800"/>
              <a:t>签名</a:t>
            </a:r>
          </a:p>
          <a:p>
            <a:pPr eaLnBrk="1" hangingPunct="1"/>
            <a:r>
              <a:rPr lang="zh-CN" altLang="en-US" sz="2800"/>
              <a:t>卷序列号</a:t>
            </a:r>
          </a:p>
          <a:p>
            <a:pPr eaLnBrk="1" hangingPunct="1"/>
            <a:r>
              <a:rPr lang="zh-CN" altLang="en-US" sz="2800"/>
              <a:t>卷标</a:t>
            </a:r>
          </a:p>
          <a:p>
            <a:pPr eaLnBrk="1" hangingPunct="1"/>
            <a:r>
              <a:rPr lang="zh-CN" altLang="en-US" sz="2800"/>
              <a:t>文件系统</a:t>
            </a:r>
          </a:p>
        </p:txBody>
      </p:sp>
    </p:spTree>
    <p:extLst>
      <p:ext uri="{BB962C8B-B14F-4D97-AF65-F5344CB8AC3E}">
        <p14:creationId xmlns:p14="http://schemas.microsoft.com/office/powerpoint/2010/main" val="2197608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FAT</a:t>
            </a:r>
            <a:r>
              <a:rPr lang="zh-CN" altLang="en-US" smtClean="0"/>
              <a:t>结构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3" y="1813923"/>
            <a:ext cx="776287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224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 smtClean="0"/>
              <a:t>FAT</a:t>
            </a:r>
            <a:r>
              <a:rPr lang="zh-CN" altLang="en-US" smtClean="0"/>
              <a:t>表结构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5583" y="1319349"/>
            <a:ext cx="77724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文件分配表</a:t>
            </a:r>
            <a:r>
              <a:rPr lang="en-US" altLang="zh-CN" sz="2400" dirty="0" smtClean="0"/>
              <a:t>FAT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FAT</a:t>
            </a:r>
            <a:r>
              <a:rPr lang="zh-CN" altLang="en-US" sz="2400" dirty="0" smtClean="0"/>
              <a:t>描述了卷中文件的布局和结构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FAT16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字节映射分区上的每个簇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—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位寻址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F8FF FFFF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FFFF</a:t>
            </a:r>
            <a:r>
              <a:rPr lang="en-US" altLang="zh-CN" sz="2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0900 FFF 0B00 FFFF 0D00 FFFF 0F00 FFFF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1100 1200 1300 FFFF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2</a:t>
            </a:r>
            <a:r>
              <a:rPr lang="zh-CN" altLang="en-US" sz="2400" dirty="0"/>
              <a:t>字节为一项，表示一个簇号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FFFF    </a:t>
            </a:r>
            <a:r>
              <a:rPr lang="zh-CN" altLang="en-US" sz="2400" dirty="0"/>
              <a:t>文件的结尾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FFF8    </a:t>
            </a:r>
            <a:r>
              <a:rPr lang="zh-CN" altLang="en-US" sz="2400" dirty="0"/>
              <a:t>坏簇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FFF5   </a:t>
            </a:r>
            <a:r>
              <a:rPr lang="zh-CN" altLang="en-US" sz="2400" dirty="0"/>
              <a:t>保留簇</a:t>
            </a:r>
          </a:p>
        </p:txBody>
      </p:sp>
    </p:spTree>
    <p:extLst>
      <p:ext uri="{BB962C8B-B14F-4D97-AF65-F5344CB8AC3E}">
        <p14:creationId xmlns:p14="http://schemas.microsoft.com/office/powerpoint/2010/main" val="2513158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9012" y="1366702"/>
            <a:ext cx="8305800" cy="4419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FAT32</a:t>
            </a:r>
            <a:r>
              <a:rPr lang="zh-CN" altLang="en-US" sz="2400" dirty="0" smtClean="0"/>
              <a:t>簇映射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每项四个字节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F7FFFFFF FFFFFFFF FFFFFF0F </a:t>
            </a:r>
            <a:r>
              <a:rPr lang="en-US" altLang="zh-CN" sz="2400" dirty="0" err="1" smtClean="0"/>
              <a:t>FFFFFF0F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FFFFFF0F: </a:t>
            </a:r>
            <a:r>
              <a:rPr lang="zh-CN" altLang="en-US" sz="2400" dirty="0" smtClean="0"/>
              <a:t>表示文件结束标记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FAT</a:t>
            </a:r>
            <a:r>
              <a:rPr lang="zh-CN" altLang="en-US" sz="2400" dirty="0" smtClean="0"/>
              <a:t>用目录作为索引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每项都代表一个文件或者子目录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含有与</a:t>
            </a:r>
            <a:r>
              <a:rPr lang="en-US" altLang="zh-CN" sz="2400" dirty="0" smtClean="0"/>
              <a:t>FAT</a:t>
            </a:r>
            <a:r>
              <a:rPr lang="zh-CN" altLang="en-US" sz="2400" dirty="0" smtClean="0"/>
              <a:t>相应的簇号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801296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981892" y="1093062"/>
            <a:ext cx="77724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 smtClean="0"/>
              <a:t>FAT/FAT32</a:t>
            </a:r>
            <a:r>
              <a:rPr lang="zh-CN" altLang="en-US" sz="2400" dirty="0" smtClean="0"/>
              <a:t>目录列表</a:t>
            </a:r>
          </a:p>
          <a:p>
            <a:pPr lvl="1" eaLnBrk="1" hangingPunct="1"/>
            <a:r>
              <a:rPr lang="zh-CN" altLang="en-US" sz="2400" dirty="0" smtClean="0"/>
              <a:t>文件名</a:t>
            </a:r>
          </a:p>
          <a:p>
            <a:pPr lvl="1" eaLnBrk="1" hangingPunct="1"/>
            <a:r>
              <a:rPr lang="zh-CN" altLang="en-US" sz="2400" dirty="0" smtClean="0"/>
              <a:t>属性</a:t>
            </a:r>
          </a:p>
          <a:p>
            <a:pPr lvl="1" eaLnBrk="1" hangingPunct="1"/>
            <a:r>
              <a:rPr lang="zh-CN" altLang="en-US" sz="2400" dirty="0" smtClean="0"/>
              <a:t>保留</a:t>
            </a:r>
          </a:p>
          <a:p>
            <a:pPr lvl="1" eaLnBrk="1" hangingPunct="1"/>
            <a:r>
              <a:rPr lang="zh-CN" altLang="en-US" sz="2400" dirty="0" smtClean="0"/>
              <a:t>日期和时间戳记</a:t>
            </a:r>
          </a:p>
          <a:p>
            <a:pPr lvl="1" eaLnBrk="1" hangingPunct="1"/>
            <a:r>
              <a:rPr lang="zh-CN" altLang="en-US" sz="2400" dirty="0" smtClean="0"/>
              <a:t>文件长度</a:t>
            </a:r>
          </a:p>
          <a:p>
            <a:pPr eaLnBrk="1" hangingPunct="1"/>
            <a:r>
              <a:rPr lang="en-US" altLang="zh-CN" sz="2400" dirty="0" smtClean="0"/>
              <a:t>FAT/FAT32</a:t>
            </a:r>
            <a:r>
              <a:rPr lang="zh-CN" altLang="en-US" sz="2400" dirty="0" smtClean="0"/>
              <a:t>文件记录</a:t>
            </a:r>
          </a:p>
          <a:p>
            <a:pPr lvl="1" eaLnBrk="1" hangingPunct="1"/>
            <a:r>
              <a:rPr lang="zh-CN" altLang="en-US" sz="2400" dirty="0" smtClean="0"/>
              <a:t>文件内容记录</a:t>
            </a:r>
          </a:p>
          <a:p>
            <a:pPr eaLnBrk="1" hangingPunct="1">
              <a:buFontTx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460345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FAT</a:t>
            </a:r>
            <a:r>
              <a:rPr lang="zh-CN" altLang="en-US" smtClean="0"/>
              <a:t>文件分配表举例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2492375"/>
            <a:ext cx="6842125" cy="26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182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96975"/>
            <a:ext cx="7772400" cy="647700"/>
          </a:xfrm>
        </p:spPr>
        <p:txBody>
          <a:bodyPr/>
          <a:lstStyle/>
          <a:p>
            <a:pPr eaLnBrk="1" hangingPunct="1"/>
            <a:r>
              <a:rPr lang="en-US" altLang="zh-CN" smtClean="0"/>
              <a:t>The quick brown fox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184401"/>
            <a:ext cx="8569325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4" name="Rectangle 5"/>
          <p:cNvSpPr>
            <a:spLocks noGrp="1" noChangeArrowheads="1"/>
          </p:cNvSpPr>
          <p:nvPr>
            <p:ph type="title"/>
          </p:nvPr>
        </p:nvSpPr>
        <p:spPr>
          <a:xfrm>
            <a:off x="2209800" y="-26988"/>
            <a:ext cx="7772400" cy="1143001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FAT</a:t>
            </a:r>
            <a:r>
              <a:rPr lang="zh-CN" altLang="en-US" smtClean="0"/>
              <a:t>目录项举例</a:t>
            </a:r>
          </a:p>
        </p:txBody>
      </p:sp>
    </p:spTree>
    <p:extLst>
      <p:ext uri="{BB962C8B-B14F-4D97-AF65-F5344CB8AC3E}">
        <p14:creationId xmlns:p14="http://schemas.microsoft.com/office/powerpoint/2010/main" val="1803777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60350"/>
            <a:ext cx="7772400" cy="831850"/>
          </a:xfrm>
        </p:spPr>
        <p:txBody>
          <a:bodyPr/>
          <a:lstStyle/>
          <a:p>
            <a:pPr eaLnBrk="1" hangingPunct="1"/>
            <a:r>
              <a:rPr lang="en-US" altLang="zh-CN" smtClean="0"/>
              <a:t>NTFS</a:t>
            </a:r>
            <a:r>
              <a:rPr lang="zh-CN" altLang="en-US" smtClean="0"/>
              <a:t>以及相关组件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27" y="1672862"/>
            <a:ext cx="750570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69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9530" y="195532"/>
            <a:ext cx="5528756" cy="692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4.1windows</a:t>
            </a:r>
            <a:r>
              <a:rPr lang="zh-CN" altLang="en-US" dirty="0" smtClean="0"/>
              <a:t>支持的文件系统</a:t>
            </a:r>
          </a:p>
        </p:txBody>
      </p:sp>
      <p:sp>
        <p:nvSpPr>
          <p:cNvPr id="2" name="矩形 1"/>
          <p:cNvSpPr/>
          <p:nvPr/>
        </p:nvSpPr>
        <p:spPr>
          <a:xfrm>
            <a:off x="692331" y="2879956"/>
            <a:ext cx="93399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400" dirty="0"/>
              <a:t>文件系统由三部分组成：文件系统的接口，对对象操纵和管理的软件集合，对象及属性。从系统角度来看，文件系统是对文件存储设备的空间进行组织和分配，负责文件存储并对存入的文件进行保护</a:t>
            </a:r>
            <a:r>
              <a:rPr lang="zh-CN" altLang="en-US" sz="2400" dirty="0" smtClean="0"/>
              <a:t>和</a:t>
            </a:r>
            <a:r>
              <a:rPr lang="zh-CN" altLang="en-US" sz="2400" dirty="0"/>
              <a:t>检索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系统。具体地说，它负责为用户建立文件，存入、读出、修改、转储文件，控制文件的存取，当用户不再使用时撤销文件等。</a:t>
            </a:r>
          </a:p>
        </p:txBody>
      </p:sp>
      <p:sp>
        <p:nvSpPr>
          <p:cNvPr id="7" name="矩形 6"/>
          <p:cNvSpPr/>
          <p:nvPr/>
        </p:nvSpPr>
        <p:spPr>
          <a:xfrm>
            <a:off x="3113908" y="4919322"/>
            <a:ext cx="41757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支持的文件系统：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FAT</a:t>
            </a:r>
          </a:p>
          <a:p>
            <a:pPr>
              <a:buFontTx/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NTFS</a:t>
            </a:r>
          </a:p>
          <a:p>
            <a:pPr>
              <a:buFontTx/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CDFS</a:t>
            </a:r>
          </a:p>
          <a:p>
            <a:pPr>
              <a:buFontTx/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UDF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83771" y="1442498"/>
            <a:ext cx="8107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400" dirty="0" smtClean="0"/>
              <a:t>文件系统：</a:t>
            </a:r>
            <a:r>
              <a:rPr lang="zh-CN" altLang="en-US" sz="2400" dirty="0"/>
              <a:t>文件系统是操作系统用于明确存储设备（常见的是磁盘，也有基于</a:t>
            </a:r>
            <a:r>
              <a:rPr lang="en-US" altLang="zh-CN" sz="2400" dirty="0"/>
              <a:t>NAND Flash</a:t>
            </a:r>
            <a:r>
              <a:rPr lang="zh-CN" altLang="en-US" sz="2400" dirty="0"/>
              <a:t>的固态硬盘）或分区上的文件的方法和数据结构；即在存储设备上组织文件的方法</a:t>
            </a:r>
          </a:p>
        </p:txBody>
      </p:sp>
    </p:spTree>
    <p:extLst>
      <p:ext uri="{BB962C8B-B14F-4D97-AF65-F5344CB8AC3E}">
        <p14:creationId xmlns:p14="http://schemas.microsoft.com/office/powerpoint/2010/main" val="15704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0639"/>
            <a:ext cx="7772400" cy="744537"/>
          </a:xfrm>
        </p:spPr>
        <p:txBody>
          <a:bodyPr/>
          <a:lstStyle/>
          <a:p>
            <a:pPr eaLnBrk="1" hangingPunct="1"/>
            <a:r>
              <a:rPr lang="en-US" altLang="zh-CN" sz="4000"/>
              <a:t>NTFS</a:t>
            </a:r>
            <a:r>
              <a:rPr lang="zh-CN" altLang="en-US" sz="4000"/>
              <a:t>数据结构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3" y="1188857"/>
            <a:ext cx="7350125" cy="555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767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88914"/>
            <a:ext cx="7772400" cy="746125"/>
          </a:xfrm>
        </p:spPr>
        <p:txBody>
          <a:bodyPr/>
          <a:lstStyle/>
          <a:p>
            <a:pPr eaLnBrk="1" hangingPunct="1"/>
            <a:r>
              <a:rPr lang="en-US" altLang="zh-CN" sz="4000"/>
              <a:t>NTFS</a:t>
            </a:r>
            <a:r>
              <a:rPr lang="zh-CN" altLang="en-US" sz="4000"/>
              <a:t>结构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77724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/>
              <a:t>主文件表</a:t>
            </a:r>
            <a:r>
              <a:rPr lang="en-US" altLang="zh-CN" sz="2400" dirty="0" smtClean="0"/>
              <a:t>MFT</a:t>
            </a:r>
            <a:r>
              <a:rPr lang="zh-CN" altLang="en-US" sz="2400" dirty="0" smtClean="0"/>
              <a:t>：文件和目录都用</a:t>
            </a:r>
            <a:r>
              <a:rPr lang="en-US" altLang="zh-CN" sz="2400" dirty="0" smtClean="0"/>
              <a:t>MFT</a:t>
            </a:r>
            <a:r>
              <a:rPr lang="zh-CN" altLang="en-US" sz="2400" dirty="0" smtClean="0"/>
              <a:t>中的记录表示</a:t>
            </a:r>
          </a:p>
          <a:p>
            <a:pPr eaLnBrk="1" hangingPunct="1"/>
            <a:r>
              <a:rPr lang="en-US" altLang="zh-CN" sz="2400" dirty="0" smtClean="0"/>
              <a:t>MFT</a:t>
            </a:r>
            <a:r>
              <a:rPr lang="zh-CN" altLang="en-US" sz="2400" dirty="0" smtClean="0"/>
              <a:t>是一个数据库而不是简单的簇映射</a:t>
            </a:r>
          </a:p>
          <a:p>
            <a:pPr eaLnBrk="1" hangingPunct="1"/>
            <a:r>
              <a:rPr lang="en-US" altLang="zh-CN" sz="2400" dirty="0" smtClean="0"/>
              <a:t>MFT</a:t>
            </a:r>
            <a:r>
              <a:rPr lang="zh-CN" altLang="en-US" sz="2400" dirty="0" smtClean="0"/>
              <a:t>的项目比</a:t>
            </a:r>
            <a:r>
              <a:rPr lang="en-US" altLang="zh-CN" sz="2400" dirty="0" smtClean="0"/>
              <a:t>FAT</a:t>
            </a:r>
            <a:r>
              <a:rPr lang="zh-CN" altLang="en-US" sz="2400" dirty="0" smtClean="0"/>
              <a:t>表包含更多的信息，用更多的方式索引</a:t>
            </a:r>
          </a:p>
          <a:p>
            <a:pPr eaLnBrk="1" hangingPunct="1"/>
            <a:r>
              <a:rPr lang="zh-CN" altLang="en-US" sz="2400" dirty="0" smtClean="0"/>
              <a:t>分类	</a:t>
            </a:r>
          </a:p>
          <a:p>
            <a:pPr lvl="1" eaLnBrk="1" hangingPunct="1"/>
            <a:r>
              <a:rPr lang="zh-CN" altLang="en-US" sz="2400" dirty="0" smtClean="0"/>
              <a:t>文件记录</a:t>
            </a:r>
          </a:p>
          <a:p>
            <a:pPr lvl="1" eaLnBrk="1" hangingPunct="1"/>
            <a:r>
              <a:rPr lang="zh-CN" altLang="en-US" sz="2400" dirty="0" smtClean="0"/>
              <a:t>目录记录</a:t>
            </a:r>
          </a:p>
          <a:p>
            <a:pPr lvl="1" eaLnBrk="1" hangingPunct="1"/>
            <a:r>
              <a:rPr lang="zh-CN" altLang="en-US" sz="2400" dirty="0" smtClean="0"/>
              <a:t>混合记录</a:t>
            </a:r>
          </a:p>
        </p:txBody>
      </p:sp>
    </p:spTree>
    <p:extLst>
      <p:ext uri="{BB962C8B-B14F-4D97-AF65-F5344CB8AC3E}">
        <p14:creationId xmlns:p14="http://schemas.microsoft.com/office/powerpoint/2010/main" val="3504309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6760" y="1099412"/>
            <a:ext cx="7772400" cy="48958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MFT</a:t>
            </a:r>
            <a:r>
              <a:rPr lang="zh-CN" altLang="en-US" sz="2400" dirty="0">
                <a:latin typeface="宋体" panose="02010600030101010101" pitchFamily="2" charset="-122"/>
              </a:rPr>
              <a:t>中的文件记录大小一般是固定的，不管簇的大小是多少，均为</a:t>
            </a:r>
            <a:r>
              <a:rPr lang="en-US" altLang="zh-CN" sz="2400" dirty="0"/>
              <a:t>1KB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文件记录在</a:t>
            </a:r>
            <a:r>
              <a:rPr lang="en-US" altLang="zh-CN" sz="2400" dirty="0"/>
              <a:t>MFT</a:t>
            </a:r>
            <a:r>
              <a:rPr lang="zh-CN" altLang="en-US" sz="2400" dirty="0">
                <a:latin typeface="宋体" panose="02010600030101010101" pitchFamily="2" charset="-122"/>
              </a:rPr>
              <a:t>文件记录数组中物理上是连续的，且从</a:t>
            </a:r>
            <a:r>
              <a:rPr lang="en-US" altLang="zh-CN" sz="2400" dirty="0"/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开始编号，所以，</a:t>
            </a:r>
            <a:r>
              <a:rPr lang="en-US" altLang="zh-CN" sz="2400" dirty="0"/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是预定义文件系统。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MFT</a:t>
            </a:r>
            <a:r>
              <a:rPr lang="zh-CN" altLang="en-US" sz="2400" dirty="0">
                <a:latin typeface="宋体" panose="02010600030101010101" pitchFamily="2" charset="-122"/>
              </a:rPr>
              <a:t>仅供系统本身组织、架构文件系统使用，这在</a:t>
            </a:r>
            <a:r>
              <a:rPr lang="en-US" altLang="zh-CN" sz="2400" dirty="0"/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中称为元数据（</a:t>
            </a:r>
            <a:r>
              <a:rPr lang="en-US" altLang="zh-CN" sz="2400" dirty="0"/>
              <a:t>metadata</a:t>
            </a:r>
            <a:r>
              <a:rPr lang="zh-CN" altLang="en-US" sz="2400" dirty="0">
                <a:latin typeface="宋体" panose="02010600030101010101" pitchFamily="2" charset="-122"/>
              </a:rPr>
              <a:t>，是存储在卷上支持文件系统格式管理的数据。它不能被应用程序访问，只能为系统提供服务）。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其中最基本的前</a:t>
            </a:r>
            <a:r>
              <a:rPr lang="en-US" altLang="zh-CN" sz="2400" dirty="0"/>
              <a:t>16</a:t>
            </a:r>
            <a:r>
              <a:rPr lang="zh-CN" altLang="en-US" sz="2400" dirty="0">
                <a:latin typeface="宋体" panose="02010600030101010101" pitchFamily="2" charset="-122"/>
              </a:rPr>
              <a:t>个记录是操作系统使用的非常重要的元数据文件。这些元数据文件的名字都以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en-US" altLang="zh-CN" sz="2400" dirty="0"/>
              <a:t>$</a:t>
            </a:r>
            <a:r>
              <a:rPr lang="en-US" altLang="zh-CN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开始，所以是隐藏文件，在</a:t>
            </a:r>
            <a:r>
              <a:rPr lang="en-US" altLang="zh-CN" sz="2400" dirty="0"/>
              <a:t>Windows 2000/XP</a:t>
            </a:r>
            <a:r>
              <a:rPr lang="zh-CN" altLang="en-US" sz="2400" dirty="0">
                <a:latin typeface="宋体" panose="02010600030101010101" pitchFamily="2" charset="-122"/>
              </a:rPr>
              <a:t>中不能使用</a:t>
            </a:r>
            <a:r>
              <a:rPr lang="en-US" altLang="zh-CN" sz="2400" dirty="0" err="1"/>
              <a:t>dir</a:t>
            </a:r>
            <a:r>
              <a:rPr lang="zh-CN" altLang="en-US" sz="2400" dirty="0">
                <a:latin typeface="宋体" panose="02010600030101010101" pitchFamily="2" charset="-122"/>
              </a:rPr>
              <a:t>命令（甚至加上</a:t>
            </a:r>
            <a:r>
              <a:rPr lang="en-US" altLang="zh-CN" sz="2400" dirty="0"/>
              <a:t>/ah</a:t>
            </a:r>
            <a:r>
              <a:rPr lang="zh-CN" altLang="en-US" sz="2400" dirty="0">
                <a:latin typeface="宋体" panose="02010600030101010101" pitchFamily="2" charset="-122"/>
              </a:rPr>
              <a:t>参数）像普通文件一样列出。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6936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918289"/>
              </p:ext>
            </p:extLst>
          </p:nvPr>
        </p:nvGraphicFramePr>
        <p:xfrm>
          <a:off x="470263" y="1376183"/>
          <a:ext cx="8229600" cy="327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hoto Editor 照片" r:id="rId3" imgW="5249008" imgH="2085714" progId="MSPhotoEd.3">
                  <p:embed/>
                </p:oleObj>
              </mc:Choice>
              <mc:Fallback>
                <p:oleObj name="Photo Editor 照片" r:id="rId3" imgW="5249008" imgH="2085714" progId="MSPhotoEd.3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63" y="1376183"/>
                        <a:ext cx="8229600" cy="327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982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NTFS BPB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703" y="1295400"/>
            <a:ext cx="77724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每扇区的字节数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每簇的扇区数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保留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FAT</a:t>
            </a:r>
            <a:r>
              <a:rPr lang="zh-CN" altLang="en-US" sz="2800" dirty="0"/>
              <a:t>表的数量（</a:t>
            </a:r>
            <a:r>
              <a:rPr lang="en-US" altLang="zh-CN" sz="2800" dirty="0"/>
              <a:t>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根目录中的最多项数（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小扇区数（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介质描述符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表含有的扇区数（</a:t>
            </a:r>
            <a:r>
              <a:rPr lang="en-US" altLang="zh-CN" sz="2800" dirty="0"/>
              <a:t>00 00</a:t>
            </a:r>
            <a:r>
              <a:rPr lang="zh-CN" altLang="en-US" sz="2800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每磁道的扇区数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隐藏的扇区数</a:t>
            </a:r>
          </a:p>
        </p:txBody>
      </p:sp>
    </p:spTree>
    <p:extLst>
      <p:ext uri="{BB962C8B-B14F-4D97-AF65-F5344CB8AC3E}">
        <p14:creationId xmlns:p14="http://schemas.microsoft.com/office/powerpoint/2010/main" val="3403393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NTFS BPB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4724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dirty="0"/>
              <a:t>扇区总数（</a:t>
            </a:r>
            <a:r>
              <a:rPr lang="en-US" altLang="zh-CN" sz="2800" dirty="0"/>
              <a:t>00 00 00 00</a:t>
            </a:r>
            <a:r>
              <a:rPr lang="zh-CN" altLang="en-US" sz="2800" dirty="0"/>
              <a:t>）</a:t>
            </a:r>
          </a:p>
          <a:p>
            <a:pPr eaLnBrk="1" hangingPunct="1"/>
            <a:r>
              <a:rPr lang="zh-CN" altLang="en-US" sz="2800" dirty="0"/>
              <a:t>每个</a:t>
            </a:r>
            <a:r>
              <a:rPr lang="en-US" altLang="zh-CN" sz="2800" dirty="0"/>
              <a:t>FAT</a:t>
            </a:r>
            <a:r>
              <a:rPr lang="zh-CN" altLang="en-US" sz="2800" dirty="0"/>
              <a:t>表含有的扇区数（</a:t>
            </a:r>
            <a:r>
              <a:rPr lang="en-US" altLang="zh-CN" sz="2800" dirty="0"/>
              <a:t>80 00 80 00</a:t>
            </a:r>
            <a:r>
              <a:rPr lang="zh-CN" altLang="en-US" sz="2800" dirty="0"/>
              <a:t>）</a:t>
            </a:r>
          </a:p>
          <a:p>
            <a:pPr eaLnBrk="1" hangingPunct="1"/>
            <a:r>
              <a:rPr lang="zh-CN" altLang="en-US" sz="2800" dirty="0"/>
              <a:t>扇区总数</a:t>
            </a:r>
          </a:p>
          <a:p>
            <a:pPr eaLnBrk="1" hangingPunct="1"/>
            <a:r>
              <a:rPr lang="zh-CN" altLang="en-US" sz="2800" dirty="0"/>
              <a:t>主文件表的逻辑簇编号</a:t>
            </a:r>
          </a:p>
          <a:p>
            <a:pPr eaLnBrk="1" hangingPunct="1"/>
            <a:r>
              <a:rPr lang="en-US" altLang="zh-CN" sz="2800" dirty="0"/>
              <a:t>MFT</a:t>
            </a:r>
            <a:r>
              <a:rPr lang="zh-CN" altLang="en-US" sz="2800" dirty="0"/>
              <a:t>镜像的逻辑簇编号</a:t>
            </a:r>
          </a:p>
          <a:p>
            <a:pPr eaLnBrk="1" hangingPunct="1"/>
            <a:r>
              <a:rPr lang="zh-CN" altLang="en-US" sz="2800" dirty="0"/>
              <a:t>每个</a:t>
            </a:r>
            <a:r>
              <a:rPr lang="en-US" altLang="zh-CN" sz="2800" dirty="0"/>
              <a:t>MFT</a:t>
            </a:r>
            <a:r>
              <a:rPr lang="zh-CN" altLang="en-US" sz="2800" dirty="0"/>
              <a:t>记录占用的簇数</a:t>
            </a:r>
          </a:p>
          <a:p>
            <a:pPr eaLnBrk="1" hangingPunct="1"/>
            <a:r>
              <a:rPr lang="en-US" altLang="zh-CN" sz="2800" dirty="0"/>
              <a:t>MFT</a:t>
            </a:r>
            <a:r>
              <a:rPr lang="zh-CN" altLang="en-US" sz="2800" dirty="0"/>
              <a:t>索引占用的簇数</a:t>
            </a:r>
          </a:p>
          <a:p>
            <a:pPr eaLnBrk="1" hangingPunct="1"/>
            <a:r>
              <a:rPr lang="zh-CN" altLang="en-US" sz="2800" dirty="0"/>
              <a:t>卷序列号</a:t>
            </a:r>
          </a:p>
          <a:p>
            <a:pPr eaLnBrk="1" hangingPunct="1"/>
            <a:r>
              <a:rPr lang="zh-CN" altLang="en-US" sz="2800" dirty="0"/>
              <a:t>校验和</a:t>
            </a:r>
          </a:p>
          <a:p>
            <a:pPr eaLnBrk="1" hangingPunct="1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5945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MFT</a:t>
            </a:r>
            <a:r>
              <a:rPr lang="zh-CN" altLang="en-US" smtClean="0"/>
              <a:t>元数据记录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37338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800"/>
              <a:t>$ MFT</a:t>
            </a:r>
          </a:p>
          <a:p>
            <a:pPr eaLnBrk="1" hangingPunct="1"/>
            <a:r>
              <a:rPr lang="en-US" altLang="zh-CN" sz="2800"/>
              <a:t>$ MFTMirr</a:t>
            </a:r>
          </a:p>
          <a:p>
            <a:pPr eaLnBrk="1" hangingPunct="1"/>
            <a:r>
              <a:rPr lang="en-US" altLang="zh-CN" sz="2800"/>
              <a:t>$ LogFile</a:t>
            </a:r>
          </a:p>
          <a:p>
            <a:pPr eaLnBrk="1" hangingPunct="1"/>
            <a:r>
              <a:rPr lang="en-US" altLang="zh-CN" sz="2800"/>
              <a:t>$ Volume</a:t>
            </a:r>
          </a:p>
          <a:p>
            <a:pPr eaLnBrk="1" hangingPunct="1"/>
            <a:r>
              <a:rPr lang="en-US" altLang="zh-CN" sz="2800"/>
              <a:t>$ AttrDef</a:t>
            </a:r>
          </a:p>
          <a:p>
            <a:pPr eaLnBrk="1" hangingPunct="1"/>
            <a:r>
              <a:rPr lang="en-US" altLang="zh-CN" sz="2800"/>
              <a:t>$ \</a:t>
            </a:r>
          </a:p>
          <a:p>
            <a:pPr eaLnBrk="1" hangingPunct="1"/>
            <a:r>
              <a:rPr lang="en-US" altLang="zh-CN" sz="2800"/>
              <a:t>$ BitMap</a:t>
            </a:r>
          </a:p>
          <a:p>
            <a:pPr eaLnBrk="1" hangingPunct="1"/>
            <a:r>
              <a:rPr lang="en-US" altLang="zh-CN" sz="2800"/>
              <a:t>$ Boot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6324600" y="1704975"/>
            <a:ext cx="3733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$ BadClus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$ Secure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$ UpCase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$ Extend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$ Quota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$ ObjID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$ Reparse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UsnJrn1</a:t>
            </a:r>
          </a:p>
        </p:txBody>
      </p:sp>
    </p:spTree>
    <p:extLst>
      <p:ext uri="{BB962C8B-B14F-4D97-AF65-F5344CB8AC3E}">
        <p14:creationId xmlns:p14="http://schemas.microsoft.com/office/powerpoint/2010/main" val="2026126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17708" r="10938" b="11458"/>
          <a:stretch>
            <a:fillRect/>
          </a:stretch>
        </p:blipFill>
        <p:spPr bwMode="auto">
          <a:xfrm>
            <a:off x="555171" y="315686"/>
            <a:ext cx="8382000" cy="612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724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NTFS</a:t>
            </a:r>
            <a:r>
              <a:rPr lang="zh-CN" altLang="en-US" smtClean="0"/>
              <a:t>属性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 smtClean="0"/>
              <a:t>MFT</a:t>
            </a:r>
            <a:r>
              <a:rPr lang="zh-CN" altLang="en-US" sz="2400" dirty="0" smtClean="0"/>
              <a:t>是一个面向对象的数据库</a:t>
            </a:r>
          </a:p>
          <a:p>
            <a:pPr eaLnBrk="1" hangingPunct="1"/>
            <a:r>
              <a:rPr lang="zh-CN" altLang="en-US" sz="2400" dirty="0" smtClean="0"/>
              <a:t>对象由包含特定属性的类派生</a:t>
            </a:r>
          </a:p>
          <a:p>
            <a:pPr eaLnBrk="1" hangingPunct="1"/>
            <a:r>
              <a:rPr lang="zh-CN" altLang="en-US" sz="2400" dirty="0" smtClean="0"/>
              <a:t>所有属性都分为两部分：</a:t>
            </a:r>
          </a:p>
          <a:p>
            <a:pPr lvl="1" eaLnBrk="1" hangingPunct="1"/>
            <a:r>
              <a:rPr lang="zh-CN" altLang="en-US" sz="2400" dirty="0" smtClean="0"/>
              <a:t>属性头部分</a:t>
            </a:r>
          </a:p>
          <a:p>
            <a:pPr lvl="2" eaLnBrk="1" hangingPunct="1"/>
            <a:r>
              <a:rPr lang="zh-CN" altLang="en-US" sz="2400" dirty="0" smtClean="0"/>
              <a:t>属性的字节数、属性各部分字节数、数据部分的偏移地址、时间戳记、标志位</a:t>
            </a:r>
          </a:p>
          <a:p>
            <a:pPr lvl="1" eaLnBrk="1" hangingPunct="1"/>
            <a:r>
              <a:rPr lang="zh-CN" altLang="en-US" sz="2400" dirty="0" smtClean="0"/>
              <a:t>数据部分</a:t>
            </a:r>
          </a:p>
          <a:p>
            <a:pPr lvl="2" eaLnBrk="1" hangingPunct="1"/>
            <a:r>
              <a:rPr lang="zh-CN" altLang="en-US" sz="2400" dirty="0" smtClean="0"/>
              <a:t>包含了属性设计时所要求保存的信息</a:t>
            </a:r>
          </a:p>
        </p:txBody>
      </p:sp>
    </p:spTree>
    <p:extLst>
      <p:ext uri="{BB962C8B-B14F-4D97-AF65-F5344CB8AC3E}">
        <p14:creationId xmlns:p14="http://schemas.microsoft.com/office/powerpoint/2010/main" val="703823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属性头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886" y="1639389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dirty="0"/>
              <a:t>属性的类型号（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属性的总字节数（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保留（</a:t>
            </a:r>
            <a:r>
              <a:rPr lang="en-US" altLang="zh-CN" sz="2800" dirty="0"/>
              <a:t>8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属性的数据部分的字节数（</a:t>
            </a:r>
            <a:r>
              <a:rPr lang="en-US" altLang="zh-CN" sz="2800" dirty="0"/>
              <a:t>4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属性头到属性数据部分的偏移地址（</a:t>
            </a:r>
            <a:r>
              <a:rPr lang="en-US" altLang="zh-CN" sz="2800" dirty="0"/>
              <a:t>2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特殊标志位和属性（</a:t>
            </a:r>
            <a:r>
              <a:rPr lang="en-US" altLang="zh-CN" sz="2800" dirty="0"/>
              <a:t>10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时间戳记（</a:t>
            </a:r>
            <a:r>
              <a:rPr lang="en-US" altLang="zh-CN" sz="2800" dirty="0"/>
              <a:t>32</a:t>
            </a:r>
            <a:r>
              <a:rPr lang="zh-CN" altLang="en-US" sz="2800" dirty="0"/>
              <a:t>字节）</a:t>
            </a:r>
          </a:p>
          <a:p>
            <a:pPr eaLnBrk="1" hangingPunct="1"/>
            <a:r>
              <a:rPr lang="zh-CN" altLang="en-US" sz="2800" dirty="0"/>
              <a:t>属性本身专有的定位信息（</a:t>
            </a:r>
            <a:r>
              <a:rPr lang="en-US" altLang="zh-CN" sz="2800" dirty="0"/>
              <a:t>26</a:t>
            </a:r>
            <a:r>
              <a:rPr lang="zh-CN" altLang="en-US" sz="2800" dirty="0"/>
              <a:t>字节）</a:t>
            </a:r>
          </a:p>
        </p:txBody>
      </p:sp>
    </p:spTree>
    <p:extLst>
      <p:ext uri="{BB962C8B-B14F-4D97-AF65-F5344CB8AC3E}">
        <p14:creationId xmlns:p14="http://schemas.microsoft.com/office/powerpoint/2010/main" val="131856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349530" y="195532"/>
            <a:ext cx="4888676" cy="6929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4</a:t>
            </a:r>
            <a:r>
              <a:rPr lang="en-US" altLang="zh-CN" dirty="0" smtClean="0"/>
              <a:t>.2FAT</a:t>
            </a:r>
            <a:r>
              <a:rPr lang="zh-CN" altLang="en-US" dirty="0" smtClean="0"/>
              <a:t>文件系统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676400"/>
            <a:ext cx="7772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/>
              <a:t>FAT16</a:t>
            </a:r>
          </a:p>
          <a:p>
            <a:pPr lvl="1"/>
            <a:r>
              <a:rPr lang="en-US" altLang="zh-CN" sz="2400" smtClean="0"/>
              <a:t>DOS</a:t>
            </a:r>
            <a:r>
              <a:rPr lang="zh-CN" altLang="en-US" sz="2400" smtClean="0"/>
              <a:t>、</a:t>
            </a:r>
            <a:r>
              <a:rPr lang="en-US" altLang="zh-CN" sz="2400" smtClean="0"/>
              <a:t>Windows 95</a:t>
            </a:r>
            <a:r>
              <a:rPr lang="zh-CN" altLang="en-US" sz="2400" smtClean="0"/>
              <a:t>使用的文件系统</a:t>
            </a:r>
          </a:p>
          <a:p>
            <a:pPr lvl="1"/>
            <a:r>
              <a:rPr lang="zh-CN" altLang="en-US" sz="2400" smtClean="0">
                <a:latin typeface="宋体" panose="02010600030101010101" pitchFamily="2" charset="-122"/>
              </a:rPr>
              <a:t>最大可以管理</a:t>
            </a:r>
            <a:r>
              <a:rPr lang="en-US" altLang="zh-CN" sz="2400" smtClean="0"/>
              <a:t>4GB</a:t>
            </a:r>
            <a:r>
              <a:rPr lang="zh-CN" altLang="en-US" sz="2400" smtClean="0">
                <a:latin typeface="宋体" panose="02010600030101010101" pitchFamily="2" charset="-122"/>
              </a:rPr>
              <a:t>的分区</a:t>
            </a:r>
            <a:r>
              <a:rPr lang="zh-CN" altLang="en-US" sz="2400" smtClean="0"/>
              <a:t> </a:t>
            </a:r>
          </a:p>
          <a:p>
            <a:pPr lvl="1"/>
            <a:r>
              <a:rPr lang="zh-CN" altLang="en-US" sz="2400" smtClean="0">
                <a:latin typeface="宋体" panose="02010600030101010101" pitchFamily="2" charset="-122"/>
              </a:rPr>
              <a:t>每个分区最多只能有</a:t>
            </a:r>
            <a:r>
              <a:rPr lang="en-US" altLang="zh-CN" sz="2400" smtClean="0"/>
              <a:t>65525</a:t>
            </a:r>
            <a:r>
              <a:rPr lang="zh-CN" altLang="en-US" sz="2400" smtClean="0">
                <a:latin typeface="宋体" panose="02010600030101010101" pitchFamily="2" charset="-122"/>
              </a:rPr>
              <a:t>个簇</a:t>
            </a:r>
            <a:r>
              <a:rPr lang="zh-CN" altLang="en-US" sz="2400" smtClean="0"/>
              <a:t> </a:t>
            </a:r>
          </a:p>
          <a:p>
            <a:r>
              <a:rPr lang="en-US" altLang="zh-CN" sz="2800" smtClean="0"/>
              <a:t>FAT32</a:t>
            </a:r>
          </a:p>
          <a:p>
            <a:pPr lvl="1"/>
            <a:r>
              <a:rPr lang="zh-CN" altLang="en-US" sz="2400" smtClean="0">
                <a:latin typeface="宋体" panose="02010600030101010101" pitchFamily="2" charset="-122"/>
              </a:rPr>
              <a:t>支持</a:t>
            </a:r>
            <a:r>
              <a:rPr lang="en-US" altLang="zh-CN" sz="2400" smtClean="0"/>
              <a:t>2TB</a:t>
            </a:r>
            <a:r>
              <a:rPr lang="zh-CN" altLang="en-US" sz="2400" smtClean="0">
                <a:latin typeface="宋体" panose="02010600030101010101" pitchFamily="2" charset="-122"/>
              </a:rPr>
              <a:t>（</a:t>
            </a:r>
            <a:r>
              <a:rPr lang="en-US" altLang="zh-CN" sz="2400" smtClean="0"/>
              <a:t>2048G</a:t>
            </a:r>
            <a:r>
              <a:rPr lang="zh-CN" altLang="en-US" sz="2400" smtClean="0">
                <a:latin typeface="宋体" panose="02010600030101010101" pitchFamily="2" charset="-122"/>
              </a:rPr>
              <a:t>）的分区</a:t>
            </a:r>
            <a:r>
              <a:rPr lang="zh-CN" altLang="en-US" sz="2400" smtClean="0"/>
              <a:t> </a:t>
            </a:r>
          </a:p>
          <a:p>
            <a:pPr lvl="1"/>
            <a:r>
              <a:rPr lang="zh-CN" altLang="en-US" sz="2400" smtClean="0">
                <a:latin typeface="宋体" panose="02010600030101010101" pitchFamily="2" charset="-122"/>
              </a:rPr>
              <a:t>使用的簇比</a:t>
            </a:r>
            <a:r>
              <a:rPr lang="en-US" altLang="zh-CN" sz="2400" smtClean="0"/>
              <a:t>FAT16</a:t>
            </a:r>
            <a:r>
              <a:rPr lang="zh-CN" altLang="en-US" sz="2400" smtClean="0">
                <a:latin typeface="宋体" panose="02010600030101010101" pitchFamily="2" charset="-122"/>
              </a:rPr>
              <a:t>小</a:t>
            </a:r>
            <a:r>
              <a:rPr lang="zh-CN" altLang="en-US" sz="2400" smtClean="0"/>
              <a:t> 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06825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属性部分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常驻属性 </a:t>
            </a:r>
            <a:r>
              <a:rPr lang="en-US" altLang="zh-CN" sz="2400" dirty="0" smtClean="0"/>
              <a:t>$</a:t>
            </a:r>
            <a:r>
              <a:rPr lang="en-US" altLang="zh-CN" sz="2400" dirty="0" err="1" smtClean="0"/>
              <a:t>AttrDef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非常驻属性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运行（</a:t>
            </a:r>
            <a:r>
              <a:rPr lang="en-US" altLang="zh-CN" sz="2400" dirty="0" smtClean="0"/>
              <a:t>run</a:t>
            </a:r>
            <a:r>
              <a:rPr lang="zh-CN" altLang="en-US" sz="2400" dirty="0" smtClean="0"/>
              <a:t>）：数据保存在相邻簇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不连续的运行：每个运行在</a:t>
            </a:r>
            <a:r>
              <a:rPr lang="en-US" altLang="zh-CN" sz="2400" dirty="0" smtClean="0"/>
              <a:t>MFT</a:t>
            </a:r>
            <a:r>
              <a:rPr lang="zh-CN" altLang="en-US" sz="2400" dirty="0" smtClean="0"/>
              <a:t>记录中有一个指针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指针：起始逻辑簇序号</a:t>
            </a:r>
            <a:r>
              <a:rPr lang="en-US" altLang="zh-CN" sz="2400" dirty="0" smtClean="0"/>
              <a:t>LCN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             </a:t>
            </a:r>
            <a:r>
              <a:rPr lang="zh-CN" altLang="en-US" sz="2400" dirty="0" smtClean="0"/>
              <a:t>起始虚拟簇序号</a:t>
            </a:r>
            <a:r>
              <a:rPr lang="en-US" altLang="zh-CN" sz="2400" dirty="0" smtClean="0"/>
              <a:t>VCN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             </a:t>
            </a:r>
            <a:r>
              <a:rPr lang="zh-CN" altLang="en-US" sz="2400" dirty="0" smtClean="0"/>
              <a:t>簇的数量</a:t>
            </a:r>
          </a:p>
        </p:txBody>
      </p:sp>
    </p:spTree>
    <p:extLst>
      <p:ext uri="{BB962C8B-B14F-4D97-AF65-F5344CB8AC3E}">
        <p14:creationId xmlns:p14="http://schemas.microsoft.com/office/powerpoint/2010/main" val="101050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"/>
          <a:stretch>
            <a:fillRect/>
          </a:stretch>
        </p:blipFill>
        <p:spPr bwMode="auto">
          <a:xfrm>
            <a:off x="1187768" y="2185852"/>
            <a:ext cx="7789862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955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MFT</a:t>
            </a:r>
            <a:r>
              <a:rPr lang="zh-CN" altLang="en-US" smtClean="0"/>
              <a:t>属性</a:t>
            </a: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489166"/>
            <a:ext cx="777240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Standard_Information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Attribute_List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File_Name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Object_ID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Security_Descriptor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Volume_Name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Volume_Information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$ Data</a:t>
            </a:r>
          </a:p>
          <a:p>
            <a:pPr eaLnBrk="1" hangingPunct="1"/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367602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MFT</a:t>
            </a:r>
            <a:r>
              <a:rPr lang="zh-CN" altLang="en-US" smtClean="0"/>
              <a:t>属性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Index_Root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Index_Allocation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$ Bitmap</a:t>
            </a:r>
          </a:p>
          <a:p>
            <a:pPr eaLnBrk="1" hangingPunct="1"/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Reparse_point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Ea_Information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$</a:t>
            </a:r>
            <a:r>
              <a:rPr lang="en-US" altLang="zh-CN" sz="2400" dirty="0" err="1" smtClean="0"/>
              <a:t>Ea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Logged_Utility_Stream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83301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641682"/>
              </p:ext>
            </p:extLst>
          </p:nvPr>
        </p:nvGraphicFramePr>
        <p:xfrm>
          <a:off x="1683113" y="126275"/>
          <a:ext cx="5073650" cy="662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Photo Editor 照片" r:id="rId3" imgW="6238095" imgH="8152381" progId="MSPhotoEd.3">
                  <p:embed/>
                </p:oleObj>
              </mc:Choice>
              <mc:Fallback>
                <p:oleObj name="Photo Editor 照片" r:id="rId3" imgW="6238095" imgH="8152381" progId="MSPhotoEd.3">
                  <p:embed/>
                  <p:pic>
                    <p:nvPicPr>
                      <p:cNvPr id="47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113" y="126275"/>
                        <a:ext cx="5073650" cy="662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67113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71" y="160337"/>
            <a:ext cx="5211763" cy="669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150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869" y="165100"/>
            <a:ext cx="5241925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869" y="2924175"/>
            <a:ext cx="5140325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2643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513" y="364853"/>
            <a:ext cx="4799013" cy="611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684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82" y="201386"/>
            <a:ext cx="429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82" y="1023711"/>
            <a:ext cx="4124325" cy="558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635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通用属性类型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Standard_Information</a:t>
            </a:r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File_Name</a:t>
            </a:r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$ Security _Descriptor</a:t>
            </a:r>
          </a:p>
        </p:txBody>
      </p:sp>
    </p:spTree>
    <p:extLst>
      <p:ext uri="{BB962C8B-B14F-4D97-AF65-F5344CB8AC3E}">
        <p14:creationId xmlns:p14="http://schemas.microsoft.com/office/powerpoint/2010/main" val="297952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2057400"/>
            <a:ext cx="77724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zh-CN" altLang="en-US" sz="2800" dirty="0" smtClean="0">
              <a:solidFill>
                <a:srgbClr val="FF66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</a:rPr>
              <a:t>文件系统所占容量与计算机的开销少；</a:t>
            </a:r>
          </a:p>
          <a:p>
            <a:r>
              <a:rPr lang="zh-CN" altLang="en-US" sz="2800" dirty="0" smtClean="0">
                <a:latin typeface="宋体" panose="02010600030101010101" pitchFamily="2" charset="-122"/>
              </a:rPr>
              <a:t>支持各种操作系统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——</a:t>
            </a:r>
            <a:r>
              <a:rPr lang="zh-CN" altLang="en-US" sz="2800" dirty="0" smtClean="0">
                <a:latin typeface="宋体" panose="02010600030101010101" pitchFamily="2" charset="-122"/>
              </a:rPr>
              <a:t>可移植；</a:t>
            </a:r>
          </a:p>
          <a:p>
            <a:r>
              <a:rPr lang="zh-CN" altLang="en-US" sz="2800" dirty="0" smtClean="0">
                <a:latin typeface="宋体" panose="02010600030101010101" pitchFamily="2" charset="-122"/>
              </a:rPr>
              <a:t>方便的用于传送数据。</a:t>
            </a: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349530" y="195532"/>
            <a:ext cx="4888676" cy="6929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4</a:t>
            </a:r>
            <a:r>
              <a:rPr lang="en-US" altLang="zh-CN" dirty="0" smtClean="0"/>
              <a:t>.2FAT</a:t>
            </a:r>
            <a:r>
              <a:rPr lang="zh-CN" altLang="en-US" dirty="0" smtClean="0"/>
              <a:t>文件系统的优点</a:t>
            </a:r>
          </a:p>
        </p:txBody>
      </p:sp>
    </p:spTree>
    <p:extLst>
      <p:ext uri="{BB962C8B-B14F-4D97-AF65-F5344CB8AC3E}">
        <p14:creationId xmlns:p14="http://schemas.microsoft.com/office/powerpoint/2010/main" val="2269726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文件记录和</a:t>
            </a:r>
            <a:r>
              <a:rPr lang="en-US" altLang="zh-CN" smtClean="0"/>
              <a:t>$Data</a:t>
            </a:r>
            <a:r>
              <a:rPr lang="zh-CN" altLang="en-US" smtClean="0"/>
              <a:t>属性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580" y="1930400"/>
            <a:ext cx="8596668" cy="388077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文件记录：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三个通用属性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Standard_Information</a:t>
            </a:r>
            <a:endParaRPr lang="en-US" altLang="zh-CN" sz="24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/>
              <a:t>$ </a:t>
            </a:r>
            <a:r>
              <a:rPr lang="en-US" altLang="zh-CN" sz="2400" dirty="0" err="1" smtClean="0"/>
              <a:t>File_Name</a:t>
            </a:r>
            <a:endParaRPr lang="en-US" altLang="zh-CN" sz="24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 smtClean="0"/>
              <a:t>$ Security _Descriptor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$ Data</a:t>
            </a:r>
            <a:r>
              <a:rPr lang="zh-CN" altLang="en-US" sz="2400" dirty="0" smtClean="0"/>
              <a:t>属性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/>
              <a:t>所有的文件属性至少有一个</a:t>
            </a:r>
            <a:r>
              <a:rPr lang="en-US" altLang="zh-CN" sz="2400" dirty="0" smtClean="0"/>
              <a:t>$ Data</a:t>
            </a:r>
            <a:r>
              <a:rPr lang="zh-CN" altLang="en-US" sz="2400" dirty="0" smtClean="0"/>
              <a:t>属性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/>
              <a:t>如果超出</a:t>
            </a:r>
            <a:r>
              <a:rPr lang="en-US" altLang="zh-CN" sz="2400" dirty="0" smtClean="0"/>
              <a:t>1K</a:t>
            </a:r>
            <a:r>
              <a:rPr lang="zh-CN" altLang="en-US" sz="2400" dirty="0" smtClean="0"/>
              <a:t>，数据部分移动到磁盘上，属性头和一小部分数据部分常驻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47786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$ Data</a:t>
            </a:r>
            <a:r>
              <a:rPr lang="zh-CN" altLang="en-US" smtClean="0"/>
              <a:t>数据部分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常驻属性头部分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常驻数据部分包括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非常驻部分信息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非常驻部分所在运行的指针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簇数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保留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磁盘上的大小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文件大小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标志位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位置指针</a:t>
            </a:r>
          </a:p>
        </p:txBody>
      </p:sp>
    </p:spTree>
    <p:extLst>
      <p:ext uri="{BB962C8B-B14F-4D97-AF65-F5344CB8AC3E}">
        <p14:creationId xmlns:p14="http://schemas.microsoft.com/office/powerpoint/2010/main" val="41500477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多个</a:t>
            </a:r>
            <a:r>
              <a:rPr lang="en-US" altLang="zh-CN" smtClean="0"/>
              <a:t>$ Data</a:t>
            </a:r>
            <a:r>
              <a:rPr lang="zh-CN" altLang="en-US" smtClean="0"/>
              <a:t>属性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/>
              <a:t>默认的</a:t>
            </a:r>
            <a:r>
              <a:rPr lang="en-US" altLang="zh-CN" sz="2400" dirty="0" smtClean="0"/>
              <a:t>$ Data</a:t>
            </a:r>
            <a:r>
              <a:rPr lang="zh-CN" altLang="en-US" sz="2400" dirty="0" smtClean="0"/>
              <a:t>属性没有名字</a:t>
            </a:r>
          </a:p>
          <a:p>
            <a:pPr eaLnBrk="1" hangingPunct="1"/>
            <a:r>
              <a:rPr lang="zh-CN" altLang="en-US" sz="2400" dirty="0" smtClean="0"/>
              <a:t>额外的</a:t>
            </a:r>
            <a:r>
              <a:rPr lang="en-US" altLang="zh-CN" sz="2400" dirty="0" smtClean="0"/>
              <a:t>$ Data</a:t>
            </a:r>
            <a:r>
              <a:rPr lang="zh-CN" altLang="en-US" sz="2400" dirty="0" smtClean="0"/>
              <a:t>属性必须有名字</a:t>
            </a:r>
          </a:p>
          <a:p>
            <a:pPr eaLnBrk="1" hangingPunct="1"/>
            <a:r>
              <a:rPr lang="zh-CN" altLang="en-US" sz="2400" dirty="0" smtClean="0"/>
              <a:t>命名数据流</a:t>
            </a:r>
          </a:p>
          <a:p>
            <a:pPr lvl="1" eaLnBrk="1" hangingPunct="1"/>
            <a:r>
              <a:rPr lang="zh-CN" altLang="en-US" sz="2400" dirty="0" smtClean="0"/>
              <a:t>使用</a:t>
            </a:r>
            <a:r>
              <a:rPr lang="en-US" altLang="zh-CN" sz="2400" dirty="0" smtClean="0"/>
              <a:t>MORE</a:t>
            </a:r>
            <a:r>
              <a:rPr lang="zh-CN" altLang="en-US" sz="2400" dirty="0" smtClean="0"/>
              <a:t>命令将命名数据流通过管道输出</a:t>
            </a:r>
          </a:p>
          <a:p>
            <a:pPr lvl="1" eaLnBrk="1" hangingPunct="1"/>
            <a:r>
              <a:rPr lang="en-US" altLang="zh-CN" sz="2400" dirty="0" smtClean="0"/>
              <a:t>C:\more&lt;super.txt</a:t>
            </a:r>
          </a:p>
          <a:p>
            <a:pPr lvl="1" eaLnBrk="1" hangingPunct="1">
              <a:buFontTx/>
              <a:buNone/>
            </a:pPr>
            <a:r>
              <a:rPr lang="en-US" altLang="zh-CN" sz="2400" dirty="0" smtClean="0"/>
              <a:t>  It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’</a:t>
            </a:r>
            <a:r>
              <a:rPr lang="en-US" altLang="zh-CN" sz="2400" dirty="0" smtClean="0"/>
              <a:t>s a example.</a:t>
            </a:r>
          </a:p>
        </p:txBody>
      </p:sp>
    </p:spTree>
    <p:extLst>
      <p:ext uri="{BB962C8B-B14F-4D97-AF65-F5344CB8AC3E}">
        <p14:creationId xmlns:p14="http://schemas.microsoft.com/office/powerpoint/2010/main" val="16039826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01957"/>
              </p:ext>
            </p:extLst>
          </p:nvPr>
        </p:nvGraphicFramePr>
        <p:xfrm>
          <a:off x="1206274" y="1012237"/>
          <a:ext cx="6653212" cy="500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Photo Editor 照片" r:id="rId3" imgW="5076190" imgH="3820058" progId="MSPhotoEd.3">
                  <p:embed/>
                </p:oleObj>
              </mc:Choice>
              <mc:Fallback>
                <p:oleObj name="Photo Editor 照片" r:id="rId3" imgW="5076190" imgH="3820058" progId="MSPhotoEd.3">
                  <p:embed/>
                  <p:pic>
                    <p:nvPicPr>
                      <p:cNvPr id="563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274" y="1012237"/>
                        <a:ext cx="6653212" cy="500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2000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1843088"/>
            <a:ext cx="6588125" cy="410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7" name="Rectangle 5"/>
          <p:cNvSpPr>
            <a:spLocks noGrp="1" noChangeArrowheads="1"/>
          </p:cNvSpPr>
          <p:nvPr>
            <p:ph type="title"/>
          </p:nvPr>
        </p:nvSpPr>
        <p:spPr>
          <a:xfrm>
            <a:off x="2209800" y="26035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小文件的</a:t>
            </a:r>
            <a:r>
              <a:rPr lang="en-US" altLang="zh-CN" smtClean="0"/>
              <a:t>MFT</a:t>
            </a:r>
            <a:r>
              <a:rPr lang="zh-CN" altLang="en-US" smtClean="0"/>
              <a:t>记录</a:t>
            </a:r>
          </a:p>
        </p:txBody>
      </p:sp>
    </p:spTree>
    <p:extLst>
      <p:ext uri="{BB962C8B-B14F-4D97-AF65-F5344CB8AC3E}">
        <p14:creationId xmlns:p14="http://schemas.microsoft.com/office/powerpoint/2010/main" val="25494617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小型目录的</a:t>
            </a:r>
            <a:r>
              <a:rPr lang="en-US" altLang="zh-CN" smtClean="0"/>
              <a:t>MFT</a:t>
            </a:r>
            <a:r>
              <a:rPr lang="zh-CN" altLang="en-US" smtClean="0"/>
              <a:t>记录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2809876"/>
            <a:ext cx="7418387" cy="194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4897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大文件的</a:t>
            </a:r>
            <a:r>
              <a:rPr lang="en-US" altLang="zh-CN" smtClean="0"/>
              <a:t>MFT</a:t>
            </a:r>
            <a:r>
              <a:rPr lang="zh-CN" altLang="en-US" smtClean="0"/>
              <a:t>文件记录</a:t>
            </a:r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2530476"/>
            <a:ext cx="6451600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2275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大型目录的</a:t>
            </a:r>
            <a:r>
              <a:rPr lang="en-US" altLang="zh-CN" smtClean="0"/>
              <a:t>MFT</a:t>
            </a:r>
            <a:r>
              <a:rPr lang="zh-CN" altLang="en-US" smtClean="0"/>
              <a:t>文件记录</a:t>
            </a: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9" y="2482851"/>
            <a:ext cx="7127875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8703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4450"/>
            <a:ext cx="7772400" cy="782638"/>
          </a:xfrm>
        </p:spPr>
        <p:txBody>
          <a:bodyPr/>
          <a:lstStyle/>
          <a:p>
            <a:pPr eaLnBrk="1" hangingPunct="1"/>
            <a:r>
              <a:rPr lang="en-US" altLang="zh-CN" smtClean="0"/>
              <a:t>VCN &amp; LCN</a:t>
            </a:r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2"/>
          <a:stretch>
            <a:fillRect/>
          </a:stretch>
        </p:blipFill>
        <p:spPr bwMode="auto">
          <a:xfrm>
            <a:off x="1416050" y="765175"/>
            <a:ext cx="6573838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6" y="3429000"/>
            <a:ext cx="5903913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8963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t="21875" r="11719" b="16667"/>
          <a:stretch>
            <a:fillRect/>
          </a:stretch>
        </p:blipFill>
        <p:spPr bwMode="auto">
          <a:xfrm>
            <a:off x="341539" y="512673"/>
            <a:ext cx="8915400" cy="531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10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349530" y="195532"/>
            <a:ext cx="4888676" cy="6929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4</a:t>
            </a:r>
            <a:r>
              <a:rPr lang="en-US" altLang="zh-CN" dirty="0" smtClean="0"/>
              <a:t>.2FAT</a:t>
            </a:r>
            <a:r>
              <a:rPr lang="zh-CN" altLang="en-US" dirty="0" smtClean="0"/>
              <a:t>文件系统的缺点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305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宋体" panose="02010600030101010101" pitchFamily="2" charset="-122"/>
              </a:rPr>
              <a:t>容易受损害</a:t>
            </a:r>
            <a:r>
              <a:rPr lang="zh-CN" altLang="en-US" sz="2800" dirty="0" smtClean="0"/>
              <a:t> </a:t>
            </a:r>
          </a:p>
          <a:p>
            <a:pPr lvl="1"/>
            <a:r>
              <a:rPr lang="en-US" altLang="zh-CN" sz="2400" dirty="0" smtClean="0"/>
              <a:t>FAT</a:t>
            </a:r>
            <a:r>
              <a:rPr lang="zh-CN" altLang="en-US" sz="2400" dirty="0" smtClean="0">
                <a:latin typeface="宋体" panose="02010600030101010101" pitchFamily="2" charset="-122"/>
              </a:rPr>
              <a:t>文件系统损坏时，计算机就要瘫痪或者不正常关机</a:t>
            </a:r>
            <a:r>
              <a:rPr lang="zh-CN" altLang="en-US" sz="2400" dirty="0" smtClean="0"/>
              <a:t> </a:t>
            </a:r>
          </a:p>
          <a:p>
            <a:r>
              <a:rPr lang="zh-CN" altLang="en-US" sz="2800" dirty="0" smtClean="0">
                <a:latin typeface="宋体" panose="02010600030101010101" pitchFamily="2" charset="-122"/>
              </a:rPr>
              <a:t>单用户</a:t>
            </a:r>
          </a:p>
          <a:p>
            <a:pPr lvl="1"/>
            <a:r>
              <a:rPr lang="zh-CN" altLang="en-US" sz="2400" dirty="0" smtClean="0">
                <a:latin typeface="宋体" panose="02010600030101010101" pitchFamily="2" charset="-122"/>
              </a:rPr>
              <a:t>不保存文件的权限信息</a:t>
            </a:r>
            <a:r>
              <a:rPr lang="zh-CN" altLang="en-US" sz="2400" dirty="0" smtClean="0"/>
              <a:t>；只包含</a:t>
            </a:r>
            <a:r>
              <a:rPr lang="zh-CN" altLang="en-US" sz="2400" dirty="0" smtClean="0">
                <a:latin typeface="宋体" panose="02010600030101010101" pitchFamily="2" charset="-122"/>
              </a:rPr>
              <a:t>隐藏、只读等公共属性</a:t>
            </a:r>
            <a:r>
              <a:rPr lang="zh-CN" altLang="en-US" sz="2400" dirty="0" smtClean="0"/>
              <a:t>  </a:t>
            </a:r>
          </a:p>
          <a:p>
            <a:r>
              <a:rPr lang="zh-CN" altLang="en-US" sz="2800" dirty="0" smtClean="0">
                <a:latin typeface="宋体" panose="02010600030101010101" pitchFamily="2" charset="-122"/>
              </a:rPr>
              <a:t>非最佳更新策略</a:t>
            </a:r>
            <a:r>
              <a:rPr lang="zh-CN" altLang="en-US" sz="2800" dirty="0" smtClean="0"/>
              <a:t> </a:t>
            </a:r>
          </a:p>
          <a:p>
            <a:pPr lvl="1"/>
            <a:r>
              <a:rPr lang="zh-CN" altLang="en-US" sz="2400" dirty="0" smtClean="0">
                <a:latin typeface="宋体" panose="02010600030101010101" pitchFamily="2" charset="-122"/>
              </a:rPr>
              <a:t>在磁盘的第一个扇区保存其目录信息</a:t>
            </a:r>
            <a:r>
              <a:rPr lang="zh-CN" altLang="en-US" sz="2400" dirty="0" smtClean="0"/>
              <a:t> </a:t>
            </a:r>
          </a:p>
          <a:p>
            <a:r>
              <a:rPr lang="zh-CN" altLang="en-US" sz="2800" dirty="0" smtClean="0">
                <a:latin typeface="宋体" panose="02010600030101010101" pitchFamily="2" charset="-122"/>
              </a:rPr>
              <a:t>没有防止碎片的最佳措施</a:t>
            </a:r>
            <a:r>
              <a:rPr lang="zh-CN" altLang="en-US" sz="2800" dirty="0" smtClean="0"/>
              <a:t> </a:t>
            </a:r>
          </a:p>
          <a:p>
            <a:r>
              <a:rPr lang="zh-CN" altLang="en-US" sz="2800" dirty="0" smtClean="0">
                <a:latin typeface="宋体" panose="02010600030101010101" pitchFamily="2" charset="-122"/>
              </a:rPr>
              <a:t>文件名长度受限</a:t>
            </a:r>
            <a:r>
              <a:rPr lang="zh-CN" altLang="en-US" sz="2800" dirty="0" smtClean="0"/>
              <a:t> </a:t>
            </a:r>
          </a:p>
          <a:p>
            <a:pPr lvl="1"/>
            <a:r>
              <a:rPr lang="en-US" altLang="zh-CN" sz="2400" dirty="0" smtClean="0"/>
              <a:t>8.3</a:t>
            </a:r>
            <a:r>
              <a:rPr lang="zh-CN" altLang="en-US" sz="2400" dirty="0" smtClean="0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3119203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663" y="21336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4.6  </a:t>
            </a:r>
            <a:r>
              <a:rPr lang="zh-CN" altLang="en-US" dirty="0"/>
              <a:t>管理文件与文件夹的访问许可权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138" y="1885405"/>
            <a:ext cx="7086600" cy="34290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35000"/>
              </a:spcBef>
            </a:pPr>
            <a:r>
              <a:rPr lang="en-US" altLang="zh-CN" sz="2400" dirty="0" smtClean="0"/>
              <a:t>NTFS</a:t>
            </a:r>
            <a:r>
              <a:rPr lang="zh-CN" altLang="en-US" sz="2400" dirty="0" smtClean="0">
                <a:latin typeface="宋体" panose="02010600030101010101" pitchFamily="2" charset="-122"/>
              </a:rPr>
              <a:t>文件权限的类型</a:t>
            </a:r>
            <a:r>
              <a:rPr lang="zh-CN" altLang="en-US" sz="2400" dirty="0" smtClean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 smtClean="0">
                <a:latin typeface="宋体" panose="02010600030101010101" pitchFamily="2" charset="-122"/>
              </a:rPr>
              <a:t>设置安全的访问许可权</a:t>
            </a:r>
            <a:r>
              <a:rPr lang="zh-CN" altLang="en-US" sz="2400" dirty="0" smtClean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 smtClean="0">
                <a:latin typeface="宋体" panose="02010600030101010101" pitchFamily="2" charset="-122"/>
              </a:rPr>
              <a:t>文件与文件夹的访问许可冲突</a:t>
            </a:r>
            <a:r>
              <a:rPr lang="zh-CN" altLang="en-US" sz="2400" dirty="0" smtClean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 smtClean="0">
                <a:latin typeface="宋体" panose="02010600030101010101" pitchFamily="2" charset="-122"/>
              </a:rPr>
              <a:t>查看文件与文件夹的访问许可权</a:t>
            </a:r>
            <a:r>
              <a:rPr lang="zh-CN" altLang="en-US" sz="2400" dirty="0" smtClean="0"/>
              <a:t>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2400" dirty="0" smtClean="0">
                <a:latin typeface="宋体" panose="02010600030101010101" pitchFamily="2" charset="-122"/>
              </a:rPr>
              <a:t>更改文件或文件夹的访问许可权</a:t>
            </a:r>
            <a:r>
              <a:rPr lang="zh-CN" alt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63918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4.6.1 NTFS</a:t>
            </a:r>
            <a:r>
              <a:rPr lang="zh-CN" altLang="en-US" sz="4000" dirty="0"/>
              <a:t>文件夹权限的类型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读取</a:t>
            </a:r>
            <a:endParaRPr lang="zh-CN" altLang="en-US" sz="2800"/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写入</a:t>
            </a:r>
          </a:p>
          <a:p>
            <a:pPr eaLnBrk="1" hangingPunct="1"/>
            <a:r>
              <a:rPr lang="zh-CN" altLang="en-US" sz="2800"/>
              <a:t>列出文件夹目录</a:t>
            </a:r>
          </a:p>
          <a:p>
            <a:pPr eaLnBrk="1" hangingPunct="1"/>
            <a:r>
              <a:rPr lang="zh-CN" altLang="en-US" sz="2800"/>
              <a:t>读取及运行</a:t>
            </a: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修改</a:t>
            </a:r>
            <a:r>
              <a:rPr lang="zh-CN" altLang="en-US" sz="2800"/>
              <a:t> </a:t>
            </a:r>
          </a:p>
          <a:p>
            <a:pPr eaLnBrk="1" hangingPunct="1"/>
            <a:r>
              <a:rPr lang="zh-CN" altLang="en-US" sz="2800"/>
              <a:t>完全控制</a:t>
            </a:r>
          </a:p>
        </p:txBody>
      </p:sp>
    </p:spTree>
    <p:extLst>
      <p:ext uri="{BB962C8B-B14F-4D97-AF65-F5344CB8AC3E}">
        <p14:creationId xmlns:p14="http://schemas.microsoft.com/office/powerpoint/2010/main" val="22539621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5621" y="176621"/>
            <a:ext cx="7772400" cy="782638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</a:rPr>
              <a:t>4.6.2 </a:t>
            </a:r>
            <a:r>
              <a:rPr lang="zh-CN" altLang="en-US" sz="3200" dirty="0">
                <a:solidFill>
                  <a:schemeClr val="tx1"/>
                </a:solidFill>
              </a:rPr>
              <a:t>设置安全的访问许可权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279" y="1639094"/>
            <a:ext cx="7847012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对服务器上的所有文件，实施强有力的基于许可的安全措施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对中低安全性的安装，除系统卷和引导卷外，所有驱动器上均实施域用户（</a:t>
            </a:r>
            <a:r>
              <a:rPr lang="en-US" altLang="zh-CN" sz="2400" dirty="0"/>
              <a:t>Domain   User</a:t>
            </a:r>
            <a:r>
              <a:rPr lang="zh-CN" altLang="en-US" sz="2400" dirty="0">
                <a:latin typeface="宋体" panose="02010600030101010101" pitchFamily="2" charset="-122"/>
              </a:rPr>
              <a:t>）管理，避免使用缺省的每个用户（</a:t>
            </a:r>
            <a:r>
              <a:rPr lang="en-US" altLang="zh-CN" sz="2400" dirty="0"/>
              <a:t>Everyone</a:t>
            </a:r>
            <a:r>
              <a:rPr lang="zh-CN" altLang="en-US" sz="2400" dirty="0">
                <a:latin typeface="宋体" panose="02010600030101010101" pitchFamily="2" charset="-122"/>
              </a:rPr>
              <a:t>）、完全控制（</a:t>
            </a:r>
            <a:r>
              <a:rPr lang="en-US" altLang="zh-CN" sz="2400" dirty="0"/>
              <a:t>Full control</a:t>
            </a:r>
            <a:r>
              <a:rPr lang="zh-CN" altLang="en-US" sz="2400" dirty="0">
                <a:latin typeface="宋体" panose="02010600030101010101" pitchFamily="2" charset="-122"/>
              </a:rPr>
              <a:t>）许可等安全措施；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对于高安全性安装，去掉所有</a:t>
            </a:r>
            <a:r>
              <a:rPr lang="en-US" altLang="zh-CN" sz="2400" dirty="0"/>
              <a:t>Everyone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/>
              <a:t>Full control</a:t>
            </a:r>
            <a:r>
              <a:rPr lang="zh-CN" altLang="en-US" sz="2400" dirty="0">
                <a:latin typeface="宋体" panose="02010600030101010101" pitchFamily="2" charset="-122"/>
              </a:rPr>
              <a:t>许可权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以机构中的自然关系为基础建立组，按组分配文件许可权</a:t>
            </a:r>
            <a:r>
              <a:rPr lang="zh-CN" altLang="en-US" sz="2400" dirty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利用第三方的许可审计软件管理复杂环境中的许可权问题</a:t>
            </a:r>
            <a:r>
              <a:rPr lang="zh-CN" altLang="en-US" sz="2400" dirty="0"/>
              <a:t> 。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5832021" y="260669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3300"/>
                </a:solidFill>
                <a:ea typeface="华文行楷" panose="02010800040101010101" pitchFamily="2" charset="-122"/>
              </a:rPr>
              <a:t>安全策略</a:t>
            </a:r>
          </a:p>
        </p:txBody>
      </p:sp>
    </p:spTree>
    <p:extLst>
      <p:ext uri="{BB962C8B-B14F-4D97-AF65-F5344CB8AC3E}">
        <p14:creationId xmlns:p14="http://schemas.microsoft.com/office/powerpoint/2010/main" val="19159126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4.6.3 </a:t>
            </a:r>
            <a:r>
              <a:rPr lang="zh-CN" altLang="en-US" dirty="0" smtClean="0"/>
              <a:t>用户的有效权限</a:t>
            </a:r>
            <a:r>
              <a:rPr lang="en-US" altLang="zh-CN" dirty="0" smtClean="0"/>
              <a:t>(1)</a:t>
            </a:r>
            <a:endParaRPr lang="zh-CN" altLang="en-US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/>
              <a:t>权限具有累加性</a:t>
            </a:r>
          </a:p>
          <a:p>
            <a:pPr lvl="1" eaLnBrk="1" hangingPunct="1">
              <a:buFontTx/>
              <a:buNone/>
            </a:pPr>
            <a:endParaRPr lang="en-US" altLang="zh-CN" sz="2400" dirty="0" smtClean="0"/>
          </a:p>
        </p:txBody>
      </p:sp>
      <p:graphicFrame>
        <p:nvGraphicFramePr>
          <p:cNvPr id="1321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90248"/>
              </p:ext>
            </p:extLst>
          </p:nvPr>
        </p:nvGraphicFramePr>
        <p:xfrm>
          <a:off x="1203768" y="3067912"/>
          <a:ext cx="7543800" cy="3382964"/>
        </p:xfrm>
        <a:graphic>
          <a:graphicData uri="http://schemas.openxmlformats.org/drawingml/2006/table">
            <a:tbl>
              <a:tblPr/>
              <a:tblGrid>
                <a:gridCol w="4079875">
                  <a:extLst>
                    <a:ext uri="{9D8B030D-6E8A-4147-A177-3AD203B41FA5}">
                      <a16:colId xmlns:a16="http://schemas.microsoft.com/office/drawing/2014/main" val="248915517"/>
                    </a:ext>
                  </a:extLst>
                </a:gridCol>
                <a:gridCol w="3463925">
                  <a:extLst>
                    <a:ext uri="{9D8B030D-6E8A-4147-A177-3AD203B41FA5}">
                      <a16:colId xmlns:a16="http://schemas.microsoft.com/office/drawing/2014/main" val="3018141927"/>
                    </a:ext>
                  </a:extLst>
                </a:gridCol>
              </a:tblGrid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用户或组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权限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782337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用户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写入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343643"/>
                  </a:ext>
                </a:extLst>
              </a:tr>
              <a:tr h="654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组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Sales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读取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94517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组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Manager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读取及运行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26950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用户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最后的有效权限为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写入＋读取＋运行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00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7515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4.6.3 </a:t>
            </a:r>
            <a:r>
              <a:rPr lang="zh-CN" altLang="en-US" dirty="0"/>
              <a:t>用户的有效</a:t>
            </a:r>
            <a:r>
              <a:rPr lang="zh-CN" altLang="en-US" dirty="0" smtClean="0"/>
              <a:t>权限</a:t>
            </a:r>
            <a:r>
              <a:rPr lang="en-US" altLang="zh-CN" dirty="0" smtClean="0"/>
              <a:t>(2)</a:t>
            </a:r>
            <a:endParaRPr lang="zh-CN" altLang="en-US" dirty="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/>
              <a:t>拒绝权限会覆盖所有其他权限</a:t>
            </a:r>
          </a:p>
          <a:p>
            <a:pPr lvl="1" eaLnBrk="1" hangingPunct="1"/>
            <a:r>
              <a:rPr lang="zh-CN" altLang="en-US" sz="2400" dirty="0" smtClean="0"/>
              <a:t>用户拒绝权限可覆盖改用户、组其他权限</a:t>
            </a:r>
          </a:p>
          <a:p>
            <a:pPr lvl="1" eaLnBrk="1" hangingPunct="1"/>
            <a:r>
              <a:rPr lang="zh-CN" altLang="en-US" sz="2400" dirty="0" smtClean="0"/>
              <a:t>在属性对话框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“</a:t>
            </a:r>
            <a:r>
              <a:rPr lang="zh-CN" altLang="en-US" sz="2400" dirty="0" smtClean="0"/>
              <a:t>完全控制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”</a:t>
            </a:r>
            <a:r>
              <a:rPr lang="zh-CN" altLang="en-US" sz="2400" dirty="0" smtClean="0"/>
              <a:t>处选择</a:t>
            </a:r>
          </a:p>
          <a:p>
            <a:pPr eaLnBrk="1" hangingPunct="1"/>
            <a:r>
              <a:rPr lang="zh-CN" altLang="en-US" sz="2400" dirty="0" smtClean="0"/>
              <a:t>文件权限会覆盖文件夹的权限</a:t>
            </a:r>
          </a:p>
          <a:p>
            <a:pPr lvl="1" eaLnBrk="1" hangingPunct="1"/>
            <a:r>
              <a:rPr lang="zh-CN" altLang="en-US" sz="2400" dirty="0" smtClean="0"/>
              <a:t>文件的设置权限优先</a:t>
            </a:r>
          </a:p>
          <a:p>
            <a:pPr lvl="1" eaLnBrk="1" hangingPunct="1"/>
            <a:r>
              <a:rPr lang="zh-CN" altLang="en-US" sz="2400" dirty="0" smtClean="0"/>
              <a:t>直接利用完整路径或共享文件夹来访问文件</a:t>
            </a:r>
          </a:p>
        </p:txBody>
      </p:sp>
    </p:spTree>
    <p:extLst>
      <p:ext uri="{BB962C8B-B14F-4D97-AF65-F5344CB8AC3E}">
        <p14:creationId xmlns:p14="http://schemas.microsoft.com/office/powerpoint/2010/main" val="26065242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1545896"/>
            <a:ext cx="44481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xfrm>
            <a:off x="823913" y="439738"/>
            <a:ext cx="7772400" cy="657225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</a:rPr>
              <a:t>4.6.4 </a:t>
            </a:r>
            <a:r>
              <a:rPr lang="zh-CN" altLang="en-US" sz="3200" dirty="0">
                <a:solidFill>
                  <a:schemeClr val="tx1"/>
                </a:solidFill>
              </a:rPr>
              <a:t>查看文件与文件夹的访问许可权</a:t>
            </a:r>
            <a:r>
              <a:rPr lang="en-US" altLang="zh-CN" sz="32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14376" y="1774496"/>
            <a:ext cx="2667000" cy="449580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选定文件或文件夹的图标，单击鼠标右键打开快捷菜单，然后选择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属性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命令。在打开的文件或文件夹的属性对话框中单击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安全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标签。</a:t>
            </a:r>
            <a:r>
              <a:rPr lang="zh-CN" altLang="en-US" sz="2400" dirty="0"/>
              <a:t> 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71011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4710113" y="6445250"/>
            <a:ext cx="45720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宋体" panose="02010600030101010101" pitchFamily="2" charset="-122"/>
              </a:rPr>
              <a:t>查看</a:t>
            </a:r>
            <a:r>
              <a:rPr lang="zh-CN" altLang="en-US" sz="2000" dirty="0">
                <a:latin typeface="宋体" panose="02010600030101010101" pitchFamily="2" charset="-122"/>
              </a:rPr>
              <a:t>文件或文件夹的访问许可权</a:t>
            </a:r>
            <a:r>
              <a:rPr lang="zh-CN" altLang="en-US" sz="2100" dirty="0"/>
              <a:t> 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916366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</a:rPr>
              <a:t>4.6.4 </a:t>
            </a:r>
            <a:r>
              <a:rPr lang="zh-CN" altLang="en-US" sz="3200" dirty="0">
                <a:solidFill>
                  <a:schemeClr val="tx1"/>
                </a:solidFill>
              </a:rPr>
              <a:t>查看文件与文件夹的访问许可权</a:t>
            </a:r>
            <a:r>
              <a:rPr lang="en-US" altLang="zh-CN" sz="32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71011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671513" algn="just">
              <a:spcBef>
                <a:spcPct val="0"/>
              </a:spcBef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没有列出来的用户（属于该选项中列出的某个组）也可能具有对文件或文件夹的访问许可权。因此，最好不要把对文件的访问许可权分配给各个用户，而把许可权分配给组，然后把用户添加到组中。这样需要更改的时候只需要更改整个组的访问许可权，而不必逐个修改每个用户。</a:t>
            </a:r>
          </a:p>
        </p:txBody>
      </p:sp>
    </p:spTree>
    <p:extLst>
      <p:ext uri="{BB962C8B-B14F-4D97-AF65-F5344CB8AC3E}">
        <p14:creationId xmlns:p14="http://schemas.microsoft.com/office/powerpoint/2010/main" val="1353568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</a:rPr>
              <a:t>4.6.5 </a:t>
            </a:r>
            <a:r>
              <a:rPr lang="zh-CN" altLang="en-US" sz="3200" dirty="0">
                <a:solidFill>
                  <a:schemeClr val="tx1"/>
                </a:solidFill>
              </a:rPr>
              <a:t>更改文件或文件夹的访问许可权</a:t>
            </a:r>
            <a:r>
              <a:rPr lang="en-US" altLang="zh-CN" sz="3200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412875"/>
            <a:ext cx="27432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在如图所示的对话框中，选择需要设置的用户或组，简单地选定或取消对应权限后面的复选框；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单击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安全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标签下单击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高级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按钮，可以打开访问控制对话框。进一步设置一些额外的高级访问权限。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248150" y="18621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57150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5410200" y="6248400"/>
            <a:ext cx="48768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宋体" panose="02010600030101010101" pitchFamily="2" charset="-122"/>
              </a:rPr>
              <a:t>设置</a:t>
            </a:r>
            <a:r>
              <a:rPr lang="zh-CN" altLang="en-US" sz="2000" dirty="0">
                <a:latin typeface="宋体" panose="02010600030101010101" pitchFamily="2" charset="-122"/>
              </a:rPr>
              <a:t>文件或文件夹的高级访问权限</a:t>
            </a:r>
            <a:r>
              <a:rPr lang="zh-CN" altLang="en-US" sz="2100" dirty="0"/>
              <a:t> 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094749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</a:rPr>
              <a:t>4.6.5 </a:t>
            </a:r>
            <a:r>
              <a:rPr lang="zh-CN" altLang="en-US" sz="3200" dirty="0">
                <a:solidFill>
                  <a:schemeClr val="tx1"/>
                </a:solidFill>
              </a:rPr>
              <a:t>更改文件或文件夹的访问许可权</a:t>
            </a:r>
            <a:r>
              <a:rPr lang="en-US" altLang="zh-CN" sz="3200" dirty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84313"/>
            <a:ext cx="2743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单击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查看</a:t>
            </a:r>
            <a:r>
              <a:rPr lang="en-US" altLang="zh-CN" sz="2800">
                <a:latin typeface="宋体" panose="02010600030101010101" pitchFamily="2" charset="-122"/>
              </a:rPr>
              <a:t>/</a:t>
            </a:r>
            <a:r>
              <a:rPr lang="zh-CN" altLang="en-US" sz="2800">
                <a:latin typeface="宋体" panose="02010600030101010101" pitchFamily="2" charset="-122"/>
              </a:rPr>
              <a:t>编辑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，打开选定对象的权限项目对话框，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用户可以通过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应用到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下拉列表框选择需设定用户或组，并对选定对象的访问权限进行更加全面的设置。 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4248150" y="18621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5334000" y="6461126"/>
            <a:ext cx="502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/>
              <a:t>为</a:t>
            </a:r>
            <a:r>
              <a:rPr lang="zh-CN" altLang="en-US" sz="2000" dirty="0"/>
              <a:t>用户或组设置额外的高级访问权限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700588" y="177641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1371600"/>
            <a:ext cx="41814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8889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4.7  </a:t>
            </a:r>
            <a:r>
              <a:rPr lang="zh-CN" altLang="en-US" sz="3200" dirty="0"/>
              <a:t>共享文件夹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1944688"/>
            <a:ext cx="7086600" cy="3429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共享文件夹概念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共享文件夹权限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添加共享文件夹</a:t>
            </a:r>
            <a:endParaRPr lang="zh-CN" altLang="en-US" sz="2800"/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/>
              <a:t>停止</a:t>
            </a:r>
            <a:r>
              <a:rPr lang="zh-CN" altLang="en-US" sz="2800">
                <a:latin typeface="宋体" panose="02010600030101010101" pitchFamily="2" charset="-122"/>
              </a:rPr>
              <a:t>共享文件夹</a:t>
            </a:r>
            <a:endParaRPr lang="zh-CN" altLang="en-US" sz="2800"/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修改共享文件夹的属性</a:t>
            </a:r>
            <a:r>
              <a:rPr lang="zh-CN" altLang="en-US" sz="2800"/>
              <a:t>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映射网络驱动器</a:t>
            </a:r>
            <a:r>
              <a:rPr lang="zh-CN" altLang="en-US" sz="2800"/>
              <a:t>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800">
                <a:latin typeface="宋体" panose="02010600030101010101" pitchFamily="2" charset="-122"/>
              </a:rPr>
              <a:t>断开网络驱动器</a:t>
            </a:r>
            <a:r>
              <a:rPr lang="zh-CN" altLang="en-US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079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706" y="1547949"/>
            <a:ext cx="8001000" cy="48768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rgbClr val="FF6600"/>
                </a:solidFill>
                <a:latin typeface="楷体_GB2312" pitchFamily="49" charset="-122"/>
              </a:rPr>
              <a:t>New Technology File System</a:t>
            </a:r>
            <a:r>
              <a:rPr lang="en-US" altLang="zh-CN" sz="280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/>
            <a:r>
              <a:rPr lang="en-US" altLang="zh-CN" sz="2400" dirty="0">
                <a:latin typeface="宋体" panose="02010600030101010101" pitchFamily="2" charset="-122"/>
              </a:rPr>
              <a:t>windows 2000 Server</a:t>
            </a:r>
            <a:r>
              <a:rPr lang="zh-CN" altLang="en-US" sz="2400" dirty="0">
                <a:latin typeface="宋体" panose="02010600030101010101" pitchFamily="2" charset="-122"/>
              </a:rPr>
              <a:t>推荐使用的高性能文件系统；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它支持许多新的文件安全、存储和容错功能；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设计目标是在大容量的硬盘上能够很快地执行读、写和搜索等标准的文件操作，甚至包括文件系统恢复等高级操作； </a:t>
            </a:r>
          </a:p>
          <a:p>
            <a:pPr eaLnBrk="1" hangingPunct="1"/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文件系统包括了文件服务器和高端个人计算机所需的安全特性；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还支持对于关键数据、十分重要的数据访问控制和私有权限 ；</a:t>
            </a: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是惟一允许为单个文件指定权限的文件系统。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349530" y="195532"/>
            <a:ext cx="4888676" cy="6929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4.3NTFS</a:t>
            </a:r>
            <a:r>
              <a:rPr lang="zh-CN" altLang="en-US" dirty="0" smtClean="0"/>
              <a:t>文件系统</a:t>
            </a:r>
            <a:r>
              <a:rPr lang="en-US" altLang="zh-CN" dirty="0" smtClean="0"/>
              <a:t>(1)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38307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4325" y="1286693"/>
            <a:ext cx="7772400" cy="1219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/>
              <a:t>概念</a:t>
            </a:r>
          </a:p>
          <a:p>
            <a:pPr eaLnBrk="1" hangingPunct="1"/>
            <a:r>
              <a:rPr lang="zh-CN" altLang="en-US" sz="2400" dirty="0" smtClean="0"/>
              <a:t>权限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-76200"/>
            <a:ext cx="7772400" cy="114300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 dirty="0" smtClean="0"/>
              <a:t>4.7.1 </a:t>
            </a:r>
            <a:r>
              <a:rPr lang="zh-CN" altLang="en-US" dirty="0" smtClean="0"/>
              <a:t>共享文件夹</a:t>
            </a:r>
          </a:p>
        </p:txBody>
      </p:sp>
      <p:graphicFrame>
        <p:nvGraphicFramePr>
          <p:cNvPr id="1392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91460"/>
              </p:ext>
            </p:extLst>
          </p:nvPr>
        </p:nvGraphicFramePr>
        <p:xfrm>
          <a:off x="559525" y="2658293"/>
          <a:ext cx="8382000" cy="3546478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22450313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332531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3468960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637719666"/>
                    </a:ext>
                  </a:extLst>
                </a:gridCol>
              </a:tblGrid>
              <a:tr h="4572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具备的能力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读取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修改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完全控制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249238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查看该共享文件夹内的文件名称、子文件夹名称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747005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查看文件内数据、运行程序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109848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遍历子文件夹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189191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添加文件、子文件夹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297077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修改文件内的数据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243691"/>
                  </a:ext>
                </a:extLst>
              </a:tr>
              <a:tr h="406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删除文件与子文件夹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354609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修改权限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315468"/>
                  </a:ext>
                </a:extLst>
              </a:tr>
              <a:tr h="3658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取得所有权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1E28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 b="1">
                          <a:solidFill>
                            <a:srgbClr val="1E1E28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1E28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02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198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CN" dirty="0" smtClean="0"/>
              <a:t>4.7.2 </a:t>
            </a:r>
            <a:r>
              <a:rPr lang="zh-CN" altLang="en-US" dirty="0" smtClean="0"/>
              <a:t>添加共享文件夹</a:t>
            </a:r>
            <a:r>
              <a:rPr lang="en-US" altLang="zh-CN" dirty="0" smtClean="0"/>
              <a:t>(1)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2349501"/>
            <a:ext cx="7315200" cy="187007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步骤一，打开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开始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程序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管理工具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计算机管理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命令后，打开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计算机管理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窗口，然后点击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共享文件夹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en-US" altLang="zh-CN" sz="2800"/>
              <a:t>/</a:t>
            </a:r>
            <a:r>
              <a:rPr lang="en-US" altLang="zh-CN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子节点，打开如图所示窗口。</a:t>
            </a:r>
            <a:r>
              <a:rPr lang="zh-CN" altLang="en-US" sz="2800"/>
              <a:t> 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5459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33376"/>
            <a:ext cx="7772400" cy="301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6801"/>
            <a:ext cx="74676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4343400" y="6384926"/>
            <a:ext cx="3505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</a:rPr>
              <a:t>计算机</a:t>
            </a:r>
            <a:r>
              <a:rPr lang="zh-CN" altLang="en-US" dirty="0">
                <a:latin typeface="宋体" panose="02010600030101010101" pitchFamily="2" charset="-122"/>
              </a:rPr>
              <a:t>管理窗口</a:t>
            </a:r>
            <a:r>
              <a:rPr lang="zh-CN" altLang="en-US" sz="2500" dirty="0"/>
              <a:t> 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316369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057400"/>
            <a:ext cx="7772400" cy="36576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步骤二，在窗口的右边显示出了计算机中所有共享文件夹的信息。</a:t>
            </a: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如果要建立新的共享文件夹，可通过选择主菜单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操作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中的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新文件共享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子菜单，或者在右侧窗口单击鼠标右键选择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菜单，打开如图</a:t>
            </a:r>
            <a:r>
              <a:rPr lang="en-US" altLang="zh-CN" sz="2800"/>
              <a:t>7-5</a:t>
            </a:r>
            <a:r>
              <a:rPr lang="zh-CN" altLang="en-US" sz="2800">
                <a:latin typeface="宋体" panose="02010600030101010101" pitchFamily="2" charset="-122"/>
              </a:rPr>
              <a:t>所示对话框。输入要共享的文件夹、共享名、共享描述，在共享描述中可输入一些该资源的描述性信息，以方便用户了解其内容。</a:t>
            </a:r>
            <a:r>
              <a:rPr lang="zh-CN" altLang="en-US" sz="2800"/>
              <a:t> 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297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33376"/>
            <a:ext cx="7772400" cy="301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4343400" y="6248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</a:rPr>
              <a:t>创建</a:t>
            </a:r>
            <a:r>
              <a:rPr lang="zh-CN" altLang="en-US" dirty="0">
                <a:latin typeface="宋体" panose="02010600030101010101" pitchFamily="2" charset="-122"/>
              </a:rPr>
              <a:t>共享文件夹</a:t>
            </a:r>
            <a:r>
              <a:rPr lang="zh-CN" altLang="en-US" dirty="0"/>
              <a:t> 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6553200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3358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(5)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2133600"/>
            <a:ext cx="7315200" cy="2438400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步骤三，点击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下一步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，打开如图</a:t>
            </a:r>
            <a:r>
              <a:rPr lang="en-US" altLang="zh-CN" sz="2800"/>
              <a:t>8-8</a:t>
            </a:r>
            <a:r>
              <a:rPr lang="zh-CN" altLang="en-US" sz="2800">
                <a:latin typeface="宋体" panose="02010600030101010101" pitchFamily="2" charset="-122"/>
              </a:rPr>
              <a:t>所示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创建共享文件夹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对话框。用户可以根据自己的需要设置网络用户的访问权限。或者选择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自定义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自己定义网络用户的访问权限。</a:t>
            </a:r>
            <a:r>
              <a:rPr lang="zh-CN" altLang="en-US" sz="2800"/>
              <a:t> 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5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33376"/>
            <a:ext cx="7772400" cy="301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(6)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4343400" y="6248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</a:rPr>
              <a:t>创建</a:t>
            </a:r>
            <a:r>
              <a:rPr lang="zh-CN" altLang="en-US" dirty="0">
                <a:latin typeface="宋体" panose="02010600030101010101" pitchFamily="2" charset="-122"/>
              </a:rPr>
              <a:t>共享文件夹</a:t>
            </a:r>
            <a:r>
              <a:rPr lang="zh-CN" altLang="en-US" dirty="0"/>
              <a:t> 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1"/>
            <a:ext cx="7010400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4817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(8)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676400"/>
            <a:ext cx="74676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另一种方法：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双击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我的电脑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，然后选择要设置为共享文件夹的驱动器并选定文件夹。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鼠标右键激活快捷菜单，选择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共享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菜单项，打开如图所示</a:t>
            </a:r>
            <a:r>
              <a:rPr lang="en-US" altLang="zh-CN" sz="2800"/>
              <a:t>7-7</a:t>
            </a:r>
            <a:r>
              <a:rPr lang="zh-CN" altLang="en-US" sz="2800">
                <a:latin typeface="宋体" panose="02010600030101010101" pitchFamily="2" charset="-122"/>
              </a:rPr>
              <a:t>窗口。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然后进行相应的设置，如更改共享名，设定用户连接数量，点击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权限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按钮，如图</a:t>
            </a:r>
            <a:r>
              <a:rPr lang="en-US" altLang="zh-CN" sz="2800">
                <a:latin typeface="宋体" panose="02010600030101010101" pitchFamily="2" charset="-122"/>
              </a:rPr>
              <a:t>7-8</a:t>
            </a:r>
            <a:r>
              <a:rPr lang="zh-CN" altLang="en-US" sz="2800">
                <a:latin typeface="宋体" panose="02010600030101010101" pitchFamily="2" charset="-122"/>
              </a:rPr>
              <a:t>所示，设置允许访问的用户权限。</a:t>
            </a:r>
            <a:r>
              <a:rPr lang="zh-CN" altLang="en-US" sz="2800"/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0992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33376"/>
            <a:ext cx="7772400" cy="301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</a:rPr>
              <a:t>4.7.2 </a:t>
            </a:r>
            <a:r>
              <a:rPr lang="zh-CN" altLang="en-US" sz="3200" dirty="0">
                <a:solidFill>
                  <a:schemeClr val="tx1"/>
                </a:solidFill>
              </a:rPr>
              <a:t>添加共享文件夹</a:t>
            </a:r>
            <a:r>
              <a:rPr lang="en-US" altLang="zh-CN" sz="3200" dirty="0">
                <a:solidFill>
                  <a:schemeClr val="tx1"/>
                </a:solidFill>
              </a:rPr>
              <a:t>(8)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286000" y="61722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</a:rPr>
              <a:t>文件夹</a:t>
            </a:r>
            <a:r>
              <a:rPr lang="zh-CN" altLang="en-US" dirty="0">
                <a:latin typeface="宋体" panose="02010600030101010101" pitchFamily="2" charset="-122"/>
              </a:rPr>
              <a:t>的共享选项</a:t>
            </a:r>
            <a:r>
              <a:rPr lang="zh-CN" altLang="en-US" dirty="0"/>
              <a:t>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714875" y="2438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4762500" y="20145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29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371600"/>
            <a:ext cx="44545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4838700" y="20193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29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1371600"/>
            <a:ext cx="42148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6400800" y="61722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</a:rPr>
              <a:t>文件夹</a:t>
            </a:r>
            <a:r>
              <a:rPr lang="zh-CN" altLang="en-US" dirty="0">
                <a:latin typeface="宋体" panose="02010600030101010101" pitchFamily="2" charset="-122"/>
              </a:rPr>
              <a:t>的共享许可权限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5854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</a:rPr>
              <a:t>4.7.3 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停止共享文件夹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368425"/>
            <a:ext cx="7467600" cy="4724400"/>
          </a:xfrm>
        </p:spPr>
        <p:txBody>
          <a:bodyPr>
            <a:normAutofit fontScale="92500"/>
          </a:bodyPr>
          <a:lstStyle/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/>
            <a:r>
              <a:rPr lang="zh-CN" altLang="en-US" sz="2400"/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计算机管理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窗口中，选择要停止共享的文件夹；</a:t>
            </a:r>
          </a:p>
          <a:p>
            <a:pPr eaLnBrk="1" hangingPunct="1"/>
            <a:r>
              <a:rPr lang="zh-CN" altLang="en-US" sz="2400"/>
              <a:t>点击右键，选择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停止共享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；</a:t>
            </a:r>
          </a:p>
          <a:p>
            <a:pPr eaLnBrk="1" hangingPunct="1"/>
            <a:r>
              <a:rPr lang="zh-CN" altLang="en-US" sz="2400"/>
              <a:t>在弹出的对话框里，点击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按钮即可。</a:t>
            </a:r>
          </a:p>
          <a:p>
            <a:pPr eaLnBrk="1" hangingPunct="1"/>
            <a:endParaRPr lang="zh-CN" altLang="en-US" sz="2400"/>
          </a:p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en-US" altLang="zh-CN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/>
            <a:r>
              <a:rPr lang="zh-CN" altLang="en-US" sz="2400"/>
              <a:t>双击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图标，选定已经设为共享的文件夹；</a:t>
            </a:r>
          </a:p>
          <a:p>
            <a:pPr eaLnBrk="1" hangingPunct="1"/>
            <a:r>
              <a:rPr lang="zh-CN" altLang="en-US" sz="2400"/>
              <a:t>右击该文件夹，选择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共享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命令，打开共享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选项卡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；</a:t>
            </a:r>
          </a:p>
          <a:p>
            <a:pPr eaLnBrk="1" hangingPunct="1"/>
            <a:r>
              <a:rPr lang="zh-CN" altLang="en-US" sz="2400"/>
              <a:t>单击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不共享该文件夹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，点击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/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/>
              <a:t>按钮即可。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3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269" y="1584960"/>
            <a:ext cx="8001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FF6600"/>
                </a:solidFill>
                <a:latin typeface="楷体_GB2312" pitchFamily="49" charset="-122"/>
              </a:rPr>
              <a:t>优点：</a:t>
            </a:r>
            <a:r>
              <a:rPr lang="zh-CN" altLang="en-US" sz="240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更为安全的文件保障，提供文件加密，能够大大提高信息的安全性。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更好的磁盘压缩功能；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支持最大达</a:t>
            </a:r>
            <a:r>
              <a:rPr lang="en-US" altLang="zh-CN" sz="2400" dirty="0">
                <a:latin typeface="宋体" panose="02010600030101010101" pitchFamily="2" charset="-122"/>
              </a:rPr>
              <a:t>2TB</a:t>
            </a:r>
            <a:r>
              <a:rPr lang="zh-CN" altLang="en-US" sz="2400" dirty="0">
                <a:latin typeface="宋体" panose="02010600030101010101" pitchFamily="2" charset="-122"/>
              </a:rPr>
              <a:t>的大硬盘，并且随着磁盘容量的增大，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的性能不像</a:t>
            </a:r>
            <a:r>
              <a:rPr lang="en-US" altLang="zh-CN" sz="2400" dirty="0">
                <a:latin typeface="宋体" panose="02010600030101010101" pitchFamily="2" charset="-122"/>
              </a:rPr>
              <a:t>FAT</a:t>
            </a:r>
            <a:r>
              <a:rPr lang="zh-CN" altLang="en-US" sz="2400" dirty="0">
                <a:latin typeface="宋体" panose="02010600030101010101" pitchFamily="2" charset="-122"/>
              </a:rPr>
              <a:t>那样随之降低；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可以赋予单个文件和文件夹权限：对同一个文件或者文件夹为不同用户可以指定不同的权限；可以为单个用户设置权限；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恢复能力：用户在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卷中很少需要运行磁盘修复程序。在系统崩溃事件中，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文件系统使用日志文件和复查点信息自动恢复文件系统的一致性；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349530" y="195532"/>
            <a:ext cx="4888676" cy="6929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4.3NTFS</a:t>
            </a:r>
            <a:r>
              <a:rPr lang="zh-CN" altLang="en-US" dirty="0" smtClean="0"/>
              <a:t>文件系统</a:t>
            </a:r>
            <a:r>
              <a:rPr lang="en-US" altLang="zh-CN" dirty="0" smtClean="0"/>
              <a:t>(2)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795333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</a:rPr>
              <a:t>4.7.4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修改共享文件夹的属性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2133600"/>
            <a:ext cx="7239000" cy="4343400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选择共享文件夹，点击右键，选择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属性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，打开如图所示对话框；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常规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对话框里，可以设置允许多少用户同时访问该共享文件夹以及缓存设置；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可以通过选择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共享权限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、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安全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选项卡，修改组和用户的共享访问许可，或该文件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文件夹访问许可的设置；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确定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按钮即可使配置生效。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707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</a:rPr>
              <a:t>4.7.4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修改共享文件夹的属性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465296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1524000"/>
            <a:ext cx="4557713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4495800" y="6248401"/>
            <a:ext cx="3352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图</a:t>
            </a:r>
            <a:r>
              <a:rPr lang="en-US" altLang="zh-CN"/>
              <a:t>7-10 “Public”</a:t>
            </a:r>
            <a:r>
              <a:rPr lang="zh-CN" altLang="en-US">
                <a:latin typeface="宋体" panose="02010600030101010101" pitchFamily="2" charset="-122"/>
              </a:rPr>
              <a:t>对话框</a:t>
            </a:r>
            <a:r>
              <a:rPr lang="zh-CN" altLang="en-US" sz="2500"/>
              <a:t> </a:t>
            </a:r>
            <a:endParaRPr lang="zh-CN" altLang="en-US" sz="4800"/>
          </a:p>
        </p:txBody>
      </p:sp>
    </p:spTree>
    <p:extLst>
      <p:ext uri="{BB962C8B-B14F-4D97-AF65-F5344CB8AC3E}">
        <p14:creationId xmlns:p14="http://schemas.microsoft.com/office/powerpoint/2010/main" val="3688527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</a:rPr>
              <a:t>4.7.5 </a:t>
            </a:r>
            <a:r>
              <a:rPr lang="zh-CN" altLang="en-US" sz="3200" dirty="0">
                <a:solidFill>
                  <a:schemeClr val="tx1"/>
                </a:solidFill>
              </a:rPr>
              <a:t>映射网络驱动器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7315200" cy="4572000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右击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，选择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映射网络驱动器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，打开如图</a:t>
            </a:r>
            <a:r>
              <a:rPr lang="en-US" altLang="zh-CN" sz="2400"/>
              <a:t>7-11</a:t>
            </a:r>
            <a:r>
              <a:rPr lang="zh-CN" altLang="en-US" sz="2400">
                <a:latin typeface="宋体" panose="02010600030101010101" pitchFamily="2" charset="-122"/>
              </a:rPr>
              <a:t>所示对话框；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在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驱动器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下拉列表框中，选择一个本机没有的盘符作为共享文件夹的映射驱动器符号。输入要共享的文件夹名及路径；或者点击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浏览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按钮打开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浏览文件夹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对话框，选择要映射的文件夹；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如果需要下次登录时自动建立同共享文件夹的连接，选定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登陆时重新连接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复选框； </a:t>
            </a:r>
          </a:p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单击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完成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，即可完成对共享文件夹到本机的映射。 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280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26988"/>
            <a:ext cx="7772400" cy="903288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</a:rPr>
              <a:t>4.7.5 </a:t>
            </a:r>
            <a:r>
              <a:rPr lang="zh-CN" altLang="en-US" sz="3200" dirty="0">
                <a:solidFill>
                  <a:schemeClr val="tx1"/>
                </a:solidFill>
              </a:rPr>
              <a:t>映射网络驱动器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4652963" y="1957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495800" y="62484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</a:rPr>
              <a:t>映射网络驱动器</a:t>
            </a:r>
            <a:r>
              <a:rPr lang="zh-CN" altLang="en-US" dirty="0">
                <a:latin typeface="宋体" panose="02010600030101010101" pitchFamily="2" charset="-122"/>
              </a:rPr>
              <a:t>对话框</a:t>
            </a:r>
            <a:r>
              <a:rPr lang="zh-CN" altLang="en-US" dirty="0"/>
              <a:t> 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4562475" y="2405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80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12875"/>
            <a:ext cx="69342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6735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33375"/>
            <a:ext cx="7772400" cy="3619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</a:rPr>
              <a:t>4.7.5 </a:t>
            </a:r>
            <a:r>
              <a:rPr lang="zh-CN" altLang="en-US" sz="3200" dirty="0">
                <a:solidFill>
                  <a:schemeClr val="tx1"/>
                </a:solidFill>
              </a:rPr>
              <a:t>映射网络驱动器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6613"/>
            <a:ext cx="8229600" cy="1676400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打开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latin typeface="宋体" panose="02010600030101010101" pitchFamily="2" charset="-122"/>
              </a:rPr>
              <a:t>我的电脑</a:t>
            </a:r>
            <a:r>
              <a:rPr lang="zh-CN" altLang="en-US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，将发现本机多了一个驱动器符，通过该驱动器符可以访问该共享文件夹，如同访问本机的物理磁盘一样。 </a:t>
            </a:r>
            <a:r>
              <a:rPr lang="zh-CN" altLang="en-US" sz="2400">
                <a:latin typeface="Times New Roman" panose="02020603050405020304" pitchFamily="18" charset="0"/>
              </a:rPr>
              <a:t>“</a:t>
            </a:r>
            <a:r>
              <a:rPr lang="en-US" altLang="zh-CN" sz="2400">
                <a:latin typeface="宋体" panose="02010600030101010101" pitchFamily="2" charset="-122"/>
              </a:rPr>
              <a:t>H</a:t>
            </a:r>
            <a:r>
              <a:rPr lang="en-US" altLang="zh-CN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latin typeface="宋体" panose="02010600030101010101" pitchFamily="2" charset="-122"/>
              </a:rPr>
              <a:t>驱动器实际上是共享文件夹到本机的一个映射。 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4129088" y="20383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06"/>
          <a:stretch>
            <a:fillRect/>
          </a:stretch>
        </p:blipFill>
        <p:spPr bwMode="auto">
          <a:xfrm>
            <a:off x="2057400" y="2492375"/>
            <a:ext cx="8153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3886200" y="6186489"/>
            <a:ext cx="40959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latin typeface="宋体" panose="02010600030101010101" pitchFamily="2" charset="-122"/>
              </a:rPr>
              <a:t>通过</a:t>
            </a:r>
            <a:r>
              <a:rPr lang="zh-CN" altLang="en-US" sz="2000" dirty="0">
                <a:latin typeface="宋体" panose="02010600030101010101" pitchFamily="2" charset="-122"/>
              </a:rPr>
              <a:t>映射的驱动器访问共享文件夹</a:t>
            </a:r>
            <a:r>
              <a:rPr lang="zh-CN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77618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15888"/>
            <a:ext cx="7772400" cy="7604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4.7.5 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断开网络驱动器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196975"/>
            <a:ext cx="80772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右击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我的电脑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，选择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断开网络驱动器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</a:rPr>
              <a:t>选择要断开的网络驱动器，点击</a:t>
            </a:r>
            <a:r>
              <a:rPr lang="zh-CN" altLang="en-US" sz="2800">
                <a:latin typeface="Times New Roman" panose="02020603050405020304" pitchFamily="18" charset="0"/>
              </a:rPr>
              <a:t>“</a:t>
            </a:r>
            <a:r>
              <a:rPr lang="zh-CN" altLang="en-US" sz="2800">
                <a:latin typeface="宋体" panose="02010600030101010101" pitchFamily="2" charset="-122"/>
              </a:rPr>
              <a:t>确定</a:t>
            </a:r>
            <a:r>
              <a:rPr lang="zh-CN" altLang="en-US" sz="2800">
                <a:latin typeface="Times New Roman" panose="02020603050405020304" pitchFamily="18" charset="0"/>
              </a:rPr>
              <a:t>”</a:t>
            </a:r>
            <a:r>
              <a:rPr lang="zh-CN" altLang="en-US" sz="2800">
                <a:latin typeface="宋体" panose="02010600030101010101" pitchFamily="2" charset="-122"/>
              </a:rPr>
              <a:t>即可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4676775" y="26574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01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89138"/>
            <a:ext cx="5638800" cy="306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6524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上机练习作业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采用文件读写方式 按指定顺序 合并某个文件夹中的文本文件集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736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577" y="1430382"/>
            <a:ext cx="8001000" cy="4876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FF6600"/>
                </a:solidFill>
                <a:latin typeface="楷体_GB2312" pitchFamily="49" charset="-122"/>
              </a:rPr>
              <a:t>优点（</a:t>
            </a:r>
            <a:r>
              <a:rPr lang="en-US" altLang="zh-CN" sz="2400" dirty="0">
                <a:solidFill>
                  <a:srgbClr val="FF6600"/>
                </a:solidFill>
                <a:latin typeface="楷体_GB2312" pitchFamily="49" charset="-122"/>
              </a:rPr>
              <a:t>Continue</a:t>
            </a:r>
            <a:r>
              <a:rPr lang="zh-CN" altLang="en-US" sz="2400" dirty="0">
                <a:solidFill>
                  <a:srgbClr val="FF6600"/>
                </a:solidFill>
                <a:latin typeface="楷体_GB2312" pitchFamily="49" charset="-122"/>
              </a:rPr>
              <a:t>）：</a:t>
            </a:r>
            <a:r>
              <a:rPr lang="zh-CN" altLang="en-US" sz="240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文件夹的</a:t>
            </a:r>
            <a:r>
              <a:rPr lang="en-US" altLang="zh-CN" sz="2400" dirty="0">
                <a:latin typeface="宋体" panose="02010600030101010101" pitchFamily="2" charset="-122"/>
              </a:rPr>
              <a:t>B-Tree</a:t>
            </a:r>
            <a:r>
              <a:rPr lang="zh-CN" altLang="en-US" sz="2400" dirty="0">
                <a:latin typeface="宋体" panose="02010600030101010101" pitchFamily="2" charset="-122"/>
              </a:rPr>
              <a:t>结构使得用户在访问较大文件夹中的文件时，速度甚至较访问卷中较小文件夹中的文件还快；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可以在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卷中压缩单个文件和文件夹。且用户不需要使用解压软件将这些文件展开，而直接读写压缩文件；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支持活动目录和域：可以帮助用户方便灵活地查看和控制网络资源；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支持稀疏文件：应用程序生成的一种特殊文件，它的文件尺寸非常大，但实际上只需要很少的磁盘空间；</a:t>
            </a:r>
            <a:r>
              <a:rPr lang="en-US" altLang="zh-CN" sz="2400" dirty="0">
                <a:latin typeface="宋体" panose="02010600030101010101" pitchFamily="2" charset="-122"/>
              </a:rPr>
              <a:t>NTFS</a:t>
            </a:r>
            <a:r>
              <a:rPr lang="zh-CN" altLang="en-US" sz="2400" dirty="0">
                <a:latin typeface="宋体" panose="02010600030101010101" pitchFamily="2" charset="-122"/>
              </a:rPr>
              <a:t>只需要给这种文件实际写入的数据分配磁盘存储空间；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支持磁盘配额：可以管理和控制每个用户所能使用的最大磁盘空间。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349530" y="195532"/>
            <a:ext cx="4888676" cy="6929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4.3NTFS</a:t>
            </a:r>
            <a:r>
              <a:rPr lang="zh-CN" altLang="en-US" dirty="0" smtClean="0"/>
              <a:t>文件系统</a:t>
            </a:r>
            <a:r>
              <a:rPr lang="en-US" altLang="zh-CN" dirty="0" smtClean="0"/>
              <a:t>(3)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667777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2127</TotalTime>
  <Words>3389</Words>
  <Application>Microsoft Office PowerPoint</Application>
  <PresentationFormat>宽屏</PresentationFormat>
  <Paragraphs>466</Paragraphs>
  <Slides>86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101" baseType="lpstr">
      <vt:lpstr>方正姚体</vt:lpstr>
      <vt:lpstr>华文行楷</vt:lpstr>
      <vt:lpstr>华文新魏</vt:lpstr>
      <vt:lpstr>楷体_GB2312</vt:lpstr>
      <vt:lpstr>宋体</vt:lpstr>
      <vt:lpstr>Arial</vt:lpstr>
      <vt:lpstr>Calibri</vt:lpstr>
      <vt:lpstr>Tahoma</vt:lpstr>
      <vt:lpstr>Times New Roman</vt:lpstr>
      <vt:lpstr>Trebuchet MS</vt:lpstr>
      <vt:lpstr>Verdana</vt:lpstr>
      <vt:lpstr>Wingdings</vt:lpstr>
      <vt:lpstr>Wingdings 3</vt:lpstr>
      <vt:lpstr>平面</vt:lpstr>
      <vt:lpstr>Photo Editor 照片</vt:lpstr>
      <vt:lpstr>Windows原理与应用</vt:lpstr>
      <vt:lpstr>内容提要</vt:lpstr>
      <vt:lpstr>4.1windows支持的文件系统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4.5 支持文件系统的磁盘结构</vt:lpstr>
      <vt:lpstr>扇区Sector和簇Cluster</vt:lpstr>
      <vt:lpstr>PowerPoint 演示文稿</vt:lpstr>
      <vt:lpstr>分区引导扇区</vt:lpstr>
      <vt:lpstr>PowerPoint 演示文稿</vt:lpstr>
      <vt:lpstr>FAT BPB－1</vt:lpstr>
      <vt:lpstr>FAT BPB－2</vt:lpstr>
      <vt:lpstr>FAT32 BPB－1</vt:lpstr>
      <vt:lpstr>FAT32 BPB－2</vt:lpstr>
      <vt:lpstr>FAT32 BPB－3</vt:lpstr>
      <vt:lpstr>FAT结构</vt:lpstr>
      <vt:lpstr>FAT表结构</vt:lpstr>
      <vt:lpstr>PowerPoint 演示文稿</vt:lpstr>
      <vt:lpstr>PowerPoint 演示文稿</vt:lpstr>
      <vt:lpstr>FAT文件分配表举例</vt:lpstr>
      <vt:lpstr>FAT目录项举例</vt:lpstr>
      <vt:lpstr>NTFS以及相关组件</vt:lpstr>
      <vt:lpstr>NTFS数据结构</vt:lpstr>
      <vt:lpstr>NTFS结构</vt:lpstr>
      <vt:lpstr>PowerPoint 演示文稿</vt:lpstr>
      <vt:lpstr>PowerPoint 演示文稿</vt:lpstr>
      <vt:lpstr>NTFS BPB</vt:lpstr>
      <vt:lpstr>NTFS BPB</vt:lpstr>
      <vt:lpstr>MFT元数据记录</vt:lpstr>
      <vt:lpstr>PowerPoint 演示文稿</vt:lpstr>
      <vt:lpstr>NTFS属性</vt:lpstr>
      <vt:lpstr>属性头</vt:lpstr>
      <vt:lpstr>属性部分</vt:lpstr>
      <vt:lpstr>PowerPoint 演示文稿</vt:lpstr>
      <vt:lpstr>MFT属性</vt:lpstr>
      <vt:lpstr>MFT属性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通用属性类型</vt:lpstr>
      <vt:lpstr>文件记录和$Data属性</vt:lpstr>
      <vt:lpstr>$ Data数据部分</vt:lpstr>
      <vt:lpstr>多个$ Data属性</vt:lpstr>
      <vt:lpstr>PowerPoint 演示文稿</vt:lpstr>
      <vt:lpstr>小文件的MFT记录</vt:lpstr>
      <vt:lpstr>小型目录的MFT记录</vt:lpstr>
      <vt:lpstr>大文件的MFT文件记录</vt:lpstr>
      <vt:lpstr>大型目录的MFT文件记录</vt:lpstr>
      <vt:lpstr>VCN &amp; LCN</vt:lpstr>
      <vt:lpstr>PowerPoint 演示文稿</vt:lpstr>
      <vt:lpstr>4.6  管理文件与文件夹的访问许可权</vt:lpstr>
      <vt:lpstr>4.6.1 NTFS文件夹权限的类型</vt:lpstr>
      <vt:lpstr>4.6.2 设置安全的访问许可权</vt:lpstr>
      <vt:lpstr>4.6.3 用户的有效权限(1)</vt:lpstr>
      <vt:lpstr>4.6.3 用户的有效权限(2)</vt:lpstr>
      <vt:lpstr>4.6.4 查看文件与文件夹的访问许可权(1)</vt:lpstr>
      <vt:lpstr>4.6.4 查看文件与文件夹的访问许可权(2)</vt:lpstr>
      <vt:lpstr>4.6.5 更改文件或文件夹的访问许可权(3)</vt:lpstr>
      <vt:lpstr>4.6.5 更改文件或文件夹的访问许可权(4)</vt:lpstr>
      <vt:lpstr>4.7  共享文件夹</vt:lpstr>
      <vt:lpstr>4.7.1 共享文件夹</vt:lpstr>
      <vt:lpstr>4.7.2 添加共享文件夹(1)</vt:lpstr>
      <vt:lpstr>4.7.2 添加共享文件夹(2)</vt:lpstr>
      <vt:lpstr>4.7.2 添加共享文件夹(3)</vt:lpstr>
      <vt:lpstr>4.7.2 添加共享文件夹(4)</vt:lpstr>
      <vt:lpstr>4.7.2 添加共享文件夹(5)</vt:lpstr>
      <vt:lpstr>4.7.2 添加共享文件夹(6)</vt:lpstr>
      <vt:lpstr>4.7.2 添加共享文件夹(8)</vt:lpstr>
      <vt:lpstr>4.7.2 添加共享文件夹(8)</vt:lpstr>
      <vt:lpstr>4.7.3  停止共享文件夹</vt:lpstr>
      <vt:lpstr>4.7.4 修改共享文件夹的属性</vt:lpstr>
      <vt:lpstr>4.7.4 修改共享文件夹的属性</vt:lpstr>
      <vt:lpstr>4.7.5 映射网络驱动器</vt:lpstr>
      <vt:lpstr>4.7.5 映射网络驱动器</vt:lpstr>
      <vt:lpstr>4.7.5 映射网络驱动器</vt:lpstr>
      <vt:lpstr>4.7.5 断开网络驱动器</vt:lpstr>
      <vt:lpstr>上机练习作业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hwenliu</cp:lastModifiedBy>
  <cp:revision>182</cp:revision>
  <dcterms:created xsi:type="dcterms:W3CDTF">2014-12-05T07:09:50Z</dcterms:created>
  <dcterms:modified xsi:type="dcterms:W3CDTF">2020-08-20T10:10:07Z</dcterms:modified>
</cp:coreProperties>
</file>