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Tahoma"/>
      <p:regular r:id="rId14"/>
      <p:bold r:id="rId15"/>
    </p:embeddedFont>
    <p:embeddedFont>
      <p:font typeface="Fira Sans Medium"/>
      <p:regular r:id="rId16"/>
      <p:bold r:id="rId17"/>
      <p:italic r:id="rId18"/>
      <p:boldItalic r:id="rId19"/>
    </p:embeddedFont>
    <p:embeddedFont>
      <p:font typeface="Fira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09">
          <p15:clr>
            <a:srgbClr val="000000"/>
          </p15:clr>
        </p15:guide>
        <p15:guide id="2" orient="horz" pos="250">
          <p15:clr>
            <a:srgbClr val="000000"/>
          </p15:clr>
        </p15:guide>
        <p15:guide id="3" pos="5472">
          <p15:clr>
            <a:srgbClr val="000000"/>
          </p15:clr>
        </p15:guide>
        <p15:guide id="4" orient="horz" pos="29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jqvjlqMlG99x+R5v3fIpVU6G1t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"/>
        <p:guide pos="250" orient="horz"/>
        <p:guide pos="5472"/>
        <p:guide pos="29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regular.fntdata"/><Relationship Id="rId11" Type="http://schemas.openxmlformats.org/officeDocument/2006/relationships/slide" Target="slides/slide6.xml"/><Relationship Id="rId22" Type="http://schemas.openxmlformats.org/officeDocument/2006/relationships/font" Target="fonts/FiraSans-italic.fntdata"/><Relationship Id="rId10" Type="http://schemas.openxmlformats.org/officeDocument/2006/relationships/slide" Target="slides/slide5.xml"/><Relationship Id="rId21" Type="http://schemas.openxmlformats.org/officeDocument/2006/relationships/font" Target="fonts/Fira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Fira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17" Type="http://schemas.openxmlformats.org/officeDocument/2006/relationships/font" Target="fonts/FiraSansMedium-bold.fntdata"/><Relationship Id="rId16" Type="http://schemas.openxmlformats.org/officeDocument/2006/relationships/font" Target="fonts/FiraSans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FiraSa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2204482" y="682942"/>
            <a:ext cx="351472" cy="185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100">
                <a:solidFill>
                  <a:srgbClr val="EC9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461645" y="407670"/>
            <a:ext cx="3385185" cy="21374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THIẾT KẾ MẶT BẰNG THÍ NGHIỆM</a:t>
            </a:r>
            <a:endParaRPr b="1" sz="4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3845" y="2673350"/>
            <a:ext cx="2510155" cy="24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L04_Nhóm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500211" y="443696"/>
            <a:ext cx="3372510" cy="4292907"/>
          </a:xfrm>
          <a:custGeom>
            <a:rect b="b" l="l" r="r" t="t"/>
            <a:pathLst>
              <a:path extrusionOk="0" fill="none" h="138727" w="108984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cap="rnd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735421" y="574530"/>
            <a:ext cx="828243" cy="796834"/>
          </a:xfrm>
          <a:custGeom>
            <a:rect b="b" l="l" r="r" t="t"/>
            <a:pathLst>
              <a:path extrusionOk="0" h="25750" w="26765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1165552" y="574530"/>
            <a:ext cx="398107" cy="398138"/>
          </a:xfrm>
          <a:custGeom>
            <a:rect b="b" l="l" r="r" t="t"/>
            <a:pathLst>
              <a:path extrusionOk="0" h="12866" w="12865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883399" y="691036"/>
            <a:ext cx="563230" cy="563756"/>
          </a:xfrm>
          <a:custGeom>
            <a:rect b="b" l="l" r="r" t="t"/>
            <a:pathLst>
              <a:path extrusionOk="0" h="18218" w="18201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i="0" sz="1400" u="none" cap="none" strike="noStrike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558673" y="970436"/>
            <a:ext cx="315299" cy="31"/>
          </a:xfrm>
          <a:custGeom>
            <a:rect b="b" l="l" r="r" t="t"/>
            <a:pathLst>
              <a:path extrusionOk="0" fill="none" h="1" w="10189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cap="flat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873938" y="929001"/>
            <a:ext cx="87822" cy="87822"/>
          </a:xfrm>
          <a:custGeom>
            <a:rect b="b" l="l" r="r" t="t"/>
            <a:pathLst>
              <a:path extrusionOk="0" fill="none" h="2838" w="2838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cap="flat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631548" y="1769364"/>
            <a:ext cx="563199" cy="563756"/>
          </a:xfrm>
          <a:custGeom>
            <a:rect b="b" l="l" r="r" t="t"/>
            <a:pathLst>
              <a:path extrusionOk="0" h="18218" w="1820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i="0" sz="1400" u="none" cap="none" strike="noStrike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306823" y="2048733"/>
            <a:ext cx="315299" cy="31"/>
          </a:xfrm>
          <a:custGeom>
            <a:rect b="b" l="l" r="r" t="t"/>
            <a:pathLst>
              <a:path extrusionOk="0" fill="none" h="1" w="10189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cap="flat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2622087" y="2007329"/>
            <a:ext cx="87822" cy="87822"/>
          </a:xfrm>
          <a:custGeom>
            <a:rect b="b" l="l" r="r" t="t"/>
            <a:pathLst>
              <a:path extrusionOk="0" fill="none" h="2838" w="2838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cap="flat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509533" y="1652827"/>
            <a:ext cx="403647" cy="796834"/>
          </a:xfrm>
          <a:custGeom>
            <a:rect b="b" l="l" r="r" t="t"/>
            <a:pathLst>
              <a:path extrusionOk="0" h="25750" w="13044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913145" y="1652858"/>
            <a:ext cx="393156" cy="796772"/>
          </a:xfrm>
          <a:custGeom>
            <a:rect b="b" l="l" r="r" t="t"/>
            <a:pathLst>
              <a:path extrusionOk="0" h="25748" w="12705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2061122" y="2720634"/>
            <a:ext cx="828243" cy="796834"/>
          </a:xfrm>
          <a:custGeom>
            <a:rect b="b" l="l" r="r" t="t"/>
            <a:pathLst>
              <a:path extrusionOk="0" h="25750" w="26765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2061122" y="2720696"/>
            <a:ext cx="828243" cy="796834"/>
          </a:xfrm>
          <a:custGeom>
            <a:rect b="b" l="l" r="r" t="t"/>
            <a:pathLst>
              <a:path extrusionOk="0" h="25750" w="26765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177598" y="2837171"/>
            <a:ext cx="563787" cy="563787"/>
          </a:xfrm>
          <a:custGeom>
            <a:rect b="b" l="l" r="r" t="t"/>
            <a:pathLst>
              <a:path extrusionOk="0" h="18219" w="18219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i="0" sz="1400" u="none" cap="none" strike="noStrike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853430" y="3116570"/>
            <a:ext cx="315299" cy="31"/>
          </a:xfrm>
          <a:custGeom>
            <a:rect b="b" l="l" r="r" t="t"/>
            <a:pathLst>
              <a:path extrusionOk="0" fill="none" h="1" w="10189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cap="flat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3168694" y="3075166"/>
            <a:ext cx="87822" cy="87822"/>
          </a:xfrm>
          <a:custGeom>
            <a:rect b="b" l="l" r="r" t="t"/>
            <a:pathLst>
              <a:path extrusionOk="0" fill="none" h="2838" w="2838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cap="flat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925748" y="3915499"/>
            <a:ext cx="563756" cy="563756"/>
          </a:xfrm>
          <a:custGeom>
            <a:rect b="b" l="l" r="r" t="t"/>
            <a:pathLst>
              <a:path extrusionOk="0" h="18218" w="18218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i="0" sz="1400" u="none" cap="none" strike="noStrike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3601579" y="4194867"/>
            <a:ext cx="315299" cy="31"/>
          </a:xfrm>
          <a:custGeom>
            <a:rect b="b" l="l" r="r" t="t"/>
            <a:pathLst>
              <a:path extrusionOk="0" fill="none" h="1" w="10189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cap="flat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3916844" y="4154021"/>
            <a:ext cx="87822" cy="87265"/>
          </a:xfrm>
          <a:custGeom>
            <a:rect b="b" l="l" r="r" t="t"/>
            <a:pathLst>
              <a:path extrusionOk="0" fill="none" h="2820" w="2838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cap="flat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777770" y="3798993"/>
            <a:ext cx="828243" cy="796834"/>
          </a:xfrm>
          <a:custGeom>
            <a:rect b="b" l="l" r="r" t="t"/>
            <a:pathLst>
              <a:path extrusionOk="0" h="25750" w="26765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558673" y="970436"/>
            <a:ext cx="315299" cy="31"/>
          </a:xfrm>
          <a:custGeom>
            <a:rect b="b" l="l" r="r" t="t"/>
            <a:pathLst>
              <a:path extrusionOk="0" fill="none" h="1" w="10189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cap="flat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873938" y="929001"/>
            <a:ext cx="87822" cy="87822"/>
          </a:xfrm>
          <a:custGeom>
            <a:rect b="b" l="l" r="r" t="t"/>
            <a:pathLst>
              <a:path extrusionOk="0" fill="none" h="2838" w="2838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cap="flat" cmpd="sng" w="11150">
            <a:solidFill>
              <a:srgbClr val="3F6979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069925" y="569575"/>
            <a:ext cx="2157942" cy="806705"/>
          </a:xfrm>
          <a:custGeom>
            <a:rect b="b" l="l" r="r" t="t"/>
            <a:pathLst>
              <a:path extrusionOk="0" h="26069" w="58936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rotWithShape="0" algn="bl" dir="1739999" dist="9525">
              <a:srgbClr val="000000">
                <a:alpha val="80000"/>
              </a:srgbClr>
            </a:outerShdw>
            <a:reflection blurRad="0" dir="0" dist="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3795938" y="407800"/>
            <a:ext cx="332968" cy="332968"/>
            <a:chOff x="5319938" y="407800"/>
            <a:chExt cx="332968" cy="332968"/>
          </a:xfrm>
        </p:grpSpPr>
        <p:sp>
          <p:nvSpPr>
            <p:cNvPr id="95" name="Google Shape;95;p2"/>
            <p:cNvSpPr/>
            <p:nvPr/>
          </p:nvSpPr>
          <p:spPr>
            <a:xfrm>
              <a:off x="5319938" y="407800"/>
              <a:ext cx="332968" cy="332968"/>
            </a:xfrm>
            <a:custGeom>
              <a:rect b="b" l="l" r="r" t="t"/>
              <a:pathLst>
                <a:path extrusionOk="0" h="10760" w="1076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374215" y="509391"/>
              <a:ext cx="177098" cy="151785"/>
            </a:xfrm>
            <a:custGeom>
              <a:rect b="b" l="l" r="r" t="t"/>
              <a:pathLst>
                <a:path extrusionOk="0" h="4905" w="5723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4506589" y="488411"/>
            <a:ext cx="75661" cy="75104"/>
          </a:xfrm>
          <a:custGeom>
            <a:rect b="b" l="l" r="r" t="t"/>
            <a:pathLst>
              <a:path extrusionOk="0" h="2427" w="2445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856068" y="1655611"/>
            <a:ext cx="2157905" cy="807262"/>
          </a:xfrm>
          <a:custGeom>
            <a:rect b="b" l="l" r="r" t="t"/>
            <a:pathLst>
              <a:path extrusionOk="0" h="26087" w="58935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360000" dist="9525">
              <a:srgbClr val="000000">
                <a:alpha val="77254"/>
              </a:srgbClr>
            </a:outerShdw>
            <a:reflection blurRad="0" dir="0" dist="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4600390" y="1494390"/>
            <a:ext cx="333525" cy="332968"/>
            <a:chOff x="6048190" y="1494390"/>
            <a:chExt cx="333525" cy="332968"/>
          </a:xfrm>
        </p:grpSpPr>
        <p:sp>
          <p:nvSpPr>
            <p:cNvPr id="100" name="Google Shape;100;p2"/>
            <p:cNvSpPr/>
            <p:nvPr/>
          </p:nvSpPr>
          <p:spPr>
            <a:xfrm>
              <a:off x="6048190" y="1494390"/>
              <a:ext cx="333525" cy="332968"/>
            </a:xfrm>
            <a:custGeom>
              <a:rect b="b" l="l" r="r" t="t"/>
              <a:pathLst>
                <a:path extrusionOk="0" h="10760" w="10778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26047" y="1571690"/>
              <a:ext cx="176727" cy="177284"/>
            </a:xfrm>
            <a:custGeom>
              <a:rect b="b" l="l" r="r" t="t"/>
              <a:pathLst>
                <a:path extrusionOk="0" h="5729" w="5711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3386973" y="2761221"/>
            <a:ext cx="2157246" cy="806736"/>
          </a:xfrm>
          <a:custGeom>
            <a:rect b="b" l="l" r="r" t="t"/>
            <a:pathLst>
              <a:path extrusionOk="0" h="26070" w="58917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360000" dist="9525">
              <a:srgbClr val="000000">
                <a:alpha val="77254"/>
              </a:srgbClr>
            </a:outerShdw>
            <a:reflection blurRad="0" dir="0" dist="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5079090" y="2580733"/>
            <a:ext cx="378272" cy="333494"/>
            <a:chOff x="6603090" y="2580733"/>
            <a:chExt cx="378272" cy="333494"/>
          </a:xfrm>
        </p:grpSpPr>
        <p:sp>
          <p:nvSpPr>
            <p:cNvPr id="104" name="Google Shape;104;p2"/>
            <p:cNvSpPr/>
            <p:nvPr/>
          </p:nvSpPr>
          <p:spPr>
            <a:xfrm>
              <a:off x="6603090" y="2580733"/>
              <a:ext cx="378272" cy="333494"/>
            </a:xfrm>
            <a:custGeom>
              <a:rect b="b" l="l" r="r" t="t"/>
              <a:pathLst>
                <a:path extrusionOk="0" h="10777" w="12224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83701" y="2638971"/>
              <a:ext cx="217048" cy="216460"/>
            </a:xfrm>
            <a:custGeom>
              <a:rect b="b" l="l" r="r" t="t"/>
              <a:pathLst>
                <a:path extrusionOk="0" h="6995" w="7014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4195303" y="3828270"/>
            <a:ext cx="2157905" cy="806705"/>
          </a:xfrm>
          <a:custGeom>
            <a:rect b="b" l="l" r="r" t="t"/>
            <a:pathLst>
              <a:path extrusionOk="0" h="26069" w="58935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360000" dist="9525">
              <a:srgbClr val="000000">
                <a:alpha val="77254"/>
              </a:srgbClr>
            </a:outerShdw>
            <a:reflection blurRad="0" dir="0" dist="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5908979" y="3666488"/>
            <a:ext cx="366079" cy="332999"/>
            <a:chOff x="7356779" y="3666488"/>
            <a:chExt cx="366079" cy="332999"/>
          </a:xfrm>
        </p:grpSpPr>
        <p:sp>
          <p:nvSpPr>
            <p:cNvPr id="108" name="Google Shape;108;p2"/>
            <p:cNvSpPr/>
            <p:nvPr/>
          </p:nvSpPr>
          <p:spPr>
            <a:xfrm>
              <a:off x="7356779" y="3666488"/>
              <a:ext cx="366079" cy="332999"/>
            </a:xfrm>
            <a:custGeom>
              <a:rect b="b" l="l" r="r" t="t"/>
              <a:pathLst>
                <a:path extrusionOk="0" h="10761" w="1183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484302" y="3753721"/>
              <a:ext cx="97755" cy="84232"/>
            </a:xfrm>
            <a:custGeom>
              <a:rect b="b" l="l" r="r" t="t"/>
              <a:pathLst>
                <a:path extrusionOk="0" h="2722" w="3159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470500" y="3838199"/>
              <a:ext cx="139717" cy="64644"/>
            </a:xfrm>
            <a:custGeom>
              <a:rect b="b" l="l" r="r" t="t"/>
              <a:pathLst>
                <a:path extrusionOk="0" h="2089" w="4515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2965350" y="1943290"/>
            <a:ext cx="19752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Thu thập dữ liệu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272025" y="811355"/>
            <a:ext cx="19752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Đề bài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535680" y="2877185"/>
            <a:ext cx="1975485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Xử lí dữ liệu, và phương pháp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315270" y="4099145"/>
            <a:ext cx="19752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Kết quả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0795" y="407035"/>
            <a:ext cx="2327275" cy="157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1508878" y="1298505"/>
            <a:ext cx="1716714" cy="3438070"/>
          </a:xfrm>
          <a:custGeom>
            <a:rect b="b" l="l" r="r" t="t"/>
            <a:pathLst>
              <a:path extrusionOk="0" h="57756" w="28839">
                <a:moveTo>
                  <a:pt x="1" y="1"/>
                </a:moveTo>
                <a:lnTo>
                  <a:pt x="1" y="57756"/>
                </a:lnTo>
                <a:cubicBezTo>
                  <a:pt x="2575" y="57756"/>
                  <a:pt x="5031" y="57399"/>
                  <a:pt x="7408" y="56766"/>
                </a:cubicBezTo>
                <a:cubicBezTo>
                  <a:pt x="9904" y="56132"/>
                  <a:pt x="12162" y="55142"/>
                  <a:pt x="14340" y="53914"/>
                </a:cubicBezTo>
                <a:cubicBezTo>
                  <a:pt x="16519" y="52646"/>
                  <a:pt x="18500" y="51141"/>
                  <a:pt x="20282" y="49358"/>
                </a:cubicBezTo>
                <a:cubicBezTo>
                  <a:pt x="22065" y="47576"/>
                  <a:pt x="23610" y="45595"/>
                  <a:pt x="24877" y="43416"/>
                </a:cubicBezTo>
                <a:cubicBezTo>
                  <a:pt x="26145" y="41277"/>
                  <a:pt x="27135" y="38940"/>
                  <a:pt x="27808" y="36484"/>
                </a:cubicBezTo>
                <a:cubicBezTo>
                  <a:pt x="28442" y="34107"/>
                  <a:pt x="28799" y="31612"/>
                  <a:pt x="28838" y="28997"/>
                </a:cubicBezTo>
                <a:lnTo>
                  <a:pt x="28838" y="28839"/>
                </a:lnTo>
                <a:cubicBezTo>
                  <a:pt x="28838" y="26304"/>
                  <a:pt x="28522" y="23887"/>
                  <a:pt x="27888" y="21511"/>
                </a:cubicBezTo>
                <a:cubicBezTo>
                  <a:pt x="27254" y="19015"/>
                  <a:pt x="26264" y="16717"/>
                  <a:pt x="25036" y="14539"/>
                </a:cubicBezTo>
                <a:cubicBezTo>
                  <a:pt x="23808" y="12360"/>
                  <a:pt x="22223" y="10300"/>
                  <a:pt x="20480" y="8518"/>
                </a:cubicBezTo>
                <a:cubicBezTo>
                  <a:pt x="18698" y="6735"/>
                  <a:pt x="16717" y="5151"/>
                  <a:pt x="14499" y="3923"/>
                </a:cubicBezTo>
                <a:cubicBezTo>
                  <a:pt x="12320" y="2695"/>
                  <a:pt x="9983" y="1704"/>
                  <a:pt x="7527" y="991"/>
                </a:cubicBezTo>
                <a:cubicBezTo>
                  <a:pt x="5150" y="357"/>
                  <a:pt x="261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690098" y="3828749"/>
            <a:ext cx="2254306" cy="797073"/>
          </a:xfrm>
          <a:custGeom>
            <a:rect b="b" l="l" r="r" t="t"/>
            <a:pathLst>
              <a:path extrusionOk="0" h="13390" w="37870">
                <a:moveTo>
                  <a:pt x="4001" y="0"/>
                </a:moveTo>
                <a:lnTo>
                  <a:pt x="0" y="6695"/>
                </a:lnTo>
                <a:lnTo>
                  <a:pt x="4001" y="13389"/>
                </a:lnTo>
                <a:lnTo>
                  <a:pt x="31175" y="13389"/>
                </a:lnTo>
                <a:cubicBezTo>
                  <a:pt x="34859" y="13389"/>
                  <a:pt x="37869" y="10418"/>
                  <a:pt x="37869" y="6695"/>
                </a:cubicBezTo>
                <a:cubicBezTo>
                  <a:pt x="37869" y="3011"/>
                  <a:pt x="34898" y="0"/>
                  <a:pt x="31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093680" y="4135259"/>
            <a:ext cx="1886486" cy="136854"/>
          </a:xfrm>
          <a:custGeom>
            <a:rect b="b" l="l" r="r" t="t"/>
            <a:pathLst>
              <a:path extrusionOk="0" h="2299" w="31691">
                <a:moveTo>
                  <a:pt x="1149" y="1"/>
                </a:moveTo>
                <a:cubicBezTo>
                  <a:pt x="515" y="1"/>
                  <a:pt x="1" y="555"/>
                  <a:pt x="1" y="1150"/>
                </a:cubicBezTo>
                <a:cubicBezTo>
                  <a:pt x="1" y="1783"/>
                  <a:pt x="555" y="2298"/>
                  <a:pt x="1149" y="2298"/>
                </a:cubicBezTo>
                <a:lnTo>
                  <a:pt x="30502" y="2298"/>
                </a:lnTo>
                <a:cubicBezTo>
                  <a:pt x="31175" y="2298"/>
                  <a:pt x="31651" y="1744"/>
                  <a:pt x="31651" y="1150"/>
                </a:cubicBezTo>
                <a:cubicBezTo>
                  <a:pt x="31690" y="555"/>
                  <a:pt x="31175" y="1"/>
                  <a:pt x="305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8198618" y="2782882"/>
            <a:ext cx="488185" cy="488185"/>
          </a:xfrm>
          <a:custGeom>
            <a:rect b="b" l="l" r="r" t="t"/>
            <a:pathLst>
              <a:path extrusionOk="0" h="8201" w="8201">
                <a:moveTo>
                  <a:pt x="4120" y="2377"/>
                </a:moveTo>
                <a:cubicBezTo>
                  <a:pt x="5071" y="2377"/>
                  <a:pt x="5863" y="3130"/>
                  <a:pt x="5863" y="4120"/>
                </a:cubicBezTo>
                <a:cubicBezTo>
                  <a:pt x="5863" y="5031"/>
                  <a:pt x="5071" y="5823"/>
                  <a:pt x="4120" y="5823"/>
                </a:cubicBezTo>
                <a:cubicBezTo>
                  <a:pt x="3170" y="5823"/>
                  <a:pt x="2377" y="5110"/>
                  <a:pt x="2377" y="4120"/>
                </a:cubicBezTo>
                <a:cubicBezTo>
                  <a:pt x="2377" y="3169"/>
                  <a:pt x="3130" y="2377"/>
                  <a:pt x="4120" y="2377"/>
                </a:cubicBezTo>
                <a:close/>
                <a:moveTo>
                  <a:pt x="3368" y="0"/>
                </a:moveTo>
                <a:lnTo>
                  <a:pt x="3368" y="951"/>
                </a:lnTo>
                <a:cubicBezTo>
                  <a:pt x="3011" y="1030"/>
                  <a:pt x="2694" y="1109"/>
                  <a:pt x="2377" y="1347"/>
                </a:cubicBezTo>
                <a:lnTo>
                  <a:pt x="1704" y="634"/>
                </a:lnTo>
                <a:lnTo>
                  <a:pt x="634" y="1664"/>
                </a:lnTo>
                <a:lnTo>
                  <a:pt x="1348" y="2377"/>
                </a:lnTo>
                <a:cubicBezTo>
                  <a:pt x="1149" y="2654"/>
                  <a:pt x="1031" y="3011"/>
                  <a:pt x="951" y="3367"/>
                </a:cubicBezTo>
                <a:lnTo>
                  <a:pt x="1" y="3367"/>
                </a:lnTo>
                <a:lnTo>
                  <a:pt x="1" y="4833"/>
                </a:lnTo>
                <a:lnTo>
                  <a:pt x="951" y="4833"/>
                </a:lnTo>
                <a:cubicBezTo>
                  <a:pt x="1031" y="5190"/>
                  <a:pt x="1149" y="5546"/>
                  <a:pt x="1348" y="5823"/>
                </a:cubicBezTo>
                <a:lnTo>
                  <a:pt x="634" y="6536"/>
                </a:lnTo>
                <a:lnTo>
                  <a:pt x="1704" y="7566"/>
                </a:lnTo>
                <a:lnTo>
                  <a:pt x="2377" y="6893"/>
                </a:lnTo>
                <a:cubicBezTo>
                  <a:pt x="2694" y="7091"/>
                  <a:pt x="3011" y="7170"/>
                  <a:pt x="3368" y="7289"/>
                </a:cubicBezTo>
                <a:lnTo>
                  <a:pt x="3368" y="8200"/>
                </a:lnTo>
                <a:lnTo>
                  <a:pt x="4833" y="8200"/>
                </a:lnTo>
                <a:lnTo>
                  <a:pt x="4833" y="7289"/>
                </a:lnTo>
                <a:cubicBezTo>
                  <a:pt x="5190" y="7170"/>
                  <a:pt x="5546" y="7091"/>
                  <a:pt x="5824" y="6893"/>
                </a:cubicBezTo>
                <a:lnTo>
                  <a:pt x="6537" y="7566"/>
                </a:lnTo>
                <a:lnTo>
                  <a:pt x="7567" y="6536"/>
                </a:lnTo>
                <a:lnTo>
                  <a:pt x="6893" y="5823"/>
                </a:lnTo>
                <a:cubicBezTo>
                  <a:pt x="7091" y="5546"/>
                  <a:pt x="7171" y="5190"/>
                  <a:pt x="7289" y="4833"/>
                </a:cubicBezTo>
                <a:lnTo>
                  <a:pt x="8200" y="4833"/>
                </a:lnTo>
                <a:lnTo>
                  <a:pt x="8200" y="3367"/>
                </a:lnTo>
                <a:lnTo>
                  <a:pt x="7289" y="3367"/>
                </a:lnTo>
                <a:cubicBezTo>
                  <a:pt x="7171" y="3011"/>
                  <a:pt x="7091" y="2654"/>
                  <a:pt x="6893" y="2377"/>
                </a:cubicBezTo>
                <a:lnTo>
                  <a:pt x="7567" y="1664"/>
                </a:lnTo>
                <a:lnTo>
                  <a:pt x="6537" y="634"/>
                </a:lnTo>
                <a:lnTo>
                  <a:pt x="5824" y="1347"/>
                </a:lnTo>
                <a:cubicBezTo>
                  <a:pt x="5546" y="1149"/>
                  <a:pt x="5190" y="1030"/>
                  <a:pt x="4833" y="951"/>
                </a:cubicBezTo>
                <a:lnTo>
                  <a:pt x="48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690098" y="1407025"/>
            <a:ext cx="2254306" cy="794692"/>
          </a:xfrm>
          <a:custGeom>
            <a:rect b="b" l="l" r="r" t="t"/>
            <a:pathLst>
              <a:path extrusionOk="0" h="13350" w="37870">
                <a:moveTo>
                  <a:pt x="4001" y="0"/>
                </a:moveTo>
                <a:lnTo>
                  <a:pt x="0" y="6655"/>
                </a:lnTo>
                <a:lnTo>
                  <a:pt x="4001" y="13350"/>
                </a:lnTo>
                <a:lnTo>
                  <a:pt x="31175" y="13350"/>
                </a:lnTo>
                <a:cubicBezTo>
                  <a:pt x="34859" y="13350"/>
                  <a:pt x="37869" y="10379"/>
                  <a:pt x="37869" y="6655"/>
                </a:cubicBezTo>
                <a:cubicBezTo>
                  <a:pt x="37869" y="3011"/>
                  <a:pt x="34898" y="0"/>
                  <a:pt x="311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2093680" y="1732406"/>
            <a:ext cx="1886486" cy="136854"/>
          </a:xfrm>
          <a:custGeom>
            <a:rect b="b" l="l" r="r" t="t"/>
            <a:pathLst>
              <a:path extrusionOk="0" h="2299" w="31691">
                <a:moveTo>
                  <a:pt x="1149" y="1"/>
                </a:moveTo>
                <a:cubicBezTo>
                  <a:pt x="515" y="1"/>
                  <a:pt x="1" y="555"/>
                  <a:pt x="1" y="1149"/>
                </a:cubicBezTo>
                <a:cubicBezTo>
                  <a:pt x="1" y="1783"/>
                  <a:pt x="555" y="2298"/>
                  <a:pt x="1149" y="2298"/>
                </a:cubicBezTo>
                <a:lnTo>
                  <a:pt x="30502" y="2298"/>
                </a:lnTo>
                <a:cubicBezTo>
                  <a:pt x="31175" y="2298"/>
                  <a:pt x="31651" y="1744"/>
                  <a:pt x="31651" y="1149"/>
                </a:cubicBezTo>
                <a:cubicBezTo>
                  <a:pt x="31690" y="555"/>
                  <a:pt x="31175" y="1"/>
                  <a:pt x="305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690098" y="2581337"/>
            <a:ext cx="2254306" cy="797073"/>
          </a:xfrm>
          <a:custGeom>
            <a:rect b="b" l="l" r="r" t="t"/>
            <a:pathLst>
              <a:path extrusionOk="0" h="13390" w="37870">
                <a:moveTo>
                  <a:pt x="4001" y="0"/>
                </a:moveTo>
                <a:lnTo>
                  <a:pt x="0" y="6695"/>
                </a:lnTo>
                <a:lnTo>
                  <a:pt x="4001" y="13389"/>
                </a:lnTo>
                <a:lnTo>
                  <a:pt x="31175" y="13389"/>
                </a:lnTo>
                <a:cubicBezTo>
                  <a:pt x="34859" y="13389"/>
                  <a:pt x="37869" y="10418"/>
                  <a:pt x="37869" y="6695"/>
                </a:cubicBezTo>
                <a:cubicBezTo>
                  <a:pt x="37869" y="3050"/>
                  <a:pt x="34898" y="0"/>
                  <a:pt x="311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2093680" y="2916183"/>
            <a:ext cx="1886486" cy="134473"/>
          </a:xfrm>
          <a:custGeom>
            <a:rect b="b" l="l" r="r" t="t"/>
            <a:pathLst>
              <a:path extrusionOk="0" h="2259" w="31691">
                <a:moveTo>
                  <a:pt x="1149" y="0"/>
                </a:moveTo>
                <a:cubicBezTo>
                  <a:pt x="515" y="0"/>
                  <a:pt x="1" y="515"/>
                  <a:pt x="1" y="1109"/>
                </a:cubicBezTo>
                <a:cubicBezTo>
                  <a:pt x="1" y="1783"/>
                  <a:pt x="555" y="2258"/>
                  <a:pt x="1149" y="2258"/>
                </a:cubicBezTo>
                <a:lnTo>
                  <a:pt x="30502" y="2258"/>
                </a:lnTo>
                <a:cubicBezTo>
                  <a:pt x="31175" y="2258"/>
                  <a:pt x="31651" y="1703"/>
                  <a:pt x="31651" y="1109"/>
                </a:cubicBezTo>
                <a:cubicBezTo>
                  <a:pt x="31690" y="515"/>
                  <a:pt x="31175" y="0"/>
                  <a:pt x="3050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8204511" y="1512295"/>
            <a:ext cx="476399" cy="438660"/>
            <a:chOff x="8205701" y="2812425"/>
            <a:chExt cx="476399" cy="438660"/>
          </a:xfrm>
        </p:grpSpPr>
        <p:sp>
          <p:nvSpPr>
            <p:cNvPr id="129" name="Google Shape;129;p3"/>
            <p:cNvSpPr/>
            <p:nvPr/>
          </p:nvSpPr>
          <p:spPr>
            <a:xfrm>
              <a:off x="8267015" y="2930291"/>
              <a:ext cx="356094" cy="320794"/>
            </a:xfrm>
            <a:custGeom>
              <a:rect b="b" l="l" r="r" t="t"/>
              <a:pathLst>
                <a:path extrusionOk="0" h="5389" w="5982">
                  <a:moveTo>
                    <a:pt x="2971" y="1"/>
                  </a:moveTo>
                  <a:lnTo>
                    <a:pt x="0" y="1268"/>
                  </a:lnTo>
                  <a:lnTo>
                    <a:pt x="0" y="5388"/>
                  </a:lnTo>
                  <a:lnTo>
                    <a:pt x="1387" y="5388"/>
                  </a:lnTo>
                  <a:lnTo>
                    <a:pt x="1387" y="3645"/>
                  </a:lnTo>
                  <a:lnTo>
                    <a:pt x="2971" y="2972"/>
                  </a:lnTo>
                  <a:lnTo>
                    <a:pt x="4556" y="3645"/>
                  </a:lnTo>
                  <a:lnTo>
                    <a:pt x="4556" y="5388"/>
                  </a:lnTo>
                  <a:lnTo>
                    <a:pt x="5982" y="5388"/>
                  </a:lnTo>
                  <a:lnTo>
                    <a:pt x="5982" y="1268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205701" y="2812425"/>
              <a:ext cx="476399" cy="174535"/>
            </a:xfrm>
            <a:custGeom>
              <a:rect b="b" l="l" r="r" t="t"/>
              <a:pathLst>
                <a:path extrusionOk="0" h="2932" w="8003">
                  <a:moveTo>
                    <a:pt x="4001" y="0"/>
                  </a:moveTo>
                  <a:lnTo>
                    <a:pt x="1" y="1664"/>
                  </a:lnTo>
                  <a:lnTo>
                    <a:pt x="1" y="2931"/>
                  </a:lnTo>
                  <a:lnTo>
                    <a:pt x="4001" y="1228"/>
                  </a:lnTo>
                  <a:lnTo>
                    <a:pt x="8002" y="2931"/>
                  </a:lnTo>
                  <a:lnTo>
                    <a:pt x="8002" y="1664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"/>
          <p:cNvSpPr/>
          <p:nvPr/>
        </p:nvSpPr>
        <p:spPr>
          <a:xfrm>
            <a:off x="1508878" y="3029346"/>
            <a:ext cx="1278115" cy="1471460"/>
          </a:xfrm>
          <a:custGeom>
            <a:rect b="b" l="l" r="r" t="t"/>
            <a:pathLst>
              <a:path extrusionOk="0" h="24719" w="21471">
                <a:moveTo>
                  <a:pt x="1" y="1"/>
                </a:moveTo>
                <a:lnTo>
                  <a:pt x="1" y="2140"/>
                </a:lnTo>
                <a:lnTo>
                  <a:pt x="1" y="24719"/>
                </a:lnTo>
                <a:cubicBezTo>
                  <a:pt x="2219" y="24719"/>
                  <a:pt x="4318" y="24441"/>
                  <a:pt x="6378" y="23887"/>
                </a:cubicBezTo>
                <a:cubicBezTo>
                  <a:pt x="8517" y="23332"/>
                  <a:pt x="10498" y="22500"/>
                  <a:pt x="12360" y="21391"/>
                </a:cubicBezTo>
                <a:cubicBezTo>
                  <a:pt x="14261" y="20322"/>
                  <a:pt x="15964" y="18975"/>
                  <a:pt x="17509" y="17509"/>
                </a:cubicBezTo>
                <a:cubicBezTo>
                  <a:pt x="19054" y="15964"/>
                  <a:pt x="20401" y="14261"/>
                  <a:pt x="21471" y="12399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508878" y="2286553"/>
            <a:ext cx="1480925" cy="1480925"/>
          </a:xfrm>
          <a:custGeom>
            <a:rect b="b" l="l" r="r" t="t"/>
            <a:pathLst>
              <a:path extrusionOk="0" h="24878" w="24878">
                <a:moveTo>
                  <a:pt x="21589" y="1"/>
                </a:moveTo>
                <a:lnTo>
                  <a:pt x="1" y="12479"/>
                </a:lnTo>
                <a:lnTo>
                  <a:pt x="21471" y="24877"/>
                </a:lnTo>
                <a:cubicBezTo>
                  <a:pt x="22580" y="23055"/>
                  <a:pt x="23412" y="20995"/>
                  <a:pt x="24006" y="18856"/>
                </a:cubicBezTo>
                <a:cubicBezTo>
                  <a:pt x="24560" y="16836"/>
                  <a:pt x="24838" y="14657"/>
                  <a:pt x="24877" y="12439"/>
                </a:cubicBezTo>
                <a:lnTo>
                  <a:pt x="24877" y="12280"/>
                </a:lnTo>
                <a:cubicBezTo>
                  <a:pt x="24877" y="10181"/>
                  <a:pt x="24600" y="8042"/>
                  <a:pt x="24045" y="6061"/>
                </a:cubicBezTo>
                <a:cubicBezTo>
                  <a:pt x="23491" y="3922"/>
                  <a:pt x="22659" y="1902"/>
                  <a:pt x="215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1506557" y="1539058"/>
            <a:ext cx="1287520" cy="1487949"/>
          </a:xfrm>
          <a:custGeom>
            <a:rect b="b" l="l" r="r" t="t"/>
            <a:pathLst>
              <a:path extrusionOk="0" h="24996" w="21629">
                <a:moveTo>
                  <a:pt x="0" y="0"/>
                </a:moveTo>
                <a:lnTo>
                  <a:pt x="0" y="24996"/>
                </a:lnTo>
                <a:lnTo>
                  <a:pt x="21628" y="12518"/>
                </a:lnTo>
                <a:cubicBezTo>
                  <a:pt x="20559" y="10696"/>
                  <a:pt x="19252" y="8913"/>
                  <a:pt x="17707" y="7368"/>
                </a:cubicBezTo>
                <a:cubicBezTo>
                  <a:pt x="16162" y="5823"/>
                  <a:pt x="14419" y="4477"/>
                  <a:pt x="12557" y="3367"/>
                </a:cubicBezTo>
                <a:cubicBezTo>
                  <a:pt x="10656" y="2258"/>
                  <a:pt x="8636" y="1426"/>
                  <a:pt x="6496" y="832"/>
                </a:cubicBezTo>
                <a:cubicBezTo>
                  <a:pt x="4437" y="278"/>
                  <a:pt x="2298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457200" y="2062549"/>
            <a:ext cx="2167099" cy="1976075"/>
          </a:xfrm>
          <a:custGeom>
            <a:rect b="b" l="l" r="r" t="t"/>
            <a:pathLst>
              <a:path extrusionOk="0" h="33196" w="36405">
                <a:moveTo>
                  <a:pt x="18207" y="0"/>
                </a:moveTo>
                <a:cubicBezTo>
                  <a:pt x="13964" y="0"/>
                  <a:pt x="9725" y="1625"/>
                  <a:pt x="6497" y="4873"/>
                </a:cubicBezTo>
                <a:cubicBezTo>
                  <a:pt x="1" y="11330"/>
                  <a:pt x="1" y="21827"/>
                  <a:pt x="6497" y="28323"/>
                </a:cubicBezTo>
                <a:cubicBezTo>
                  <a:pt x="9725" y="31572"/>
                  <a:pt x="13964" y="33196"/>
                  <a:pt x="18207" y="33196"/>
                </a:cubicBezTo>
                <a:cubicBezTo>
                  <a:pt x="22451" y="33196"/>
                  <a:pt x="26699" y="31572"/>
                  <a:pt x="29947" y="28323"/>
                </a:cubicBezTo>
                <a:cubicBezTo>
                  <a:pt x="36404" y="21827"/>
                  <a:pt x="36404" y="11330"/>
                  <a:pt x="29947" y="4873"/>
                </a:cubicBezTo>
                <a:cubicBezTo>
                  <a:pt x="26699" y="1625"/>
                  <a:pt x="22451" y="0"/>
                  <a:pt x="18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884200" y="2852424"/>
            <a:ext cx="13131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Đề bài </a:t>
            </a:r>
            <a:endParaRPr b="0" i="0" sz="2800" u="none" cap="none" strike="noStrike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4065334" y="1439064"/>
            <a:ext cx="1657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01</a:t>
            </a:r>
            <a:endParaRPr b="0" i="0" sz="31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4065334" y="2599500"/>
            <a:ext cx="1657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0" i="0" sz="31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4065334" y="3845968"/>
            <a:ext cx="1657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0" i="0" sz="31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6162525" y="1407025"/>
            <a:ext cx="16002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Phân xưởng nhà máy cơ khi hoạt động theo mô hình </a:t>
            </a:r>
            <a:r>
              <a:rPr b="1" i="1" lang="en-US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Job shop</a:t>
            </a:r>
            <a:endParaRPr b="1" i="1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162532" y="2700875"/>
            <a:ext cx="16002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Bố trí mặt bằng chưa hợp lí thời gian di chuyển giữa các máy của mỗi chi tiết quá</a:t>
            </a:r>
            <a:endParaRPr b="0" i="0" sz="1200" u="none" cap="none" strike="noStrike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dài so với thời gian gia công.</a:t>
            </a:r>
            <a:endParaRPr b="0" i="0" sz="1200" u="none" cap="none" strike="noStrike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6162532" y="3967852"/>
            <a:ext cx="1602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Bố trí lại Mặt bằng để giải quyết vấn đề này</a:t>
            </a:r>
            <a:endParaRPr b="0" i="0" sz="1200" u="none" cap="none" strike="noStrike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2" name="Google Shape;142;p3"/>
          <p:cNvGrpSpPr/>
          <p:nvPr/>
        </p:nvGrpSpPr>
        <p:grpSpPr>
          <a:xfrm>
            <a:off x="8201832" y="4054766"/>
            <a:ext cx="481520" cy="478373"/>
            <a:chOff x="3863900" y="4993625"/>
            <a:chExt cx="482050" cy="478900"/>
          </a:xfrm>
        </p:grpSpPr>
        <p:sp>
          <p:nvSpPr>
            <p:cNvPr id="143" name="Google Shape;143;p3"/>
            <p:cNvSpPr/>
            <p:nvPr/>
          </p:nvSpPr>
          <p:spPr>
            <a:xfrm>
              <a:off x="3877525" y="5058825"/>
              <a:ext cx="315450" cy="164750"/>
            </a:xfrm>
            <a:custGeom>
              <a:rect b="b" l="l" r="r" t="t"/>
              <a:pathLst>
                <a:path extrusionOk="0" h="6590" w="12618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13750" y="5133350"/>
              <a:ext cx="232200" cy="339175"/>
            </a:xfrm>
            <a:custGeom>
              <a:rect b="b" l="l" r="r" t="t"/>
              <a:pathLst>
                <a:path extrusionOk="0" h="13567" w="9288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98800" y="4993625"/>
              <a:ext cx="334125" cy="168500"/>
            </a:xfrm>
            <a:custGeom>
              <a:rect b="b" l="l" r="r" t="t"/>
              <a:pathLst>
                <a:path extrusionOk="0" h="6740" w="13365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863900" y="5132450"/>
              <a:ext cx="221650" cy="339925"/>
            </a:xfrm>
            <a:custGeom>
              <a:rect b="b" l="l" r="r" t="t"/>
              <a:pathLst>
                <a:path extrusionOk="0" h="13597" w="8866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252095" y="184785"/>
            <a:ext cx="8520430" cy="6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Template </a:t>
            </a:r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810" y="1226820"/>
            <a:ext cx="59817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810" y="2914650"/>
            <a:ext cx="60293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Template 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85" y="1405890"/>
            <a:ext cx="7703820" cy="120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1525" y="2728595"/>
            <a:ext cx="23812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2849850" y="398275"/>
            <a:ext cx="344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Quá trình thực hiện</a:t>
            </a:r>
            <a:endParaRPr b="1" sz="2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378127" y="1441231"/>
            <a:ext cx="1112729" cy="963118"/>
          </a:xfrm>
          <a:custGeom>
            <a:rect b="b" l="l" r="r" t="t"/>
            <a:pathLst>
              <a:path extrusionOk="0" h="33430" w="38623">
                <a:moveTo>
                  <a:pt x="9665" y="1"/>
                </a:moveTo>
                <a:lnTo>
                  <a:pt x="1" y="16733"/>
                </a:lnTo>
                <a:lnTo>
                  <a:pt x="9665" y="33430"/>
                </a:lnTo>
                <a:lnTo>
                  <a:pt x="28958" y="33430"/>
                </a:lnTo>
                <a:lnTo>
                  <a:pt x="38622" y="16733"/>
                </a:lnTo>
                <a:lnTo>
                  <a:pt x="28958" y="1"/>
                </a:lnTo>
                <a:close/>
              </a:path>
            </a:pathLst>
          </a:custGeom>
          <a:solidFill>
            <a:srgbClr val="82C0CC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606288" y="1478425"/>
            <a:ext cx="964675" cy="835750"/>
          </a:xfrm>
          <a:custGeom>
            <a:rect b="b" l="l" r="r" t="t"/>
            <a:pathLst>
              <a:path extrusionOk="0" h="33430" w="38587">
                <a:moveTo>
                  <a:pt x="9629" y="1"/>
                </a:moveTo>
                <a:lnTo>
                  <a:pt x="0" y="16697"/>
                </a:lnTo>
                <a:lnTo>
                  <a:pt x="9629" y="33429"/>
                </a:lnTo>
                <a:lnTo>
                  <a:pt x="28958" y="33429"/>
                </a:lnTo>
                <a:lnTo>
                  <a:pt x="38586" y="16697"/>
                </a:lnTo>
                <a:lnTo>
                  <a:pt x="28958" y="1"/>
                </a:lnTo>
                <a:close/>
              </a:path>
            </a:pathLst>
          </a:custGeom>
          <a:solidFill>
            <a:srgbClr val="82C0CC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7488898" y="1380800"/>
            <a:ext cx="466237" cy="404177"/>
          </a:xfrm>
          <a:custGeom>
            <a:rect b="b" l="l" r="r" t="t"/>
            <a:pathLst>
              <a:path extrusionOk="0" h="19258" w="22215">
                <a:moveTo>
                  <a:pt x="5554" y="1"/>
                </a:moveTo>
                <a:lnTo>
                  <a:pt x="0" y="9629"/>
                </a:lnTo>
                <a:lnTo>
                  <a:pt x="5554" y="19258"/>
                </a:lnTo>
                <a:lnTo>
                  <a:pt x="16661" y="19258"/>
                </a:lnTo>
                <a:lnTo>
                  <a:pt x="22214" y="9629"/>
                </a:lnTo>
                <a:lnTo>
                  <a:pt x="166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868738" y="4074850"/>
            <a:ext cx="556250" cy="481425"/>
          </a:xfrm>
          <a:custGeom>
            <a:rect b="b" l="l" r="r" t="t"/>
            <a:pathLst>
              <a:path extrusionOk="0" h="19257" w="22250">
                <a:moveTo>
                  <a:pt x="5554" y="0"/>
                </a:moveTo>
                <a:lnTo>
                  <a:pt x="0" y="9628"/>
                </a:lnTo>
                <a:lnTo>
                  <a:pt x="5554" y="19257"/>
                </a:lnTo>
                <a:lnTo>
                  <a:pt x="16697" y="19257"/>
                </a:lnTo>
                <a:lnTo>
                  <a:pt x="22250" y="9628"/>
                </a:lnTo>
                <a:lnTo>
                  <a:pt x="166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999663" y="2501675"/>
            <a:ext cx="1698500" cy="1470425"/>
          </a:xfrm>
          <a:custGeom>
            <a:rect b="b" l="l" r="r" t="t"/>
            <a:pathLst>
              <a:path extrusionOk="0" h="58817" w="67940">
                <a:moveTo>
                  <a:pt x="16985" y="0"/>
                </a:moveTo>
                <a:lnTo>
                  <a:pt x="0" y="29426"/>
                </a:lnTo>
                <a:lnTo>
                  <a:pt x="16985" y="58816"/>
                </a:lnTo>
                <a:lnTo>
                  <a:pt x="50955" y="58816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rgbClr val="85BCD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2350138" y="1693000"/>
            <a:ext cx="1698525" cy="1470425"/>
          </a:xfrm>
          <a:custGeom>
            <a:rect b="b" l="l" r="r" t="t"/>
            <a:pathLst>
              <a:path extrusionOk="0" h="58817" w="67941">
                <a:moveTo>
                  <a:pt x="16950" y="0"/>
                </a:moveTo>
                <a:lnTo>
                  <a:pt x="1" y="29426"/>
                </a:lnTo>
                <a:lnTo>
                  <a:pt x="16950" y="58816"/>
                </a:lnTo>
                <a:lnTo>
                  <a:pt x="50956" y="58816"/>
                </a:lnTo>
                <a:lnTo>
                  <a:pt x="67940" y="29426"/>
                </a:lnTo>
                <a:lnTo>
                  <a:pt x="50956" y="0"/>
                </a:lnTo>
                <a:close/>
              </a:path>
            </a:pathLst>
          </a:custGeom>
          <a:solidFill>
            <a:srgbClr val="85BCD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3723188" y="2470125"/>
            <a:ext cx="1698500" cy="1471325"/>
          </a:xfrm>
          <a:custGeom>
            <a:rect b="b" l="l" r="r" t="t"/>
            <a:pathLst>
              <a:path extrusionOk="0" h="58853" w="67940">
                <a:moveTo>
                  <a:pt x="16985" y="0"/>
                </a:moveTo>
                <a:lnTo>
                  <a:pt x="0" y="29426"/>
                </a:lnTo>
                <a:lnTo>
                  <a:pt x="16985" y="58852"/>
                </a:lnTo>
                <a:lnTo>
                  <a:pt x="50955" y="58852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rgbClr val="85BCD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5074588" y="1656025"/>
            <a:ext cx="1698500" cy="1470425"/>
          </a:xfrm>
          <a:custGeom>
            <a:rect b="b" l="l" r="r" t="t"/>
            <a:pathLst>
              <a:path extrusionOk="0" h="58817" w="67940">
                <a:moveTo>
                  <a:pt x="16985" y="1"/>
                </a:moveTo>
                <a:lnTo>
                  <a:pt x="0" y="29391"/>
                </a:lnTo>
                <a:lnTo>
                  <a:pt x="16985" y="58817"/>
                </a:lnTo>
                <a:lnTo>
                  <a:pt x="50955" y="58817"/>
                </a:lnTo>
                <a:lnTo>
                  <a:pt x="67940" y="29391"/>
                </a:lnTo>
                <a:lnTo>
                  <a:pt x="50955" y="1"/>
                </a:lnTo>
                <a:close/>
              </a:path>
            </a:pathLst>
          </a:custGeom>
          <a:solidFill>
            <a:srgbClr val="85BCD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445813" y="2416025"/>
            <a:ext cx="1698525" cy="1471325"/>
          </a:xfrm>
          <a:custGeom>
            <a:rect b="b" l="l" r="r" t="t"/>
            <a:pathLst>
              <a:path extrusionOk="0" h="58853" w="67941">
                <a:moveTo>
                  <a:pt x="16985" y="0"/>
                </a:moveTo>
                <a:lnTo>
                  <a:pt x="1" y="29426"/>
                </a:lnTo>
                <a:lnTo>
                  <a:pt x="16985" y="58852"/>
                </a:lnTo>
                <a:lnTo>
                  <a:pt x="50955" y="58852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rgbClr val="85BCD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699738" y="894250"/>
            <a:ext cx="1698525" cy="1471300"/>
          </a:xfrm>
          <a:custGeom>
            <a:rect b="b" l="l" r="r" t="t"/>
            <a:pathLst>
              <a:path extrusionOk="0" h="58852" w="67941">
                <a:moveTo>
                  <a:pt x="16986" y="0"/>
                </a:moveTo>
                <a:lnTo>
                  <a:pt x="1" y="29426"/>
                </a:lnTo>
                <a:lnTo>
                  <a:pt x="16986" y="58852"/>
                </a:lnTo>
                <a:lnTo>
                  <a:pt x="50955" y="58852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rgbClr val="82C0CC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5100738" y="3265275"/>
            <a:ext cx="1698500" cy="1471325"/>
          </a:xfrm>
          <a:custGeom>
            <a:rect b="b" l="l" r="r" t="t"/>
            <a:pathLst>
              <a:path extrusionOk="0" h="58853" w="67940">
                <a:moveTo>
                  <a:pt x="16985" y="1"/>
                </a:moveTo>
                <a:lnTo>
                  <a:pt x="0" y="29427"/>
                </a:lnTo>
                <a:lnTo>
                  <a:pt x="16985" y="58853"/>
                </a:lnTo>
                <a:lnTo>
                  <a:pt x="50955" y="58853"/>
                </a:lnTo>
                <a:lnTo>
                  <a:pt x="67940" y="29427"/>
                </a:lnTo>
                <a:lnTo>
                  <a:pt x="50955" y="1"/>
                </a:lnTo>
                <a:close/>
              </a:path>
            </a:pathLst>
          </a:custGeom>
          <a:solidFill>
            <a:srgbClr val="82C0CC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2360963" y="3265275"/>
            <a:ext cx="1698525" cy="1471325"/>
          </a:xfrm>
          <a:custGeom>
            <a:rect b="b" l="l" r="r" t="t"/>
            <a:pathLst>
              <a:path extrusionOk="0" h="58853" w="67941">
                <a:moveTo>
                  <a:pt x="16986" y="0"/>
                </a:moveTo>
                <a:lnTo>
                  <a:pt x="1" y="29426"/>
                </a:lnTo>
                <a:lnTo>
                  <a:pt x="16986" y="58852"/>
                </a:lnTo>
                <a:lnTo>
                  <a:pt x="50955" y="58852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rgbClr val="82C0CC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5274649" y="2312849"/>
            <a:ext cx="129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Tính quãng đường di chuyển</a:t>
            </a:r>
            <a:endParaRPr b="0" i="0" sz="1400" u="none" cap="none" strike="noStrike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1126490" y="3017520"/>
            <a:ext cx="129857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Hình thành ma trận tần suất&amp; AEIOUX</a:t>
            </a:r>
            <a:endParaRPr b="0" i="0" sz="1400" u="none" cap="none" strike="noStrike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2570241" y="2352480"/>
            <a:ext cx="1298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ALDEP &amp; CORELAP</a:t>
            </a:r>
            <a:endParaRPr b="0" i="0" sz="1400" u="none" cap="none" strike="noStrike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6644520" y="3111434"/>
            <a:ext cx="129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So sánh trước và sau cải tiến</a:t>
            </a:r>
            <a:endParaRPr b="0" i="0" sz="1400" u="none" cap="none" strike="noStrike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378489" y="2582050"/>
            <a:ext cx="9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2728881" y="1769210"/>
            <a:ext cx="940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4015641" y="2546325"/>
            <a:ext cx="1112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03</a:t>
            </a:r>
            <a:endParaRPr b="1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5446699" y="1732226"/>
            <a:ext cx="954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04</a:t>
            </a:r>
            <a:endParaRPr b="1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6823320" y="2492227"/>
            <a:ext cx="940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05</a:t>
            </a:r>
            <a:endParaRPr b="1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3922734" y="3111679"/>
            <a:ext cx="129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Vẽ cad</a:t>
            </a:r>
            <a:endParaRPr b="0" i="0" sz="1400" u="none" cap="none" strike="noStrike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425" y="1618523"/>
            <a:ext cx="623100" cy="6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875" y="3600313"/>
            <a:ext cx="769625" cy="7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838" y="1271338"/>
            <a:ext cx="1112700" cy="62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875" y="1549022"/>
            <a:ext cx="556250" cy="5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938" y="3600313"/>
            <a:ext cx="769625" cy="7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583400" y="2828553"/>
            <a:ext cx="8103604" cy="36400"/>
          </a:xfrm>
          <a:custGeom>
            <a:rect b="b" l="l" r="r" t="t"/>
            <a:pathLst>
              <a:path extrusionOk="0" fill="none" h="1" w="236429">
                <a:moveTo>
                  <a:pt x="0" y="0"/>
                </a:moveTo>
                <a:lnTo>
                  <a:pt x="236428" y="0"/>
                </a:lnTo>
              </a:path>
            </a:pathLst>
          </a:custGeom>
          <a:noFill/>
          <a:ln cap="flat" cmpd="sng" w="19050">
            <a:solidFill>
              <a:srgbClr val="F7962B"/>
            </a:solidFill>
            <a:prstDash val="solid"/>
            <a:miter lim="30483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3605655" y="1298635"/>
            <a:ext cx="1115337" cy="1136885"/>
          </a:xfrm>
          <a:custGeom>
            <a:rect b="b" l="l" r="r" t="t"/>
            <a:pathLst>
              <a:path extrusionOk="0" h="36855" w="26217">
                <a:moveTo>
                  <a:pt x="1" y="1"/>
                </a:moveTo>
                <a:lnTo>
                  <a:pt x="1" y="36855"/>
                </a:lnTo>
                <a:lnTo>
                  <a:pt x="26216" y="36855"/>
                </a:lnTo>
                <a:lnTo>
                  <a:pt x="26216" y="1"/>
                </a:lnTo>
                <a:close/>
              </a:path>
            </a:pathLst>
          </a:custGeom>
          <a:solidFill>
            <a:srgbClr val="82C0CC">
              <a:alpha val="1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962727" y="1338584"/>
            <a:ext cx="43" cy="3024468"/>
          </a:xfrm>
          <a:custGeom>
            <a:rect b="b" l="l" r="r" t="t"/>
            <a:pathLst>
              <a:path extrusionOk="0" fill="none" h="84013" w="1">
                <a:moveTo>
                  <a:pt x="1" y="1"/>
                </a:moveTo>
                <a:lnTo>
                  <a:pt x="1" y="84012"/>
                </a:lnTo>
              </a:path>
            </a:pathLst>
          </a:custGeom>
          <a:noFill/>
          <a:ln cap="flat" cmpd="sng" w="19050">
            <a:solidFill>
              <a:srgbClr val="F7962B"/>
            </a:solidFill>
            <a:prstDash val="solid"/>
            <a:miter lim="30483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5363210" y="1278890"/>
            <a:ext cx="76200" cy="3066415"/>
          </a:xfrm>
          <a:custGeom>
            <a:rect b="b" l="l" r="r" t="t"/>
            <a:pathLst>
              <a:path extrusionOk="0" fill="none" h="93341" w="1">
                <a:moveTo>
                  <a:pt x="1" y="1"/>
                </a:moveTo>
                <a:lnTo>
                  <a:pt x="1" y="93340"/>
                </a:lnTo>
              </a:path>
            </a:pathLst>
          </a:custGeom>
          <a:noFill/>
          <a:ln cap="flat" cmpd="sng" w="19050">
            <a:solidFill>
              <a:srgbClr val="F7962B"/>
            </a:solidFill>
            <a:prstDash val="solid"/>
            <a:miter lim="30483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490750" y="1950054"/>
            <a:ext cx="338040" cy="1764648"/>
          </a:xfrm>
          <a:custGeom>
            <a:rect b="b" l="l" r="r" t="t"/>
            <a:pathLst>
              <a:path extrusionOk="0" h="49018" w="9390">
                <a:moveTo>
                  <a:pt x="0" y="1"/>
                </a:moveTo>
                <a:lnTo>
                  <a:pt x="0" y="49018"/>
                </a:lnTo>
                <a:lnTo>
                  <a:pt x="9389" y="24509"/>
                </a:lnTo>
                <a:lnTo>
                  <a:pt x="0" y="1"/>
                </a:lnTo>
                <a:close/>
              </a:path>
            </a:pathLst>
          </a:custGeom>
          <a:solidFill>
            <a:srgbClr val="489FB5"/>
          </a:solidFill>
          <a:ln cap="flat" cmpd="sng" w="19050">
            <a:solidFill>
              <a:srgbClr val="F7962B"/>
            </a:solidFill>
            <a:prstDash val="solid"/>
            <a:miter lim="30483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635452" y="3900595"/>
            <a:ext cx="6509" cy="5508"/>
          </a:xfrm>
          <a:custGeom>
            <a:rect b="b" l="l" r="r" t="t"/>
            <a:pathLst>
              <a:path extrusionOk="0" h="153" w="153">
                <a:moveTo>
                  <a:pt x="31" y="0"/>
                </a:moveTo>
                <a:lnTo>
                  <a:pt x="0" y="31"/>
                </a:lnTo>
                <a:lnTo>
                  <a:pt x="0" y="61"/>
                </a:lnTo>
                <a:lnTo>
                  <a:pt x="0" y="92"/>
                </a:lnTo>
                <a:lnTo>
                  <a:pt x="0" y="122"/>
                </a:lnTo>
                <a:lnTo>
                  <a:pt x="0" y="153"/>
                </a:lnTo>
                <a:lnTo>
                  <a:pt x="122" y="153"/>
                </a:lnTo>
                <a:lnTo>
                  <a:pt x="153" y="122"/>
                </a:lnTo>
                <a:lnTo>
                  <a:pt x="153" y="92"/>
                </a:lnTo>
                <a:lnTo>
                  <a:pt x="153" y="61"/>
                </a:lnTo>
                <a:lnTo>
                  <a:pt x="122" y="31"/>
                </a:lnTo>
                <a:lnTo>
                  <a:pt x="92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>
            <p:ph type="title"/>
          </p:nvPr>
        </p:nvSpPr>
        <p:spPr>
          <a:xfrm>
            <a:off x="361938" y="245875"/>
            <a:ext cx="344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Kết quả</a:t>
            </a:r>
            <a:endParaRPr b="1" sz="2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3615995" y="3082885"/>
            <a:ext cx="12006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1162200" y="3382100"/>
            <a:ext cx="1200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485 km </a:t>
            </a:r>
            <a:endParaRPr b="1" sz="2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3695982" y="1600135"/>
            <a:ext cx="1200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Fira Sans"/>
                <a:ea typeface="Fira Sans"/>
                <a:cs typeface="Fira Sans"/>
                <a:sym typeface="Fira Sans"/>
              </a:rPr>
              <a:t>ALDEP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7" name="Google Shape;207;p7"/>
          <p:cNvSpPr/>
          <p:nvPr/>
        </p:nvSpPr>
        <p:spPr>
          <a:xfrm rot="-10799083">
            <a:off x="3600823" y="2433620"/>
            <a:ext cx="1125000" cy="204900"/>
          </a:xfrm>
          <a:prstGeom prst="triangle">
            <a:avLst>
              <a:gd fmla="val 50000" name="adj"/>
            </a:avLst>
          </a:prstGeom>
          <a:solidFill>
            <a:srgbClr val="F796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8115241" y="1338265"/>
            <a:ext cx="571752" cy="2988252"/>
          </a:xfrm>
          <a:custGeom>
            <a:rect b="b" l="l" r="r" t="t"/>
            <a:pathLst>
              <a:path extrusionOk="0" h="83007" w="15882">
                <a:moveTo>
                  <a:pt x="0" y="1"/>
                </a:moveTo>
                <a:lnTo>
                  <a:pt x="0" y="83007"/>
                </a:lnTo>
                <a:lnTo>
                  <a:pt x="15882" y="41488"/>
                </a:lnTo>
                <a:lnTo>
                  <a:pt x="0" y="1"/>
                </a:lnTo>
                <a:close/>
              </a:path>
            </a:pathLst>
          </a:custGeom>
          <a:solidFill>
            <a:srgbClr val="489FB5"/>
          </a:solidFill>
          <a:ln cap="flat" cmpd="sng" w="19050">
            <a:solidFill>
              <a:srgbClr val="F7962B"/>
            </a:solidFill>
            <a:prstDash val="solid"/>
            <a:miter lim="30483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6220345" y="3278275"/>
            <a:ext cx="1200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402</a:t>
            </a:r>
            <a:r>
              <a:rPr b="1" lang="en-US" sz="22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km </a:t>
            </a:r>
            <a:endParaRPr b="1" i="0" sz="2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18,8%</a:t>
            </a:r>
            <a:endParaRPr b="1" i="1" sz="1800" u="none" cap="none" strike="noStrike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3557028" y="3302800"/>
            <a:ext cx="14691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386</a:t>
            </a:r>
            <a:r>
              <a:rPr b="1" lang="en-US" sz="22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km</a:t>
            </a:r>
            <a:endParaRPr b="1" i="0" sz="2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1" lang="en-US" sz="1800" u="none" cap="none" strike="noStrike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20.4%</a:t>
            </a:r>
            <a:r>
              <a:rPr b="1" i="0" lang="en-US" sz="18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1150780" y="1298622"/>
            <a:ext cx="1115337" cy="1136885"/>
          </a:xfrm>
          <a:custGeom>
            <a:rect b="b" l="l" r="r" t="t"/>
            <a:pathLst>
              <a:path extrusionOk="0" h="36855" w="26217">
                <a:moveTo>
                  <a:pt x="1" y="1"/>
                </a:moveTo>
                <a:lnTo>
                  <a:pt x="1" y="36855"/>
                </a:lnTo>
                <a:lnTo>
                  <a:pt x="26216" y="36855"/>
                </a:lnTo>
                <a:lnTo>
                  <a:pt x="26216" y="1"/>
                </a:lnTo>
                <a:close/>
              </a:path>
            </a:pathLst>
          </a:custGeom>
          <a:solidFill>
            <a:srgbClr val="82C0CC">
              <a:alpha val="1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 txBox="1"/>
          <p:nvPr>
            <p:ph idx="1" type="body"/>
          </p:nvPr>
        </p:nvSpPr>
        <p:spPr>
          <a:xfrm>
            <a:off x="1124095" y="1577072"/>
            <a:ext cx="1200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Fira Sans"/>
                <a:ea typeface="Fira Sans"/>
                <a:cs typeface="Fira Sans"/>
                <a:sym typeface="Fira Sans"/>
              </a:rPr>
              <a:t>Ban đầu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3" name="Google Shape;213;p7"/>
          <p:cNvSpPr/>
          <p:nvPr/>
        </p:nvSpPr>
        <p:spPr>
          <a:xfrm rot="-10799083">
            <a:off x="1145921" y="2433608"/>
            <a:ext cx="1125000" cy="204900"/>
          </a:xfrm>
          <a:prstGeom prst="triangle">
            <a:avLst>
              <a:gd fmla="val 50000" name="adj"/>
            </a:avLst>
          </a:prstGeom>
          <a:solidFill>
            <a:srgbClr val="F796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267855" y="1278347"/>
            <a:ext cx="1115337" cy="1136885"/>
          </a:xfrm>
          <a:custGeom>
            <a:rect b="b" l="l" r="r" t="t"/>
            <a:pathLst>
              <a:path extrusionOk="0" h="36855" w="26217">
                <a:moveTo>
                  <a:pt x="1" y="1"/>
                </a:moveTo>
                <a:lnTo>
                  <a:pt x="1" y="36855"/>
                </a:lnTo>
                <a:lnTo>
                  <a:pt x="26216" y="36855"/>
                </a:lnTo>
                <a:lnTo>
                  <a:pt x="26216" y="1"/>
                </a:lnTo>
                <a:close/>
              </a:path>
            </a:pathLst>
          </a:custGeom>
          <a:solidFill>
            <a:srgbClr val="82C0CC">
              <a:alpha val="1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6210326" y="1539850"/>
            <a:ext cx="1422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Fira Sans"/>
                <a:ea typeface="Fira Sans"/>
                <a:cs typeface="Fira Sans"/>
                <a:sym typeface="Fira Sans"/>
              </a:rPr>
              <a:t>CORELAP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" name="Google Shape;216;p7"/>
          <p:cNvSpPr/>
          <p:nvPr/>
        </p:nvSpPr>
        <p:spPr>
          <a:xfrm rot="-10799083">
            <a:off x="6262996" y="2413333"/>
            <a:ext cx="1125000" cy="204900"/>
          </a:xfrm>
          <a:prstGeom prst="triangle">
            <a:avLst>
              <a:gd fmla="val 50000" name="adj"/>
            </a:avLst>
          </a:prstGeom>
          <a:solidFill>
            <a:srgbClr val="F796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750" y="1306140"/>
            <a:ext cx="30480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ply Chain Infographics by Slidesgo">
  <a:themeElements>
    <a:clrScheme name="Simple Light">
      <a:dk1>
        <a:srgbClr val="000000"/>
      </a:dk1>
      <a:lt1>
        <a:srgbClr val="FFFFFF"/>
      </a:lt1>
      <a:dk2>
        <a:srgbClr val="16697A"/>
      </a:dk2>
      <a:lt2>
        <a:srgbClr val="EEEEEE"/>
      </a:lt2>
      <a:accent1>
        <a:srgbClr val="FFAB40"/>
      </a:accent1>
      <a:accent2>
        <a:srgbClr val="288681"/>
      </a:accent2>
      <a:accent3>
        <a:srgbClr val="78909C"/>
      </a:accent3>
      <a:accent4>
        <a:srgbClr val="E3E9ED"/>
      </a:accent4>
      <a:accent5>
        <a:srgbClr val="6A9DB2"/>
      </a:accent5>
      <a:accent6>
        <a:srgbClr val="85BCD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2021-11-13T08:33:00Z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9DA49430119C4373B428AA42836173FB</vt:lpwstr>
  </property>
  <property fmtid="{D5CDD505-2E9C-101B-9397-08002B2CF9AE}" pid="3" name="KSOProductBuildVer">
    <vt:lpwstr>1033-11.2.0.10351</vt:lpwstr>
  </property>
</Properties>
</file>