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39.png" ContentType="image/png"/>
  <Override PartName="/ppt/media/image14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5.png" ContentType="image/png"/>
  <Override PartName="/ppt/media/image13.gif" ContentType="image/gif"/>
  <Override PartName="/ppt/media/image15.gif" ContentType="image/gif"/>
  <Override PartName="/ppt/media/image3.jpeg" ContentType="image/jpeg"/>
  <Override PartName="/ppt/media/image24.gif" ContentType="image/gif"/>
  <Override PartName="/ppt/media/image25.gif" ContentType="image/gif"/>
  <Override PartName="/ppt/media/image17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6400800"/>
            <a:ext cx="533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2159818-224F-43A4-A567-7A95AB66EC92}" type="slidenum">
              <a:rPr b="0" lang="en-US" sz="1400" spc="-1" strike="noStrike">
                <a:solidFill>
                  <a:srgbClr val="e0cda6"/>
                </a:solidFill>
                <a:latin typeface="Arial"/>
                <a:ea typeface="ＭＳ Ｐゴシック"/>
              </a:rPr>
              <a:t>18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4876920"/>
            <a:ext cx="380520" cy="198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270" rot="16200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0cda6"/>
                </a:solidFill>
                <a:latin typeface="Arial Narrow"/>
                <a:ea typeface="ＭＳ Ｐゴシック"/>
              </a:rPr>
              <a:t>Company 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Clic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k to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edit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Mas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ter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title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styl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06DD998-DCD2-4D70-92FD-4D5806C7C04B}" type="datetime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3/14/19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9669C0C-7EB2-4083-8002-C8E820CB419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gif"/><Relationship Id="rId3" Type="http://schemas.openxmlformats.org/officeDocument/2006/relationships/image" Target="../media/image25.gif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hyperlink" Target="http://subclipse.tigris.org/" TargetMode="External"/><Relationship Id="rId3" Type="http://schemas.openxmlformats.org/officeDocument/2006/relationships/hyperlink" Target="http://subclipse.tigris.org/" TargetMode="External"/><Relationship Id="rId4" Type="http://schemas.openxmlformats.org/officeDocument/2006/relationships/hyperlink" Target="https://desktop-eclipse.open.collab.net/servlets/ProjectProcess?pageID=MEuUjb&amp;freeformpage=Merge%20Client" TargetMode="External"/><Relationship Id="rId5" Type="http://schemas.openxmlformats.org/officeDocument/2006/relationships/hyperlink" Target="https://desktop-eclipse.open.collab.net/servlets/ProjectProcess?pageID=MEuUjb&amp;freeformpage=Merge%20Client" TargetMode="External"/><Relationship Id="rId6" Type="http://schemas.openxmlformats.org/officeDocument/2006/relationships/hyperlink" Target="https://desktop-eclipse.open.collab.net/servlets/ProjectProcess?pageID=MEuUjb&amp;freeformpage=Merge%20Client" TargetMode="External"/><Relationship Id="rId7" Type="http://schemas.openxmlformats.org/officeDocument/2006/relationships/hyperlink" Target="http://www.eclipse.org/subversive/" TargetMode="External"/><Relationship Id="rId8" Type="http://schemas.openxmlformats.org/officeDocument/2006/relationships/hyperlink" Target="http://www.eclipse.org/subversive/" TargetMode="External"/><Relationship Id="rId9" Type="http://schemas.openxmlformats.org/officeDocument/2006/relationships/hyperlink" Target="https://ankhsvn.open.collab.net/" TargetMode="External"/><Relationship Id="rId10" Type="http://schemas.openxmlformats.org/officeDocument/2006/relationships/hyperlink" Target="https://ankhsvn.open.collab.net/" TargetMode="External"/><Relationship Id="rId11" Type="http://schemas.openxmlformats.org/officeDocument/2006/relationships/hyperlink" Target="https://ankhsvn.open.collab.net/" TargetMode="External"/><Relationship Id="rId12" Type="http://schemas.openxmlformats.org/officeDocument/2006/relationships/hyperlink" Target="http://rapidsvn.tigris.org/" TargetMode="External"/><Relationship Id="rId13" Type="http://schemas.openxmlformats.org/officeDocument/2006/relationships/hyperlink" Target="http://rapidsvn.tigris.org/" TargetMode="External"/><Relationship Id="rId14" Type="http://schemas.openxmlformats.org/officeDocument/2006/relationships/hyperlink" Target="http://rabbitvcs.org/" TargetMode="External"/><Relationship Id="rId15" Type="http://schemas.openxmlformats.org/officeDocument/2006/relationships/hyperlink" Target="http://rabbitvcs.org/" TargetMode="External"/><Relationship Id="rId16" Type="http://schemas.openxmlformats.org/officeDocument/2006/relationships/hyperlink" Target="http://tortoisesvn.net/docs/release/TortoiseSVN_en/tsvn-dug-merge.html" TargetMode="External"/><Relationship Id="rId17" Type="http://schemas.openxmlformats.org/officeDocument/2006/relationships/hyperlink" Target="http://tortoisesvn.net/docs/release/TortoiseSVN_en/tsvn-dug-merge.html" TargetMode="External"/><Relationship Id="rId18" Type="http://schemas.openxmlformats.org/officeDocument/2006/relationships/hyperlink" Target="http://stefanstools.sourceforge.net/CommitMonitor.html" TargetMode="External"/><Relationship Id="rId19" Type="http://schemas.openxmlformats.org/officeDocument/2006/relationships/hyperlink" Target="http://stefanstools.sourceforge.net/CommitMonitor.html" TargetMode="External"/><Relationship Id="rId20" Type="http://schemas.openxmlformats.org/officeDocument/2006/relationships/hyperlink" Target="http://svnnotifier.tigris.org/" TargetMode="External"/><Relationship Id="rId21" Type="http://schemas.openxmlformats.org/officeDocument/2006/relationships/hyperlink" Target="http://svnnotifier.tigris.org/" TargetMode="External"/><Relationship Id="rId2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hyperlink" Target="https://desktop-eclipse.open.collab.net/servlets/ProjectProcess?pageID=MEuUjb&amp;freeformpage=Merge%20Client" TargetMode="External"/><Relationship Id="rId3" Type="http://schemas.openxmlformats.org/officeDocument/2006/relationships/hyperlink" Target="https://desktop-eclipse.open.collab.net/servlets/ProjectProcess?pageID=MEuUjb&amp;freeformpage=Merge%20Client" TargetMode="External"/><Relationship Id="rId4" Type="http://schemas.openxmlformats.org/officeDocument/2006/relationships/hyperlink" Target="https://desktop-eclipse.open.collab.net/servlets/ProjectProcess?pageID=MEuUjb&amp;freeformpage=Merge%20Client" TargetMode="External"/><Relationship Id="rId5" Type="http://schemas.openxmlformats.org/officeDocument/2006/relationships/hyperlink" Target="http://tortoisesvn.net/docs/release/TortoiseSVN_en/tsvn-dug-merge.html" TargetMode="External"/><Relationship Id="rId6" Type="http://schemas.openxmlformats.org/officeDocument/2006/relationships/hyperlink" Target="http://tortoisesvn.net/docs/release/TortoiseSVN_en/tsvn-dug-merge.html" TargetMode="External"/><Relationship Id="rId7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gi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gif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H="1">
            <a:off x="152280" y="1143000"/>
            <a:ext cx="6858000" cy="360"/>
          </a:xfrm>
          <a:prstGeom prst="line">
            <a:avLst/>
          </a:prstGeom>
          <a:ln w="19080">
            <a:solidFill>
              <a:srgbClr val="a79f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272520" y="1356840"/>
            <a:ext cx="5181120" cy="685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85 Helvetica Heavy"/>
                <a:ea typeface="ＭＳ Ｐゴシック"/>
              </a:rPr>
              <a:t>Versioning, Branching and Merging.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79f94"/>
                </a:solidFill>
                <a:latin typeface="85 Helvetica Heavy"/>
                <a:ea typeface="ＭＳ Ｐゴシック"/>
              </a:rPr>
              <a:t>By Lawrence Cutlip-Mason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04920" y="304920"/>
            <a:ext cx="5151960" cy="685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9a1920"/>
                </a:solidFill>
                <a:latin typeface="55 Helvetica Roman"/>
                <a:ea typeface="ＭＳ Ｐゴシック"/>
              </a:rPr>
              <a:t>Agile Source Control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1620720" y="2042640"/>
            <a:ext cx="5579280" cy="45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(Merging from Trunk to Branch)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Performed everyday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This lowers Code Divergence which is responsible for Merge Conflicts.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72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(Merging from Branch to Trunk)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Performed at the completion of a story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Your code is releasable if you completed the story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2"/>
          <a:stretch/>
        </p:blipFill>
        <p:spPr>
          <a:xfrm>
            <a:off x="5791320" y="152280"/>
            <a:ext cx="1066320" cy="1066320"/>
          </a:xfrm>
          <a:prstGeom prst="rect">
            <a:avLst/>
          </a:prstGeom>
          <a:ln>
            <a:noFill/>
          </a:ln>
        </p:spPr>
      </p:pic>
      <p:pic>
        <p:nvPicPr>
          <p:cNvPr id="73" name="Picture 3" descr=""/>
          <p:cNvPicPr/>
          <p:nvPr/>
        </p:nvPicPr>
        <p:blipFill>
          <a:blip r:embed="rId3"/>
          <a:stretch/>
        </p:blipFill>
        <p:spPr>
          <a:xfrm>
            <a:off x="7543800" y="3505320"/>
            <a:ext cx="1104480" cy="1104480"/>
          </a:xfrm>
          <a:prstGeom prst="rect">
            <a:avLst/>
          </a:prstGeom>
          <a:ln>
            <a:noFill/>
          </a:ln>
          <a:scene3d>
            <a:camera prst="orthographicFront">
              <a:rot lat="0" lon="0" rev="10800000"/>
            </a:camera>
            <a:lightRig dir="t" rig="threePt"/>
          </a:scene3d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(Pitfall)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85800" y="1600200"/>
            <a:ext cx="4419360" cy="990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our team implements multiple stories in parallel?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we want to release Register which is done and Deposit is in progress?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we synchronize to trunk at this point, we will be including the partially complete Deposit story, which isn't releasable and a violation of Trunk Policy.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2"/>
          <a:stretch/>
        </p:blipFill>
        <p:spPr>
          <a:xfrm>
            <a:off x="5105520" y="1905120"/>
            <a:ext cx="2794680" cy="133632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3"/>
          <a:stretch/>
        </p:blipFill>
        <p:spPr>
          <a:xfrm>
            <a:off x="5105520" y="3429000"/>
            <a:ext cx="2808000" cy="137124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1447920" y="4876920"/>
            <a:ext cx="766080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Try to focus the team on one story at a time.</a:t>
            </a:r>
            <a:endParaRPr b="0" lang="en-US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Coordinate: Wait to check in the Deposit code until Register is complete. </a:t>
            </a:r>
            <a:endParaRPr b="0" lang="en-US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Start with the safe and invisible bits of the Deposit code</a:t>
            </a:r>
            <a:endParaRPr b="0" lang="en-US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Keep your branches focused on only a few stories and be willing to wait for all to be completed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066680" y="3352680"/>
            <a:ext cx="3504960" cy="66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wait for Deposit to complete. Now somebody has started working on Withdraw!</a:t>
            </a:r>
            <a:endParaRPr b="0" lang="en-US" sz="1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one of the Deposit tests fail it will be hard to know if that is due to the Deposit code or the partially complete Withdraw code.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533520"/>
            <a:ext cx="7772040" cy="1218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(Single Sprint View)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2"/>
          <a:stretch/>
        </p:blipFill>
        <p:spPr>
          <a:xfrm>
            <a:off x="1905120" y="1828800"/>
            <a:ext cx="5819400" cy="41144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(Multiple Sprint View)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2"/>
          <a:stretch/>
        </p:blipFill>
        <p:spPr>
          <a:xfrm>
            <a:off x="1447920" y="1905120"/>
            <a:ext cx="6457680" cy="41335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 (Breakdown)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Trunk/Head is the “Done”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 Policy: Can release at any 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Whoever touches the trunk is responsible for ensuring that the whole trunk stays releasable - including all previous functionality.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SCRUM Master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branch represents a single Story, Epic or Bug Fix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Operation: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Most stories/epics will have 1 or 2 developers.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Creates a silo effect and can lead to lack of communication and code collisions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 (Branching)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 1 branch per Story/Epic or Bug Fix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 Policy: Code compiles, Code has been unit tested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Synchronize your local code with the work branch before check-in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Person in charge of the Story/Epic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Where do I check in code that I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believe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done?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the branch that the story belongs 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do we know which branch does what?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Name the branch with the Story/Epic or BugFix ID or Name.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This creates a lot of branches how do you manage this?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must organize the branch directory in some fashion (usually by sub folders).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6400800" y="2743200"/>
            <a:ext cx="1291680" cy="12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 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(Merging from Trunk to Branch)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Almost never done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changes are minimal and limited to specific Stories/Epics overlap should be rare.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(Merging from Branch to Trunk)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Performed at the completion of the Story or Epic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Your code is releasable if you completed the story or epic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2"/>
          <a:stretch/>
        </p:blipFill>
        <p:spPr>
          <a:xfrm>
            <a:off x="7391520" y="3124080"/>
            <a:ext cx="1104480" cy="1104480"/>
          </a:xfrm>
          <a:prstGeom prst="rect">
            <a:avLst/>
          </a:prstGeom>
          <a:ln>
            <a:noFill/>
          </a:ln>
          <a:scene3d>
            <a:camera prst="orthographicFront">
              <a:rot lat="0" lon="0" rev="10800000"/>
            </a:camera>
            <a:lightRig dir="t" rig="threePt"/>
          </a:scene3d>
        </p:spPr>
      </p:pic>
      <p:pic>
        <p:nvPicPr>
          <p:cNvPr id="92" name="Picture 7" descr=""/>
          <p:cNvPicPr/>
          <p:nvPr/>
        </p:nvPicPr>
        <p:blipFill>
          <a:blip r:embed="rId3"/>
          <a:stretch/>
        </p:blipFill>
        <p:spPr>
          <a:xfrm>
            <a:off x="7238880" y="838080"/>
            <a:ext cx="990360" cy="13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Feature Approach (Pitfalls)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3520" y="1600200"/>
            <a:ext cx="80006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Pitfalls: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are working on the same code for multiple stories so a lot of conflicts will occur.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have a ton of branches to pick through in SVN/CVS.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do we remember all the branches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Your code is not small and well contained, refactor your 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can create a separate folder for old branches and move branches to this “retired folder” or you can delete branches once the story is released.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Name them appropriately, usual recommendation is by the Ticket tracking number if available as some VCS systems have a branch/tag name size limit.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Release Approach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2"/>
          <a:stretch/>
        </p:blipFill>
        <p:spPr>
          <a:xfrm>
            <a:off x="1473840" y="1905120"/>
            <a:ext cx="6473160" cy="35049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Release Approach (Breakdown)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Trunk/Head is the “Done”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 Policy: Buildable, Unit Tested, Released at X Times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Whoever touches the trunk is responsible for ensuring that the whole trunk stays in working condition - including all previous functionality.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SCRUM Master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 is only 1 branch created at the completion of the sprint/code complete. Once this is done ANY fixes for issues reported by QA need to be committed to the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All Releases are from the Release Branch, never the trunk.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like to call it AgilFall, It is a marriage of Waterfall (Test at the end) and Agile (smaller releases). It is only usable by small teams with very few releases/changes.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Operation: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First committer wins.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Topics: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791280" y="2438280"/>
            <a:ext cx="3504960" cy="3657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Overview: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Branching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267080" y="2362320"/>
            <a:ext cx="3504960" cy="369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Approaches: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Approach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 Approach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Release Approach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" name="Picture 3" descr=""/>
          <p:cNvPicPr/>
          <p:nvPr/>
        </p:nvPicPr>
        <p:blipFill>
          <a:blip r:embed="rId2"/>
          <a:stretch/>
        </p:blipFill>
        <p:spPr>
          <a:xfrm>
            <a:off x="4800600" y="457200"/>
            <a:ext cx="1714320" cy="15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Release Approach (Branching)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5800" y="1676520"/>
            <a:ext cx="7772040" cy="4419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 1 branch upon sprint completion or code complete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Branch Policy: Code compiles, Code has been unit tested, Only bug fixes reported by QA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Synchronize your local code with the work branch before check-in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Person in charge of the Release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still have changes after code complete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Then your not code complete and your sprint cycle was not correctly scoped.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When does QA 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After code complete.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QA Found bugs what do I do?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make the change on the branch and rebuild/deploy to QA servers from the branch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7467480" y="4112640"/>
            <a:ext cx="1215720" cy="117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Release Approach 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(Merging from Trunk to Branch)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5800" y="1828800"/>
            <a:ext cx="7772040" cy="426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Never done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Your Release branch is immutable except for bug fixes which are made directly to the branch. Once you branch your done.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(Merging from Branch to Trunk)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Performed when a bug fix occurs on the branch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Reason: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synchronize the Trunk to the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7315200" y="3200400"/>
            <a:ext cx="1104480" cy="1104480"/>
          </a:xfrm>
          <a:prstGeom prst="rect">
            <a:avLst/>
          </a:prstGeom>
          <a:ln>
            <a:noFill/>
          </a:ln>
          <a:scene3d>
            <a:camera prst="orthographicFront">
              <a:rot lat="0" lon="0" rev="10800000"/>
            </a:camera>
            <a:lightRig dir="t" rig="threePt"/>
          </a:scene3d>
        </p:spPr>
      </p:pic>
      <p:sp>
        <p:nvSpPr>
          <p:cNvPr id="10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Picture 7" descr=""/>
          <p:cNvPicPr/>
          <p:nvPr/>
        </p:nvPicPr>
        <p:blipFill>
          <a:blip r:embed="rId3"/>
          <a:stretch/>
        </p:blipFill>
        <p:spPr>
          <a:xfrm>
            <a:off x="7315200" y="914400"/>
            <a:ext cx="990360" cy="13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Release Approach (Pitfalls)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66680" y="1676520"/>
            <a:ext cx="700992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Pitfalls: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People are working on the same code for multiple stories so a lot of conflicts will occur.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can’t check in my unfinished code  because I will break everyone’s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need to develop a feature that is not part of the Sprint (example: Epic).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Your code is not small and well contained, refactor your 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Develop your code to be independent of others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can mix Release and Team Approaches to mitigate, mostly no parallel development will occur until Code Complete.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Tools (SVN)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5800" y="1600200"/>
            <a:ext cx="777204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Subclipse (Eclipse Plugin) 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*Recommended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2"/>
              </a:rPr>
              <a:t>http://subclipse.tigris.org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3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Collabnet Merge Client (Plugin for Subclipse only)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15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4"/>
              </a:rPr>
              <a:t>https</a:t>
            </a:r>
            <a:r>
              <a:rPr b="0" lang="en-US" sz="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5"/>
              </a:rPr>
              <a:t>://</a:t>
            </a:r>
            <a:r>
              <a:rPr b="0" lang="en-US" sz="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6"/>
              </a:rPr>
              <a:t>desktop-eclipse.open.collab.net/servlets/ProjectProcess?pageID=MEuUjb&amp;freeformpage=Merge%20Client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Subversive (Eclipse Plugin)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7"/>
              </a:rPr>
              <a:t>http://www.eclipse.org/subversive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8"/>
              </a:rPr>
              <a:t>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AnkhSVN (Visual Studio Plugin) 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*Recommended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9"/>
              </a:rPr>
              <a:t>https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0"/>
              </a:rPr>
              <a:t>://ankhsvn.open.collab.net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1"/>
              </a:rPr>
              <a:t>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RapidSVN (Freestanding Product Linux &amp; Windows)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2"/>
              </a:rPr>
              <a:t>http://rapidsvn.tigris.org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3"/>
              </a:rPr>
              <a:t>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RabbitVCS (Freestanding Product Linux, GIT+SVN)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4"/>
              </a:rPr>
              <a:t>http://rabbitvcs.org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5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TortoiseSVN (Freestanding Product Windows) 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*Recommended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6"/>
              </a:rPr>
              <a:t>http://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7"/>
              </a:rPr>
              <a:t>tortoisesvn.net/docs/release/TortoiseSVN_en/tsvn-dug-merge.html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CommitMonitor (Freestanding Product Windows, Monitors Repository)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8"/>
              </a:rPr>
              <a:t>http://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9"/>
              </a:rPr>
              <a:t>stefanstools.sourceforge.net/CommitMonitor.html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SVNNotifier (Freestanding Product Windows, Monitors Repository)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20"/>
              </a:rPr>
              <a:t>http://svnnotifier.tigris.org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21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Resources (SVN)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 Subclipse + Collabnet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2"/>
              </a:rPr>
              <a:t>https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3"/>
              </a:rPr>
              <a:t>://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4"/>
              </a:rPr>
              <a:t>desktop-eclipse.open.collab.net/servlets/ProjectProcess?pageID=MEuUjb&amp;freeformpage=Merge%20Client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 TortoiseSVN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5"/>
              </a:rPr>
              <a:t>http://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6"/>
              </a:rPr>
              <a:t>tortoisesvn.net/docs/release/TortoiseSVN_en/tsvn-dug-merge.html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 Subclipse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 the Eclipse Help “Subclipse - Subversion Eclipse Plugin &gt; Reference &gt; Team Menu”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Common Misconceptions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 is hard!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Merging is only as hard as you make it, time is your own enemy.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Branching is bad!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Only if you don’t have a policy and stick to the policy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can only Branch the entire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Incorrect CVS/GIT/SVN all can branch ANY item under VC!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don’t need to branch, we only have 1 release at a time going 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Everyone can and should use branches, even if it’s only a “Release Branch”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we branch we don’t need to Tag.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Tags are a way to save a snapshot so you can easily get back to it later to perform some other operation.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Branching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5800" y="2133720"/>
            <a:ext cx="7772040" cy="3962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Branching is the most versatile way to version code.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Don't combine different release cycles on a single branch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Make Policies/Rules for the branches and NEVER change the existing branch rules/policies.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Define the owner of the code line (Branch/Trunk)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Don’t get branch crazy.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Clean up the branches by archiving or deletion.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Don’t branch from a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838080" y="533520"/>
            <a:ext cx="1291680" cy="12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Merging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Everyone merges every day even if you don’t realize 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Merge often.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Minimize branch changes.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owner of the changes does the merge.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 the correct tool.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Never blindly commit.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 not do it at the last minute.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Only 1 person merges at a 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Test the merge destination after the merge takes place.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Tag the destination point before large merge operations, See Tagging.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2"/>
          <a:stretch/>
        </p:blipFill>
        <p:spPr>
          <a:xfrm>
            <a:off x="838080" y="469080"/>
            <a:ext cx="137124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Tagging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85800" y="3124080"/>
            <a:ext cx="7772040" cy="2971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Tags are an immutable snapshot in time.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Merge Tag” : Tag the target of a merge before you perform the merge.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Release Tag” Tag the code line when you release.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2"/>
          <a:stretch/>
        </p:blipFill>
        <p:spPr>
          <a:xfrm>
            <a:off x="762120" y="762120"/>
            <a:ext cx="24152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(Single Sprint View)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2"/>
          <a:stretch/>
        </p:blipFill>
        <p:spPr>
          <a:xfrm>
            <a:off x="1752480" y="1981080"/>
            <a:ext cx="5866920" cy="4190760"/>
          </a:xfrm>
          <a:prstGeom prst="rect">
            <a:avLst/>
          </a:prstGeom>
          <a:ln w="3240">
            <a:solidFill>
              <a:schemeClr val="tx1"/>
            </a:solidFill>
            <a:round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</a:t>
            </a:r>
            <a:br/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(Multiple Sprint View)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3" descr=""/>
          <p:cNvPicPr/>
          <p:nvPr/>
        </p:nvPicPr>
        <p:blipFill>
          <a:blip r:embed="rId2"/>
          <a:stretch/>
        </p:blipFill>
        <p:spPr>
          <a:xfrm>
            <a:off x="1491840" y="1981080"/>
            <a:ext cx="6585120" cy="4035240"/>
          </a:xfrm>
          <a:prstGeom prst="rect">
            <a:avLst/>
          </a:prstGeom>
          <a:ln w="3240">
            <a:solidFill>
              <a:schemeClr val="tx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(Breakdown)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Trunk/Head is the “Done”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 Policy: Can release at any time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Whoever touches the trunk is responsible for ensuring that the whole trunk stays releasable - including all previous functionality.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SCRUM Master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branch represents a single team working on a collection of Stories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Operation: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Anyone working on the top priority story is King.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Everyone else on the team is a Servant.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Whenever a King needs help, Servants immediately offer their services.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Servant may not disrupt a King.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 soon as the top priority story is Done, anyone working on the next story is now King.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2"/>
          <a:stretch/>
        </p:blipFill>
        <p:spPr>
          <a:xfrm>
            <a:off x="4952880" y="32400"/>
            <a:ext cx="91404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Team Approach (Branching)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 1 branch per team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Trunk Policy: Code compiles, Code has been unit tested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Rule: Synchronize your local code with the work branch before check-in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Owner: Person in charge of the features the Team is working 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Where do I check in code that I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believe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done?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the branch that the story belongs 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do we know which branch does what?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 a public board that ties a story to the branch.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if we need to release early?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Answer: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don’t merge to trunk until all stories for the branch is done.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6477120" y="2743200"/>
            <a:ext cx="1291680" cy="12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13232</TotalTime>
  <Application>LibreOffice/6.0.7.3$Linux_X86_64 LibreOffice_project/00m0$Build-3</Application>
  <Words>1694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2012-10-22T20:16:30Z</dcterms:created>
  <dc:creator>Michelle Scheuerman</dc:creator>
  <dc:description/>
  <dc:language>en-US</dc:language>
  <cp:lastModifiedBy/>
  <cp:lastPrinted>2014-06-19T18:18:08Z</cp:lastPrinted>
  <dcterms:modified xsi:type="dcterms:W3CDTF">2019-03-14T09:47:07Z</dcterms:modified>
  <cp:revision>242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