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 snapToObjects="1">
      <p:cViewPr varScale="1">
        <p:scale>
          <a:sx n="82" d="100"/>
          <a:sy n="82" d="100"/>
        </p:scale>
        <p:origin x="14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Optimizing the A Star Algorithm</a:t>
            </a:r>
          </a:p>
          <a:p>
            <a:r>
              <a:rPr dirty="0"/>
              <a:t>Enhancing Efficiency and Performance in Pathfinding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50093"/>
            <a:ext cx="6400800" cy="1752600"/>
          </a:xfrm>
        </p:spPr>
        <p:txBody>
          <a:bodyPr/>
          <a:lstStyle/>
          <a:p>
            <a:r>
              <a:rPr dirty="0"/>
              <a:t>Presented by: Vi Le</a:t>
            </a:r>
          </a:p>
          <a:p>
            <a:r>
              <a:rPr dirty="0"/>
              <a:t>Supervised by: Phuong Do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A* algorithm balances the trade-offs of BFS and DFS.</a:t>
            </a:r>
          </a:p>
          <a:p>
            <a:r>
              <a:rPr dirty="0"/>
              <a:t>Highly efficient for weighted graphs and complex pathfinding scenarios.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Suggested Improvements (A* Bidirectional)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Bidirectional A* search:</a:t>
            </a:r>
            <a:endParaRPr lang="en-US" dirty="0"/>
          </a:p>
          <a:p>
            <a:pPr lvl="1"/>
            <a:r>
              <a:rPr dirty="0"/>
              <a:t>Begins searches from both start and goal nodes.</a:t>
            </a:r>
            <a:endParaRPr lang="en-US" dirty="0"/>
          </a:p>
          <a:p>
            <a:pPr lvl="1"/>
            <a:r>
              <a:rPr dirty="0"/>
              <a:t>Reduces search depth by meeting in the middle.</a:t>
            </a:r>
          </a:p>
          <a:p>
            <a:r>
              <a:rPr dirty="0"/>
              <a:t>Advantages:</a:t>
            </a:r>
            <a:endParaRPr lang="en-US" dirty="0"/>
          </a:p>
          <a:p>
            <a:pPr lvl="1"/>
            <a:r>
              <a:rPr dirty="0"/>
              <a:t>Improves efficiency and reduces explored nodes.</a:t>
            </a:r>
            <a:endParaRPr lang="en-US" dirty="0"/>
          </a:p>
          <a:p>
            <a:r>
              <a:rPr lang="en-US" dirty="0"/>
              <a:t>Challenges:</a:t>
            </a:r>
          </a:p>
          <a:p>
            <a:pPr lvl="1"/>
            <a:r>
              <a:rPr dirty="0"/>
              <a:t>Managing two search fronts increases complexity.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Comparison: A* Bidirectional vs A* Traditional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A* Traditional:</a:t>
            </a:r>
            <a:endParaRPr lang="en-US" dirty="0"/>
          </a:p>
          <a:p>
            <a:pPr lvl="1"/>
            <a:r>
              <a:rPr dirty="0"/>
              <a:t>Searches from start to goal.</a:t>
            </a:r>
          </a:p>
          <a:p>
            <a:r>
              <a:rPr dirty="0"/>
              <a:t>A* Bidirectional:</a:t>
            </a:r>
            <a:endParaRPr lang="en-US" dirty="0"/>
          </a:p>
          <a:p>
            <a:pPr lvl="1"/>
            <a:r>
              <a:rPr dirty="0"/>
              <a:t>Searches from both start and goal simultaneously.</a:t>
            </a:r>
          </a:p>
          <a:p>
            <a:r>
              <a:rPr dirty="0"/>
              <a:t>Comparison:</a:t>
            </a:r>
            <a:endParaRPr lang="en-US" dirty="0"/>
          </a:p>
          <a:p>
            <a:pPr lvl="1"/>
            <a:r>
              <a:rPr dirty="0"/>
              <a:t>Bidirectional is faster but more computationally intensive.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A* is a powerful heuristic-driven algorithm for pathfinding.</a:t>
            </a:r>
          </a:p>
          <a:p>
            <a:r>
              <a:rPr dirty="0"/>
              <a:t>Enhancements like bidirectional searches can further improve efficiency.</a:t>
            </a:r>
          </a:p>
          <a:p>
            <a:r>
              <a:rPr dirty="0"/>
              <a:t>Key to solving complex pathfinding problems across diverse applications.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24948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  <a:endParaRPr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C8DFC30-69DF-0D20-7F03-21B0CF49E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371600" y="5638800"/>
            <a:ext cx="6400800" cy="127518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580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</a:t>
            </a:r>
            <a:r>
              <a:rPr lang="en-US" dirty="0"/>
              <a:t>duction</a:t>
            </a:r>
            <a:r>
              <a:rPr dirty="0"/>
              <a:t> to Path Finding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Pathfinding is essential in AI, logistics, and navigation.</a:t>
            </a:r>
          </a:p>
          <a:p>
            <a:r>
              <a:rPr dirty="0"/>
              <a:t>It focuses on finding routes that are shortest, fastest, or most cost-effective.</a:t>
            </a:r>
          </a:p>
          <a:p>
            <a:r>
              <a:rPr dirty="0"/>
              <a:t>Applications include real-time navigation, scheduling, and game AI.</a:t>
            </a:r>
          </a:p>
        </p:txBody>
      </p:sp>
    </p:spTree>
    <p:extLst>
      <p:ext uri="{BB962C8B-B14F-4D97-AF65-F5344CB8AC3E}">
        <p14:creationId xmlns:p14="http://schemas.microsoft.com/office/powerpoint/2010/main" val="1204906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Breadth-First Search (BFS)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Explores nodes level by level, ensuring the shortest path in unweighted graphs.</a:t>
            </a:r>
          </a:p>
          <a:p>
            <a:r>
              <a:rPr dirty="0"/>
              <a:t>Advantages:</a:t>
            </a:r>
          </a:p>
          <a:p>
            <a:pPr lvl="1"/>
            <a:r>
              <a:rPr dirty="0"/>
              <a:t>Guarantees shortest paths.</a:t>
            </a:r>
          </a:p>
          <a:p>
            <a:pPr lvl="1"/>
            <a:r>
              <a:rPr dirty="0"/>
              <a:t>Systematic exploration of all nodes at a level.</a:t>
            </a:r>
          </a:p>
          <a:p>
            <a:r>
              <a:rPr dirty="0"/>
              <a:t>Disadvantages:</a:t>
            </a:r>
            <a:endParaRPr lang="en-US" dirty="0"/>
          </a:p>
          <a:p>
            <a:pPr lvl="1"/>
            <a:r>
              <a:rPr dirty="0"/>
              <a:t> Memory-intensive, requiring storage of all nodes at the current level.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dirty="0"/>
              <a:t>Inefficient for weighted or infinite search spaces.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Depth-First Search (DFS)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dirty="0"/>
              <a:t>Explores paths deeply before backtracking.</a:t>
            </a:r>
          </a:p>
          <a:p>
            <a:r>
              <a:rPr dirty="0"/>
              <a:t>Advantages:</a:t>
            </a:r>
            <a:endParaRPr lang="en-US" dirty="0"/>
          </a:p>
          <a:p>
            <a:pPr lvl="1"/>
            <a:r>
              <a:rPr dirty="0"/>
              <a:t>Memory-efficient, as it does not store all nodes simultaneously.</a:t>
            </a:r>
            <a:endParaRPr lang="en-US" dirty="0"/>
          </a:p>
          <a:p>
            <a:pPr lvl="1"/>
            <a:r>
              <a:rPr dirty="0"/>
              <a:t>Simple implementation for small or structured graphs.</a:t>
            </a:r>
            <a:endParaRPr lang="en-US" dirty="0"/>
          </a:p>
          <a:p>
            <a:r>
              <a:rPr dirty="0"/>
              <a:t>Disadvantages:</a:t>
            </a:r>
            <a:endParaRPr lang="en-US" dirty="0"/>
          </a:p>
          <a:p>
            <a:pPr lvl="1"/>
            <a:r>
              <a:rPr dirty="0"/>
              <a:t>Does not guarantee optimal paths.</a:t>
            </a:r>
            <a:endParaRPr lang="en-US" dirty="0"/>
          </a:p>
          <a:p>
            <a:pPr lvl="1"/>
            <a:r>
              <a:rPr dirty="0"/>
              <a:t>Prone to infinite loops in cyclic graphs without proper checks.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A*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Combines the strengths of BFS and DFS with heuristic optimization.</a:t>
            </a:r>
          </a:p>
          <a:p>
            <a:r>
              <a:rPr dirty="0"/>
              <a:t>Uses a cost function f(n) = g(n) + h(n):</a:t>
            </a:r>
            <a:endParaRPr lang="en-US" dirty="0"/>
          </a:p>
          <a:p>
            <a:pPr lvl="1"/>
            <a:r>
              <a:rPr dirty="0"/>
              <a:t>g(n): Cost from start to the current node.</a:t>
            </a:r>
            <a:endParaRPr lang="en-US" dirty="0"/>
          </a:p>
          <a:p>
            <a:pPr lvl="1"/>
            <a:r>
              <a:rPr dirty="0"/>
              <a:t>h(n): Estimated cost from the current node to the goal.</a:t>
            </a:r>
          </a:p>
          <a:p>
            <a:r>
              <a:rPr dirty="0"/>
              <a:t>Prioritizes promising paths, reducing search space.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Detailed Explanation of A*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Designed for weighted graphs and real-time navigation.</a:t>
            </a:r>
          </a:p>
          <a:p>
            <a:r>
              <a:rPr dirty="0"/>
              <a:t>Steps:</a:t>
            </a:r>
            <a:endParaRPr lang="en-US" dirty="0"/>
          </a:p>
          <a:p>
            <a:pPr lvl="1"/>
            <a:r>
              <a:rPr dirty="0"/>
              <a:t>Uses priority queues to explore nodes based on f(n).</a:t>
            </a:r>
            <a:endParaRPr lang="en-US" dirty="0"/>
          </a:p>
          <a:p>
            <a:pPr lvl="1"/>
            <a:r>
              <a:rPr dirty="0"/>
              <a:t>Continues until the goal node is reached or no path is found.</a:t>
            </a:r>
          </a:p>
          <a:p>
            <a:r>
              <a:rPr dirty="0"/>
              <a:t>Advantages:</a:t>
            </a:r>
            <a:endParaRPr lang="en-US" dirty="0"/>
          </a:p>
          <a:p>
            <a:pPr lvl="1"/>
            <a:r>
              <a:rPr dirty="0"/>
              <a:t>Guarantees optimal solutions if heuristics are admissible.</a:t>
            </a:r>
          </a:p>
          <a:p>
            <a:r>
              <a:rPr dirty="0"/>
              <a:t>Limitations:</a:t>
            </a:r>
            <a:endParaRPr lang="en-US" dirty="0"/>
          </a:p>
          <a:p>
            <a:pPr lvl="1"/>
            <a:r>
              <a:rPr dirty="0"/>
              <a:t>High memory usage for storing open and closed lists.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Build the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Dataset structure:</a:t>
            </a:r>
            <a:endParaRPr lang="en-US" dirty="0"/>
          </a:p>
          <a:p>
            <a:pPr lvl="1"/>
            <a:r>
              <a:rPr dirty="0"/>
              <a:t>50x50 grid with 20% obstacles.</a:t>
            </a:r>
          </a:p>
          <a:p>
            <a:r>
              <a:rPr dirty="0"/>
              <a:t>Methodology:</a:t>
            </a:r>
            <a:endParaRPr lang="en-US" dirty="0"/>
          </a:p>
          <a:p>
            <a:pPr lvl="1"/>
            <a:r>
              <a:rPr dirty="0"/>
              <a:t>Randomly place obstacles, avoiding start (0,0) and end (49,49) points.</a:t>
            </a:r>
            <a:endParaRPr lang="en-US" dirty="0"/>
          </a:p>
          <a:p>
            <a:pPr lvl="1"/>
            <a:r>
              <a:rPr dirty="0"/>
              <a:t>Represent obstacles with value '1' and open spaces with '0'.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Statistics (Detailed)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Performance metrics:</a:t>
            </a:r>
            <a:endParaRPr lang="en-US" dirty="0"/>
          </a:p>
          <a:p>
            <a:pPr lvl="1"/>
            <a:r>
              <a:rPr dirty="0"/>
              <a:t>Execution time in milliseconds.</a:t>
            </a:r>
            <a:endParaRPr lang="en-US" dirty="0"/>
          </a:p>
          <a:p>
            <a:pPr lvl="1"/>
            <a:r>
              <a:rPr dirty="0"/>
              <a:t>Path length in terms of traversed nodes.</a:t>
            </a:r>
          </a:p>
          <a:p>
            <a:r>
              <a:rPr dirty="0"/>
              <a:t>Simulation:</a:t>
            </a:r>
            <a:endParaRPr lang="en-US" dirty="0"/>
          </a:p>
          <a:p>
            <a:pPr lvl="1"/>
            <a:r>
              <a:rPr dirty="0"/>
              <a:t>Tested on 20 randomized datasets.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 of BFS, DFS (Advantages and Disadvantages)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BFS:</a:t>
            </a:r>
            <a:endParaRPr lang="en-US" dirty="0"/>
          </a:p>
          <a:p>
            <a:pPr lvl="1"/>
            <a:r>
              <a:rPr dirty="0"/>
              <a:t>Shortest paths ensured.</a:t>
            </a:r>
            <a:endParaRPr lang="en-US" dirty="0"/>
          </a:p>
          <a:p>
            <a:pPr lvl="1"/>
            <a:r>
              <a:rPr dirty="0"/>
              <a:t>Memory-intensive.</a:t>
            </a:r>
          </a:p>
          <a:p>
            <a:r>
              <a:rPr dirty="0"/>
              <a:t>DFS:</a:t>
            </a:r>
            <a:endParaRPr lang="en-US" dirty="0"/>
          </a:p>
          <a:p>
            <a:pPr lvl="1"/>
            <a:r>
              <a:rPr dirty="0"/>
              <a:t>Memory-efficient. </a:t>
            </a:r>
            <a:endParaRPr lang="en-US" dirty="0"/>
          </a:p>
          <a:p>
            <a:pPr lvl="1"/>
            <a:r>
              <a:rPr dirty="0"/>
              <a:t>May overlook shorter paths.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547</Words>
  <Application>Microsoft Office PowerPoint</Application>
  <PresentationFormat>On-screen Show (4:3)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Optimizing the A Star Algorithm Enhancing Efficiency and Performance in Pathfinding</vt:lpstr>
      <vt:lpstr>Introduction to Path Finding</vt:lpstr>
      <vt:lpstr>Breadth-First Search (BFS)</vt:lpstr>
      <vt:lpstr>Depth-First Search (DFS)</vt:lpstr>
      <vt:lpstr>Introduction to A* Algorithm</vt:lpstr>
      <vt:lpstr>Detailed Explanation of A*</vt:lpstr>
      <vt:lpstr>How to Build the Dataset</vt:lpstr>
      <vt:lpstr>Dataset Statistics (Detailed)</vt:lpstr>
      <vt:lpstr>Comparison of BFS, DFS (Advantages and Disadvantages)</vt:lpstr>
      <vt:lpstr>Overall Evaluation</vt:lpstr>
      <vt:lpstr>Suggested Improvements (A* Bidirectional)</vt:lpstr>
      <vt:lpstr>Comparison: A* Bidirectional vs A* Traditional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Lê Công Vĩ</cp:lastModifiedBy>
  <cp:revision>37</cp:revision>
  <dcterms:created xsi:type="dcterms:W3CDTF">2013-01-27T09:14:16Z</dcterms:created>
  <dcterms:modified xsi:type="dcterms:W3CDTF">2024-12-09T08:16:43Z</dcterms:modified>
  <cp:category/>
</cp:coreProperties>
</file>