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9" r:id="rId4"/>
    <p:sldId id="306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57" r:id="rId21"/>
    <p:sldId id="288" r:id="rId22"/>
    <p:sldId id="273" r:id="rId23"/>
    <p:sldId id="258" r:id="rId24"/>
    <p:sldId id="289" r:id="rId25"/>
    <p:sldId id="31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E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F86"/>
    <a:srgbClr val="77AAB7"/>
    <a:srgbClr val="7CADBA"/>
    <a:srgbClr val="036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近年来卷积神经网络(CNN)非常得火，在解决图像分类[1]、语义分割[2]、机器翻译[3]等问题表现出了很强的能力。</a:t>
            </a:r>
          </a:p>
          <a:p>
            <a:r>
              <a:rPr lang="zh-CN" altLang="en-US"/>
              <a:t>但是传统的卷积神经网络只能应用在欧几里得数据中，</a:t>
            </a:r>
          </a:p>
          <a:p>
            <a:r>
              <a:rPr lang="zh-CN" altLang="en-US"/>
              <a:t>无法正确的解决图等非欧几里得数据的问题，例如社交网络、分子结构等。</a:t>
            </a:r>
          </a:p>
          <a:p>
            <a:r>
              <a:rPr lang="zh-CN" altLang="en-US"/>
              <a:t>图神经网络(RNN)因此诞生，它能够捕获图的结构、节点、边的特征，处理图这种非欧几里得数据，并且已经变为一个热门的研究课题。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好的数据增广技术能够提升图神经网络的表现。</a:t>
            </a:r>
          </a:p>
          <a:p>
            <a:r>
              <a:rPr lang="zh-CN" altLang="en-US"/>
              <a:t>正确预测交通车流量，合理分配交通资源</a:t>
            </a:r>
          </a:p>
          <a:p>
            <a:r>
              <a:rPr lang="zh-CN" altLang="en-US"/>
              <a:t>预测社交网络，进行智能推荐好友等</a:t>
            </a:r>
          </a:p>
          <a:p>
            <a:r>
              <a:rPr lang="zh-CN" altLang="en-US"/>
              <a:t>预测新药物，新材料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956124" y="4538630"/>
            <a:ext cx="4124690" cy="2409858"/>
            <a:chOff x="6956124" y="4538630"/>
            <a:chExt cx="4124690" cy="2409858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10553700" y="6336023"/>
              <a:ext cx="527114" cy="56358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0829925" y="6688134"/>
              <a:ext cx="206285" cy="220556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8191953" y="5194685"/>
              <a:ext cx="1589933" cy="1710940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8797665" y="4538630"/>
              <a:ext cx="2239417" cy="2409858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9483038" y="5633404"/>
              <a:ext cx="1182242" cy="1272221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6956124" y="6414442"/>
              <a:ext cx="427057" cy="45660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7227859" y="6223284"/>
              <a:ext cx="611660" cy="653974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 userDrawn="1"/>
        </p:nvGrpSpPr>
        <p:grpSpPr>
          <a:xfrm flipH="1" flipV="1">
            <a:off x="1107710" y="-104650"/>
            <a:ext cx="4124690" cy="2409858"/>
            <a:chOff x="6956124" y="4538630"/>
            <a:chExt cx="4124690" cy="2409858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10553700" y="6336023"/>
              <a:ext cx="527114" cy="56358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0829925" y="6688134"/>
              <a:ext cx="206285" cy="220556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8191953" y="5194685"/>
              <a:ext cx="1589933" cy="1710940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8797665" y="4538630"/>
              <a:ext cx="2239417" cy="2409858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9483038" y="5633404"/>
              <a:ext cx="1182242" cy="1272221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956124" y="6414442"/>
              <a:ext cx="427057" cy="45660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7227859" y="6223284"/>
              <a:ext cx="611660" cy="653974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 userDrawn="1"/>
        </p:nvGrpSpPr>
        <p:grpSpPr>
          <a:xfrm>
            <a:off x="235871" y="107884"/>
            <a:ext cx="3210321" cy="431207"/>
            <a:chOff x="255989" y="380082"/>
            <a:chExt cx="2402878" cy="322752"/>
          </a:xfrm>
        </p:grpSpPr>
        <p:pic>
          <p:nvPicPr>
            <p:cNvPr id="29" name="图片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89" y="380082"/>
              <a:ext cx="706756" cy="322752"/>
            </a:xfrm>
            <a:prstGeom prst="rect">
              <a:avLst/>
            </a:prstGeom>
          </p:spPr>
        </p:pic>
        <p:cxnSp>
          <p:nvCxnSpPr>
            <p:cNvPr id="30" name="直接连接符 29"/>
            <p:cNvCxnSpPr/>
            <p:nvPr userDrawn="1"/>
          </p:nvCxnSpPr>
          <p:spPr>
            <a:xfrm>
              <a:off x="1029661" y="380082"/>
              <a:ext cx="0" cy="320271"/>
            </a:xfrm>
            <a:prstGeom prst="line">
              <a:avLst/>
            </a:prstGeom>
            <a:ln>
              <a:solidFill>
                <a:srgbClr val="003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 userDrawn="1"/>
          </p:nvSpPr>
          <p:spPr>
            <a:xfrm>
              <a:off x="905481" y="380720"/>
              <a:ext cx="1753386" cy="1727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900" b="1" cap="none" spc="200" baseline="0">
                  <a:ln w="0"/>
                  <a:solidFill>
                    <a:srgbClr val="003D7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新加坡国立大学苏州研究院</a:t>
              </a:r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905481" y="511451"/>
              <a:ext cx="1753386" cy="1727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900" b="1" cap="none" spc="0" baseline="0">
                  <a:ln w="0"/>
                  <a:solidFill>
                    <a:srgbClr val="003D7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NUS (Suzhou) Research Institute</a:t>
              </a:r>
              <a:endParaRPr lang="zh-CN" altLang="en-US" sz="900" b="1" cap="none" spc="0" baseline="0">
                <a:ln w="0"/>
                <a:solidFill>
                  <a:srgbClr val="003D7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04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FABE-C0C0-4CA4-BC17-FB88BCC746B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FE33-6ED8-4310-A249-8F4F551638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4.xml"/><Relationship Id="rId6" Type="http://schemas.openxmlformats.org/officeDocument/2006/relationships/image" Target="../media/image60.png"/><Relationship Id="rId5" Type="http://schemas.openxmlformats.org/officeDocument/2006/relationships/image" Target="../media/image59.jpe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3447" y="1467878"/>
            <a:ext cx="12238891" cy="3023424"/>
          </a:xfrm>
          <a:prstGeom prst="rect">
            <a:avLst/>
          </a:prstGeom>
          <a:gradFill>
            <a:gsLst>
              <a:gs pos="0">
                <a:srgbClr val="03617A">
                  <a:alpha val="80000"/>
                </a:srgbClr>
              </a:gs>
              <a:gs pos="100000">
                <a:srgbClr val="03617A">
                  <a:alpha val="9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4400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图神经网络调研</a:t>
            </a:r>
          </a:p>
        </p:txBody>
      </p:sp>
      <p:sp>
        <p:nvSpPr>
          <p:cNvPr id="8" name="TextBox 14"/>
          <p:cNvSpPr txBox="1"/>
          <p:nvPr/>
        </p:nvSpPr>
        <p:spPr>
          <a:xfrm>
            <a:off x="9026804" y="47435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刘朝玮</a:t>
            </a:r>
          </a:p>
        </p:txBody>
      </p:sp>
      <p:sp>
        <p:nvSpPr>
          <p:cNvPr id="12" name="Rectangle 9"/>
          <p:cNvSpPr/>
          <p:nvPr/>
        </p:nvSpPr>
        <p:spPr>
          <a:xfrm>
            <a:off x="1320800" y="2471759"/>
            <a:ext cx="955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6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阿里巴巴普惠体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7232">
        <p14:doors dir="vert"/>
      </p:transition>
    </mc:Choice>
    <mc:Fallback xmlns="">
      <p:transition spd="slow" advTm="723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7061" y="1301845"/>
            <a:ext cx="1940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GCN-Filter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778125" y="3430270"/>
                <a:ext cx="485013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𝜦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𝜦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125" y="3430270"/>
                <a:ext cx="4850130" cy="371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122680" y="1984375"/>
            <a:ext cx="6104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●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Limit the layer-wise convolution operation to K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22680" y="2543810"/>
                <a:ext cx="10178415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● 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≈2, 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 as we can expect that neural network parameters will adapt to this change in scale during training.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80" y="2543810"/>
                <a:ext cx="10178415" cy="706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856230" y="3836670"/>
                <a:ext cx="4370705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𝜦</m:t>
                          </m:r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30" y="3836670"/>
                <a:ext cx="4370705" cy="3689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142615" y="4240530"/>
                <a:ext cx="437070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15" y="4240530"/>
                <a:ext cx="437070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8486" y="889730"/>
            <a:ext cx="1940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GCN-Filter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12520" y="1586865"/>
                <a:ext cx="774255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● 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Use GCN-Filter to graph signal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𝒇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,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the output signal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𝒇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 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𝑖𝑠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 :</m:t>
                    </m:r>
                  </m:oMath>
                </a14:m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0" y="1586865"/>
                <a:ext cx="7742555" cy="3987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334895" y="2151380"/>
                <a:ext cx="4130675" cy="36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)∙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95" y="2151380"/>
                <a:ext cx="4130675" cy="3663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105150" y="2604135"/>
                <a:ext cx="4130675" cy="360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𝑼𝑰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𝑼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𝜦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𝑰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150" y="2604135"/>
                <a:ext cx="4130675" cy="3606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608580" y="3056890"/>
                <a:ext cx="413067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𝑳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𝑰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80" y="3056890"/>
                <a:ext cx="413067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776220" y="3423285"/>
                <a:ext cx="4130675" cy="49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20" y="3423285"/>
                <a:ext cx="4130675" cy="4921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75410" y="3964305"/>
                <a:ext cx="7742555" cy="431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Normalized Laplace matrix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 :</m:t>
                    </m:r>
                  </m:oMath>
                </a14:m>
                <a:endParaRPr lang="en-US" altLang="zh-CN" sz="2000">
                  <a:solidFill>
                    <a:schemeClr val="bg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10" y="3964305"/>
                <a:ext cx="7742555" cy="431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206240" y="3903980"/>
                <a:ext cx="4437380" cy="49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𝑳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𝑫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𝑨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𝑰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b="1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3903980"/>
                <a:ext cx="4437380" cy="4921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12520" y="4496435"/>
                <a:ext cx="453263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● 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With a single parameter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,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0" y="4496435"/>
                <a:ext cx="4532630" cy="3987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527300" y="4995545"/>
                <a:ext cx="4130675" cy="49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00" y="4995545"/>
                <a:ext cx="4130675" cy="49212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781" y="1033240"/>
            <a:ext cx="1940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GCN-Filter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313815" y="1692910"/>
                <a:ext cx="9293860" cy="1116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𝑰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𝑫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𝑨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𝑫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now has eigenvalues in range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[0,2]. 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Repeated application of this operator can therefore lead to numerical instabilities and exploding/vanishing gradients when used in a deep neural network model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5" y="1692910"/>
                <a:ext cx="9293860" cy="11169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13815" y="2872105"/>
                <a:ext cx="9046845" cy="431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To alleviate this problem, we introduce the following 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renormalization trick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 </m:t>
                    </m:r>
                  </m:oMath>
                </a14:m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5" y="2872105"/>
                <a:ext cx="9046845" cy="431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72285" y="3313430"/>
                <a:ext cx="6968490" cy="447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𝑫</m:t>
                              </m:r>
                            </m:e>
                          </m:acc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𝑨</m:t>
                          </m:r>
                        </m:e>
                      </m:acc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𝑫</m:t>
                              </m:r>
                            </m:e>
                          </m:acc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85" y="3313430"/>
                <a:ext cx="6968490" cy="447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455670" y="3948430"/>
                <a:ext cx="3776345" cy="478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With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𝑨</m:t>
                        </m:r>
                      </m:e>
                    </m:ac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𝑰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 </m:t>
                    </m:r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𝐼𝐼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70" y="3948430"/>
                <a:ext cx="3776345" cy="4781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781" y="1033240"/>
            <a:ext cx="1940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GCN-Filter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313815" y="1692910"/>
                <a:ext cx="9293860" cy="722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We can generalize this definition to a signal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𝑋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𝐶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input channels and F filters or feature maps as follows: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5" y="1692910"/>
                <a:ext cx="9293860" cy="7226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13815" y="2689225"/>
                <a:ext cx="9046845" cy="431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To alleviate this problem, we introduce the following 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renormalization trick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 </m:t>
                    </m:r>
                  </m:oMath>
                </a14:m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5" y="2689225"/>
                <a:ext cx="9046845" cy="431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72285" y="3284220"/>
                <a:ext cx="6968490" cy="442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𝒁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𝑫</m:t>
                              </m:r>
                            </m:e>
                          </m:acc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𝑨</m:t>
                          </m:r>
                        </m:e>
                      </m:acc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𝑫</m:t>
                              </m:r>
                            </m:e>
                          </m:acc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𝑿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𝜣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85" y="3284220"/>
                <a:ext cx="6968490" cy="4425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28750" y="3890010"/>
                <a:ext cx="7771130" cy="722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𝛩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𝐶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 is now a matrix of filter parameters and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𝑍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𝑁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 is the convolved signal matrix.</a:t>
                </a:r>
                <a:r>
                  <a:rPr lang="en-US" altLang="zh-CN"/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0" y="3890010"/>
                <a:ext cx="7771130" cy="7226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6526" y="831945"/>
            <a:ext cx="77787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SEMI-SUPERVISED NODE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313815" y="1692910"/>
                <a:ext cx="9792335" cy="110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we consider a two-layer GCN for semi-supervised node classification on a graph</a:t>
                </a:r>
              </a:p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with a symmetric adjacency matrix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𝑨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(binary or weighted). We first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𝑫</m:t>
                            </m:r>
                          </m:e>
                        </m:acc>
                      </m:e>
                      <m:sup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𝑨</m:t>
                        </m:r>
                      </m:e>
                    </m:acc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𝑫</m:t>
                            </m:r>
                          </m:e>
                        </m:acc>
                      </m:e>
                      <m:sup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in a pre-processing step. Our forward model then takes the simple form: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5" y="1692910"/>
                <a:ext cx="9792335" cy="11087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31390" y="2939415"/>
                <a:ext cx="6968490" cy="377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𝒁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𝑿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𝑨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𝑠𝑜𝑓𝑡𝑚𝑎𝑥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𝑅𝑒𝐿𝑈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𝑿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𝟎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 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90" y="2939415"/>
                <a:ext cx="6968490" cy="3778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69645" y="3455035"/>
                <a:ext cx="10252075" cy="42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(0)</m:t>
                        </m:r>
                      </m:sup>
                    </m:sSup>
                    <m:r>
                      <a:rPr lang="en-US" altLang="zh-CN" sz="2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𝐶</m:t>
                        </m:r>
                        <m: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is an input-to-hidden weight matrix for a hidden layer with H feature maps.</a:t>
                </a:r>
                <a:r>
                  <a:rPr lang="en-US" altLang="zh-CN"/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45" y="3455035"/>
                <a:ext cx="10252075" cy="4286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28140" y="3883660"/>
                <a:ext cx="9163685" cy="42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(1)</m:t>
                        </m:r>
                      </m:sup>
                    </m:sSup>
                    <m:r>
                      <a:rPr lang="en-US" altLang="zh-CN" sz="2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H</m:t>
                        </m:r>
                        <m: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F</m:t>
                        </m:r>
                      </m:sup>
                    </m:sSup>
                    <m:r>
                      <a:rPr lang="en-US" altLang="zh-CN" sz="2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charset="0"/>
                      </a:rPr>
                      <m:t> </m:t>
                    </m:r>
                  </m:oMath>
                </a14:m>
                <a:r>
                  <a:rPr lang="en-US" altLang="zh-CN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is a hidden-to-output weight matrix.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40" y="3883660"/>
                <a:ext cx="9163685" cy="4286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628140" y="4507865"/>
            <a:ext cx="5962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softmax activation function, defined as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83535" y="5040630"/>
                <a:ext cx="5664835" cy="74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𝑠𝑜𝑓𝑡𝑚𝑎𝑥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𝑥𝑖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𝑒𝑥𝑝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𝑤𝑖𝑡h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35" y="5040630"/>
                <a:ext cx="5664835" cy="748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6526" y="831945"/>
            <a:ext cx="77787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SEMI-SUPERVISED NODE CLASSIFICATION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13815" y="1692910"/>
            <a:ext cx="97923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semi-supervised multi-class classification, we then evaluate the cross-entropy error over all labeled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174240" y="2473325"/>
                <a:ext cx="6968490" cy="91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𝑙𝑓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𝑙𝑓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240" y="2473325"/>
                <a:ext cx="6968490" cy="9150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13815" y="3462020"/>
                <a:ext cx="1025207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is the set of node indices that have labels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5" y="3462020"/>
                <a:ext cx="10252075" cy="3987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88110" y="4134485"/>
                <a:ext cx="9144000" cy="102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000">
                    <a:latin typeface="Times New Roman" panose="02020603050405020304" charset="0"/>
                    <a:cs typeface="Times New Roman" panose="02020603050405020304" charset="0"/>
                  </a:rPr>
                  <a:t>The neural network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sz="2000">
                    <a:latin typeface="Times New Roman" panose="02020603050405020304" charset="0"/>
                    <a:cs typeface="Times New Roman" panose="0202060305040502030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sz="2000">
                    <a:latin typeface="Times New Roman" panose="02020603050405020304" charset="0"/>
                    <a:cs typeface="Times New Roman" panose="02020603050405020304" charset="0"/>
                  </a:rPr>
                  <a:t> are trained using gradient descent. In this work, we</a:t>
                </a:r>
                <a:r>
                  <a:rPr lang="en-US" sz="20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sz="2000">
                    <a:latin typeface="Times New Roman" panose="02020603050405020304" charset="0"/>
                    <a:cs typeface="Times New Roman" panose="02020603050405020304" charset="0"/>
                  </a:rPr>
                  <a:t>perform batch gradient descent using the full dataset for every training iteration, which is a viable</a:t>
                </a:r>
                <a:r>
                  <a:rPr lang="en-US" sz="20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sz="2000">
                    <a:latin typeface="Times New Roman" panose="02020603050405020304" charset="0"/>
                    <a:cs typeface="Times New Roman" panose="02020603050405020304" charset="0"/>
                  </a:rPr>
                  <a:t>option as long as datasets fit in memory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0" y="4134485"/>
                <a:ext cx="9144000" cy="10236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1661" y="803370"/>
            <a:ext cx="2069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Experiment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64895" y="1473835"/>
            <a:ext cx="9792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Dataset:Cora</a:t>
            </a:r>
          </a:p>
        </p:txBody>
      </p:sp>
      <p:sp>
        <p:nvSpPr>
          <p:cNvPr id="5" name="矩形 4"/>
          <p:cNvSpPr/>
          <p:nvPr/>
        </p:nvSpPr>
        <p:spPr>
          <a:xfrm>
            <a:off x="2702560" y="2186940"/>
            <a:ext cx="1476375" cy="83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Graph Convolution</a:t>
            </a:r>
          </a:p>
        </p:txBody>
      </p:sp>
      <p:sp>
        <p:nvSpPr>
          <p:cNvPr id="7" name="矩形 6"/>
          <p:cNvSpPr/>
          <p:nvPr/>
        </p:nvSpPr>
        <p:spPr>
          <a:xfrm>
            <a:off x="4982845" y="2186940"/>
            <a:ext cx="1476375" cy="83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ReLU</a:t>
            </a:r>
          </a:p>
        </p:txBody>
      </p:sp>
      <p:sp>
        <p:nvSpPr>
          <p:cNvPr id="8" name="矩形 7"/>
          <p:cNvSpPr/>
          <p:nvPr/>
        </p:nvSpPr>
        <p:spPr>
          <a:xfrm>
            <a:off x="7263130" y="2186940"/>
            <a:ext cx="1476375" cy="83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Graph Convolution</a:t>
            </a:r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>
          <a:xfrm>
            <a:off x="1503680" y="2597150"/>
            <a:ext cx="119888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4178935" y="2604135"/>
            <a:ext cx="803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6459220" y="2604135"/>
            <a:ext cx="803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</p:cNvCxnSpPr>
          <p:nvPr/>
        </p:nvCxnSpPr>
        <p:spPr>
          <a:xfrm>
            <a:off x="8739505" y="2604135"/>
            <a:ext cx="95948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01395" y="3335020"/>
            <a:ext cx="3457575" cy="22669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120" y="3441700"/>
            <a:ext cx="7343775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1661" y="803370"/>
            <a:ext cx="2069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Experiment</a:t>
            </a: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165" y="1618615"/>
            <a:ext cx="9563100" cy="386905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1C45E8-842B-4549-8EA1-CBCE4EC43908}"/>
                  </a:ext>
                </a:extLst>
              </p:cNvPr>
              <p:cNvSpPr txBox="1"/>
              <p:nvPr/>
            </p:nvSpPr>
            <p:spPr>
              <a:xfrm>
                <a:off x="1681057" y="5592032"/>
                <a:ext cx="6968490" cy="377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𝒁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𝑿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𝑨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𝑠𝑜𝑓𝑡𝑚𝑎𝑥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𝑅𝑒𝐿𝑈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𝑿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𝟎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 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1C45E8-842B-4549-8EA1-CBCE4EC4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57" y="5592032"/>
                <a:ext cx="6968490" cy="377825"/>
              </a:xfrm>
              <a:prstGeom prst="rect">
                <a:avLst/>
              </a:prstGeom>
              <a:blipFill>
                <a:blip r:embed="rId3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1661" y="803370"/>
            <a:ext cx="2069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Experiment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" y="2070100"/>
            <a:ext cx="4514850" cy="3448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64895" y="1325245"/>
            <a:ext cx="9792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Dataset:Cora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20" y="2574925"/>
            <a:ext cx="728662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2760" y="1303655"/>
            <a:ext cx="10224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GRAPH ATTENTION NETWORKS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16965" y="4501515"/>
            <a:ext cx="78028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Aim:</a:t>
            </a:r>
          </a:p>
          <a:p>
            <a:r>
              <a:rPr lang="en-US" altLang="zh-CN"/>
              <a:t>to deal with variable sized inputs,focusing on the most relevant parts of the part to make decisions</a:t>
            </a:r>
          </a:p>
          <a:p>
            <a:endParaRPr lang="en-US" altLang="zh-CN"/>
          </a:p>
          <a:p>
            <a:r>
              <a:rPr lang="en-US" altLang="zh-CN"/>
              <a:t>ps:compared with GCN,need more  parameters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930" y="2075815"/>
            <a:ext cx="5729605" cy="2350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5361" y="116633"/>
            <a:ext cx="11521279" cy="693041"/>
            <a:chOff x="335361" y="116633"/>
            <a:chExt cx="11521279" cy="693041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5040313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图神经网络介绍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438201" y="1498641"/>
            <a:ext cx="1133992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圆角矩形 6"/>
          <p:cNvSpPr/>
          <p:nvPr/>
        </p:nvSpPr>
        <p:spPr>
          <a:xfrm>
            <a:off x="413878" y="1019284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5725" y="1072878"/>
            <a:ext cx="3182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图神经网络的介绍</a:t>
            </a: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438150" y="1798955"/>
            <a:ext cx="5492750" cy="416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147320" y="1583055"/>
            <a:ext cx="4580890" cy="4601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4876165" y="1631315"/>
            <a:ext cx="4868545" cy="4504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178800" y="3909060"/>
            <a:ext cx="3539490" cy="25723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5366" y="6428675"/>
            <a:ext cx="1407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DECEMBER 2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71495" y="1064260"/>
            <a:ext cx="10224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GRAPH ATTENTIONAL LAYER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5770" y="3002915"/>
            <a:ext cx="4076065" cy="29610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085" y="2562225"/>
            <a:ext cx="5868035" cy="1315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18430" y="2310765"/>
            <a:ext cx="3316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compute attention cofficents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998085" y="3877945"/>
                <a:ext cx="7044055" cy="3138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/>
                  <a:t>W:</a:t>
                </a:r>
                <a:r>
                  <a:rPr lang="zh-CN" altLang="en-US"/>
                  <a:t>to tranform the input features into higher_level features</a:t>
                </a:r>
              </a:p>
              <a:p>
                <a:endParaRPr lang="zh-CN" altLang="en-US"/>
              </a:p>
              <a:p>
                <a:r>
                  <a:rPr lang="en-US" altLang="zh-CN"/>
                  <a:t>a: </a:t>
                </a:r>
                <a:r>
                  <a:rPr lang="zh-CN" altLang="en-US"/>
                  <a:t>the attention mechanismais </a:t>
                </a:r>
                <a:r>
                  <a:rPr lang="en-US" altLang="zh-CN"/>
                  <a:t>,</a:t>
                </a:r>
                <a:r>
                  <a:rPr lang="zh-CN" altLang="en-US"/>
                  <a:t>single-layer feedforward neural network</a:t>
                </a:r>
                <a:r>
                  <a:rPr lang="en-US" altLang="zh-CN"/>
                  <a:t>.</a:t>
                </a:r>
              </a:p>
              <a:p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/>
                  <a:t>: activation function,sometimes apply LeakyRelu() function</a:t>
                </a:r>
              </a:p>
              <a:p>
                <a:endParaRPr lang="en-US" altLang="zh-CN"/>
              </a:p>
              <a:p>
                <a:r>
                  <a:rPr lang="en-US" altLang="zh-CN"/>
                  <a:t>ps: apply A(adjacent matrix) to  make where A_ij &lt;0 -----&gt; -∞</a:t>
                </a:r>
              </a:p>
              <a:p>
                <a:endParaRPr lang="en-US" altLang="zh-CN"/>
              </a:p>
              <a:p>
                <a:r>
                  <a:rPr lang="en-US" altLang="zh-CN"/>
                  <a:t>softmax:to normalize </a:t>
                </a:r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85" y="3877945"/>
                <a:ext cx="7044055" cy="31381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3"/>
          <p:cNvGrpSpPr>
            <a:grpSpLocks noGrp="1" noUngrp="1" noRot="1" noChangeAspect="1" noMove="1" noResize="1"/>
          </p:cNvGrpSpPr>
          <p:nvPr/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15" name="Freeform: Shape 14"/>
            <p:cNvSpPr/>
            <p:nvPr/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/>
            <p:cNvSpPr/>
            <p:nvPr/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46400" y="1131570"/>
            <a:ext cx="10224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aggregation process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85" y="2265045"/>
            <a:ext cx="3391535" cy="1269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3045" y="2050415"/>
            <a:ext cx="3166745" cy="2299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12515" y="2050415"/>
            <a:ext cx="970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for K=1: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51580" y="3691255"/>
            <a:ext cx="2709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for K= others,such as K=3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4467860"/>
            <a:ext cx="3632835" cy="2402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640" y="4283075"/>
            <a:ext cx="3646805" cy="1073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920490" y="5356860"/>
                <a:ext cx="357695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:softmax to normarlize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90" y="5356860"/>
                <a:ext cx="3576955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11780" y="2042795"/>
            <a:ext cx="10224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loss function</a:t>
            </a:r>
          </a:p>
        </p:txBody>
      </p:sp>
      <p:grpSp>
        <p:nvGrpSpPr>
          <p:cNvPr id="29" name="Group 13"/>
          <p:cNvGrpSpPr>
            <a:grpSpLocks noGrp="1" noUngrp="1" noRot="1" noChangeAspect="1" noMove="1" noResize="1"/>
          </p:cNvGrpSpPr>
          <p:nvPr/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15" name="Freeform: Shape 14"/>
            <p:cNvSpPr/>
            <p:nvPr/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/>
            <p:cNvSpPr/>
            <p:nvPr/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16175" y="3150870"/>
            <a:ext cx="61906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#code: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zh-CN" altLang="en-US"/>
              <a:t>loss_</a:t>
            </a:r>
            <a:r>
              <a:rPr lang="en-US" altLang="zh-CN"/>
              <a:t>train</a:t>
            </a:r>
            <a:r>
              <a:rPr lang="zh-CN" altLang="en-US"/>
              <a:t> = F.nll_loss(output[idx_</a:t>
            </a:r>
            <a:r>
              <a:rPr lang="en-US" altLang="zh-CN"/>
              <a:t>train</a:t>
            </a:r>
            <a:r>
              <a:rPr lang="zh-CN" altLang="en-US"/>
              <a:t>], labels[idx_</a:t>
            </a:r>
            <a:r>
              <a:rPr lang="en-US" altLang="zh-CN"/>
              <a:t>train</a:t>
            </a:r>
            <a:r>
              <a:rPr lang="zh-CN" altLang="en-US"/>
              <a:t>])</a:t>
            </a:r>
          </a:p>
          <a:p>
            <a:r>
              <a:rPr lang="en-US" altLang="zh-CN">
                <a:solidFill>
                  <a:schemeClr val="accent2"/>
                </a:solidFill>
              </a:rPr>
              <a:t>#use predicted results and orginal labels to calculate the loss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en-US" altLang="zh-CN"/>
              <a:t>loss_train.backward()</a:t>
            </a:r>
          </a:p>
          <a:p>
            <a:r>
              <a:rPr lang="en-US" altLang="zh-CN"/>
              <a:t>optimizer.step()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04010" y="2003425"/>
            <a:ext cx="10224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Result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785" y="2919730"/>
            <a:ext cx="6986270" cy="3348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485" y="2775585"/>
            <a:ext cx="5444490" cy="259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475" y="0"/>
            <a:ext cx="7818755" cy="28333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03265" y="5366385"/>
            <a:ext cx="6273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After training GAT by pytorch,results(data:”cora”) showed that: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305" y="5676900"/>
            <a:ext cx="5276850" cy="895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065" y="6572250"/>
            <a:ext cx="1028700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636B23-5045-4697-98F9-48E40ED04F55}"/>
              </a:ext>
            </a:extLst>
          </p:cNvPr>
          <p:cNvSpPr/>
          <p:nvPr/>
        </p:nvSpPr>
        <p:spPr>
          <a:xfrm>
            <a:off x="2887429" y="1982597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业务结合应用场景：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5DAA47-F63F-4E22-AA64-3F81E2BD420C}"/>
              </a:ext>
            </a:extLst>
          </p:cNvPr>
          <p:cNvSpPr/>
          <p:nvPr/>
        </p:nvSpPr>
        <p:spPr>
          <a:xfrm>
            <a:off x="2474816" y="3354197"/>
            <a:ext cx="655660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图嵌入，在模型中用到地图的特征</a:t>
            </a:r>
            <a:endParaRPr lang="en-US" altLang="zh-C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推荐领域：利用图进行社交关系的推荐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826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5361" y="116633"/>
            <a:ext cx="11521279" cy="693041"/>
            <a:chOff x="335361" y="116633"/>
            <a:chExt cx="11521279" cy="693041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5040313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背景与意义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438201" y="1498641"/>
            <a:ext cx="1133992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5725" y="1072878"/>
            <a:ext cx="3182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研究意义</a:t>
            </a:r>
          </a:p>
        </p:txBody>
      </p:sp>
      <p:pic>
        <p:nvPicPr>
          <p:cNvPr id="110" name="图片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367665" y="2125980"/>
            <a:ext cx="4117975" cy="3245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1232535" y="5580380"/>
            <a:ext cx="18084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A6F8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交通网络</a:t>
            </a:r>
          </a:p>
        </p:txBody>
      </p:sp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5121910" y="2125980"/>
            <a:ext cx="3398520" cy="321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6121400" y="5547995"/>
            <a:ext cx="18084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A6F8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社交网络</a:t>
            </a:r>
          </a:p>
        </p:txBody>
      </p:sp>
      <p:pic>
        <p:nvPicPr>
          <p:cNvPr id="102" name="图片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8894445" y="2125980"/>
            <a:ext cx="3049270" cy="3246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9718040" y="5581015"/>
            <a:ext cx="14020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A6F8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分子图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3030" y="1840230"/>
            <a:ext cx="1011428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Paper 1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SEMI-SUPERVISED CLASSIFICATION WITH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GRAPH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CONVOLUTIONAL NETWORKS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1460" y="3245485"/>
            <a:ext cx="6609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Author: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Thomas  N.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Kipf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Max Welling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        University of Amsterdam       University of Amsterdam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6241" y="1632680"/>
            <a:ext cx="5153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 b="1">
                <a:latin typeface="Times New Roman" panose="02020603050405020304" charset="0"/>
                <a:cs typeface="Times New Roman" panose="02020603050405020304" charset="0"/>
              </a:rPr>
              <a:t>Two-fold contributions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5975" y="2712085"/>
            <a:ext cx="10840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ntroduc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ing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 simple and well-behaved layer-wise propagation rule for neural network models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8665" y="3709035"/>
            <a:ext cx="10533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emonstrat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ing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how this form of a graph-based neural network model can be used for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fast and scalable semi-supervised classification of nodes in a graph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32530" y="1249680"/>
            <a:ext cx="5883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Graph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559935" y="2048510"/>
                <a:ext cx="2321560" cy="48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</m:oMath>
                  </m:oMathPara>
                </a14:m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935" y="2048510"/>
                <a:ext cx="2321560" cy="4832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007610" y="3550285"/>
                <a:ext cx="1426210" cy="514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</m:acc>
                  </m:oMath>
                </a14:m>
                <a:endParaRPr lang="zh-CN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10" y="3550285"/>
                <a:ext cx="1426210" cy="5143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3230880" y="2808605"/>
            <a:ext cx="5883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Inverse Graph Fourier transform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67095" y="342646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7095" y="342646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06220" y="4954270"/>
                <a:ext cx="10015855" cy="684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The eigenvector is the Fourier basis of the graph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 The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represents the contribution of the corresponding Fourier base to the input signal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20" y="4954270"/>
                <a:ext cx="10015855" cy="6845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506220" y="4367530"/>
            <a:ext cx="1001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graph signal can be represented as two domains, namely spatial domain and spectral domain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599305" y="2019300"/>
                <a:ext cx="2321560" cy="41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𝒇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</m:oMath>
                  </m:oMathPara>
                </a14:m>
                <a:endParaRPr lang="en-US" altLang="zh-CN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05" y="2019300"/>
                <a:ext cx="2321560" cy="4178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662555" y="3513455"/>
                <a:ext cx="3297555" cy="41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𝒇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𝜦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)∙</m:t>
                      </m:r>
                      <m:acc>
                        <m:accPr>
                          <m:chr m:val="̂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𝒇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𝜦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)∙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</m:oMath>
                  </m:oMathPara>
                </a14:m>
                <a:endParaRPr lang="zh-CN" altLang="en-US" sz="2000" b="1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5" y="3513455"/>
                <a:ext cx="3297555" cy="419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22040" y="5008880"/>
                <a:ext cx="4130675" cy="41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’=</m:t>
                      </m:r>
                      <m:r>
                        <a:rPr lang="en-US" altLang="zh-CN" sz="20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𝑼</m:t>
                      </m:r>
                      <m:acc>
                        <m:accPr>
                          <m:chr m:val="̂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𝒇</m:t>
                          </m:r>
                          <m:r>
                            <a:rPr lang="en-US" altLang="zh-CN" sz="20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𝑼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𝜦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)∙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</m:oMath>
                  </m:oMathPara>
                </a14:m>
                <a:endParaRPr lang="zh-CN" altLang="en-US" sz="2000" b="1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040" y="5008880"/>
                <a:ext cx="4130675" cy="419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108200" y="1461770"/>
                <a:ext cx="7437120" cy="442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The coefficients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are obtained from the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graph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Fourier transform</a:t>
                </a:r>
                <a:r>
                  <a:rPr lang="zh-CN" altLang="en-US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1461770"/>
                <a:ext cx="7437120" cy="442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108200" y="2686050"/>
                <a:ext cx="74371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000">
                    <a:latin typeface="Times New Roman" panose="02020603050405020304" charset="0"/>
                    <a:cs typeface="Times New Roman" panose="02020603050405020304" charset="0"/>
                  </a:rPr>
                  <a:t>Filtering operation</a:t>
                </a:r>
                <a:r>
                  <a:rPr lang="en-US" sz="2000">
                    <a:latin typeface="Times New Roman" panose="02020603050405020304" charset="0"/>
                    <a:cs typeface="Times New Roman" panose="0202060305040502030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charset="0"/>
                    <a:cs typeface="Times New Roman" panose="02020603050405020304" charset="0"/>
                  </a:rPr>
                  <a:t> is a function of eigenvalues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 lang="en-US" sz="2000"/>
                  <a:t>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2686050"/>
                <a:ext cx="7437120" cy="3987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960046" y="3268281"/>
                <a:ext cx="3403600" cy="9639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𝜦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𝑔</m:t>
                                </m:r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1)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𝑔</m:t>
                                </m:r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𝑁</m:t>
                                </m:r>
                                <m:r>
                                  <a:rPr lang="en-US" altLang="zh-CN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046" y="3268281"/>
                <a:ext cx="3403600" cy="963930"/>
              </a:xfrm>
              <a:prstGeom prst="rect">
                <a:avLst/>
              </a:prstGeom>
              <a:blipFill rotWithShape="1">
                <a:blip r:embed="rId7"/>
                <a:stretch>
                  <a:fillRect l="-17" t="-59" r="-580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174875" y="4361180"/>
            <a:ext cx="7303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Use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IGFT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to reconstruct the signal D in graph domain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2816" y="1259300"/>
            <a:ext cx="32042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Chebyshev polynomials: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352550" y="1964690"/>
                <a:ext cx="77323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                       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𝑤𝑖𝑡h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)=1 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𝑎𝑛𝑑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endParaRPr lang="en-US" altLang="zh-CN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1964690"/>
                <a:ext cx="773239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52550" y="2578100"/>
                <a:ext cx="8789035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Because the domain of Chebyshev polynomial is</a:t>
                </a: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1,1]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, it is necessary to rescale the eigenvalues of Laplace matrix to approximate convolution operators: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2578100"/>
                <a:ext cx="8789035" cy="706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03680" y="3529965"/>
                <a:ext cx="3651885" cy="65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2∙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−1,       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𝜦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2∙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 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80" y="3529965"/>
                <a:ext cx="3651885" cy="6591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52550" y="4519930"/>
                <a:ext cx="3651885" cy="652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     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𝑳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2∙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𝑳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 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4519930"/>
                <a:ext cx="3651885" cy="6527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3391" y="1220565"/>
            <a:ext cx="2017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Chebyshev-Filter: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374390" y="1498600"/>
                <a:ext cx="4850130" cy="87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𝜦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90" y="1498600"/>
                <a:ext cx="4850130" cy="879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413125" y="2378075"/>
                <a:ext cx="4811395" cy="67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Using Chebyshev-Filter to graph signal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𝒇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: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25" y="2378075"/>
                <a:ext cx="4811395" cy="6756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515995" y="2779395"/>
                <a:ext cx="5338445" cy="87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’=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𝜦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𝑼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𝜦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𝒇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995" y="2779395"/>
                <a:ext cx="5338445" cy="8794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515995" y="3658870"/>
                <a:ext cx="4811395" cy="51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Theorem: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𝑳</m:t>
                        </m:r>
                      </m:e>
                    </m:ac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2∙</m:t>
                        </m:r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𝑳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𝑰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  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𝑼</m:t>
                        </m:r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𝜦</m:t>
                        </m:r>
                      </m:e>
                    </m:ac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𝑼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𝑳</m:t>
                        </m:r>
                      </m:e>
                    </m:ac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995" y="3658870"/>
                <a:ext cx="4811395" cy="5194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126230" y="4783455"/>
                <a:ext cx="3385185" cy="87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𝑳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230" y="4783455"/>
                <a:ext cx="3385185" cy="8794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413125" y="4331335"/>
            <a:ext cx="5462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Therefore, it is further simplified to obtain: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295,&quot;width&quot;:729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70,&quot;width&quot;:544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295,&quot;width&quot;:729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295,&quot;width&quot;:729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1256</Words>
  <Application>Microsoft Office PowerPoint</Application>
  <PresentationFormat>宽屏</PresentationFormat>
  <Paragraphs>130</Paragraphs>
  <Slides>24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MS Mincho</vt:lpstr>
      <vt:lpstr>阿里巴巴普惠体 B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1_Office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刘朝玮 Dean Liu</cp:lastModifiedBy>
  <cp:revision>32</cp:revision>
  <dcterms:created xsi:type="dcterms:W3CDTF">2020-08-02T00:46:00Z</dcterms:created>
  <dcterms:modified xsi:type="dcterms:W3CDTF">2022-03-03T03:09:46Z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2D3231AB5C1C4AD78E2CF103A4BE9F08</vt:lpwstr>
  </property>
  <property fmtid="{D5CDD505-2E9C-101B-9397-08002B2CF9AE}" pid="3" name="KSOProductBuildVer">
    <vt:lpwstr>2052-11.1.0.11115</vt:lpwstr>
  </property>
</Properties>
</file>