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306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257" r:id="rId34"/>
    <p:sldId id="288" r:id="rId35"/>
    <p:sldId id="273" r:id="rId36"/>
    <p:sldId id="258" r:id="rId37"/>
    <p:sldId id="28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F86"/>
    <a:srgbClr val="77AAB7"/>
    <a:srgbClr val="7CADBA"/>
    <a:srgbClr val="036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近年来卷积神经网络(CNN)非常得火，在解决图像分类[1]、语义分割[2]、机器翻译[3]等问题表现出了很强的能力。</a:t>
            </a:r>
            <a:endParaRPr lang="zh-CN" altLang="en-US"/>
          </a:p>
          <a:p>
            <a:r>
              <a:rPr lang="zh-CN" altLang="en-US"/>
              <a:t>但是传统的卷积神经网络只能应用在欧几里得数据中，</a:t>
            </a:r>
            <a:endParaRPr lang="zh-CN" altLang="en-US"/>
          </a:p>
          <a:p>
            <a:r>
              <a:rPr lang="zh-CN" altLang="en-US"/>
              <a:t>无法正确的解决图等非欧几里得数据的问题，例如社交网络、分子结构等。</a:t>
            </a:r>
            <a:endParaRPr lang="zh-CN" altLang="en-US"/>
          </a:p>
          <a:p>
            <a:r>
              <a:rPr lang="zh-CN" altLang="en-US"/>
              <a:t>图神经网络(RNN)因此诞生，它能够捕获图的结构、节点、边的特征，处理图这种非欧几里得数据，并且已经变为一个热门的研究课题。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好的数据增广技术能够提升图神经网络的表现。</a:t>
            </a:r>
            <a:endParaRPr lang="zh-CN" altLang="en-US"/>
          </a:p>
          <a:p>
            <a:r>
              <a:rPr lang="zh-CN" altLang="en-US"/>
              <a:t>正确预测交通车流量，合理分配交通资源</a:t>
            </a:r>
            <a:endParaRPr lang="zh-CN" altLang="en-US"/>
          </a:p>
          <a:p>
            <a:r>
              <a:rPr lang="zh-CN" altLang="en-US"/>
              <a:t>预测社交网络，进行智能推荐好友等</a:t>
            </a:r>
            <a:endParaRPr lang="zh-CN" altLang="en-US"/>
          </a:p>
          <a:p>
            <a:r>
              <a:rPr lang="zh-CN" altLang="en-US"/>
              <a:t>预测新药物，新材料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有哪些图</a:t>
            </a:r>
            <a:r>
              <a:rPr lang="en-US" altLang="zh-CN"/>
              <a:t> </a:t>
            </a:r>
            <a:r>
              <a:rPr lang="zh-CN" altLang="en-US"/>
              <a:t>有向图等等，然后统计一下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956124" y="4538630"/>
            <a:ext cx="4124690" cy="2409858"/>
            <a:chOff x="6956124" y="4538630"/>
            <a:chExt cx="4124690" cy="2409858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 userDrawn="1"/>
        </p:nvGrpSpPr>
        <p:grpSpPr>
          <a:xfrm flipH="1" flipV="1">
            <a:off x="1107710" y="-104650"/>
            <a:ext cx="4124690" cy="2409858"/>
            <a:chOff x="6956124" y="4538630"/>
            <a:chExt cx="4124690" cy="2409858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 userDrawn="1"/>
        </p:nvGrpSpPr>
        <p:grpSpPr>
          <a:xfrm>
            <a:off x="235871" y="107884"/>
            <a:ext cx="3210321" cy="431207"/>
            <a:chOff x="255989" y="380082"/>
            <a:chExt cx="2402878" cy="322752"/>
          </a:xfrm>
        </p:grpSpPr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89" y="380082"/>
              <a:ext cx="706756" cy="322752"/>
            </a:xfrm>
            <a:prstGeom prst="rect">
              <a:avLst/>
            </a:prstGeom>
          </p:spPr>
        </p:pic>
        <p:cxnSp>
          <p:nvCxnSpPr>
            <p:cNvPr id="30" name="直接连接符 29"/>
            <p:cNvCxnSpPr/>
            <p:nvPr userDrawn="1"/>
          </p:nvCxnSpPr>
          <p:spPr>
            <a:xfrm>
              <a:off x="1029661" y="380082"/>
              <a:ext cx="0" cy="320271"/>
            </a:xfrm>
            <a:prstGeom prst="line">
              <a:avLst/>
            </a:prstGeom>
            <a:ln>
              <a:solidFill>
                <a:srgbClr val="003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 userDrawn="1"/>
          </p:nvSpPr>
          <p:spPr>
            <a:xfrm>
              <a:off x="905481" y="380720"/>
              <a:ext cx="1753386" cy="172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900" b="1" cap="none" spc="200" baseline="0">
                  <a:ln w="0"/>
                  <a:solidFill>
                    <a:srgbClr val="003D7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新加坡国立大学苏州研究院</a:t>
              </a:r>
              <a:endParaRPr lang="zh-CN" altLang="en-US" sz="900" b="1" cap="none" spc="200" baseline="0">
                <a:ln w="0"/>
                <a:solidFill>
                  <a:srgbClr val="003D7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905481" y="511451"/>
              <a:ext cx="1753386" cy="172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900" b="1" cap="none" spc="0" baseline="0">
                  <a:ln w="0"/>
                  <a:solidFill>
                    <a:srgbClr val="003D7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NUS (Suzhou) Research Institute</a:t>
              </a:r>
              <a:endParaRPr lang="zh-CN" altLang="en-US" sz="900" b="1" cap="none" spc="0" baseline="0">
                <a:ln w="0"/>
                <a:solidFill>
                  <a:srgbClr val="003D7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tags" Target="../tags/tag1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0" Type="http://schemas.openxmlformats.org/officeDocument/2006/relationships/slideLayout" Target="../slideLayouts/slideLayout23.xml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12.png"/><Relationship Id="rId1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3447" y="1467878"/>
            <a:ext cx="12238891" cy="3023424"/>
          </a:xfrm>
          <a:prstGeom prst="rect">
            <a:avLst/>
          </a:prstGeom>
          <a:gradFill>
            <a:gsLst>
              <a:gs pos="0">
                <a:srgbClr val="03617A">
                  <a:alpha val="80000"/>
                </a:srgbClr>
              </a:gs>
              <a:gs pos="100000">
                <a:srgbClr val="03617A">
                  <a:alpha val="9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4400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图神经网络调研</a:t>
            </a:r>
            <a:endParaRPr lang="zh-CN" altLang="en-US" sz="4400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9026804" y="47435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刘朝玮</a:t>
            </a:r>
            <a:endParaRPr lang="zh-CN" altLang="en-US" sz="1600" b="1" dirty="0">
              <a:solidFill>
                <a:srgbClr val="03617A"/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1320800" y="2471759"/>
            <a:ext cx="955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60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阿里巴巴普惠体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32">
        <p14:doors dir="vert"/>
      </p:transition>
    </mc:Choice>
    <mc:Fallback>
      <p:transition spd="slow" advTm="723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3"/>
          <p:cNvGrpSpPr>
            <a:grpSpLocks noGrp="1" noRot="1" noChangeAspect="1" noMove="1" noResize="1" noUngrp="1"/>
          </p:cNvGrpSpPr>
          <p:nvPr/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5" name="Freeform: Shape 14"/>
            <p:cNvSpPr/>
            <p:nvPr/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/>
            <p:cNvSpPr/>
            <p:nvPr/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1720" y="589280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aggregation process</a:t>
            </a:r>
            <a:endParaRPr lang="zh-C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0285" y="2265045"/>
            <a:ext cx="3391535" cy="1269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3045" y="2050415"/>
            <a:ext cx="3166745" cy="2299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12515" y="2050415"/>
            <a:ext cx="970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for K=1: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751580" y="3691255"/>
            <a:ext cx="270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for K= others,such as K=3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467860"/>
            <a:ext cx="3632835" cy="2402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640" y="4283075"/>
            <a:ext cx="3646805" cy="10737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920490" y="5356860"/>
                <a:ext cx="357695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:softmax to normarlize</a:t>
                </a:r>
                <a:endParaRPr lang="en-US" altLang="zh-CN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90" y="5356860"/>
                <a:ext cx="357695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1780" y="2042795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loss function</a:t>
            </a:r>
            <a:endParaRPr lang="en-US" altLang="zh-CN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9" name="Group 13"/>
          <p:cNvGrpSpPr>
            <a:grpSpLocks noGrp="1" noRot="1" noChangeAspect="1" noMove="1" noResize="1" noUngrp="1"/>
          </p:cNvGrpSpPr>
          <p:nvPr/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5" name="Freeform: Shape 14"/>
            <p:cNvSpPr/>
            <p:nvPr/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/>
            <p:cNvSpPr/>
            <p:nvPr/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16175" y="3150870"/>
            <a:ext cx="61906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#code: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/>
              <a:t>loss_</a:t>
            </a:r>
            <a:r>
              <a:rPr lang="en-US" altLang="zh-CN"/>
              <a:t>train</a:t>
            </a:r>
            <a:r>
              <a:rPr lang="zh-CN" altLang="en-US"/>
              <a:t> = F.nll_loss(output[idx_</a:t>
            </a:r>
            <a:r>
              <a:rPr lang="en-US" altLang="zh-CN"/>
              <a:t>train</a:t>
            </a:r>
            <a:r>
              <a:rPr lang="zh-CN" altLang="en-US"/>
              <a:t>], labels[idx_</a:t>
            </a:r>
            <a:r>
              <a:rPr lang="en-US" altLang="zh-CN"/>
              <a:t>train</a:t>
            </a:r>
            <a:r>
              <a:rPr lang="zh-CN" altLang="en-US"/>
              <a:t>])</a:t>
            </a:r>
            <a:endParaRPr lang="zh-CN" altLang="en-US"/>
          </a:p>
          <a:p>
            <a:r>
              <a:rPr lang="en-US" altLang="zh-CN">
                <a:solidFill>
                  <a:schemeClr val="accent2"/>
                </a:solidFill>
              </a:rPr>
              <a:t>#use predicted results and orginal labels to calculate the loss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en-US" altLang="zh-CN"/>
              <a:t>loss_train.backward()</a:t>
            </a:r>
            <a:endParaRPr lang="en-US" altLang="zh-CN"/>
          </a:p>
          <a:p>
            <a:r>
              <a:rPr lang="en-US" altLang="zh-CN"/>
              <a:t>optimizer.step()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4010" y="2003425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</a:t>
            </a:r>
            <a:endParaRPr lang="en-US" altLang="zh-CN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785" y="2919730"/>
            <a:ext cx="6986270" cy="3348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85" y="2775585"/>
            <a:ext cx="5444490" cy="259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75" y="0"/>
            <a:ext cx="7818755" cy="2833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03265" y="5366385"/>
            <a:ext cx="6273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After training GAT by pytorch,results(data:”cora”) showed that: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305" y="5676900"/>
            <a:ext cx="5276850" cy="895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065" y="6572250"/>
            <a:ext cx="1028700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7429" y="1982597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业务结合应用场景：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6176" y="3247517"/>
            <a:ext cx="9693910" cy="1383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图嵌入，在模型中用到地图的特征</a:t>
            </a:r>
            <a:endParaRPr lang="en-US" altLang="zh-C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推荐领域：利用图进行社交关系的推荐。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如果有图结构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等数据：可以利用图嵌入作为一种训练的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6859" y="1982597"/>
            <a:ext cx="90982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之后内容为两篇论文的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解析：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5586" y="3106547"/>
            <a:ext cx="9053830" cy="645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SEMI-SUPERVISED CLASSIFICATION WITH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GRAPH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CONVOLUTIONAL NETWORKS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2.Graph Attention Networks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3030" y="1840230"/>
            <a:ext cx="1011428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Paper 1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SEMI-SUPERVISED CLASSIFICATION WITH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GRAPH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CONVOLUTIONAL NETWORKS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1460" y="3245485"/>
            <a:ext cx="660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Author: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Thomas  N.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Kipf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Max Welling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       University of Amsterdam       University of Amsterdam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6241" y="1632680"/>
            <a:ext cx="5153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 b="1">
                <a:latin typeface="Times New Roman" panose="02020603050405020304" charset="0"/>
                <a:cs typeface="Times New Roman" panose="02020603050405020304" charset="0"/>
              </a:rPr>
              <a:t>Two-fold contributions</a:t>
            </a:r>
            <a:endParaRPr lang="en-US" altLang="zh-CN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5975" y="2712085"/>
            <a:ext cx="10840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ntroduc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ing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 simple and well-behaved layer-wise propagation rule for neural network models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8665" y="3709035"/>
            <a:ext cx="10533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emonstrat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ing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how this form of a graph-based neural network model can be used for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fast and scalable semi-supervised classification of nodes in a graph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32530" y="1249680"/>
            <a:ext cx="5883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Graph Fourier transform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559935" y="2048510"/>
                <a:ext cx="2321560" cy="48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935" y="2048510"/>
                <a:ext cx="2321560" cy="4832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07610" y="3550285"/>
                <a:ext cx="1426210" cy="51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𝑈</m:t>
                    </m:r>
                    <m:acc>
                      <m:ac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10" y="3550285"/>
                <a:ext cx="1426210" cy="5143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3230880" y="2808605"/>
            <a:ext cx="5883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Inverse Graph Fourier transform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67095" y="342646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7095" y="342646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506220" y="4954270"/>
                <a:ext cx="10015855" cy="684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The eigenvector is the Fourier basis of the graph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 The coefficient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represents the contribution of the corresponding Fourier base to the input signal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20" y="4954270"/>
                <a:ext cx="10015855" cy="6845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506220" y="4367530"/>
            <a:ext cx="1001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graph signal can be represented as two domains, namely spatial domain and spectral domain</a:t>
            </a:r>
            <a:endParaRPr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599305" y="2019300"/>
                <a:ext cx="2321560" cy="41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05" y="2019300"/>
                <a:ext cx="2321560" cy="4178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662555" y="3513455"/>
                <a:ext cx="3297555" cy="41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𝜦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)∙</m:t>
                      </m:r>
                      <m:acc>
                        <m:ac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𝜦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)∙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sz="2000" b="1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55" y="3513455"/>
                <a:ext cx="3297555" cy="4191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622040" y="5008880"/>
                <a:ext cx="4130675" cy="41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𝑼</m:t>
                      </m:r>
                      <m:acc>
                        <m:ac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𝜦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)∙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sz="2000" b="1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040" y="5008880"/>
                <a:ext cx="4130675" cy="419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108200" y="1461770"/>
                <a:ext cx="7437120" cy="442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The coefficients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are obtained from the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graph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Fourier transform</a:t>
                </a:r>
                <a:r>
                  <a:rPr lang="zh-CN" altLang="en-US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endParaRPr lang="zh-CN" altLang="en-US" sz="2000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1461770"/>
                <a:ext cx="7437120" cy="4425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108200" y="2686050"/>
                <a:ext cx="74371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Filtering operation</a:t>
                </a:r>
                <a:r>
                  <a:rPr lang="en-US" sz="2000">
                    <a:latin typeface="Times New Roman" panose="02020603050405020304" charset="0"/>
                    <a:cs typeface="Times New Roman" panose="0202060305040502030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𝛬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>
                    <a:latin typeface="Times New Roman" panose="02020603050405020304" charset="0"/>
                    <a:cs typeface="Times New Roman" panose="02020603050405020304" charset="0"/>
                  </a:rPr>
                  <a:t> is a function of eigenvalues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/>
                  <a:t> </a:t>
                </a:r>
                <a:endParaRPr 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2686050"/>
                <a:ext cx="7437120" cy="3987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960046" y="3268281"/>
                <a:ext cx="3403600" cy="9639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𝜦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046" y="3268281"/>
                <a:ext cx="3403600" cy="963930"/>
              </a:xfrm>
              <a:prstGeom prst="rect">
                <a:avLst/>
              </a:prstGeom>
              <a:blipFill rotWithShape="1">
                <a:blip r:embed="rId6"/>
                <a:stretch>
                  <a:fillRect l="-17" t="-59" r="-580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174875" y="4361180"/>
            <a:ext cx="7303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Use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IGFT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to reconstruct the signal D in graph domain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2816" y="1259300"/>
            <a:ext cx="32042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Chebyshev polynomials: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352550" y="1964690"/>
                <a:ext cx="77323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                       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𝑤𝑖𝑡ℎ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1964690"/>
                <a:ext cx="773239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352550" y="2578100"/>
                <a:ext cx="8789035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Because the domain of Chebyshev polynomial is</a:t>
                </a: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, it is necessary to rescale the eigenvalues of Laplace matrix to approximate convolution operators: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2578100"/>
                <a:ext cx="8789035" cy="7067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503680" y="3529965"/>
                <a:ext cx="3651885" cy="65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    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𝜦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80" y="3529965"/>
                <a:ext cx="3651885" cy="6591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52550" y="4519930"/>
                <a:ext cx="3651885" cy="652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  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𝑳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4519930"/>
                <a:ext cx="3651885" cy="6527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5361" y="116633"/>
            <a:ext cx="11521279" cy="693041"/>
            <a:chOff x="335361" y="116633"/>
            <a:chExt cx="11521279" cy="693041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5040313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图神经网络介绍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38201" y="1498641"/>
            <a:ext cx="1133992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圆角矩形 6"/>
          <p:cNvSpPr/>
          <p:nvPr/>
        </p:nvSpPr>
        <p:spPr>
          <a:xfrm>
            <a:off x="413878" y="1019284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5725" y="1072878"/>
            <a:ext cx="3182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图神经网络的介绍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38150" y="1798955"/>
            <a:ext cx="5492750" cy="416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47320" y="1583055"/>
            <a:ext cx="4580890" cy="4601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876165" y="1631315"/>
            <a:ext cx="4868545" cy="4504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78800" y="3909060"/>
            <a:ext cx="3539490" cy="25723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805366" y="6428675"/>
            <a:ext cx="1407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DECEMBER 2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3391" y="1220565"/>
            <a:ext cx="2017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Chebyshev-Filter: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74390" y="1498600"/>
                <a:ext cx="4850130" cy="87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𝜦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90" y="1498600"/>
                <a:ext cx="4850130" cy="8794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413125" y="2378075"/>
                <a:ext cx="4811395" cy="67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Using Chebyshev-Filter to graph signal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𝒇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: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25" y="2378075"/>
                <a:ext cx="4811395" cy="6756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515995" y="2779395"/>
                <a:ext cx="5338445" cy="87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𝑼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𝜦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𝜦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𝒇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995" y="2779395"/>
                <a:ext cx="5338445" cy="8794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515995" y="3658870"/>
                <a:ext cx="4811395" cy="51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Theorem: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𝑳</m:t>
                        </m:r>
                      </m:e>
                    </m:ac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𝑰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𝑼</m:t>
                        </m:r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𝜦</m:t>
                        </m:r>
                      </m:e>
                    </m:ac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𝑳</m:t>
                        </m:r>
                      </m:e>
                    </m:ac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995" y="3658870"/>
                <a:ext cx="4811395" cy="5194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126230" y="4783455"/>
                <a:ext cx="3385185" cy="87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𝑳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230" y="4783455"/>
                <a:ext cx="3385185" cy="8794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413125" y="4331335"/>
            <a:ext cx="5462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Therefore, it is further simplified to obtain: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7061" y="1301845"/>
            <a:ext cx="1940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GCN-Filter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778125" y="3430270"/>
                <a:ext cx="485013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𝜦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𝜦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25" y="3430270"/>
                <a:ext cx="4850130" cy="3714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122680" y="1984375"/>
            <a:ext cx="6104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●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Limit the layer-wise convolution operation to K = 1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122680" y="2543810"/>
                <a:ext cx="10178415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● 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as we can expect that neural network parameters will adapt to this change in scale during training.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80" y="2543810"/>
                <a:ext cx="10178415" cy="7067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856230" y="3836670"/>
                <a:ext cx="437070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𝜦</m:t>
                          </m:r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30" y="3836670"/>
                <a:ext cx="4370705" cy="3689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142615" y="4240530"/>
                <a:ext cx="437070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15" y="4240530"/>
                <a:ext cx="437070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8486" y="889730"/>
            <a:ext cx="1940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GCN-Filter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112520" y="1586865"/>
                <a:ext cx="77425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● 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Use GCN-Filter to graph signal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𝒇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,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the output signal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 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𝑖𝑠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 :</m:t>
                    </m:r>
                  </m:oMath>
                </a14:m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1586865"/>
                <a:ext cx="7742555" cy="3987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334895" y="2151380"/>
                <a:ext cx="4130675" cy="36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𝑼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)∙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95" y="2151380"/>
                <a:ext cx="4130675" cy="366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105150" y="2604135"/>
                <a:ext cx="4130675" cy="360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𝑼𝑰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𝜦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𝑰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150" y="2604135"/>
                <a:ext cx="4130675" cy="3606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608580" y="3056890"/>
                <a:ext cx="413067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𝑳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𝑰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80" y="3056890"/>
                <a:ext cx="413067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776220" y="3423285"/>
                <a:ext cx="4130675" cy="49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20" y="3423285"/>
                <a:ext cx="4130675" cy="4921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75410" y="3964305"/>
                <a:ext cx="7742555" cy="43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Normalized Laplace matrix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 :</m:t>
                    </m:r>
                  </m:oMath>
                </a14:m>
                <a:endParaRPr lang="en-US" altLang="zh-CN" sz="2000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10" y="3964305"/>
                <a:ext cx="7742555" cy="431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206240" y="3903980"/>
                <a:ext cx="4437380" cy="49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𝑳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𝑫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𝑨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𝑰</m:t>
                      </m:r>
                      <m:r>
                        <a:rPr lang="en-US" altLang="zh-CN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b="1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3903980"/>
                <a:ext cx="4437380" cy="4921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2520" y="4496435"/>
                <a:ext cx="453263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● 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With a single parameter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4496435"/>
                <a:ext cx="4532630" cy="3987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527300" y="4995545"/>
                <a:ext cx="4130675" cy="49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00" y="4995545"/>
                <a:ext cx="4130675" cy="4921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781" y="1033240"/>
            <a:ext cx="1940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GCN-Filter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313815" y="1692910"/>
                <a:ext cx="9293860" cy="1116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𝑰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now has eigenvalues in range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]. 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Repeated application of this operator can therefore lead to numerical instabilities and exploding/vanishing gradients when used in a deep neural network model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1692910"/>
                <a:ext cx="9293860" cy="11169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313815" y="2872105"/>
                <a:ext cx="9046845" cy="43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To alleviate this problem, we introduce the following 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renormalization trick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 </m:t>
                    </m:r>
                  </m:oMath>
                </a14:m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2872105"/>
                <a:ext cx="9046845" cy="431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772285" y="3313430"/>
                <a:ext cx="6968490" cy="447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𝑰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85" y="3313430"/>
                <a:ext cx="6968490" cy="447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455670" y="3948430"/>
                <a:ext cx="3776345" cy="47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With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𝑰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𝑎𝑛𝑑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𝐼𝐼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70" y="3948430"/>
                <a:ext cx="3776345" cy="4781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9781" y="1033240"/>
            <a:ext cx="1940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GCN-Filter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313815" y="1692910"/>
                <a:ext cx="9293860" cy="722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We can generalize this definition to a signal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altLang="zh-CN" sz="200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𝐶</m:t>
                    </m:r>
                  </m:oMath>
                </a14:m>
                <a:r>
                  <a:rPr lang="en-US" altLang="zh-CN" sz="200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input channels and F filters or feature maps as follows:</a:t>
                </a:r>
                <a:endParaRPr lang="en-US" altLang="zh-CN" sz="200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1692910"/>
                <a:ext cx="9293860" cy="7226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313815" y="2689225"/>
                <a:ext cx="9046845" cy="43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To alleviate this problem, we introduce the following 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renormalization trick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 </m:t>
                    </m:r>
                  </m:oMath>
                </a14:m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2689225"/>
                <a:ext cx="9046845" cy="431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772285" y="3284220"/>
                <a:ext cx="6968490" cy="442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𝒁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𝜣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85" y="3284220"/>
                <a:ext cx="6968490" cy="4425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28750" y="3890010"/>
                <a:ext cx="7771130" cy="722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𝛩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𝐶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is now a matrix of filter parameters and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𝑍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𝑁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×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is the convolved signal matrix.</a:t>
                </a:r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3890010"/>
                <a:ext cx="7771130" cy="7226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6526" y="831945"/>
            <a:ext cx="77787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SEMI-SUPERVISED NODE CLASSIFICATION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313815" y="1692910"/>
                <a:ext cx="9792335" cy="110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we consider a two-layer GCN for semi-supervised node classification on a graph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with a symmetric adjacency matrix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𝑨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(binary or weighted). We first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𝑨</m:t>
                        </m:r>
                      </m:e>
                    </m:acc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in a pre-processing step. Our forward model then takes the simple form: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1692910"/>
                <a:ext cx="9792335" cy="11087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31390" y="2939415"/>
                <a:ext cx="6968490" cy="377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𝒁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acc>
                        <m:acc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𝑅𝑒𝐿𝑈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acc>
                        <m:acc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 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90" y="2939415"/>
                <a:ext cx="6968490" cy="3778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69645" y="3455035"/>
                <a:ext cx="10252075" cy="42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𝐶</m:t>
                        </m:r>
                        <m: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is an input-to-hidden weight matrix for a hidden layer with H feature maps.</a:t>
                </a:r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45" y="3455035"/>
                <a:ext cx="10252075" cy="4286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628140" y="3883660"/>
                <a:ext cx="9163685" cy="42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H</m:t>
                        </m:r>
                        <m: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F</m:t>
                        </m:r>
                      </m:sup>
                    </m:sSup>
                    <m:r>
                      <a:rPr lang="en-US" altLang="zh-CN" sz="2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charset="0"/>
                      </a:rPr>
                      <m:t> </m:t>
                    </m:r>
                  </m:oMath>
                </a14:m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is a hidden-to-output weight matrix.</a:t>
                </a:r>
                <a:endParaRPr lang="en-US" altLang="zh-CN" sz="2000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40" y="3883660"/>
                <a:ext cx="9163685" cy="428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628140" y="4507865"/>
            <a:ext cx="5962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softmax activation function, defined as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883535" y="5040630"/>
                <a:ext cx="5664835" cy="74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𝑒𝑥𝑝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𝑤𝑖𝑡ℎ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35" y="5040630"/>
                <a:ext cx="5664835" cy="748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6526" y="831945"/>
            <a:ext cx="77787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SEMI-SUPERVISED NODE CLASSIFICATION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3815" y="1692910"/>
            <a:ext cx="9792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semi-supervised multi-class classification, we then evaluate the cross-entropy error over all labeled examples: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174240" y="2473325"/>
                <a:ext cx="6968490" cy="91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𝜖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𝑙𝑓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𝑙𝑓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240" y="2473325"/>
                <a:ext cx="6968490" cy="9150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313815" y="3462020"/>
                <a:ext cx="1025207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is the set of node indices that have labels</a:t>
                </a:r>
                <a:endParaRPr lang="en-US" altLang="zh-CN" sz="2000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15" y="3462020"/>
                <a:ext cx="10252075" cy="3987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88110" y="4134485"/>
                <a:ext cx="9144000" cy="102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The neural network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 are trained using gradient descent. In this work, we</a:t>
                </a:r>
                <a:r>
                  <a:rPr lang="en-US" sz="20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perform batch gradient descent using the full dataset for every training iteration, which is a viable</a:t>
                </a:r>
                <a:r>
                  <a:rPr lang="en-US" sz="200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sz="2000">
                    <a:latin typeface="Times New Roman" panose="02020603050405020304" charset="0"/>
                    <a:cs typeface="Times New Roman" panose="02020603050405020304" charset="0"/>
                  </a:rPr>
                  <a:t>option as long as datasets fit in memory</a:t>
                </a:r>
                <a:endParaRPr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0" y="4134485"/>
                <a:ext cx="9144000" cy="10236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1661" y="803370"/>
            <a:ext cx="2069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Experiment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64895" y="1473835"/>
            <a:ext cx="9792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Dataset:Cora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2560" y="2186940"/>
            <a:ext cx="1476375" cy="83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Graph Convolution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982845" y="2186940"/>
            <a:ext cx="1476375" cy="83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ReLU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263130" y="2186940"/>
            <a:ext cx="1476375" cy="83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Graph Convolution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1503680" y="2597150"/>
            <a:ext cx="119888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4178935" y="2604135"/>
            <a:ext cx="803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6459220" y="2604135"/>
            <a:ext cx="803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</p:cNvCxnSpPr>
          <p:nvPr/>
        </p:nvCxnSpPr>
        <p:spPr>
          <a:xfrm>
            <a:off x="8739505" y="2604135"/>
            <a:ext cx="95948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1395" y="3335020"/>
            <a:ext cx="3457575" cy="22669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3441700"/>
            <a:ext cx="7343775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1661" y="803370"/>
            <a:ext cx="2069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Experiment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165" y="1618615"/>
            <a:ext cx="9563100" cy="386905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681057" y="5592032"/>
                <a:ext cx="6968490" cy="377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𝒁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acc>
                        <m:acc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𝑅𝑒𝐿𝑈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acc>
                        <m:acc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 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57" y="5592032"/>
                <a:ext cx="6968490" cy="377825"/>
              </a:xfrm>
              <a:prstGeom prst="rect">
                <a:avLst/>
              </a:prstGeom>
              <a:blipFill rotWithShape="1">
                <a:blip r:embed="rId2"/>
                <a:stretch>
                  <a:fillRect l="-3" t="-59" r="3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1661" y="803370"/>
            <a:ext cx="2069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Experiment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2070100"/>
            <a:ext cx="4514850" cy="3448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64895" y="1325245"/>
            <a:ext cx="9792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Dataset:Cora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0" y="2574925"/>
            <a:ext cx="728662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5361" y="116633"/>
            <a:ext cx="11521279" cy="693041"/>
            <a:chOff x="335361" y="116633"/>
            <a:chExt cx="11521279" cy="693041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5040313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背景与意义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38201" y="1498641"/>
            <a:ext cx="1133992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5725" y="1072878"/>
            <a:ext cx="31822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研究意义</a:t>
            </a:r>
            <a:endParaRPr kumimoji="0" lang="zh-CN" altLang="en-US" sz="20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0" name="图片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367665" y="2125980"/>
            <a:ext cx="4117975" cy="3245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232535" y="5580380"/>
            <a:ext cx="18084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A6F8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交通网络</a:t>
            </a:r>
            <a:endParaRPr lang="zh-CN" altLang="en-US" sz="3200" b="1">
              <a:solidFill>
                <a:srgbClr val="1A6F8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039995" y="2125980"/>
            <a:ext cx="3398520" cy="321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6121400" y="5547995"/>
            <a:ext cx="18084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A6F8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社交网络</a:t>
            </a:r>
            <a:endParaRPr lang="zh-CN" altLang="en-US" sz="3200" b="1">
              <a:solidFill>
                <a:srgbClr val="1A6F8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8807450" y="2125980"/>
            <a:ext cx="3049270" cy="3246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9718040" y="5581015"/>
            <a:ext cx="14020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b="1">
                <a:solidFill>
                  <a:srgbClr val="1A6F8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分子图</a:t>
            </a:r>
            <a:endParaRPr lang="zh-CN" altLang="en-US" sz="3200" b="1">
              <a:solidFill>
                <a:srgbClr val="1A6F8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2760" y="1303655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GRAPH ATTENTION NETWORKS</a:t>
            </a:r>
            <a:endParaRPr lang="zh-C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6965" y="4501515"/>
            <a:ext cx="78028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Aim:</a:t>
            </a:r>
            <a:endParaRPr lang="en-US" altLang="zh-CN" b="1"/>
          </a:p>
          <a:p>
            <a:r>
              <a:rPr lang="en-US" altLang="zh-CN"/>
              <a:t>to deal with variable sized inputs,focusing on the most relevant parts of the part to make decisions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ps:compared with GCN,need more  parameters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4930" y="2075815"/>
            <a:ext cx="5729605" cy="23507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1495" y="1064260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GRAPH ATTENTIONAL LAYER</a:t>
            </a:r>
            <a:endParaRPr lang="zh-C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5770" y="3002915"/>
            <a:ext cx="4076065" cy="29610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85" y="2562225"/>
            <a:ext cx="5868035" cy="1315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18430" y="2310765"/>
            <a:ext cx="3316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compute attention cofficents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998085" y="3877945"/>
                <a:ext cx="7044055" cy="3138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/>
                  <a:t>W:</a:t>
                </a:r>
                <a:r>
                  <a:rPr lang="zh-CN" altLang="en-US"/>
                  <a:t>to tranform the input features into higher_level features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en-US" altLang="zh-CN"/>
                  <a:t>a: </a:t>
                </a:r>
                <a:r>
                  <a:rPr lang="zh-CN" altLang="en-US"/>
                  <a:t>the attention mechanismais </a:t>
                </a:r>
                <a:r>
                  <a:rPr lang="en-US" altLang="zh-CN"/>
                  <a:t>,</a:t>
                </a:r>
                <a:r>
                  <a:rPr lang="zh-CN" altLang="en-US"/>
                  <a:t>single-layer feedforward neural network</a:t>
                </a:r>
                <a:r>
                  <a:rPr lang="en-US" altLang="zh-CN"/>
                  <a:t>.</a:t>
                </a:r>
                <a:endParaRPr lang="en-US" altLang="zh-CN"/>
              </a:p>
              <a:p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/>
                  <a:t>: activation function,sometimes apply LeakyRelu() function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ps: apply A(adjacent matrix) to  make where A_ij &lt;0 -----&gt; -∞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softmax:to normalize </a:t>
                </a:r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85" y="3877945"/>
                <a:ext cx="7044055" cy="31381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3"/>
          <p:cNvGrpSpPr>
            <a:grpSpLocks noGrp="1" noRot="1" noChangeAspect="1" noMove="1" noResize="1" noUngrp="1"/>
          </p:cNvGrpSpPr>
          <p:nvPr/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5" name="Freeform: Shape 14"/>
            <p:cNvSpPr/>
            <p:nvPr/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/>
            <p:cNvSpPr/>
            <p:nvPr/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46400" y="1131570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aggregation process</a:t>
            </a:r>
            <a:endParaRPr lang="zh-C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0285" y="2265045"/>
            <a:ext cx="3391535" cy="1269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3045" y="2050415"/>
            <a:ext cx="3166745" cy="2299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12515" y="2050415"/>
            <a:ext cx="970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for K=1: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751580" y="3691255"/>
            <a:ext cx="2709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for K= others,such as K=3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467860"/>
            <a:ext cx="3632835" cy="2402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640" y="4283075"/>
            <a:ext cx="3646805" cy="10737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920490" y="5356860"/>
                <a:ext cx="357695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:softmax to normarlize</a:t>
                </a:r>
                <a:endParaRPr lang="en-US" altLang="zh-CN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90" y="5356860"/>
                <a:ext cx="357695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1780" y="2042795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loss function</a:t>
            </a:r>
            <a:endParaRPr lang="en-US" altLang="zh-CN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9" name="Group 13"/>
          <p:cNvGrpSpPr>
            <a:grpSpLocks noGrp="1" noRot="1" noChangeAspect="1" noMove="1" noResize="1" noUngrp="1"/>
          </p:cNvGrpSpPr>
          <p:nvPr/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5" name="Freeform: Shape 14"/>
            <p:cNvSpPr/>
            <p:nvPr/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/>
            <p:cNvSpPr/>
            <p:nvPr/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16175" y="3150870"/>
            <a:ext cx="61906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</a:rPr>
              <a:t>#code: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/>
              <a:t>loss_</a:t>
            </a:r>
            <a:r>
              <a:rPr lang="en-US" altLang="zh-CN"/>
              <a:t>train</a:t>
            </a:r>
            <a:r>
              <a:rPr lang="zh-CN" altLang="en-US"/>
              <a:t> = F.nll_loss(output[idx_</a:t>
            </a:r>
            <a:r>
              <a:rPr lang="en-US" altLang="zh-CN"/>
              <a:t>train</a:t>
            </a:r>
            <a:r>
              <a:rPr lang="zh-CN" altLang="en-US"/>
              <a:t>], labels[idx_</a:t>
            </a:r>
            <a:r>
              <a:rPr lang="en-US" altLang="zh-CN"/>
              <a:t>train</a:t>
            </a:r>
            <a:r>
              <a:rPr lang="zh-CN" altLang="en-US"/>
              <a:t>])</a:t>
            </a:r>
            <a:endParaRPr lang="zh-CN" altLang="en-US"/>
          </a:p>
          <a:p>
            <a:r>
              <a:rPr lang="en-US" altLang="zh-CN">
                <a:solidFill>
                  <a:schemeClr val="accent2"/>
                </a:solidFill>
              </a:rPr>
              <a:t>#use predicted results and orginal labels to calculate the loss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en-US" altLang="zh-CN"/>
              <a:t>loss_train.backward()</a:t>
            </a:r>
            <a:endParaRPr lang="en-US" altLang="zh-CN"/>
          </a:p>
          <a:p>
            <a:r>
              <a:rPr lang="en-US" altLang="zh-CN"/>
              <a:t>optimizer.step()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4010" y="2003425"/>
            <a:ext cx="102241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</a:t>
            </a:r>
            <a:endParaRPr lang="en-US" altLang="zh-CN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785" y="2919730"/>
            <a:ext cx="6986270" cy="3348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85" y="2775585"/>
            <a:ext cx="5444490" cy="259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75" y="0"/>
            <a:ext cx="7818755" cy="2833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03265" y="5366385"/>
            <a:ext cx="6273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After training GAT by pytorch,results(data:”cora”) showed that: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305" y="5676900"/>
            <a:ext cx="5276850" cy="895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065" y="6572250"/>
            <a:ext cx="1028700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120" y="40005"/>
            <a:ext cx="11965305" cy="67779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12840" y="2068195"/>
            <a:ext cx="2952115" cy="167767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937885" y="2263775"/>
            <a:ext cx="6128385" cy="357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7690485" y="591820"/>
            <a:ext cx="29260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异构图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HeteroGraph</a:t>
            </a:r>
            <a:endParaRPr lang="en-US" altLang="zh-CN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95580" y="1948815"/>
            <a:ext cx="5220335" cy="4519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160780" y="591820"/>
            <a:ext cx="2926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普通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1765"/>
            <a:ext cx="12045950" cy="6554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1661" y="803370"/>
            <a:ext cx="2069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Experiment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165" y="1618615"/>
            <a:ext cx="9563100" cy="386905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681057" y="5592032"/>
                <a:ext cx="6968490" cy="377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𝒁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acc>
                        <m:acc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𝑅𝑒𝐿𝑈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acc>
                        <m:acc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 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57" y="5592032"/>
                <a:ext cx="6968490" cy="377825"/>
              </a:xfrm>
              <a:prstGeom prst="rect">
                <a:avLst/>
              </a:prstGeom>
              <a:blipFill rotWithShape="1">
                <a:blip r:embed="rId2"/>
                <a:stretch>
                  <a:fillRect l="-3" t="-59" r="3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1661" y="803370"/>
            <a:ext cx="2069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 Experiment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2070100"/>
            <a:ext cx="4514850" cy="3448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64895" y="1325245"/>
            <a:ext cx="9792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Dataset:Cora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0" y="2574925"/>
            <a:ext cx="728662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85645" y="520700"/>
            <a:ext cx="91592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GRAPH ATTENTIONAL LAYER</a:t>
            </a:r>
            <a:endParaRPr lang="zh-C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205" y="3009900"/>
            <a:ext cx="3615690" cy="2626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85" y="2562225"/>
            <a:ext cx="5868035" cy="1315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73980" y="2474595"/>
            <a:ext cx="3316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compute attention cofficents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998085" y="3877945"/>
                <a:ext cx="7044055" cy="3138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/>
                  <a:t>W:</a:t>
                </a:r>
                <a:r>
                  <a:rPr lang="zh-CN" altLang="en-US"/>
                  <a:t>to tranform the input features into higher_level features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en-US" altLang="zh-CN"/>
                  <a:t>a: </a:t>
                </a:r>
                <a:r>
                  <a:rPr lang="zh-CN" altLang="en-US"/>
                  <a:t>the attention mechanismais </a:t>
                </a:r>
                <a:r>
                  <a:rPr lang="en-US" altLang="zh-CN"/>
                  <a:t>,</a:t>
                </a:r>
                <a:r>
                  <a:rPr lang="zh-CN" altLang="en-US"/>
                  <a:t>single-layer feedforward neural network</a:t>
                </a:r>
                <a:r>
                  <a:rPr lang="en-US" altLang="zh-CN"/>
                  <a:t>.</a:t>
                </a:r>
                <a:endParaRPr lang="en-US" altLang="zh-CN"/>
              </a:p>
              <a:p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/>
                  <a:t>: activation function,sometimes apply LeakyRelu() function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ps: apply A(adjacent matrix) to  make where A_ij &lt;0 -----&gt; -∞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softmax:to normalize </a:t>
                </a:r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85" y="3877945"/>
                <a:ext cx="7044055" cy="31381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95,&quot;width&quot;:7290}"/>
</p:tagLst>
</file>

<file path=ppt/tags/tag2.xml><?xml version="1.0" encoding="utf-8"?>
<p:tagLst xmlns:p="http://schemas.openxmlformats.org/presentationml/2006/main">
  <p:tag name="KSO_WM_UNIT_PLACING_PICTURE_USER_VIEWPORT" val="{&quot;height&quot;:7370,&quot;width&quot;:13010}"/>
</p:tagLst>
</file>

<file path=ppt/tags/tag3.xml><?xml version="1.0" encoding="utf-8"?>
<p:tagLst xmlns:p="http://schemas.openxmlformats.org/presentationml/2006/main">
  <p:tag name="KSO_WM_UNIT_PLACING_PICTURE_USER_VIEWPORT" val="{&quot;height&quot;:5295,&quot;width&quot;:7290}"/>
</p:tagLst>
</file>

<file path=ppt/tags/tag4.xml><?xml version="1.0" encoding="utf-8"?>
<p:tagLst xmlns:p="http://schemas.openxmlformats.org/presentationml/2006/main">
  <p:tag name="KSO_WM_UNIT_PLACING_PICTURE_USER_VIEWPORT" val="{&quot;height&quot;:5295,&quot;width&quot;:7290}"/>
</p:tagLst>
</file>

<file path=ppt/tags/tag5.xml><?xml version="1.0" encoding="utf-8"?>
<p:tagLst xmlns:p="http://schemas.openxmlformats.org/presentationml/2006/main">
  <p:tag name="KSO_WM_UNIT_PLACING_PICTURE_USER_VIEWPORT" val="{&quot;height&quot;:3570,&quot;width&quot;:5445}"/>
</p:tagLst>
</file>

<file path=ppt/tags/tag6.xml><?xml version="1.0" encoding="utf-8"?>
<p:tagLst xmlns:p="http://schemas.openxmlformats.org/presentationml/2006/main">
  <p:tag name="KSO_WM_UNIT_PLACING_PICTURE_USER_VIEWPORT" val="{&quot;height&quot;:5295,&quot;width&quot;:7290}"/>
</p:tagLst>
</file>

<file path=ppt/tags/tag7.xml><?xml version="1.0" encoding="utf-8"?>
<p:tagLst xmlns:p="http://schemas.openxmlformats.org/presentationml/2006/main">
  <p:tag name="KSO_WM_UNIT_PLACING_PICTURE_USER_VIEWPORT" val="{&quot;height&quot;:5295,&quot;width&quot;:729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6450</Words>
  <Application>WPS 演示</Application>
  <PresentationFormat>宽屏</PresentationFormat>
  <Paragraphs>280</Paragraphs>
  <Slides>34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宋体</vt:lpstr>
      <vt:lpstr>Wingdings</vt:lpstr>
      <vt:lpstr>Arial</vt:lpstr>
      <vt:lpstr>微软雅黑</vt:lpstr>
      <vt:lpstr>阿里巴巴普惠体 B</vt:lpstr>
      <vt:lpstr>Calibri</vt:lpstr>
      <vt:lpstr>Times New Roman</vt:lpstr>
      <vt:lpstr>Cambria Math</vt:lpstr>
      <vt:lpstr>MS Mincho</vt:lpstr>
      <vt:lpstr>Segoe Print</vt:lpstr>
      <vt:lpstr>Arial Unicode MS</vt:lpstr>
      <vt:lpstr>等线</vt:lpstr>
      <vt:lpstr>Calibri</vt:lpstr>
      <vt:lpstr>Office 主题​​</vt:lpstr>
      <vt:lpstr>1_Office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lcw12</cp:lastModifiedBy>
  <cp:revision>34</cp:revision>
  <dcterms:created xsi:type="dcterms:W3CDTF">2020-08-02T00:46:00Z</dcterms:created>
  <dcterms:modified xsi:type="dcterms:W3CDTF">2022-04-01T06:17:06Z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2D3231AB5C1C4AD78E2CF103A4BE9F08</vt:lpwstr>
  </property>
  <property fmtid="{D5CDD505-2E9C-101B-9397-08002B2CF9AE}" pid="3" name="KSOProductBuildVer">
    <vt:lpwstr>2052-11.1.0.11365</vt:lpwstr>
  </property>
</Properties>
</file>