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57" r:id="rId3"/>
    <p:sldId id="265" r:id="rId4"/>
    <p:sldId id="263" r:id="rId5"/>
    <p:sldId id="266" r:id="rId6"/>
    <p:sldId id="267" r:id="rId7"/>
    <p:sldId id="256" r:id="rId8"/>
    <p:sldId id="260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14"/>
    <p:restoredTop sz="94719"/>
  </p:normalViewPr>
  <p:slideViewPr>
    <p:cSldViewPr snapToGrid="0" showGuides="1">
      <p:cViewPr>
        <p:scale>
          <a:sx n="120" d="100"/>
          <a:sy n="120" d="100"/>
        </p:scale>
        <p:origin x="5136" y="768"/>
      </p:cViewPr>
      <p:guideLst>
        <p:guide orient="horz" pos="4133"/>
        <p:guide pos="2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BE500-5C99-E74B-8BA9-2965EAE4DC81}" type="datetimeFigureOut">
              <a:rPr kumimoji="1" lang="zh-CN" altLang="en-US" smtClean="0"/>
              <a:t>2024/2/1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A4CF3-505D-654E-9AD5-021B47306D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8213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A4CF3-505D-654E-9AD5-021B47306D5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8099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A4CF3-505D-654E-9AD5-021B47306D5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114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067BC-942A-446E-9A9E-A268B1CCC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4107F55-4077-99C5-C663-8A9188DDE0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8E219BA-1AB3-BAC1-F0C0-75EC4B2A8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F04E37-2955-1318-213C-C7C04DB20D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A4CF3-505D-654E-9AD5-021B47306D5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035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AB3B6-971A-DBA7-EA90-5290393FC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0E634C5-27ED-7656-7184-2BABB3B521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A61AD12-0FE3-B433-4B81-52F15307F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5375D9-346E-5A53-0FBF-DA69CE5ECF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A4CF3-505D-654E-9AD5-021B47306D5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7513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89871-23C2-C80C-F6F0-407B99346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94B192E-0067-024D-DEB1-984A5A0F68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3F1A2DA-45C2-B23F-D63C-C1C7A3E896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D7E62A-8335-AEF2-A62F-048C0BC208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A4CF3-505D-654E-9AD5-021B47306D5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696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77643-8179-D319-963B-8E1A0747A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533364-0C77-03AB-BB24-D28583988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FC351-89C0-4FCE-4B37-206FF6E4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A200-6D32-D849-B514-1F2109B6B6DD}" type="datetimeFigureOut">
              <a:rPr kumimoji="1" lang="zh-CN" altLang="en-US" smtClean="0"/>
              <a:t>2024/2/1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C75E0C-2E5F-AD28-BB4B-F6A68250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7C2149-6D47-FC20-C8B0-78F92F49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AB1D9-F7A5-DC4D-BD06-A9F8E5549A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72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69947-2515-6218-44C8-07E927DF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405FB6-CA83-8B06-D9E0-F94B64C73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703634-6A43-0F4D-1361-31833FB7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A200-6D32-D849-B514-1F2109B6B6DD}" type="datetimeFigureOut">
              <a:rPr kumimoji="1" lang="zh-CN" altLang="en-US" smtClean="0"/>
              <a:t>2024/2/1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9BD21-8B7A-2B60-C692-A9341954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C4D2D-1384-72B9-A9E5-02BBD909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AB1D9-F7A5-DC4D-BD06-A9F8E5549A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454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C2A7E7-7E73-CDA2-DE56-8D803DDED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15D5CB-0CC6-4120-AB07-137913579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719E60-EC33-EFD7-D5E0-6E7935AB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A200-6D32-D849-B514-1F2109B6B6DD}" type="datetimeFigureOut">
              <a:rPr kumimoji="1" lang="zh-CN" altLang="en-US" smtClean="0"/>
              <a:t>2024/2/1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1B11C0-B81C-98B3-8941-AADEB816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A89102-ABEA-2F02-9F55-A15CB398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AB1D9-F7A5-DC4D-BD06-A9F8E5549A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670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E2ECE-4A5B-4878-C9F6-54F7B343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FF550-975D-CBF3-57DD-56C674F0B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1AC2C-2089-3108-592B-1211E274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A200-6D32-D849-B514-1F2109B6B6DD}" type="datetimeFigureOut">
              <a:rPr kumimoji="1" lang="zh-CN" altLang="en-US" smtClean="0"/>
              <a:t>2024/2/1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78162-C4F8-925E-2625-B534EA16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6B4B0B-D75C-51A3-E22E-F4FA7D04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AB1D9-F7A5-DC4D-BD06-A9F8E5549A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51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7F759-E636-16AB-C415-8EDA95BE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4EB224-916E-388E-AF75-40BDFA76A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CDE94-FABD-2494-0A2C-0D45F379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A200-6D32-D849-B514-1F2109B6B6DD}" type="datetimeFigureOut">
              <a:rPr kumimoji="1" lang="zh-CN" altLang="en-US" smtClean="0"/>
              <a:t>2024/2/1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80CD1-6156-19AE-E48A-BBA5ED65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8EC9F7-20DF-5BA9-3A49-2314067B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AB1D9-F7A5-DC4D-BD06-A9F8E5549A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07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E05B1-4D76-26AC-A641-C186B533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8B1CF7-2035-8521-7D4D-349D2B139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8E8D75-3F32-84B0-6232-24A2607E9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D181A4-7EA0-2F35-9DF3-C12F12029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A200-6D32-D849-B514-1F2109B6B6DD}" type="datetimeFigureOut">
              <a:rPr kumimoji="1" lang="zh-CN" altLang="en-US" smtClean="0"/>
              <a:t>2024/2/1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65461F-FCC9-B112-E722-42E0F52C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F892B5-0A96-33F5-7760-FA340BBF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AB1D9-F7A5-DC4D-BD06-A9F8E5549A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465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A529F-C9DA-2E9B-A508-111EEE81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EB4FED-BF8C-DCE2-2063-D92C269AE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ED8BA6-723C-8B4E-119E-A744BD9B2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ECE09B-6912-47CB-E5A8-60ED2EE21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A70BA4-B090-F1BF-8505-AFBBF53D8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C20EAD-3214-35CE-81BD-89E5ECC6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A200-6D32-D849-B514-1F2109B6B6DD}" type="datetimeFigureOut">
              <a:rPr kumimoji="1" lang="zh-CN" altLang="en-US" smtClean="0"/>
              <a:t>2024/2/1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20FC5F-3BD9-BC7B-4C5E-DB109353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C74762-948F-8E88-41CD-0EF40264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AB1D9-F7A5-DC4D-BD06-A9F8E5549A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210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FB417-8062-14F4-0D1F-6FBCC27B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05896B-4EDF-DF3D-A094-4DB77D89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A200-6D32-D849-B514-1F2109B6B6DD}" type="datetimeFigureOut">
              <a:rPr kumimoji="1" lang="zh-CN" altLang="en-US" smtClean="0"/>
              <a:t>2024/2/1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ED60A2-55F7-AC42-E365-9CB3FCF8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0779BE-EA57-9762-8282-A4C64CDA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AB1D9-F7A5-DC4D-BD06-A9F8E5549A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594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A8F7E1-3E6B-BCD7-4BE4-5196C726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A200-6D32-D849-B514-1F2109B6B6DD}" type="datetimeFigureOut">
              <a:rPr kumimoji="1" lang="zh-CN" altLang="en-US" smtClean="0"/>
              <a:t>2024/2/1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DC65AC-C94A-D600-ADF8-79CEB44C5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37B726-3018-6F72-966F-0FA5F4DE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AB1D9-F7A5-DC4D-BD06-A9F8E5549A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822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29456-A75A-E816-7BCF-1FAAE0917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BC7398-FF77-B8E6-1F2D-A584C362C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E8D539-6BB5-C5CC-257C-0EBC28669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0DF3FB-4A13-5C78-9A08-D4F145484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A200-6D32-D849-B514-1F2109B6B6DD}" type="datetimeFigureOut">
              <a:rPr kumimoji="1" lang="zh-CN" altLang="en-US" smtClean="0"/>
              <a:t>2024/2/1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39B85A-6C84-8E1A-9A60-8E47EE4B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041A2F-DA2F-2599-293E-859A4A20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AB1D9-F7A5-DC4D-BD06-A9F8E5549A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608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A9116-B9DC-13C4-9D72-9B637970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C8B7A7-1705-F744-7524-9248B4811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ED18B9-E682-E6D9-5E24-EFC9B8F02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C4B75E-37A4-75FC-3061-ACD8CE88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A200-6D32-D849-B514-1F2109B6B6DD}" type="datetimeFigureOut">
              <a:rPr kumimoji="1" lang="zh-CN" altLang="en-US" smtClean="0"/>
              <a:t>2024/2/1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535654-7399-2A1E-75C1-9BA05911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F2AC1F-4812-0EC0-4CC6-4B6C5BEF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AB1D9-F7A5-DC4D-BD06-A9F8E5549A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745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64F780-A86D-E253-C397-63C69466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BAF654-35B6-6B98-55CF-4B6798ACB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692170-DC33-1AF3-CD52-5C10C6C20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CBA200-6D32-D849-B514-1F2109B6B6DD}" type="datetimeFigureOut">
              <a:rPr kumimoji="1" lang="zh-CN" altLang="en-US" smtClean="0"/>
              <a:t>2024/2/1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C2870-3AEC-49C3-3EEE-3CC277436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89D89-6AF1-C40C-7984-D896685B4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1AB1D9-F7A5-DC4D-BD06-A9F8E5549A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288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emf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33.emf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F17E2-E3E4-6D1D-3C84-572A5F769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F4A574EC-6C06-0EBF-6F33-2ABA2A9B345A}"/>
              </a:ext>
            </a:extLst>
          </p:cNvPr>
          <p:cNvGrpSpPr/>
          <p:nvPr/>
        </p:nvGrpSpPr>
        <p:grpSpPr>
          <a:xfrm>
            <a:off x="488218" y="1194520"/>
            <a:ext cx="3901433" cy="3597093"/>
            <a:chOff x="226786" y="2285047"/>
            <a:chExt cx="3901433" cy="359709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AB48EC4-C8F8-64F3-E204-5464AE69ADDC}"/>
                </a:ext>
              </a:extLst>
            </p:cNvPr>
            <p:cNvSpPr/>
            <p:nvPr/>
          </p:nvSpPr>
          <p:spPr>
            <a:xfrm>
              <a:off x="1918428" y="4775924"/>
              <a:ext cx="1881051" cy="3831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Bradley Hand" pitchFamily="2" charset="0"/>
                </a:rPr>
                <a:t>embedding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7F77A5A7-42ED-C27A-3799-52DDB990D06F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H="1" flipV="1">
              <a:off x="2858952" y="5137556"/>
              <a:ext cx="1" cy="361407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19AE140-9D62-2E6D-4A01-8DF7474C444A}"/>
                </a:ext>
              </a:extLst>
            </p:cNvPr>
            <p:cNvSpPr/>
            <p:nvPr/>
          </p:nvSpPr>
          <p:spPr>
            <a:xfrm>
              <a:off x="1918428" y="3783148"/>
              <a:ext cx="1881051" cy="570185"/>
            </a:xfrm>
            <a:custGeom>
              <a:avLst/>
              <a:gdLst>
                <a:gd name="connsiteX0" fmla="*/ 0 w 1881051"/>
                <a:gd name="connsiteY0" fmla="*/ 0 h 570185"/>
                <a:gd name="connsiteX1" fmla="*/ 664638 w 1881051"/>
                <a:gd name="connsiteY1" fmla="*/ 0 h 570185"/>
                <a:gd name="connsiteX2" fmla="*/ 1310466 w 1881051"/>
                <a:gd name="connsiteY2" fmla="*/ 0 h 570185"/>
                <a:gd name="connsiteX3" fmla="*/ 1881051 w 1881051"/>
                <a:gd name="connsiteY3" fmla="*/ 0 h 570185"/>
                <a:gd name="connsiteX4" fmla="*/ 1881051 w 1881051"/>
                <a:gd name="connsiteY4" fmla="*/ 570185 h 570185"/>
                <a:gd name="connsiteX5" fmla="*/ 1291655 w 1881051"/>
                <a:gd name="connsiteY5" fmla="*/ 570185 h 570185"/>
                <a:gd name="connsiteX6" fmla="*/ 664638 w 1881051"/>
                <a:gd name="connsiteY6" fmla="*/ 570185 h 570185"/>
                <a:gd name="connsiteX7" fmla="*/ 0 w 1881051"/>
                <a:gd name="connsiteY7" fmla="*/ 570185 h 570185"/>
                <a:gd name="connsiteX8" fmla="*/ 0 w 1881051"/>
                <a:gd name="connsiteY8" fmla="*/ 0 h 570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1051" h="570185" fill="none" extrusionOk="0">
                  <a:moveTo>
                    <a:pt x="0" y="0"/>
                  </a:moveTo>
                  <a:cubicBezTo>
                    <a:pt x="326619" y="-16460"/>
                    <a:pt x="466941" y="-10296"/>
                    <a:pt x="664638" y="0"/>
                  </a:cubicBezTo>
                  <a:cubicBezTo>
                    <a:pt x="862335" y="10296"/>
                    <a:pt x="1067195" y="-3005"/>
                    <a:pt x="1310466" y="0"/>
                  </a:cubicBezTo>
                  <a:cubicBezTo>
                    <a:pt x="1553737" y="3005"/>
                    <a:pt x="1640779" y="-429"/>
                    <a:pt x="1881051" y="0"/>
                  </a:cubicBezTo>
                  <a:cubicBezTo>
                    <a:pt x="1891630" y="126352"/>
                    <a:pt x="1889547" y="362392"/>
                    <a:pt x="1881051" y="570185"/>
                  </a:cubicBezTo>
                  <a:cubicBezTo>
                    <a:pt x="1591116" y="563391"/>
                    <a:pt x="1523304" y="542751"/>
                    <a:pt x="1291655" y="570185"/>
                  </a:cubicBezTo>
                  <a:cubicBezTo>
                    <a:pt x="1060006" y="597619"/>
                    <a:pt x="969409" y="560587"/>
                    <a:pt x="664638" y="570185"/>
                  </a:cubicBezTo>
                  <a:cubicBezTo>
                    <a:pt x="359867" y="579783"/>
                    <a:pt x="259514" y="589839"/>
                    <a:pt x="0" y="570185"/>
                  </a:cubicBezTo>
                  <a:cubicBezTo>
                    <a:pt x="10314" y="330840"/>
                    <a:pt x="14449" y="211758"/>
                    <a:pt x="0" y="0"/>
                  </a:cubicBezTo>
                  <a:close/>
                </a:path>
                <a:path w="1881051" h="570185" stroke="0" extrusionOk="0">
                  <a:moveTo>
                    <a:pt x="0" y="0"/>
                  </a:moveTo>
                  <a:cubicBezTo>
                    <a:pt x="189660" y="-14112"/>
                    <a:pt x="387542" y="-18572"/>
                    <a:pt x="608206" y="0"/>
                  </a:cubicBezTo>
                  <a:cubicBezTo>
                    <a:pt x="828870" y="18572"/>
                    <a:pt x="922059" y="-15037"/>
                    <a:pt x="1178792" y="0"/>
                  </a:cubicBezTo>
                  <a:cubicBezTo>
                    <a:pt x="1435525" y="15037"/>
                    <a:pt x="1664566" y="-5376"/>
                    <a:pt x="1881051" y="0"/>
                  </a:cubicBezTo>
                  <a:cubicBezTo>
                    <a:pt x="1882207" y="119834"/>
                    <a:pt x="1904431" y="343927"/>
                    <a:pt x="1881051" y="570185"/>
                  </a:cubicBezTo>
                  <a:cubicBezTo>
                    <a:pt x="1602285" y="573718"/>
                    <a:pt x="1459771" y="550567"/>
                    <a:pt x="1291655" y="570185"/>
                  </a:cubicBezTo>
                  <a:cubicBezTo>
                    <a:pt x="1123539" y="589803"/>
                    <a:pt x="812175" y="564938"/>
                    <a:pt x="627017" y="570185"/>
                  </a:cubicBezTo>
                  <a:cubicBezTo>
                    <a:pt x="441859" y="575432"/>
                    <a:pt x="280285" y="548462"/>
                    <a:pt x="0" y="570185"/>
                  </a:cubicBezTo>
                  <a:cubicBezTo>
                    <a:pt x="-17" y="432870"/>
                    <a:pt x="-8954" y="278744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Bradley Hand" pitchFamily="2" charset="0"/>
                </a:rPr>
                <a:t>Seq processing Block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231687E0-0C9B-621E-9FB1-D00D301586C2}"/>
                </a:ext>
              </a:extLst>
            </p:cNvPr>
            <p:cNvCxnSpPr>
              <a:cxnSpLocks/>
              <a:stCxn id="3" idx="0"/>
              <a:endCxn id="9" idx="2"/>
            </p:cNvCxnSpPr>
            <p:nvPr/>
          </p:nvCxnSpPr>
          <p:spPr>
            <a:xfrm flipV="1">
              <a:off x="2858954" y="4353333"/>
              <a:ext cx="0" cy="422591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D934BD68-4BF8-BFD0-5ADD-C35C1D144EA6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V="1">
              <a:off x="2858953" y="3404324"/>
              <a:ext cx="1" cy="378824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7049BBC-0033-36E9-E4A9-71AE6E3D5ACA}"/>
                </a:ext>
              </a:extLst>
            </p:cNvPr>
            <p:cNvSpPr/>
            <p:nvPr/>
          </p:nvSpPr>
          <p:spPr>
            <a:xfrm>
              <a:off x="1589688" y="3595913"/>
              <a:ext cx="2538531" cy="975361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6604924-8107-3AE5-D752-F3B86C12BFFD}"/>
                </a:ext>
              </a:extLst>
            </p:cNvPr>
            <p:cNvSpPr txBox="1"/>
            <p:nvPr/>
          </p:nvSpPr>
          <p:spPr>
            <a:xfrm>
              <a:off x="226786" y="3783148"/>
              <a:ext cx="15022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Bradley Hand" pitchFamily="2" charset="0"/>
                </a:rPr>
                <a:t>Repeated for N times</a:t>
              </a:r>
              <a:endParaRPr kumimoji="1" lang="zh-CN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F089A0A-7C57-EBA6-DBDA-414A723B3886}"/>
                </a:ext>
              </a:extLst>
            </p:cNvPr>
            <p:cNvSpPr/>
            <p:nvPr/>
          </p:nvSpPr>
          <p:spPr>
            <a:xfrm>
              <a:off x="1918428" y="3021147"/>
              <a:ext cx="1881051" cy="3831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solidFill>
                    <a:schemeClr val="tx1"/>
                  </a:solidFill>
                  <a:latin typeface="Bradley Hand" pitchFamily="2" charset="0"/>
                </a:rPr>
                <a:t>Proj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BBA6CF53-1864-E525-7BA0-239299B541F4}"/>
                </a:ext>
              </a:extLst>
            </p:cNvPr>
            <p:cNvCxnSpPr>
              <a:cxnSpLocks/>
              <a:endCxn id="87" idx="2"/>
            </p:cNvCxnSpPr>
            <p:nvPr/>
          </p:nvCxnSpPr>
          <p:spPr>
            <a:xfrm flipV="1">
              <a:off x="2858953" y="2668224"/>
              <a:ext cx="1" cy="352923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E67BB425-D511-531D-602D-18F0A8C212FA}"/>
                </a:ext>
              </a:extLst>
            </p:cNvPr>
            <p:cNvSpPr/>
            <p:nvPr/>
          </p:nvSpPr>
          <p:spPr>
            <a:xfrm>
              <a:off x="1918427" y="5498963"/>
              <a:ext cx="1881051" cy="3831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Bradley Hand" pitchFamily="2" charset="0"/>
                </a:rPr>
                <a:t>x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41F21520-0365-646C-517F-3150051CF78C}"/>
                </a:ext>
              </a:extLst>
            </p:cNvPr>
            <p:cNvSpPr/>
            <p:nvPr/>
          </p:nvSpPr>
          <p:spPr>
            <a:xfrm>
              <a:off x="1918428" y="2285047"/>
              <a:ext cx="1881051" cy="3831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Bradley Hand" pitchFamily="2" charset="0"/>
                </a:rPr>
                <a:t>x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662F54C8-F37F-0F5F-2B8E-CA1AEA758B87}"/>
              </a:ext>
            </a:extLst>
          </p:cNvPr>
          <p:cNvGrpSpPr/>
          <p:nvPr/>
        </p:nvGrpSpPr>
        <p:grpSpPr>
          <a:xfrm>
            <a:off x="4579059" y="299377"/>
            <a:ext cx="3314711" cy="5204269"/>
            <a:chOff x="3808546" y="984771"/>
            <a:chExt cx="3314711" cy="5204269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4598DB02-7097-DF10-7F37-62779D2454C3}"/>
                </a:ext>
              </a:extLst>
            </p:cNvPr>
            <p:cNvSpPr/>
            <p:nvPr/>
          </p:nvSpPr>
          <p:spPr>
            <a:xfrm>
              <a:off x="5068744" y="1494665"/>
              <a:ext cx="2054512" cy="2091090"/>
            </a:xfrm>
            <a:custGeom>
              <a:avLst/>
              <a:gdLst>
                <a:gd name="connsiteX0" fmla="*/ 0 w 2054512"/>
                <a:gd name="connsiteY0" fmla="*/ 0 h 2091090"/>
                <a:gd name="connsiteX1" fmla="*/ 664292 w 2054512"/>
                <a:gd name="connsiteY1" fmla="*/ 0 h 2091090"/>
                <a:gd name="connsiteX2" fmla="*/ 1349130 w 2054512"/>
                <a:gd name="connsiteY2" fmla="*/ 0 h 2091090"/>
                <a:gd name="connsiteX3" fmla="*/ 2054512 w 2054512"/>
                <a:gd name="connsiteY3" fmla="*/ 0 h 2091090"/>
                <a:gd name="connsiteX4" fmla="*/ 2054512 w 2054512"/>
                <a:gd name="connsiteY4" fmla="*/ 717941 h 2091090"/>
                <a:gd name="connsiteX5" fmla="*/ 2054512 w 2054512"/>
                <a:gd name="connsiteY5" fmla="*/ 1352238 h 2091090"/>
                <a:gd name="connsiteX6" fmla="*/ 2054512 w 2054512"/>
                <a:gd name="connsiteY6" fmla="*/ 2091090 h 2091090"/>
                <a:gd name="connsiteX7" fmla="*/ 1328584 w 2054512"/>
                <a:gd name="connsiteY7" fmla="*/ 2091090 h 2091090"/>
                <a:gd name="connsiteX8" fmla="*/ 602657 w 2054512"/>
                <a:gd name="connsiteY8" fmla="*/ 2091090 h 2091090"/>
                <a:gd name="connsiteX9" fmla="*/ 0 w 2054512"/>
                <a:gd name="connsiteY9" fmla="*/ 2091090 h 2091090"/>
                <a:gd name="connsiteX10" fmla="*/ 0 w 2054512"/>
                <a:gd name="connsiteY10" fmla="*/ 1414971 h 2091090"/>
                <a:gd name="connsiteX11" fmla="*/ 0 w 2054512"/>
                <a:gd name="connsiteY11" fmla="*/ 717941 h 2091090"/>
                <a:gd name="connsiteX12" fmla="*/ 0 w 2054512"/>
                <a:gd name="connsiteY12" fmla="*/ 0 h 2091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4512" h="2091090" fill="none" extrusionOk="0">
                  <a:moveTo>
                    <a:pt x="0" y="0"/>
                  </a:moveTo>
                  <a:cubicBezTo>
                    <a:pt x="255207" y="23810"/>
                    <a:pt x="385730" y="3707"/>
                    <a:pt x="664292" y="0"/>
                  </a:cubicBezTo>
                  <a:cubicBezTo>
                    <a:pt x="942854" y="-3707"/>
                    <a:pt x="1019912" y="-23492"/>
                    <a:pt x="1349130" y="0"/>
                  </a:cubicBezTo>
                  <a:cubicBezTo>
                    <a:pt x="1678348" y="23492"/>
                    <a:pt x="1759890" y="35104"/>
                    <a:pt x="2054512" y="0"/>
                  </a:cubicBezTo>
                  <a:cubicBezTo>
                    <a:pt x="2057519" y="224453"/>
                    <a:pt x="2075924" y="522510"/>
                    <a:pt x="2054512" y="717941"/>
                  </a:cubicBezTo>
                  <a:cubicBezTo>
                    <a:pt x="2033100" y="913372"/>
                    <a:pt x="2025095" y="1127405"/>
                    <a:pt x="2054512" y="1352238"/>
                  </a:cubicBezTo>
                  <a:cubicBezTo>
                    <a:pt x="2083929" y="1577071"/>
                    <a:pt x="2090656" y="1863413"/>
                    <a:pt x="2054512" y="2091090"/>
                  </a:cubicBezTo>
                  <a:cubicBezTo>
                    <a:pt x="1871154" y="2067635"/>
                    <a:pt x="1621855" y="2112150"/>
                    <a:pt x="1328584" y="2091090"/>
                  </a:cubicBezTo>
                  <a:cubicBezTo>
                    <a:pt x="1035313" y="2070030"/>
                    <a:pt x="897180" y="2119665"/>
                    <a:pt x="602657" y="2091090"/>
                  </a:cubicBezTo>
                  <a:cubicBezTo>
                    <a:pt x="308134" y="2062515"/>
                    <a:pt x="151686" y="2075125"/>
                    <a:pt x="0" y="2091090"/>
                  </a:cubicBezTo>
                  <a:cubicBezTo>
                    <a:pt x="30288" y="1843540"/>
                    <a:pt x="-9642" y="1655789"/>
                    <a:pt x="0" y="1414971"/>
                  </a:cubicBezTo>
                  <a:cubicBezTo>
                    <a:pt x="9642" y="1174153"/>
                    <a:pt x="-12816" y="968996"/>
                    <a:pt x="0" y="717941"/>
                  </a:cubicBezTo>
                  <a:cubicBezTo>
                    <a:pt x="12816" y="466886"/>
                    <a:pt x="11651" y="235216"/>
                    <a:pt x="0" y="0"/>
                  </a:cubicBezTo>
                  <a:close/>
                </a:path>
                <a:path w="2054512" h="2091090" stroke="0" extrusionOk="0">
                  <a:moveTo>
                    <a:pt x="0" y="0"/>
                  </a:moveTo>
                  <a:cubicBezTo>
                    <a:pt x="135579" y="-10878"/>
                    <a:pt x="454726" y="-26371"/>
                    <a:pt x="664292" y="0"/>
                  </a:cubicBezTo>
                  <a:cubicBezTo>
                    <a:pt x="873858" y="26371"/>
                    <a:pt x="1056844" y="-19357"/>
                    <a:pt x="1287494" y="0"/>
                  </a:cubicBezTo>
                  <a:cubicBezTo>
                    <a:pt x="1518144" y="19357"/>
                    <a:pt x="1718630" y="23700"/>
                    <a:pt x="2054512" y="0"/>
                  </a:cubicBezTo>
                  <a:cubicBezTo>
                    <a:pt x="2081185" y="140062"/>
                    <a:pt x="2056159" y="495779"/>
                    <a:pt x="2054512" y="676119"/>
                  </a:cubicBezTo>
                  <a:cubicBezTo>
                    <a:pt x="2052865" y="856459"/>
                    <a:pt x="2078729" y="1193545"/>
                    <a:pt x="2054512" y="1331327"/>
                  </a:cubicBezTo>
                  <a:cubicBezTo>
                    <a:pt x="2030295" y="1469109"/>
                    <a:pt x="2046406" y="1798720"/>
                    <a:pt x="2054512" y="2091090"/>
                  </a:cubicBezTo>
                  <a:cubicBezTo>
                    <a:pt x="1879707" y="2084655"/>
                    <a:pt x="1620693" y="2061118"/>
                    <a:pt x="1369675" y="2091090"/>
                  </a:cubicBezTo>
                  <a:cubicBezTo>
                    <a:pt x="1118657" y="2121062"/>
                    <a:pt x="894630" y="2056994"/>
                    <a:pt x="643747" y="2091090"/>
                  </a:cubicBezTo>
                  <a:cubicBezTo>
                    <a:pt x="392864" y="2125186"/>
                    <a:pt x="227166" y="2071745"/>
                    <a:pt x="0" y="2091090"/>
                  </a:cubicBezTo>
                  <a:cubicBezTo>
                    <a:pt x="-18473" y="1809765"/>
                    <a:pt x="27645" y="1659684"/>
                    <a:pt x="0" y="1394060"/>
                  </a:cubicBezTo>
                  <a:cubicBezTo>
                    <a:pt x="-27645" y="1128436"/>
                    <a:pt x="16743" y="1038448"/>
                    <a:pt x="0" y="717941"/>
                  </a:cubicBezTo>
                  <a:cubicBezTo>
                    <a:pt x="-16743" y="397434"/>
                    <a:pt x="5471" y="355393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6AEF7EB2-D2B3-AED3-D7B3-2A8128CCBCCA}"/>
                </a:ext>
              </a:extLst>
            </p:cNvPr>
            <p:cNvSpPr/>
            <p:nvPr/>
          </p:nvSpPr>
          <p:spPr>
            <a:xfrm>
              <a:off x="5068745" y="3801878"/>
              <a:ext cx="2054512" cy="1984745"/>
            </a:xfrm>
            <a:custGeom>
              <a:avLst/>
              <a:gdLst>
                <a:gd name="connsiteX0" fmla="*/ 0 w 2054512"/>
                <a:gd name="connsiteY0" fmla="*/ 0 h 1984745"/>
                <a:gd name="connsiteX1" fmla="*/ 664292 w 2054512"/>
                <a:gd name="connsiteY1" fmla="*/ 0 h 1984745"/>
                <a:gd name="connsiteX2" fmla="*/ 1349130 w 2054512"/>
                <a:gd name="connsiteY2" fmla="*/ 0 h 1984745"/>
                <a:gd name="connsiteX3" fmla="*/ 2054512 w 2054512"/>
                <a:gd name="connsiteY3" fmla="*/ 0 h 1984745"/>
                <a:gd name="connsiteX4" fmla="*/ 2054512 w 2054512"/>
                <a:gd name="connsiteY4" fmla="*/ 681429 h 1984745"/>
                <a:gd name="connsiteX5" fmla="*/ 2054512 w 2054512"/>
                <a:gd name="connsiteY5" fmla="*/ 1283468 h 1984745"/>
                <a:gd name="connsiteX6" fmla="*/ 2054512 w 2054512"/>
                <a:gd name="connsiteY6" fmla="*/ 1984745 h 1984745"/>
                <a:gd name="connsiteX7" fmla="*/ 1328584 w 2054512"/>
                <a:gd name="connsiteY7" fmla="*/ 1984745 h 1984745"/>
                <a:gd name="connsiteX8" fmla="*/ 602657 w 2054512"/>
                <a:gd name="connsiteY8" fmla="*/ 1984745 h 1984745"/>
                <a:gd name="connsiteX9" fmla="*/ 0 w 2054512"/>
                <a:gd name="connsiteY9" fmla="*/ 1984745 h 1984745"/>
                <a:gd name="connsiteX10" fmla="*/ 0 w 2054512"/>
                <a:gd name="connsiteY10" fmla="*/ 1343011 h 1984745"/>
                <a:gd name="connsiteX11" fmla="*/ 0 w 2054512"/>
                <a:gd name="connsiteY11" fmla="*/ 681429 h 1984745"/>
                <a:gd name="connsiteX12" fmla="*/ 0 w 2054512"/>
                <a:gd name="connsiteY12" fmla="*/ 0 h 198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4512" h="1984745" fill="none" extrusionOk="0">
                  <a:moveTo>
                    <a:pt x="0" y="0"/>
                  </a:moveTo>
                  <a:cubicBezTo>
                    <a:pt x="255207" y="23810"/>
                    <a:pt x="385730" y="3707"/>
                    <a:pt x="664292" y="0"/>
                  </a:cubicBezTo>
                  <a:cubicBezTo>
                    <a:pt x="942854" y="-3707"/>
                    <a:pt x="1019912" y="-23492"/>
                    <a:pt x="1349130" y="0"/>
                  </a:cubicBezTo>
                  <a:cubicBezTo>
                    <a:pt x="1678348" y="23492"/>
                    <a:pt x="1759890" y="35104"/>
                    <a:pt x="2054512" y="0"/>
                  </a:cubicBezTo>
                  <a:cubicBezTo>
                    <a:pt x="2067925" y="273677"/>
                    <a:pt x="2022271" y="477700"/>
                    <a:pt x="2054512" y="681429"/>
                  </a:cubicBezTo>
                  <a:cubicBezTo>
                    <a:pt x="2086753" y="885158"/>
                    <a:pt x="2051215" y="1039939"/>
                    <a:pt x="2054512" y="1283468"/>
                  </a:cubicBezTo>
                  <a:cubicBezTo>
                    <a:pt x="2057809" y="1526997"/>
                    <a:pt x="2031234" y="1802038"/>
                    <a:pt x="2054512" y="1984745"/>
                  </a:cubicBezTo>
                  <a:cubicBezTo>
                    <a:pt x="1871154" y="1961290"/>
                    <a:pt x="1621855" y="2005805"/>
                    <a:pt x="1328584" y="1984745"/>
                  </a:cubicBezTo>
                  <a:cubicBezTo>
                    <a:pt x="1035313" y="1963685"/>
                    <a:pt x="897180" y="2013320"/>
                    <a:pt x="602657" y="1984745"/>
                  </a:cubicBezTo>
                  <a:cubicBezTo>
                    <a:pt x="308134" y="1956170"/>
                    <a:pt x="151686" y="1968780"/>
                    <a:pt x="0" y="1984745"/>
                  </a:cubicBezTo>
                  <a:cubicBezTo>
                    <a:pt x="-2760" y="1777540"/>
                    <a:pt x="25473" y="1486273"/>
                    <a:pt x="0" y="1343011"/>
                  </a:cubicBezTo>
                  <a:cubicBezTo>
                    <a:pt x="-25473" y="1199749"/>
                    <a:pt x="-19187" y="947430"/>
                    <a:pt x="0" y="681429"/>
                  </a:cubicBezTo>
                  <a:cubicBezTo>
                    <a:pt x="19187" y="415428"/>
                    <a:pt x="16026" y="227030"/>
                    <a:pt x="0" y="0"/>
                  </a:cubicBezTo>
                  <a:close/>
                </a:path>
                <a:path w="2054512" h="1984745" stroke="0" extrusionOk="0">
                  <a:moveTo>
                    <a:pt x="0" y="0"/>
                  </a:moveTo>
                  <a:cubicBezTo>
                    <a:pt x="135579" y="-10878"/>
                    <a:pt x="454726" y="-26371"/>
                    <a:pt x="664292" y="0"/>
                  </a:cubicBezTo>
                  <a:cubicBezTo>
                    <a:pt x="873858" y="26371"/>
                    <a:pt x="1056844" y="-19357"/>
                    <a:pt x="1287494" y="0"/>
                  </a:cubicBezTo>
                  <a:cubicBezTo>
                    <a:pt x="1518144" y="19357"/>
                    <a:pt x="1718630" y="23700"/>
                    <a:pt x="2054512" y="0"/>
                  </a:cubicBezTo>
                  <a:cubicBezTo>
                    <a:pt x="2049570" y="180759"/>
                    <a:pt x="2028740" y="456743"/>
                    <a:pt x="2054512" y="641734"/>
                  </a:cubicBezTo>
                  <a:cubicBezTo>
                    <a:pt x="2080284" y="826725"/>
                    <a:pt x="2047529" y="1118298"/>
                    <a:pt x="2054512" y="1263621"/>
                  </a:cubicBezTo>
                  <a:cubicBezTo>
                    <a:pt x="2061495" y="1408944"/>
                    <a:pt x="2061278" y="1670530"/>
                    <a:pt x="2054512" y="1984745"/>
                  </a:cubicBezTo>
                  <a:cubicBezTo>
                    <a:pt x="1879707" y="1978310"/>
                    <a:pt x="1620693" y="1954773"/>
                    <a:pt x="1369675" y="1984745"/>
                  </a:cubicBezTo>
                  <a:cubicBezTo>
                    <a:pt x="1118657" y="2014717"/>
                    <a:pt x="894630" y="1950649"/>
                    <a:pt x="643747" y="1984745"/>
                  </a:cubicBezTo>
                  <a:cubicBezTo>
                    <a:pt x="392864" y="2018841"/>
                    <a:pt x="227166" y="1965400"/>
                    <a:pt x="0" y="1984745"/>
                  </a:cubicBezTo>
                  <a:cubicBezTo>
                    <a:pt x="26948" y="1777480"/>
                    <a:pt x="-19989" y="1474932"/>
                    <a:pt x="0" y="1323163"/>
                  </a:cubicBezTo>
                  <a:cubicBezTo>
                    <a:pt x="19989" y="1171394"/>
                    <a:pt x="1023" y="955198"/>
                    <a:pt x="0" y="681429"/>
                  </a:cubicBezTo>
                  <a:cubicBezTo>
                    <a:pt x="-1023" y="407660"/>
                    <a:pt x="19967" y="259579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402B6DF-83E9-3594-2372-AACEF8E7DACD}"/>
                </a:ext>
              </a:extLst>
            </p:cNvPr>
            <p:cNvSpPr/>
            <p:nvPr/>
          </p:nvSpPr>
          <p:spPr>
            <a:xfrm>
              <a:off x="5624472" y="5100868"/>
              <a:ext cx="818606" cy="3437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Bradley Hand" pitchFamily="2" charset="0"/>
                </a:rPr>
                <a:t>norm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cxnSp>
          <p:nvCxnSpPr>
            <p:cNvPr id="96" name="直线箭头连接符 95">
              <a:extLst>
                <a:ext uri="{FF2B5EF4-FFF2-40B4-BE49-F238E27FC236}">
                  <a16:creationId xmlns:a16="http://schemas.microsoft.com/office/drawing/2014/main" id="{F0175964-814F-4B83-028B-68F97A3A2793}"/>
                </a:ext>
              </a:extLst>
            </p:cNvPr>
            <p:cNvCxnSpPr>
              <a:cxnSpLocks/>
              <a:stCxn id="106" idx="0"/>
              <a:endCxn id="95" idx="2"/>
            </p:cNvCxnSpPr>
            <p:nvPr/>
          </p:nvCxnSpPr>
          <p:spPr>
            <a:xfrm flipV="1">
              <a:off x="6033775" y="5444629"/>
              <a:ext cx="0" cy="470093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线箭头连接符 96">
              <a:extLst>
                <a:ext uri="{FF2B5EF4-FFF2-40B4-BE49-F238E27FC236}">
                  <a16:creationId xmlns:a16="http://schemas.microsoft.com/office/drawing/2014/main" id="{416A2C22-9DE5-C987-F1A9-843B9201DF59}"/>
                </a:ext>
              </a:extLst>
            </p:cNvPr>
            <p:cNvCxnSpPr>
              <a:cxnSpLocks/>
              <a:stCxn id="95" idx="0"/>
              <a:endCxn id="111" idx="2"/>
            </p:cNvCxnSpPr>
            <p:nvPr/>
          </p:nvCxnSpPr>
          <p:spPr>
            <a:xfrm flipV="1">
              <a:off x="6033775" y="4814920"/>
              <a:ext cx="0" cy="285948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608B3B62-2F7A-4C0A-4EC2-107422945FCA}"/>
                </a:ext>
              </a:extLst>
            </p:cNvPr>
            <p:cNvSpPr/>
            <p:nvPr/>
          </p:nvSpPr>
          <p:spPr>
            <a:xfrm>
              <a:off x="5656032" y="5914722"/>
              <a:ext cx="755486" cy="2743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Bradley Hand" pitchFamily="2" charset="0"/>
                </a:rPr>
                <a:t>x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EA00CAAE-5309-F98D-6CC8-BFA6C6DEAD0F}"/>
                </a:ext>
              </a:extLst>
            </p:cNvPr>
            <p:cNvSpPr/>
            <p:nvPr/>
          </p:nvSpPr>
          <p:spPr>
            <a:xfrm>
              <a:off x="5624472" y="4471159"/>
              <a:ext cx="818606" cy="3437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Bradley Hand" pitchFamily="2" charset="0"/>
                </a:rPr>
                <a:t>mixer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47F2A462-F081-AAFF-FE86-4FBF177A28E6}"/>
                </a:ext>
              </a:extLst>
            </p:cNvPr>
            <p:cNvSpPr/>
            <p:nvPr/>
          </p:nvSpPr>
          <p:spPr>
            <a:xfrm>
              <a:off x="5877021" y="3871703"/>
              <a:ext cx="313508" cy="3135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  <a:latin typeface="Bradley Hand" pitchFamily="2" charset="0"/>
                </a:rPr>
                <a:t>+</a:t>
              </a:r>
              <a:endParaRPr kumimoji="1" lang="zh-CN" altLang="en-US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cxnSp>
          <p:nvCxnSpPr>
            <p:cNvPr id="118" name="肘形连接符 117">
              <a:extLst>
                <a:ext uri="{FF2B5EF4-FFF2-40B4-BE49-F238E27FC236}">
                  <a16:creationId xmlns:a16="http://schemas.microsoft.com/office/drawing/2014/main" id="{B97E68E7-1C09-6DA5-7018-BDA0CD614B40}"/>
                </a:ext>
              </a:extLst>
            </p:cNvPr>
            <p:cNvCxnSpPr>
              <a:cxnSpLocks/>
              <a:stCxn id="119" idx="3"/>
              <a:endCxn id="116" idx="6"/>
            </p:cNvCxnSpPr>
            <p:nvPr/>
          </p:nvCxnSpPr>
          <p:spPr>
            <a:xfrm flipV="1">
              <a:off x="6034591" y="4028457"/>
              <a:ext cx="155938" cy="1599222"/>
            </a:xfrm>
            <a:prstGeom prst="bentConnector3">
              <a:avLst>
                <a:gd name="adj1" fmla="val 464787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4E500C90-9865-8070-FA4C-E31ED1FC5E92}"/>
                </a:ext>
              </a:extLst>
            </p:cNvPr>
            <p:cNvSpPr/>
            <p:nvPr/>
          </p:nvSpPr>
          <p:spPr>
            <a:xfrm>
              <a:off x="5279105" y="5534004"/>
              <a:ext cx="755486" cy="187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cxnSp>
          <p:nvCxnSpPr>
            <p:cNvPr id="123" name="直线箭头连接符 122">
              <a:extLst>
                <a:ext uri="{FF2B5EF4-FFF2-40B4-BE49-F238E27FC236}">
                  <a16:creationId xmlns:a16="http://schemas.microsoft.com/office/drawing/2014/main" id="{26458DAD-9B84-DFC6-299A-6F5157B95E68}"/>
                </a:ext>
              </a:extLst>
            </p:cNvPr>
            <p:cNvCxnSpPr>
              <a:cxnSpLocks/>
              <a:stCxn id="111" idx="0"/>
              <a:endCxn id="116" idx="4"/>
            </p:cNvCxnSpPr>
            <p:nvPr/>
          </p:nvCxnSpPr>
          <p:spPr>
            <a:xfrm flipV="1">
              <a:off x="6033775" y="4185211"/>
              <a:ext cx="0" cy="285948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727C1E91-2BCC-9877-3466-E6619029E64A}"/>
                </a:ext>
              </a:extLst>
            </p:cNvPr>
            <p:cNvCxnSpPr>
              <a:cxnSpLocks/>
              <a:stCxn id="116" idx="0"/>
              <a:endCxn id="130" idx="2"/>
            </p:cNvCxnSpPr>
            <p:nvPr/>
          </p:nvCxnSpPr>
          <p:spPr>
            <a:xfrm flipH="1" flipV="1">
              <a:off x="6032959" y="3166655"/>
              <a:ext cx="816" cy="705048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B8E42D63-154C-108D-B64F-6120C8DA68EE}"/>
                </a:ext>
              </a:extLst>
            </p:cNvPr>
            <p:cNvSpPr/>
            <p:nvPr/>
          </p:nvSpPr>
          <p:spPr>
            <a:xfrm>
              <a:off x="5623656" y="2822894"/>
              <a:ext cx="818606" cy="3437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Bradley Hand" pitchFamily="2" charset="0"/>
                </a:rPr>
                <a:t>norm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cxnSp>
          <p:nvCxnSpPr>
            <p:cNvPr id="132" name="直线箭头连接符 131">
              <a:extLst>
                <a:ext uri="{FF2B5EF4-FFF2-40B4-BE49-F238E27FC236}">
                  <a16:creationId xmlns:a16="http://schemas.microsoft.com/office/drawing/2014/main" id="{BC735A47-BD8C-797E-A484-ACC2A3C5D860}"/>
                </a:ext>
              </a:extLst>
            </p:cNvPr>
            <p:cNvCxnSpPr>
              <a:cxnSpLocks/>
              <a:stCxn id="130" idx="0"/>
              <a:endCxn id="134" idx="2"/>
            </p:cNvCxnSpPr>
            <p:nvPr/>
          </p:nvCxnSpPr>
          <p:spPr>
            <a:xfrm flipV="1">
              <a:off x="6032959" y="2536946"/>
              <a:ext cx="0" cy="285948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C9D7432A-1636-C72A-74A1-1F2FEE5CF6CC}"/>
                </a:ext>
              </a:extLst>
            </p:cNvPr>
            <p:cNvSpPr/>
            <p:nvPr/>
          </p:nvSpPr>
          <p:spPr>
            <a:xfrm>
              <a:off x="5623656" y="2193185"/>
              <a:ext cx="818606" cy="3437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Bradley Hand" pitchFamily="2" charset="0"/>
                </a:rPr>
                <a:t>mixer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0A8B9ABC-633C-32DC-AFE2-BD39B221326E}"/>
                </a:ext>
              </a:extLst>
            </p:cNvPr>
            <p:cNvSpPr/>
            <p:nvPr/>
          </p:nvSpPr>
          <p:spPr>
            <a:xfrm>
              <a:off x="5876205" y="1593729"/>
              <a:ext cx="313508" cy="3135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  <a:latin typeface="Bradley Hand" pitchFamily="2" charset="0"/>
                </a:rPr>
                <a:t>+</a:t>
              </a:r>
              <a:endParaRPr kumimoji="1" lang="zh-CN" altLang="en-US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cxnSp>
          <p:nvCxnSpPr>
            <p:cNvPr id="136" name="肘形连接符 135">
              <a:extLst>
                <a:ext uri="{FF2B5EF4-FFF2-40B4-BE49-F238E27FC236}">
                  <a16:creationId xmlns:a16="http://schemas.microsoft.com/office/drawing/2014/main" id="{06BE4FA9-E526-0139-2BF1-AF2BB2F96C28}"/>
                </a:ext>
              </a:extLst>
            </p:cNvPr>
            <p:cNvCxnSpPr>
              <a:cxnSpLocks/>
              <a:stCxn id="137" idx="3"/>
              <a:endCxn id="135" idx="6"/>
            </p:cNvCxnSpPr>
            <p:nvPr/>
          </p:nvCxnSpPr>
          <p:spPr>
            <a:xfrm flipV="1">
              <a:off x="6027814" y="1750483"/>
              <a:ext cx="161899" cy="1684671"/>
            </a:xfrm>
            <a:prstGeom prst="bentConnector3">
              <a:avLst>
                <a:gd name="adj1" fmla="val 464764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98EB083F-8B08-A410-FB77-37D452A4DD9D}"/>
                </a:ext>
              </a:extLst>
            </p:cNvPr>
            <p:cNvSpPr/>
            <p:nvPr/>
          </p:nvSpPr>
          <p:spPr>
            <a:xfrm>
              <a:off x="5272328" y="3341479"/>
              <a:ext cx="755486" cy="187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cxnSp>
          <p:nvCxnSpPr>
            <p:cNvPr id="138" name="直线箭头连接符 137">
              <a:extLst>
                <a:ext uri="{FF2B5EF4-FFF2-40B4-BE49-F238E27FC236}">
                  <a16:creationId xmlns:a16="http://schemas.microsoft.com/office/drawing/2014/main" id="{95471DAE-07FE-4C5E-4A33-91173E6E94BF}"/>
                </a:ext>
              </a:extLst>
            </p:cNvPr>
            <p:cNvCxnSpPr>
              <a:cxnSpLocks/>
              <a:stCxn id="134" idx="0"/>
              <a:endCxn id="135" idx="4"/>
            </p:cNvCxnSpPr>
            <p:nvPr/>
          </p:nvCxnSpPr>
          <p:spPr>
            <a:xfrm flipV="1">
              <a:off x="6032959" y="1907237"/>
              <a:ext cx="0" cy="285948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线箭头连接符 138">
              <a:extLst>
                <a:ext uri="{FF2B5EF4-FFF2-40B4-BE49-F238E27FC236}">
                  <a16:creationId xmlns:a16="http://schemas.microsoft.com/office/drawing/2014/main" id="{D0C75AA5-B5B5-3F35-FAD1-C317F095DB3A}"/>
                </a:ext>
              </a:extLst>
            </p:cNvPr>
            <p:cNvCxnSpPr>
              <a:cxnSpLocks/>
              <a:stCxn id="135" idx="0"/>
              <a:endCxn id="160" idx="2"/>
            </p:cNvCxnSpPr>
            <p:nvPr/>
          </p:nvCxnSpPr>
          <p:spPr>
            <a:xfrm flipV="1">
              <a:off x="6032959" y="1259089"/>
              <a:ext cx="816" cy="334640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E749EAA9-6674-B059-655A-C4A8A5A39C1E}"/>
                </a:ext>
              </a:extLst>
            </p:cNvPr>
            <p:cNvSpPr txBox="1"/>
            <p:nvPr/>
          </p:nvSpPr>
          <p:spPr>
            <a:xfrm>
              <a:off x="3808546" y="1830660"/>
              <a:ext cx="17047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Bradley Hand" pitchFamily="2" charset="0"/>
                </a:rPr>
                <a:t>A </a:t>
              </a:r>
              <a:r>
                <a:rPr kumimoji="1" lang="en-US" altLang="zh-CN" i="1" dirty="0">
                  <a:solidFill>
                    <a:srgbClr val="C00000"/>
                  </a:solidFill>
                  <a:latin typeface="Bradley Hand" pitchFamily="2" charset="0"/>
                </a:rPr>
                <a:t>residual</a:t>
              </a:r>
              <a:r>
                <a:rPr kumimoji="1" lang="en-US" altLang="zh-CN" dirty="0">
                  <a:solidFill>
                    <a:srgbClr val="C00000"/>
                  </a:solidFill>
                  <a:latin typeface="Bradley Hand" pitchFamily="2" charset="0"/>
                </a:rPr>
                <a:t> </a:t>
              </a:r>
              <a:r>
                <a:rPr kumimoji="1" lang="en-US" altLang="zh-CN" dirty="0">
                  <a:latin typeface="Bradley Hand" pitchFamily="2" charset="0"/>
                </a:rPr>
                <a:t>sequence processing block</a:t>
              </a:r>
              <a:endParaRPr kumimoji="1" lang="zh-CN" altLang="en-US" dirty="0">
                <a:latin typeface="Bradley Hand" pitchFamily="2" charset="0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D881FEF3-08FB-89E9-D8AC-F05D267A1CD8}"/>
                </a:ext>
              </a:extLst>
            </p:cNvPr>
            <p:cNvSpPr txBox="1"/>
            <p:nvPr/>
          </p:nvSpPr>
          <p:spPr>
            <a:xfrm>
              <a:off x="5080915" y="5462117"/>
              <a:ext cx="101508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400" b="1" i="1" dirty="0">
                  <a:latin typeface="Bradley Hand" pitchFamily="2" charset="0"/>
                </a:rPr>
                <a:t>Block 1</a:t>
              </a:r>
              <a:endParaRPr lang="zh-CN" altLang="en-US" sz="1400" b="1" i="1" dirty="0"/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1B10D962-766D-0CD4-51C7-F934AA1A69F1}"/>
                </a:ext>
              </a:extLst>
            </p:cNvPr>
            <p:cNvSpPr txBox="1"/>
            <p:nvPr/>
          </p:nvSpPr>
          <p:spPr>
            <a:xfrm>
              <a:off x="5059677" y="3277978"/>
              <a:ext cx="101508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400" b="1" i="1" dirty="0">
                  <a:latin typeface="Bradley Hand" pitchFamily="2" charset="0"/>
                </a:rPr>
                <a:t>Block 2</a:t>
              </a:r>
              <a:endParaRPr lang="zh-CN" altLang="en-US" sz="1400" b="1" i="1" dirty="0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B29B3EB6-B281-4E02-3524-61E2323335CE}"/>
                </a:ext>
              </a:extLst>
            </p:cNvPr>
            <p:cNvSpPr/>
            <p:nvPr/>
          </p:nvSpPr>
          <p:spPr>
            <a:xfrm>
              <a:off x="5656032" y="984771"/>
              <a:ext cx="755486" cy="2743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Bradley Hand" pitchFamily="2" charset="0"/>
                </a:rPr>
                <a:t>….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56A2B574-6E54-E395-5652-2A5EF4A6D5E0}"/>
              </a:ext>
            </a:extLst>
          </p:cNvPr>
          <p:cNvGrpSpPr/>
          <p:nvPr/>
        </p:nvGrpSpPr>
        <p:grpSpPr>
          <a:xfrm>
            <a:off x="8303073" y="134254"/>
            <a:ext cx="2120700" cy="5269745"/>
            <a:chOff x="9180380" y="846572"/>
            <a:chExt cx="2120700" cy="5269745"/>
          </a:xfrm>
        </p:grpSpPr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95CF9CB1-1D23-77FD-B6FC-899FEB7413D8}"/>
                </a:ext>
              </a:extLst>
            </p:cNvPr>
            <p:cNvSpPr/>
            <p:nvPr/>
          </p:nvSpPr>
          <p:spPr>
            <a:xfrm>
              <a:off x="9225230" y="2878268"/>
              <a:ext cx="2073402" cy="2091089"/>
            </a:xfrm>
            <a:custGeom>
              <a:avLst/>
              <a:gdLst>
                <a:gd name="connsiteX0" fmla="*/ 0 w 2073402"/>
                <a:gd name="connsiteY0" fmla="*/ 0 h 2091089"/>
                <a:gd name="connsiteX1" fmla="*/ 670400 w 2073402"/>
                <a:gd name="connsiteY1" fmla="*/ 0 h 2091089"/>
                <a:gd name="connsiteX2" fmla="*/ 1361534 w 2073402"/>
                <a:gd name="connsiteY2" fmla="*/ 0 h 2091089"/>
                <a:gd name="connsiteX3" fmla="*/ 2073402 w 2073402"/>
                <a:gd name="connsiteY3" fmla="*/ 0 h 2091089"/>
                <a:gd name="connsiteX4" fmla="*/ 2073402 w 2073402"/>
                <a:gd name="connsiteY4" fmla="*/ 717941 h 2091089"/>
                <a:gd name="connsiteX5" fmla="*/ 2073402 w 2073402"/>
                <a:gd name="connsiteY5" fmla="*/ 1352238 h 2091089"/>
                <a:gd name="connsiteX6" fmla="*/ 2073402 w 2073402"/>
                <a:gd name="connsiteY6" fmla="*/ 2091089 h 2091089"/>
                <a:gd name="connsiteX7" fmla="*/ 1340800 w 2073402"/>
                <a:gd name="connsiteY7" fmla="*/ 2091089 h 2091089"/>
                <a:gd name="connsiteX8" fmla="*/ 608198 w 2073402"/>
                <a:gd name="connsiteY8" fmla="*/ 2091089 h 2091089"/>
                <a:gd name="connsiteX9" fmla="*/ 0 w 2073402"/>
                <a:gd name="connsiteY9" fmla="*/ 2091089 h 2091089"/>
                <a:gd name="connsiteX10" fmla="*/ 0 w 2073402"/>
                <a:gd name="connsiteY10" fmla="*/ 1414970 h 2091089"/>
                <a:gd name="connsiteX11" fmla="*/ 0 w 2073402"/>
                <a:gd name="connsiteY11" fmla="*/ 717941 h 2091089"/>
                <a:gd name="connsiteX12" fmla="*/ 0 w 2073402"/>
                <a:gd name="connsiteY12" fmla="*/ 0 h 2091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73402" h="2091089" fill="none" extrusionOk="0">
                  <a:moveTo>
                    <a:pt x="0" y="0"/>
                  </a:moveTo>
                  <a:cubicBezTo>
                    <a:pt x="156895" y="29339"/>
                    <a:pt x="488599" y="24987"/>
                    <a:pt x="670400" y="0"/>
                  </a:cubicBezTo>
                  <a:cubicBezTo>
                    <a:pt x="852201" y="-24987"/>
                    <a:pt x="1085704" y="-34101"/>
                    <a:pt x="1361534" y="0"/>
                  </a:cubicBezTo>
                  <a:cubicBezTo>
                    <a:pt x="1637364" y="34101"/>
                    <a:pt x="1839458" y="-25134"/>
                    <a:pt x="2073402" y="0"/>
                  </a:cubicBezTo>
                  <a:cubicBezTo>
                    <a:pt x="2076409" y="224453"/>
                    <a:pt x="2094814" y="522510"/>
                    <a:pt x="2073402" y="717941"/>
                  </a:cubicBezTo>
                  <a:cubicBezTo>
                    <a:pt x="2051990" y="913372"/>
                    <a:pt x="2043985" y="1127405"/>
                    <a:pt x="2073402" y="1352238"/>
                  </a:cubicBezTo>
                  <a:cubicBezTo>
                    <a:pt x="2102819" y="1577071"/>
                    <a:pt x="2103854" y="1864566"/>
                    <a:pt x="2073402" y="2091089"/>
                  </a:cubicBezTo>
                  <a:cubicBezTo>
                    <a:pt x="1819660" y="2070635"/>
                    <a:pt x="1506527" y="2080390"/>
                    <a:pt x="1340800" y="2091089"/>
                  </a:cubicBezTo>
                  <a:cubicBezTo>
                    <a:pt x="1175073" y="2101788"/>
                    <a:pt x="811360" y="2086090"/>
                    <a:pt x="608198" y="2091089"/>
                  </a:cubicBezTo>
                  <a:cubicBezTo>
                    <a:pt x="405036" y="2096088"/>
                    <a:pt x="123223" y="2090883"/>
                    <a:pt x="0" y="2091089"/>
                  </a:cubicBezTo>
                  <a:cubicBezTo>
                    <a:pt x="30288" y="1843539"/>
                    <a:pt x="-9642" y="1655788"/>
                    <a:pt x="0" y="1414970"/>
                  </a:cubicBezTo>
                  <a:cubicBezTo>
                    <a:pt x="9642" y="1174152"/>
                    <a:pt x="-7765" y="966734"/>
                    <a:pt x="0" y="717941"/>
                  </a:cubicBezTo>
                  <a:cubicBezTo>
                    <a:pt x="7765" y="469148"/>
                    <a:pt x="11651" y="235216"/>
                    <a:pt x="0" y="0"/>
                  </a:cubicBezTo>
                  <a:close/>
                </a:path>
                <a:path w="2073402" h="2091089" stroke="0" extrusionOk="0">
                  <a:moveTo>
                    <a:pt x="0" y="0"/>
                  </a:moveTo>
                  <a:cubicBezTo>
                    <a:pt x="329162" y="307"/>
                    <a:pt x="461646" y="-11213"/>
                    <a:pt x="670400" y="0"/>
                  </a:cubicBezTo>
                  <a:cubicBezTo>
                    <a:pt x="879154" y="11213"/>
                    <a:pt x="1070711" y="-9597"/>
                    <a:pt x="1299332" y="0"/>
                  </a:cubicBezTo>
                  <a:cubicBezTo>
                    <a:pt x="1527953" y="9597"/>
                    <a:pt x="1826565" y="5512"/>
                    <a:pt x="2073402" y="0"/>
                  </a:cubicBezTo>
                  <a:cubicBezTo>
                    <a:pt x="2100075" y="140062"/>
                    <a:pt x="2075049" y="495779"/>
                    <a:pt x="2073402" y="676119"/>
                  </a:cubicBezTo>
                  <a:cubicBezTo>
                    <a:pt x="2071755" y="856459"/>
                    <a:pt x="2097619" y="1193545"/>
                    <a:pt x="2073402" y="1331327"/>
                  </a:cubicBezTo>
                  <a:cubicBezTo>
                    <a:pt x="2049185" y="1469109"/>
                    <a:pt x="2063204" y="1802133"/>
                    <a:pt x="2073402" y="2091089"/>
                  </a:cubicBezTo>
                  <a:cubicBezTo>
                    <a:pt x="1895231" y="2090611"/>
                    <a:pt x="1563679" y="2099646"/>
                    <a:pt x="1382268" y="2091089"/>
                  </a:cubicBezTo>
                  <a:cubicBezTo>
                    <a:pt x="1200857" y="2082532"/>
                    <a:pt x="999628" y="2107864"/>
                    <a:pt x="649666" y="2091089"/>
                  </a:cubicBezTo>
                  <a:cubicBezTo>
                    <a:pt x="299704" y="2074314"/>
                    <a:pt x="268130" y="2068158"/>
                    <a:pt x="0" y="2091089"/>
                  </a:cubicBezTo>
                  <a:cubicBezTo>
                    <a:pt x="-18473" y="1809764"/>
                    <a:pt x="27645" y="1659683"/>
                    <a:pt x="0" y="1394059"/>
                  </a:cubicBezTo>
                  <a:cubicBezTo>
                    <a:pt x="-27645" y="1128435"/>
                    <a:pt x="19213" y="1033693"/>
                    <a:pt x="0" y="717941"/>
                  </a:cubicBezTo>
                  <a:cubicBezTo>
                    <a:pt x="-19213" y="402189"/>
                    <a:pt x="5471" y="355393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37087419-7541-993E-8AF7-636D7D64ADD6}"/>
                </a:ext>
              </a:extLst>
            </p:cNvPr>
            <p:cNvSpPr/>
            <p:nvPr/>
          </p:nvSpPr>
          <p:spPr>
            <a:xfrm>
              <a:off x="9246568" y="846572"/>
              <a:ext cx="2054512" cy="1874941"/>
            </a:xfrm>
            <a:custGeom>
              <a:avLst/>
              <a:gdLst>
                <a:gd name="connsiteX0" fmla="*/ 0 w 2054512"/>
                <a:gd name="connsiteY0" fmla="*/ 0 h 1874941"/>
                <a:gd name="connsiteX1" fmla="*/ 664292 w 2054512"/>
                <a:gd name="connsiteY1" fmla="*/ 0 h 1874941"/>
                <a:gd name="connsiteX2" fmla="*/ 1349130 w 2054512"/>
                <a:gd name="connsiteY2" fmla="*/ 0 h 1874941"/>
                <a:gd name="connsiteX3" fmla="*/ 2054512 w 2054512"/>
                <a:gd name="connsiteY3" fmla="*/ 0 h 1874941"/>
                <a:gd name="connsiteX4" fmla="*/ 2054512 w 2054512"/>
                <a:gd name="connsiteY4" fmla="*/ 643730 h 1874941"/>
                <a:gd name="connsiteX5" fmla="*/ 2054512 w 2054512"/>
                <a:gd name="connsiteY5" fmla="*/ 1212462 h 1874941"/>
                <a:gd name="connsiteX6" fmla="*/ 2054512 w 2054512"/>
                <a:gd name="connsiteY6" fmla="*/ 1874941 h 1874941"/>
                <a:gd name="connsiteX7" fmla="*/ 1328584 w 2054512"/>
                <a:gd name="connsiteY7" fmla="*/ 1874941 h 1874941"/>
                <a:gd name="connsiteX8" fmla="*/ 602657 w 2054512"/>
                <a:gd name="connsiteY8" fmla="*/ 1874941 h 1874941"/>
                <a:gd name="connsiteX9" fmla="*/ 0 w 2054512"/>
                <a:gd name="connsiteY9" fmla="*/ 1874941 h 1874941"/>
                <a:gd name="connsiteX10" fmla="*/ 0 w 2054512"/>
                <a:gd name="connsiteY10" fmla="*/ 1268710 h 1874941"/>
                <a:gd name="connsiteX11" fmla="*/ 0 w 2054512"/>
                <a:gd name="connsiteY11" fmla="*/ 643730 h 1874941"/>
                <a:gd name="connsiteX12" fmla="*/ 0 w 2054512"/>
                <a:gd name="connsiteY12" fmla="*/ 0 h 1874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4512" h="1874941" fill="none" extrusionOk="0">
                  <a:moveTo>
                    <a:pt x="0" y="0"/>
                  </a:moveTo>
                  <a:cubicBezTo>
                    <a:pt x="255207" y="23810"/>
                    <a:pt x="385730" y="3707"/>
                    <a:pt x="664292" y="0"/>
                  </a:cubicBezTo>
                  <a:cubicBezTo>
                    <a:pt x="942854" y="-3707"/>
                    <a:pt x="1019912" y="-23492"/>
                    <a:pt x="1349130" y="0"/>
                  </a:cubicBezTo>
                  <a:cubicBezTo>
                    <a:pt x="1678348" y="23492"/>
                    <a:pt x="1759890" y="35104"/>
                    <a:pt x="2054512" y="0"/>
                  </a:cubicBezTo>
                  <a:cubicBezTo>
                    <a:pt x="2067875" y="203226"/>
                    <a:pt x="2072836" y="481377"/>
                    <a:pt x="2054512" y="643730"/>
                  </a:cubicBezTo>
                  <a:cubicBezTo>
                    <a:pt x="2036189" y="806083"/>
                    <a:pt x="2038205" y="1085973"/>
                    <a:pt x="2054512" y="1212462"/>
                  </a:cubicBezTo>
                  <a:cubicBezTo>
                    <a:pt x="2070819" y="1338951"/>
                    <a:pt x="2024193" y="1584883"/>
                    <a:pt x="2054512" y="1874941"/>
                  </a:cubicBezTo>
                  <a:cubicBezTo>
                    <a:pt x="1871154" y="1851486"/>
                    <a:pt x="1621855" y="1896001"/>
                    <a:pt x="1328584" y="1874941"/>
                  </a:cubicBezTo>
                  <a:cubicBezTo>
                    <a:pt x="1035313" y="1853881"/>
                    <a:pt x="897180" y="1903516"/>
                    <a:pt x="602657" y="1874941"/>
                  </a:cubicBezTo>
                  <a:cubicBezTo>
                    <a:pt x="308134" y="1846366"/>
                    <a:pt x="151686" y="1858976"/>
                    <a:pt x="0" y="1874941"/>
                  </a:cubicBezTo>
                  <a:cubicBezTo>
                    <a:pt x="-14710" y="1744121"/>
                    <a:pt x="615" y="1433036"/>
                    <a:pt x="0" y="1268710"/>
                  </a:cubicBezTo>
                  <a:cubicBezTo>
                    <a:pt x="-615" y="1104384"/>
                    <a:pt x="-12864" y="879660"/>
                    <a:pt x="0" y="643730"/>
                  </a:cubicBezTo>
                  <a:cubicBezTo>
                    <a:pt x="12864" y="407800"/>
                    <a:pt x="-26449" y="298537"/>
                    <a:pt x="0" y="0"/>
                  </a:cubicBezTo>
                  <a:close/>
                </a:path>
                <a:path w="2054512" h="1874941" stroke="0" extrusionOk="0">
                  <a:moveTo>
                    <a:pt x="0" y="0"/>
                  </a:moveTo>
                  <a:cubicBezTo>
                    <a:pt x="135579" y="-10878"/>
                    <a:pt x="454726" y="-26371"/>
                    <a:pt x="664292" y="0"/>
                  </a:cubicBezTo>
                  <a:cubicBezTo>
                    <a:pt x="873858" y="26371"/>
                    <a:pt x="1056844" y="-19357"/>
                    <a:pt x="1287494" y="0"/>
                  </a:cubicBezTo>
                  <a:cubicBezTo>
                    <a:pt x="1518144" y="19357"/>
                    <a:pt x="1718630" y="23700"/>
                    <a:pt x="2054512" y="0"/>
                  </a:cubicBezTo>
                  <a:cubicBezTo>
                    <a:pt x="2064676" y="301969"/>
                    <a:pt x="2024669" y="336762"/>
                    <a:pt x="2054512" y="606231"/>
                  </a:cubicBezTo>
                  <a:cubicBezTo>
                    <a:pt x="2084355" y="875700"/>
                    <a:pt x="2051722" y="922182"/>
                    <a:pt x="2054512" y="1193712"/>
                  </a:cubicBezTo>
                  <a:cubicBezTo>
                    <a:pt x="2057302" y="1465242"/>
                    <a:pt x="2085347" y="1627427"/>
                    <a:pt x="2054512" y="1874941"/>
                  </a:cubicBezTo>
                  <a:cubicBezTo>
                    <a:pt x="1879707" y="1868506"/>
                    <a:pt x="1620693" y="1844969"/>
                    <a:pt x="1369675" y="1874941"/>
                  </a:cubicBezTo>
                  <a:cubicBezTo>
                    <a:pt x="1118657" y="1904913"/>
                    <a:pt x="894630" y="1840845"/>
                    <a:pt x="643747" y="1874941"/>
                  </a:cubicBezTo>
                  <a:cubicBezTo>
                    <a:pt x="392864" y="1909037"/>
                    <a:pt x="227166" y="1855596"/>
                    <a:pt x="0" y="1874941"/>
                  </a:cubicBezTo>
                  <a:cubicBezTo>
                    <a:pt x="-6217" y="1723911"/>
                    <a:pt x="-19757" y="1381715"/>
                    <a:pt x="0" y="1249961"/>
                  </a:cubicBezTo>
                  <a:cubicBezTo>
                    <a:pt x="19757" y="1118207"/>
                    <a:pt x="23952" y="930824"/>
                    <a:pt x="0" y="643730"/>
                  </a:cubicBezTo>
                  <a:cubicBezTo>
                    <a:pt x="-23952" y="356636"/>
                    <a:pt x="-6061" y="240608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82E4C755-E618-BCF3-C9AC-FB28924EF6F2}"/>
                </a:ext>
              </a:extLst>
            </p:cNvPr>
            <p:cNvSpPr/>
            <p:nvPr/>
          </p:nvSpPr>
          <p:spPr>
            <a:xfrm>
              <a:off x="9802296" y="5138212"/>
              <a:ext cx="818606" cy="3437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Bradley Hand" pitchFamily="2" charset="0"/>
                </a:rPr>
                <a:t>norm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cxnSp>
          <p:nvCxnSpPr>
            <p:cNvPr id="169" name="直线箭头连接符 168">
              <a:extLst>
                <a:ext uri="{FF2B5EF4-FFF2-40B4-BE49-F238E27FC236}">
                  <a16:creationId xmlns:a16="http://schemas.microsoft.com/office/drawing/2014/main" id="{29800642-6A25-6F54-EB07-C96388EF9516}"/>
                </a:ext>
              </a:extLst>
            </p:cNvPr>
            <p:cNvCxnSpPr>
              <a:cxnSpLocks/>
              <a:stCxn id="171" idx="0"/>
              <a:endCxn id="168" idx="2"/>
            </p:cNvCxnSpPr>
            <p:nvPr/>
          </p:nvCxnSpPr>
          <p:spPr>
            <a:xfrm flipV="1">
              <a:off x="10211599" y="5481973"/>
              <a:ext cx="0" cy="36002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线箭头连接符 169">
              <a:extLst>
                <a:ext uri="{FF2B5EF4-FFF2-40B4-BE49-F238E27FC236}">
                  <a16:creationId xmlns:a16="http://schemas.microsoft.com/office/drawing/2014/main" id="{30F515F5-B0DB-BAF8-5D2A-F42AE88EC6AD}"/>
                </a:ext>
              </a:extLst>
            </p:cNvPr>
            <p:cNvCxnSpPr>
              <a:cxnSpLocks/>
              <a:stCxn id="168" idx="0"/>
              <a:endCxn id="172" idx="2"/>
            </p:cNvCxnSpPr>
            <p:nvPr/>
          </p:nvCxnSpPr>
          <p:spPr>
            <a:xfrm flipV="1">
              <a:off x="10211599" y="4725263"/>
              <a:ext cx="0" cy="412949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8C4184A1-FB05-3E22-B25A-C3B700F7889C}"/>
                </a:ext>
              </a:extLst>
            </p:cNvPr>
            <p:cNvSpPr/>
            <p:nvPr/>
          </p:nvSpPr>
          <p:spPr>
            <a:xfrm>
              <a:off x="9833856" y="5841999"/>
              <a:ext cx="755486" cy="2743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Bradley Hand" pitchFamily="2" charset="0"/>
                </a:rPr>
                <a:t>x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63041335-848A-F8FD-D386-C6FF4CBCF0AF}"/>
                </a:ext>
              </a:extLst>
            </p:cNvPr>
            <p:cNvSpPr/>
            <p:nvPr/>
          </p:nvSpPr>
          <p:spPr>
            <a:xfrm>
              <a:off x="9802296" y="4381502"/>
              <a:ext cx="818606" cy="3437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Bradley Hand" pitchFamily="2" charset="0"/>
                </a:rPr>
                <a:t>mixer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75635238-B779-BC86-6646-1D5CDCBAC10A}"/>
                </a:ext>
              </a:extLst>
            </p:cNvPr>
            <p:cNvSpPr/>
            <p:nvPr/>
          </p:nvSpPr>
          <p:spPr>
            <a:xfrm>
              <a:off x="10054845" y="3782046"/>
              <a:ext cx="313508" cy="3135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  <a:latin typeface="Bradley Hand" pitchFamily="2" charset="0"/>
                </a:rPr>
                <a:t>+</a:t>
              </a:r>
              <a:endParaRPr kumimoji="1" lang="zh-CN" altLang="en-US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cxnSp>
          <p:nvCxnSpPr>
            <p:cNvPr id="174" name="肘形连接符 173">
              <a:extLst>
                <a:ext uri="{FF2B5EF4-FFF2-40B4-BE49-F238E27FC236}">
                  <a16:creationId xmlns:a16="http://schemas.microsoft.com/office/drawing/2014/main" id="{EE010709-4EE0-9E34-4D0A-7CB307B5E799}"/>
                </a:ext>
              </a:extLst>
            </p:cNvPr>
            <p:cNvCxnSpPr>
              <a:cxnSpLocks/>
              <a:stCxn id="175" idx="3"/>
              <a:endCxn id="173" idx="6"/>
            </p:cNvCxnSpPr>
            <p:nvPr/>
          </p:nvCxnSpPr>
          <p:spPr>
            <a:xfrm flipV="1">
              <a:off x="10212415" y="3938800"/>
              <a:ext cx="155938" cy="1726223"/>
            </a:xfrm>
            <a:prstGeom prst="bentConnector3">
              <a:avLst>
                <a:gd name="adj1" fmla="val 409482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5B45ABA1-A3F4-0707-B79B-55805D649F70}"/>
                </a:ext>
              </a:extLst>
            </p:cNvPr>
            <p:cNvSpPr/>
            <p:nvPr/>
          </p:nvSpPr>
          <p:spPr>
            <a:xfrm>
              <a:off x="9456929" y="5571348"/>
              <a:ext cx="755486" cy="187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cxnSp>
          <p:nvCxnSpPr>
            <p:cNvPr id="176" name="直线箭头连接符 175">
              <a:extLst>
                <a:ext uri="{FF2B5EF4-FFF2-40B4-BE49-F238E27FC236}">
                  <a16:creationId xmlns:a16="http://schemas.microsoft.com/office/drawing/2014/main" id="{D1651FAC-00FC-3F59-B228-554F70BCC19B}"/>
                </a:ext>
              </a:extLst>
            </p:cNvPr>
            <p:cNvCxnSpPr>
              <a:cxnSpLocks/>
              <a:stCxn id="172" idx="0"/>
              <a:endCxn id="173" idx="4"/>
            </p:cNvCxnSpPr>
            <p:nvPr/>
          </p:nvCxnSpPr>
          <p:spPr>
            <a:xfrm flipV="1">
              <a:off x="10211599" y="4095554"/>
              <a:ext cx="0" cy="285948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箭头连接符 176">
              <a:extLst>
                <a:ext uri="{FF2B5EF4-FFF2-40B4-BE49-F238E27FC236}">
                  <a16:creationId xmlns:a16="http://schemas.microsoft.com/office/drawing/2014/main" id="{7205F3E5-59F4-8261-05C7-F4006B714541}"/>
                </a:ext>
              </a:extLst>
            </p:cNvPr>
            <p:cNvCxnSpPr>
              <a:cxnSpLocks/>
              <a:stCxn id="173" idx="0"/>
              <a:endCxn id="178" idx="2"/>
            </p:cNvCxnSpPr>
            <p:nvPr/>
          </p:nvCxnSpPr>
          <p:spPr>
            <a:xfrm flipH="1" flipV="1">
              <a:off x="10210783" y="3381802"/>
              <a:ext cx="816" cy="400244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0376DF18-7BB1-61D0-1632-74ADC07C8086}"/>
                </a:ext>
              </a:extLst>
            </p:cNvPr>
            <p:cNvSpPr/>
            <p:nvPr/>
          </p:nvSpPr>
          <p:spPr>
            <a:xfrm>
              <a:off x="9801480" y="3038041"/>
              <a:ext cx="818606" cy="3437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Bradley Hand" pitchFamily="2" charset="0"/>
                </a:rPr>
                <a:t>norm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cxnSp>
          <p:nvCxnSpPr>
            <p:cNvPr id="179" name="直线箭头连接符 178">
              <a:extLst>
                <a:ext uri="{FF2B5EF4-FFF2-40B4-BE49-F238E27FC236}">
                  <a16:creationId xmlns:a16="http://schemas.microsoft.com/office/drawing/2014/main" id="{50ABDF92-7184-C779-5444-6FA285E851B4}"/>
                </a:ext>
              </a:extLst>
            </p:cNvPr>
            <p:cNvCxnSpPr>
              <a:cxnSpLocks/>
              <a:stCxn id="178" idx="0"/>
              <a:endCxn id="180" idx="2"/>
            </p:cNvCxnSpPr>
            <p:nvPr/>
          </p:nvCxnSpPr>
          <p:spPr>
            <a:xfrm flipV="1">
              <a:off x="10210783" y="2447289"/>
              <a:ext cx="0" cy="590752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8848CEF9-4DF3-2BF5-C905-88E27E43EB33}"/>
                </a:ext>
              </a:extLst>
            </p:cNvPr>
            <p:cNvSpPr/>
            <p:nvPr/>
          </p:nvSpPr>
          <p:spPr>
            <a:xfrm>
              <a:off x="9801480" y="2103528"/>
              <a:ext cx="818606" cy="3437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Bradley Hand" pitchFamily="2" charset="0"/>
                </a:rPr>
                <a:t>mixer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D089294B-D6FC-CA7E-F0A0-532A6240553A}"/>
                </a:ext>
              </a:extLst>
            </p:cNvPr>
            <p:cNvSpPr/>
            <p:nvPr/>
          </p:nvSpPr>
          <p:spPr>
            <a:xfrm>
              <a:off x="10054029" y="1504072"/>
              <a:ext cx="313508" cy="3135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  <a:latin typeface="Bradley Hand" pitchFamily="2" charset="0"/>
                </a:rPr>
                <a:t>+</a:t>
              </a:r>
              <a:endParaRPr kumimoji="1" lang="zh-CN" altLang="en-US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cxnSp>
          <p:nvCxnSpPr>
            <p:cNvPr id="182" name="肘形连接符 181">
              <a:extLst>
                <a:ext uri="{FF2B5EF4-FFF2-40B4-BE49-F238E27FC236}">
                  <a16:creationId xmlns:a16="http://schemas.microsoft.com/office/drawing/2014/main" id="{38AC50C5-E33E-7B65-91B8-69A7ADAF1F92}"/>
                </a:ext>
              </a:extLst>
            </p:cNvPr>
            <p:cNvCxnSpPr>
              <a:cxnSpLocks/>
              <a:stCxn id="183" idx="3"/>
              <a:endCxn id="181" idx="6"/>
            </p:cNvCxnSpPr>
            <p:nvPr/>
          </p:nvCxnSpPr>
          <p:spPr>
            <a:xfrm flipV="1">
              <a:off x="10214105" y="1660826"/>
              <a:ext cx="153432" cy="2023340"/>
            </a:xfrm>
            <a:prstGeom prst="bentConnector3">
              <a:avLst>
                <a:gd name="adj1" fmla="val 431091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线箭头连接符 183">
              <a:extLst>
                <a:ext uri="{FF2B5EF4-FFF2-40B4-BE49-F238E27FC236}">
                  <a16:creationId xmlns:a16="http://schemas.microsoft.com/office/drawing/2014/main" id="{D7A28264-FDBA-35F7-F008-F699CC82F203}"/>
                </a:ext>
              </a:extLst>
            </p:cNvPr>
            <p:cNvCxnSpPr>
              <a:cxnSpLocks/>
              <a:stCxn id="180" idx="0"/>
              <a:endCxn id="181" idx="4"/>
            </p:cNvCxnSpPr>
            <p:nvPr/>
          </p:nvCxnSpPr>
          <p:spPr>
            <a:xfrm flipV="1">
              <a:off x="10210783" y="1817580"/>
              <a:ext cx="0" cy="285948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箭头连接符 184">
              <a:extLst>
                <a:ext uri="{FF2B5EF4-FFF2-40B4-BE49-F238E27FC236}">
                  <a16:creationId xmlns:a16="http://schemas.microsoft.com/office/drawing/2014/main" id="{7C22B480-00D5-9D92-FB7E-CAABD35E7E08}"/>
                </a:ext>
              </a:extLst>
            </p:cNvPr>
            <p:cNvCxnSpPr>
              <a:cxnSpLocks/>
              <a:stCxn id="181" idx="0"/>
              <a:endCxn id="189" idx="2"/>
            </p:cNvCxnSpPr>
            <p:nvPr/>
          </p:nvCxnSpPr>
          <p:spPr>
            <a:xfrm flipV="1">
              <a:off x="10210783" y="1169432"/>
              <a:ext cx="816" cy="334640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85A4A8B2-A699-FE55-A194-709BE7517735}"/>
                </a:ext>
              </a:extLst>
            </p:cNvPr>
            <p:cNvSpPr txBox="1"/>
            <p:nvPr/>
          </p:nvSpPr>
          <p:spPr>
            <a:xfrm>
              <a:off x="9180380" y="4677041"/>
              <a:ext cx="101508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400" b="1" i="1" dirty="0">
                  <a:latin typeface="Bradley Hand" pitchFamily="2" charset="0"/>
                </a:rPr>
                <a:t>Block 1</a:t>
              </a:r>
              <a:endParaRPr lang="zh-CN" altLang="en-US" sz="1400" b="1" i="1" dirty="0"/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96B17E1F-90F9-7D0B-83A2-C10BF0356349}"/>
                </a:ext>
              </a:extLst>
            </p:cNvPr>
            <p:cNvSpPr txBox="1"/>
            <p:nvPr/>
          </p:nvSpPr>
          <p:spPr>
            <a:xfrm>
              <a:off x="9197359" y="2417942"/>
              <a:ext cx="101508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400" b="1" i="1" dirty="0">
                  <a:latin typeface="Bradley Hand" pitchFamily="2" charset="0"/>
                </a:rPr>
                <a:t>Block 2</a:t>
              </a:r>
              <a:endParaRPr lang="zh-CN" altLang="en-US" sz="1400" b="1" i="1" dirty="0"/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2012906F-A096-B9AD-D462-42D1EE51FCA0}"/>
                </a:ext>
              </a:extLst>
            </p:cNvPr>
            <p:cNvSpPr/>
            <p:nvPr/>
          </p:nvSpPr>
          <p:spPr>
            <a:xfrm>
              <a:off x="9833856" y="895114"/>
              <a:ext cx="755486" cy="2743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Bradley Hand" pitchFamily="2" charset="0"/>
                </a:rPr>
                <a:t>….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6120DAFB-A80B-15F9-91B7-62A027B75CB7}"/>
                </a:ext>
              </a:extLst>
            </p:cNvPr>
            <p:cNvSpPr/>
            <p:nvPr/>
          </p:nvSpPr>
          <p:spPr>
            <a:xfrm>
              <a:off x="9458619" y="3590491"/>
              <a:ext cx="755486" cy="187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</p:grpSp>
      <p:sp>
        <p:nvSpPr>
          <p:cNvPr id="194" name="文本框 193">
            <a:extLst>
              <a:ext uri="{FF2B5EF4-FFF2-40B4-BE49-F238E27FC236}">
                <a16:creationId xmlns:a16="http://schemas.microsoft.com/office/drawing/2014/main" id="{64A1F061-6AF3-52DB-687B-D4DEC932A4A7}"/>
              </a:ext>
            </a:extLst>
          </p:cNvPr>
          <p:cNvSpPr txBox="1"/>
          <p:nvPr/>
        </p:nvSpPr>
        <p:spPr>
          <a:xfrm>
            <a:off x="1672830" y="4986470"/>
            <a:ext cx="277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(a) The entire model</a:t>
            </a:r>
            <a:endParaRPr kumimoji="1" lang="zh-CN" altLang="en-US" dirty="0">
              <a:latin typeface="Bradley Hand" pitchFamily="2" charset="0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77F995A8-60F8-BB7D-7583-C23A43FBA7D6}"/>
              </a:ext>
            </a:extLst>
          </p:cNvPr>
          <p:cNvSpPr txBox="1"/>
          <p:nvPr/>
        </p:nvSpPr>
        <p:spPr>
          <a:xfrm>
            <a:off x="5830190" y="5495636"/>
            <a:ext cx="2602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(b) The sequence processing layer</a:t>
            </a:r>
            <a:endParaRPr kumimoji="1" lang="zh-CN" altLang="en-US" dirty="0">
              <a:latin typeface="Bradley Hand" pitchFamily="2" charset="0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7F62B738-38C8-8043-5818-530043BB5451}"/>
              </a:ext>
            </a:extLst>
          </p:cNvPr>
          <p:cNvSpPr txBox="1"/>
          <p:nvPr/>
        </p:nvSpPr>
        <p:spPr>
          <a:xfrm>
            <a:off x="8389112" y="5495636"/>
            <a:ext cx="3396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(c) The sequence processing layer for fusion consideration</a:t>
            </a:r>
            <a:endParaRPr kumimoji="1" lang="zh-CN" altLang="en-US" dirty="0">
              <a:latin typeface="Bradley Hand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FDFCF443-BF16-7705-9C56-1F1D1356BCB4}"/>
                  </a:ext>
                </a:extLst>
              </p:cNvPr>
              <p:cNvSpPr txBox="1"/>
              <p:nvPr/>
            </p:nvSpPr>
            <p:spPr>
              <a:xfrm>
                <a:off x="5496841" y="6281474"/>
                <a:ext cx="26029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Bradley Hand" pitchFamily="2" charset="0"/>
                  </a:rPr>
                  <a:t>Norm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latin typeface="Bradley Hand" pitchFamily="2" charset="0"/>
                  </a:rPr>
                  <a:t> Mixer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latin typeface="Bradley Hand" pitchFamily="2" charset="0"/>
                  </a:rPr>
                  <a:t> Add </a:t>
                </a:r>
                <a:endParaRPr kumimoji="1" lang="zh-CN" altLang="en-US" dirty="0">
                  <a:latin typeface="Bradley Hand" pitchFamily="2" charset="0"/>
                </a:endParaRPr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FDFCF443-BF16-7705-9C56-1F1D1356B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841" y="6281474"/>
                <a:ext cx="2602972" cy="369332"/>
              </a:xfrm>
              <a:prstGeom prst="rect">
                <a:avLst/>
              </a:prstGeom>
              <a:blipFill>
                <a:blip r:embed="rId3"/>
                <a:stretch>
                  <a:fillRect l="-1942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19CA2588-63BB-889D-E89D-0AD40E5C41C4}"/>
                  </a:ext>
                </a:extLst>
              </p:cNvPr>
              <p:cNvSpPr txBox="1"/>
              <p:nvPr/>
            </p:nvSpPr>
            <p:spPr>
              <a:xfrm>
                <a:off x="8579622" y="6281474"/>
                <a:ext cx="26029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Bradley Hand" pitchFamily="2" charset="0"/>
                  </a:rPr>
                  <a:t>Mixer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latin typeface="Bradley Hand" pitchFamily="2" charset="0"/>
                  </a:rPr>
                  <a:t> Add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latin typeface="Bradley Hand" pitchFamily="2" charset="0"/>
                  </a:rPr>
                  <a:t> Norm</a:t>
                </a:r>
                <a:endParaRPr kumimoji="1" lang="zh-CN" altLang="en-US" dirty="0">
                  <a:latin typeface="Bradley Hand" pitchFamily="2" charset="0"/>
                </a:endParaRPr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19CA2588-63BB-889D-E89D-0AD40E5C4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622" y="6281474"/>
                <a:ext cx="2602972" cy="369332"/>
              </a:xfrm>
              <a:prstGeom prst="rect">
                <a:avLst/>
              </a:prstGeom>
              <a:blipFill>
                <a:blip r:embed="rId4"/>
                <a:stretch>
                  <a:fillRect l="-1942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3C500A37-CF81-3F09-4C5E-592A52EE0FFE}"/>
              </a:ext>
            </a:extLst>
          </p:cNvPr>
          <p:cNvSpPr txBox="1"/>
          <p:nvPr/>
        </p:nvSpPr>
        <p:spPr>
          <a:xfrm>
            <a:off x="328366" y="5818801"/>
            <a:ext cx="3732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The Whole Model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73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CF124-A8DB-BA4F-74CB-A5962FC51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36D0BAD8-BF05-63CA-DFAA-B9D717974DBE}"/>
              </a:ext>
            </a:extLst>
          </p:cNvPr>
          <p:cNvSpPr txBox="1"/>
          <p:nvPr/>
        </p:nvSpPr>
        <p:spPr>
          <a:xfrm>
            <a:off x="1485014" y="2769797"/>
            <a:ext cx="10005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Linear Attention</a:t>
            </a:r>
            <a:endParaRPr kumimoji="1" lang="zh-CN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573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44546-9F95-9795-1C92-C6B4E4AE3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25CFEC6-DB21-684F-793C-0561CDFF7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07" y="731216"/>
            <a:ext cx="7772400" cy="7481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063194-3D45-395D-3342-3EA9944B7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692" y="3239041"/>
            <a:ext cx="5438849" cy="11960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8E96005-191B-B83B-B045-5DB3B4510C4B}"/>
              </a:ext>
            </a:extLst>
          </p:cNvPr>
          <p:cNvSpPr txBox="1"/>
          <p:nvPr/>
        </p:nvSpPr>
        <p:spPr>
          <a:xfrm>
            <a:off x="816934" y="361884"/>
            <a:ext cx="389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Single-head Attention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全并行计算公式：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F17F40E-B621-AFB9-6A10-EC1A3FCFA880}"/>
                  </a:ext>
                </a:extLst>
              </p:cNvPr>
              <p:cNvSpPr txBox="1"/>
              <p:nvPr/>
            </p:nvSpPr>
            <p:spPr>
              <a:xfrm>
                <a:off x="965791" y="1713064"/>
                <a:ext cx="10260418" cy="928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影响</a:t>
                </a:r>
                <a:r>
                  <a:rPr kumimoji="1" lang="en-US" altLang="zh-CN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attention</a:t>
                </a:r>
                <a:r>
                  <a:rPr kumimoji="1" lang="zh-CN" altLang="en-US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进一步扩展的是 </a:t>
                </a:r>
                <a:r>
                  <a:rPr kumimoji="1" lang="en-US" altLang="zh-CN" dirty="0" err="1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softmax</a:t>
                </a:r>
                <a:endParaRPr kumimoji="1" lang="en-US" altLang="zh-CN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矩阵乘满足结合律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，如果没有</a:t>
                </a:r>
                <a:r>
                  <a:rPr kumimoji="1" lang="en-US" altLang="zh-CN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softmax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，可以先计算 </a:t>
                </a:r>
                <a14:m>
                  <m:oMath xmlns:m="http://schemas.openxmlformats.org/officeDocument/2006/math">
                    <m:r>
                      <a:rPr kumimoji="1" lang="en-US" altLang="zh-CN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𝑺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𝑲</m:t>
                        </m:r>
                      </m:e>
                      <m:sup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𝑻</m:t>
                        </m:r>
                      </m:sup>
                    </m:sSup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𝑽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，会得到一个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大小的中间结果，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≪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，因此模型的计算和存储复杂度与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呈线性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F17F40E-B621-AFB9-6A10-EC1A3FCFA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91" y="1713064"/>
                <a:ext cx="10260418" cy="928267"/>
              </a:xfrm>
              <a:prstGeom prst="rect">
                <a:avLst/>
              </a:prstGeom>
              <a:blipFill>
                <a:blip r:embed="rId4"/>
                <a:stretch>
                  <a:fillRect l="-370" t="-2703" r="-2593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6496FAA9-8DAD-62B6-6A48-DED3B2D8FEB5}"/>
              </a:ext>
            </a:extLst>
          </p:cNvPr>
          <p:cNvSpPr txBox="1"/>
          <p:nvPr/>
        </p:nvSpPr>
        <p:spPr>
          <a:xfrm>
            <a:off x="816934" y="3052749"/>
            <a:ext cx="511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Single-head Attention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串行计算公式：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F651781-A2CB-C609-DC34-0297EB0A8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8781" y="4456810"/>
            <a:ext cx="5880100" cy="18034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DE0F238-93E1-F342-E483-61DA7DDC8456}"/>
              </a:ext>
            </a:extLst>
          </p:cNvPr>
          <p:cNvSpPr txBox="1"/>
          <p:nvPr/>
        </p:nvSpPr>
        <p:spPr>
          <a:xfrm>
            <a:off x="816934" y="4250470"/>
            <a:ext cx="511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推广泛化：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93214E5-CBE6-8FB9-B526-257FC75A8E5F}"/>
                  </a:ext>
                </a:extLst>
              </p:cNvPr>
              <p:cNvSpPr txBox="1"/>
              <p:nvPr/>
            </p:nvSpPr>
            <p:spPr>
              <a:xfrm>
                <a:off x="8664057" y="3354392"/>
                <a:ext cx="2966484" cy="965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为了保持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attention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的输出结果仍然是一个分部，</a:t>
                </a:r>
                <a:endPara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kumimoji="1" lang="zh-CN" altLang="en-US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要求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𝑠𝑖𝑚</m:t>
                    </m:r>
                    <m:d>
                      <m:dPr>
                        <m:ctrlPr>
                          <a:rPr kumimoji="1"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kumimoji="1" lang="zh-CN" alt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zh-CN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kumimoji="1" lang="zh-CN" alt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d>
                    <m:r>
                      <a:rPr kumimoji="1"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93214E5-CBE6-8FB9-B526-257FC75A8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057" y="3354392"/>
                <a:ext cx="2966484" cy="965392"/>
              </a:xfrm>
              <a:prstGeom prst="rect">
                <a:avLst/>
              </a:prstGeom>
              <a:blipFill>
                <a:blip r:embed="rId6"/>
                <a:stretch>
                  <a:fillRect l="-1709" t="-2597" b="-7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EF85580-7EE0-79FD-8C3E-0DB299057C4C}"/>
                  </a:ext>
                </a:extLst>
              </p:cNvPr>
              <p:cNvSpPr txBox="1"/>
              <p:nvPr/>
            </p:nvSpPr>
            <p:spPr>
              <a:xfrm>
                <a:off x="8653425" y="4662240"/>
                <a:ext cx="2966484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一种解决思路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是给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加激活函数</a:t>
                </a: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EF85580-7EE0-79FD-8C3E-0DB299057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425" y="4662240"/>
                <a:ext cx="2966484" cy="668645"/>
              </a:xfrm>
              <a:prstGeom prst="rect">
                <a:avLst/>
              </a:prstGeom>
              <a:blipFill>
                <a:blip r:embed="rId7"/>
                <a:stretch>
                  <a:fillRect l="-1709" t="-5660" r="-1709"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029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7E4D3-95B4-A256-1B42-042812E50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1B0730F-82CB-0828-3785-80DB1E1CDE43}"/>
                  </a:ext>
                </a:extLst>
              </p:cNvPr>
              <p:cNvSpPr txBox="1"/>
              <p:nvPr/>
            </p:nvSpPr>
            <p:spPr>
              <a:xfrm>
                <a:off x="944819" y="515543"/>
                <a:ext cx="9209273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一种解决思路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是给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加限制了值域的激活函数，然后使用内积作为相似性度量</a:t>
                </a: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1B0730F-82CB-0828-3785-80DB1E1CD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19" y="515543"/>
                <a:ext cx="9209273" cy="391646"/>
              </a:xfrm>
              <a:prstGeom prst="rect">
                <a:avLst/>
              </a:prstGeom>
              <a:blipFill>
                <a:blip r:embed="rId2"/>
                <a:stretch>
                  <a:fillRect l="-551" t="-6250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2EAF9112-6D50-3D9A-9799-0427ABFCC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78" y="1077340"/>
            <a:ext cx="8502741" cy="5265117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AB7A7D08-5B3B-3EBE-B33D-F8458E73A159}"/>
              </a:ext>
            </a:extLst>
          </p:cNvPr>
          <p:cNvSpPr/>
          <p:nvPr/>
        </p:nvSpPr>
        <p:spPr>
          <a:xfrm>
            <a:off x="4327451" y="5326911"/>
            <a:ext cx="2020186" cy="8399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73CAE61-E182-F896-980C-58F4F49BADCC}"/>
                  </a:ext>
                </a:extLst>
              </p:cNvPr>
              <p:cNvSpPr txBox="1"/>
              <p:nvPr/>
            </p:nvSpPr>
            <p:spPr>
              <a:xfrm>
                <a:off x="7903005" y="2602051"/>
                <a:ext cx="40798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于是我们会得到一个泛化版本的</a:t>
                </a:r>
                <a:r>
                  <a:rPr kumimoji="1" lang="en-US" altLang="zh-CN" dirty="0"/>
                  <a:t>attention</a:t>
                </a:r>
                <a:r>
                  <a:rPr kumimoji="1" lang="zh-CN" altLang="en-US" dirty="0"/>
                  <a:t>框架。</a:t>
                </a: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有些工作认为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zh-CN" altLang="en-US" dirty="0"/>
                  <a:t>取</a:t>
                </a:r>
                <a:r>
                  <a:rPr kumimoji="1" lang="en-US" altLang="zh-CN" dirty="0" err="1"/>
                  <a:t>indenity</a:t>
                </a:r>
                <a:r>
                  <a:rPr kumimoji="1" lang="zh-CN" altLang="en-US" dirty="0"/>
                  <a:t>也没关系</a:t>
                </a: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归一化因子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kumimoji="1" lang="en-US" altLang="zh-CN" b="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zh-CN" altLang="en-US" dirty="0"/>
                  <a:t>可以推后再做</a:t>
                </a: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73CAE61-E182-F896-980C-58F4F49BA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005" y="2602051"/>
                <a:ext cx="4079888" cy="1200329"/>
              </a:xfrm>
              <a:prstGeom prst="rect">
                <a:avLst/>
              </a:prstGeom>
              <a:blipFill>
                <a:blip r:embed="rId4"/>
                <a:stretch>
                  <a:fillRect l="-1242" t="-2083" b="-7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EAE7FD3D-596F-C2CE-BD79-60EDE51B8BCE}"/>
              </a:ext>
            </a:extLst>
          </p:cNvPr>
          <p:cNvCxnSpPr>
            <a:cxnSpLocks/>
            <a:stCxn id="20" idx="1"/>
            <a:endCxn id="19" idx="3"/>
          </p:cNvCxnSpPr>
          <p:nvPr/>
        </p:nvCxnSpPr>
        <p:spPr>
          <a:xfrm rot="10800000" flipV="1">
            <a:off x="6347637" y="3202216"/>
            <a:ext cx="1555368" cy="2544682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26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91038-7F1A-E7DE-947B-D90A4A749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D76571C-C787-FC17-0872-04A1D59214D9}"/>
                  </a:ext>
                </a:extLst>
              </p:cNvPr>
              <p:cNvSpPr txBox="1"/>
              <p:nvPr/>
            </p:nvSpPr>
            <p:spPr>
              <a:xfrm>
                <a:off x="221596" y="333202"/>
                <a:ext cx="668486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于是我们会得到一个泛化版本的</a:t>
                </a:r>
                <a:r>
                  <a:rPr kumimoji="1" lang="en-US" altLang="zh-CN" dirty="0"/>
                  <a:t>attention</a:t>
                </a:r>
                <a:r>
                  <a:rPr kumimoji="1" lang="zh-CN" altLang="en-US" dirty="0"/>
                  <a:t>框架。</a:t>
                </a: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有些工作认为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zh-CN" altLang="en-US" dirty="0"/>
                  <a:t>取</a:t>
                </a:r>
                <a:r>
                  <a:rPr kumimoji="1" lang="en-US" altLang="zh-CN" dirty="0" err="1"/>
                  <a:t>indenity</a:t>
                </a:r>
                <a:r>
                  <a:rPr kumimoji="1" lang="zh-CN" altLang="en-US" dirty="0"/>
                  <a:t>也没关系</a:t>
                </a: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归一化因子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kumimoji="1" lang="en-US" altLang="zh-CN" b="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zh-CN" altLang="en-US" dirty="0"/>
                  <a:t>可以推后再做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于是会得到一个为归一化的</a:t>
                </a:r>
                <a:r>
                  <a:rPr kumimoji="1" lang="en-US" altLang="zh-CN" dirty="0"/>
                  <a:t>linear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attention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Transformer</a:t>
                </a:r>
                <a:r>
                  <a:rPr kumimoji="1" lang="zh-CN" altLang="en-US" dirty="0"/>
                  <a:t>：</a:t>
                </a: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D76571C-C787-FC17-0872-04A1D5921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96" y="333202"/>
                <a:ext cx="6684866" cy="1477328"/>
              </a:xfrm>
              <a:prstGeom prst="rect">
                <a:avLst/>
              </a:prstGeom>
              <a:blipFill>
                <a:blip r:embed="rId3"/>
                <a:stretch>
                  <a:fillRect l="-759" t="-1709" b="-5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D45D275B-C22B-D8EA-E2D2-BD8C0B3C6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40" y="1810530"/>
            <a:ext cx="3276600" cy="1397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37C3D66-584B-FF07-D62E-5E80B3AA7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871" y="1242004"/>
            <a:ext cx="4775200" cy="889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79D2AB0-42D8-E92D-246A-A4AB5FE5F582}"/>
              </a:ext>
            </a:extLst>
          </p:cNvPr>
          <p:cNvSpPr txBox="1"/>
          <p:nvPr/>
        </p:nvSpPr>
        <p:spPr>
          <a:xfrm>
            <a:off x="6688649" y="148536"/>
            <a:ext cx="4762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如果我们把</a:t>
            </a:r>
            <a:r>
              <a:rPr kumimoji="1" lang="en-US" altLang="zh-CN" dirty="0"/>
              <a:t>attention</a:t>
            </a:r>
            <a:r>
              <a:rPr kumimoji="1" lang="zh-CN" altLang="en-US" dirty="0"/>
              <a:t>按照下式当成一个矩阵乘来计算，模型的时间和空间复杂度是序列长度的平方关系，优点是可以全并行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7420B8D-749B-84D3-69A9-F6A6CBB91EB5}"/>
              </a:ext>
            </a:extLst>
          </p:cNvPr>
          <p:cNvGrpSpPr/>
          <p:nvPr/>
        </p:nvGrpSpPr>
        <p:grpSpPr>
          <a:xfrm>
            <a:off x="3404540" y="2948358"/>
            <a:ext cx="7399516" cy="2994178"/>
            <a:chOff x="967563" y="1268415"/>
            <a:chExt cx="7399516" cy="299417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E61EB9A-10E7-0B65-CECA-FE58311BD3F1}"/>
                </a:ext>
              </a:extLst>
            </p:cNvPr>
            <p:cNvSpPr/>
            <p:nvPr/>
          </p:nvSpPr>
          <p:spPr>
            <a:xfrm>
              <a:off x="967563" y="2251710"/>
              <a:ext cx="786809" cy="2870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Bradley Hand" pitchFamily="2" charset="0"/>
                </a:rPr>
                <a:t>q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6870E3D-F212-C3C9-419D-65C89928E63B}"/>
                </a:ext>
              </a:extLst>
            </p:cNvPr>
            <p:cNvSpPr/>
            <p:nvPr/>
          </p:nvSpPr>
          <p:spPr>
            <a:xfrm rot="5400000">
              <a:off x="1772443" y="1518283"/>
              <a:ext cx="786809" cy="2870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Bradley Hand" pitchFamily="2" charset="0"/>
                </a:rPr>
                <a:t>k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90B9004-19E8-CA4E-5CF1-51F309D7BAF8}"/>
                </a:ext>
              </a:extLst>
            </p:cNvPr>
            <p:cNvSpPr/>
            <p:nvPr/>
          </p:nvSpPr>
          <p:spPr>
            <a:xfrm rot="5400000">
              <a:off x="2059522" y="1518282"/>
              <a:ext cx="786809" cy="2870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34CE61C-5C2B-2C45-7B7C-CA03E5FAC861}"/>
                </a:ext>
              </a:extLst>
            </p:cNvPr>
            <p:cNvSpPr/>
            <p:nvPr/>
          </p:nvSpPr>
          <p:spPr>
            <a:xfrm rot="5400000">
              <a:off x="2346601" y="1518282"/>
              <a:ext cx="786809" cy="2870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A60EE72-B960-1C18-A475-1C19D9E52B62}"/>
                </a:ext>
              </a:extLst>
            </p:cNvPr>
            <p:cNvSpPr/>
            <p:nvPr/>
          </p:nvSpPr>
          <p:spPr>
            <a:xfrm rot="5400000">
              <a:off x="2633680" y="1518281"/>
              <a:ext cx="786809" cy="2870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C06463D-2846-F108-3DBA-071FD948EEF2}"/>
                </a:ext>
              </a:extLst>
            </p:cNvPr>
            <p:cNvSpPr/>
            <p:nvPr/>
          </p:nvSpPr>
          <p:spPr>
            <a:xfrm rot="5400000">
              <a:off x="3474986" y="1518280"/>
              <a:ext cx="786809" cy="2870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76CC131-0DDA-202F-2F65-7FF9E2D7EB43}"/>
                </a:ext>
              </a:extLst>
            </p:cNvPr>
            <p:cNvSpPr/>
            <p:nvPr/>
          </p:nvSpPr>
          <p:spPr>
            <a:xfrm>
              <a:off x="2925709" y="1551753"/>
              <a:ext cx="1031247" cy="2201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Bradley Hand" pitchFamily="2" charset="0"/>
                </a:rPr>
                <a:t>……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6F34411-48AA-4A73-495B-0BC410F8CFCA}"/>
                </a:ext>
              </a:extLst>
            </p:cNvPr>
            <p:cNvGrpSpPr/>
            <p:nvPr/>
          </p:nvGrpSpPr>
          <p:grpSpPr>
            <a:xfrm>
              <a:off x="2009755" y="2251710"/>
              <a:ext cx="2004099" cy="2010883"/>
              <a:chOff x="2009755" y="2251710"/>
              <a:chExt cx="2004099" cy="2010883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46834136-D1BF-93C1-76C2-B023F599EFB9}"/>
                  </a:ext>
                </a:extLst>
              </p:cNvPr>
              <p:cNvSpPr/>
              <p:nvPr/>
            </p:nvSpPr>
            <p:spPr>
              <a:xfrm>
                <a:off x="2011680" y="2251710"/>
                <a:ext cx="2000250" cy="2000250"/>
              </a:xfrm>
              <a:prstGeom prst="rect">
                <a:avLst/>
              </a:prstGeom>
              <a:noFill/>
              <a:ln w="317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" name="直角三角形 33">
                <a:extLst>
                  <a:ext uri="{FF2B5EF4-FFF2-40B4-BE49-F238E27FC236}">
                    <a16:creationId xmlns:a16="http://schemas.microsoft.com/office/drawing/2014/main" id="{33E0D762-3CEC-DE2C-601D-EE7968ED72A8}"/>
                  </a:ext>
                </a:extLst>
              </p:cNvPr>
              <p:cNvSpPr/>
              <p:nvPr/>
            </p:nvSpPr>
            <p:spPr>
              <a:xfrm>
                <a:off x="2013604" y="2262343"/>
                <a:ext cx="2000250" cy="2000250"/>
              </a:xfrm>
              <a:prstGeom prst="rtTriangl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" name="直角三角形 34">
                <a:extLst>
                  <a:ext uri="{FF2B5EF4-FFF2-40B4-BE49-F238E27FC236}">
                    <a16:creationId xmlns:a16="http://schemas.microsoft.com/office/drawing/2014/main" id="{298A733F-8E74-C87B-14AA-EC1A1879D13B}"/>
                  </a:ext>
                </a:extLst>
              </p:cNvPr>
              <p:cNvSpPr/>
              <p:nvPr/>
            </p:nvSpPr>
            <p:spPr>
              <a:xfrm rot="10800000">
                <a:off x="2011680" y="2255558"/>
                <a:ext cx="2000250" cy="2000250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CD34D36-628B-A4A8-A1E7-F7786C5FED9A}"/>
                  </a:ext>
                </a:extLst>
              </p:cNvPr>
              <p:cNvSpPr/>
              <p:nvPr/>
            </p:nvSpPr>
            <p:spPr>
              <a:xfrm>
                <a:off x="2596466" y="2395249"/>
                <a:ext cx="1377474" cy="7249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masking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CE93515-D997-1011-0D9F-3ED8E255A857}"/>
                  </a:ext>
                </a:extLst>
              </p:cNvPr>
              <p:cNvSpPr/>
              <p:nvPr/>
            </p:nvSpPr>
            <p:spPr>
              <a:xfrm>
                <a:off x="2009755" y="3375268"/>
                <a:ext cx="1534634" cy="7249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rgbClr val="00B0F0"/>
                    </a:solidFill>
                    <a:latin typeface="Bradley Hand" pitchFamily="2" charset="0"/>
                  </a:rPr>
                  <a:t>attention weights</a:t>
                </a:r>
                <a:endParaRPr kumimoji="1" lang="zh-CN" altLang="en-US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36593299-22BD-DEC2-53E4-D136F63DEE1E}"/>
                </a:ext>
              </a:extLst>
            </p:cNvPr>
            <p:cNvGrpSpPr/>
            <p:nvPr/>
          </p:nvGrpSpPr>
          <p:grpSpPr>
            <a:xfrm>
              <a:off x="4481802" y="2244929"/>
              <a:ext cx="3843059" cy="839261"/>
              <a:chOff x="4569825" y="2262343"/>
              <a:chExt cx="3843059" cy="839261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C019B474-C9B7-2BFB-A262-9D1EBB2A719C}"/>
                  </a:ext>
                </a:extLst>
              </p:cNvPr>
              <p:cNvGrpSpPr/>
              <p:nvPr/>
            </p:nvGrpSpPr>
            <p:grpSpPr>
              <a:xfrm>
                <a:off x="4569825" y="2262343"/>
                <a:ext cx="3843059" cy="730159"/>
                <a:chOff x="4416607" y="2262343"/>
                <a:chExt cx="3843059" cy="730159"/>
              </a:xfrm>
            </p:grpSpPr>
            <p:sp>
              <p:nvSpPr>
                <p:cNvPr id="31" name="直角三角形 30">
                  <a:extLst>
                    <a:ext uri="{FF2B5EF4-FFF2-40B4-BE49-F238E27FC236}">
                      <a16:creationId xmlns:a16="http://schemas.microsoft.com/office/drawing/2014/main" id="{6BD8B9F3-4397-6C29-2974-192D0EBCAE5A}"/>
                    </a:ext>
                  </a:extLst>
                </p:cNvPr>
                <p:cNvSpPr/>
                <p:nvPr/>
              </p:nvSpPr>
              <p:spPr>
                <a:xfrm>
                  <a:off x="4416607" y="2262343"/>
                  <a:ext cx="730159" cy="730159"/>
                </a:xfrm>
                <a:prstGeom prst="rtTriangl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688D13BF-2883-20BB-CFE0-B5E5F1B368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94816" y="2487961"/>
                      <a:ext cx="2964850" cy="27892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i="1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zh-CN" alt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688D13BF-2883-20BB-CFE0-B5E5F1B368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94816" y="2487961"/>
                      <a:ext cx="2964850" cy="278923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51" t="-8696" b="-3913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C122BA5-D30D-7870-1CD8-2679472C279E}"/>
                  </a:ext>
                </a:extLst>
              </p:cNvPr>
              <p:cNvSpPr txBox="1"/>
              <p:nvPr/>
            </p:nvSpPr>
            <p:spPr>
              <a:xfrm>
                <a:off x="5291957" y="2732272"/>
                <a:ext cx="2917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(a)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recurrence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form</a:t>
                </a:r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762F947-3561-0700-D313-B194123CB4CF}"/>
                </a:ext>
              </a:extLst>
            </p:cNvPr>
            <p:cNvGrpSpPr/>
            <p:nvPr/>
          </p:nvGrpSpPr>
          <p:grpSpPr>
            <a:xfrm>
              <a:off x="4483139" y="3549448"/>
              <a:ext cx="3883940" cy="705345"/>
              <a:chOff x="4483139" y="3375268"/>
              <a:chExt cx="3883940" cy="705345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DEA29FA0-A617-3C00-8374-00A867D5B0C7}"/>
                  </a:ext>
                </a:extLst>
              </p:cNvPr>
              <p:cNvGrpSpPr/>
              <p:nvPr/>
            </p:nvGrpSpPr>
            <p:grpSpPr>
              <a:xfrm>
                <a:off x="4483139" y="3375268"/>
                <a:ext cx="3883940" cy="705345"/>
                <a:chOff x="4483139" y="3375268"/>
                <a:chExt cx="3883940" cy="705345"/>
              </a:xfrm>
            </p:grpSpPr>
            <p:grpSp>
              <p:nvGrpSpPr>
                <p:cNvPr id="24" name="组合 23">
                  <a:extLst>
                    <a:ext uri="{FF2B5EF4-FFF2-40B4-BE49-F238E27FC236}">
                      <a16:creationId xmlns:a16="http://schemas.microsoft.com/office/drawing/2014/main" id="{21FA3E7E-9A07-432F-65B0-7ED78BB3AE22}"/>
                    </a:ext>
                  </a:extLst>
                </p:cNvPr>
                <p:cNvGrpSpPr/>
                <p:nvPr/>
              </p:nvGrpSpPr>
              <p:grpSpPr>
                <a:xfrm>
                  <a:off x="4483139" y="3375268"/>
                  <a:ext cx="702290" cy="705345"/>
                  <a:chOff x="6238441" y="3571058"/>
                  <a:chExt cx="702290" cy="705345"/>
                </a:xfrm>
              </p:grpSpPr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46B3B003-7578-0C9C-E6F1-8151AF6812BF}"/>
                      </a:ext>
                    </a:extLst>
                  </p:cNvPr>
                  <p:cNvSpPr/>
                  <p:nvPr/>
                </p:nvSpPr>
                <p:spPr>
                  <a:xfrm>
                    <a:off x="6238441" y="3571058"/>
                    <a:ext cx="701615" cy="701615"/>
                  </a:xfrm>
                  <a:prstGeom prst="rect">
                    <a:avLst/>
                  </a:prstGeom>
                  <a:noFill/>
                  <a:ln w="317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27" name="直角三角形 26">
                    <a:extLst>
                      <a:ext uri="{FF2B5EF4-FFF2-40B4-BE49-F238E27FC236}">
                        <a16:creationId xmlns:a16="http://schemas.microsoft.com/office/drawing/2014/main" id="{5A32B696-CCAA-B189-3970-4C5DB1BCE144}"/>
                      </a:ext>
                    </a:extLst>
                  </p:cNvPr>
                  <p:cNvSpPr/>
                  <p:nvPr/>
                </p:nvSpPr>
                <p:spPr>
                  <a:xfrm>
                    <a:off x="6239116" y="3574788"/>
                    <a:ext cx="701615" cy="701615"/>
                  </a:xfrm>
                  <a:prstGeom prst="rtTriangl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28" name="直角三角形 27">
                    <a:extLst>
                      <a:ext uri="{FF2B5EF4-FFF2-40B4-BE49-F238E27FC236}">
                        <a16:creationId xmlns:a16="http://schemas.microsoft.com/office/drawing/2014/main" id="{F23B58FC-CA1A-48C3-3005-2DF22C3729C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38441" y="3572408"/>
                    <a:ext cx="701615" cy="701615"/>
                  </a:xfrm>
                  <a:prstGeom prst="rtTriangle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5" name="文本框 24">
                      <a:extLst>
                        <a:ext uri="{FF2B5EF4-FFF2-40B4-BE49-F238E27FC236}">
                          <a16:creationId xmlns:a16="http://schemas.microsoft.com/office/drawing/2014/main" id="{561AF782-CCC8-B730-3D25-B6C236F5B0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02229" y="3380018"/>
                      <a:ext cx="2964850" cy="31265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sSup>
                                      <m:sSupPr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⊙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>
                <p:sp>
                  <p:nvSpPr>
                    <p:cNvPr id="25" name="文本框 24">
                      <a:extLst>
                        <a:ext uri="{FF2B5EF4-FFF2-40B4-BE49-F238E27FC236}">
                          <a16:creationId xmlns:a16="http://schemas.microsoft.com/office/drawing/2014/main" id="{561AF782-CCC8-B730-3D25-B6C236F5B0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02229" y="3380018"/>
                      <a:ext cx="2964850" cy="31265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564" b="-2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3BE0326-E62A-B430-1B27-9B4FE27EEBEA}"/>
                  </a:ext>
                </a:extLst>
              </p:cNvPr>
              <p:cNvSpPr txBox="1"/>
              <p:nvPr/>
            </p:nvSpPr>
            <p:spPr>
              <a:xfrm>
                <a:off x="5227679" y="3640559"/>
                <a:ext cx="2917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(b)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full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parallel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form</a:t>
                </a:r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151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7537B-CEFB-406B-1A4B-60E8784E0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32CA8C89-D03D-6782-C59B-1903B8C61358}"/>
              </a:ext>
            </a:extLst>
          </p:cNvPr>
          <p:cNvGrpSpPr/>
          <p:nvPr/>
        </p:nvGrpSpPr>
        <p:grpSpPr>
          <a:xfrm>
            <a:off x="462393" y="273512"/>
            <a:ext cx="5479879" cy="6055793"/>
            <a:chOff x="336716" y="425438"/>
            <a:chExt cx="5479879" cy="6055793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76D7D1B-A95D-A5E9-B52A-ADCA5314C3F8}"/>
                </a:ext>
              </a:extLst>
            </p:cNvPr>
            <p:cNvSpPr/>
            <p:nvPr/>
          </p:nvSpPr>
          <p:spPr>
            <a:xfrm>
              <a:off x="1998137" y="4927502"/>
              <a:ext cx="3818458" cy="6984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" name="梯形 1">
              <a:extLst>
                <a:ext uri="{FF2B5EF4-FFF2-40B4-BE49-F238E27FC236}">
                  <a16:creationId xmlns:a16="http://schemas.microsoft.com/office/drawing/2014/main" id="{441508C9-6329-209F-F7AA-35CB817E4CA4}"/>
                </a:ext>
              </a:extLst>
            </p:cNvPr>
            <p:cNvSpPr/>
            <p:nvPr/>
          </p:nvSpPr>
          <p:spPr>
            <a:xfrm flipV="1">
              <a:off x="2108200" y="5080002"/>
              <a:ext cx="1710267" cy="355600"/>
            </a:xfrm>
            <a:prstGeom prst="trapezoid">
              <a:avLst>
                <a:gd name="adj" fmla="val 8214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" name="梯形 3">
              <a:extLst>
                <a:ext uri="{FF2B5EF4-FFF2-40B4-BE49-F238E27FC236}">
                  <a16:creationId xmlns:a16="http://schemas.microsoft.com/office/drawing/2014/main" id="{318F0CAF-89BE-D96B-BA7F-814F8ED49282}"/>
                </a:ext>
              </a:extLst>
            </p:cNvPr>
            <p:cNvSpPr/>
            <p:nvPr/>
          </p:nvSpPr>
          <p:spPr>
            <a:xfrm flipV="1">
              <a:off x="3996267" y="5080002"/>
              <a:ext cx="1710267" cy="355600"/>
            </a:xfrm>
            <a:prstGeom prst="trapezoid">
              <a:avLst>
                <a:gd name="adj" fmla="val 8214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5EC2131A-70FC-A390-FEC9-87B484B15BBF}"/>
                </a:ext>
              </a:extLst>
            </p:cNvPr>
            <p:cNvCxnSpPr>
              <a:cxnSpLocks/>
              <a:stCxn id="61" idx="0"/>
              <a:endCxn id="2" idx="0"/>
            </p:cNvCxnSpPr>
            <p:nvPr/>
          </p:nvCxnSpPr>
          <p:spPr>
            <a:xfrm flipV="1">
              <a:off x="2963333" y="5435602"/>
              <a:ext cx="1" cy="552444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梯形 7">
              <a:extLst>
                <a:ext uri="{FF2B5EF4-FFF2-40B4-BE49-F238E27FC236}">
                  <a16:creationId xmlns:a16="http://schemas.microsoft.com/office/drawing/2014/main" id="{CED1F58F-75F6-840D-5E9D-171656BA9798}"/>
                </a:ext>
              </a:extLst>
            </p:cNvPr>
            <p:cNvSpPr/>
            <p:nvPr/>
          </p:nvSpPr>
          <p:spPr>
            <a:xfrm flipH="1">
              <a:off x="2108200" y="1024461"/>
              <a:ext cx="1710267" cy="355600"/>
            </a:xfrm>
            <a:prstGeom prst="trapezoid">
              <a:avLst>
                <a:gd name="adj" fmla="val 8214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7F7B419-9D98-A381-C8DE-B2A7C6B60E8E}"/>
                </a:ext>
              </a:extLst>
            </p:cNvPr>
            <p:cNvSpPr/>
            <p:nvPr/>
          </p:nvSpPr>
          <p:spPr>
            <a:xfrm>
              <a:off x="2404535" y="2324099"/>
              <a:ext cx="1117591" cy="4233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Bradley Hand" pitchFamily="2" charset="0"/>
                </a:rPr>
                <a:t>SSM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1E1C6830-EBA5-3D0C-6A7D-DF33C8F177EB}"/>
                    </a:ext>
                  </a:extLst>
                </p:cNvPr>
                <p:cNvSpPr/>
                <p:nvPr/>
              </p:nvSpPr>
              <p:spPr>
                <a:xfrm>
                  <a:off x="2760134" y="3056466"/>
                  <a:ext cx="423333" cy="42333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kumimoji="1" lang="zh-CN" altLang="en-US" sz="2800" dirty="0">
                    <a:solidFill>
                      <a:schemeClr val="tx1"/>
                    </a:solidFill>
                    <a:latin typeface="Bradley Hand" pitchFamily="2" charset="0"/>
                  </a:endParaRPr>
                </a:p>
              </p:txBody>
            </p:sp>
          </mc:Choice>
          <mc:Fallback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1E1C6830-EBA5-3D0C-6A7D-DF33C8F177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0134" y="3056466"/>
                  <a:ext cx="423333" cy="423333"/>
                </a:xfrm>
                <a:prstGeom prst="ellipse">
                  <a:avLst/>
                </a:prstGeom>
                <a:blipFill>
                  <a:blip r:embed="rId3"/>
                  <a:stretch>
                    <a:fillRect l="-2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8486D6C-2248-9E88-9C05-010A93747CC4}"/>
                </a:ext>
              </a:extLst>
            </p:cNvPr>
            <p:cNvSpPr/>
            <p:nvPr/>
          </p:nvSpPr>
          <p:spPr>
            <a:xfrm>
              <a:off x="2751667" y="1604431"/>
              <a:ext cx="423333" cy="423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82A54E6-DDD3-5BA8-FCE2-7E2BFACF344E}"/>
                    </a:ext>
                  </a:extLst>
                </p:cNvPr>
                <p:cNvSpPr txBox="1"/>
                <p:nvPr/>
              </p:nvSpPr>
              <p:spPr>
                <a:xfrm>
                  <a:off x="2586568" y="1535034"/>
                  <a:ext cx="77046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82A54E6-DDD3-5BA8-FCE2-7E2BFACF34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6568" y="1535034"/>
                  <a:ext cx="770466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6B82783-2AFD-7A81-5B86-7163B51C0063}"/>
                </a:ext>
              </a:extLst>
            </p:cNvPr>
            <p:cNvSpPr/>
            <p:nvPr/>
          </p:nvSpPr>
          <p:spPr>
            <a:xfrm>
              <a:off x="2404535" y="3989904"/>
              <a:ext cx="1117591" cy="5143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Bradley Hand" pitchFamily="2" charset="0"/>
                </a:rPr>
                <a:t>1D</a:t>
              </a:r>
              <a:r>
                <a:rPr kumimoji="1" lang="zh-CN" altLang="en-US" dirty="0">
                  <a:solidFill>
                    <a:schemeClr val="tx1"/>
                  </a:solidFill>
                  <a:latin typeface="Bradley Hand" pitchFamily="2" charset="0"/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  <a:latin typeface="Bradley Hand" pitchFamily="2" charset="0"/>
                </a:rPr>
                <a:t>Conv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6BE3493F-A3F7-3612-1FA0-E01FEC0AAD61}"/>
                    </a:ext>
                  </a:extLst>
                </p:cNvPr>
                <p:cNvSpPr/>
                <p:nvPr/>
              </p:nvSpPr>
              <p:spPr>
                <a:xfrm>
                  <a:off x="4639733" y="3086101"/>
                  <a:ext cx="423333" cy="42333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kumimoji="1" lang="zh-CN" altLang="en-US" sz="2800" dirty="0">
                    <a:solidFill>
                      <a:schemeClr val="tx1"/>
                    </a:solidFill>
                    <a:latin typeface="Bradley Hand" pitchFamily="2" charset="0"/>
                  </a:endParaRPr>
                </a:p>
              </p:txBody>
            </p:sp>
          </mc:Choice>
          <mc:Fallback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6BE3493F-A3F7-3612-1FA0-E01FEC0AAD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9733" y="3086101"/>
                  <a:ext cx="423333" cy="423333"/>
                </a:xfrm>
                <a:prstGeom prst="ellipse">
                  <a:avLst/>
                </a:prstGeom>
                <a:blipFill>
                  <a:blip r:embed="rId5"/>
                  <a:stretch>
                    <a:fillRect l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肘形连接符 20">
              <a:extLst>
                <a:ext uri="{FF2B5EF4-FFF2-40B4-BE49-F238E27FC236}">
                  <a16:creationId xmlns:a16="http://schemas.microsoft.com/office/drawing/2014/main" id="{C28457E7-2AD3-5212-9EC7-BB6940B23E25}"/>
                </a:ext>
              </a:extLst>
            </p:cNvPr>
            <p:cNvCxnSpPr>
              <a:cxnSpLocks/>
              <a:stCxn id="22" idx="3"/>
              <a:endCxn id="4" idx="0"/>
            </p:cNvCxnSpPr>
            <p:nvPr/>
          </p:nvCxnSpPr>
          <p:spPr>
            <a:xfrm flipV="1">
              <a:off x="2963331" y="5435602"/>
              <a:ext cx="1888070" cy="330198"/>
            </a:xfrm>
            <a:prstGeom prst="bentConnector2">
              <a:avLst/>
            </a:prstGeom>
            <a:ln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E1400AB-720B-2BD0-D16C-080D64A2E563}"/>
                </a:ext>
              </a:extLst>
            </p:cNvPr>
            <p:cNvSpPr/>
            <p:nvPr/>
          </p:nvSpPr>
          <p:spPr>
            <a:xfrm>
              <a:off x="2497664" y="5664200"/>
              <a:ext cx="465667" cy="203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81862B30-C23A-09C3-AB7C-F8C9F1698F8C}"/>
                </a:ext>
              </a:extLst>
            </p:cNvPr>
            <p:cNvCxnSpPr>
              <a:cxnSpLocks/>
              <a:stCxn id="2" idx="2"/>
              <a:endCxn id="17" idx="2"/>
            </p:cNvCxnSpPr>
            <p:nvPr/>
          </p:nvCxnSpPr>
          <p:spPr>
            <a:xfrm flipH="1" flipV="1">
              <a:off x="2963331" y="4504275"/>
              <a:ext cx="3" cy="575727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433E3A25-06AF-8770-A8BC-A4F4E0B64843}"/>
                </a:ext>
              </a:extLst>
            </p:cNvPr>
            <p:cNvCxnSpPr>
              <a:cxnSpLocks/>
              <a:stCxn id="17" idx="0"/>
              <a:endCxn id="11" idx="4"/>
            </p:cNvCxnSpPr>
            <p:nvPr/>
          </p:nvCxnSpPr>
          <p:spPr>
            <a:xfrm flipV="1">
              <a:off x="2963331" y="3479799"/>
              <a:ext cx="8470" cy="510105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DCB0C80D-43F2-1676-F227-B3AE25E27BB1}"/>
                </a:ext>
              </a:extLst>
            </p:cNvPr>
            <p:cNvCxnSpPr>
              <a:cxnSpLocks/>
              <a:stCxn id="11" idx="0"/>
              <a:endCxn id="10" idx="2"/>
            </p:cNvCxnSpPr>
            <p:nvPr/>
          </p:nvCxnSpPr>
          <p:spPr>
            <a:xfrm flipH="1" flipV="1">
              <a:off x="2963331" y="2747432"/>
              <a:ext cx="8470" cy="309034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9E7D085B-7F19-4A51-3B41-D00A5BF9BA8D}"/>
                </a:ext>
              </a:extLst>
            </p:cNvPr>
            <p:cNvCxnSpPr>
              <a:cxnSpLocks/>
              <a:stCxn id="10" idx="0"/>
              <a:endCxn id="13" idx="4"/>
            </p:cNvCxnSpPr>
            <p:nvPr/>
          </p:nvCxnSpPr>
          <p:spPr>
            <a:xfrm flipV="1">
              <a:off x="2963331" y="2027764"/>
              <a:ext cx="3" cy="296335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5CF69E06-06D1-A1E1-11F7-0130DB93C004}"/>
                </a:ext>
              </a:extLst>
            </p:cNvPr>
            <p:cNvCxnSpPr>
              <a:cxnSpLocks/>
              <a:stCxn id="13" idx="0"/>
              <a:endCxn id="8" idx="2"/>
            </p:cNvCxnSpPr>
            <p:nvPr/>
          </p:nvCxnSpPr>
          <p:spPr>
            <a:xfrm flipH="1" flipV="1">
              <a:off x="2963333" y="1380061"/>
              <a:ext cx="1" cy="224370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3D1A70AA-329E-6223-F5CF-50527736979E}"/>
                </a:ext>
              </a:extLst>
            </p:cNvPr>
            <p:cNvCxnSpPr>
              <a:cxnSpLocks/>
              <a:stCxn id="8" idx="0"/>
              <a:endCxn id="63" idx="2"/>
            </p:cNvCxnSpPr>
            <p:nvPr/>
          </p:nvCxnSpPr>
          <p:spPr>
            <a:xfrm flipH="1" flipV="1">
              <a:off x="2963331" y="692146"/>
              <a:ext cx="2" cy="332315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箭头连接符 53">
              <a:extLst>
                <a:ext uri="{FF2B5EF4-FFF2-40B4-BE49-F238E27FC236}">
                  <a16:creationId xmlns:a16="http://schemas.microsoft.com/office/drawing/2014/main" id="{AA00B1F3-0375-462D-A0E8-45FCE6030B5F}"/>
                </a:ext>
              </a:extLst>
            </p:cNvPr>
            <p:cNvCxnSpPr>
              <a:cxnSpLocks/>
              <a:stCxn id="4" idx="2"/>
              <a:endCxn id="18" idx="4"/>
            </p:cNvCxnSpPr>
            <p:nvPr/>
          </p:nvCxnSpPr>
          <p:spPr>
            <a:xfrm flipH="1" flipV="1">
              <a:off x="4851400" y="3509434"/>
              <a:ext cx="1" cy="1570568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肘形连接符 56">
              <a:extLst>
                <a:ext uri="{FF2B5EF4-FFF2-40B4-BE49-F238E27FC236}">
                  <a16:creationId xmlns:a16="http://schemas.microsoft.com/office/drawing/2014/main" id="{9F5B8FD7-C2B6-8030-0A2E-113C98BFF377}"/>
                </a:ext>
              </a:extLst>
            </p:cNvPr>
            <p:cNvCxnSpPr>
              <a:cxnSpLocks/>
              <a:stCxn id="18" idx="0"/>
              <a:endCxn id="13" idx="6"/>
            </p:cNvCxnSpPr>
            <p:nvPr/>
          </p:nvCxnSpPr>
          <p:spPr>
            <a:xfrm rot="16200000" flipV="1">
              <a:off x="3378199" y="1612900"/>
              <a:ext cx="1270003" cy="1676400"/>
            </a:xfrm>
            <a:prstGeom prst="bentConnector2">
              <a:avLst/>
            </a:prstGeom>
            <a:ln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4253DEF-F486-B3FF-B51D-252C1182355F}"/>
                </a:ext>
              </a:extLst>
            </p:cNvPr>
            <p:cNvSpPr/>
            <p:nvPr/>
          </p:nvSpPr>
          <p:spPr>
            <a:xfrm>
              <a:off x="2489200" y="5988046"/>
              <a:ext cx="948266" cy="266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Bradley Hand" pitchFamily="2" charset="0"/>
                </a:rPr>
                <a:t>x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3730C4B-51C1-E696-C78E-1B7DC3D2CC9F}"/>
                </a:ext>
              </a:extLst>
            </p:cNvPr>
            <p:cNvSpPr/>
            <p:nvPr/>
          </p:nvSpPr>
          <p:spPr>
            <a:xfrm>
              <a:off x="2489198" y="425438"/>
              <a:ext cx="948266" cy="266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Bradley Hand" pitchFamily="2" charset="0"/>
                </a:rPr>
                <a:t>y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F574740-3BB7-B535-469C-85BF2D5CC193}"/>
                </a:ext>
              </a:extLst>
            </p:cNvPr>
            <p:cNvSpPr/>
            <p:nvPr/>
          </p:nvSpPr>
          <p:spPr>
            <a:xfrm>
              <a:off x="2468035" y="5037669"/>
              <a:ext cx="1045634" cy="4233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solidFill>
                    <a:schemeClr val="tx1"/>
                  </a:solidFill>
                  <a:latin typeface="Bradley Hand" pitchFamily="2" charset="0"/>
                </a:rPr>
                <a:t>MatMul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B0E99131-4D41-1DB3-0030-13CFAC8C0976}"/>
                </a:ext>
              </a:extLst>
            </p:cNvPr>
            <p:cNvSpPr/>
            <p:nvPr/>
          </p:nvSpPr>
          <p:spPr>
            <a:xfrm>
              <a:off x="4385731" y="5037669"/>
              <a:ext cx="1045634" cy="4233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solidFill>
                    <a:schemeClr val="tx1"/>
                  </a:solidFill>
                  <a:latin typeface="Bradley Hand" pitchFamily="2" charset="0"/>
                </a:rPr>
                <a:t>MatMul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41E39C4-7DDB-7C8B-0378-8418B7D858E9}"/>
                </a:ext>
              </a:extLst>
            </p:cNvPr>
            <p:cNvSpPr/>
            <p:nvPr/>
          </p:nvSpPr>
          <p:spPr>
            <a:xfrm>
              <a:off x="2413005" y="982584"/>
              <a:ext cx="1117590" cy="4233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solidFill>
                    <a:schemeClr val="tx1"/>
                  </a:solidFill>
                  <a:latin typeface="Bradley Hand" pitchFamily="2" charset="0"/>
                </a:rPr>
                <a:t>MatMul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B1B6E924-2F8A-4BF8-D6DB-B0FBB908A6BA}"/>
                </a:ext>
              </a:extLst>
            </p:cNvPr>
            <p:cNvSpPr/>
            <p:nvPr/>
          </p:nvSpPr>
          <p:spPr>
            <a:xfrm>
              <a:off x="2118784" y="6214523"/>
              <a:ext cx="1788582" cy="266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Bradley Hand" pitchFamily="2" charset="0"/>
                </a:rPr>
                <a:t>[B,L,D=1024]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4CBA68CF-006F-CA00-8922-F3038F326FB2}"/>
                </a:ext>
              </a:extLst>
            </p:cNvPr>
            <p:cNvSpPr/>
            <p:nvPr/>
          </p:nvSpPr>
          <p:spPr>
            <a:xfrm>
              <a:off x="587008" y="4684155"/>
              <a:ext cx="1490138" cy="266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Bradley Hand" pitchFamily="2" charset="0"/>
                </a:rPr>
                <a:t>[B,L,2048]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069B2588-C6CD-2819-B213-547C5D1F9962}"/>
                </a:ext>
              </a:extLst>
            </p:cNvPr>
            <p:cNvSpPr/>
            <p:nvPr/>
          </p:nvSpPr>
          <p:spPr>
            <a:xfrm>
              <a:off x="2056081" y="3147468"/>
              <a:ext cx="823908" cy="266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solidFill>
                    <a:schemeClr val="tx1"/>
                  </a:solidFill>
                  <a:latin typeface="Bradley Hand" pitchFamily="2" charset="0"/>
                </a:rPr>
                <a:t>silu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869C7D6D-A98F-2FDF-331C-B55641231504}"/>
                </a:ext>
              </a:extLst>
            </p:cNvPr>
            <p:cNvSpPr/>
            <p:nvPr/>
          </p:nvSpPr>
          <p:spPr>
            <a:xfrm>
              <a:off x="3924301" y="3158064"/>
              <a:ext cx="823908" cy="266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solidFill>
                    <a:schemeClr val="tx1"/>
                  </a:solidFill>
                  <a:latin typeface="Bradley Hand" pitchFamily="2" charset="0"/>
                </a:rPr>
                <a:t>silu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209779A2-93AB-D3E0-B81B-B14F0971DFCB}"/>
                    </a:ext>
                  </a:extLst>
                </p:cNvPr>
                <p:cNvSpPr txBox="1"/>
                <p:nvPr/>
              </p:nvSpPr>
              <p:spPr>
                <a:xfrm rot="18860975">
                  <a:off x="1805721" y="4353066"/>
                  <a:ext cx="2324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i="1" smtClean="0">
                            <a:latin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209779A2-93AB-D3E0-B81B-B14F0971DF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60975">
                  <a:off x="1805721" y="4353066"/>
                  <a:ext cx="232436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92CF2586-D651-52E0-B7C4-16AF9A0F6CDC}"/>
                    </a:ext>
                  </a:extLst>
                </p:cNvPr>
                <p:cNvSpPr txBox="1"/>
                <p:nvPr/>
              </p:nvSpPr>
              <p:spPr>
                <a:xfrm rot="18860975">
                  <a:off x="1804985" y="3701133"/>
                  <a:ext cx="2324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i="1" smtClean="0">
                            <a:latin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92CF2586-D651-52E0-B7C4-16AF9A0F6C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60975">
                  <a:off x="1804985" y="3701133"/>
                  <a:ext cx="232436" cy="276999"/>
                </a:xfrm>
                <a:prstGeom prst="rect">
                  <a:avLst/>
                </a:prstGeom>
                <a:blipFill>
                  <a:blip r:embed="rId7"/>
                  <a:stretch>
                    <a:fillRect r="-3333" b="-34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ECEC7E44-E470-F08F-2A60-C2D6EB51CBCC}"/>
                </a:ext>
              </a:extLst>
            </p:cNvPr>
            <p:cNvSpPr/>
            <p:nvPr/>
          </p:nvSpPr>
          <p:spPr>
            <a:xfrm>
              <a:off x="679455" y="4349738"/>
              <a:ext cx="1377414" cy="266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radley Hand" pitchFamily="2" charset="0"/>
                </a:rPr>
                <a:t>transpose</a:t>
              </a:r>
              <a:endParaRPr kumimoji="1" lang="zh-CN" altLang="en-US" sz="1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Bradley Hand" pitchFamily="2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7DD025B-8C2E-9CC0-D36C-DECB5BCB4FCE}"/>
                </a:ext>
              </a:extLst>
            </p:cNvPr>
            <p:cNvSpPr/>
            <p:nvPr/>
          </p:nvSpPr>
          <p:spPr>
            <a:xfrm>
              <a:off x="705385" y="3689347"/>
              <a:ext cx="1377414" cy="266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radley Hand" pitchFamily="2" charset="0"/>
                </a:rPr>
                <a:t>transpose</a:t>
              </a:r>
              <a:endParaRPr kumimoji="1" lang="zh-CN" altLang="en-US" sz="1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Bradley Hand" pitchFamily="2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AB1286BF-DCC6-0E55-4149-A0761F345437}"/>
                </a:ext>
              </a:extLst>
            </p:cNvPr>
            <p:cNvSpPr/>
            <p:nvPr/>
          </p:nvSpPr>
          <p:spPr>
            <a:xfrm>
              <a:off x="336716" y="2730501"/>
              <a:ext cx="1990722" cy="266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Bradley Hand" pitchFamily="2" charset="0"/>
                </a:rPr>
                <a:t>[B,L,2048]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4CC86DBF-6581-4825-DC7A-62C158A755AC}"/>
                </a:ext>
              </a:extLst>
            </p:cNvPr>
            <p:cNvSpPr/>
            <p:nvPr/>
          </p:nvSpPr>
          <p:spPr>
            <a:xfrm>
              <a:off x="336716" y="3407832"/>
              <a:ext cx="1990722" cy="266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Bradley Hand" pitchFamily="2" charset="0"/>
                </a:rPr>
                <a:t>[B,L,2048]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6CB02ED4-ECFA-30EC-CA43-4773F7AD3FAD}"/>
                </a:ext>
              </a:extLst>
            </p:cNvPr>
            <p:cNvSpPr/>
            <p:nvPr/>
          </p:nvSpPr>
          <p:spPr>
            <a:xfrm>
              <a:off x="336716" y="1993893"/>
              <a:ext cx="1990722" cy="266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Bradley Hand" pitchFamily="2" charset="0"/>
                </a:rPr>
                <a:t>[B,L,2048]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88CD7925-78F3-CA8C-C4E1-738BA99C66F0}"/>
                </a:ext>
              </a:extLst>
            </p:cNvPr>
            <p:cNvSpPr/>
            <p:nvPr/>
          </p:nvSpPr>
          <p:spPr>
            <a:xfrm>
              <a:off x="336716" y="1050895"/>
              <a:ext cx="1990722" cy="266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Bradley Hand" pitchFamily="2" charset="0"/>
                </a:rPr>
                <a:t>[2048,</a:t>
              </a:r>
              <a:r>
                <a:rPr kumimoji="1" lang="zh-CN" altLang="en-US" dirty="0">
                  <a:solidFill>
                    <a:schemeClr val="tx1"/>
                  </a:solidFill>
                  <a:latin typeface="Bradley Hand" pitchFamily="2" charset="0"/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  <a:latin typeface="Bradley Hand" pitchFamily="2" charset="0"/>
                </a:rPr>
                <a:t>1024]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</p:grp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698640CE-3889-A62C-A895-37E874539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613799"/>
              </p:ext>
            </p:extLst>
          </p:nvPr>
        </p:nvGraphicFramePr>
        <p:xfrm>
          <a:off x="6416405" y="872535"/>
          <a:ext cx="5077491" cy="4601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2497">
                  <a:extLst>
                    <a:ext uri="{9D8B030D-6E8A-4147-A177-3AD203B41FA5}">
                      <a16:colId xmlns:a16="http://schemas.microsoft.com/office/drawing/2014/main" val="4117256168"/>
                    </a:ext>
                  </a:extLst>
                </a:gridCol>
                <a:gridCol w="1692497">
                  <a:extLst>
                    <a:ext uri="{9D8B030D-6E8A-4147-A177-3AD203B41FA5}">
                      <a16:colId xmlns:a16="http://schemas.microsoft.com/office/drawing/2014/main" val="3370329674"/>
                    </a:ext>
                  </a:extLst>
                </a:gridCol>
                <a:gridCol w="1692497">
                  <a:extLst>
                    <a:ext uri="{9D8B030D-6E8A-4147-A177-3AD203B41FA5}">
                      <a16:colId xmlns:a16="http://schemas.microsoft.com/office/drawing/2014/main" val="1312003314"/>
                    </a:ext>
                  </a:extLst>
                </a:gridCol>
              </a:tblGrid>
              <a:tr h="677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Bradley Hand" pitchFamily="2" charset="0"/>
                        </a:rPr>
                        <a:t>Parameter</a:t>
                      </a:r>
                      <a:r>
                        <a:rPr lang="zh-CN" altLang="en-US" b="1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b="1" dirty="0">
                          <a:latin typeface="Bradley Hand" pitchFamily="2" charset="0"/>
                        </a:rPr>
                        <a:t>Name</a:t>
                      </a:r>
                      <a:endParaRPr lang="zh-CN" altLang="en-US" b="1" dirty="0">
                        <a:latin typeface="Bradley Hand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Bradley Hand" pitchFamily="2" charset="0"/>
                        </a:rPr>
                        <a:t>Shape</a:t>
                      </a:r>
                      <a:endParaRPr lang="zh-CN" altLang="en-US" b="1" dirty="0">
                        <a:latin typeface="Bradley Hand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Bradley Hand" pitchFamily="2" charset="0"/>
                        </a:rPr>
                        <a:t>Module</a:t>
                      </a:r>
                    </a:p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Bradley Hand" pitchFamily="2" charset="0"/>
                        </a:rPr>
                        <a:t>Name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670160"/>
                  </a:ext>
                </a:extLst>
              </a:tr>
              <a:tr h="392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Bradley Hand" pitchFamily="2" charset="0"/>
                        </a:rPr>
                        <a:t>In_proj</a:t>
                      </a:r>
                      <a:endParaRPr lang="zh-CN" altLang="en-US" dirty="0">
                        <a:latin typeface="Bradley Hand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[4096,1024]</a:t>
                      </a:r>
                      <a:endParaRPr lang="zh-CN" altLang="en-US" dirty="0">
                        <a:latin typeface="Bradley Hand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Bradley Hand" pitchFamily="2" charset="0"/>
                        </a:rPr>
                        <a:t>In-</a:t>
                      </a:r>
                      <a:r>
                        <a:rPr lang="en-US" altLang="zh-CN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Bradley Hand" pitchFamily="2" charset="0"/>
                        </a:rPr>
                        <a:t>projct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Bradley Hand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958035"/>
                  </a:ext>
                </a:extLst>
              </a:tr>
              <a:tr h="392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Conv1d-kernel</a:t>
                      </a:r>
                      <a:endParaRPr lang="zh-CN" altLang="en-US" dirty="0">
                        <a:latin typeface="Bradley Hand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Bradley Hand" pitchFamily="2" charset="0"/>
                        </a:rPr>
                        <a:t>[2048,1,4]</a:t>
                      </a:r>
                      <a:endParaRPr lang="zh-CN" altLang="en-US" dirty="0">
                        <a:latin typeface="Bradley Hand" pitchFamily="2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Bradley Hand" pitchFamily="2" charset="0"/>
                        </a:rPr>
                        <a:t>conv1d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Bradley Hand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128958"/>
                  </a:ext>
                </a:extLst>
              </a:tr>
              <a:tr h="392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Conv1d-bias</a:t>
                      </a:r>
                      <a:endParaRPr lang="zh-CN" altLang="en-US" dirty="0">
                        <a:latin typeface="Bradley Hand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Bradley Hand" pitchFamily="2" charset="0"/>
                        </a:rPr>
                        <a:t>[2048]</a:t>
                      </a:r>
                      <a:endParaRPr lang="zh-CN" altLang="en-US" dirty="0">
                        <a:latin typeface="Bradley Hand" pitchFamily="2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Bradley Hand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2414690"/>
                  </a:ext>
                </a:extLst>
              </a:tr>
              <a:tr h="392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A</a:t>
                      </a:r>
                      <a:endParaRPr lang="zh-CN" altLang="en-US" dirty="0">
                        <a:latin typeface="Bradley Hand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Bradley Hand" pitchFamily="2" charset="0"/>
                        </a:rPr>
                        <a:t>[2048,16]</a:t>
                      </a:r>
                      <a:endParaRPr lang="zh-CN" altLang="en-US" dirty="0">
                        <a:latin typeface="Bradley Hand" pitchFamily="2" charset="0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Bradley Hand" pitchFamily="2" charset="0"/>
                        </a:rPr>
                        <a:t>SSM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Bradley Hand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2701733"/>
                  </a:ext>
                </a:extLst>
              </a:tr>
              <a:tr h="392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D</a:t>
                      </a:r>
                      <a:endParaRPr lang="zh-CN" altLang="en-US" dirty="0">
                        <a:latin typeface="Bradley Hand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Bradley Hand" pitchFamily="2" charset="0"/>
                        </a:rPr>
                        <a:t>[2048]</a:t>
                      </a:r>
                      <a:endParaRPr lang="zh-CN" altLang="en-US" dirty="0">
                        <a:latin typeface="Bradley Hand" pitchFamily="2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Bradley Hand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885887"/>
                  </a:ext>
                </a:extLst>
              </a:tr>
              <a:tr h="392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Bradley Hand" pitchFamily="2" charset="0"/>
                        </a:rPr>
                        <a:t>X_proj</a:t>
                      </a:r>
                      <a:endParaRPr lang="zh-CN" altLang="en-US" dirty="0">
                        <a:latin typeface="Bradley Hand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Bradley Hand" pitchFamily="2" charset="0"/>
                        </a:rPr>
                        <a:t>[96,2048]</a:t>
                      </a:r>
                      <a:endParaRPr lang="zh-CN" altLang="en-US" dirty="0">
                        <a:latin typeface="Bradley Hand" pitchFamily="2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Bradley Hand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71121"/>
                  </a:ext>
                </a:extLst>
              </a:tr>
              <a:tr h="392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Bradley Hand" pitchFamily="2" charset="0"/>
                        </a:rPr>
                        <a:t>delta_proj</a:t>
                      </a:r>
                      <a:endParaRPr lang="zh-CN" altLang="en-US" dirty="0">
                        <a:latin typeface="Bradley Hand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Bradley Hand" pitchFamily="2" charset="0"/>
                        </a:rPr>
                        <a:t>[2048,64]</a:t>
                      </a:r>
                      <a:endParaRPr lang="zh-CN" altLang="en-US" dirty="0">
                        <a:latin typeface="Bradley Hand" pitchFamily="2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Bradley Hand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5644773"/>
                  </a:ext>
                </a:extLst>
              </a:tr>
              <a:tr h="392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Bradley Hand" pitchFamily="2" charset="0"/>
                        </a:rPr>
                        <a:t>delta_proj.bias</a:t>
                      </a:r>
                      <a:endParaRPr lang="zh-CN" altLang="en-US" dirty="0">
                        <a:latin typeface="Bradley Hand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Bradley Hand" pitchFamily="2" charset="0"/>
                        </a:rPr>
                        <a:t>[2048]</a:t>
                      </a:r>
                      <a:endParaRPr lang="zh-CN" altLang="en-US" dirty="0">
                        <a:latin typeface="Bradley Hand" pitchFamily="2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Bradley Hand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201179"/>
                  </a:ext>
                </a:extLst>
              </a:tr>
              <a:tr h="392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out-</a:t>
                      </a:r>
                      <a:r>
                        <a:rPr lang="en-US" altLang="zh-CN" dirty="0" err="1">
                          <a:latin typeface="Bradley Hand" pitchFamily="2" charset="0"/>
                        </a:rPr>
                        <a:t>proj</a:t>
                      </a:r>
                      <a:endParaRPr lang="zh-CN" altLang="en-US" dirty="0">
                        <a:latin typeface="Bradley Hand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Bradley Hand" pitchFamily="2" charset="0"/>
                        </a:rPr>
                        <a:t>[1024,2048]</a:t>
                      </a:r>
                      <a:endParaRPr lang="zh-CN" altLang="en-US" dirty="0">
                        <a:latin typeface="Bradley Hand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Bradley Hand" pitchFamily="2" charset="0"/>
                        </a:rPr>
                        <a:t>Out-project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Bradley Hand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715894"/>
                  </a:ext>
                </a:extLst>
              </a:tr>
              <a:tr h="392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norm</a:t>
                      </a:r>
                      <a:endParaRPr lang="zh-CN" altLang="en-US" dirty="0">
                        <a:latin typeface="Bradley Hand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Bradley Hand" pitchFamily="2" charset="0"/>
                        </a:rPr>
                        <a:t>[1024]</a:t>
                      </a:r>
                      <a:endParaRPr lang="zh-CN" altLang="en-US" dirty="0">
                        <a:latin typeface="Bradley Hand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Bradley Hand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9263027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D646EB98-8B6F-80DC-0E5A-28281C6FB0C1}"/>
              </a:ext>
            </a:extLst>
          </p:cNvPr>
          <p:cNvSpPr txBox="1"/>
          <p:nvPr/>
        </p:nvSpPr>
        <p:spPr>
          <a:xfrm>
            <a:off x="4765410" y="5601763"/>
            <a:ext cx="1788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accent2">
                    <a:lumMod val="75000"/>
                  </a:schemeClr>
                </a:solidFill>
                <a:latin typeface="Bradley Hand" pitchFamily="2" charset="0"/>
              </a:rPr>
              <a:t>In-project</a:t>
            </a:r>
            <a:endParaRPr kumimoji="1" lang="zh-CN" altLang="en-US" sz="2000" dirty="0">
              <a:solidFill>
                <a:schemeClr val="accent2">
                  <a:lumMod val="75000"/>
                </a:schemeClr>
              </a:solidFill>
              <a:latin typeface="Bradley Hand" pitchFamily="2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1A49EEB-C325-B254-E1E0-9E5DF5C2544B}"/>
              </a:ext>
            </a:extLst>
          </p:cNvPr>
          <p:cNvSpPr txBox="1"/>
          <p:nvPr/>
        </p:nvSpPr>
        <p:spPr>
          <a:xfrm>
            <a:off x="3660959" y="3877120"/>
            <a:ext cx="99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accent2">
                    <a:lumMod val="75000"/>
                  </a:schemeClr>
                </a:solidFill>
                <a:latin typeface="Bradley Hand" pitchFamily="2" charset="0"/>
              </a:rPr>
              <a:t>conv1d</a:t>
            </a:r>
            <a:endParaRPr kumimoji="1" lang="zh-CN" altLang="en-US" sz="2000" dirty="0">
              <a:solidFill>
                <a:schemeClr val="accent2">
                  <a:lumMod val="75000"/>
                </a:schemeClr>
              </a:solidFill>
              <a:latin typeface="Bradley Hand" pitchFamily="2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62A0DEB-5D34-91AA-4FCD-73261BFEE663}"/>
              </a:ext>
            </a:extLst>
          </p:cNvPr>
          <p:cNvSpPr txBox="1"/>
          <p:nvPr/>
        </p:nvSpPr>
        <p:spPr>
          <a:xfrm>
            <a:off x="3724901" y="2168969"/>
            <a:ext cx="693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>
                <a:solidFill>
                  <a:schemeClr val="accent2">
                    <a:lumMod val="75000"/>
                  </a:schemeClr>
                </a:solidFill>
                <a:latin typeface="Bradley Hand" pitchFamily="2" charset="0"/>
              </a:rPr>
              <a:t>ssm</a:t>
            </a:r>
            <a:endParaRPr kumimoji="1" lang="zh-CN" altLang="en-US" sz="2000" dirty="0">
              <a:solidFill>
                <a:schemeClr val="accent2">
                  <a:lumMod val="75000"/>
                </a:schemeClr>
              </a:solidFill>
              <a:latin typeface="Bradley Hand" pitchFamily="2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538636F-C752-6E80-D298-AC93CD2B930A}"/>
              </a:ext>
            </a:extLst>
          </p:cNvPr>
          <p:cNvSpPr txBox="1"/>
          <p:nvPr/>
        </p:nvSpPr>
        <p:spPr>
          <a:xfrm>
            <a:off x="3898873" y="824819"/>
            <a:ext cx="154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accent2">
                    <a:lumMod val="75000"/>
                  </a:schemeClr>
                </a:solidFill>
                <a:latin typeface="Bradley Hand" pitchFamily="2" charset="0"/>
              </a:rPr>
              <a:t>Out-project</a:t>
            </a:r>
            <a:endParaRPr kumimoji="1" lang="zh-CN" altLang="en-US" sz="2000" dirty="0">
              <a:solidFill>
                <a:schemeClr val="accent2">
                  <a:lumMod val="75000"/>
                </a:schemeClr>
              </a:solidFill>
              <a:latin typeface="Bradley H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76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27DCB4D2-F431-8C05-AE55-1FE52F1B9540}"/>
              </a:ext>
            </a:extLst>
          </p:cNvPr>
          <p:cNvSpPr txBox="1"/>
          <p:nvPr/>
        </p:nvSpPr>
        <p:spPr>
          <a:xfrm>
            <a:off x="-19450" y="14333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The SSM Module (S6)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7505BB8C-A40A-DA6F-1F91-BF1EB08A18AE}"/>
              </a:ext>
            </a:extLst>
          </p:cNvPr>
          <p:cNvGrpSpPr/>
          <p:nvPr/>
        </p:nvGrpSpPr>
        <p:grpSpPr>
          <a:xfrm>
            <a:off x="598431" y="1159037"/>
            <a:ext cx="7243240" cy="4773841"/>
            <a:chOff x="2873799" y="1174163"/>
            <a:chExt cx="7243240" cy="4773841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BA31C5B-4AC6-5772-1F48-4B5D7D627953}"/>
                </a:ext>
              </a:extLst>
            </p:cNvPr>
            <p:cNvGrpSpPr/>
            <p:nvPr/>
          </p:nvGrpSpPr>
          <p:grpSpPr>
            <a:xfrm>
              <a:off x="2873799" y="1403772"/>
              <a:ext cx="6988765" cy="4544232"/>
              <a:chOff x="2690919" y="616294"/>
              <a:chExt cx="6988765" cy="454423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937FA845-2516-246D-A992-8EEBB4526EF2}"/>
                      </a:ext>
                    </a:extLst>
                  </p:cNvPr>
                  <p:cNvSpPr txBox="1"/>
                  <p:nvPr/>
                </p:nvSpPr>
                <p:spPr>
                  <a:xfrm>
                    <a:off x="2809560" y="1011303"/>
                    <a:ext cx="3051926" cy="283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kumimoji="1" lang="en-US" altLang="zh-CN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oMath>
                    </a14:m>
                    <a:r>
                      <a:rPr kumimoji="1" lang="en-US" altLang="zh-CN" dirty="0"/>
                      <a:t>, </a:t>
                    </a:r>
                    <a14:m>
                      <m:oMath xmlns:m="http://schemas.openxmlformats.org/officeDocument/2006/math">
                        <m:r>
                          <a:rPr kumimoji="1" lang="en-US" altLang="zh-CN" b="1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a14:m>
                    <a:r>
                      <a:rPr kumimoji="1" lang="en-US" altLang="zh-CN" dirty="0"/>
                      <a:t>,</a:t>
                    </a:r>
                    <a:r>
                      <a:rPr kumimoji="1"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kumimoji="1" lang="en-US" altLang="zh-CN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oMath>
                    </a14:m>
                    <a:endParaRPr kumimoji="1" lang="en-US" altLang="zh-CN" dirty="0"/>
                  </a:p>
                </p:txBody>
              </p:sp>
            </mc:Choice>
            <mc:Fallback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937FA845-2516-246D-A992-8EEBB4526E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9560" y="1011303"/>
                    <a:ext cx="3051926" cy="28321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490" t="-26087" r="-415" b="-478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2E072FFC-D01F-569A-0B63-48E853463F88}"/>
                      </a:ext>
                    </a:extLst>
                  </p:cNvPr>
                  <p:cNvSpPr txBox="1"/>
                  <p:nvPr/>
                </p:nvSpPr>
                <p:spPr>
                  <a:xfrm>
                    <a:off x="3046368" y="1784200"/>
                    <a:ext cx="2283446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kumimoji="1" lang="en-US" altLang="zh-CN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acc>
                            <m:accPr>
                              <m:chr m:val="⃗"/>
                              <m:ctrlPr>
                                <a:rPr kumimoji="1" lang="en-US" altLang="zh-CN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kumimoji="1" lang="en-US" altLang="zh-CN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acc>
                            <m:accPr>
                              <m:chr m:val="⃗"/>
                              <m:ctrlPr>
                                <a:rPr kumimoji="1" lang="en-US" altLang="zh-CN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kumimoji="1" lang="en-US" altLang="zh-CN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zh-CN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i="1" dirty="0"/>
                  </a:p>
                </p:txBody>
              </p:sp>
            </mc:Choice>
            <mc:Fallback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2E072FFC-D01F-569A-0B63-48E853463F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6368" y="1784200"/>
                    <a:ext cx="2283446" cy="55399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315" t="-18182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1E3E8D1-2262-3A2D-432C-7D806A904884}"/>
                  </a:ext>
                </a:extLst>
              </p:cNvPr>
              <p:cNvSpPr txBox="1"/>
              <p:nvPr/>
            </p:nvSpPr>
            <p:spPr>
              <a:xfrm>
                <a:off x="2690919" y="2592663"/>
                <a:ext cx="2807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Bradley Hand" pitchFamily="2" charset="0"/>
                  </a:rPr>
                  <a:t>(a)Continuous-time form</a:t>
                </a:r>
                <a:endParaRPr kumimoji="1" lang="zh-CN" altLang="en-US" dirty="0">
                  <a:latin typeface="Bradley Hand" pitchFamily="2" charset="0"/>
                </a:endParaRPr>
              </a:p>
            </p:txBody>
          </p: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A7D1F8E-383F-8DA6-A8C1-F477AA222F5A}"/>
                  </a:ext>
                </a:extLst>
              </p:cNvPr>
              <p:cNvSpPr txBox="1"/>
              <p:nvPr/>
            </p:nvSpPr>
            <p:spPr>
              <a:xfrm>
                <a:off x="6219735" y="2592663"/>
                <a:ext cx="2840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Bradley Hand" pitchFamily="2" charset="0"/>
                  </a:rPr>
                  <a:t>(b) Discrete-time form</a:t>
                </a:r>
                <a:endParaRPr kumimoji="1" lang="zh-CN" altLang="en-US" dirty="0">
                  <a:latin typeface="Bradley Hand" pitchFamily="2" charset="0"/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E4B0030-927A-6D2E-4BA9-FADF4B0324D6}"/>
                  </a:ext>
                </a:extLst>
              </p:cNvPr>
              <p:cNvSpPr txBox="1"/>
              <p:nvPr/>
            </p:nvSpPr>
            <p:spPr>
              <a:xfrm>
                <a:off x="2727380" y="616294"/>
                <a:ext cx="3906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u="sng" dirty="0">
                    <a:solidFill>
                      <a:schemeClr val="accent2">
                        <a:lumMod val="75000"/>
                      </a:schemeClr>
                    </a:solidFill>
                    <a:latin typeface="Bradley Hand" pitchFamily="2" charset="0"/>
                  </a:rPr>
                  <a:t>Parameters of the dynamic system</a:t>
                </a:r>
                <a:r>
                  <a:rPr kumimoji="1" lang="en-US" altLang="zh-CN" dirty="0">
                    <a:latin typeface="Bradley Hand" pitchFamily="2" charset="0"/>
                  </a:rPr>
                  <a:t>:</a:t>
                </a:r>
                <a:endParaRPr kumimoji="1" lang="zh-CN" altLang="en-US" dirty="0">
                  <a:latin typeface="Bradley Hand" pitchFamily="2" charset="0"/>
                </a:endParaRPr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83C5E360-A9E7-EB78-8DDD-01ABCAEF425C}"/>
                  </a:ext>
                </a:extLst>
              </p:cNvPr>
              <p:cNvGrpSpPr/>
              <p:nvPr/>
            </p:nvGrpSpPr>
            <p:grpSpPr>
              <a:xfrm>
                <a:off x="6049817" y="1399244"/>
                <a:ext cx="3629867" cy="1107996"/>
                <a:chOff x="6310167" y="1240885"/>
                <a:chExt cx="3629867" cy="1107996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" name="文本框 1">
                      <a:extLst>
                        <a:ext uri="{FF2B5EF4-FFF2-40B4-BE49-F238E27FC236}">
                          <a16:creationId xmlns:a16="http://schemas.microsoft.com/office/drawing/2014/main" id="{F9BDED24-3FA0-4EF4-06F6-6CA61018DE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10167" y="1240885"/>
                      <a:ext cx="2619884" cy="110799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kumimoji="1"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  <m: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  <m:d>
                              <m:dPr>
                                <m:ctrlPr>
                                  <a:rPr kumimoji="1" lang="zh-CN" alt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kumimoji="1" lang="en-US" altLang="zh-CN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oMath>
                        </m:oMathPara>
                      </a14:m>
                      <a:endParaRPr kumimoji="1" lang="en-US" altLang="zh-CN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kumimoji="1"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acc>
                            <m: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kumimoji="1" lang="en-US" altLang="zh-CN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oMath>
                        </m:oMathPara>
                      </a14:m>
                      <a:endParaRPr kumimoji="1" lang="en-US" altLang="zh-CN" b="0" i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  <a:p>
                      <a:pPr>
                        <a:spcBef>
                          <a:spcPts val="18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kumimoji="1" lang="en-US" altLang="zh-CN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kumimoji="1"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  <m:acc>
                              <m:accPr>
                                <m:chr m:val="⃗"/>
                                <m:ctrlPr>
                                  <a:rPr kumimoji="1" lang="en-US" altLang="zh-CN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kumimoji="1"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acc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kumimoji="1" lang="en-US" altLang="zh-CN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  <m:acc>
                              <m:accPr>
                                <m:chr m:val="⃗"/>
                                <m:ctrlPr>
                                  <a:rPr kumimoji="1" lang="en-US" altLang="zh-CN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1" lang="en-US" altLang="zh-CN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b="1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  <m:r>
                              <a:rPr kumimoji="1" lang="en-US" altLang="zh-CN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kumimoji="1" lang="en-US" altLang="zh-CN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kumimoji="1" lang="en-US" altLang="zh-CN" dirty="0"/>
                    </a:p>
                  </p:txBody>
                </p:sp>
              </mc:Choice>
              <mc:Fallback>
                <p:sp>
                  <p:nvSpPr>
                    <p:cNvPr id="2" name="文本框 1">
                      <a:extLst>
                        <a:ext uri="{FF2B5EF4-FFF2-40B4-BE49-F238E27FC236}">
                          <a16:creationId xmlns:a16="http://schemas.microsoft.com/office/drawing/2014/main" id="{F9BDED24-3FA0-4EF4-06F6-6CA61018DE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10167" y="1240885"/>
                      <a:ext cx="2619884" cy="110799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3382" b="-78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" name="右大括号 6">
                  <a:extLst>
                    <a:ext uri="{FF2B5EF4-FFF2-40B4-BE49-F238E27FC236}">
                      <a16:creationId xmlns:a16="http://schemas.microsoft.com/office/drawing/2014/main" id="{06EB773B-3627-02DE-9CBC-DC6DFFB44332}"/>
                    </a:ext>
                  </a:extLst>
                </p:cNvPr>
                <p:cNvSpPr/>
                <p:nvPr/>
              </p:nvSpPr>
              <p:spPr>
                <a:xfrm>
                  <a:off x="7750174" y="1294522"/>
                  <a:ext cx="117475" cy="439028"/>
                </a:xfrm>
                <a:prstGeom prst="rightBrace">
                  <a:avLst>
                    <a:gd name="adj1" fmla="val 34214"/>
                    <a:gd name="adj2" fmla="val 5000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31650464-6696-3161-B132-79AE4B8C475D}"/>
                    </a:ext>
                  </a:extLst>
                </p:cNvPr>
                <p:cNvSpPr txBox="1"/>
                <p:nvPr/>
              </p:nvSpPr>
              <p:spPr>
                <a:xfrm>
                  <a:off x="7873999" y="1342362"/>
                  <a:ext cx="20660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>
                      <a:solidFill>
                        <a:srgbClr val="FF0000"/>
                      </a:solidFill>
                      <a:latin typeface="Bradley Hand" pitchFamily="2" charset="0"/>
                    </a:rPr>
                    <a:t>Discretization</a:t>
                  </a:r>
                  <a:endParaRPr kumimoji="1" lang="zh-CN" altLang="en-US" dirty="0">
                    <a:solidFill>
                      <a:srgbClr val="FF0000"/>
                    </a:solidFill>
                    <a:latin typeface="Bradley Hand" pitchFamily="2" charset="0"/>
                  </a:endParaRPr>
                </a:p>
              </p:txBody>
            </p: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47B160B9-7F6E-3F89-DEA2-7A767C0EF6B3}"/>
                  </a:ext>
                </a:extLst>
              </p:cNvPr>
              <p:cNvGrpSpPr/>
              <p:nvPr/>
            </p:nvGrpSpPr>
            <p:grpSpPr>
              <a:xfrm>
                <a:off x="4254793" y="3068028"/>
                <a:ext cx="4968472" cy="2092498"/>
                <a:chOff x="4286543" y="3216460"/>
                <a:chExt cx="4968472" cy="2092498"/>
              </a:xfrm>
            </p:grpSpPr>
            <p:grpSp>
              <p:nvGrpSpPr>
                <p:cNvPr id="6" name="组合 5">
                  <a:extLst>
                    <a:ext uri="{FF2B5EF4-FFF2-40B4-BE49-F238E27FC236}">
                      <a16:creationId xmlns:a16="http://schemas.microsoft.com/office/drawing/2014/main" id="{0BDD2DA3-D6BB-1870-2866-FD09FAA17790}"/>
                    </a:ext>
                  </a:extLst>
                </p:cNvPr>
                <p:cNvGrpSpPr/>
                <p:nvPr/>
              </p:nvGrpSpPr>
              <p:grpSpPr>
                <a:xfrm>
                  <a:off x="4286543" y="3216460"/>
                  <a:ext cx="4773827" cy="1744295"/>
                  <a:chOff x="2940365" y="3935995"/>
                  <a:chExt cx="4773827" cy="1744295"/>
                </a:xfrm>
              </p:grpSpPr>
              <p:grpSp>
                <p:nvGrpSpPr>
                  <p:cNvPr id="75" name="组合 74">
                    <a:extLst>
                      <a:ext uri="{FF2B5EF4-FFF2-40B4-BE49-F238E27FC236}">
                        <a16:creationId xmlns:a16="http://schemas.microsoft.com/office/drawing/2014/main" id="{DB57B593-809F-931C-A875-C38D522F7A20}"/>
                      </a:ext>
                    </a:extLst>
                  </p:cNvPr>
                  <p:cNvGrpSpPr/>
                  <p:nvPr/>
                </p:nvGrpSpPr>
                <p:grpSpPr>
                  <a:xfrm>
                    <a:off x="2940365" y="4592960"/>
                    <a:ext cx="1274165" cy="254833"/>
                    <a:chOff x="2510852" y="3245370"/>
                    <a:chExt cx="1274165" cy="254833"/>
                  </a:xfrm>
                </p:grpSpPr>
                <p:sp>
                  <p:nvSpPr>
                    <p:cNvPr id="21" name="矩形 20">
                      <a:extLst>
                        <a:ext uri="{FF2B5EF4-FFF2-40B4-BE49-F238E27FC236}">
                          <a16:creationId xmlns:a16="http://schemas.microsoft.com/office/drawing/2014/main" id="{6CA8EAF1-6E42-6497-2AA5-60EB1A4FFE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0852" y="3245370"/>
                      <a:ext cx="254833" cy="25483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2" name="矩形 21">
                      <a:extLst>
                        <a:ext uri="{FF2B5EF4-FFF2-40B4-BE49-F238E27FC236}">
                          <a16:creationId xmlns:a16="http://schemas.microsoft.com/office/drawing/2014/main" id="{027CCD0D-B69B-C810-33E9-9AAD88AD6F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65685" y="3245370"/>
                      <a:ext cx="254833" cy="25483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4" name="矩形 23">
                      <a:extLst>
                        <a:ext uri="{FF2B5EF4-FFF2-40B4-BE49-F238E27FC236}">
                          <a16:creationId xmlns:a16="http://schemas.microsoft.com/office/drawing/2014/main" id="{C2CCE03A-FD5F-DE07-2BBC-89C7034882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0518" y="3245370"/>
                      <a:ext cx="254833" cy="25483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8" name="矩形 27">
                      <a:extLst>
                        <a:ext uri="{FF2B5EF4-FFF2-40B4-BE49-F238E27FC236}">
                          <a16:creationId xmlns:a16="http://schemas.microsoft.com/office/drawing/2014/main" id="{DC0CB5BA-FAD7-ADA8-DE88-1E0793650E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5351" y="3245370"/>
                      <a:ext cx="254833" cy="25483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29" name="矩形 28">
                      <a:extLst>
                        <a:ext uri="{FF2B5EF4-FFF2-40B4-BE49-F238E27FC236}">
                          <a16:creationId xmlns:a16="http://schemas.microsoft.com/office/drawing/2014/main" id="{1450EE65-96AD-3BA8-AF7D-5ED4F626DC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0184" y="3245370"/>
                      <a:ext cx="254833" cy="25483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grpSp>
                <p:nvGrpSpPr>
                  <p:cNvPr id="76" name="组合 75">
                    <a:extLst>
                      <a:ext uri="{FF2B5EF4-FFF2-40B4-BE49-F238E27FC236}">
                        <a16:creationId xmlns:a16="http://schemas.microsoft.com/office/drawing/2014/main" id="{DD5CA64C-BEB1-3D99-2CB8-27E498802BFF}"/>
                      </a:ext>
                    </a:extLst>
                  </p:cNvPr>
                  <p:cNvGrpSpPr/>
                  <p:nvPr/>
                </p:nvGrpSpPr>
                <p:grpSpPr>
                  <a:xfrm>
                    <a:off x="4483863" y="4103282"/>
                    <a:ext cx="1274165" cy="1234189"/>
                    <a:chOff x="4424596" y="2633271"/>
                    <a:chExt cx="1274165" cy="1234189"/>
                  </a:xfrm>
                </p:grpSpPr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F7916E17-D304-84D0-4415-7C6E308614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4596" y="2633271"/>
                      <a:ext cx="254833" cy="25483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155E1C9A-AB5F-544F-CBD7-E0DEE09C96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79429" y="2633271"/>
                      <a:ext cx="254833" cy="25483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1CC7881D-9E44-2B38-01AB-55D0894F97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4262" y="2633271"/>
                      <a:ext cx="254833" cy="25483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40" name="矩形 39">
                      <a:extLst>
                        <a:ext uri="{FF2B5EF4-FFF2-40B4-BE49-F238E27FC236}">
                          <a16:creationId xmlns:a16="http://schemas.microsoft.com/office/drawing/2014/main" id="{F183A840-9AFF-7B76-CEFD-2F73A6A03E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9095" y="2633271"/>
                      <a:ext cx="254833" cy="25483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41" name="矩形 40">
                      <a:extLst>
                        <a:ext uri="{FF2B5EF4-FFF2-40B4-BE49-F238E27FC236}">
                          <a16:creationId xmlns:a16="http://schemas.microsoft.com/office/drawing/2014/main" id="{B5C5DABA-49D5-3DC4-E821-32E3C7DF6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43928" y="2633271"/>
                      <a:ext cx="254833" cy="25483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42" name="矩形 41">
                      <a:extLst>
                        <a:ext uri="{FF2B5EF4-FFF2-40B4-BE49-F238E27FC236}">
                          <a16:creationId xmlns:a16="http://schemas.microsoft.com/office/drawing/2014/main" id="{2C5910B7-2F38-4941-ACB7-873EA8080E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4596" y="2868116"/>
                      <a:ext cx="254833" cy="25483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43" name="矩形 42">
                      <a:extLst>
                        <a:ext uri="{FF2B5EF4-FFF2-40B4-BE49-F238E27FC236}">
                          <a16:creationId xmlns:a16="http://schemas.microsoft.com/office/drawing/2014/main" id="{F6E7B513-B470-BCDE-9A88-453A2D1CD3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79429" y="2868116"/>
                      <a:ext cx="254833" cy="25483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44" name="矩形 43">
                      <a:extLst>
                        <a:ext uri="{FF2B5EF4-FFF2-40B4-BE49-F238E27FC236}">
                          <a16:creationId xmlns:a16="http://schemas.microsoft.com/office/drawing/2014/main" id="{909E0553-1835-FB46-1ECC-9E8B460544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4262" y="2868116"/>
                      <a:ext cx="254833" cy="25483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45" name="矩形 44">
                      <a:extLst>
                        <a:ext uri="{FF2B5EF4-FFF2-40B4-BE49-F238E27FC236}">
                          <a16:creationId xmlns:a16="http://schemas.microsoft.com/office/drawing/2014/main" id="{93D6F049-9618-B968-6FA9-EC290375A8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9095" y="2868116"/>
                      <a:ext cx="254833" cy="25483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46" name="矩形 45">
                      <a:extLst>
                        <a:ext uri="{FF2B5EF4-FFF2-40B4-BE49-F238E27FC236}">
                          <a16:creationId xmlns:a16="http://schemas.microsoft.com/office/drawing/2014/main" id="{9B2EA50D-2CA3-0568-F24F-05FC6BA92C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43928" y="2868116"/>
                      <a:ext cx="254833" cy="25483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47" name="矩形 46">
                      <a:extLst>
                        <a:ext uri="{FF2B5EF4-FFF2-40B4-BE49-F238E27FC236}">
                          <a16:creationId xmlns:a16="http://schemas.microsoft.com/office/drawing/2014/main" id="{A18E3265-AAEB-6A21-B87B-87C1BBD216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4596" y="3122949"/>
                      <a:ext cx="254833" cy="25483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48" name="矩形 47">
                      <a:extLst>
                        <a:ext uri="{FF2B5EF4-FFF2-40B4-BE49-F238E27FC236}">
                          <a16:creationId xmlns:a16="http://schemas.microsoft.com/office/drawing/2014/main" id="{8C41487B-8E34-201B-2BBF-42407A986B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79429" y="3122949"/>
                      <a:ext cx="254833" cy="25483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49" name="矩形 48">
                      <a:extLst>
                        <a:ext uri="{FF2B5EF4-FFF2-40B4-BE49-F238E27FC236}">
                          <a16:creationId xmlns:a16="http://schemas.microsoft.com/office/drawing/2014/main" id="{43F97D43-DA1E-D36A-1ACD-9782FB9C3F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4262" y="3122949"/>
                      <a:ext cx="254833" cy="25483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50" name="矩形 49">
                      <a:extLst>
                        <a:ext uri="{FF2B5EF4-FFF2-40B4-BE49-F238E27FC236}">
                          <a16:creationId xmlns:a16="http://schemas.microsoft.com/office/drawing/2014/main" id="{12443873-49B7-B237-6C23-587FECC72A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9095" y="3122949"/>
                      <a:ext cx="254833" cy="25483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51" name="矩形 50">
                      <a:extLst>
                        <a:ext uri="{FF2B5EF4-FFF2-40B4-BE49-F238E27FC236}">
                          <a16:creationId xmlns:a16="http://schemas.microsoft.com/office/drawing/2014/main" id="{611CF10B-16C7-7889-0048-450B6D1F69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43928" y="3122949"/>
                      <a:ext cx="254833" cy="25483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52" name="矩形 51">
                      <a:extLst>
                        <a:ext uri="{FF2B5EF4-FFF2-40B4-BE49-F238E27FC236}">
                          <a16:creationId xmlns:a16="http://schemas.microsoft.com/office/drawing/2014/main" id="{3F9CCBC2-B5F9-3ACD-5BD1-9E25B98ACC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4596" y="3357794"/>
                      <a:ext cx="254833" cy="25483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53" name="矩形 52">
                      <a:extLst>
                        <a:ext uri="{FF2B5EF4-FFF2-40B4-BE49-F238E27FC236}">
                          <a16:creationId xmlns:a16="http://schemas.microsoft.com/office/drawing/2014/main" id="{90E920CA-1871-16C0-2E52-0031372383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79429" y="3357794"/>
                      <a:ext cx="254833" cy="25483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54" name="矩形 53">
                      <a:extLst>
                        <a:ext uri="{FF2B5EF4-FFF2-40B4-BE49-F238E27FC236}">
                          <a16:creationId xmlns:a16="http://schemas.microsoft.com/office/drawing/2014/main" id="{A0DC7EA1-2787-F57E-F1F6-535A11815B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4262" y="3357794"/>
                      <a:ext cx="254833" cy="25483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55" name="矩形 54">
                      <a:extLst>
                        <a:ext uri="{FF2B5EF4-FFF2-40B4-BE49-F238E27FC236}">
                          <a16:creationId xmlns:a16="http://schemas.microsoft.com/office/drawing/2014/main" id="{A8B99CE2-9AE7-A6B4-C701-D3C1E442CE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9095" y="3357794"/>
                      <a:ext cx="254833" cy="25483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56" name="矩形 55">
                      <a:extLst>
                        <a:ext uri="{FF2B5EF4-FFF2-40B4-BE49-F238E27FC236}">
                          <a16:creationId xmlns:a16="http://schemas.microsoft.com/office/drawing/2014/main" id="{F4E216F6-BCE7-75DC-135F-43073224E1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43928" y="3357794"/>
                      <a:ext cx="254833" cy="25483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57" name="矩形 56">
                      <a:extLst>
                        <a:ext uri="{FF2B5EF4-FFF2-40B4-BE49-F238E27FC236}">
                          <a16:creationId xmlns:a16="http://schemas.microsoft.com/office/drawing/2014/main" id="{03469F3B-0461-716A-ACE3-0ED92E7EBE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5950" y="3612627"/>
                      <a:ext cx="254833" cy="25483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58" name="矩形 57">
                      <a:extLst>
                        <a:ext uri="{FF2B5EF4-FFF2-40B4-BE49-F238E27FC236}">
                          <a16:creationId xmlns:a16="http://schemas.microsoft.com/office/drawing/2014/main" id="{2B55A044-0925-C2D0-0D9B-67875EA365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2850" y="3612627"/>
                      <a:ext cx="254833" cy="25483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59" name="矩形 58">
                      <a:extLst>
                        <a:ext uri="{FF2B5EF4-FFF2-40B4-BE49-F238E27FC236}">
                          <a16:creationId xmlns:a16="http://schemas.microsoft.com/office/drawing/2014/main" id="{9190F956-12D5-8265-6A46-64E26D3E0C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3692" y="3612627"/>
                      <a:ext cx="254833" cy="25483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0" name="矩形 59">
                      <a:extLst>
                        <a:ext uri="{FF2B5EF4-FFF2-40B4-BE49-F238E27FC236}">
                          <a16:creationId xmlns:a16="http://schemas.microsoft.com/office/drawing/2014/main" id="{3C1F22C5-EB4B-5D03-6B88-5E7E8B5420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525" y="3612627"/>
                      <a:ext cx="254833" cy="25483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1" name="矩形 60">
                      <a:extLst>
                        <a:ext uri="{FF2B5EF4-FFF2-40B4-BE49-F238E27FC236}">
                          <a16:creationId xmlns:a16="http://schemas.microsoft.com/office/drawing/2014/main" id="{243AB196-22AA-4B08-5BE0-488DB18765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40564" y="3612627"/>
                      <a:ext cx="254833" cy="25483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grpSp>
                <p:nvGrpSpPr>
                  <p:cNvPr id="77" name="组合 76">
                    <a:extLst>
                      <a:ext uri="{FF2B5EF4-FFF2-40B4-BE49-F238E27FC236}">
                        <a16:creationId xmlns:a16="http://schemas.microsoft.com/office/drawing/2014/main" id="{69EE03D9-EAC8-F610-C5C9-02E8C88C0464}"/>
                      </a:ext>
                    </a:extLst>
                  </p:cNvPr>
                  <p:cNvGrpSpPr/>
                  <p:nvPr/>
                </p:nvGrpSpPr>
                <p:grpSpPr>
                  <a:xfrm>
                    <a:off x="5948477" y="4103282"/>
                    <a:ext cx="254833" cy="1234189"/>
                    <a:chOff x="5816185" y="2633271"/>
                    <a:chExt cx="254833" cy="1234189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</p:grpSpPr>
                <p:sp>
                  <p:nvSpPr>
                    <p:cNvPr id="62" name="矩形 61">
                      <a:extLst>
                        <a:ext uri="{FF2B5EF4-FFF2-40B4-BE49-F238E27FC236}">
                          <a16:creationId xmlns:a16="http://schemas.microsoft.com/office/drawing/2014/main" id="{759BB5BC-5618-8F20-CDF2-D9777105C2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6185" y="2633271"/>
                      <a:ext cx="254833" cy="25483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3" name="矩形 62">
                      <a:extLst>
                        <a:ext uri="{FF2B5EF4-FFF2-40B4-BE49-F238E27FC236}">
                          <a16:creationId xmlns:a16="http://schemas.microsoft.com/office/drawing/2014/main" id="{AC958210-EEF8-F599-4CAF-2ADFDD0AB4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6185" y="2868116"/>
                      <a:ext cx="254833" cy="25483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4" name="矩形 63">
                      <a:extLst>
                        <a:ext uri="{FF2B5EF4-FFF2-40B4-BE49-F238E27FC236}">
                          <a16:creationId xmlns:a16="http://schemas.microsoft.com/office/drawing/2014/main" id="{CE318A82-E304-FD0C-D707-93BD542750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6185" y="3122949"/>
                      <a:ext cx="254833" cy="25483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5" name="矩形 64">
                      <a:extLst>
                        <a:ext uri="{FF2B5EF4-FFF2-40B4-BE49-F238E27FC236}">
                          <a16:creationId xmlns:a16="http://schemas.microsoft.com/office/drawing/2014/main" id="{E8F510D6-3EB3-3CFF-0F00-AF95198D19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6185" y="3357794"/>
                      <a:ext cx="254833" cy="25483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6" name="矩形 65">
                      <a:extLst>
                        <a:ext uri="{FF2B5EF4-FFF2-40B4-BE49-F238E27FC236}">
                          <a16:creationId xmlns:a16="http://schemas.microsoft.com/office/drawing/2014/main" id="{FFAEADD9-9FA9-1E11-FB95-7222693922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6185" y="3612627"/>
                      <a:ext cx="254833" cy="25483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grpSp>
                <p:nvGrpSpPr>
                  <p:cNvPr id="78" name="组合 77">
                    <a:extLst>
                      <a:ext uri="{FF2B5EF4-FFF2-40B4-BE49-F238E27FC236}">
                        <a16:creationId xmlns:a16="http://schemas.microsoft.com/office/drawing/2014/main" id="{1EFFA7EE-1374-502A-6894-07BD01E1BA7D}"/>
                      </a:ext>
                    </a:extLst>
                  </p:cNvPr>
                  <p:cNvGrpSpPr/>
                  <p:nvPr/>
                </p:nvGrpSpPr>
                <p:grpSpPr>
                  <a:xfrm>
                    <a:off x="6812337" y="4103282"/>
                    <a:ext cx="254833" cy="1234189"/>
                    <a:chOff x="6753070" y="2633271"/>
                    <a:chExt cx="254833" cy="1234189"/>
                  </a:xfrm>
                </p:grpSpPr>
                <p:sp>
                  <p:nvSpPr>
                    <p:cNvPr id="67" name="矩形 66">
                      <a:extLst>
                        <a:ext uri="{FF2B5EF4-FFF2-40B4-BE49-F238E27FC236}">
                          <a16:creationId xmlns:a16="http://schemas.microsoft.com/office/drawing/2014/main" id="{20D8EB19-83DA-22AE-3CCA-3F1D671B24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53070" y="2633271"/>
                      <a:ext cx="254833" cy="254833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8" name="矩形 67">
                      <a:extLst>
                        <a:ext uri="{FF2B5EF4-FFF2-40B4-BE49-F238E27FC236}">
                          <a16:creationId xmlns:a16="http://schemas.microsoft.com/office/drawing/2014/main" id="{353CDC39-2C57-7BA3-1602-38A28F3648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53070" y="2868116"/>
                      <a:ext cx="254833" cy="254833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69" name="矩形 68">
                      <a:extLst>
                        <a:ext uri="{FF2B5EF4-FFF2-40B4-BE49-F238E27FC236}">
                          <a16:creationId xmlns:a16="http://schemas.microsoft.com/office/drawing/2014/main" id="{85916A24-BBC2-B9FA-7D48-118732A3A3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53070" y="3122949"/>
                      <a:ext cx="254833" cy="254833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0" name="矩形 69">
                      <a:extLst>
                        <a:ext uri="{FF2B5EF4-FFF2-40B4-BE49-F238E27FC236}">
                          <a16:creationId xmlns:a16="http://schemas.microsoft.com/office/drawing/2014/main" id="{851488FD-DB90-FB60-C74C-49C6680F59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53070" y="3357794"/>
                      <a:ext cx="254833" cy="254833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1" name="矩形 70">
                      <a:extLst>
                        <a:ext uri="{FF2B5EF4-FFF2-40B4-BE49-F238E27FC236}">
                          <a16:creationId xmlns:a16="http://schemas.microsoft.com/office/drawing/2014/main" id="{B452A43A-E030-4101-1AC4-788430C2A2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53070" y="3612627"/>
                      <a:ext cx="254833" cy="254833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sp>
                <p:nvSpPr>
                  <p:cNvPr id="72" name="矩形 71">
                    <a:extLst>
                      <a:ext uri="{FF2B5EF4-FFF2-40B4-BE49-F238E27FC236}">
                        <a16:creationId xmlns:a16="http://schemas.microsoft.com/office/drawing/2014/main" id="{B06EA6E3-696C-2A6A-A9C3-B415AB7A9461}"/>
                      </a:ext>
                    </a:extLst>
                  </p:cNvPr>
                  <p:cNvSpPr/>
                  <p:nvPr/>
                </p:nvSpPr>
                <p:spPr>
                  <a:xfrm>
                    <a:off x="7284600" y="4592960"/>
                    <a:ext cx="254833" cy="254833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3" name="双中括号 72">
                    <a:extLst>
                      <a:ext uri="{FF2B5EF4-FFF2-40B4-BE49-F238E27FC236}">
                        <a16:creationId xmlns:a16="http://schemas.microsoft.com/office/drawing/2014/main" id="{4B9962F8-97B7-55A1-D85B-19A1EB084DB5}"/>
                      </a:ext>
                    </a:extLst>
                  </p:cNvPr>
                  <p:cNvSpPr/>
                  <p:nvPr/>
                </p:nvSpPr>
                <p:spPr>
                  <a:xfrm>
                    <a:off x="4335523" y="3935995"/>
                    <a:ext cx="3378669" cy="1581462"/>
                  </a:xfrm>
                  <a:prstGeom prst="bracketPair">
                    <a:avLst>
                      <a:gd name="adj" fmla="val 3611"/>
                    </a:avLst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4" name="文本框 73">
                        <a:extLst>
                          <a:ext uri="{FF2B5EF4-FFF2-40B4-BE49-F238E27FC236}">
                            <a16:creationId xmlns:a16="http://schemas.microsoft.com/office/drawing/2014/main" id="{06DF1827-34B5-2FDD-FAB5-A543D667EA4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10167" y="4520321"/>
                        <a:ext cx="339837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sz="2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m:oMathPara>
                        </a14:m>
                        <a:endParaRPr kumimoji="1" lang="zh-CN" altLang="en-US" sz="2600" dirty="0"/>
                      </a:p>
                    </p:txBody>
                  </p:sp>
                </mc:Choice>
                <mc:Fallback>
                  <p:sp>
                    <p:nvSpPr>
                      <p:cNvPr id="74" name="文本框 73">
                        <a:extLst>
                          <a:ext uri="{FF2B5EF4-FFF2-40B4-BE49-F238E27FC236}">
                            <a16:creationId xmlns:a16="http://schemas.microsoft.com/office/drawing/2014/main" id="{06DF1827-34B5-2FDD-FAB5-A543D667EA4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10167" y="4520321"/>
                        <a:ext cx="339837" cy="400110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17857" r="-17857" b="-93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9" name="文本框 78">
                        <a:extLst>
                          <a:ext uri="{FF2B5EF4-FFF2-40B4-BE49-F238E27FC236}">
                            <a16:creationId xmlns:a16="http://schemas.microsoft.com/office/drawing/2014/main" id="{1DCD9556-42A5-77CA-293B-6D35DA227C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94358" y="5403291"/>
                        <a:ext cx="2105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oMath>
                          </m:oMathPara>
                        </a14:m>
                        <a:endParaRPr kumimoji="1" lang="zh-CN" altLang="en-US" b="1" dirty="0">
                          <a:solidFill>
                            <a:srgbClr val="FFC00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9" name="文本框 78">
                        <a:extLst>
                          <a:ext uri="{FF2B5EF4-FFF2-40B4-BE49-F238E27FC236}">
                            <a16:creationId xmlns:a16="http://schemas.microsoft.com/office/drawing/2014/main" id="{1DCD9556-42A5-77CA-293B-6D35DA227C9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94358" y="5403291"/>
                        <a:ext cx="210506" cy="276999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23529" r="-17647" b="-909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0" name="文本框 79">
                        <a:extLst>
                          <a:ext uri="{FF2B5EF4-FFF2-40B4-BE49-F238E27FC236}">
                            <a16:creationId xmlns:a16="http://schemas.microsoft.com/office/drawing/2014/main" id="{B54F0AE1-D11F-E4E6-9A05-F8B002B1E41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26582" y="5403291"/>
                        <a:ext cx="2164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kumimoji="1" lang="en-US" altLang="zh-CN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m:oMathPara>
                        </a14:m>
                        <a:endParaRPr kumimoji="1" lang="zh-CN" alt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80" name="文本框 79">
                        <a:extLst>
                          <a:ext uri="{FF2B5EF4-FFF2-40B4-BE49-F238E27FC236}">
                            <a16:creationId xmlns:a16="http://schemas.microsoft.com/office/drawing/2014/main" id="{B54F0AE1-D11F-E4E6-9A05-F8B002B1E41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26582" y="5403291"/>
                        <a:ext cx="216406" cy="27699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22222" r="-22222" b="-909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1" name="文本框 80">
                        <a:extLst>
                          <a:ext uri="{FF2B5EF4-FFF2-40B4-BE49-F238E27FC236}">
                            <a16:creationId xmlns:a16="http://schemas.microsoft.com/office/drawing/2014/main" id="{A39E2AC6-0DC2-6019-C151-6777C15C21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12337" y="5403291"/>
                        <a:ext cx="23083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kumimoji="1" lang="en-US" altLang="zh-CN" b="1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1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acc>
                            </m:oMath>
                          </m:oMathPara>
                        </a14:m>
                        <a:endParaRPr kumimoji="1" lang="zh-CN" altLang="en-US" b="1" dirty="0">
                          <a:solidFill>
                            <a:srgbClr val="00B0F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81" name="文本框 80">
                        <a:extLst>
                          <a:ext uri="{FF2B5EF4-FFF2-40B4-BE49-F238E27FC236}">
                            <a16:creationId xmlns:a16="http://schemas.microsoft.com/office/drawing/2014/main" id="{A39E2AC6-0DC2-6019-C151-6777C15C21D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12337" y="5403291"/>
                        <a:ext cx="230832" cy="276999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21053" r="-15789" b="-909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2" name="文本框 81">
                        <a:extLst>
                          <a:ext uri="{FF2B5EF4-FFF2-40B4-BE49-F238E27FC236}">
                            <a16:creationId xmlns:a16="http://schemas.microsoft.com/office/drawing/2014/main" id="{1F4BDD44-7F74-74B2-9009-26606583CC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54412" y="5403291"/>
                        <a:ext cx="89928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kumimoji="1" lang="en-US" altLang="zh-CN" b="1" i="1" smtClean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1" i="1" smtClean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kumimoji="1" lang="en-US" altLang="zh-CN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kumimoji="1" lang="en-US" altLang="zh-CN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kumimoji="1" lang="en-US" altLang="zh-CN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kumimoji="1" lang="zh-CN" altLang="en-US" b="1" dirty="0">
                          <a:solidFill>
                            <a:schemeClr val="bg2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82" name="文本框 81">
                        <a:extLst>
                          <a:ext uri="{FF2B5EF4-FFF2-40B4-BE49-F238E27FC236}">
                            <a16:creationId xmlns:a16="http://schemas.microsoft.com/office/drawing/2014/main" id="{1F4BDD44-7F74-74B2-9009-26606583CC9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54412" y="5403291"/>
                        <a:ext cx="899284" cy="27699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817" t="-4545" r="-8451" b="-3636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3" name="文本框 82">
                        <a:extLst>
                          <a:ext uri="{FF2B5EF4-FFF2-40B4-BE49-F238E27FC236}">
                            <a16:creationId xmlns:a16="http://schemas.microsoft.com/office/drawing/2014/main" id="{D6FE95DD-8E3F-461D-5CAC-BDE428D3191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61147" y="5403291"/>
                        <a:ext cx="50174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kumimoji="1" lang="en-US" altLang="zh-CN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kumimoji="1" lang="en-US" altLang="zh-CN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kumimoji="1" lang="zh-CN" altLang="en-US" b="1" dirty="0">
                          <a:solidFill>
                            <a:schemeClr val="bg2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83" name="文本框 82">
                        <a:extLst>
                          <a:ext uri="{FF2B5EF4-FFF2-40B4-BE49-F238E27FC236}">
                            <a16:creationId xmlns:a16="http://schemas.microsoft.com/office/drawing/2014/main" id="{D6FE95DD-8E3F-461D-5CAC-BDE428D3191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61147" y="5403291"/>
                        <a:ext cx="501740" cy="276999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5000" t="-4545" r="-17500" b="-3636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2" name="组合 11">
                  <a:extLst>
                    <a:ext uri="{FF2B5EF4-FFF2-40B4-BE49-F238E27FC236}">
                      <a16:creationId xmlns:a16="http://schemas.microsoft.com/office/drawing/2014/main" id="{ED8912F1-35F1-9FB2-2031-B940B85A79ED}"/>
                    </a:ext>
                  </a:extLst>
                </p:cNvPr>
                <p:cNvGrpSpPr/>
                <p:nvPr/>
              </p:nvGrpSpPr>
              <p:grpSpPr>
                <a:xfrm>
                  <a:off x="7176185" y="4939626"/>
                  <a:ext cx="2078830" cy="369332"/>
                  <a:chOff x="7167476" y="4930917"/>
                  <a:chExt cx="2078830" cy="369332"/>
                </a:xfrm>
              </p:grpSpPr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8872D131-55D4-F704-C8F4-BFC80AE525C6}"/>
                      </a:ext>
                    </a:extLst>
                  </p:cNvPr>
                  <p:cNvSpPr txBox="1"/>
                  <p:nvPr/>
                </p:nvSpPr>
                <p:spPr>
                  <a:xfrm>
                    <a:off x="7167476" y="4930917"/>
                    <a:ext cx="8329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dirty="0">
                        <a:solidFill>
                          <a:srgbClr val="C00000"/>
                        </a:solidFill>
                        <a:latin typeface="Bradley Hand" pitchFamily="2" charset="0"/>
                      </a:rPr>
                      <a:t>state</a:t>
                    </a:r>
                    <a:endParaRPr kumimoji="1" lang="zh-CN" altLang="en-US" dirty="0">
                      <a:solidFill>
                        <a:srgbClr val="C00000"/>
                      </a:solidFill>
                      <a:latin typeface="Bradley Hand" pitchFamily="2" charset="0"/>
                    </a:endParaRPr>
                  </a:p>
                </p:txBody>
              </p:sp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9E3A337E-8C5E-EA02-4E88-F0D2A492C639}"/>
                      </a:ext>
                    </a:extLst>
                  </p:cNvPr>
                  <p:cNvSpPr txBox="1"/>
                  <p:nvPr/>
                </p:nvSpPr>
                <p:spPr>
                  <a:xfrm>
                    <a:off x="8413348" y="4930917"/>
                    <a:ext cx="8329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dirty="0">
                        <a:solidFill>
                          <a:srgbClr val="C00000"/>
                        </a:solidFill>
                        <a:latin typeface="Bradley Hand" pitchFamily="2" charset="0"/>
                      </a:rPr>
                      <a:t>input</a:t>
                    </a:r>
                    <a:endParaRPr kumimoji="1" lang="zh-CN" altLang="en-US" dirty="0">
                      <a:solidFill>
                        <a:srgbClr val="C00000"/>
                      </a:solidFill>
                      <a:latin typeface="Bradley Hand" pitchFamily="2" charset="0"/>
                    </a:endParaRPr>
                  </a:p>
                </p:txBody>
              </p:sp>
            </p:grpSp>
          </p:grp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1C3AC21-99DC-4124-71EA-3E94AC2F907E}"/>
                </a:ext>
              </a:extLst>
            </p:cNvPr>
            <p:cNvSpPr txBox="1"/>
            <p:nvPr/>
          </p:nvSpPr>
          <p:spPr>
            <a:xfrm>
              <a:off x="7942551" y="1174163"/>
              <a:ext cx="1243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Bradley Hand" pitchFamily="2" charset="0"/>
                </a:rPr>
                <a:t>ZOH</a:t>
              </a:r>
              <a:endParaRPr kumimoji="1" lang="zh-CN" altLang="en-US" dirty="0">
                <a:latin typeface="Bradley Hand" pitchFamily="2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C6A863D-B3AA-57C2-2A19-A907790F28FC}"/>
                </a:ext>
              </a:extLst>
            </p:cNvPr>
            <p:cNvSpPr txBox="1"/>
            <p:nvPr/>
          </p:nvSpPr>
          <p:spPr>
            <a:xfrm>
              <a:off x="8051004" y="1677237"/>
              <a:ext cx="2066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Bradley Hand" pitchFamily="2" charset="0"/>
                </a:rPr>
                <a:t>Simplified Euler</a:t>
              </a:r>
              <a:endParaRPr kumimoji="1" lang="zh-CN" altLang="en-US" dirty="0">
                <a:latin typeface="Bradley Hand" pitchFamily="2" charset="0"/>
              </a:endParaRPr>
            </a:p>
          </p:txBody>
        </p:sp>
        <p:cxnSp>
          <p:nvCxnSpPr>
            <p:cNvPr id="23" name="曲线连接符 22">
              <a:extLst>
                <a:ext uri="{FF2B5EF4-FFF2-40B4-BE49-F238E27FC236}">
                  <a16:creationId xmlns:a16="http://schemas.microsoft.com/office/drawing/2014/main" id="{79E1749F-733F-AACB-8949-46BE387C0C3A}"/>
                </a:ext>
              </a:extLst>
            </p:cNvPr>
            <p:cNvCxnSpPr>
              <a:cxnSpLocks/>
              <a:stCxn id="17" idx="1"/>
              <a:endCxn id="33" idx="0"/>
            </p:cNvCxnSpPr>
            <p:nvPr/>
          </p:nvCxnSpPr>
          <p:spPr>
            <a:xfrm rot="10800000" flipV="1">
              <a:off x="7437481" y="1358829"/>
              <a:ext cx="505071" cy="873714"/>
            </a:xfrm>
            <a:prstGeom prst="curved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曲线连接符 29">
              <a:extLst>
                <a:ext uri="{FF2B5EF4-FFF2-40B4-BE49-F238E27FC236}">
                  <a16:creationId xmlns:a16="http://schemas.microsoft.com/office/drawing/2014/main" id="{F76546A7-5C9E-5D17-ECC4-70BF6920BC90}"/>
                </a:ext>
              </a:extLst>
            </p:cNvPr>
            <p:cNvCxnSpPr>
              <a:cxnSpLocks/>
              <a:stCxn id="18" idx="1"/>
              <a:endCxn id="35" idx="0"/>
            </p:cNvCxnSpPr>
            <p:nvPr/>
          </p:nvCxnSpPr>
          <p:spPr>
            <a:xfrm rot="10800000" flipV="1">
              <a:off x="6950558" y="1861903"/>
              <a:ext cx="1100446" cy="616938"/>
            </a:xfrm>
            <a:prstGeom prst="curved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EB468C3-E28D-6505-2610-59B31FE7AFEB}"/>
                </a:ext>
              </a:extLst>
            </p:cNvPr>
            <p:cNvSpPr/>
            <p:nvPr/>
          </p:nvSpPr>
          <p:spPr>
            <a:xfrm>
              <a:off x="7307143" y="2232543"/>
              <a:ext cx="260674" cy="2088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71DC2D6-94EC-677E-4F1E-6F0B4392291B}"/>
                </a:ext>
              </a:extLst>
            </p:cNvPr>
            <p:cNvSpPr/>
            <p:nvPr/>
          </p:nvSpPr>
          <p:spPr>
            <a:xfrm>
              <a:off x="6820221" y="2478841"/>
              <a:ext cx="260674" cy="2088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C4E8143-4A20-248C-D297-88D0428D0F01}"/>
                </a:ext>
              </a:extLst>
            </p:cNvPr>
            <p:cNvSpPr/>
            <p:nvPr/>
          </p:nvSpPr>
          <p:spPr>
            <a:xfrm>
              <a:off x="6044366" y="2726800"/>
              <a:ext cx="2897928" cy="277267"/>
            </a:xfrm>
            <a:custGeom>
              <a:avLst/>
              <a:gdLst>
                <a:gd name="connsiteX0" fmla="*/ 0 w 2897928"/>
                <a:gd name="connsiteY0" fmla="*/ 0 h 277267"/>
                <a:gd name="connsiteX1" fmla="*/ 550606 w 2897928"/>
                <a:gd name="connsiteY1" fmla="*/ 0 h 277267"/>
                <a:gd name="connsiteX2" fmla="*/ 1043254 w 2897928"/>
                <a:gd name="connsiteY2" fmla="*/ 0 h 277267"/>
                <a:gd name="connsiteX3" fmla="*/ 1680798 w 2897928"/>
                <a:gd name="connsiteY3" fmla="*/ 0 h 277267"/>
                <a:gd name="connsiteX4" fmla="*/ 2231405 w 2897928"/>
                <a:gd name="connsiteY4" fmla="*/ 0 h 277267"/>
                <a:gd name="connsiteX5" fmla="*/ 2897928 w 2897928"/>
                <a:gd name="connsiteY5" fmla="*/ 0 h 277267"/>
                <a:gd name="connsiteX6" fmla="*/ 2897928 w 2897928"/>
                <a:gd name="connsiteY6" fmla="*/ 277267 h 277267"/>
                <a:gd name="connsiteX7" fmla="*/ 2318342 w 2897928"/>
                <a:gd name="connsiteY7" fmla="*/ 277267 h 277267"/>
                <a:gd name="connsiteX8" fmla="*/ 1680798 w 2897928"/>
                <a:gd name="connsiteY8" fmla="*/ 277267 h 277267"/>
                <a:gd name="connsiteX9" fmla="*/ 1188150 w 2897928"/>
                <a:gd name="connsiteY9" fmla="*/ 277267 h 277267"/>
                <a:gd name="connsiteX10" fmla="*/ 608565 w 2897928"/>
                <a:gd name="connsiteY10" fmla="*/ 277267 h 277267"/>
                <a:gd name="connsiteX11" fmla="*/ 0 w 2897928"/>
                <a:gd name="connsiteY11" fmla="*/ 277267 h 277267"/>
                <a:gd name="connsiteX12" fmla="*/ 0 w 2897928"/>
                <a:gd name="connsiteY12" fmla="*/ 0 h 277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97928" h="277267" extrusionOk="0">
                  <a:moveTo>
                    <a:pt x="0" y="0"/>
                  </a:moveTo>
                  <a:cubicBezTo>
                    <a:pt x="233078" y="-36505"/>
                    <a:pt x="325423" y="46382"/>
                    <a:pt x="550606" y="0"/>
                  </a:cubicBezTo>
                  <a:cubicBezTo>
                    <a:pt x="775789" y="-46382"/>
                    <a:pt x="855495" y="13321"/>
                    <a:pt x="1043254" y="0"/>
                  </a:cubicBezTo>
                  <a:cubicBezTo>
                    <a:pt x="1231013" y="-13321"/>
                    <a:pt x="1390033" y="38621"/>
                    <a:pt x="1680798" y="0"/>
                  </a:cubicBezTo>
                  <a:cubicBezTo>
                    <a:pt x="1971563" y="-38621"/>
                    <a:pt x="2032780" y="52086"/>
                    <a:pt x="2231405" y="0"/>
                  </a:cubicBezTo>
                  <a:cubicBezTo>
                    <a:pt x="2430030" y="-52086"/>
                    <a:pt x="2757191" y="68223"/>
                    <a:pt x="2897928" y="0"/>
                  </a:cubicBezTo>
                  <a:cubicBezTo>
                    <a:pt x="2916265" y="121399"/>
                    <a:pt x="2894558" y="210552"/>
                    <a:pt x="2897928" y="277267"/>
                  </a:cubicBezTo>
                  <a:cubicBezTo>
                    <a:pt x="2778410" y="285889"/>
                    <a:pt x="2539539" y="246525"/>
                    <a:pt x="2318342" y="277267"/>
                  </a:cubicBezTo>
                  <a:cubicBezTo>
                    <a:pt x="2097145" y="308009"/>
                    <a:pt x="1882474" y="207319"/>
                    <a:pt x="1680798" y="277267"/>
                  </a:cubicBezTo>
                  <a:cubicBezTo>
                    <a:pt x="1479122" y="347215"/>
                    <a:pt x="1368243" y="221083"/>
                    <a:pt x="1188150" y="277267"/>
                  </a:cubicBezTo>
                  <a:cubicBezTo>
                    <a:pt x="1008057" y="333451"/>
                    <a:pt x="817398" y="242238"/>
                    <a:pt x="608565" y="277267"/>
                  </a:cubicBezTo>
                  <a:cubicBezTo>
                    <a:pt x="399732" y="312296"/>
                    <a:pt x="218462" y="270375"/>
                    <a:pt x="0" y="277267"/>
                  </a:cubicBezTo>
                  <a:cubicBezTo>
                    <a:pt x="-13557" y="178945"/>
                    <a:pt x="30145" y="78550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accent5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6677D0BC-EE69-8901-A0FB-B36B1F39C807}"/>
                </a:ext>
              </a:extLst>
            </p:cNvPr>
            <p:cNvSpPr txBox="1"/>
            <p:nvPr/>
          </p:nvSpPr>
          <p:spPr>
            <a:xfrm>
              <a:off x="9097005" y="2691307"/>
              <a:ext cx="910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75000"/>
                    </a:schemeClr>
                  </a:solidFill>
                  <a:latin typeface="Bradley Hand" pitchFamily="2" charset="0"/>
                </a:rPr>
                <a:t>scan</a:t>
              </a:r>
              <a:endParaRPr kumimoji="1" lang="zh-CN" altLang="en-US" b="1" dirty="0">
                <a:solidFill>
                  <a:schemeClr val="accent2">
                    <a:lumMod val="75000"/>
                  </a:schemeClr>
                </a:solidFill>
                <a:latin typeface="Bradley Hand" pitchFamily="2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02C3482-BE65-1BAE-EFC1-46AE60AC76FF}"/>
                  </a:ext>
                </a:extLst>
              </p:cNvPr>
              <p:cNvSpPr txBox="1"/>
              <p:nvPr/>
            </p:nvSpPr>
            <p:spPr>
              <a:xfrm>
                <a:off x="8259871" y="1318203"/>
                <a:ext cx="3044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SSM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02C3482-BE65-1BAE-EFC1-46AE60AC7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871" y="1318203"/>
                <a:ext cx="3044936" cy="276999"/>
              </a:xfrm>
              <a:prstGeom prst="rect">
                <a:avLst/>
              </a:prstGeom>
              <a:blipFill>
                <a:blip r:embed="rId11"/>
                <a:stretch>
                  <a:fillRect l="-833" r="-2083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DC2E8CF8-F100-2E56-57BB-3633D83D6312}"/>
                  </a:ext>
                </a:extLst>
              </p:cNvPr>
              <p:cNvSpPr txBox="1"/>
              <p:nvPr/>
            </p:nvSpPr>
            <p:spPr>
              <a:xfrm>
                <a:off x="8157104" y="1917367"/>
                <a:ext cx="30449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A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是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input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无关的</a:t>
                </a:r>
                <a:endPara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是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input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相关的</a:t>
                </a:r>
              </a:p>
            </p:txBody>
          </p:sp>
        </mc:Choice>
        <mc:Fallback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DC2E8CF8-F100-2E56-57BB-3633D83D6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104" y="1917367"/>
                <a:ext cx="3044936" cy="646331"/>
              </a:xfrm>
              <a:prstGeom prst="rect">
                <a:avLst/>
              </a:prstGeom>
              <a:blipFill>
                <a:blip r:embed="rId12"/>
                <a:stretch>
                  <a:fillRect l="-1245" t="-5769"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66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6780B-4558-3349-137B-C9DD47AF4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227540B8-C108-3E2F-1340-5EBE377C8222}"/>
              </a:ext>
            </a:extLst>
          </p:cNvPr>
          <p:cNvGrpSpPr/>
          <p:nvPr/>
        </p:nvGrpSpPr>
        <p:grpSpPr>
          <a:xfrm>
            <a:off x="129263" y="1862550"/>
            <a:ext cx="11933473" cy="3737050"/>
            <a:chOff x="129263" y="1814405"/>
            <a:chExt cx="11933473" cy="373705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F9F2FE6-2B59-42B2-89DA-F5D6A7076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263" y="1846304"/>
              <a:ext cx="11933473" cy="370515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59DC57B8-525C-15D9-D1BF-8109C6AE16B0}"/>
                    </a:ext>
                  </a:extLst>
                </p:cNvPr>
                <p:cNvSpPr/>
                <p:nvPr/>
              </p:nvSpPr>
              <p:spPr>
                <a:xfrm>
                  <a:off x="1350335" y="4061638"/>
                  <a:ext cx="616688" cy="2658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kumimoji="1"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sz="20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59DC57B8-525C-15D9-D1BF-8109C6AE16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0335" y="4061638"/>
                  <a:ext cx="616688" cy="265814"/>
                </a:xfrm>
                <a:prstGeom prst="rect">
                  <a:avLst/>
                </a:prstGeom>
                <a:blipFill>
                  <a:blip r:embed="rId4"/>
                  <a:stretch>
                    <a:fillRect t="-4545" r="-8000" b="-4545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8B25A4E7-14F5-279C-08FB-29BD35F4AC85}"/>
                    </a:ext>
                  </a:extLst>
                </p:cNvPr>
                <p:cNvSpPr/>
                <p:nvPr/>
              </p:nvSpPr>
              <p:spPr>
                <a:xfrm>
                  <a:off x="269760" y="3444952"/>
                  <a:ext cx="1271956" cy="5528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kumimoji="1"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oMath>
                    </m:oMathPara>
                  </a14:m>
                  <a:endParaRPr kumimoji="1" lang="zh-CN" altLang="en-US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8B25A4E7-14F5-279C-08FB-29BD35F4AC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760" y="3444952"/>
                  <a:ext cx="1271956" cy="552892"/>
                </a:xfrm>
                <a:prstGeom prst="rect">
                  <a:avLst/>
                </a:prstGeom>
                <a:blipFill>
                  <a:blip r:embed="rId5"/>
                  <a:stretch>
                    <a:fillRect r="-3960" b="-454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535B99C8-F3CC-FA32-EA42-4D3F2F54633D}"/>
                    </a:ext>
                  </a:extLst>
                </p:cNvPr>
                <p:cNvSpPr/>
                <p:nvPr/>
              </p:nvSpPr>
              <p:spPr>
                <a:xfrm>
                  <a:off x="10877103" y="3469762"/>
                  <a:ext cx="960073" cy="5528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535B99C8-F3CC-FA32-EA42-4D3F2F5463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7103" y="3469762"/>
                  <a:ext cx="960073" cy="552892"/>
                </a:xfrm>
                <a:prstGeom prst="rect">
                  <a:avLst/>
                </a:prstGeom>
                <a:blipFill>
                  <a:blip r:embed="rId6"/>
                  <a:stretch>
                    <a:fillRect b="-444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3CED2746-4F82-83EC-6F11-B010B6003DCD}"/>
                    </a:ext>
                  </a:extLst>
                </p:cNvPr>
                <p:cNvSpPr/>
                <p:nvPr/>
              </p:nvSpPr>
              <p:spPr>
                <a:xfrm>
                  <a:off x="9785493" y="3939365"/>
                  <a:ext cx="960073" cy="5528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1"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3CED2746-4F82-83EC-6F11-B010B6003D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5493" y="3939365"/>
                  <a:ext cx="960073" cy="552892"/>
                </a:xfrm>
                <a:prstGeom prst="rect">
                  <a:avLst/>
                </a:prstGeom>
                <a:blipFill>
                  <a:blip r:embed="rId7"/>
                  <a:stretch>
                    <a:fillRect l="-1299" b="-444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84742EF-B0A2-38E2-5EFE-EF10B4DF502E}"/>
                    </a:ext>
                  </a:extLst>
                </p:cNvPr>
                <p:cNvSpPr txBox="1"/>
                <p:nvPr/>
              </p:nvSpPr>
              <p:spPr>
                <a:xfrm>
                  <a:off x="3530010" y="3754699"/>
                  <a:ext cx="6485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kumimoji="1"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oMath>
                    </m:oMathPara>
                  </a14:m>
                  <a:endParaRPr kumimoji="1" lang="zh-CN" alt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84742EF-B0A2-38E2-5EFE-EF10B4DF50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0010" y="3754699"/>
                  <a:ext cx="64858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784F882-AA53-AC42-082D-EFCE89331311}"/>
                    </a:ext>
                  </a:extLst>
                </p:cNvPr>
                <p:cNvSpPr txBox="1"/>
                <p:nvPr/>
              </p:nvSpPr>
              <p:spPr>
                <a:xfrm>
                  <a:off x="675165" y="4451484"/>
                  <a:ext cx="127195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kumimoji="1" lang="en-US" altLang="zh-CN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𝟐𝟎𝟒𝟖</m:t>
                        </m:r>
                      </m:oMath>
                    </m:oMathPara>
                  </a14:m>
                  <a:endParaRPr kumimoji="1" lang="en-US" altLang="zh-CN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kumimoji="1"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oMath>
                    </m:oMathPara>
                  </a14:m>
                  <a:endParaRPr kumimoji="1" lang="en-US" altLang="zh-CN" b="1" i="1" dirty="0">
                    <a:solidFill>
                      <a:srgbClr val="7030A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784F882-AA53-AC42-082D-EFCE893313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165" y="4451484"/>
                  <a:ext cx="1271955" cy="6463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34A12BB-2F9B-8350-D902-0245ABB6CE39}"/>
                    </a:ext>
                  </a:extLst>
                </p:cNvPr>
                <p:cNvSpPr txBox="1"/>
                <p:nvPr/>
              </p:nvSpPr>
              <p:spPr>
                <a:xfrm>
                  <a:off x="6106633" y="1814405"/>
                  <a:ext cx="26014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zh-CN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kumimoji="1" lang="en-US" altLang="zh-CN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kumimoji="1" lang="en-US" altLang="zh-CN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𝟐𝟎𝟒𝟖</m:t>
                        </m:r>
                        <m:r>
                          <a:rPr kumimoji="1" lang="en-US" altLang="zh-CN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kumimoji="1"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  <m:r>
                          <a:rPr kumimoji="1"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34A12BB-2F9B-8350-D902-0245ABB6C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6633" y="1814405"/>
                  <a:ext cx="2601433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3380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49311-4480-1580-7503-E89225BC4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C5CE689-853C-754E-F9C6-19FCA13733A2}"/>
                  </a:ext>
                </a:extLst>
              </p:cNvPr>
              <p:cNvSpPr txBox="1"/>
              <p:nvPr/>
            </p:nvSpPr>
            <p:spPr>
              <a:xfrm>
                <a:off x="4188077" y="225282"/>
                <a:ext cx="27423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𝑫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是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input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无关的</a:t>
                </a:r>
                <a:endPara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是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input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相关的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C5CE689-853C-754E-F9C6-19FCA1373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077" y="225282"/>
                <a:ext cx="2742314" cy="646331"/>
              </a:xfrm>
              <a:prstGeom prst="rect">
                <a:avLst/>
              </a:prstGeom>
              <a:blipFill>
                <a:blip r:embed="rId3"/>
                <a:stretch>
                  <a:fillRect l="-1382" t="-3846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9CA6E7AC-0F2A-86E8-32CB-DCD80D599EBA}"/>
              </a:ext>
            </a:extLst>
          </p:cNvPr>
          <p:cNvGrpSpPr/>
          <p:nvPr/>
        </p:nvGrpSpPr>
        <p:grpSpPr>
          <a:xfrm>
            <a:off x="138744" y="3053396"/>
            <a:ext cx="11933473" cy="3737050"/>
            <a:chOff x="129263" y="1814405"/>
            <a:chExt cx="11933473" cy="373705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382B100-A0C1-07EF-B51B-FC6AE8AD3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263" y="1846304"/>
              <a:ext cx="11933473" cy="370515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5D70FBA5-5B5F-10BB-D602-D8529A67ECB3}"/>
                    </a:ext>
                  </a:extLst>
                </p:cNvPr>
                <p:cNvSpPr/>
                <p:nvPr/>
              </p:nvSpPr>
              <p:spPr>
                <a:xfrm>
                  <a:off x="1350335" y="4061638"/>
                  <a:ext cx="616688" cy="2658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kumimoji="1"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sz="20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5D70FBA5-5B5F-10BB-D602-D8529A67EC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0335" y="4061638"/>
                  <a:ext cx="616688" cy="265814"/>
                </a:xfrm>
                <a:prstGeom prst="rect">
                  <a:avLst/>
                </a:prstGeom>
                <a:blipFill>
                  <a:blip r:embed="rId5"/>
                  <a:stretch>
                    <a:fillRect t="-4545" r="-10204" b="-4090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0BDE42E1-DA3C-2F6C-3E93-549915114187}"/>
                    </a:ext>
                  </a:extLst>
                </p:cNvPr>
                <p:cNvSpPr/>
                <p:nvPr/>
              </p:nvSpPr>
              <p:spPr>
                <a:xfrm>
                  <a:off x="269760" y="3444952"/>
                  <a:ext cx="1271956" cy="5528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kumimoji="1"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oMath>
                    </m:oMathPara>
                  </a14:m>
                  <a:endParaRPr kumimoji="1" lang="zh-CN" altLang="en-US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0BDE42E1-DA3C-2F6C-3E93-5499151141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760" y="3444952"/>
                  <a:ext cx="1271956" cy="552892"/>
                </a:xfrm>
                <a:prstGeom prst="rect">
                  <a:avLst/>
                </a:prstGeom>
                <a:blipFill>
                  <a:blip r:embed="rId6"/>
                  <a:stretch>
                    <a:fillRect r="-5000" b="-444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79D0A66B-E170-D4CA-C58A-9C7C4A3682F4}"/>
                    </a:ext>
                  </a:extLst>
                </p:cNvPr>
                <p:cNvSpPr/>
                <p:nvPr/>
              </p:nvSpPr>
              <p:spPr>
                <a:xfrm>
                  <a:off x="10877103" y="3469762"/>
                  <a:ext cx="960073" cy="5528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79D0A66B-E170-D4CA-C58A-9C7C4A3682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7103" y="3469762"/>
                  <a:ext cx="960073" cy="552892"/>
                </a:xfrm>
                <a:prstGeom prst="rect">
                  <a:avLst/>
                </a:prstGeom>
                <a:blipFill>
                  <a:blip r:embed="rId7"/>
                  <a:stretch>
                    <a:fillRect b="-444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BDCA6ACD-42C2-8C6F-DCFE-2BB491374E1A}"/>
                    </a:ext>
                  </a:extLst>
                </p:cNvPr>
                <p:cNvSpPr/>
                <p:nvPr/>
              </p:nvSpPr>
              <p:spPr>
                <a:xfrm>
                  <a:off x="9785493" y="3939365"/>
                  <a:ext cx="960073" cy="5528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1"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BDCA6ACD-42C2-8C6F-DCFE-2BB491374E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5493" y="3939365"/>
                  <a:ext cx="960073" cy="552892"/>
                </a:xfrm>
                <a:prstGeom prst="rect">
                  <a:avLst/>
                </a:prstGeom>
                <a:blipFill>
                  <a:blip r:embed="rId8"/>
                  <a:stretch>
                    <a:fillRect l="-1316" b="-444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AEFE7D50-E850-82C1-3896-544A29359110}"/>
                    </a:ext>
                  </a:extLst>
                </p:cNvPr>
                <p:cNvSpPr txBox="1"/>
                <p:nvPr/>
              </p:nvSpPr>
              <p:spPr>
                <a:xfrm>
                  <a:off x="3530010" y="3754699"/>
                  <a:ext cx="6485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kumimoji="1"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oMath>
                    </m:oMathPara>
                  </a14:m>
                  <a:endParaRPr kumimoji="1" lang="zh-CN" alt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AEFE7D50-E850-82C1-3896-544A293591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0010" y="3754699"/>
                  <a:ext cx="64858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8C0F0C9B-460E-6122-C9C7-16C7C2D6D343}"/>
                    </a:ext>
                  </a:extLst>
                </p:cNvPr>
                <p:cNvSpPr txBox="1"/>
                <p:nvPr/>
              </p:nvSpPr>
              <p:spPr>
                <a:xfrm>
                  <a:off x="675165" y="4451484"/>
                  <a:ext cx="127195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kumimoji="1" lang="en-US" altLang="zh-CN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𝟐𝟎𝟒𝟖</m:t>
                        </m:r>
                      </m:oMath>
                    </m:oMathPara>
                  </a14:m>
                  <a:endParaRPr kumimoji="1" lang="en-US" altLang="zh-CN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kumimoji="1"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oMath>
                    </m:oMathPara>
                  </a14:m>
                  <a:endParaRPr kumimoji="1" lang="en-US" altLang="zh-CN" b="1" i="1" dirty="0">
                    <a:solidFill>
                      <a:srgbClr val="7030A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8C0F0C9B-460E-6122-C9C7-16C7C2D6D3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165" y="4451484"/>
                  <a:ext cx="1271955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63A5121-7D87-A145-F0ED-DEE287AB2437}"/>
                    </a:ext>
                  </a:extLst>
                </p:cNvPr>
                <p:cNvSpPr txBox="1"/>
                <p:nvPr/>
              </p:nvSpPr>
              <p:spPr>
                <a:xfrm>
                  <a:off x="6106633" y="1814405"/>
                  <a:ext cx="26014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zh-CN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kumimoji="1" lang="en-US" altLang="zh-CN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kumimoji="1" lang="en-US" altLang="zh-CN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𝟐𝟎𝟒𝟖</m:t>
                        </m:r>
                        <m:r>
                          <a:rPr kumimoji="1" lang="en-US" altLang="zh-CN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kumimoji="1"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  <m:r>
                          <a:rPr kumimoji="1"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63A5121-7D87-A145-F0ED-DEE287AB24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6633" y="1814405"/>
                  <a:ext cx="2601433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F429FCB-A0D9-A4FC-C881-AF6F5E4E4803}"/>
              </a:ext>
            </a:extLst>
          </p:cNvPr>
          <p:cNvGrpSpPr/>
          <p:nvPr/>
        </p:nvGrpSpPr>
        <p:grpSpPr>
          <a:xfrm>
            <a:off x="386722" y="71394"/>
            <a:ext cx="4059867" cy="3380783"/>
            <a:chOff x="386722" y="156458"/>
            <a:chExt cx="4059867" cy="33807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B68EA8D1-E277-B3C4-A298-53908FFFBBF3}"/>
                    </a:ext>
                  </a:extLst>
                </p:cNvPr>
                <p:cNvSpPr txBox="1"/>
                <p:nvPr/>
              </p:nvSpPr>
              <p:spPr>
                <a:xfrm>
                  <a:off x="386722" y="156458"/>
                  <a:ext cx="20670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d>
                          <m:dPr>
                            <m:ctrlPr>
                              <a:rPr kumimoji="1"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kumimoji="1"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000" b="1" i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𝐒𝐒𝐌</m:t>
                        </m:r>
                        <m:r>
                          <a:rPr kumimoji="1"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d>
                          <m:dPr>
                            <m:ctrlPr>
                              <a:rPr kumimoji="1"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kumimoji="1"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sz="2000" b="1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B68EA8D1-E277-B3C4-A298-53908FFFBB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722" y="156458"/>
                  <a:ext cx="2067041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439" r="-3049" b="-3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F66D887-6306-35B1-71EF-204479A9177A}"/>
                    </a:ext>
                  </a:extLst>
                </p:cNvPr>
                <p:cNvSpPr txBox="1"/>
                <p:nvPr/>
              </p:nvSpPr>
              <p:spPr>
                <a:xfrm>
                  <a:off x="661832" y="444087"/>
                  <a:ext cx="3784757" cy="30931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>
                          <m:sSubPr>
                            <m:ctrlPr>
                              <a:rPr kumimoji="1"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@</m:t>
                            </m:r>
                            <m:r>
                              <a:rPr kumimoji="1"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split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1" lang="en-US" altLang="zh-CN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softplus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@</m:t>
                            </m:r>
                            <m:sSub>
                              <m:sSubPr>
                                <m:ctrlPr>
                                  <a:rPr kumimoji="1"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b="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kumimoji="1" lang="en-US" altLang="zh-CN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kumimoji="1"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func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en-US" altLang="zh-CN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</m:acc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zh-CN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i="1" dirty="0"/>
                </a:p>
                <a:p>
                  <a:pPr>
                    <a:spcBef>
                      <a:spcPts val="1200"/>
                    </a:spcBef>
                  </a:pP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𝑧𝑒𝑟𝑜𝑠</m:t>
                      </m:r>
                    </m:oMath>
                  </a14:m>
                  <a:r>
                    <a:rPr kumimoji="1" lang="en-US" altLang="zh-CN" i="1" dirty="0"/>
                    <a:t>        </a:t>
                  </a:r>
                  <a:r>
                    <a:rPr kumimoji="1" lang="en-US" altLang="zh-CN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// </a:t>
                  </a:r>
                  <a:r>
                    <a:rPr kumimoji="1" lang="en-US" altLang="zh-CN" b="1" i="1" dirty="0">
                      <a:solidFill>
                        <a:schemeClr val="bg1">
                          <a:lumMod val="50000"/>
                        </a:schemeClr>
                      </a:solidFill>
                      <a:latin typeface="Bradley Hand" pitchFamily="2" charset="0"/>
                    </a:rPr>
                    <a:t>state</a:t>
                  </a:r>
                </a:p>
                <a:p>
                  <a:pPr>
                    <a:spcAft>
                      <a:spcPts val="600"/>
                    </a:spcAft>
                  </a:pPr>
                  <a:r>
                    <a:rPr kumimoji="1" lang="en-US" altLang="zh-CN" u="sng" dirty="0">
                      <a:solidFill>
                        <a:srgbClr val="0070C0"/>
                      </a:solidFill>
                      <a:latin typeface="Bradley Hand" pitchFamily="2" charset="0"/>
                      <a:cs typeface="Calibri" panose="020F0502020204030204" pitchFamily="34" charset="0"/>
                    </a:rPr>
                    <a:t>for</a:t>
                  </a:r>
                  <a:r>
                    <a:rPr kumimoji="1" lang="en-US" altLang="zh-CN" u="sng" dirty="0">
                      <a:solidFill>
                        <a:srgbClr val="0070C0"/>
                      </a:solidFill>
                      <a:latin typeface="Bradley Hand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b="0" i="1" u="sng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kumimoji="1" lang="en-US" altLang="zh-CN" u="sng" dirty="0">
                      <a:solidFill>
                        <a:srgbClr val="0070C0"/>
                      </a:solidFill>
                      <a:latin typeface="Bradley Hand" pitchFamily="2" charset="0"/>
                    </a:rPr>
                    <a:t> in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ctrlPr>
                            <a:rPr kumimoji="1" lang="en-US" altLang="zh-CN" b="0" i="1" u="sng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u="sng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kumimoji="1" lang="en-US" altLang="zh-CN" b="0" i="1" u="sng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</m:oMath>
                  </a14:m>
                  <a:r>
                    <a:rPr kumimoji="1" lang="en-US" altLang="zh-CN" b="1" u="sng" dirty="0">
                      <a:solidFill>
                        <a:srgbClr val="0070C0"/>
                      </a:solidFill>
                      <a:latin typeface="Bradley Hand" pitchFamily="2" charset="0"/>
                    </a:rPr>
                    <a:t>        </a:t>
                  </a:r>
                  <a:r>
                    <a:rPr kumimoji="1" lang="en-US" altLang="zh-CN" b="1" u="sng" dirty="0">
                      <a:solidFill>
                        <a:srgbClr val="0070C0"/>
                      </a:solidFill>
                    </a:rPr>
                    <a:t>// </a:t>
                  </a:r>
                  <a:r>
                    <a:rPr kumimoji="1" lang="en-US" altLang="zh-CN" b="1" i="1" u="sng" dirty="0">
                      <a:solidFill>
                        <a:srgbClr val="0070C0"/>
                      </a:solidFill>
                      <a:latin typeface="Bradley Hand" pitchFamily="2" charset="0"/>
                    </a:rPr>
                    <a:t>selective scan</a:t>
                  </a:r>
                  <a:endParaRPr kumimoji="1" lang="en-US" altLang="zh-CN" b="0" i="1" u="sng" dirty="0">
                    <a:solidFill>
                      <a:srgbClr val="0070C0"/>
                    </a:solidFill>
                    <a:latin typeface="Bradley Hand" pitchFamily="2" charset="0"/>
                  </a:endParaRPr>
                </a:p>
                <a:p>
                  <a:r>
                    <a:rPr kumimoji="1" lang="en-US" altLang="zh-CN" b="0" dirty="0">
                      <a:ea typeface="Cambria Math" panose="02040503050406030204" pitchFamily="18" charset="0"/>
                    </a:rPr>
                    <a:t>    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:,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[:,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kumimoji="1" lang="en-US" altLang="zh-CN" dirty="0">
                    <a:solidFill>
                      <a:srgbClr val="0070C0"/>
                    </a:solidFill>
                  </a:endParaRPr>
                </a:p>
                <a:p>
                  <a:r>
                    <a:rPr kumimoji="1" lang="en-US" altLang="zh-CN" i="1" dirty="0">
                      <a:solidFill>
                        <a:srgbClr val="0070C0"/>
                      </a:solidFill>
                    </a:rPr>
                    <a:t>   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[:,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kumimoji="1" lang="en-US" altLang="zh-CN" dirty="0">
                    <a:solidFill>
                      <a:srgbClr val="0070C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F66D887-6306-35B1-71EF-204479A917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832" y="444087"/>
                  <a:ext cx="3784757" cy="3093154"/>
                </a:xfrm>
                <a:prstGeom prst="rect">
                  <a:avLst/>
                </a:prstGeom>
                <a:blipFill>
                  <a:blip r:embed="rId13"/>
                  <a:stretch>
                    <a:fillRect l="-1342" b="-82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33278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3258</TotalTime>
  <Words>782</Words>
  <Application>Microsoft Macintosh PowerPoint</Application>
  <PresentationFormat>宽屏</PresentationFormat>
  <Paragraphs>175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Arial</vt:lpstr>
      <vt:lpstr>Bradley Hand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 Cao</dc:creator>
  <cp:lastModifiedBy>Ying Cao</cp:lastModifiedBy>
  <cp:revision>90</cp:revision>
  <dcterms:created xsi:type="dcterms:W3CDTF">2024-01-26T08:50:53Z</dcterms:created>
  <dcterms:modified xsi:type="dcterms:W3CDTF">2024-02-02T08:40:32Z</dcterms:modified>
</cp:coreProperties>
</file>