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8" r:id="rId3"/>
    <p:sldId id="314" r:id="rId4"/>
    <p:sldId id="316" r:id="rId5"/>
    <p:sldId id="309" r:id="rId6"/>
    <p:sldId id="310" r:id="rId7"/>
    <p:sldId id="311" r:id="rId8"/>
    <p:sldId id="317" r:id="rId9"/>
    <p:sldId id="295" r:id="rId10"/>
    <p:sldId id="296" r:id="rId11"/>
    <p:sldId id="297" r:id="rId12"/>
    <p:sldId id="318" r:id="rId13"/>
    <p:sldId id="298" r:id="rId14"/>
    <p:sldId id="299" r:id="rId15"/>
    <p:sldId id="300" r:id="rId16"/>
    <p:sldId id="301" r:id="rId17"/>
    <p:sldId id="302" r:id="rId18"/>
    <p:sldId id="319" r:id="rId19"/>
    <p:sldId id="303" r:id="rId20"/>
    <p:sldId id="313" r:id="rId21"/>
    <p:sldId id="256" r:id="rId22"/>
    <p:sldId id="258" r:id="rId23"/>
    <p:sldId id="259" r:id="rId24"/>
    <p:sldId id="273" r:id="rId25"/>
    <p:sldId id="261" r:id="rId26"/>
    <p:sldId id="264" r:id="rId27"/>
    <p:sldId id="263" r:id="rId28"/>
    <p:sldId id="272" r:id="rId29"/>
    <p:sldId id="274" r:id="rId30"/>
    <p:sldId id="265" r:id="rId31"/>
    <p:sldId id="266" r:id="rId32"/>
    <p:sldId id="267" r:id="rId33"/>
    <p:sldId id="268" r:id="rId34"/>
    <p:sldId id="257" r:id="rId35"/>
    <p:sldId id="269" r:id="rId36"/>
    <p:sldId id="283" r:id="rId37"/>
    <p:sldId id="282" r:id="rId38"/>
    <p:sldId id="289" r:id="rId39"/>
    <p:sldId id="290" r:id="rId40"/>
    <p:sldId id="291" r:id="rId41"/>
    <p:sldId id="285" r:id="rId42"/>
    <p:sldId id="292" r:id="rId43"/>
    <p:sldId id="284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CE2D-34A4-484B-8BB8-C76EDB1DEAA3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CAAD-55EC-483E-85A8-81608A73F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7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CE2D-34A4-484B-8BB8-C76EDB1DEAA3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CAAD-55EC-483E-85A8-81608A73F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CE2D-34A4-484B-8BB8-C76EDB1DEAA3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CAAD-55EC-483E-85A8-81608A73F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61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/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42369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CE2D-34A4-484B-8BB8-C76EDB1DEAA3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CAAD-55EC-483E-85A8-81608A73F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69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CE2D-34A4-484B-8BB8-C76EDB1DEAA3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CAAD-55EC-483E-85A8-81608A73F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0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CE2D-34A4-484B-8BB8-C76EDB1DEAA3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CAAD-55EC-483E-85A8-81608A73F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1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CE2D-34A4-484B-8BB8-C76EDB1DEAA3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CAAD-55EC-483E-85A8-81608A73F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36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CE2D-34A4-484B-8BB8-C76EDB1DEAA3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CAAD-55EC-483E-85A8-81608A73F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0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CE2D-34A4-484B-8BB8-C76EDB1DEAA3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CAAD-55EC-483E-85A8-81608A73F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2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CE2D-34A4-484B-8BB8-C76EDB1DEAA3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CAAD-55EC-483E-85A8-81608A73F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CE2D-34A4-484B-8BB8-C76EDB1DEAA3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CAAD-55EC-483E-85A8-81608A73F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9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CE2D-34A4-484B-8BB8-C76EDB1DEAA3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CAAD-55EC-483E-85A8-81608A73F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9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4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로그인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지역청년</a:t>
            </a:r>
            <a:r>
              <a:rPr lang="ko-KR" altLang="en-US" dirty="0" smtClean="0"/>
              <a:t> 로그인 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323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카카오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로그인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연동 페이지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50" b="0" baseline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지역청년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로그인은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회원가입 없이 카카오 로그인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(API)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사용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카카오로 로그인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되었습니다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’ alert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창 뜨고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메인 페이지로 이동 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11" y="6067513"/>
            <a:ext cx="3180589" cy="580739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1181222" y="1551297"/>
            <a:ext cx="2615013" cy="4332718"/>
          </a:xfrm>
          <a:prstGeom prst="roundRect">
            <a:avLst/>
          </a:prstGeom>
          <a:noFill/>
          <a:ln w="57150">
            <a:solidFill>
              <a:srgbClr val="0142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1568419" y="1901380"/>
            <a:ext cx="1816906" cy="49900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893643" y="2543111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 smtClean="0"/>
              <a:t>지역청년</a:t>
            </a:r>
            <a:r>
              <a:rPr lang="ko-KR" altLang="en-US" sz="1100" b="1" dirty="0" smtClean="0"/>
              <a:t> 로그인</a:t>
            </a:r>
            <a:endParaRPr lang="en-US" altLang="ko-KR" sz="1100" b="1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182851" y="1537097"/>
            <a:ext cx="2615013" cy="4332718"/>
          </a:xfrm>
          <a:prstGeom prst="roundRect">
            <a:avLst/>
          </a:prstGeom>
          <a:noFill/>
          <a:ln w="57150">
            <a:solidFill>
              <a:srgbClr val="0142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14" y="1806225"/>
            <a:ext cx="2411728" cy="36807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5" t="36389" r="53646" b="31111"/>
          <a:stretch/>
        </p:blipFill>
        <p:spPr>
          <a:xfrm>
            <a:off x="1355607" y="3149132"/>
            <a:ext cx="2297879" cy="1927253"/>
          </a:xfrm>
          <a:prstGeom prst="rect">
            <a:avLst/>
          </a:prstGeom>
        </p:spPr>
      </p:pic>
      <p:sp>
        <p:nvSpPr>
          <p:cNvPr id="102" name="모서리가 둥근 직사각형 101"/>
          <p:cNvSpPr/>
          <p:nvPr/>
        </p:nvSpPr>
        <p:spPr>
          <a:xfrm>
            <a:off x="1377533" y="3829038"/>
            <a:ext cx="2261338" cy="57351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280283" y="3746471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073352" y="1438443"/>
            <a:ext cx="2832182" cy="451269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038851" y="1383661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순서도: 수행의 시작/종료 64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7" name="순서도: 수행의 시작/종료 66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9" name="순서도: 수행의 시작/종료 68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2134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t="24840" b="13479"/>
          <a:stretch/>
        </p:blipFill>
        <p:spPr>
          <a:xfrm>
            <a:off x="308894" y="1845988"/>
            <a:ext cx="7948592" cy="299390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회원가입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통합 회원가입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505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숫자로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6-20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자 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          : </a:t>
                      </a:r>
                      <a:r>
                        <a:rPr lang="ko-KR" altLang="en-US" sz="900" b="0" dirty="0" err="1" smtClean="0">
                          <a:latin typeface="+mn-ea"/>
                          <a:ea typeface="+mn-ea"/>
                        </a:rPr>
                        <a:t>중복확인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 필수 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특수문자 중 두개를 사용해서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8-20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자 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비밀번호 확인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비밀번호와 동일하게 작성 </a:t>
                      </a:r>
                      <a:endParaRPr lang="en-US" altLang="ko-KR" sz="900" b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한글로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자 이내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성별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남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여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택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전화번호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자리 입력 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이메일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학과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아이디 찾기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이름과 이메일로 가입된 아이디 조회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비밀번호 찾기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아이디와 이메일 주소를 입력해 임시 비밀번호 발송 </a:t>
                      </a:r>
                      <a:endParaRPr lang="en-US" altLang="ko-KR" sz="90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클릭 시</a:t>
                      </a:r>
                      <a:r>
                        <a:rPr lang="en-US" altLang="ko-KR" sz="900" dirty="0" smtClean="0"/>
                        <a:t>, ＇</a:t>
                      </a:r>
                      <a:r>
                        <a:rPr lang="ko-KR" altLang="en-US" sz="900" dirty="0" smtClean="0"/>
                        <a:t>회원가입이 완료되었습니다</a:t>
                      </a:r>
                      <a:r>
                        <a:rPr lang="en-US" altLang="ko-KR" sz="900" dirty="0" smtClean="0"/>
                        <a:t>’ alert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창 뜨고 로그인 페이지로 이동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11" y="6067513"/>
            <a:ext cx="3180589" cy="58073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66118" y="14898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회원 가입</a:t>
            </a:r>
            <a:endParaRPr lang="en-US" altLang="ko-KR" sz="1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989324" y="2121216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8</a:t>
            </a:r>
            <a:r>
              <a:rPr lang="ko-KR" altLang="en-US" sz="800" dirty="0" smtClean="0">
                <a:solidFill>
                  <a:schemeClr val="bg2">
                    <a:lumMod val="75000"/>
                  </a:schemeClr>
                </a:solidFill>
              </a:rPr>
              <a:t>자 이내로 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5530" y="2725666"/>
            <a:ext cx="22092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영아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숫자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특수문자 중 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개를 사용해 </a:t>
            </a:r>
            <a:r>
              <a:rPr lang="en-US" altLang="ko-KR" sz="700" dirty="0" smtClean="0">
                <a:solidFill>
                  <a:schemeClr val="bg2">
                    <a:lumMod val="75000"/>
                  </a:schemeClr>
                </a:solidFill>
              </a:rPr>
              <a:t>8-20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자 작성</a:t>
            </a:r>
            <a:endParaRPr lang="ko-KR" alt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32575" y="1924024"/>
            <a:ext cx="8248385" cy="361750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85756" y="1898111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29613" y="5676047"/>
            <a:ext cx="1036298" cy="238699"/>
          </a:xfrm>
          <a:prstGeom prst="roundRect">
            <a:avLst/>
          </a:prstGeom>
          <a:solidFill>
            <a:srgbClr val="01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3841812" y="5683914"/>
            <a:ext cx="101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회원가입 </a:t>
            </a:r>
            <a:endParaRPr lang="en-US" altLang="ko-KR" sz="900" b="1" dirty="0" smtClean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41016" y="5593912"/>
            <a:ext cx="1209670" cy="41271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643766" y="5511345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l="-103" t="86521" r="50132" b="1312"/>
          <a:stretch/>
        </p:blipFill>
        <p:spPr>
          <a:xfrm>
            <a:off x="308894" y="4249338"/>
            <a:ext cx="3971925" cy="590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80819" y="4196952"/>
            <a:ext cx="4109412" cy="788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279398" y="2996907"/>
            <a:ext cx="4109412" cy="788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866561" y="3878238"/>
            <a:ext cx="1157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2">
                    <a:lumMod val="75000"/>
                  </a:schemeClr>
                </a:solidFill>
              </a:rPr>
              <a:t>@  naver.com      ▼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7" name="순서도: 수행의 시작/종료 46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9" name="순서도: 수행의 시작/종료 48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3086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63" y="1923266"/>
            <a:ext cx="5736821" cy="348929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수정 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3084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성별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고정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전화번호 수정 가능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-</a:t>
                      </a:r>
                      <a:r>
                        <a:rPr lang="ko-KR" altLang="en-US" sz="900" dirty="0" smtClean="0"/>
                        <a:t>클릭 시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비밀번호 확인 후 회원정보 수정</a:t>
                      </a:r>
                      <a:endParaRPr lang="en-US" altLang="ko-KR" sz="900" baseline="0" dirty="0" smtClean="0"/>
                    </a:p>
                    <a:p>
                      <a:r>
                        <a:rPr lang="en-US" altLang="ko-KR" sz="900" baseline="0" dirty="0" smtClean="0"/>
                        <a:t>-’</a:t>
                      </a:r>
                      <a:r>
                        <a:rPr lang="ko-KR" altLang="en-US" sz="900" baseline="0" dirty="0" smtClean="0"/>
                        <a:t>개인회원 정보가 수정되었습니다</a:t>
                      </a:r>
                      <a:r>
                        <a:rPr lang="en-US" altLang="ko-KR" sz="900" baseline="0" dirty="0" smtClean="0"/>
                        <a:t>‘ alert </a:t>
                      </a:r>
                      <a:r>
                        <a:rPr lang="ko-KR" altLang="en-US" sz="900" baseline="0" dirty="0" smtClean="0"/>
                        <a:t>창 발생 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11" y="6067513"/>
            <a:ext cx="3180589" cy="580739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3829613" y="5559980"/>
            <a:ext cx="1036298" cy="238699"/>
          </a:xfrm>
          <a:prstGeom prst="roundRect">
            <a:avLst/>
          </a:prstGeom>
          <a:solidFill>
            <a:srgbClr val="01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3841812" y="5567847"/>
            <a:ext cx="101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회원정보 수정</a:t>
            </a:r>
            <a:endParaRPr lang="en-US" altLang="ko-KR" sz="900" b="1" dirty="0" smtClean="0">
              <a:solidFill>
                <a:schemeClr val="bg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741016" y="5477845"/>
            <a:ext cx="1209670" cy="41271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643766" y="5395278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199457" y="15946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개인정보 수정</a:t>
            </a:r>
            <a:endParaRPr lang="en-US" altLang="ko-KR" sz="1600" b="1" dirty="0" smtClean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4"/>
          <a:srcRect l="8684"/>
          <a:stretch/>
        </p:blipFill>
        <p:spPr>
          <a:xfrm>
            <a:off x="6918231" y="1789882"/>
            <a:ext cx="1346179" cy="170510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4"/>
          <a:srcRect t="56151" b="29604"/>
          <a:stretch/>
        </p:blipFill>
        <p:spPr>
          <a:xfrm>
            <a:off x="6790204" y="3686103"/>
            <a:ext cx="1474205" cy="242887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6946511" y="3380461"/>
            <a:ext cx="808780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채용 정보</a:t>
            </a:r>
            <a:endParaRPr lang="ko-KR" altLang="en-US" sz="7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946511" y="2748125"/>
            <a:ext cx="886398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개인정보 수정</a:t>
            </a:r>
            <a:endParaRPr lang="ko-KR" altLang="en-US" sz="7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944517" y="3687097"/>
            <a:ext cx="1032894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취업 프로그램</a:t>
            </a:r>
            <a:endParaRPr lang="ko-KR" altLang="en-US" sz="700" b="1" dirty="0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4"/>
          <a:srcRect t="56151" b="29604"/>
          <a:stretch/>
        </p:blipFill>
        <p:spPr>
          <a:xfrm>
            <a:off x="6819641" y="3984464"/>
            <a:ext cx="1474205" cy="242887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6968906" y="3974167"/>
            <a:ext cx="886398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상담 내용</a:t>
            </a:r>
            <a:endParaRPr lang="ko-KR" altLang="en-US" sz="7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16563" y="1924024"/>
            <a:ext cx="5736821" cy="361750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55457" y="1923266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2524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 탈퇴 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296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비밀번호가 맞으면 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탈퇴되었습니다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감사합니다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’ alert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창 뜨고 메인페이지로 이동 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11" y="6067513"/>
            <a:ext cx="3180589" cy="580739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3353703" y="4545842"/>
            <a:ext cx="1036298" cy="238699"/>
          </a:xfrm>
          <a:prstGeom prst="roundRect">
            <a:avLst/>
          </a:prstGeom>
          <a:solidFill>
            <a:srgbClr val="01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3365902" y="4553709"/>
            <a:ext cx="101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탈퇴 신청</a:t>
            </a:r>
            <a:endParaRPr lang="en-US" altLang="ko-KR" sz="900" b="1" dirty="0" smtClean="0">
              <a:solidFill>
                <a:schemeClr val="bg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265106" y="4463707"/>
            <a:ext cx="1209670" cy="41271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167856" y="4381140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3"/>
          <a:srcRect l="8684"/>
          <a:stretch/>
        </p:blipFill>
        <p:spPr>
          <a:xfrm>
            <a:off x="6993118" y="2567486"/>
            <a:ext cx="1346179" cy="170510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3"/>
          <a:srcRect t="56151" b="29604"/>
          <a:stretch/>
        </p:blipFill>
        <p:spPr>
          <a:xfrm>
            <a:off x="6865091" y="4463707"/>
            <a:ext cx="1474205" cy="242887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7021398" y="4158065"/>
            <a:ext cx="808780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채용 정보</a:t>
            </a:r>
            <a:endParaRPr lang="ko-KR" altLang="en-US" sz="7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021398" y="3525729"/>
            <a:ext cx="886398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개인정보 수정</a:t>
            </a:r>
            <a:endParaRPr lang="ko-KR" altLang="en-US" sz="7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019404" y="4464701"/>
            <a:ext cx="1032894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취업 프로그램</a:t>
            </a:r>
            <a:endParaRPr lang="ko-KR" altLang="en-US" sz="700" b="1" dirty="0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3"/>
          <a:srcRect t="56151" b="29604"/>
          <a:stretch/>
        </p:blipFill>
        <p:spPr>
          <a:xfrm>
            <a:off x="6894528" y="4762068"/>
            <a:ext cx="1474205" cy="242887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7043793" y="4751771"/>
            <a:ext cx="886398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상담 내용</a:t>
            </a:r>
            <a:endParaRPr lang="ko-KR" altLang="en-US" sz="7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48" y="3290155"/>
            <a:ext cx="6587745" cy="534357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 flipV="1">
            <a:off x="170680" y="3060504"/>
            <a:ext cx="6692168" cy="146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02360" y="3983916"/>
            <a:ext cx="6692168" cy="491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175127" y="1421456"/>
            <a:ext cx="8323066" cy="10451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115198" y="1594072"/>
            <a:ext cx="24213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🏠 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 탈퇴</a:t>
            </a:r>
            <a:endParaRPr lang="en-US" altLang="ko-KR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0785" y="261636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회원 탈퇴</a:t>
            </a:r>
            <a:endParaRPr lang="en-US" altLang="ko-KR" sz="1600" b="1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순서도: 수행의 시작/종료 54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7" name="순서도: 수행의 시작/종료 56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2474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채용 정보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280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11" y="6067513"/>
            <a:ext cx="3180589" cy="580739"/>
          </a:xfrm>
          <a:prstGeom prst="rect">
            <a:avLst/>
          </a:prstGeom>
        </p:spPr>
      </p:pic>
      <p:sp>
        <p:nvSpPr>
          <p:cNvPr id="52" name="모서리가 둥근 직사각형 51"/>
          <p:cNvSpPr/>
          <p:nvPr/>
        </p:nvSpPr>
        <p:spPr>
          <a:xfrm>
            <a:off x="175127" y="1421456"/>
            <a:ext cx="8323066" cy="10451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15198" y="1594072"/>
            <a:ext cx="24213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🏠 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 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나의 채용 정보</a:t>
            </a:r>
            <a:endParaRPr lang="en-US" altLang="ko-KR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5127" y="2452727"/>
            <a:ext cx="7017653" cy="470227"/>
            <a:chOff x="347565" y="2495164"/>
            <a:chExt cx="6599729" cy="47022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b="75000"/>
            <a:stretch/>
          </p:blipFill>
          <p:spPr>
            <a:xfrm>
              <a:off x="347565" y="2495164"/>
              <a:ext cx="6599729" cy="47022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49532" y="2646594"/>
              <a:ext cx="575799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>
                  <a:solidFill>
                    <a:srgbClr val="A09C99"/>
                  </a:solidFill>
                </a:rPr>
                <a:t>교내 채용</a:t>
              </a:r>
              <a:endParaRPr lang="ko-KR" altLang="en-US" sz="700" b="1" dirty="0">
                <a:solidFill>
                  <a:srgbClr val="A09C99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59529" y="2646593"/>
              <a:ext cx="575799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>
                  <a:solidFill>
                    <a:srgbClr val="A09C99"/>
                  </a:solidFill>
                </a:rPr>
                <a:t>교외 채용</a:t>
              </a:r>
              <a:endParaRPr lang="ko-KR" altLang="en-US" sz="700" b="1" dirty="0">
                <a:solidFill>
                  <a:srgbClr val="A09C99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656105" y="2637213"/>
              <a:ext cx="575799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>
                  <a:solidFill>
                    <a:srgbClr val="A09C99"/>
                  </a:solidFill>
                </a:rPr>
                <a:t>인턴 채용</a:t>
              </a:r>
              <a:endParaRPr lang="ko-KR" altLang="en-US" sz="700" b="1" dirty="0">
                <a:solidFill>
                  <a:srgbClr val="A09C99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39876" y="3040380"/>
            <a:ext cx="5797879" cy="2821858"/>
            <a:chOff x="400587" y="3215158"/>
            <a:chExt cx="6820363" cy="282185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t="10315" b="25334"/>
            <a:stretch/>
          </p:blipFill>
          <p:spPr>
            <a:xfrm>
              <a:off x="657362" y="3215158"/>
              <a:ext cx="6526048" cy="1549884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/>
            <a:srcRect t="21447" b="25334"/>
            <a:stretch/>
          </p:blipFill>
          <p:spPr>
            <a:xfrm>
              <a:off x="694902" y="4755223"/>
              <a:ext cx="6526048" cy="1281793"/>
            </a:xfrm>
            <a:prstGeom prst="rect">
              <a:avLst/>
            </a:prstGeom>
          </p:spPr>
        </p:pic>
        <p:sp>
          <p:nvSpPr>
            <p:cNvPr id="3" name="포인트가 5개인 별 2"/>
            <p:cNvSpPr/>
            <p:nvPr/>
          </p:nvSpPr>
          <p:spPr>
            <a:xfrm>
              <a:off x="433786" y="3667269"/>
              <a:ext cx="222190" cy="17946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포인트가 5개인 별 30"/>
            <p:cNvSpPr/>
            <p:nvPr/>
          </p:nvSpPr>
          <p:spPr>
            <a:xfrm>
              <a:off x="429620" y="4324400"/>
              <a:ext cx="222190" cy="17946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포인트가 5개인 별 31"/>
            <p:cNvSpPr/>
            <p:nvPr/>
          </p:nvSpPr>
          <p:spPr>
            <a:xfrm>
              <a:off x="400587" y="4985734"/>
              <a:ext cx="222190" cy="17946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포인트가 5개인 별 32"/>
            <p:cNvSpPr/>
            <p:nvPr/>
          </p:nvSpPr>
          <p:spPr>
            <a:xfrm>
              <a:off x="400587" y="5640107"/>
              <a:ext cx="222190" cy="179462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6097093" y="3056238"/>
            <a:ext cx="886398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신청 결과</a:t>
            </a:r>
            <a:endParaRPr lang="ko-KR" altLang="en-US" sz="700" b="1" dirty="0"/>
          </a:p>
        </p:txBody>
      </p:sp>
      <p:cxnSp>
        <p:nvCxnSpPr>
          <p:cNvPr id="79" name="직선 연결선 78"/>
          <p:cNvCxnSpPr/>
          <p:nvPr/>
        </p:nvCxnSpPr>
        <p:spPr>
          <a:xfrm flipV="1">
            <a:off x="372042" y="2997825"/>
            <a:ext cx="6692168" cy="146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5"/>
          <a:srcRect l="8684"/>
          <a:stretch/>
        </p:blipFill>
        <p:spPr>
          <a:xfrm>
            <a:off x="7137550" y="2519106"/>
            <a:ext cx="1346179" cy="1705105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/>
          <a:srcRect t="56151" b="29604"/>
          <a:stretch/>
        </p:blipFill>
        <p:spPr>
          <a:xfrm>
            <a:off x="7009523" y="4415327"/>
            <a:ext cx="1474205" cy="242887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7165830" y="4109685"/>
            <a:ext cx="808780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채용 정보</a:t>
            </a:r>
            <a:endParaRPr lang="ko-KR" altLang="en-US" sz="7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165830" y="3477349"/>
            <a:ext cx="886398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개인정보 수정</a:t>
            </a:r>
            <a:endParaRPr lang="ko-KR" altLang="en-US" sz="7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163836" y="4416321"/>
            <a:ext cx="1032894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취업 프로그램</a:t>
            </a:r>
            <a:endParaRPr lang="ko-KR" altLang="en-US" sz="700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5"/>
          <a:srcRect t="56151" b="29604"/>
          <a:stretch/>
        </p:blipFill>
        <p:spPr>
          <a:xfrm>
            <a:off x="7038960" y="4713688"/>
            <a:ext cx="1474205" cy="242887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7188225" y="4703391"/>
            <a:ext cx="886398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상담 내용</a:t>
            </a:r>
            <a:endParaRPr lang="ko-KR" altLang="en-US" sz="700" b="1" dirty="0"/>
          </a:p>
        </p:txBody>
      </p:sp>
      <p:sp>
        <p:nvSpPr>
          <p:cNvPr id="41" name="직사각형 40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6" name="순서도: 수행의 시작/종료 45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4866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취업 프로그램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280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11" y="6067513"/>
            <a:ext cx="3180589" cy="580739"/>
          </a:xfrm>
          <a:prstGeom prst="rect">
            <a:avLst/>
          </a:prstGeom>
        </p:spPr>
      </p:pic>
      <p:sp>
        <p:nvSpPr>
          <p:cNvPr id="52" name="모서리가 둥근 직사각형 51"/>
          <p:cNvSpPr/>
          <p:nvPr/>
        </p:nvSpPr>
        <p:spPr>
          <a:xfrm>
            <a:off x="175127" y="1421456"/>
            <a:ext cx="8323066" cy="10451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15198" y="1594072"/>
            <a:ext cx="277757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🏠 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 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나의 취업 프로그램</a:t>
            </a:r>
            <a:endParaRPr lang="en-US" altLang="ko-KR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포인트가 5개인 별 2"/>
          <p:cNvSpPr/>
          <p:nvPr/>
        </p:nvSpPr>
        <p:spPr>
          <a:xfrm>
            <a:off x="354627" y="3472736"/>
            <a:ext cx="222190" cy="17946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포인트가 5개인 별 30"/>
          <p:cNvSpPr/>
          <p:nvPr/>
        </p:nvSpPr>
        <p:spPr>
          <a:xfrm>
            <a:off x="350461" y="4129867"/>
            <a:ext cx="222190" cy="17946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포인트가 5개인 별 31"/>
          <p:cNvSpPr/>
          <p:nvPr/>
        </p:nvSpPr>
        <p:spPr>
          <a:xfrm>
            <a:off x="321428" y="4791201"/>
            <a:ext cx="222190" cy="17946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포인트가 5개인 별 32"/>
          <p:cNvSpPr/>
          <p:nvPr/>
        </p:nvSpPr>
        <p:spPr>
          <a:xfrm>
            <a:off x="321428" y="5445574"/>
            <a:ext cx="222190" cy="17946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75127" y="2452727"/>
            <a:ext cx="7017653" cy="470227"/>
            <a:chOff x="175127" y="2452727"/>
            <a:chExt cx="7017653" cy="470227"/>
          </a:xfrm>
        </p:grpSpPr>
        <p:grpSp>
          <p:nvGrpSpPr>
            <p:cNvPr id="2" name="그룹 1"/>
            <p:cNvGrpSpPr/>
            <p:nvPr/>
          </p:nvGrpSpPr>
          <p:grpSpPr>
            <a:xfrm>
              <a:off x="175127" y="2452727"/>
              <a:ext cx="7017653" cy="470227"/>
              <a:chOff x="347565" y="2495164"/>
              <a:chExt cx="6599729" cy="470227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3"/>
              <a:srcRect b="75000"/>
              <a:stretch/>
            </p:blipFill>
            <p:spPr>
              <a:xfrm>
                <a:off x="347565" y="2495164"/>
                <a:ext cx="6599729" cy="47022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79633" y="2656817"/>
                <a:ext cx="794774" cy="20005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 smtClean="0">
                    <a:solidFill>
                      <a:srgbClr val="A09C99"/>
                    </a:solidFill>
                  </a:rPr>
                  <a:t>신청한 프로그램</a:t>
                </a:r>
                <a:endParaRPr lang="ko-KR" altLang="en-US" sz="700" b="1" dirty="0">
                  <a:solidFill>
                    <a:srgbClr val="A09C99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656105" y="2637213"/>
                <a:ext cx="575799" cy="20005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 smtClean="0">
                    <a:solidFill>
                      <a:srgbClr val="A09C99"/>
                    </a:solidFill>
                  </a:rPr>
                  <a:t>인턴 채용</a:t>
                </a:r>
                <a:endParaRPr lang="ko-KR" altLang="en-US" sz="700" b="1" dirty="0">
                  <a:solidFill>
                    <a:srgbClr val="A09C99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859302" y="2614379"/>
              <a:ext cx="1073185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err="1" smtClean="0"/>
                <a:t>즐겨찾기한</a:t>
              </a:r>
              <a:r>
                <a:rPr lang="ko-KR" altLang="en-US" sz="700" b="1" dirty="0" smtClean="0"/>
                <a:t> 프로그램</a:t>
              </a:r>
              <a:endParaRPr lang="ko-KR" altLang="en-US" sz="7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50750" y="2530544"/>
              <a:ext cx="2723757" cy="293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/>
          <p:cNvCxnSpPr/>
          <p:nvPr/>
        </p:nvCxnSpPr>
        <p:spPr>
          <a:xfrm flipV="1">
            <a:off x="372042" y="2997825"/>
            <a:ext cx="6692168" cy="146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372042" y="3283614"/>
            <a:ext cx="6692168" cy="491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222320" y="3050539"/>
            <a:ext cx="1073185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프로그램명</a:t>
            </a:r>
            <a:endParaRPr lang="ko-KR" altLang="en-US" sz="700" b="1" dirty="0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35682" y="3893155"/>
            <a:ext cx="6740973" cy="3035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368210" y="4553300"/>
            <a:ext cx="6666563" cy="455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350461" y="5204008"/>
            <a:ext cx="6666563" cy="455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357898" y="5862046"/>
            <a:ext cx="6666563" cy="455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24178" y="3045474"/>
            <a:ext cx="1073185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등록일</a:t>
            </a:r>
            <a:endParaRPr lang="ko-KR" altLang="en-US" sz="7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533590" y="3045473"/>
            <a:ext cx="616787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마감일</a:t>
            </a:r>
            <a:endParaRPr lang="ko-KR" altLang="en-US" sz="7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63115" y="3461805"/>
            <a:ext cx="399811" cy="1769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481540" y="3450676"/>
            <a:ext cx="36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삭제</a:t>
            </a:r>
            <a:endParaRPr lang="ko-KR" altLang="en-US" sz="700" b="1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463115" y="4121842"/>
            <a:ext cx="399811" cy="1769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481540" y="4110713"/>
            <a:ext cx="36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삭제</a:t>
            </a:r>
            <a:endParaRPr lang="ko-KR" altLang="en-US" sz="700" b="1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461565" y="4775324"/>
            <a:ext cx="399811" cy="1769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479990" y="4764195"/>
            <a:ext cx="36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삭제</a:t>
            </a:r>
            <a:endParaRPr lang="ko-KR" altLang="en-US" sz="700" b="1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457996" y="5442901"/>
            <a:ext cx="399811" cy="1769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476421" y="5431772"/>
            <a:ext cx="362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삭제</a:t>
            </a:r>
            <a:endParaRPr lang="ko-KR" altLang="en-US" sz="7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739430" y="3056238"/>
            <a:ext cx="1073185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프로그램 내용</a:t>
            </a:r>
            <a:endParaRPr lang="ko-KR" altLang="en-US" sz="7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5275983" y="3045473"/>
            <a:ext cx="616787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인원</a:t>
            </a:r>
            <a:endParaRPr lang="ko-KR" altLang="en-US" sz="700" b="1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4"/>
          <a:srcRect l="8684"/>
          <a:stretch/>
        </p:blipFill>
        <p:spPr>
          <a:xfrm>
            <a:off x="7161072" y="2514805"/>
            <a:ext cx="1346179" cy="170510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4"/>
          <a:srcRect t="56151" b="29604"/>
          <a:stretch/>
        </p:blipFill>
        <p:spPr>
          <a:xfrm>
            <a:off x="7033045" y="4411026"/>
            <a:ext cx="1474205" cy="242887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7189352" y="4105384"/>
            <a:ext cx="808780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채용 정보</a:t>
            </a:r>
            <a:endParaRPr lang="ko-KR" altLang="en-US" sz="7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7189352" y="3473048"/>
            <a:ext cx="886398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개인정보 수정</a:t>
            </a:r>
            <a:endParaRPr lang="ko-KR" altLang="en-US" sz="7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187358" y="4412020"/>
            <a:ext cx="1032894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취업 프로그램</a:t>
            </a:r>
            <a:endParaRPr lang="ko-KR" altLang="en-US" sz="700" b="1" dirty="0"/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4"/>
          <a:srcRect t="56151" b="29604"/>
          <a:stretch/>
        </p:blipFill>
        <p:spPr>
          <a:xfrm>
            <a:off x="7062482" y="4709387"/>
            <a:ext cx="1474205" cy="242887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7211747" y="4699090"/>
            <a:ext cx="886398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상담 내용</a:t>
            </a:r>
            <a:endParaRPr lang="ko-KR" altLang="en-US" sz="700" b="1" dirty="0"/>
          </a:p>
        </p:txBody>
      </p:sp>
      <p:sp>
        <p:nvSpPr>
          <p:cNvPr id="58" name="직사각형 57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순서도: 수행의 시작/종료 61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4" name="순서도: 수행의 시작/종료 63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7" name="순서도: 수행의 시작/종료 66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6345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나의 상담 내용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280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11" y="6067513"/>
            <a:ext cx="3180589" cy="580739"/>
          </a:xfrm>
          <a:prstGeom prst="rect">
            <a:avLst/>
          </a:prstGeom>
        </p:spPr>
      </p:pic>
      <p:sp>
        <p:nvSpPr>
          <p:cNvPr id="52" name="모서리가 둥근 직사각형 51"/>
          <p:cNvSpPr/>
          <p:nvPr/>
        </p:nvSpPr>
        <p:spPr>
          <a:xfrm>
            <a:off x="175127" y="1421456"/>
            <a:ext cx="8323066" cy="10451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115198" y="1594072"/>
            <a:ext cx="277757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🏠 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 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나의 상담 내용</a:t>
            </a:r>
            <a:endParaRPr lang="en-US" altLang="ko-KR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5127" y="2452727"/>
            <a:ext cx="7017653" cy="470227"/>
            <a:chOff x="175127" y="2452727"/>
            <a:chExt cx="7017653" cy="470227"/>
          </a:xfrm>
        </p:grpSpPr>
        <p:grpSp>
          <p:nvGrpSpPr>
            <p:cNvPr id="2" name="그룹 1"/>
            <p:cNvGrpSpPr/>
            <p:nvPr/>
          </p:nvGrpSpPr>
          <p:grpSpPr>
            <a:xfrm>
              <a:off x="175127" y="2452727"/>
              <a:ext cx="7017653" cy="470227"/>
              <a:chOff x="347565" y="2495164"/>
              <a:chExt cx="6599729" cy="470227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3"/>
              <a:srcRect b="75000"/>
              <a:stretch/>
            </p:blipFill>
            <p:spPr>
              <a:xfrm>
                <a:off x="347565" y="2495164"/>
                <a:ext cx="6599729" cy="47022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679633" y="2656817"/>
                <a:ext cx="839418" cy="20005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 smtClean="0">
                    <a:solidFill>
                      <a:srgbClr val="A09C99"/>
                    </a:solidFill>
                  </a:rPr>
                  <a:t>온라인 상담</a:t>
                </a:r>
                <a:endParaRPr lang="ko-KR" altLang="en-US" sz="700" b="1" dirty="0">
                  <a:solidFill>
                    <a:srgbClr val="A09C99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656105" y="2637213"/>
                <a:ext cx="575799" cy="20005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 smtClean="0">
                    <a:solidFill>
                      <a:srgbClr val="A09C99"/>
                    </a:solidFill>
                  </a:rPr>
                  <a:t>인턴 채용</a:t>
                </a:r>
                <a:endParaRPr lang="ko-KR" altLang="en-US" sz="700" b="1" dirty="0">
                  <a:solidFill>
                    <a:srgbClr val="A09C99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820011" y="2613474"/>
              <a:ext cx="1073185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 smtClean="0"/>
                <a:t>오프라인 상담</a:t>
              </a:r>
              <a:endParaRPr lang="ko-KR" altLang="en-US" sz="7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50750" y="2530544"/>
              <a:ext cx="2723757" cy="293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/>
          <p:cNvCxnSpPr/>
          <p:nvPr/>
        </p:nvCxnSpPr>
        <p:spPr>
          <a:xfrm flipV="1">
            <a:off x="372042" y="2997825"/>
            <a:ext cx="6692168" cy="146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372042" y="3283614"/>
            <a:ext cx="6692168" cy="491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222320" y="3050539"/>
            <a:ext cx="1073185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프로그램명</a:t>
            </a:r>
            <a:endParaRPr lang="ko-KR" altLang="en-US" sz="700" b="1" dirty="0"/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335682" y="3893155"/>
            <a:ext cx="6740973" cy="3035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368210" y="4553300"/>
            <a:ext cx="6666563" cy="455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350461" y="5204008"/>
            <a:ext cx="6666563" cy="455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357898" y="5862046"/>
            <a:ext cx="6666563" cy="4556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237914" y="3045183"/>
            <a:ext cx="1073185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등록일</a:t>
            </a:r>
            <a:endParaRPr lang="ko-KR" altLang="en-US" sz="7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173606" y="3040250"/>
            <a:ext cx="616787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마감일</a:t>
            </a:r>
            <a:endParaRPr lang="ko-KR" altLang="en-US" sz="700" b="1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4"/>
          <a:srcRect l="8684"/>
          <a:stretch/>
        </p:blipFill>
        <p:spPr>
          <a:xfrm>
            <a:off x="7154666" y="2522039"/>
            <a:ext cx="1346179" cy="170510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/>
          <a:srcRect t="56151" b="29604"/>
          <a:stretch/>
        </p:blipFill>
        <p:spPr>
          <a:xfrm>
            <a:off x="7026639" y="4418260"/>
            <a:ext cx="1474205" cy="242887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7182946" y="4112618"/>
            <a:ext cx="808780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채용 정보</a:t>
            </a:r>
            <a:endParaRPr lang="ko-KR" altLang="en-US" sz="7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182946" y="3480282"/>
            <a:ext cx="886398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개인정보 수정</a:t>
            </a:r>
            <a:endParaRPr lang="ko-KR" altLang="en-US" sz="7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180952" y="4419254"/>
            <a:ext cx="1032894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취업 프로그램</a:t>
            </a:r>
            <a:endParaRPr lang="ko-KR" altLang="en-US" sz="700" b="1" dirty="0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4"/>
          <a:srcRect t="56151" b="29604"/>
          <a:stretch/>
        </p:blipFill>
        <p:spPr>
          <a:xfrm>
            <a:off x="7056076" y="4716621"/>
            <a:ext cx="1474205" cy="242887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7205341" y="4706324"/>
            <a:ext cx="886398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나의 상담 내용</a:t>
            </a:r>
            <a:endParaRPr lang="ko-KR" altLang="en-US" sz="700" b="1" dirty="0"/>
          </a:p>
        </p:txBody>
      </p:sp>
      <p:sp>
        <p:nvSpPr>
          <p:cNvPr id="43" name="직사각형 42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순서도: 수행의 시작/종료 45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4051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채용 정보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8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채용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채용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추천 채용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2800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11" y="6067513"/>
            <a:ext cx="3180589" cy="580739"/>
          </a:xfrm>
          <a:prstGeom prst="rect">
            <a:avLst/>
          </a:prstGeom>
        </p:spPr>
      </p:pic>
      <p:sp>
        <p:nvSpPr>
          <p:cNvPr id="52" name="모서리가 둥근 직사각형 51"/>
          <p:cNvSpPr/>
          <p:nvPr/>
        </p:nvSpPr>
        <p:spPr>
          <a:xfrm>
            <a:off x="165666" y="1430430"/>
            <a:ext cx="8332527" cy="926213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65" y="2495164"/>
            <a:ext cx="6599729" cy="18809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b="25334"/>
          <a:stretch/>
        </p:blipFill>
        <p:spPr>
          <a:xfrm>
            <a:off x="550607" y="4289366"/>
            <a:ext cx="6526048" cy="17983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9532" y="2646594"/>
            <a:ext cx="575799" cy="20005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rgbClr val="A09C99"/>
                </a:solidFill>
              </a:rPr>
              <a:t>교내 채용</a:t>
            </a:r>
            <a:endParaRPr lang="ko-KR" altLang="en-US" sz="700" b="1" dirty="0">
              <a:solidFill>
                <a:srgbClr val="A09C99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59529" y="2646153"/>
            <a:ext cx="575799" cy="20005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rgbClr val="A09C99"/>
                </a:solidFill>
              </a:rPr>
              <a:t>교외 채용</a:t>
            </a:r>
            <a:endParaRPr lang="ko-KR" altLang="en-US" sz="700" b="1" dirty="0">
              <a:solidFill>
                <a:srgbClr val="A09C99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56105" y="2637213"/>
            <a:ext cx="575799" cy="20005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rgbClr val="A09C99"/>
                </a:solidFill>
              </a:rPr>
              <a:t>인턴 채용</a:t>
            </a:r>
            <a:endParaRPr lang="ko-KR" altLang="en-US" sz="700" b="1" dirty="0">
              <a:solidFill>
                <a:srgbClr val="A09C99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115198" y="1594072"/>
            <a:ext cx="24213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채용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50000"/>
              </a:lnSpc>
            </a:pP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🏠 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채용  </a:t>
            </a:r>
            <a:endParaRPr lang="en-US" altLang="ko-KR" sz="105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028366" y="2364175"/>
            <a:ext cx="1346179" cy="1224846"/>
            <a:chOff x="7028366" y="2364175"/>
            <a:chExt cx="1346179" cy="1224846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 rotWithShape="1">
            <a:blip r:embed="rId5"/>
            <a:srcRect l="8684" b="28166"/>
            <a:stretch/>
          </p:blipFill>
          <p:spPr>
            <a:xfrm>
              <a:off x="7028366" y="2364175"/>
              <a:ext cx="1346179" cy="1224846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7056646" y="3322417"/>
              <a:ext cx="886398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채용 정보 관리</a:t>
              </a:r>
              <a:endParaRPr lang="ko-KR" altLang="en-US" sz="7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170646" y="2531336"/>
              <a:ext cx="97513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채용</a:t>
              </a:r>
              <a:endParaRPr lang="en-US" altLang="ko-KR" sz="1200" b="1" dirty="0" smtClean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079041" y="3012201"/>
              <a:ext cx="886398" cy="20005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채용</a:t>
              </a:r>
              <a:endParaRPr lang="ko-KR" altLang="en-US" sz="700" b="1" dirty="0"/>
            </a:p>
          </p:txBody>
        </p:sp>
      </p:grpSp>
      <p:sp>
        <p:nvSpPr>
          <p:cNvPr id="140" name="포인트가 5개인 별 139"/>
          <p:cNvSpPr/>
          <p:nvPr/>
        </p:nvSpPr>
        <p:spPr>
          <a:xfrm>
            <a:off x="293029" y="4989116"/>
            <a:ext cx="222190" cy="179462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포인트가 5개인 별 140"/>
          <p:cNvSpPr/>
          <p:nvPr/>
        </p:nvSpPr>
        <p:spPr>
          <a:xfrm>
            <a:off x="288863" y="5646247"/>
            <a:ext cx="222190" cy="179462"/>
          </a:xfrm>
          <a:prstGeom prst="star5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3"/>
          <a:srcRect l="59853" t="4679" r="20519" b="80736"/>
          <a:stretch/>
        </p:blipFill>
        <p:spPr>
          <a:xfrm>
            <a:off x="5551814" y="2582043"/>
            <a:ext cx="1295400" cy="27432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5844127" y="2646152"/>
            <a:ext cx="787395" cy="20005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solidFill>
                  <a:srgbClr val="A09C99"/>
                </a:solidFill>
              </a:rPr>
              <a:t>채용 정보 관리</a:t>
            </a:r>
            <a:endParaRPr lang="ko-KR" altLang="en-US" sz="700" b="1" dirty="0">
              <a:solidFill>
                <a:srgbClr val="A09C99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순서도: 수행의 시작/종료 55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8" name="순서도: 수행의 시작/종료 57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0" name="순서도: 수행의 시작/종료 59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9949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MainPage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235101" y="1571591"/>
            <a:ext cx="4615080" cy="4431443"/>
            <a:chOff x="1024128" y="1566518"/>
            <a:chExt cx="6483109" cy="4343737"/>
          </a:xfrm>
        </p:grpSpPr>
        <p:grpSp>
          <p:nvGrpSpPr>
            <p:cNvPr id="24" name="그룹 23"/>
            <p:cNvGrpSpPr/>
            <p:nvPr/>
          </p:nvGrpSpPr>
          <p:grpSpPr>
            <a:xfrm>
              <a:off x="1024128" y="1566518"/>
              <a:ext cx="6483109" cy="3956458"/>
              <a:chOff x="829056" y="1487423"/>
              <a:chExt cx="6717792" cy="4206241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829056" y="1487423"/>
                <a:ext cx="6717792" cy="4206241"/>
                <a:chOff x="1461672" y="1487423"/>
                <a:chExt cx="5452560" cy="4749880"/>
              </a:xfrm>
            </p:grpSpPr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1672" y="1487423"/>
                  <a:ext cx="5452560" cy="2608284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9620" y="3593524"/>
                  <a:ext cx="5036664" cy="629048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402" y="4198188"/>
                  <a:ext cx="4853100" cy="737898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402" y="4936086"/>
                  <a:ext cx="2274834" cy="1301217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6237" y="4935646"/>
                  <a:ext cx="2578266" cy="1265720"/>
                </a:xfrm>
                <a:prstGeom prst="rect">
                  <a:avLst/>
                </a:prstGeom>
              </p:spPr>
            </p:pic>
          </p:grpSp>
          <p:sp>
            <p:nvSpPr>
              <p:cNvPr id="30" name="직사각형 29"/>
              <p:cNvSpPr/>
              <p:nvPr/>
            </p:nvSpPr>
            <p:spPr>
              <a:xfrm>
                <a:off x="6278880" y="2163557"/>
                <a:ext cx="922051" cy="299228"/>
              </a:xfrm>
              <a:prstGeom prst="rect">
                <a:avLst/>
              </a:prstGeom>
              <a:solidFill>
                <a:srgbClr val="FACA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368319" y="5509790"/>
              <a:ext cx="5805086" cy="400465"/>
              <a:chOff x="1368319" y="5509790"/>
              <a:chExt cx="5805086" cy="400465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319" y="5509790"/>
                <a:ext cx="5805086" cy="400465"/>
              </a:xfrm>
              <a:prstGeom prst="rect">
                <a:avLst/>
              </a:prstGeom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1704975" y="5653705"/>
                <a:ext cx="463221" cy="171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8" name="Picture 2" descr="https://www.hansei.ac.kr/sites/kor/images/logo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1608" y="5673593"/>
                <a:ext cx="392010" cy="95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15672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메인페이지로 이동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해당 메뉴 이동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상단으로 이동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32091" y="2490074"/>
            <a:ext cx="1583474" cy="2350772"/>
            <a:chOff x="331263" y="1898917"/>
            <a:chExt cx="1414127" cy="3144544"/>
          </a:xfrm>
        </p:grpSpPr>
        <p:grpSp>
          <p:nvGrpSpPr>
            <p:cNvPr id="34" name="그룹 33"/>
            <p:cNvGrpSpPr/>
            <p:nvPr/>
          </p:nvGrpSpPr>
          <p:grpSpPr>
            <a:xfrm>
              <a:off x="331263" y="1898917"/>
              <a:ext cx="1406098" cy="1600187"/>
              <a:chOff x="537140" y="1676030"/>
              <a:chExt cx="1957195" cy="1951510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140" y="1676030"/>
                <a:ext cx="1925643" cy="689217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140" y="2365247"/>
                <a:ext cx="1925643" cy="622213"/>
              </a:xfrm>
              <a:prstGeom prst="rect">
                <a:avLst/>
              </a:prstGeom>
            </p:spPr>
          </p:pic>
          <p:sp>
            <p:nvSpPr>
              <p:cNvPr id="65" name="직사각형 64"/>
              <p:cNvSpPr/>
              <p:nvPr/>
            </p:nvSpPr>
            <p:spPr>
              <a:xfrm>
                <a:off x="620736" y="2443671"/>
                <a:ext cx="1130747" cy="402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36" y="3005327"/>
                <a:ext cx="1925643" cy="622213"/>
              </a:xfrm>
              <a:prstGeom prst="rect">
                <a:avLst/>
              </a:prstGeom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626832" y="3083751"/>
                <a:ext cx="1130747" cy="402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6534" y="2557858"/>
                <a:ext cx="1247636" cy="431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전체</a:t>
                </a:r>
                <a:r>
                  <a:rPr lang="ko-KR" altLang="en-US" sz="1500" dirty="0" smtClean="0"/>
                  <a:t> </a:t>
                </a:r>
                <a:r>
                  <a:rPr lang="ko-KR" altLang="en-US" sz="1200" dirty="0" smtClean="0"/>
                  <a:t>프로그램</a:t>
                </a:r>
                <a:endParaRPr lang="ko-KR" altLang="en-US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1324" y="3180948"/>
                <a:ext cx="1863011" cy="36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취업 프로그램</a:t>
                </a:r>
                <a:endParaRPr lang="ko-KR" altLang="en-US" sz="1200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847329" y="1803063"/>
                <a:ext cx="1377456" cy="402943"/>
              </a:xfrm>
              <a:prstGeom prst="rect">
                <a:avLst/>
              </a:prstGeom>
              <a:solidFill>
                <a:srgbClr val="184E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92194" y="1881833"/>
                <a:ext cx="849454" cy="369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프로그램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83" y="3499104"/>
              <a:ext cx="1383430" cy="510198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83" y="4009769"/>
              <a:ext cx="1383430" cy="510198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401800" y="3570441"/>
              <a:ext cx="812357" cy="330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32280" y="4065741"/>
              <a:ext cx="812357" cy="330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6957" y="3634188"/>
              <a:ext cx="1338433" cy="3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진로</a:t>
              </a:r>
              <a:r>
                <a:rPr lang="ko-KR" altLang="en-US" sz="1500" dirty="0" smtClean="0"/>
                <a:t> </a:t>
              </a:r>
              <a:r>
                <a:rPr lang="ko-KR" altLang="en-US" sz="1200" dirty="0" smtClean="0"/>
                <a:t>프로그램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956" y="4147044"/>
              <a:ext cx="1338433" cy="30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창</a:t>
              </a:r>
              <a:r>
                <a:rPr lang="ko-KR" altLang="en-US" sz="1200" dirty="0" smtClean="0"/>
                <a:t>업 프로그램</a:t>
              </a:r>
              <a:endParaRPr lang="ko-KR" altLang="en-US" sz="1200" dirty="0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12" y="4533263"/>
              <a:ext cx="1383430" cy="510198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435709" y="4589235"/>
              <a:ext cx="812357" cy="330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4330" y="4679801"/>
              <a:ext cx="1338433" cy="30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 내역</a:t>
              </a:r>
              <a:endParaRPr lang="ko-KR" altLang="en-US" sz="12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61603" y="990156"/>
            <a:ext cx="9044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온라인청년센터 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err="1" smtClean="0"/>
              <a:t>워크넷</a:t>
            </a:r>
            <a:r>
              <a:rPr lang="ko-KR" altLang="en-US" sz="600" b="1" dirty="0" smtClean="0"/>
              <a:t> 청년취업정책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직업훈련 포털</a:t>
            </a:r>
            <a:endParaRPr lang="ko-KR" altLang="en-US" sz="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294013" y="1017489"/>
            <a:ext cx="6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오프라인 상담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온라인 상담 </a:t>
            </a:r>
            <a:endParaRPr lang="ko-KR" altLang="en-US" sz="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911062" y="997076"/>
            <a:ext cx="4154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b="1" dirty="0" smtClean="0"/>
              <a:t>FAQ</a:t>
            </a:r>
          </a:p>
          <a:p>
            <a:pPr algn="ctr">
              <a:lnSpc>
                <a:spcPct val="150000"/>
              </a:lnSpc>
            </a:pPr>
            <a:r>
              <a:rPr lang="en-US" altLang="ko-KR" sz="600" b="1" dirty="0" smtClean="0"/>
              <a:t>Q&amp;A</a:t>
            </a:r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자료실</a:t>
            </a:r>
            <a:endParaRPr lang="ko-KR" altLang="en-US" sz="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728909" y="964028"/>
            <a:ext cx="67358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채용정보 관리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추천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교내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외부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600" b="1" dirty="0"/>
              <a:t> </a:t>
            </a:r>
            <a:r>
              <a:rPr lang="ko-KR" altLang="en-US" sz="600" b="1" dirty="0" smtClean="0"/>
              <a:t>인턴</a:t>
            </a:r>
            <a:endParaRPr lang="en-US" altLang="ko-KR" sz="600" b="1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4229002" y="966552"/>
            <a:ext cx="75052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경력개발 </a:t>
            </a:r>
            <a:r>
              <a:rPr lang="ko-KR" altLang="en-US" sz="600" b="1" dirty="0" err="1" smtClean="0"/>
              <a:t>로드맵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취업 프로그램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프로그램 신청</a:t>
            </a:r>
            <a:endParaRPr lang="en-US" altLang="ko-KR" sz="600" b="1" dirty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취업 도우미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취업 콘텐츠</a:t>
            </a:r>
            <a:endParaRPr lang="en-US" altLang="ko-KR" sz="600" b="1" dirty="0" smtClean="0"/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87" name="순서도: 수행의 시작/종료 86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" y="6029027"/>
            <a:ext cx="9053612" cy="781263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184382" y="587751"/>
            <a:ext cx="2583002" cy="409325"/>
          </a:xfrm>
          <a:prstGeom prst="roundRect">
            <a:avLst>
              <a:gd name="adj" fmla="val 10353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3280" y="456104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823626" y="587751"/>
            <a:ext cx="3171978" cy="1161107"/>
          </a:xfrm>
          <a:prstGeom prst="roundRect">
            <a:avLst>
              <a:gd name="adj" fmla="val 10353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2672524" y="456104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702952" y="6474851"/>
            <a:ext cx="447066" cy="383149"/>
          </a:xfrm>
          <a:prstGeom prst="roundRect">
            <a:avLst>
              <a:gd name="adj" fmla="val 10353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479459" y="6284209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3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채용정보 상세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페이지 이동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20</a:t>
            </a:fld>
            <a:endParaRPr lang="ko-KR" altLang="en-US" sz="9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243821" y="1323975"/>
            <a:ext cx="3841934" cy="4498974"/>
            <a:chOff x="1758766" y="748282"/>
            <a:chExt cx="4812043" cy="5703317"/>
          </a:xfrm>
        </p:grpSpPr>
        <p:grpSp>
          <p:nvGrpSpPr>
            <p:cNvPr id="3" name="그룹 2"/>
            <p:cNvGrpSpPr/>
            <p:nvPr/>
          </p:nvGrpSpPr>
          <p:grpSpPr>
            <a:xfrm>
              <a:off x="1758766" y="748282"/>
              <a:ext cx="4812043" cy="5703317"/>
              <a:chOff x="1766556" y="2345293"/>
              <a:chExt cx="6817115" cy="4161258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6556" y="6099895"/>
                <a:ext cx="6817115" cy="406656"/>
              </a:xfrm>
              <a:prstGeom prst="rect">
                <a:avLst/>
              </a:prstGeom>
            </p:spPr>
          </p:pic>
          <p:grpSp>
            <p:nvGrpSpPr>
              <p:cNvPr id="15" name="그룹 14"/>
              <p:cNvGrpSpPr/>
              <p:nvPr/>
            </p:nvGrpSpPr>
            <p:grpSpPr>
              <a:xfrm>
                <a:off x="1766556" y="2345293"/>
                <a:ext cx="6799515" cy="3598308"/>
                <a:chOff x="1766556" y="2345293"/>
                <a:chExt cx="6799515" cy="3598308"/>
              </a:xfrm>
            </p:grpSpPr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6556" y="2345293"/>
                  <a:ext cx="6799515" cy="3598308"/>
                </a:xfrm>
                <a:prstGeom prst="rect">
                  <a:avLst/>
                </a:prstGeom>
              </p:spPr>
            </p:pic>
            <p:sp>
              <p:nvSpPr>
                <p:cNvPr id="17" name="직사각형 16"/>
                <p:cNvSpPr/>
                <p:nvPr/>
              </p:nvSpPr>
              <p:spPr>
                <a:xfrm>
                  <a:off x="6053301" y="3242973"/>
                  <a:ext cx="893600" cy="2561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2627338" y="3524504"/>
                  <a:ext cx="1862111" cy="2561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4" name="직사각형 33"/>
            <p:cNvSpPr/>
            <p:nvPr/>
          </p:nvSpPr>
          <p:spPr>
            <a:xfrm>
              <a:off x="3232525" y="6062819"/>
              <a:ext cx="469520" cy="309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527" y="6026254"/>
              <a:ext cx="1010710" cy="393598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2243821" y="5487422"/>
            <a:ext cx="1270904" cy="335527"/>
          </a:xfrm>
          <a:prstGeom prst="roundRect">
            <a:avLst>
              <a:gd name="adj" fmla="val 11559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104851" y="5380817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24" name="순서도: 수행의 시작/종료 23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911" y="6067513"/>
            <a:ext cx="3180589" cy="5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상담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상담 선택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상담 메인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22710"/>
              </p:ext>
            </p:extLst>
          </p:nvPr>
        </p:nvGraphicFramePr>
        <p:xfrm>
          <a:off x="8688288" y="476672"/>
          <a:ext cx="3384376" cy="2928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상담 선택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아이콘이나 텍스트의 클릭을 통해서 </a:t>
                      </a:r>
                      <a:endParaRPr lang="en-US" altLang="ko-KR" sz="850" b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해당 상담 페이지로 이동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1363640" y="2689017"/>
            <a:ext cx="5791108" cy="1618404"/>
            <a:chOff x="1523308" y="2871537"/>
            <a:chExt cx="9177579" cy="2564800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08" y="2871537"/>
              <a:ext cx="2002099" cy="1848940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729" y="2871537"/>
              <a:ext cx="1976667" cy="1825454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572670" y="4948581"/>
              <a:ext cx="1903373" cy="487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온라인 상담</a:t>
              </a:r>
              <a:endParaRPr lang="ko-KR" altLang="en-US" sz="1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73027" y="4948581"/>
              <a:ext cx="2104072" cy="487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오프라인 상담</a:t>
              </a:r>
              <a:endParaRPr lang="ko-KR" altLang="en-US" sz="1400" b="1" dirty="0"/>
            </a:p>
          </p:txBody>
        </p:sp>
        <p:cxnSp>
          <p:nvCxnSpPr>
            <p:cNvPr id="61" name="직선 연결선 60"/>
            <p:cNvCxnSpPr/>
            <p:nvPr/>
          </p:nvCxnSpPr>
          <p:spPr>
            <a:xfrm flipH="1">
              <a:off x="4322264" y="3013477"/>
              <a:ext cx="8804" cy="1683514"/>
            </a:xfrm>
            <a:prstGeom prst="line">
              <a:avLst/>
            </a:prstGeom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919057" y="3013477"/>
              <a:ext cx="8804" cy="1683514"/>
            </a:xfrm>
            <a:prstGeom prst="line">
              <a:avLst/>
            </a:prstGeom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3522" y="2939904"/>
              <a:ext cx="1830659" cy="1830659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8596815" y="4948581"/>
              <a:ext cx="2104072" cy="438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실시간 </a:t>
              </a:r>
              <a:r>
                <a:rPr lang="en-US" altLang="ko-KR" sz="1200" b="1" dirty="0" smtClean="0"/>
                <a:t>1:1 </a:t>
              </a:r>
              <a:r>
                <a:rPr lang="ko-KR" altLang="en-US" sz="1200" b="1" dirty="0" smtClean="0"/>
                <a:t>상담</a:t>
              </a:r>
              <a:endParaRPr lang="ko-KR" altLang="en-US" sz="1200" b="1" dirty="0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1140918" y="2527069"/>
            <a:ext cx="6222611" cy="1945178"/>
          </a:xfrm>
          <a:prstGeom prst="roundRect">
            <a:avLst>
              <a:gd name="adj" fmla="val 854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51649" y="2387524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8" name="직사각형 37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3" name="순서도: 수행의 시작/종료 42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9430" y="6124663"/>
            <a:ext cx="3180589" cy="5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온라인 상담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99363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온라인 상담 게시판 메인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검색 기능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글쓰기 페이지로 이동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답변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유무에 따른 글 읽기 페이지 변경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27120" y="1346594"/>
            <a:ext cx="231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온라인 상담 </a:t>
            </a:r>
            <a:r>
              <a:rPr lang="ko-KR" altLang="en-US" sz="1600" b="1" dirty="0">
                <a:latin typeface="+mj-lt"/>
              </a:rPr>
              <a:t>게</a:t>
            </a:r>
            <a:r>
              <a:rPr lang="ko-KR" altLang="en-US" sz="1600" b="1" dirty="0" smtClean="0">
                <a:latin typeface="+mj-lt"/>
              </a:rPr>
              <a:t>시판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162" y="1683710"/>
            <a:ext cx="55296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게시판 사용 안내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규칙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8" y="2385751"/>
            <a:ext cx="7565485" cy="3353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3229" y="3069980"/>
            <a:ext cx="4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580589" y="2358534"/>
            <a:ext cx="2794162" cy="246221"/>
            <a:chOff x="2534295" y="2360813"/>
            <a:chExt cx="2794162" cy="246221"/>
          </a:xfrm>
        </p:grpSpPr>
        <p:sp>
          <p:nvSpPr>
            <p:cNvPr id="10" name="직사각형 9"/>
            <p:cNvSpPr/>
            <p:nvPr/>
          </p:nvSpPr>
          <p:spPr>
            <a:xfrm>
              <a:off x="2534295" y="2394994"/>
              <a:ext cx="624542" cy="198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제목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18718" y="2394993"/>
              <a:ext cx="1603945" cy="1988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879676" y="2394993"/>
              <a:ext cx="448781" cy="202508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/>
                <a:t>입력</a:t>
              </a:r>
              <a:endParaRPr lang="ko-KR" altLang="en-US" sz="1000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7767" y="2360813"/>
              <a:ext cx="260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∨</a:t>
              </a:r>
              <a:r>
                <a:rPr lang="ko-KR" altLang="en-US" sz="1000" dirty="0"/>
                <a:t> </a:t>
              </a: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427273" y="2286371"/>
            <a:ext cx="3073858" cy="3848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306084" y="2146826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21725" y="2343638"/>
            <a:ext cx="780112" cy="294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94842" y="4195531"/>
            <a:ext cx="2126915" cy="2723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92351" y="3061130"/>
            <a:ext cx="2365744" cy="2946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140507" y="2154404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56" name="타원 55"/>
          <p:cNvSpPr/>
          <p:nvPr/>
        </p:nvSpPr>
        <p:spPr>
          <a:xfrm>
            <a:off x="939035" y="2871896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69" name="타원 68"/>
          <p:cNvSpPr/>
          <p:nvPr/>
        </p:nvSpPr>
        <p:spPr>
          <a:xfrm>
            <a:off x="920368" y="4006297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44" name="직사각형 43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2" name="순서도: 수행의 시작/종료 51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8" name="순서도: 수행의 시작/종료 57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3153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글쓰기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온라인 상담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01193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작성 글 저장 시 작성자 이름과 작성일자 함께 저장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빈 칸이면 저장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글 제목 입력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글 내용 입력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작성 글 저장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온라인 상담 메인 페이지로 이동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26" y="1810468"/>
            <a:ext cx="7675720" cy="3344866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4017823" y="1939046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41" name="타원 40"/>
          <p:cNvSpPr/>
          <p:nvPr/>
        </p:nvSpPr>
        <p:spPr>
          <a:xfrm>
            <a:off x="4019825" y="3250045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2" name="타원 41"/>
          <p:cNvSpPr/>
          <p:nvPr/>
        </p:nvSpPr>
        <p:spPr>
          <a:xfrm>
            <a:off x="6617549" y="4704506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43" name="타원 42"/>
          <p:cNvSpPr/>
          <p:nvPr/>
        </p:nvSpPr>
        <p:spPr>
          <a:xfrm>
            <a:off x="7367913" y="4723152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순서도: 수행의 시작/종료 34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9186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답변이 없는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온라인 상담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28474"/>
              </p:ext>
            </p:extLst>
          </p:nvPr>
        </p:nvGraphicFramePr>
        <p:xfrm>
          <a:off x="8688288" y="476672"/>
          <a:ext cx="3384376" cy="339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상담사는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답변쓰기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버튼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일반 사용자는 수정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삭제 버튼이 나오도록 함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답변쓰기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버튼 누를 시 답변 쓰기 페이지로 이동</a:t>
                      </a:r>
                      <a:endParaRPr lang="en-US" altLang="ko-KR" sz="850" b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수정 버튼 누를 시 글 수정하기 페이지로 이동</a:t>
                      </a:r>
                      <a:endParaRPr lang="en-US" altLang="ko-KR" sz="850" b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삭제 버튼 누를 시 글 삭제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1" y="1803861"/>
            <a:ext cx="7556596" cy="1761700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6625244" y="3283526"/>
            <a:ext cx="693292" cy="199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삭제</a:t>
            </a:r>
            <a:endParaRPr lang="ko-KR" altLang="en-US" sz="9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365076" y="3531711"/>
            <a:ext cx="623454" cy="199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88690" y="3233419"/>
            <a:ext cx="1462153" cy="5405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7166362" y="3004437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876451" y="3283526"/>
            <a:ext cx="693292" cy="199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목록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993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답변 쓰기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온라인 상담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29234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답변 저장 시 </a:t>
                      </a:r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상담사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 이름과 작성일자 같이 저장</a:t>
                      </a: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빈 칸이면 저장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상담 내용은 수정 불가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상담 답변 작성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상담 답변 저장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5" y="1778923"/>
            <a:ext cx="7600049" cy="325623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022465" y="1778923"/>
            <a:ext cx="5506362" cy="12219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80967" y="1623682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2" name="타원 31"/>
          <p:cNvSpPr/>
          <p:nvPr/>
        </p:nvSpPr>
        <p:spPr>
          <a:xfrm>
            <a:off x="4071523" y="3592701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3" name="타원 32"/>
          <p:cNvSpPr/>
          <p:nvPr/>
        </p:nvSpPr>
        <p:spPr>
          <a:xfrm>
            <a:off x="6617549" y="4576374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35" name="직사각형 34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순서도: 수행의 시작/종료 37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2060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8" y="1704945"/>
            <a:ext cx="7673411" cy="361007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답변이 있는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온라인 상담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16033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삭제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답변 포함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답변만 삭제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게시글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남아있음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답변 수정 페이지로 이동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3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3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3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/>
          <p:cNvSpPr/>
          <p:nvPr/>
        </p:nvSpPr>
        <p:spPr>
          <a:xfrm>
            <a:off x="7353022" y="4749267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2" name="타원 31"/>
          <p:cNvSpPr/>
          <p:nvPr/>
        </p:nvSpPr>
        <p:spPr>
          <a:xfrm>
            <a:off x="6628844" y="4749266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893543" y="3212467"/>
            <a:ext cx="693292" cy="199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목록</a:t>
            </a:r>
            <a:endParaRPr lang="ko-KR" altLang="en-US" sz="9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896310" y="4980943"/>
            <a:ext cx="693292" cy="199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목록</a:t>
            </a:r>
            <a:endParaRPr lang="ko-KR" altLang="en-US" sz="900" dirty="0"/>
          </a:p>
        </p:txBody>
      </p:sp>
      <p:sp>
        <p:nvSpPr>
          <p:cNvPr id="36" name="타원 35"/>
          <p:cNvSpPr/>
          <p:nvPr/>
        </p:nvSpPr>
        <p:spPr>
          <a:xfrm>
            <a:off x="7354516" y="2963848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2711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글 수정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온라인 상담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03146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 페이지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빈 칸이면 저장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글 수정 기능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글 수정된 내용 저장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이전 페이지로 이동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26" y="1810468"/>
            <a:ext cx="7675720" cy="334486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642028" y="4912821"/>
            <a:ext cx="644360" cy="1911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취소하기</a:t>
            </a:r>
            <a:endParaRPr lang="ko-KR" altLang="en-US" sz="8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928870" y="4912820"/>
            <a:ext cx="644360" cy="1911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수정하기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896904" y="1655227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51006" y="1863358"/>
            <a:ext cx="6907323" cy="2800082"/>
          </a:xfrm>
          <a:prstGeom prst="roundRect">
            <a:avLst>
              <a:gd name="adj" fmla="val 419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823560" y="5310575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21131" y="4902991"/>
            <a:ext cx="652099" cy="201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103331" y="5310574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637056" y="4902991"/>
            <a:ext cx="652099" cy="201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stCxn id="35" idx="0"/>
            <a:endCxn id="34" idx="2"/>
          </p:cNvCxnSpPr>
          <p:nvPr/>
        </p:nvCxnSpPr>
        <p:spPr>
          <a:xfrm flipV="1">
            <a:off x="6242876" y="5104013"/>
            <a:ext cx="4305" cy="206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6" idx="0"/>
            <a:endCxn id="37" idx="2"/>
          </p:cNvCxnSpPr>
          <p:nvPr/>
        </p:nvCxnSpPr>
        <p:spPr>
          <a:xfrm flipV="1">
            <a:off x="6963105" y="5104013"/>
            <a:ext cx="1" cy="2065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6" name="순서도: 수행의 시작/종료 45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5088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답변 수정 페이지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온라인 상담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89353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 페이지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빈 칸이면 저장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답변만 수정 기능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글 수정된 내용 저장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이전 페이지로 이동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5" y="1778923"/>
            <a:ext cx="7600049" cy="3256239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894174" y="2828903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51006" y="2995154"/>
            <a:ext cx="6907323" cy="1668286"/>
          </a:xfrm>
          <a:prstGeom prst="roundRect">
            <a:avLst>
              <a:gd name="adj" fmla="val 419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66942" y="3690797"/>
            <a:ext cx="1475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기존 답변 내용</a:t>
            </a:r>
            <a:endParaRPr lang="ko-KR" altLang="en-US" sz="12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642028" y="4825139"/>
            <a:ext cx="644360" cy="1911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취소하기</a:t>
            </a:r>
            <a:endParaRPr lang="ko-KR" altLang="en-US" sz="8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28870" y="4825138"/>
            <a:ext cx="644360" cy="19119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수정하기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6823560" y="5222893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921131" y="4815309"/>
            <a:ext cx="652099" cy="201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103331" y="5222892"/>
            <a:ext cx="279089" cy="2790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637056" y="4815309"/>
            <a:ext cx="652099" cy="201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49" idx="0"/>
            <a:endCxn id="48" idx="2"/>
          </p:cNvCxnSpPr>
          <p:nvPr/>
        </p:nvCxnSpPr>
        <p:spPr>
          <a:xfrm flipV="1">
            <a:off x="6242876" y="5016331"/>
            <a:ext cx="4305" cy="206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7" idx="0"/>
            <a:endCxn id="50" idx="2"/>
          </p:cNvCxnSpPr>
          <p:nvPr/>
        </p:nvCxnSpPr>
        <p:spPr>
          <a:xfrm flipV="1">
            <a:off x="6963105" y="5016331"/>
            <a:ext cx="1" cy="2065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4" name="순서도: 수행의 시작/종료 53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7547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MainPage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235101" y="1571591"/>
            <a:ext cx="4615080" cy="4431443"/>
            <a:chOff x="1024128" y="1566518"/>
            <a:chExt cx="6483109" cy="4343737"/>
          </a:xfrm>
        </p:grpSpPr>
        <p:grpSp>
          <p:nvGrpSpPr>
            <p:cNvPr id="24" name="그룹 23"/>
            <p:cNvGrpSpPr/>
            <p:nvPr/>
          </p:nvGrpSpPr>
          <p:grpSpPr>
            <a:xfrm>
              <a:off x="1024128" y="1566518"/>
              <a:ext cx="6483109" cy="3956458"/>
              <a:chOff x="829056" y="1487423"/>
              <a:chExt cx="6717792" cy="4206241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829056" y="1487423"/>
                <a:ext cx="6717792" cy="4206241"/>
                <a:chOff x="1461672" y="1487423"/>
                <a:chExt cx="5452560" cy="4749880"/>
              </a:xfrm>
            </p:grpSpPr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1672" y="1487423"/>
                  <a:ext cx="5452560" cy="2608284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9620" y="3593524"/>
                  <a:ext cx="5036664" cy="629048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402" y="4198188"/>
                  <a:ext cx="4853100" cy="737898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1402" y="4936086"/>
                  <a:ext cx="2274834" cy="1301217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6237" y="4935646"/>
                  <a:ext cx="2578266" cy="1265720"/>
                </a:xfrm>
                <a:prstGeom prst="rect">
                  <a:avLst/>
                </a:prstGeom>
              </p:spPr>
            </p:pic>
          </p:grpSp>
          <p:sp>
            <p:nvSpPr>
              <p:cNvPr id="30" name="직사각형 29"/>
              <p:cNvSpPr/>
              <p:nvPr/>
            </p:nvSpPr>
            <p:spPr>
              <a:xfrm>
                <a:off x="6278880" y="2163557"/>
                <a:ext cx="922051" cy="299228"/>
              </a:xfrm>
              <a:prstGeom prst="rect">
                <a:avLst/>
              </a:prstGeom>
              <a:solidFill>
                <a:srgbClr val="FACA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368319" y="5509790"/>
              <a:ext cx="5805086" cy="400465"/>
              <a:chOff x="1368319" y="5509790"/>
              <a:chExt cx="5805086" cy="400465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8319" y="5509790"/>
                <a:ext cx="5805086" cy="400465"/>
              </a:xfrm>
              <a:prstGeom prst="rect">
                <a:avLst/>
              </a:prstGeom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1704975" y="5653705"/>
                <a:ext cx="463221" cy="171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8" name="Picture 2" descr="https://www.hansei.ac.kr/sites/kor/images/logo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1608" y="5673593"/>
                <a:ext cx="392010" cy="95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4" name="모서리가 둥근 직사각형 43"/>
          <p:cNvSpPr/>
          <p:nvPr/>
        </p:nvSpPr>
        <p:spPr>
          <a:xfrm>
            <a:off x="2335969" y="1739895"/>
            <a:ext cx="4338203" cy="1617688"/>
          </a:xfrm>
          <a:prstGeom prst="roundRect">
            <a:avLst>
              <a:gd name="adj" fmla="val 10353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183721" y="1597258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335969" y="3357583"/>
            <a:ext cx="4338204" cy="434197"/>
          </a:xfrm>
          <a:prstGeom prst="roundRect">
            <a:avLst>
              <a:gd name="adj" fmla="val 5813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194032" y="3243948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480118" y="3835407"/>
            <a:ext cx="801673" cy="700478"/>
          </a:xfrm>
          <a:prstGeom prst="roundRect">
            <a:avLst>
              <a:gd name="adj" fmla="val 5813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272140" y="3751205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286129" y="3854836"/>
            <a:ext cx="3326409" cy="681048"/>
          </a:xfrm>
          <a:prstGeom prst="roundRect">
            <a:avLst>
              <a:gd name="adj" fmla="val 5813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488794" y="4550428"/>
            <a:ext cx="1925433" cy="1096008"/>
          </a:xfrm>
          <a:prstGeom prst="roundRect">
            <a:avLst>
              <a:gd name="adj" fmla="val 5813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405397" y="4564171"/>
            <a:ext cx="2240338" cy="1082266"/>
          </a:xfrm>
          <a:prstGeom prst="roundRect">
            <a:avLst>
              <a:gd name="adj" fmla="val 5813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480118" y="5665841"/>
            <a:ext cx="4132420" cy="337193"/>
          </a:xfrm>
          <a:prstGeom prst="roundRect">
            <a:avLst>
              <a:gd name="adj" fmla="val 5813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배너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슬라이더 사용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아이콘 메뉴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상담 페이지로 이동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외부 사이트 링크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공지사항 표기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커뮤니티 페이지로 이동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외부 사이트 링크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슬라이더 사용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6535202" y="3771246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2333774" y="4501815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6473568" y="4522494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2276911" y="5732137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232091" y="2490074"/>
            <a:ext cx="1583474" cy="2350772"/>
            <a:chOff x="331263" y="1898917"/>
            <a:chExt cx="1414127" cy="3144544"/>
          </a:xfrm>
        </p:grpSpPr>
        <p:grpSp>
          <p:nvGrpSpPr>
            <p:cNvPr id="34" name="그룹 33"/>
            <p:cNvGrpSpPr/>
            <p:nvPr/>
          </p:nvGrpSpPr>
          <p:grpSpPr>
            <a:xfrm>
              <a:off x="331263" y="1898917"/>
              <a:ext cx="1406098" cy="1600187"/>
              <a:chOff x="537140" y="1676030"/>
              <a:chExt cx="1957195" cy="1951510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140" y="1676030"/>
                <a:ext cx="1925643" cy="689217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140" y="2365247"/>
                <a:ext cx="1925643" cy="622213"/>
              </a:xfrm>
              <a:prstGeom prst="rect">
                <a:avLst/>
              </a:prstGeom>
            </p:spPr>
          </p:pic>
          <p:sp>
            <p:nvSpPr>
              <p:cNvPr id="65" name="직사각형 64"/>
              <p:cNvSpPr/>
              <p:nvPr/>
            </p:nvSpPr>
            <p:spPr>
              <a:xfrm>
                <a:off x="620736" y="2443671"/>
                <a:ext cx="1130747" cy="402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36" y="3005327"/>
                <a:ext cx="1925643" cy="622213"/>
              </a:xfrm>
              <a:prstGeom prst="rect">
                <a:avLst/>
              </a:prstGeom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626832" y="3083751"/>
                <a:ext cx="1130747" cy="4029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6534" y="2557858"/>
                <a:ext cx="1247636" cy="431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전체</a:t>
                </a:r>
                <a:r>
                  <a:rPr lang="ko-KR" altLang="en-US" sz="1500" dirty="0" smtClean="0"/>
                  <a:t> </a:t>
                </a:r>
                <a:r>
                  <a:rPr lang="ko-KR" altLang="en-US" sz="1200" dirty="0" smtClean="0"/>
                  <a:t>프로그램</a:t>
                </a:r>
                <a:endParaRPr lang="ko-KR" altLang="en-US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31324" y="3180948"/>
                <a:ext cx="1863011" cy="36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취업 프로그램</a:t>
                </a:r>
                <a:endParaRPr lang="ko-KR" altLang="en-US" sz="1200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847329" y="1803063"/>
                <a:ext cx="1377456" cy="402943"/>
              </a:xfrm>
              <a:prstGeom prst="rect">
                <a:avLst/>
              </a:prstGeom>
              <a:solidFill>
                <a:srgbClr val="184E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92194" y="1881833"/>
                <a:ext cx="849454" cy="369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chemeClr val="bg1"/>
                    </a:solidFill>
                  </a:rPr>
                  <a:t>프로그램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83" y="3499104"/>
              <a:ext cx="1383430" cy="510198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83" y="4009769"/>
              <a:ext cx="1383430" cy="510198"/>
            </a:xfrm>
            <a:prstGeom prst="rect">
              <a:avLst/>
            </a:prstGeom>
          </p:spPr>
        </p:pic>
        <p:sp>
          <p:nvSpPr>
            <p:cNvPr id="37" name="직사각형 36"/>
            <p:cNvSpPr/>
            <p:nvPr/>
          </p:nvSpPr>
          <p:spPr>
            <a:xfrm>
              <a:off x="401800" y="3570441"/>
              <a:ext cx="812357" cy="330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32280" y="4065741"/>
              <a:ext cx="812357" cy="330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6957" y="3634188"/>
              <a:ext cx="1338433" cy="3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진로</a:t>
              </a:r>
              <a:r>
                <a:rPr lang="ko-KR" altLang="en-US" sz="1500" dirty="0" smtClean="0"/>
                <a:t> </a:t>
              </a:r>
              <a:r>
                <a:rPr lang="ko-KR" altLang="en-US" sz="1200" dirty="0" smtClean="0"/>
                <a:t>프로그램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6956" y="4147044"/>
              <a:ext cx="1338433" cy="30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창</a:t>
              </a:r>
              <a:r>
                <a:rPr lang="ko-KR" altLang="en-US" sz="1200" dirty="0" smtClean="0"/>
                <a:t>업 프로그램</a:t>
              </a:r>
              <a:endParaRPr lang="ko-KR" altLang="en-US" sz="1200" dirty="0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12" y="4533263"/>
              <a:ext cx="1383430" cy="510198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435709" y="4589235"/>
              <a:ext cx="812357" cy="330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4330" y="4679801"/>
              <a:ext cx="1338433" cy="30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 내역</a:t>
              </a:r>
              <a:endParaRPr lang="ko-KR" altLang="en-US" sz="12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61603" y="990156"/>
            <a:ext cx="9044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온라인청년센터 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err="1" smtClean="0"/>
              <a:t>워크넷</a:t>
            </a:r>
            <a:r>
              <a:rPr lang="ko-KR" altLang="en-US" sz="600" b="1" dirty="0" smtClean="0"/>
              <a:t> 청년취업정책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직업훈련 포털</a:t>
            </a:r>
            <a:endParaRPr lang="ko-KR" altLang="en-US" sz="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294013" y="1017489"/>
            <a:ext cx="6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오프라인 상담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온라인 상담 </a:t>
            </a:r>
            <a:endParaRPr lang="ko-KR" altLang="en-US" sz="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911062" y="997076"/>
            <a:ext cx="4154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b="1" dirty="0" smtClean="0"/>
              <a:t>FAQ</a:t>
            </a:r>
          </a:p>
          <a:p>
            <a:pPr algn="ctr">
              <a:lnSpc>
                <a:spcPct val="150000"/>
              </a:lnSpc>
            </a:pPr>
            <a:r>
              <a:rPr lang="en-US" altLang="ko-KR" sz="600" b="1" dirty="0" smtClean="0"/>
              <a:t>Q&amp;A</a:t>
            </a:r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자료실</a:t>
            </a:r>
            <a:endParaRPr lang="ko-KR" altLang="en-US" sz="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728909" y="964028"/>
            <a:ext cx="67358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채용정보 관리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추천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교내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외부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600" b="1" dirty="0"/>
              <a:t> </a:t>
            </a:r>
            <a:r>
              <a:rPr lang="ko-KR" altLang="en-US" sz="600" b="1" dirty="0" smtClean="0"/>
              <a:t>인턴</a:t>
            </a:r>
            <a:endParaRPr lang="en-US" altLang="ko-KR" sz="600" b="1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4229002" y="966552"/>
            <a:ext cx="75052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경력개발 </a:t>
            </a:r>
            <a:r>
              <a:rPr lang="ko-KR" altLang="en-US" sz="600" b="1" dirty="0" err="1" smtClean="0"/>
              <a:t>로드맵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취업 프로그램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프로그램 신청</a:t>
            </a:r>
            <a:endParaRPr lang="en-US" altLang="ko-KR" sz="600" b="1" dirty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취업 도우미</a:t>
            </a:r>
            <a:endParaRPr lang="en-US" altLang="ko-KR" sz="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600" b="1" dirty="0" smtClean="0"/>
              <a:t>취업 콘텐츠</a:t>
            </a:r>
            <a:endParaRPr lang="en-US" altLang="ko-KR" sz="600" b="1" dirty="0" smtClean="0"/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87" name="순서도: 수행의 시작/종료 86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" y="6029027"/>
            <a:ext cx="9053612" cy="7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실시간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상담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실시간 상담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45265"/>
              </p:ext>
            </p:extLst>
          </p:nvPr>
        </p:nvGraphicFramePr>
        <p:xfrm>
          <a:off x="8688288" y="476672"/>
          <a:ext cx="3384376" cy="339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실시간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1:1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채팅 형식으로 진행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실시간 상담 채팅 출력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채팅 입력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상담 시작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종료 버튼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누를때마다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바뀜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상담 요청이 있을 때 시작 버튼을 누르면 채팅 시작됨</a:t>
                      </a:r>
                      <a:endParaRPr lang="en-US" altLang="ko-KR" sz="850" b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상담사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전용 버튼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상담사와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연결 중일 때 화면 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– 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이용자 화면</a:t>
                      </a:r>
                      <a:endParaRPr kumimoji="1" lang="en-US" altLang="ko-KR" sz="85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매칭된 </a:t>
                      </a: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상담사가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없으면 메시지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(alert)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출력하고 이전 페이지로 이동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상담 요청이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왔을때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화면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상담사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화면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/>
          <p:cNvSpPr/>
          <p:nvPr/>
        </p:nvSpPr>
        <p:spPr>
          <a:xfrm>
            <a:off x="2223900" y="1812175"/>
            <a:ext cx="3611682" cy="3825034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484785" y="2750951"/>
            <a:ext cx="1474894" cy="273374"/>
          </a:xfrm>
          <a:prstGeom prst="wedgeRoundRectCallout">
            <a:avLst>
              <a:gd name="adj1" fmla="val -58188"/>
              <a:gd name="adj2" fmla="val -4563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484785" y="4578800"/>
            <a:ext cx="1897472" cy="273374"/>
          </a:xfrm>
          <a:prstGeom prst="wedgeRoundRectCallout">
            <a:avLst>
              <a:gd name="adj1" fmla="val -56627"/>
              <a:gd name="adj2" fmla="val -389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모서리가 둥근 사각형 설명선 32"/>
          <p:cNvSpPr/>
          <p:nvPr/>
        </p:nvSpPr>
        <p:spPr>
          <a:xfrm flipH="1">
            <a:off x="3935245" y="3691756"/>
            <a:ext cx="1633925" cy="273374"/>
          </a:xfrm>
          <a:prstGeom prst="wedgeRoundRectCallout">
            <a:avLst>
              <a:gd name="adj1" fmla="val -59573"/>
              <a:gd name="adj2" fmla="val -3891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43715" y="5699160"/>
            <a:ext cx="2346977" cy="282923"/>
          </a:xfrm>
          <a:prstGeom prst="roundRect">
            <a:avLst>
              <a:gd name="adj" fmla="val 236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75000"/>
                  </a:schemeClr>
                </a:solidFill>
              </a:rPr>
              <a:t>Enter your message…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43911" y="5699160"/>
            <a:ext cx="567518" cy="282924"/>
          </a:xfrm>
          <a:prstGeom prst="roundRect">
            <a:avLst>
              <a:gd name="adj" fmla="val 2272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입력</a:t>
            </a:r>
            <a:endParaRPr lang="en-US" altLang="ko-KR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435821" y="2514976"/>
            <a:ext cx="169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이</a:t>
            </a:r>
            <a:r>
              <a:rPr lang="en-US" altLang="ko-KR" sz="1000" b="1" dirty="0" smtClean="0"/>
              <a:t>OO </a:t>
            </a:r>
            <a:r>
              <a:rPr lang="ko-KR" altLang="en-US" sz="1000" b="1" dirty="0" err="1" smtClean="0"/>
              <a:t>상담사</a:t>
            </a:r>
            <a:endParaRPr lang="ko-KR" alt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426594" y="4342825"/>
            <a:ext cx="169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이</a:t>
            </a:r>
            <a:r>
              <a:rPr lang="en-US" altLang="ko-KR" sz="1000" b="1" dirty="0" smtClean="0"/>
              <a:t>OO </a:t>
            </a:r>
            <a:r>
              <a:rPr lang="ko-KR" altLang="en-US" sz="1000" b="1" dirty="0" err="1" smtClean="0"/>
              <a:t>상담사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929690" y="3455320"/>
            <a:ext cx="169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/>
              <a:t>김</a:t>
            </a:r>
            <a:r>
              <a:rPr lang="en-US" altLang="ko-KR" sz="1000" b="1" dirty="0" smtClean="0"/>
              <a:t>OO </a:t>
            </a:r>
            <a:r>
              <a:rPr lang="ko-KR" altLang="en-US" sz="1000" b="1" dirty="0" smtClean="0"/>
              <a:t>상담자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974024" y="1324072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2060"/>
                </a:solidFill>
                <a:latin typeface="+mj-lt"/>
              </a:rPr>
              <a:t>실시간 </a:t>
            </a:r>
            <a:r>
              <a:rPr lang="en-US" altLang="ko-KR" b="1" dirty="0" smtClean="0">
                <a:solidFill>
                  <a:srgbClr val="002060"/>
                </a:solidFill>
                <a:latin typeface="+mj-lt"/>
              </a:rPr>
              <a:t>1:1 </a:t>
            </a:r>
            <a:r>
              <a:rPr lang="ko-KR" altLang="en-US" b="1" dirty="0" smtClean="0">
                <a:solidFill>
                  <a:srgbClr val="002060"/>
                </a:solidFill>
                <a:latin typeface="+mj-lt"/>
              </a:rPr>
              <a:t>상담</a:t>
            </a:r>
            <a:endParaRPr lang="ko-KR" alt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257705" y="1812175"/>
            <a:ext cx="1463656" cy="1550118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rgbClr val="002060"/>
                </a:solidFill>
              </a:rPr>
              <a:t>상담사와</a:t>
            </a:r>
            <a:r>
              <a:rPr lang="ko-KR" altLang="en-US" sz="700" dirty="0" smtClean="0">
                <a:solidFill>
                  <a:srgbClr val="002060"/>
                </a:solidFill>
              </a:rPr>
              <a:t> </a:t>
            </a:r>
            <a:r>
              <a:rPr lang="ko-KR" altLang="en-US" sz="700" dirty="0" err="1" smtClean="0">
                <a:solidFill>
                  <a:srgbClr val="002060"/>
                </a:solidFill>
              </a:rPr>
              <a:t>연결중</a:t>
            </a:r>
            <a:r>
              <a:rPr lang="ko-KR" altLang="en-US" sz="700" dirty="0" smtClean="0">
                <a:solidFill>
                  <a:srgbClr val="002060"/>
                </a:solidFill>
              </a:rPr>
              <a:t> 입니다</a:t>
            </a:r>
            <a:r>
              <a:rPr lang="en-US" altLang="ko-KR" sz="700" dirty="0" smtClean="0">
                <a:solidFill>
                  <a:srgbClr val="002060"/>
                </a:solidFill>
              </a:rPr>
              <a:t>…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55" y="2787328"/>
            <a:ext cx="302079" cy="302079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5255313" y="5704019"/>
            <a:ext cx="567518" cy="282924"/>
          </a:xfrm>
          <a:prstGeom prst="roundRect">
            <a:avLst>
              <a:gd name="adj" fmla="val 2272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시작</a:t>
            </a:r>
            <a:endParaRPr lang="en-US" altLang="ko-KR" sz="10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43716" y="5707524"/>
            <a:ext cx="2967714" cy="3073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174261" y="5877691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7" name="타원 46"/>
          <p:cNvSpPr/>
          <p:nvPr/>
        </p:nvSpPr>
        <p:spPr>
          <a:xfrm>
            <a:off x="3583228" y="6257480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9" name="타원 48"/>
          <p:cNvSpPr/>
          <p:nvPr/>
        </p:nvSpPr>
        <p:spPr>
          <a:xfrm>
            <a:off x="2071049" y="1609024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80585" y="1755053"/>
            <a:ext cx="3692575" cy="3918603"/>
          </a:xfrm>
          <a:prstGeom prst="roundRect">
            <a:avLst>
              <a:gd name="adj" fmla="val 717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47" idx="0"/>
            <a:endCxn id="44" idx="2"/>
          </p:cNvCxnSpPr>
          <p:nvPr/>
        </p:nvCxnSpPr>
        <p:spPr>
          <a:xfrm flipV="1">
            <a:off x="3722773" y="6014904"/>
            <a:ext cx="4800" cy="2425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6" idx="2"/>
            <a:endCxn id="2" idx="3"/>
          </p:cNvCxnSpPr>
          <p:nvPr/>
        </p:nvCxnSpPr>
        <p:spPr>
          <a:xfrm flipH="1" flipV="1">
            <a:off x="5822831" y="6008062"/>
            <a:ext cx="351430" cy="6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268236" y="6031717"/>
            <a:ext cx="567518" cy="282924"/>
          </a:xfrm>
          <a:prstGeom prst="roundRect">
            <a:avLst>
              <a:gd name="adj" fmla="val 2272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종료</a:t>
            </a:r>
            <a:endParaRPr lang="en-US" altLang="ko-KR" sz="1000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274132" y="5701482"/>
            <a:ext cx="548699" cy="61315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257705" y="3717688"/>
            <a:ext cx="1463656" cy="1550118"/>
          </a:xfrm>
          <a:prstGeom prst="roundRect">
            <a:avLst>
              <a:gd name="adj" fmla="val 7083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002060"/>
                </a:solidFill>
              </a:rPr>
              <a:t>상담 요청이 있습니다</a:t>
            </a:r>
            <a:r>
              <a:rPr lang="en-US" altLang="ko-KR" sz="700" dirty="0" smtClean="0">
                <a:solidFill>
                  <a:srgbClr val="002060"/>
                </a:solidFill>
              </a:rPr>
              <a:t>..!</a:t>
            </a:r>
          </a:p>
          <a:p>
            <a:pPr algn="ctr"/>
            <a:r>
              <a:rPr lang="ko-KR" altLang="en-US" sz="700" dirty="0" smtClean="0">
                <a:solidFill>
                  <a:srgbClr val="002060"/>
                </a:solidFill>
              </a:rPr>
              <a:t>수락하려면 시작버튼을 </a:t>
            </a:r>
            <a:endParaRPr lang="en-US" altLang="ko-KR" sz="700" dirty="0" smtClean="0">
              <a:solidFill>
                <a:srgbClr val="002060"/>
              </a:solidFill>
            </a:endParaRPr>
          </a:p>
          <a:p>
            <a:pPr algn="ctr"/>
            <a:r>
              <a:rPr lang="ko-KR" altLang="en-US" sz="700" dirty="0" smtClean="0">
                <a:solidFill>
                  <a:srgbClr val="002060"/>
                </a:solidFill>
              </a:rPr>
              <a:t>눌러주세요</a:t>
            </a:r>
            <a:endParaRPr lang="ko-KR" altLang="en-US" sz="700" dirty="0">
              <a:solidFill>
                <a:srgbClr val="00206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32652" y="3687861"/>
            <a:ext cx="1515506" cy="1617523"/>
          </a:xfrm>
          <a:prstGeom prst="roundRect">
            <a:avLst>
              <a:gd name="adj" fmla="val 554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221877" y="1781676"/>
            <a:ext cx="1515506" cy="1617523"/>
          </a:xfrm>
          <a:prstGeom prst="roundRect">
            <a:avLst>
              <a:gd name="adj" fmla="val 554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15856" y="1644463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45" name="타원 44"/>
          <p:cNvSpPr/>
          <p:nvPr/>
        </p:nvSpPr>
        <p:spPr>
          <a:xfrm>
            <a:off x="6115857" y="3548140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6394945" y="1948538"/>
            <a:ext cx="1194563" cy="3628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상담이 불가능 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2" name="순서도: 수행의 시작/종료 61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4" name="순서도: 수행의 시작/종료 63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665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상담 </a:t>
            </a:r>
            <a:r>
              <a:rPr lang="ko-KR" altLang="en-US" dirty="0"/>
              <a:t>메인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오프라인 상담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69488"/>
              </p:ext>
            </p:extLst>
          </p:nvPr>
        </p:nvGraphicFramePr>
        <p:xfrm>
          <a:off x="8688288" y="476672"/>
          <a:ext cx="3384376" cy="290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캘린더 형식으로 오프라인 상담 예약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일정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예약과 상담 통계 이동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상담 예약 캘린더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텍스트를 클릭해서 상담 예약 페이지로 이동</a:t>
                      </a:r>
                      <a:endParaRPr lang="en-US" altLang="ko-KR" sz="850" b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예약이 완료된 상담은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상담사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이름 뒤에 완료 표시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27120" y="1346594"/>
            <a:ext cx="231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오프라인 상담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162" y="1683710"/>
            <a:ext cx="55296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예약에 대한 설명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30805" y="1994364"/>
            <a:ext cx="7546395" cy="3598036"/>
            <a:chOff x="972753" y="2002566"/>
            <a:chExt cx="6640024" cy="316588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b="38695"/>
            <a:stretch/>
          </p:blipFill>
          <p:spPr>
            <a:xfrm>
              <a:off x="972753" y="2002566"/>
              <a:ext cx="6615866" cy="2559496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/>
            <a:srcRect t="86640"/>
            <a:stretch/>
          </p:blipFill>
          <p:spPr>
            <a:xfrm>
              <a:off x="996911" y="4610647"/>
              <a:ext cx="6615866" cy="557807"/>
            </a:xfrm>
            <a:prstGeom prst="rect">
              <a:avLst/>
            </a:prstGeom>
          </p:spPr>
        </p:pic>
        <p:grpSp>
          <p:nvGrpSpPr>
            <p:cNvPr id="32" name="Cutout"/>
            <p:cNvGrpSpPr/>
            <p:nvPr/>
          </p:nvGrpSpPr>
          <p:grpSpPr>
            <a:xfrm rot="5400000">
              <a:off x="4010467" y="1301200"/>
              <a:ext cx="564596" cy="6591707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33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" name="모서리가 둥근 직사각형 5"/>
          <p:cNvSpPr/>
          <p:nvPr/>
        </p:nvSpPr>
        <p:spPr>
          <a:xfrm>
            <a:off x="543162" y="2767957"/>
            <a:ext cx="7506582" cy="3219484"/>
          </a:xfrm>
          <a:prstGeom prst="roundRect">
            <a:avLst>
              <a:gd name="adj" fmla="val 75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7120" y="1936840"/>
            <a:ext cx="7522624" cy="6095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89418" y="1797088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40" name="타원 39"/>
          <p:cNvSpPr/>
          <p:nvPr/>
        </p:nvSpPr>
        <p:spPr>
          <a:xfrm>
            <a:off x="391911" y="2669147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72393" y="3656102"/>
            <a:ext cx="2142446" cy="715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508078" y="3490128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순서도: 수행의 시작/종료 45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0355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상담 메인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오프라인 상담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64475"/>
              </p:ext>
            </p:extLst>
          </p:nvPr>
        </p:nvGraphicFramePr>
        <p:xfrm>
          <a:off x="8688288" y="476672"/>
          <a:ext cx="3384376" cy="276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상담 통계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클릭 시 상담 통계 엑셀 파일 다운로드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상담 통계</a:t>
                      </a:r>
                      <a:r>
                        <a:rPr kumimoji="1" lang="ko-KR" altLang="en-US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그래프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표시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62" y="1977361"/>
            <a:ext cx="7490902" cy="368915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27120" y="1346594"/>
            <a:ext cx="231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오프라인 상담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162" y="1683710"/>
            <a:ext cx="552969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예약에 대한 설명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31810" y="2535509"/>
            <a:ext cx="1094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상담 통계 다운로드</a:t>
            </a:r>
            <a:endParaRPr lang="ko-KR" altLang="en-US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72" y="2563716"/>
            <a:ext cx="159030" cy="15903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27120" y="2956142"/>
            <a:ext cx="7396246" cy="2830883"/>
          </a:xfrm>
          <a:prstGeom prst="roundRect">
            <a:avLst>
              <a:gd name="adj" fmla="val 604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3162" y="2535509"/>
            <a:ext cx="1283093" cy="2154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50862" y="2338179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7" name="타원 36"/>
          <p:cNvSpPr/>
          <p:nvPr/>
        </p:nvSpPr>
        <p:spPr>
          <a:xfrm>
            <a:off x="350861" y="2852861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0" name="직사각형 39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순서도: 수행의 시작/종료 42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7" name="순서도: 수행의 시작/종료 46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6832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상담 신청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오프라인 상담 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63229"/>
              </p:ext>
            </p:extLst>
          </p:nvPr>
        </p:nvGraphicFramePr>
        <p:xfrm>
          <a:off x="8688288" y="476672"/>
          <a:ext cx="3384376" cy="2928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오프라인 상담 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상담사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예약자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예약일자는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자동 입력됨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수정불가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상담 내용 작성 후 저장버튼을 누르면 신청 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25642" y="1455288"/>
            <a:ext cx="22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오프라인 상담 신청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783234" y="1874499"/>
            <a:ext cx="954628" cy="3146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777964" y="1857872"/>
            <a:ext cx="6982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74965" y="2208229"/>
            <a:ext cx="6985589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919967" y="5128952"/>
            <a:ext cx="851690" cy="26497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저장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746131" y="1914812"/>
            <a:ext cx="6014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김</a:t>
            </a:r>
            <a:r>
              <a:rPr lang="en-US" altLang="ko-KR" sz="1100" dirty="0" smtClean="0"/>
              <a:t>OO</a:t>
            </a:r>
            <a:endParaRPr lang="ko-KR" altLang="en-US" sz="11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774965" y="2560802"/>
            <a:ext cx="6985589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6088" y="1909622"/>
            <a:ext cx="848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/>
              <a:t>상담사</a:t>
            </a:r>
            <a:endParaRPr lang="ko-KR" alt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34820" y="2256501"/>
            <a:ext cx="848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예약자</a:t>
            </a:r>
            <a:endParaRPr lang="ko-KR" alt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34819" y="2609477"/>
            <a:ext cx="848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/>
              <a:t>예약일자</a:t>
            </a:r>
            <a:endParaRPr lang="ko-KR" altLang="en-US" sz="1100" b="1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774964" y="2912706"/>
            <a:ext cx="6985589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39386" y="3770029"/>
            <a:ext cx="848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상담 내용</a:t>
            </a:r>
            <a:endParaRPr lang="ko-KR" altLang="en-US" sz="11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748922" y="2256501"/>
            <a:ext cx="6014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</a:t>
            </a:r>
            <a:r>
              <a:rPr lang="en-US" altLang="ko-KR" sz="1100" dirty="0" smtClean="0"/>
              <a:t>OO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741996" y="2607572"/>
            <a:ext cx="6014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2024.03.05/16:00</a:t>
            </a:r>
            <a:endParaRPr lang="ko-KR" alt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1757235" y="2959475"/>
            <a:ext cx="6014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상담하고 싶은 내용을 간단하게 적어주세요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79" name="직선 연결선 78"/>
          <p:cNvCxnSpPr/>
          <p:nvPr/>
        </p:nvCxnSpPr>
        <p:spPr>
          <a:xfrm>
            <a:off x="777755" y="5020887"/>
            <a:ext cx="6985589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774964" y="1824620"/>
            <a:ext cx="7088254" cy="3569302"/>
          </a:xfrm>
          <a:prstGeom prst="roundRect">
            <a:avLst>
              <a:gd name="adj" fmla="val 57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7997" y="1713810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49" name="직사각형 48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순서도: 수행의 시작/종료 51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4" name="순서도: 수행의 시작/종료 53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6" name="순서도: 수행의 시작/종료 55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0603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FAQ </a:t>
            </a:r>
            <a:r>
              <a:rPr lang="ko-KR" altLang="en-US" dirty="0" smtClean="0"/>
              <a:t>메인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85801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FAQ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게시판 글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글 클릭 시 글읽기 페이지로 이동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글쓰기</a:t>
                      </a:r>
                      <a:r>
                        <a:rPr kumimoji="1" lang="ko-KR" altLang="en-US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페이지로 이동</a:t>
                      </a:r>
                      <a:r>
                        <a:rPr kumimoji="1" lang="en-US" altLang="ko-KR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관리자만 가능</a:t>
                      </a:r>
                      <a:r>
                        <a:rPr kumimoji="1" lang="en-US" altLang="ko-KR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01" y="2204881"/>
            <a:ext cx="7468642" cy="331516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25434" y="1455288"/>
            <a:ext cx="22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자주 묻는 질문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290148" y="2204881"/>
            <a:ext cx="723595" cy="225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5101" y="2430049"/>
            <a:ext cx="7468642" cy="3244241"/>
          </a:xfrm>
          <a:prstGeom prst="roundRect">
            <a:avLst>
              <a:gd name="adj" fmla="val 624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05556" y="2292836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4" name="타원 33"/>
          <p:cNvSpPr/>
          <p:nvPr/>
        </p:nvSpPr>
        <p:spPr>
          <a:xfrm>
            <a:off x="7512400" y="1701532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10" name="직선 연결선 9"/>
          <p:cNvCxnSpPr>
            <a:stCxn id="34" idx="4"/>
            <a:endCxn id="3" idx="0"/>
          </p:cNvCxnSpPr>
          <p:nvPr/>
        </p:nvCxnSpPr>
        <p:spPr>
          <a:xfrm>
            <a:off x="7651945" y="1975957"/>
            <a:ext cx="1" cy="228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3" name="순서도: 수행의 시작/종료 42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5966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FAQ </a:t>
            </a:r>
            <a:r>
              <a:rPr lang="ko-KR" altLang="en-US" dirty="0" smtClean="0"/>
              <a:t>글 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49622"/>
              </p:ext>
            </p:extLst>
          </p:nvPr>
        </p:nvGraphicFramePr>
        <p:xfrm>
          <a:off x="8688288" y="476672"/>
          <a:ext cx="3384376" cy="2928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빈 칸이면 저장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내용 작성 후 저장 시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등록됨</a:t>
                      </a:r>
                      <a:endParaRPr lang="en-US" altLang="ko-KR" sz="85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글쓰기 버튼을 클릭하고 들어오면 저장 버튼만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수정 버튼을 클릭하고 들어오면 삭제</a:t>
                      </a:r>
                      <a:r>
                        <a:rPr kumimoji="1" lang="ko-KR" altLang="en-US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버튼도 같이 표시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5" y="1778923"/>
            <a:ext cx="7600049" cy="3256239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479105" y="1778923"/>
            <a:ext cx="7598095" cy="2818129"/>
          </a:xfrm>
          <a:prstGeom prst="roundRect">
            <a:avLst>
              <a:gd name="adj" fmla="val 78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39559" y="1692747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1028950" y="1905419"/>
            <a:ext cx="2415708" cy="16209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집에 가고 싶어요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8542" y="2182228"/>
            <a:ext cx="6529705" cy="73633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28951" y="2243057"/>
            <a:ext cx="2286645" cy="17387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집에 가고 싶어요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40143" y="3048296"/>
            <a:ext cx="2286645" cy="17387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r>
              <a:rPr lang="ko-KR" altLang="en-US" sz="1200" dirty="0" smtClean="0">
                <a:solidFill>
                  <a:schemeClr val="tx1"/>
                </a:solidFill>
              </a:rPr>
              <a:t>시 </a:t>
            </a:r>
            <a:r>
              <a:rPr lang="en-US" altLang="ko-KR" sz="1200" dirty="0" smtClean="0">
                <a:solidFill>
                  <a:schemeClr val="tx1"/>
                </a:solidFill>
              </a:rPr>
              <a:t>30</a:t>
            </a:r>
            <a:r>
              <a:rPr lang="ko-KR" altLang="en-US" sz="1200" dirty="0" smtClean="0">
                <a:solidFill>
                  <a:schemeClr val="tx1"/>
                </a:solidFill>
              </a:rPr>
              <a:t>분에 가시면 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359845" y="4809995"/>
            <a:ext cx="663799" cy="2126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목록</a:t>
            </a:r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636939" y="4809694"/>
            <a:ext cx="663799" cy="2126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삭제</a:t>
            </a:r>
            <a:endParaRPr lang="en-US" altLang="ko-KR" sz="1000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914033" y="4805450"/>
            <a:ext cx="663799" cy="21688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저장</a:t>
            </a:r>
            <a:endParaRPr lang="en-US" altLang="ko-KR" sz="1000" dirty="0" smtClean="0"/>
          </a:p>
        </p:txBody>
      </p:sp>
      <p:sp>
        <p:nvSpPr>
          <p:cNvPr id="42" name="타원 41"/>
          <p:cNvSpPr/>
          <p:nvPr/>
        </p:nvSpPr>
        <p:spPr>
          <a:xfrm>
            <a:off x="6472342" y="5230733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43" name="직선 연결선 42"/>
          <p:cNvCxnSpPr>
            <a:stCxn id="44" idx="2"/>
            <a:endCxn id="42" idx="0"/>
          </p:cNvCxnSpPr>
          <p:nvPr/>
        </p:nvCxnSpPr>
        <p:spPr>
          <a:xfrm>
            <a:off x="6608524" y="5035162"/>
            <a:ext cx="3363" cy="195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5914033" y="4805450"/>
            <a:ext cx="1388981" cy="229712"/>
          </a:xfrm>
          <a:prstGeom prst="roundRect">
            <a:avLst>
              <a:gd name="adj" fmla="val 78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순서도: 수행의 시작/종료 45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0" name="순서도: 수행의 시작/종료 49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0464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1836624"/>
            <a:ext cx="7421011" cy="343900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FAQ </a:t>
            </a:r>
            <a:r>
              <a:rPr lang="ko-KR" altLang="en-US" dirty="0" smtClean="0"/>
              <a:t>글 읽기 </a:t>
            </a:r>
            <a:r>
              <a:rPr lang="ko-KR" altLang="en-US" dirty="0"/>
              <a:t>페이지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72652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글 내용 출력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글 수정 페이지로 이동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관리자 전용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3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3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3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5812077" y="4935255"/>
            <a:ext cx="1440493" cy="30934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5101" y="1786540"/>
            <a:ext cx="7378265" cy="3148715"/>
          </a:xfrm>
          <a:prstGeom prst="roundRect">
            <a:avLst>
              <a:gd name="adj" fmla="val 393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73638" y="1649327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89355" y="5031405"/>
            <a:ext cx="623454" cy="199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578391" y="5031405"/>
            <a:ext cx="626641" cy="225167"/>
          </a:xfrm>
          <a:prstGeom prst="roundRect">
            <a:avLst>
              <a:gd name="adj" fmla="val 78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752166" y="5436039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38" name="직선 연결선 37"/>
          <p:cNvCxnSpPr>
            <a:stCxn id="36" idx="2"/>
            <a:endCxn id="37" idx="0"/>
          </p:cNvCxnSpPr>
          <p:nvPr/>
        </p:nvCxnSpPr>
        <p:spPr>
          <a:xfrm flipH="1">
            <a:off x="6891711" y="5256572"/>
            <a:ext cx="1" cy="1794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81263" y="1202813"/>
            <a:ext cx="0" cy="566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077200" y="1202813"/>
            <a:ext cx="0" cy="566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7" name="순서도: 수행의 시작/종료 46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9" name="순서도: 수행의 시작/종료 48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6922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9" y="2178065"/>
            <a:ext cx="7468642" cy="334374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공지사항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76634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공지사항 게시판 글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글 클릭 시 글읽기 페이지로 이동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글쓰기</a:t>
                      </a:r>
                      <a:r>
                        <a:rPr kumimoji="1" lang="ko-KR" altLang="en-US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페이지로 이동</a:t>
                      </a:r>
                      <a:r>
                        <a:rPr kumimoji="1" lang="en-US" altLang="ko-KR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관리자만 가능</a:t>
                      </a:r>
                      <a:r>
                        <a:rPr kumimoji="1" lang="en-US" altLang="ko-KR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3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3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3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25434" y="1455288"/>
            <a:ext cx="22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7290148" y="2204881"/>
            <a:ext cx="723595" cy="225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45101" y="2430049"/>
            <a:ext cx="7468642" cy="3244241"/>
          </a:xfrm>
          <a:prstGeom prst="roundRect">
            <a:avLst>
              <a:gd name="adj" fmla="val 624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05556" y="2292836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4" name="타원 33"/>
          <p:cNvSpPr/>
          <p:nvPr/>
        </p:nvSpPr>
        <p:spPr>
          <a:xfrm>
            <a:off x="7512400" y="1701532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10" name="직선 연결선 9"/>
          <p:cNvCxnSpPr>
            <a:stCxn id="34" idx="4"/>
            <a:endCxn id="3" idx="0"/>
          </p:cNvCxnSpPr>
          <p:nvPr/>
        </p:nvCxnSpPr>
        <p:spPr>
          <a:xfrm>
            <a:off x="7651945" y="1975957"/>
            <a:ext cx="1" cy="228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순서도: 수행의 시작/종료 38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3" name="순서도: 수행의 시작/종료 42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2240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 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1001"/>
              </p:ext>
            </p:extLst>
          </p:nvPr>
        </p:nvGraphicFramePr>
        <p:xfrm>
          <a:off x="8688288" y="476672"/>
          <a:ext cx="3384376" cy="2928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빈 칸이면 저장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내용 작성 후 저장 시 공지사항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등록됨</a:t>
                      </a:r>
                      <a:endParaRPr lang="en-US" altLang="ko-KR" sz="85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글쓰기 버튼을 클릭하고 들어오면 저장 버튼만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수정 버튼을 클릭하고 들어오면 삭제</a:t>
                      </a:r>
                      <a:r>
                        <a:rPr kumimoji="1" lang="ko-KR" altLang="en-US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버튼도 같이 표시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5" y="1778923"/>
            <a:ext cx="7600049" cy="3256239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339559" y="1692747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479105" y="2943616"/>
            <a:ext cx="7598095" cy="165343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28950" y="1905419"/>
            <a:ext cx="2415708" cy="16209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자료실 열람 시 주의사항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8542" y="2182228"/>
            <a:ext cx="6529705" cy="73633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8951" y="2243057"/>
            <a:ext cx="2286645" cy="17387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조용히 열람 부탁드립니다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7151" y="2417115"/>
            <a:ext cx="534109" cy="23678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011260" y="1866378"/>
            <a:ext cx="0" cy="29185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479105" y="1778923"/>
            <a:ext cx="7598095" cy="3006019"/>
          </a:xfrm>
          <a:prstGeom prst="roundRect">
            <a:avLst>
              <a:gd name="adj" fmla="val 78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9677" y="3156558"/>
            <a:ext cx="53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내용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359845" y="4835047"/>
            <a:ext cx="663799" cy="2126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목록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636939" y="4834746"/>
            <a:ext cx="663799" cy="2126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삭제</a:t>
            </a:r>
            <a:endParaRPr lang="en-US" altLang="ko-KR" sz="1000" dirty="0" smtClean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14033" y="4830502"/>
            <a:ext cx="663799" cy="21688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저장</a:t>
            </a:r>
            <a:endParaRPr lang="en-US" altLang="ko-KR" sz="1000" dirty="0" smtClean="0"/>
          </a:p>
        </p:txBody>
      </p:sp>
      <p:sp>
        <p:nvSpPr>
          <p:cNvPr id="47" name="타원 46"/>
          <p:cNvSpPr/>
          <p:nvPr/>
        </p:nvSpPr>
        <p:spPr>
          <a:xfrm>
            <a:off x="6472342" y="5255785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48" name="직선 연결선 47"/>
          <p:cNvCxnSpPr>
            <a:stCxn id="49" idx="2"/>
            <a:endCxn id="47" idx="0"/>
          </p:cNvCxnSpPr>
          <p:nvPr/>
        </p:nvCxnSpPr>
        <p:spPr>
          <a:xfrm>
            <a:off x="6608524" y="5060214"/>
            <a:ext cx="3363" cy="195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5914033" y="4830502"/>
            <a:ext cx="1388981" cy="229712"/>
          </a:xfrm>
          <a:prstGeom prst="roundRect">
            <a:avLst>
              <a:gd name="adj" fmla="val 78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순서도: 수행의 시작/종료 51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4" name="순서도: 수행의 시작/종료 53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6" name="순서도: 수행의 시작/종료 55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2595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취업 프로그램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1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1" y="1814047"/>
            <a:ext cx="7459116" cy="3429479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 읽기 </a:t>
            </a:r>
            <a:r>
              <a:rPr lang="ko-KR" altLang="en-US" dirty="0"/>
              <a:t>페이지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4035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페이지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글 내용 출력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글 수정 페이지로 이동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관리자 전용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3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3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3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5158868" y="5018359"/>
            <a:ext cx="2093702" cy="35417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54701" y="1736436"/>
            <a:ext cx="7459116" cy="3231819"/>
          </a:xfrm>
          <a:prstGeom prst="roundRect">
            <a:avLst>
              <a:gd name="adj" fmla="val 393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73638" y="1599223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629116" y="5018359"/>
            <a:ext cx="623454" cy="199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618152" y="5018359"/>
            <a:ext cx="626641" cy="225167"/>
          </a:xfrm>
          <a:prstGeom prst="roundRect">
            <a:avLst>
              <a:gd name="adj" fmla="val 78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791927" y="5422993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39" name="직선 연결선 38"/>
          <p:cNvCxnSpPr>
            <a:stCxn id="37" idx="2"/>
            <a:endCxn id="38" idx="0"/>
          </p:cNvCxnSpPr>
          <p:nvPr/>
        </p:nvCxnSpPr>
        <p:spPr>
          <a:xfrm flipH="1">
            <a:off x="6931472" y="5243526"/>
            <a:ext cx="1" cy="1794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순서도: 수행의 시작/종료 42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7" name="순서도: 수행의 시작/종료 46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9191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자료실 메인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99337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자료실 게시판 글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글 클릭 시 글읽기 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글쓰기</a:t>
                      </a:r>
                      <a:r>
                        <a:rPr kumimoji="1" lang="ko-KR" altLang="en-US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페이지로 이동</a:t>
                      </a:r>
                      <a:r>
                        <a:rPr kumimoji="1" lang="en-US" altLang="ko-KR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관리자만 가능</a:t>
                      </a:r>
                      <a:r>
                        <a:rPr kumimoji="1" lang="en-US" altLang="ko-KR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01" y="2201125"/>
            <a:ext cx="7468642" cy="332468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25434" y="1455288"/>
            <a:ext cx="22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자료실</a:t>
            </a:r>
            <a:endParaRPr lang="ko-KR" altLang="en-US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90148" y="2204881"/>
            <a:ext cx="723595" cy="225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45101" y="2430049"/>
            <a:ext cx="7468642" cy="3244241"/>
          </a:xfrm>
          <a:prstGeom prst="roundRect">
            <a:avLst>
              <a:gd name="adj" fmla="val 624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05556" y="2292836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5" name="타원 34"/>
          <p:cNvSpPr/>
          <p:nvPr/>
        </p:nvSpPr>
        <p:spPr>
          <a:xfrm>
            <a:off x="7512400" y="1701532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7651945" y="1975957"/>
            <a:ext cx="1" cy="228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순서도: 수행의 시작/종료 39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2" name="순서도: 수행의 시작/종료 41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9036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자료실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 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81677"/>
              </p:ext>
            </p:extLst>
          </p:nvPr>
        </p:nvGraphicFramePr>
        <p:xfrm>
          <a:off x="8688288" y="476672"/>
          <a:ext cx="3384376" cy="2928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빈 칸이면 저장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내용 작성 후 저장 시 공지사항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등록됨</a:t>
                      </a:r>
                      <a:endParaRPr lang="en-US" altLang="ko-KR" sz="85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글쓰기 버튼을 클릭하고 들어오면 저장 버튼만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수정 버튼을 클릭하고 들어오면 삭제</a:t>
                      </a:r>
                      <a:r>
                        <a:rPr kumimoji="1" lang="ko-KR" altLang="en-US" sz="85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버튼도 같이 표시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첨부파일 등록 기능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5" y="1778923"/>
            <a:ext cx="7600049" cy="3256239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373443" y="1641710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539090" y="3390190"/>
            <a:ext cx="471750" cy="6181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ysClr val="windowText" lastClr="000000"/>
                </a:solidFill>
              </a:rPr>
              <a:t>첨부파일</a:t>
            </a:r>
            <a:endParaRPr lang="ko-KR" alt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4374" y="3093186"/>
            <a:ext cx="981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첨부파일</a:t>
            </a:r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xlsx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1049158" y="1828191"/>
            <a:ext cx="2357921" cy="30934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ysClr val="windowText" lastClr="000000"/>
                </a:solidFill>
              </a:rPr>
              <a:t>채용 자료입니다</a:t>
            </a:r>
            <a:r>
              <a:rPr lang="en-US" altLang="ko-KR" sz="10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5261" y="2208685"/>
            <a:ext cx="5090595" cy="69294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9105" y="1778923"/>
            <a:ext cx="7598095" cy="2829643"/>
          </a:xfrm>
          <a:prstGeom prst="roundRect">
            <a:avLst>
              <a:gd name="adj" fmla="val 78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359845" y="4809995"/>
            <a:ext cx="663799" cy="2126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목록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636939" y="4809694"/>
            <a:ext cx="663799" cy="2126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삭제</a:t>
            </a:r>
            <a:endParaRPr lang="en-US" altLang="ko-KR" sz="1000" dirty="0" smtClean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14033" y="4805450"/>
            <a:ext cx="663799" cy="21688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저장</a:t>
            </a:r>
            <a:endParaRPr lang="en-US" altLang="ko-KR" sz="1000" dirty="0" smtClean="0"/>
          </a:p>
        </p:txBody>
      </p:sp>
      <p:sp>
        <p:nvSpPr>
          <p:cNvPr id="52" name="타원 51"/>
          <p:cNvSpPr/>
          <p:nvPr/>
        </p:nvSpPr>
        <p:spPr>
          <a:xfrm>
            <a:off x="6472342" y="5230733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53" name="직선 연결선 52"/>
          <p:cNvCxnSpPr>
            <a:stCxn id="42" idx="2"/>
            <a:endCxn id="43" idx="0"/>
          </p:cNvCxnSpPr>
          <p:nvPr/>
        </p:nvCxnSpPr>
        <p:spPr>
          <a:xfrm>
            <a:off x="5480529" y="5039240"/>
            <a:ext cx="0" cy="188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914033" y="4805450"/>
            <a:ext cx="1388981" cy="229712"/>
          </a:xfrm>
          <a:prstGeom prst="roundRect">
            <a:avLst>
              <a:gd name="adj" fmla="val 78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137893" y="4805450"/>
            <a:ext cx="714757" cy="2335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첨부파일</a:t>
            </a:r>
            <a:endParaRPr lang="en-US" altLang="ko-KR" sz="1000" dirty="0" smtClean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35617" y="4794245"/>
            <a:ext cx="689824" cy="244995"/>
          </a:xfrm>
          <a:prstGeom prst="roundRect">
            <a:avLst>
              <a:gd name="adj" fmla="val 78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340984" y="5227646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cxnSp>
        <p:nvCxnSpPr>
          <p:cNvPr id="57" name="직선 연결선 56"/>
          <p:cNvCxnSpPr>
            <a:stCxn id="54" idx="2"/>
            <a:endCxn id="52" idx="0"/>
          </p:cNvCxnSpPr>
          <p:nvPr/>
        </p:nvCxnSpPr>
        <p:spPr>
          <a:xfrm>
            <a:off x="6608524" y="5035162"/>
            <a:ext cx="3363" cy="195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28950" y="1905419"/>
            <a:ext cx="2415708" cy="16209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채용 자료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28951" y="2243057"/>
            <a:ext cx="2286645" cy="17387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채용자료</a:t>
            </a:r>
            <a:r>
              <a:rPr lang="ko-KR" altLang="en-US" sz="1200" dirty="0" smtClean="0">
                <a:solidFill>
                  <a:schemeClr val="tx1"/>
                </a:solidFill>
              </a:rPr>
              <a:t> 입니다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순서도: 수행의 시작/종료 55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1" name="순서도: 수행의 시작/종료 60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4359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자료실 글 읽기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26414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게시글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첨부파일 텍스트 클릭 시 다운로드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글 수정 페이지로 이동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관리자 전용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445198" y="6178039"/>
            <a:ext cx="4083629" cy="592279"/>
            <a:chOff x="1583122" y="5975743"/>
            <a:chExt cx="4083629" cy="59227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rcRect l="113" t="1310" r="249" b="66336"/>
            <a:stretch/>
          </p:blipFill>
          <p:spPr>
            <a:xfrm>
              <a:off x="1583122" y="5975743"/>
              <a:ext cx="3169086" cy="187891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2"/>
            <a:srcRect t="40272" r="73586"/>
            <a:stretch/>
          </p:blipFill>
          <p:spPr>
            <a:xfrm>
              <a:off x="1638440" y="6221158"/>
              <a:ext cx="840132" cy="346864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/>
            <a:srcRect l="26629" t="43139" r="514"/>
            <a:stretch/>
          </p:blipFill>
          <p:spPr>
            <a:xfrm>
              <a:off x="3349436" y="6237810"/>
              <a:ext cx="2317315" cy="3302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60156" y="6263014"/>
              <a:ext cx="10667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대학일자리플러스센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터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447838" y="6237810"/>
              <a:ext cx="0" cy="2880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00" y="1911442"/>
            <a:ext cx="7440063" cy="343900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062330" y="5115280"/>
            <a:ext cx="2213610" cy="30934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0621" y="3620022"/>
            <a:ext cx="7468642" cy="1395878"/>
          </a:xfrm>
          <a:prstGeom prst="roundRect">
            <a:avLst>
              <a:gd name="adj" fmla="val 624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52108" y="3467224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539497" y="5137597"/>
            <a:ext cx="623454" cy="1995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528533" y="5137597"/>
            <a:ext cx="626641" cy="225167"/>
          </a:xfrm>
          <a:prstGeom prst="roundRect">
            <a:avLst>
              <a:gd name="adj" fmla="val 78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702308" y="5542231"/>
            <a:ext cx="279089" cy="274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cxnSp>
        <p:nvCxnSpPr>
          <p:cNvPr id="40" name="직선 연결선 39"/>
          <p:cNvCxnSpPr>
            <a:stCxn id="38" idx="2"/>
            <a:endCxn id="39" idx="0"/>
          </p:cNvCxnSpPr>
          <p:nvPr/>
        </p:nvCxnSpPr>
        <p:spPr>
          <a:xfrm flipH="1">
            <a:off x="6841853" y="5362764"/>
            <a:ext cx="1" cy="1794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6" name="순서도: 수행의 시작/종료 45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9027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프로그램 표기 순서 결정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프로그램 표기 방식 결정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즐겨찾기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유무 표기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현재 신청자 및 최대 신청 가능한 인원 표기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페이지바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사용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56" y="1283536"/>
            <a:ext cx="5571639" cy="70723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98" y="1967227"/>
            <a:ext cx="2554308" cy="3821523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5675036" y="1589655"/>
            <a:ext cx="1488860" cy="259578"/>
          </a:xfrm>
          <a:prstGeom prst="roundRect">
            <a:avLst>
              <a:gd name="adj" fmla="val 34067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536065" y="1406637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622666" y="1849233"/>
            <a:ext cx="451036" cy="259536"/>
          </a:xfrm>
          <a:prstGeom prst="roundRect">
            <a:avLst>
              <a:gd name="adj" fmla="val 26982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997142" y="1799581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9" y="2068946"/>
            <a:ext cx="2845168" cy="3424148"/>
          </a:xfrm>
          <a:prstGeom prst="rect">
            <a:avLst/>
          </a:prstGeom>
        </p:spPr>
      </p:pic>
      <p:sp>
        <p:nvSpPr>
          <p:cNvPr id="55" name="모서리가 둥근 직사각형 54"/>
          <p:cNvSpPr/>
          <p:nvPr/>
        </p:nvSpPr>
        <p:spPr>
          <a:xfrm>
            <a:off x="2834358" y="2871129"/>
            <a:ext cx="292101" cy="215901"/>
          </a:xfrm>
          <a:prstGeom prst="roundRect">
            <a:avLst>
              <a:gd name="adj" fmla="val 26982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651827" y="2729680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28390" y="3587738"/>
            <a:ext cx="501470" cy="204739"/>
          </a:xfrm>
          <a:prstGeom prst="roundRect">
            <a:avLst>
              <a:gd name="adj" fmla="val 26982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489420" y="3452803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57" y="5493094"/>
            <a:ext cx="2711982" cy="295657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1752833" y="5481480"/>
            <a:ext cx="2740366" cy="307271"/>
          </a:xfrm>
          <a:prstGeom prst="roundRect">
            <a:avLst>
              <a:gd name="adj" fmla="val 34067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592257" y="5394872"/>
            <a:ext cx="208018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순서도: 수행의 시작/종료 22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25" name="순서도: 수행의 시작/종료 24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9430" y="6124663"/>
            <a:ext cx="3180589" cy="5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89412" y="1189870"/>
            <a:ext cx="8371961" cy="4664906"/>
            <a:chOff x="73538" y="523120"/>
            <a:chExt cx="8371961" cy="46649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566" y="4650344"/>
              <a:ext cx="4968933" cy="53768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800" y="523120"/>
              <a:ext cx="4864100" cy="403826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8" y="540172"/>
              <a:ext cx="3224396" cy="4640360"/>
            </a:xfrm>
            <a:prstGeom prst="rect">
              <a:avLst/>
            </a:prstGeom>
          </p:spPr>
        </p:pic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 상세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게시자 정보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상세일정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및 선택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필요시 </a:t>
                      </a: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스크롤바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사용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프로그램 신청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프로그램 </a:t>
                      </a: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즐겨찾기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6</a:t>
            </a:fld>
            <a:endParaRPr lang="ko-KR" altLang="en-US" sz="9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9375" y="3341397"/>
            <a:ext cx="3327399" cy="1579853"/>
          </a:xfrm>
          <a:prstGeom prst="roundRect">
            <a:avLst>
              <a:gd name="adj" fmla="val 11559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5874" y="3226561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92441" y="3341397"/>
            <a:ext cx="4867333" cy="1923881"/>
          </a:xfrm>
          <a:prstGeom prst="roundRect">
            <a:avLst>
              <a:gd name="adj" fmla="val 11559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528940" y="3226561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51492" y="5342970"/>
            <a:ext cx="4084382" cy="473601"/>
          </a:xfrm>
          <a:prstGeom prst="roundRect">
            <a:avLst>
              <a:gd name="adj" fmla="val 11559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499475" y="5260831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749691" y="5342970"/>
            <a:ext cx="811682" cy="473601"/>
          </a:xfrm>
          <a:prstGeom prst="roundRect">
            <a:avLst>
              <a:gd name="adj" fmla="val 11559"/>
            </a:avLst>
          </a:prstGeom>
          <a:noFill/>
          <a:ln w="38100">
            <a:solidFill>
              <a:srgbClr val="C0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473591" y="5260831"/>
            <a:ext cx="277939" cy="270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6" name="순서도: 수행의 시작/종료 45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9430" y="6124663"/>
            <a:ext cx="3180589" cy="5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 상세 페이지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프로그램 세부 내용 표기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7</a:t>
            </a:fld>
            <a:endParaRPr lang="ko-KR" altLang="en-US" sz="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191979" y="1102073"/>
            <a:ext cx="4465996" cy="4941525"/>
            <a:chOff x="1199458" y="478237"/>
            <a:chExt cx="3892982" cy="619676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458" y="2153606"/>
              <a:ext cx="3892982" cy="452139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458" y="478237"/>
              <a:ext cx="3892982" cy="1718691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430" y="6124663"/>
            <a:ext cx="3180589" cy="5807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17" name="순서도: 수행의 시작/종료 16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371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로그인 페이지 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통합 로그인 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19206"/>
              </p:ext>
            </p:extLst>
          </p:nvPr>
        </p:nvGraphicFramePr>
        <p:xfrm>
          <a:off x="8688288" y="476672"/>
          <a:ext cx="3384376" cy="3068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요약사항을 정리해주세요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숫자로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6~20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자 작성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영어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중 두개를 사용해 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작성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아이디 찾는 페이지로 이동 </a:t>
                      </a:r>
                      <a:endParaRPr kumimoji="1" lang="en-US" altLang="ko-KR" sz="85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-&gt;</a:t>
                      </a: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회원가입했던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이름과 이메일로 찾기 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페이지 이동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되었습니다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’ alert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창 뜨고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메인 페이지로 이동 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회원가입 페이지로 이동 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11" y="6067513"/>
            <a:ext cx="3180589" cy="58073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04145" y="1490277"/>
            <a:ext cx="2615013" cy="4332718"/>
          </a:xfrm>
          <a:prstGeom prst="roundRect">
            <a:avLst/>
          </a:prstGeom>
          <a:noFill/>
          <a:ln w="57150">
            <a:solidFill>
              <a:srgbClr val="0142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3591342" y="1840360"/>
            <a:ext cx="1816906" cy="49900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075140" y="245872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통합 로그인</a:t>
            </a:r>
            <a:endParaRPr lang="en-US" altLang="ko-KR" sz="1100" b="1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51415" y="3034756"/>
            <a:ext cx="2120472" cy="46686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67235" y="3642436"/>
            <a:ext cx="2120472" cy="46686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601869" y="3745064"/>
            <a:ext cx="1795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01869" y="3127666"/>
            <a:ext cx="1795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6840" y="4196830"/>
            <a:ext cx="809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아이디 찾기</a:t>
            </a:r>
            <a:endParaRPr lang="en-US" altLang="ko-KR" sz="11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467235" y="4987212"/>
            <a:ext cx="2120472" cy="466866"/>
          </a:xfrm>
          <a:prstGeom prst="roundRect">
            <a:avLst/>
          </a:prstGeom>
          <a:solidFill>
            <a:srgbClr val="01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01869" y="5089840"/>
            <a:ext cx="1795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로그인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99449" y="4211110"/>
            <a:ext cx="1093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비밀번호 찾기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99449" y="4217270"/>
            <a:ext cx="997715" cy="28130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413007" y="4196291"/>
            <a:ext cx="977580" cy="25098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3007" y="4939182"/>
            <a:ext cx="2259450" cy="56245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411119" y="2976509"/>
            <a:ext cx="2261338" cy="57351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13869" y="289394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3304217" y="4770947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379680" y="3585579"/>
            <a:ext cx="2261338" cy="57351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282430" y="350301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256795" y="3999123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4474420" y="4092563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813778" y="4505406"/>
            <a:ext cx="889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회원가입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938220" y="4493072"/>
            <a:ext cx="677549" cy="28130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706989" y="4417951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61697" y="579100"/>
            <a:ext cx="8332527" cy="4447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38423" r="9152" b="39553"/>
          <a:stretch/>
        </p:blipFill>
        <p:spPr>
          <a:xfrm>
            <a:off x="240624" y="617070"/>
            <a:ext cx="1209530" cy="33219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333889" y="657318"/>
            <a:ext cx="148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대학일자리플러스센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터 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순서도: 수행의 시작/종료 76"/>
          <p:cNvSpPr/>
          <p:nvPr/>
        </p:nvSpPr>
        <p:spPr>
          <a:xfrm>
            <a:off x="7848912" y="657011"/>
            <a:ext cx="5796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843853" y="693977"/>
            <a:ext cx="598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회원가입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79" name="순서도: 수행의 시작/종료 78"/>
          <p:cNvSpPr/>
          <p:nvPr/>
        </p:nvSpPr>
        <p:spPr>
          <a:xfrm>
            <a:off x="6010118" y="665592"/>
            <a:ext cx="93483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009511" y="718767"/>
            <a:ext cx="96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지역통합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81" name="순서도: 수행의 시작/종료 80"/>
          <p:cNvSpPr/>
          <p:nvPr/>
        </p:nvSpPr>
        <p:spPr>
          <a:xfrm>
            <a:off x="6965324" y="666909"/>
            <a:ext cx="850200" cy="277200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997142" y="692850"/>
            <a:ext cx="78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/>
              <a:t>통합 로그인</a:t>
            </a:r>
            <a:r>
              <a:rPr lang="ko-KR" altLang="en-US" sz="700" b="1" dirty="0" smtClean="0"/>
              <a:t> </a:t>
            </a:r>
            <a:endParaRPr lang="ko-KR" altLang="en-US" sz="7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312931" y="6767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취업</a:t>
            </a:r>
            <a:endParaRPr lang="en-US" altLang="ko-KR" sz="1100" b="1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2790797" y="65731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청년 고용정책</a:t>
            </a:r>
            <a:endParaRPr lang="en-US" altLang="ko-KR" sz="1100" b="1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4712777" y="6658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커뮤니티</a:t>
            </a:r>
            <a:endParaRPr lang="en-US" altLang="ko-KR" sz="1100" b="1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3875978" y="670681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채용</a:t>
            </a:r>
            <a:endParaRPr lang="en-US" altLang="ko-KR" sz="11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5441638" y="67048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/>
              <a:t>상담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4493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2521</Words>
  <Application>Microsoft Office PowerPoint</Application>
  <PresentationFormat>와이드스크린</PresentationFormat>
  <Paragraphs>1225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Segoe UI</vt:lpstr>
      <vt:lpstr>Office 테마</vt:lpstr>
      <vt:lpstr>메인 페이지</vt:lpstr>
      <vt:lpstr>PowerPoint 프레젠테이션</vt:lpstr>
      <vt:lpstr>PowerPoint 프레젠테이션</vt:lpstr>
      <vt:lpstr>취업 프로그램 페이지</vt:lpstr>
      <vt:lpstr>PowerPoint 프레젠테이션</vt:lpstr>
      <vt:lpstr>PowerPoint 프레젠테이션</vt:lpstr>
      <vt:lpstr>PowerPoint 프레젠테이션</vt:lpstr>
      <vt:lpstr>로그인, 회원가입 페이지</vt:lpstr>
      <vt:lpstr>PowerPoint 프레젠테이션</vt:lpstr>
      <vt:lpstr>PowerPoint 프레젠테이션</vt:lpstr>
      <vt:lpstr>PowerPoint 프레젠테이션</vt:lpstr>
      <vt:lpstr>마이페이지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채용 정보 페이지</vt:lpstr>
      <vt:lpstr>PowerPoint 프레젠테이션</vt:lpstr>
      <vt:lpstr>PowerPoint 프레젠테이션</vt:lpstr>
      <vt:lpstr>상담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커뮤니티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상담 페이지</dc:title>
  <dc:creator>BIG60306</dc:creator>
  <cp:lastModifiedBy>BIG60302</cp:lastModifiedBy>
  <cp:revision>57</cp:revision>
  <dcterms:created xsi:type="dcterms:W3CDTF">2025-01-08T06:20:46Z</dcterms:created>
  <dcterms:modified xsi:type="dcterms:W3CDTF">2025-01-10T06:15:22Z</dcterms:modified>
</cp:coreProperties>
</file>