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709" r:id="rId11"/>
    <p:sldMasterId id="2147483710" r:id="rId13"/>
  </p:sldMasterIdLst>
  <p:notesMasterIdLst>
    <p:notesMasterId r:id="rId15"/>
  </p:notesMasterIdLst>
  <p:sldIdLst>
    <p:sldId id="256" r:id="rId17"/>
    <p:sldId id="260" r:id="rId18"/>
    <p:sldId id="268" r:id="rId19"/>
    <p:sldId id="269" r:id="rId20"/>
    <p:sldId id="270" r:id="rId21"/>
    <p:sldId id="271" r:id="rId22"/>
    <p:sldId id="272" r:id="rId23"/>
    <p:sldId id="273" r:id="rId24"/>
    <p:sldId id="284" r:id="rId25"/>
    <p:sldId id="275" r:id="rId26"/>
    <p:sldId id="276" r:id="rId27"/>
    <p:sldId id="277" r:id="rId28"/>
    <p:sldId id="278" r:id="rId29"/>
    <p:sldId id="279" r:id="rId30"/>
    <p:sldId id="280" r:id="rId31"/>
    <p:sldId id="283" r:id="rId32"/>
    <p:sldId id="281" r:id="rId33"/>
    <p:sldId id="282" r:id="rId34"/>
  </p:sldIdLst>
  <p:sldSz cx="9906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19E7E121-D711-4ED4-9BA8-CCC2281DE5EB}">
          <p14:sldIdLst>
            <p14:sldId id="256"/>
            <p14:sldId id="260"/>
            <p14:sldId id="268"/>
            <p14:sldId id="269"/>
            <p14:sldId id="270"/>
            <p14:sldId id="271"/>
            <p14:sldId id="272"/>
            <p14:sldId id="273"/>
            <p14:sldId id="284"/>
            <p14:sldId id="275"/>
            <p14:sldId id="276"/>
          </p14:sldIdLst>
        </p14:section>
        <p14:section name="제목 없는 구역" id="{A5D2C76A-293A-424E-8C18-FE5FA2EC520A}">
          <p14:sldIdLst>
            <p14:sldId id="277"/>
            <p14:sldId id="278"/>
            <p14:sldId id="279"/>
            <p14:sldId id="280"/>
            <p14:sldId id="283"/>
            <p14:sldId id="281"/>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2AB9C7"/>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p:restoredLeft sz="17032" autoAdjust="0"/>
    <p:restoredTop sz="94646" autoAdjust="0"/>
  </p:normalViewPr>
  <p:slideViewPr>
    <p:cSldViewPr snapToGrid="0" snapToObjects="1">
      <p:cViewPr>
        <p:scale>
          <a:sx n="150" d="100"/>
          <a:sy n="150" d="100"/>
        </p:scale>
        <p:origin x="1548"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1" Type="http://schemas.openxmlformats.org/officeDocument/2006/relationships/slideMaster" Target="slideMasters/slideMaster1.xml"></Relationship><Relationship Id="rId12" Type="http://schemas.openxmlformats.org/officeDocument/2006/relationships/theme" Target="theme/theme1.xml"></Relationship><Relationship Id="rId13" Type="http://schemas.openxmlformats.org/officeDocument/2006/relationships/slideMaster" Target="slideMasters/slideMaster2.xml"></Relationship><Relationship Id="rId15" Type="http://schemas.openxmlformats.org/officeDocument/2006/relationships/notesMaster" Target="notesMasters/notesMaster1.xml"></Relationship><Relationship Id="rId17" Type="http://schemas.openxmlformats.org/officeDocument/2006/relationships/slide" Target="slides/slide1.xml"></Relationship><Relationship Id="rId18" Type="http://schemas.openxmlformats.org/officeDocument/2006/relationships/slide" Target="slides/slide2.xml"></Relationship><Relationship Id="rId19" Type="http://schemas.openxmlformats.org/officeDocument/2006/relationships/slide" Target="slides/slide3.xml"></Relationship><Relationship Id="rId20" Type="http://schemas.openxmlformats.org/officeDocument/2006/relationships/slide" Target="slides/slide4.xml"></Relationship><Relationship Id="rId21" Type="http://schemas.openxmlformats.org/officeDocument/2006/relationships/slide" Target="slides/slide5.xml"></Relationship><Relationship Id="rId22" Type="http://schemas.openxmlformats.org/officeDocument/2006/relationships/slide" Target="slides/slide6.xml"></Relationship><Relationship Id="rId23" Type="http://schemas.openxmlformats.org/officeDocument/2006/relationships/slide" Target="slides/slide7.xml"></Relationship><Relationship Id="rId24" Type="http://schemas.openxmlformats.org/officeDocument/2006/relationships/slide" Target="slides/slide8.xml"></Relationship><Relationship Id="rId25" Type="http://schemas.openxmlformats.org/officeDocument/2006/relationships/slide" Target="slides/slide9.xml"></Relationship><Relationship Id="rId26" Type="http://schemas.openxmlformats.org/officeDocument/2006/relationships/slide" Target="slides/slide10.xml"></Relationship><Relationship Id="rId27" Type="http://schemas.openxmlformats.org/officeDocument/2006/relationships/slide" Target="slides/slide11.xml"></Relationship><Relationship Id="rId28" Type="http://schemas.openxmlformats.org/officeDocument/2006/relationships/slide" Target="slides/slide12.xml"></Relationship><Relationship Id="rId29" Type="http://schemas.openxmlformats.org/officeDocument/2006/relationships/slide" Target="slides/slide13.xml"></Relationship><Relationship Id="rId30" Type="http://schemas.openxmlformats.org/officeDocument/2006/relationships/slide" Target="slides/slide14.xml"></Relationship><Relationship Id="rId31" Type="http://schemas.openxmlformats.org/officeDocument/2006/relationships/slide" Target="slides/slide15.xml"></Relationship><Relationship Id="rId32" Type="http://schemas.openxmlformats.org/officeDocument/2006/relationships/slide" Target="slides/slide16.xml"></Relationship><Relationship Id="rId33" Type="http://schemas.openxmlformats.org/officeDocument/2006/relationships/slide" Target="slides/slide17.xml"></Relationship><Relationship Id="rId34" Type="http://schemas.openxmlformats.org/officeDocument/2006/relationships/slide" Target="slides/slide18.xml"></Relationship><Relationship Id="rId35" Type="http://schemas.openxmlformats.org/officeDocument/2006/relationships/viewProps" Target="viewProps.xml"></Relationship><Relationship Id="rId36"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EB10115-D117-43B1-A50B-8388D87F6800}" type="datetimeFigureOut">
              <a:rPr lang="ko-KR" altLang="en-US" smtClean="0"/>
              <a:t>2021-09-08</a:t>
            </a:fld>
            <a:endParaRPr lang="ko-KR" altLang="en-US"/>
          </a:p>
        </p:txBody>
      </p:sp>
      <p:sp>
        <p:nvSpPr>
          <p:cNvPr id="4" name="슬라이드 이미지 개체 틀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2F3E039-3F8E-4227-9922-CF48C4A7341D}" type="slidenum">
              <a:rPr lang="ko-KR" altLang="en-US" smtClean="0"/>
              <a:t>‹#›</a:t>
            </a:fld>
            <a:endParaRPr lang="ko-KR" altLang="en-US"/>
          </a:p>
        </p:txBody>
      </p:sp>
    </p:spTree>
    <p:extLst>
      <p:ext uri="{BB962C8B-B14F-4D97-AF65-F5344CB8AC3E}">
        <p14:creationId xmlns:p14="http://schemas.microsoft.com/office/powerpoint/2010/main" val="38997649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F3423419-97D2-4254-89CF-49A662732145}"/>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8" name="부제목 2">
            <a:extLst>
              <a:ext uri="{FF2B5EF4-FFF2-40B4-BE49-F238E27FC236}">
                <a16:creationId xmlns:a16="http://schemas.microsoft.com/office/drawing/2014/main" id="{D519C831-5A16-422F-AB5D-8F3FE607B431}"/>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9" name="텍스트 개체 틀 3">
            <a:extLst>
              <a:ext uri="{FF2B5EF4-FFF2-40B4-BE49-F238E27FC236}">
                <a16:creationId xmlns:a16="http://schemas.microsoft.com/office/drawing/2014/main" id="{544C6EB3-5A5D-45B5-8C6A-89483E30102B}"/>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80471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제목 슬라이드">
    <p:spTree>
      <p:nvGrpSpPr>
        <p:cNvPr id="1" name=""/>
        <p:cNvGrpSpPr/>
        <p:nvPr/>
      </p:nvGrpSpPr>
      <p:grpSpPr>
        <a:xfrm>
          <a:off x="0" y="0"/>
          <a:ext cx="0" cy="0"/>
          <a:chOff x="0" y="0"/>
          <a:chExt cx="0" cy="0"/>
        </a:xfrm>
      </p:grpSpPr>
      <p:cxnSp>
        <p:nvCxnSpPr>
          <p:cNvPr id="18" name="직선 연결선 17">
            <a:extLst>
              <a:ext uri="{FF2B5EF4-FFF2-40B4-BE49-F238E27FC236}">
                <a16:creationId xmlns:a16="http://schemas.microsoft.com/office/drawing/2014/main" id="{485B3DC4-B1CE-4A18-8C62-28565DAE554B}"/>
              </a:ext>
            </a:extLst>
          </p:cNvPr>
          <p:cNvCxnSpPr/>
          <p:nvPr userDrawn="1"/>
        </p:nvCxnSpPr>
        <p:spPr>
          <a:xfrm>
            <a:off x="1931281" y="615950"/>
            <a:ext cx="76826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제목 1">
            <a:extLst>
              <a:ext uri="{FF2B5EF4-FFF2-40B4-BE49-F238E27FC236}">
                <a16:creationId xmlns:a16="http://schemas.microsoft.com/office/drawing/2014/main" id="{C0CCDC21-A355-4B9C-ACDE-EEDC890FAEFE}"/>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20" name="부제목 2">
            <a:extLst>
              <a:ext uri="{FF2B5EF4-FFF2-40B4-BE49-F238E27FC236}">
                <a16:creationId xmlns:a16="http://schemas.microsoft.com/office/drawing/2014/main" id="{7431F14B-E017-42BE-8D55-91DE007C7D48}"/>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21" name="텍스트 개체 틀 3">
            <a:extLst>
              <a:ext uri="{FF2B5EF4-FFF2-40B4-BE49-F238E27FC236}">
                <a16:creationId xmlns:a16="http://schemas.microsoft.com/office/drawing/2014/main" id="{75988760-984E-48A5-9721-DA7FD1E8341D}"/>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391045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제목 슬라이드">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C9648112-F123-49F4-A2B5-E4501B108CF7}"/>
              </a:ext>
            </a:extLst>
          </p:cNvPr>
          <p:cNvGrpSpPr/>
          <p:nvPr userDrawn="1"/>
        </p:nvGrpSpPr>
        <p:grpSpPr>
          <a:xfrm>
            <a:off x="4145863" y="1559633"/>
            <a:ext cx="4736309" cy="4732310"/>
            <a:chOff x="781622" y="1817236"/>
            <a:chExt cx="4736309" cy="4732310"/>
          </a:xfrm>
        </p:grpSpPr>
        <p:grpSp>
          <p:nvGrpSpPr>
            <p:cNvPr id="7" name="그룹 6">
              <a:extLst>
                <a:ext uri="{FF2B5EF4-FFF2-40B4-BE49-F238E27FC236}">
                  <a16:creationId xmlns:a16="http://schemas.microsoft.com/office/drawing/2014/main" id="{BBA509ED-3B56-466C-83BE-B9E166BDBFC6}"/>
                </a:ext>
              </a:extLst>
            </p:cNvPr>
            <p:cNvGrpSpPr/>
            <p:nvPr/>
          </p:nvGrpSpPr>
          <p:grpSpPr>
            <a:xfrm>
              <a:off x="894839" y="1964924"/>
              <a:ext cx="4509875" cy="4416458"/>
              <a:chOff x="5795064" y="1155998"/>
              <a:chExt cx="4938249" cy="4938249"/>
            </a:xfrm>
          </p:grpSpPr>
          <p:sp>
            <p:nvSpPr>
              <p:cNvPr id="14" name="타원 13">
                <a:extLst>
                  <a:ext uri="{FF2B5EF4-FFF2-40B4-BE49-F238E27FC236}">
                    <a16:creationId xmlns:a16="http://schemas.microsoft.com/office/drawing/2014/main" id="{89385DBE-5332-41D6-9515-35E4269E6149}"/>
                  </a:ext>
                </a:extLst>
              </p:cNvPr>
              <p:cNvSpPr/>
              <p:nvPr/>
            </p:nvSpPr>
            <p:spPr>
              <a:xfrm>
                <a:off x="5980346" y="1341280"/>
                <a:ext cx="4567684" cy="4567684"/>
              </a:xfrm>
              <a:prstGeom prst="ellipse">
                <a:avLst/>
              </a:prstGeom>
              <a:solidFill>
                <a:schemeClr val="accent1">
                  <a:lumMod val="20000"/>
                  <a:lumOff val="80000"/>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15" name="그룹 14">
                <a:extLst>
                  <a:ext uri="{FF2B5EF4-FFF2-40B4-BE49-F238E27FC236}">
                    <a16:creationId xmlns:a16="http://schemas.microsoft.com/office/drawing/2014/main" id="{50318937-7D2A-43C2-AABE-D056E8CF7E6C}"/>
                  </a:ext>
                </a:extLst>
              </p:cNvPr>
              <p:cNvGrpSpPr/>
              <p:nvPr/>
            </p:nvGrpSpPr>
            <p:grpSpPr>
              <a:xfrm>
                <a:off x="5795064" y="1155998"/>
                <a:ext cx="4938249" cy="4938249"/>
                <a:chOff x="5210503" y="1099363"/>
                <a:chExt cx="5525814" cy="5525814"/>
              </a:xfrm>
            </p:grpSpPr>
            <p:cxnSp>
              <p:nvCxnSpPr>
                <p:cNvPr id="16" name="직선 연결선 15">
                  <a:extLst>
                    <a:ext uri="{FF2B5EF4-FFF2-40B4-BE49-F238E27FC236}">
                      <a16:creationId xmlns:a16="http://schemas.microsoft.com/office/drawing/2014/main" id="{89DFCA45-2B87-4E91-BA52-BE0ADC2D7BBE}"/>
                    </a:ext>
                  </a:extLst>
                </p:cNvPr>
                <p:cNvCxnSpPr>
                  <a:cxnSpLocks/>
                </p:cNvCxnSpPr>
                <p:nvPr/>
              </p:nvCxnSpPr>
              <p:spPr>
                <a:xfrm rot="16200000">
                  <a:off x="5210503" y="3862270"/>
                  <a:ext cx="552581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9AE611AD-2F29-4DE4-9563-314FB090419E}"/>
                    </a:ext>
                  </a:extLst>
                </p:cNvPr>
                <p:cNvCxnSpPr>
                  <a:cxnSpLocks/>
                </p:cNvCxnSpPr>
                <p:nvPr/>
              </p:nvCxnSpPr>
              <p:spPr>
                <a:xfrm>
                  <a:off x="5210503" y="3862270"/>
                  <a:ext cx="5525814"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sp>
          <p:nvSpPr>
            <p:cNvPr id="9" name="TextBox 8">
              <a:extLst>
                <a:ext uri="{FF2B5EF4-FFF2-40B4-BE49-F238E27FC236}">
                  <a16:creationId xmlns:a16="http://schemas.microsoft.com/office/drawing/2014/main" id="{98D28B59-7D17-4AE6-87E2-8E51C0DAA467}"/>
                </a:ext>
              </a:extLst>
            </p:cNvPr>
            <p:cNvSpPr txBox="1"/>
            <p:nvPr/>
          </p:nvSpPr>
          <p:spPr>
            <a:xfrm>
              <a:off x="781622" y="3949015"/>
              <a:ext cx="273041" cy="523220"/>
            </a:xfrm>
            <a:prstGeom prst="rect">
              <a:avLst/>
            </a:prstGeom>
            <a:solidFill>
              <a:schemeClr val="bg1"/>
            </a:solidFill>
          </p:spPr>
          <p:txBody>
            <a:bodyPr wrap="square" rtlCol="0">
              <a:spAutoFit/>
            </a:bodyPr>
            <a:lstStyle/>
            <a:p>
              <a:pPr algn="ctr"/>
              <a:r>
                <a:rPr lang="ko-KR" altLang="en-US" sz="1400" b="1" dirty="0"/>
                <a:t>동적</a:t>
              </a:r>
            </a:p>
          </p:txBody>
        </p:sp>
        <p:sp>
          <p:nvSpPr>
            <p:cNvPr id="10" name="TextBox 9">
              <a:extLst>
                <a:ext uri="{FF2B5EF4-FFF2-40B4-BE49-F238E27FC236}">
                  <a16:creationId xmlns:a16="http://schemas.microsoft.com/office/drawing/2014/main" id="{D7E1A713-3EA3-460B-B3C1-027876EA0F53}"/>
                </a:ext>
              </a:extLst>
            </p:cNvPr>
            <p:cNvSpPr txBox="1"/>
            <p:nvPr/>
          </p:nvSpPr>
          <p:spPr>
            <a:xfrm>
              <a:off x="5244888" y="3949015"/>
              <a:ext cx="273043" cy="523220"/>
            </a:xfrm>
            <a:prstGeom prst="rect">
              <a:avLst/>
            </a:prstGeom>
            <a:solidFill>
              <a:schemeClr val="bg1"/>
            </a:solidFill>
          </p:spPr>
          <p:txBody>
            <a:bodyPr wrap="square" rtlCol="0">
              <a:spAutoFit/>
            </a:bodyPr>
            <a:lstStyle/>
            <a:p>
              <a:pPr algn="ctr"/>
              <a:r>
                <a:rPr lang="ko-KR" altLang="en-US" sz="1400" b="1" dirty="0"/>
                <a:t>정적</a:t>
              </a:r>
            </a:p>
          </p:txBody>
        </p:sp>
        <p:sp>
          <p:nvSpPr>
            <p:cNvPr id="11" name="TextBox 10">
              <a:extLst>
                <a:ext uri="{FF2B5EF4-FFF2-40B4-BE49-F238E27FC236}">
                  <a16:creationId xmlns:a16="http://schemas.microsoft.com/office/drawing/2014/main" id="{D93F15FE-1106-4118-A944-0009AA1FAA62}"/>
                </a:ext>
              </a:extLst>
            </p:cNvPr>
            <p:cNvSpPr txBox="1"/>
            <p:nvPr/>
          </p:nvSpPr>
          <p:spPr>
            <a:xfrm>
              <a:off x="2691661" y="1817236"/>
              <a:ext cx="925449" cy="307777"/>
            </a:xfrm>
            <a:prstGeom prst="rect">
              <a:avLst/>
            </a:prstGeom>
            <a:solidFill>
              <a:schemeClr val="bg1"/>
            </a:solidFill>
          </p:spPr>
          <p:txBody>
            <a:bodyPr wrap="square" rtlCol="0">
              <a:spAutoFit/>
            </a:bodyPr>
            <a:lstStyle/>
            <a:p>
              <a:pPr algn="ctr"/>
              <a:r>
                <a:rPr lang="ko-KR" altLang="en-US" sz="1400" b="1" dirty="0"/>
                <a:t>부드러운</a:t>
              </a:r>
            </a:p>
          </p:txBody>
        </p:sp>
        <p:sp>
          <p:nvSpPr>
            <p:cNvPr id="12" name="TextBox 11">
              <a:extLst>
                <a:ext uri="{FF2B5EF4-FFF2-40B4-BE49-F238E27FC236}">
                  <a16:creationId xmlns:a16="http://schemas.microsoft.com/office/drawing/2014/main" id="{EEC72229-385E-4521-9482-73FF40B37CD3}"/>
                </a:ext>
              </a:extLst>
            </p:cNvPr>
            <p:cNvSpPr txBox="1"/>
            <p:nvPr/>
          </p:nvSpPr>
          <p:spPr>
            <a:xfrm>
              <a:off x="2684113" y="6241769"/>
              <a:ext cx="925449" cy="307777"/>
            </a:xfrm>
            <a:prstGeom prst="rect">
              <a:avLst/>
            </a:prstGeom>
            <a:solidFill>
              <a:schemeClr val="bg1"/>
            </a:solidFill>
          </p:spPr>
          <p:txBody>
            <a:bodyPr wrap="square" rtlCol="0">
              <a:spAutoFit/>
            </a:bodyPr>
            <a:lstStyle/>
            <a:p>
              <a:pPr algn="ctr"/>
              <a:r>
                <a:rPr lang="ko-KR" altLang="en-US" sz="1400" b="1" dirty="0"/>
                <a:t>딱딱한</a:t>
              </a:r>
            </a:p>
          </p:txBody>
        </p:sp>
      </p:grpSp>
      <p:graphicFrame>
        <p:nvGraphicFramePr>
          <p:cNvPr id="30" name="표 29">
            <a:extLst>
              <a:ext uri="{FF2B5EF4-FFF2-40B4-BE49-F238E27FC236}">
                <a16:creationId xmlns:a16="http://schemas.microsoft.com/office/drawing/2014/main" id="{D57A55AE-566C-4C8E-A54E-78C481FF6EB3}"/>
              </a:ext>
            </a:extLst>
          </p:cNvPr>
          <p:cNvGraphicFramePr>
            <a:graphicFrameLocks noGrp="1"/>
          </p:cNvGraphicFramePr>
          <p:nvPr userDrawn="1">
            <p:extLst>
              <p:ext uri="{D42A27DB-BD31-4B8C-83A1-F6EECF244321}">
                <p14:modId xmlns:p14="http://schemas.microsoft.com/office/powerpoint/2010/main" val="33951106"/>
              </p:ext>
            </p:extLst>
          </p:nvPr>
        </p:nvGraphicFramePr>
        <p:xfrm>
          <a:off x="628650" y="2356589"/>
          <a:ext cx="3170646" cy="3065817"/>
        </p:xfrm>
        <a:graphic>
          <a:graphicData uri="http://schemas.openxmlformats.org/drawingml/2006/table">
            <a:tbl>
              <a:tblPr/>
              <a:tblGrid>
                <a:gridCol w="3170646">
                  <a:extLst>
                    <a:ext uri="{9D8B030D-6E8A-4147-A177-3AD203B41FA5}">
                      <a16:colId xmlns:a16="http://schemas.microsoft.com/office/drawing/2014/main" val="2825577889"/>
                    </a:ext>
                  </a:extLst>
                </a:gridCol>
              </a:tblGrid>
              <a:tr h="323057">
                <a:tc>
                  <a:txBody>
                    <a:bodyPr/>
                    <a:lstStyle/>
                    <a:p>
                      <a:pPr marL="0" marR="0" indent="0" algn="l" fontAlgn="base" latinLnBrk="0">
                        <a:lnSpc>
                          <a:spcPct val="130000"/>
                        </a:lnSpc>
                        <a:spcBef>
                          <a:spcPts val="0"/>
                        </a:spcBef>
                        <a:spcAft>
                          <a:spcPts val="0"/>
                        </a:spcAft>
                      </a:pPr>
                      <a:r>
                        <a:rPr lang="ko-KR" altLang="en-US" sz="1200" b="1" kern="0" spc="0" dirty="0">
                          <a:solidFill>
                            <a:srgbClr val="191919"/>
                          </a:solidFill>
                          <a:effectLst/>
                          <a:latin typeface="맑은 고딕" panose="020B0503020000020004" pitchFamily="50" charset="-127"/>
                        </a:rPr>
                        <a:t>핵심 키워드 도출 </a:t>
                      </a:r>
                    </a:p>
                  </a:txBody>
                  <a:tcPr marL="52626" marR="52626" marT="14549" marB="1454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40433091"/>
                  </a:ext>
                </a:extLst>
              </a:tr>
              <a:tr h="2742760">
                <a:tc>
                  <a:txBody>
                    <a:bodyPr/>
                    <a:lstStyle/>
                    <a:p>
                      <a:pPr marL="0" marR="0" indent="0" algn="just" fontAlgn="base" latinLnBrk="1">
                        <a:lnSpc>
                          <a:spcPct val="130000"/>
                        </a:lnSpc>
                        <a:spcBef>
                          <a:spcPts val="0"/>
                        </a:spcBef>
                        <a:spcAft>
                          <a:spcPts val="0"/>
                        </a:spcAft>
                      </a:pPr>
                      <a:endParaRPr lang="ko-KR" altLang="en-US" sz="900" kern="0" spc="0" dirty="0">
                        <a:solidFill>
                          <a:srgbClr val="191919"/>
                        </a:solidFill>
                        <a:effectLst/>
                        <a:latin typeface="맑은 고딕" panose="020B0503020000020004" pitchFamily="50" charset="-127"/>
                      </a:endParaRPr>
                    </a:p>
                  </a:txBody>
                  <a:tcPr marL="52626" marR="52626" marT="14549" marB="14549">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977821960"/>
                  </a:ext>
                </a:extLst>
              </a:tr>
            </a:tbl>
          </a:graphicData>
        </a:graphic>
      </p:graphicFrame>
      <p:cxnSp>
        <p:nvCxnSpPr>
          <p:cNvPr id="34" name="직선 연결선 33">
            <a:extLst>
              <a:ext uri="{FF2B5EF4-FFF2-40B4-BE49-F238E27FC236}">
                <a16:creationId xmlns:a16="http://schemas.microsoft.com/office/drawing/2014/main" id="{2D96B936-3714-4162-B89D-549A2487446C}"/>
              </a:ext>
            </a:extLst>
          </p:cNvPr>
          <p:cNvCxnSpPr/>
          <p:nvPr userDrawn="1"/>
        </p:nvCxnSpPr>
        <p:spPr>
          <a:xfrm>
            <a:off x="1931281" y="615950"/>
            <a:ext cx="76826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제목 1">
            <a:extLst>
              <a:ext uri="{FF2B5EF4-FFF2-40B4-BE49-F238E27FC236}">
                <a16:creationId xmlns:a16="http://schemas.microsoft.com/office/drawing/2014/main" id="{5A762AA9-0E7E-457F-BE21-4FE645A26002}"/>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36" name="부제목 2">
            <a:extLst>
              <a:ext uri="{FF2B5EF4-FFF2-40B4-BE49-F238E27FC236}">
                <a16:creationId xmlns:a16="http://schemas.microsoft.com/office/drawing/2014/main" id="{C187E3E8-971E-4DA1-A61D-FD4BB91CFD2C}"/>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37" name="텍스트 개체 틀 3">
            <a:extLst>
              <a:ext uri="{FF2B5EF4-FFF2-40B4-BE49-F238E27FC236}">
                <a16:creationId xmlns:a16="http://schemas.microsoft.com/office/drawing/2014/main" id="{4F3A1317-F50C-4A15-A221-6041E6013049}"/>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269177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제목 슬라이드">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66DBE928-64AD-46F8-9CA5-AB1E47482A55}"/>
              </a:ext>
            </a:extLst>
          </p:cNvPr>
          <p:cNvGrpSpPr/>
          <p:nvPr userDrawn="1"/>
        </p:nvGrpSpPr>
        <p:grpSpPr>
          <a:xfrm>
            <a:off x="5310306" y="2093230"/>
            <a:ext cx="4098341" cy="4066863"/>
            <a:chOff x="6077681" y="1843141"/>
            <a:chExt cx="4736309" cy="4699929"/>
          </a:xfrm>
        </p:grpSpPr>
        <p:pic>
          <p:nvPicPr>
            <p:cNvPr id="7" name="Picture 3">
              <a:extLst>
                <a:ext uri="{FF2B5EF4-FFF2-40B4-BE49-F238E27FC236}">
                  <a16:creationId xmlns:a16="http://schemas.microsoft.com/office/drawing/2014/main" id="{6ADC78C6-56C7-45DC-8B01-BC64712567D9}"/>
                </a:ext>
              </a:extLst>
            </p:cNvPr>
            <p:cNvPicPr>
              <a:picLocks noChangeAspect="1"/>
            </p:cNvPicPr>
            <p:nvPr/>
          </p:nvPicPr>
          <p:blipFill>
            <a:blip r:embed="rId2"/>
            <a:srcRect l="12415" t="5347" r="8619" b="5664"/>
            <a:stretch>
              <a:fillRect/>
            </a:stretch>
          </p:blipFill>
          <p:spPr>
            <a:xfrm>
              <a:off x="6401052" y="2101550"/>
              <a:ext cx="4084418" cy="4122010"/>
            </a:xfrm>
            <a:prstGeom prst="rect">
              <a:avLst/>
            </a:prstGeom>
            <a:noFill/>
            <a:ln>
              <a:noFill/>
            </a:ln>
            <a:effectLst/>
          </p:spPr>
        </p:pic>
        <p:sp>
          <p:nvSpPr>
            <p:cNvPr id="9" name="TextBox 8">
              <a:extLst>
                <a:ext uri="{FF2B5EF4-FFF2-40B4-BE49-F238E27FC236}">
                  <a16:creationId xmlns:a16="http://schemas.microsoft.com/office/drawing/2014/main" id="{4EF8E6BA-433E-4D3E-B9A4-57C80D846980}"/>
                </a:ext>
              </a:extLst>
            </p:cNvPr>
            <p:cNvSpPr txBox="1"/>
            <p:nvPr/>
          </p:nvSpPr>
          <p:spPr>
            <a:xfrm>
              <a:off x="6077681" y="3949015"/>
              <a:ext cx="273040" cy="478518"/>
            </a:xfrm>
            <a:prstGeom prst="rect">
              <a:avLst/>
            </a:prstGeom>
            <a:solidFill>
              <a:schemeClr val="bg1"/>
            </a:solidFill>
          </p:spPr>
          <p:txBody>
            <a:bodyPr wrap="square" rtlCol="0">
              <a:spAutoFit/>
            </a:bodyPr>
            <a:lstStyle/>
            <a:p>
              <a:pPr algn="ctr"/>
              <a:r>
                <a:rPr lang="ko-KR" altLang="en-US" sz="1200" b="1" dirty="0"/>
                <a:t>동적</a:t>
              </a:r>
            </a:p>
          </p:txBody>
        </p:sp>
        <p:sp>
          <p:nvSpPr>
            <p:cNvPr id="10" name="TextBox 9">
              <a:extLst>
                <a:ext uri="{FF2B5EF4-FFF2-40B4-BE49-F238E27FC236}">
                  <a16:creationId xmlns:a16="http://schemas.microsoft.com/office/drawing/2014/main" id="{4C3B915C-BDAE-4EF2-9C38-E703CFBDE48F}"/>
                </a:ext>
              </a:extLst>
            </p:cNvPr>
            <p:cNvSpPr txBox="1"/>
            <p:nvPr/>
          </p:nvSpPr>
          <p:spPr>
            <a:xfrm>
              <a:off x="10540947" y="3949015"/>
              <a:ext cx="273043" cy="478518"/>
            </a:xfrm>
            <a:prstGeom prst="rect">
              <a:avLst/>
            </a:prstGeom>
            <a:solidFill>
              <a:schemeClr val="bg1"/>
            </a:solidFill>
          </p:spPr>
          <p:txBody>
            <a:bodyPr wrap="square" rtlCol="0">
              <a:spAutoFit/>
            </a:bodyPr>
            <a:lstStyle/>
            <a:p>
              <a:pPr algn="ctr"/>
              <a:r>
                <a:rPr lang="ko-KR" altLang="en-US" sz="1200" b="1" dirty="0"/>
                <a:t>정적</a:t>
              </a:r>
            </a:p>
          </p:txBody>
        </p:sp>
        <p:sp>
          <p:nvSpPr>
            <p:cNvPr id="11" name="TextBox 10">
              <a:extLst>
                <a:ext uri="{FF2B5EF4-FFF2-40B4-BE49-F238E27FC236}">
                  <a16:creationId xmlns:a16="http://schemas.microsoft.com/office/drawing/2014/main" id="{E27A6F3B-DB43-4F4F-A6B6-90719998FF52}"/>
                </a:ext>
              </a:extLst>
            </p:cNvPr>
            <p:cNvSpPr txBox="1"/>
            <p:nvPr/>
          </p:nvSpPr>
          <p:spPr>
            <a:xfrm>
              <a:off x="7987720" y="1843141"/>
              <a:ext cx="925448" cy="287111"/>
            </a:xfrm>
            <a:prstGeom prst="rect">
              <a:avLst/>
            </a:prstGeom>
            <a:solidFill>
              <a:schemeClr val="bg1"/>
            </a:solidFill>
          </p:spPr>
          <p:txBody>
            <a:bodyPr wrap="square" rtlCol="0">
              <a:spAutoFit/>
            </a:bodyPr>
            <a:lstStyle/>
            <a:p>
              <a:pPr algn="ctr"/>
              <a:r>
                <a:rPr lang="ko-KR" altLang="en-US" sz="1200" b="1" dirty="0"/>
                <a:t>부드러운</a:t>
              </a:r>
            </a:p>
          </p:txBody>
        </p:sp>
        <p:sp>
          <p:nvSpPr>
            <p:cNvPr id="12" name="TextBox 11">
              <a:extLst>
                <a:ext uri="{FF2B5EF4-FFF2-40B4-BE49-F238E27FC236}">
                  <a16:creationId xmlns:a16="http://schemas.microsoft.com/office/drawing/2014/main" id="{652E223B-6EBB-4BBD-B92D-2B8394DF539C}"/>
                </a:ext>
              </a:extLst>
            </p:cNvPr>
            <p:cNvSpPr txBox="1"/>
            <p:nvPr/>
          </p:nvSpPr>
          <p:spPr>
            <a:xfrm>
              <a:off x="7980171" y="6255959"/>
              <a:ext cx="925448" cy="287111"/>
            </a:xfrm>
            <a:prstGeom prst="rect">
              <a:avLst/>
            </a:prstGeom>
            <a:solidFill>
              <a:schemeClr val="bg1"/>
            </a:solidFill>
          </p:spPr>
          <p:txBody>
            <a:bodyPr wrap="square" rtlCol="0">
              <a:spAutoFit/>
            </a:bodyPr>
            <a:lstStyle/>
            <a:p>
              <a:pPr algn="ctr"/>
              <a:r>
                <a:rPr lang="ko-KR" altLang="en-US" sz="1200" b="1" dirty="0"/>
                <a:t>딱딱한</a:t>
              </a:r>
            </a:p>
          </p:txBody>
        </p:sp>
      </p:grpSp>
      <p:grpSp>
        <p:nvGrpSpPr>
          <p:cNvPr id="14" name="그룹 13">
            <a:extLst>
              <a:ext uri="{FF2B5EF4-FFF2-40B4-BE49-F238E27FC236}">
                <a16:creationId xmlns:a16="http://schemas.microsoft.com/office/drawing/2014/main" id="{CC4891C6-716B-42B4-9198-C050415DFA1C}"/>
              </a:ext>
            </a:extLst>
          </p:cNvPr>
          <p:cNvGrpSpPr/>
          <p:nvPr userDrawn="1"/>
        </p:nvGrpSpPr>
        <p:grpSpPr>
          <a:xfrm>
            <a:off x="665388" y="2121697"/>
            <a:ext cx="4098343" cy="4033700"/>
            <a:chOff x="781622" y="1873583"/>
            <a:chExt cx="4736309" cy="4661604"/>
          </a:xfrm>
        </p:grpSpPr>
        <p:pic>
          <p:nvPicPr>
            <p:cNvPr id="15" name="Picture 1">
              <a:extLst>
                <a:ext uri="{FF2B5EF4-FFF2-40B4-BE49-F238E27FC236}">
                  <a16:creationId xmlns:a16="http://schemas.microsoft.com/office/drawing/2014/main" id="{88097934-CD2D-41FF-969A-55F0C606052A}"/>
                </a:ext>
              </a:extLst>
            </p:cNvPr>
            <p:cNvPicPr>
              <a:picLocks noChangeAspect="1"/>
            </p:cNvPicPr>
            <p:nvPr/>
          </p:nvPicPr>
          <p:blipFill rotWithShape="1">
            <a:blip r:embed="rId3"/>
            <a:srcRect l="11163" t="9745" r="9269" b="7878"/>
            <a:stretch/>
          </p:blipFill>
          <p:spPr>
            <a:xfrm>
              <a:off x="1074539" y="2155171"/>
              <a:ext cx="4088854" cy="4122009"/>
            </a:xfrm>
            <a:prstGeom prst="rect">
              <a:avLst/>
            </a:prstGeom>
            <a:noFill/>
            <a:ln>
              <a:noFill/>
            </a:ln>
            <a:effectLst/>
          </p:spPr>
        </p:pic>
        <p:sp>
          <p:nvSpPr>
            <p:cNvPr id="16" name="TextBox 15">
              <a:extLst>
                <a:ext uri="{FF2B5EF4-FFF2-40B4-BE49-F238E27FC236}">
                  <a16:creationId xmlns:a16="http://schemas.microsoft.com/office/drawing/2014/main" id="{913AD478-AEE9-4CF4-836F-B93C22E5DFC9}"/>
                </a:ext>
              </a:extLst>
            </p:cNvPr>
            <p:cNvSpPr txBox="1"/>
            <p:nvPr/>
          </p:nvSpPr>
          <p:spPr>
            <a:xfrm>
              <a:off x="781622" y="3949015"/>
              <a:ext cx="273042" cy="478518"/>
            </a:xfrm>
            <a:prstGeom prst="rect">
              <a:avLst/>
            </a:prstGeom>
            <a:solidFill>
              <a:schemeClr val="bg1"/>
            </a:solidFill>
          </p:spPr>
          <p:txBody>
            <a:bodyPr wrap="square" rtlCol="0">
              <a:spAutoFit/>
            </a:bodyPr>
            <a:lstStyle/>
            <a:p>
              <a:pPr algn="ctr"/>
              <a:r>
                <a:rPr lang="ko-KR" altLang="en-US" sz="1200" b="1" dirty="0"/>
                <a:t>동적</a:t>
              </a:r>
            </a:p>
          </p:txBody>
        </p:sp>
        <p:sp>
          <p:nvSpPr>
            <p:cNvPr id="17" name="TextBox 16">
              <a:extLst>
                <a:ext uri="{FF2B5EF4-FFF2-40B4-BE49-F238E27FC236}">
                  <a16:creationId xmlns:a16="http://schemas.microsoft.com/office/drawing/2014/main" id="{06D0F7D0-7622-4B40-A47B-85FEAD381162}"/>
                </a:ext>
              </a:extLst>
            </p:cNvPr>
            <p:cNvSpPr txBox="1"/>
            <p:nvPr/>
          </p:nvSpPr>
          <p:spPr>
            <a:xfrm>
              <a:off x="5244888" y="3949015"/>
              <a:ext cx="273043" cy="478518"/>
            </a:xfrm>
            <a:prstGeom prst="rect">
              <a:avLst/>
            </a:prstGeom>
            <a:solidFill>
              <a:schemeClr val="bg1"/>
            </a:solidFill>
          </p:spPr>
          <p:txBody>
            <a:bodyPr wrap="square" rtlCol="0">
              <a:spAutoFit/>
            </a:bodyPr>
            <a:lstStyle/>
            <a:p>
              <a:pPr algn="ctr"/>
              <a:r>
                <a:rPr lang="ko-KR" altLang="en-US" sz="1200" b="1" dirty="0"/>
                <a:t>정적</a:t>
              </a:r>
            </a:p>
          </p:txBody>
        </p:sp>
        <p:sp>
          <p:nvSpPr>
            <p:cNvPr id="18" name="TextBox 17">
              <a:extLst>
                <a:ext uri="{FF2B5EF4-FFF2-40B4-BE49-F238E27FC236}">
                  <a16:creationId xmlns:a16="http://schemas.microsoft.com/office/drawing/2014/main" id="{DC8DB4BC-71BF-49C6-BA6D-9FCB7E652A1C}"/>
                </a:ext>
              </a:extLst>
            </p:cNvPr>
            <p:cNvSpPr txBox="1"/>
            <p:nvPr/>
          </p:nvSpPr>
          <p:spPr>
            <a:xfrm>
              <a:off x="2691660" y="1873583"/>
              <a:ext cx="925450" cy="287111"/>
            </a:xfrm>
            <a:prstGeom prst="rect">
              <a:avLst/>
            </a:prstGeom>
            <a:solidFill>
              <a:schemeClr val="bg1"/>
            </a:solidFill>
          </p:spPr>
          <p:txBody>
            <a:bodyPr wrap="square" rtlCol="0">
              <a:spAutoFit/>
            </a:bodyPr>
            <a:lstStyle/>
            <a:p>
              <a:pPr algn="ctr"/>
              <a:r>
                <a:rPr lang="ko-KR" altLang="en-US" sz="1200" b="1" dirty="0"/>
                <a:t>부드러운</a:t>
              </a:r>
            </a:p>
          </p:txBody>
        </p:sp>
        <p:sp>
          <p:nvSpPr>
            <p:cNvPr id="19" name="TextBox 18">
              <a:extLst>
                <a:ext uri="{FF2B5EF4-FFF2-40B4-BE49-F238E27FC236}">
                  <a16:creationId xmlns:a16="http://schemas.microsoft.com/office/drawing/2014/main" id="{C3A3A1E2-12F1-4C14-847C-8893CE8718B8}"/>
                </a:ext>
              </a:extLst>
            </p:cNvPr>
            <p:cNvSpPr txBox="1"/>
            <p:nvPr/>
          </p:nvSpPr>
          <p:spPr>
            <a:xfrm>
              <a:off x="2684111" y="6248076"/>
              <a:ext cx="925450" cy="287111"/>
            </a:xfrm>
            <a:prstGeom prst="rect">
              <a:avLst/>
            </a:prstGeom>
            <a:solidFill>
              <a:schemeClr val="bg1"/>
            </a:solidFill>
          </p:spPr>
          <p:txBody>
            <a:bodyPr wrap="square" rtlCol="0">
              <a:spAutoFit/>
            </a:bodyPr>
            <a:lstStyle/>
            <a:p>
              <a:pPr algn="ctr"/>
              <a:r>
                <a:rPr lang="ko-KR" altLang="en-US" sz="1200" b="1" dirty="0"/>
                <a:t>딱딱한</a:t>
              </a:r>
            </a:p>
          </p:txBody>
        </p:sp>
        <p:sp>
          <p:nvSpPr>
            <p:cNvPr id="20" name="직사각형 19">
              <a:extLst>
                <a:ext uri="{FF2B5EF4-FFF2-40B4-BE49-F238E27FC236}">
                  <a16:creationId xmlns:a16="http://schemas.microsoft.com/office/drawing/2014/main" id="{8C2F08BD-4D08-4B31-9E2D-B422A59047A0}"/>
                </a:ext>
              </a:extLst>
            </p:cNvPr>
            <p:cNvSpPr/>
            <p:nvPr/>
          </p:nvSpPr>
          <p:spPr>
            <a:xfrm>
              <a:off x="3659891" y="6203734"/>
              <a:ext cx="1529520" cy="124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cxnSp>
        <p:nvCxnSpPr>
          <p:cNvPr id="36" name="직선 연결선 35">
            <a:extLst>
              <a:ext uri="{FF2B5EF4-FFF2-40B4-BE49-F238E27FC236}">
                <a16:creationId xmlns:a16="http://schemas.microsoft.com/office/drawing/2014/main" id="{F797E48C-4CC6-416A-BCB7-7EA07E31955C}"/>
              </a:ext>
            </a:extLst>
          </p:cNvPr>
          <p:cNvCxnSpPr/>
          <p:nvPr userDrawn="1"/>
        </p:nvCxnSpPr>
        <p:spPr>
          <a:xfrm>
            <a:off x="1931281" y="615950"/>
            <a:ext cx="76826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제목 1">
            <a:extLst>
              <a:ext uri="{FF2B5EF4-FFF2-40B4-BE49-F238E27FC236}">
                <a16:creationId xmlns:a16="http://schemas.microsoft.com/office/drawing/2014/main" id="{0E897470-9F55-4A1B-A5CF-7B1BC6F80041}"/>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38" name="부제목 2">
            <a:extLst>
              <a:ext uri="{FF2B5EF4-FFF2-40B4-BE49-F238E27FC236}">
                <a16:creationId xmlns:a16="http://schemas.microsoft.com/office/drawing/2014/main" id="{BC4DD07F-2FD0-4D7B-A271-FD4E73FDF64D}"/>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39" name="텍스트 개체 틀 3">
            <a:extLst>
              <a:ext uri="{FF2B5EF4-FFF2-40B4-BE49-F238E27FC236}">
                <a16:creationId xmlns:a16="http://schemas.microsoft.com/office/drawing/2014/main" id="{67A3D43B-6007-4863-A192-48AEF4D70842}"/>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250272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제목 슬라이드">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D6CEC07C-B71B-437E-B22D-5CE7FBA9E6A0}"/>
              </a:ext>
            </a:extLst>
          </p:cNvPr>
          <p:cNvGrpSpPr/>
          <p:nvPr userDrawn="1"/>
        </p:nvGrpSpPr>
        <p:grpSpPr>
          <a:xfrm>
            <a:off x="643915" y="2109105"/>
            <a:ext cx="4090389" cy="4027000"/>
            <a:chOff x="781622" y="1877252"/>
            <a:chExt cx="4736309" cy="4662910"/>
          </a:xfrm>
        </p:grpSpPr>
        <p:pic>
          <p:nvPicPr>
            <p:cNvPr id="7" name="Picture 5">
              <a:extLst>
                <a:ext uri="{FF2B5EF4-FFF2-40B4-BE49-F238E27FC236}">
                  <a16:creationId xmlns:a16="http://schemas.microsoft.com/office/drawing/2014/main" id="{64980539-C47E-48E1-95E9-151EAAF22027}"/>
                </a:ext>
              </a:extLst>
            </p:cNvPr>
            <p:cNvPicPr>
              <a:picLocks noChangeAspect="1"/>
            </p:cNvPicPr>
            <p:nvPr/>
          </p:nvPicPr>
          <p:blipFill>
            <a:blip r:embed="rId2"/>
            <a:srcRect l="10307" t="8157" r="7822" b="8120"/>
            <a:stretch>
              <a:fillRect/>
            </a:stretch>
          </p:blipFill>
          <p:spPr>
            <a:xfrm>
              <a:off x="1095829" y="2148848"/>
              <a:ext cx="4093582" cy="4097854"/>
            </a:xfrm>
            <a:prstGeom prst="rect">
              <a:avLst/>
            </a:prstGeom>
            <a:noFill/>
            <a:ln>
              <a:noFill/>
            </a:ln>
            <a:effectLst/>
          </p:spPr>
        </p:pic>
        <p:sp>
          <p:nvSpPr>
            <p:cNvPr id="9" name="TextBox 8">
              <a:extLst>
                <a:ext uri="{FF2B5EF4-FFF2-40B4-BE49-F238E27FC236}">
                  <a16:creationId xmlns:a16="http://schemas.microsoft.com/office/drawing/2014/main" id="{684AC1EA-C3C8-4492-862C-47BB306532EF}"/>
                </a:ext>
              </a:extLst>
            </p:cNvPr>
            <p:cNvSpPr txBox="1"/>
            <p:nvPr/>
          </p:nvSpPr>
          <p:spPr>
            <a:xfrm>
              <a:off x="781622" y="3949015"/>
              <a:ext cx="273041" cy="486811"/>
            </a:xfrm>
            <a:prstGeom prst="rect">
              <a:avLst/>
            </a:prstGeom>
            <a:solidFill>
              <a:schemeClr val="bg1"/>
            </a:solidFill>
          </p:spPr>
          <p:txBody>
            <a:bodyPr wrap="square" rtlCol="0">
              <a:spAutoFit/>
            </a:bodyPr>
            <a:lstStyle/>
            <a:p>
              <a:pPr algn="ctr"/>
              <a:r>
                <a:rPr lang="ko-KR" altLang="en-US" sz="1200" b="1" dirty="0"/>
                <a:t>동적</a:t>
              </a:r>
            </a:p>
          </p:txBody>
        </p:sp>
        <p:sp>
          <p:nvSpPr>
            <p:cNvPr id="10" name="TextBox 9">
              <a:extLst>
                <a:ext uri="{FF2B5EF4-FFF2-40B4-BE49-F238E27FC236}">
                  <a16:creationId xmlns:a16="http://schemas.microsoft.com/office/drawing/2014/main" id="{EB0F3DCB-76B9-49A0-8A88-AD08D9CA9DEF}"/>
                </a:ext>
              </a:extLst>
            </p:cNvPr>
            <p:cNvSpPr txBox="1"/>
            <p:nvPr/>
          </p:nvSpPr>
          <p:spPr>
            <a:xfrm>
              <a:off x="5244889" y="3949015"/>
              <a:ext cx="273042" cy="486811"/>
            </a:xfrm>
            <a:prstGeom prst="rect">
              <a:avLst/>
            </a:prstGeom>
            <a:solidFill>
              <a:schemeClr val="bg1"/>
            </a:solidFill>
          </p:spPr>
          <p:txBody>
            <a:bodyPr wrap="square" rtlCol="0">
              <a:spAutoFit/>
            </a:bodyPr>
            <a:lstStyle/>
            <a:p>
              <a:pPr algn="ctr"/>
              <a:r>
                <a:rPr lang="ko-KR" altLang="en-US" sz="1200" b="1" dirty="0"/>
                <a:t>정적</a:t>
              </a:r>
            </a:p>
          </p:txBody>
        </p:sp>
        <p:sp>
          <p:nvSpPr>
            <p:cNvPr id="11" name="TextBox 10">
              <a:extLst>
                <a:ext uri="{FF2B5EF4-FFF2-40B4-BE49-F238E27FC236}">
                  <a16:creationId xmlns:a16="http://schemas.microsoft.com/office/drawing/2014/main" id="{7E9FCC82-558E-4DF4-9D5C-F0C44F5F54F5}"/>
                </a:ext>
              </a:extLst>
            </p:cNvPr>
            <p:cNvSpPr txBox="1"/>
            <p:nvPr/>
          </p:nvSpPr>
          <p:spPr>
            <a:xfrm>
              <a:off x="2691659" y="1877252"/>
              <a:ext cx="925449" cy="292087"/>
            </a:xfrm>
            <a:prstGeom prst="rect">
              <a:avLst/>
            </a:prstGeom>
            <a:solidFill>
              <a:schemeClr val="bg1"/>
            </a:solidFill>
          </p:spPr>
          <p:txBody>
            <a:bodyPr wrap="square" rtlCol="0">
              <a:spAutoFit/>
            </a:bodyPr>
            <a:lstStyle/>
            <a:p>
              <a:pPr algn="ctr"/>
              <a:r>
                <a:rPr lang="ko-KR" altLang="en-US" sz="1200" b="1" dirty="0"/>
                <a:t>부드러운</a:t>
              </a:r>
            </a:p>
          </p:txBody>
        </p:sp>
        <p:sp>
          <p:nvSpPr>
            <p:cNvPr id="12" name="TextBox 11">
              <a:extLst>
                <a:ext uri="{FF2B5EF4-FFF2-40B4-BE49-F238E27FC236}">
                  <a16:creationId xmlns:a16="http://schemas.microsoft.com/office/drawing/2014/main" id="{BD2C8906-0B79-496E-B1FE-DAA224855938}"/>
                </a:ext>
              </a:extLst>
            </p:cNvPr>
            <p:cNvSpPr txBox="1"/>
            <p:nvPr/>
          </p:nvSpPr>
          <p:spPr>
            <a:xfrm>
              <a:off x="2684112" y="6248076"/>
              <a:ext cx="925449" cy="292086"/>
            </a:xfrm>
            <a:prstGeom prst="rect">
              <a:avLst/>
            </a:prstGeom>
            <a:solidFill>
              <a:schemeClr val="bg1"/>
            </a:solidFill>
          </p:spPr>
          <p:txBody>
            <a:bodyPr wrap="square" rtlCol="0">
              <a:spAutoFit/>
            </a:bodyPr>
            <a:lstStyle/>
            <a:p>
              <a:pPr algn="ctr"/>
              <a:r>
                <a:rPr lang="ko-KR" altLang="en-US" sz="1200" b="1" dirty="0"/>
                <a:t>딱딱한</a:t>
              </a:r>
            </a:p>
          </p:txBody>
        </p:sp>
      </p:grpSp>
      <p:cxnSp>
        <p:nvCxnSpPr>
          <p:cNvPr id="29" name="직선 연결선 28">
            <a:extLst>
              <a:ext uri="{FF2B5EF4-FFF2-40B4-BE49-F238E27FC236}">
                <a16:creationId xmlns:a16="http://schemas.microsoft.com/office/drawing/2014/main" id="{28597413-5FF0-4652-85F6-A36E90EBECB2}"/>
              </a:ext>
            </a:extLst>
          </p:cNvPr>
          <p:cNvCxnSpPr/>
          <p:nvPr userDrawn="1"/>
        </p:nvCxnSpPr>
        <p:spPr>
          <a:xfrm>
            <a:off x="1931281" y="615950"/>
            <a:ext cx="76826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0" name="표 29">
            <a:extLst>
              <a:ext uri="{FF2B5EF4-FFF2-40B4-BE49-F238E27FC236}">
                <a16:creationId xmlns:a16="http://schemas.microsoft.com/office/drawing/2014/main" id="{C7B48C8B-B565-4C66-AFB5-C6069B309525}"/>
              </a:ext>
            </a:extLst>
          </p:cNvPr>
          <p:cNvGraphicFramePr>
            <a:graphicFrameLocks noGrp="1"/>
          </p:cNvGraphicFramePr>
          <p:nvPr userDrawn="1">
            <p:extLst>
              <p:ext uri="{D42A27DB-BD31-4B8C-83A1-F6EECF244321}">
                <p14:modId xmlns:p14="http://schemas.microsoft.com/office/powerpoint/2010/main" val="3691605115"/>
              </p:ext>
            </p:extLst>
          </p:nvPr>
        </p:nvGraphicFramePr>
        <p:xfrm>
          <a:off x="4953000" y="2361358"/>
          <a:ext cx="4202678" cy="3538989"/>
        </p:xfrm>
        <a:graphic>
          <a:graphicData uri="http://schemas.openxmlformats.org/drawingml/2006/table">
            <a:tbl>
              <a:tblPr/>
              <a:tblGrid>
                <a:gridCol w="4202678">
                  <a:extLst>
                    <a:ext uri="{9D8B030D-6E8A-4147-A177-3AD203B41FA5}">
                      <a16:colId xmlns:a16="http://schemas.microsoft.com/office/drawing/2014/main" val="2825577889"/>
                    </a:ext>
                  </a:extLst>
                </a:gridCol>
              </a:tblGrid>
              <a:tr h="372916">
                <a:tc>
                  <a:txBody>
                    <a:bodyPr/>
                    <a:lstStyle/>
                    <a:p>
                      <a:pPr marL="0" marR="0" indent="0" algn="l" fontAlgn="base" latinLnBrk="0">
                        <a:lnSpc>
                          <a:spcPct val="130000"/>
                        </a:lnSpc>
                        <a:spcBef>
                          <a:spcPts val="0"/>
                        </a:spcBef>
                        <a:spcAft>
                          <a:spcPts val="0"/>
                        </a:spcAft>
                      </a:pPr>
                      <a:r>
                        <a:rPr lang="ko-KR" altLang="en-US" sz="1200" b="1" kern="0" spc="0" dirty="0">
                          <a:solidFill>
                            <a:srgbClr val="191919"/>
                          </a:solidFill>
                          <a:effectLst/>
                          <a:latin typeface="맑은 고딕" panose="020B0503020000020004" pitchFamily="50" charset="-127"/>
                        </a:rPr>
                        <a:t>매트리스 분석에 따른 방향 정리</a:t>
                      </a:r>
                    </a:p>
                  </a:txBody>
                  <a:tcPr marL="52626" marR="52626" marT="14549" marB="1454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40433091"/>
                  </a:ext>
                </a:extLst>
              </a:tr>
              <a:tr h="3166073">
                <a:tc>
                  <a:txBody>
                    <a:bodyPr/>
                    <a:lstStyle/>
                    <a:p>
                      <a:pPr marL="0" marR="0" indent="0" algn="l" fontAlgn="base" latinLnBrk="0">
                        <a:lnSpc>
                          <a:spcPct val="130000"/>
                        </a:lnSpc>
                        <a:spcBef>
                          <a:spcPts val="0"/>
                        </a:spcBef>
                        <a:spcAft>
                          <a:spcPts val="0"/>
                        </a:spcAft>
                      </a:pPr>
                      <a:endParaRPr lang="ko-KR" altLang="en-US" sz="1200" b="0" kern="0" spc="0" dirty="0">
                        <a:solidFill>
                          <a:schemeClr val="bg1">
                            <a:lumMod val="50000"/>
                          </a:schemeClr>
                        </a:solidFill>
                        <a:effectLst/>
                        <a:latin typeface="맑은 고딕" panose="020B0503020000020004" pitchFamily="50" charset="-127"/>
                      </a:endParaRPr>
                    </a:p>
                  </a:txBody>
                  <a:tcPr marL="52626" marR="52626" marT="14549" marB="14549">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977821960"/>
                  </a:ext>
                </a:extLst>
              </a:tr>
            </a:tbl>
          </a:graphicData>
        </a:graphic>
      </p:graphicFrame>
      <p:sp>
        <p:nvSpPr>
          <p:cNvPr id="31" name="제목 1">
            <a:extLst>
              <a:ext uri="{FF2B5EF4-FFF2-40B4-BE49-F238E27FC236}">
                <a16:creationId xmlns:a16="http://schemas.microsoft.com/office/drawing/2014/main" id="{989DBE4B-92E8-4602-869F-B5E70D3072C4}"/>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32" name="부제목 2">
            <a:extLst>
              <a:ext uri="{FF2B5EF4-FFF2-40B4-BE49-F238E27FC236}">
                <a16:creationId xmlns:a16="http://schemas.microsoft.com/office/drawing/2014/main" id="{CB502B4F-9192-4816-9F35-24FE758453E2}"/>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33" name="텍스트 개체 틀 3">
            <a:extLst>
              <a:ext uri="{FF2B5EF4-FFF2-40B4-BE49-F238E27FC236}">
                <a16:creationId xmlns:a16="http://schemas.microsoft.com/office/drawing/2014/main" id="{4A8C2975-461E-4413-A543-7892B354EAF6}"/>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367252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제목 슬라이드">
    <p:spTree>
      <p:nvGrpSpPr>
        <p:cNvPr id="1" name=""/>
        <p:cNvGrpSpPr/>
        <p:nvPr/>
      </p:nvGrpSpPr>
      <p:grpSpPr>
        <a:xfrm>
          <a:off x="0" y="0"/>
          <a:ext cx="0" cy="0"/>
          <a:chOff x="0" y="0"/>
          <a:chExt cx="0" cy="0"/>
        </a:xfrm>
      </p:grpSpPr>
      <p:sp>
        <p:nvSpPr>
          <p:cNvPr id="24" name="제목 1">
            <a:extLst>
              <a:ext uri="{FF2B5EF4-FFF2-40B4-BE49-F238E27FC236}">
                <a16:creationId xmlns:a16="http://schemas.microsoft.com/office/drawing/2014/main" id="{44AD2A88-90B8-419C-9505-664AB6980F2F}"/>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25" name="부제목 2">
            <a:extLst>
              <a:ext uri="{FF2B5EF4-FFF2-40B4-BE49-F238E27FC236}">
                <a16:creationId xmlns:a16="http://schemas.microsoft.com/office/drawing/2014/main" id="{C1D149F3-A7C5-4253-96D7-08412510EDB1}"/>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26" name="텍스트 개체 틀 3">
            <a:extLst>
              <a:ext uri="{FF2B5EF4-FFF2-40B4-BE49-F238E27FC236}">
                <a16:creationId xmlns:a16="http://schemas.microsoft.com/office/drawing/2014/main" id="{47B36837-A7E7-4B1B-8353-E479033DC38B}"/>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400987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sp>
        <p:nvSpPr>
          <p:cNvPr id="17" name="제목 1">
            <a:extLst>
              <a:ext uri="{FF2B5EF4-FFF2-40B4-BE49-F238E27FC236}">
                <a16:creationId xmlns:a16="http://schemas.microsoft.com/office/drawing/2014/main" id="{1BC95A47-A83F-4DBE-A274-615E878CAA9D}"/>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18" name="부제목 2">
            <a:extLst>
              <a:ext uri="{FF2B5EF4-FFF2-40B4-BE49-F238E27FC236}">
                <a16:creationId xmlns:a16="http://schemas.microsoft.com/office/drawing/2014/main" id="{94D8CBAB-8692-40EB-BCBA-CD9980FD9D88}"/>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19" name="텍스트 개체 틀 3">
            <a:extLst>
              <a:ext uri="{FF2B5EF4-FFF2-40B4-BE49-F238E27FC236}">
                <a16:creationId xmlns:a16="http://schemas.microsoft.com/office/drawing/2014/main" id="{783416B6-0438-4B83-B07C-5F03FF18BDE6}"/>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210941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45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D6CEC07C-B71B-437E-B22D-5CE7FBA9E6A0}"/>
              </a:ext>
            </a:extLst>
          </p:cNvPr>
          <p:cNvGrpSpPr/>
          <p:nvPr userDrawn="1"/>
        </p:nvGrpSpPr>
        <p:grpSpPr>
          <a:xfrm>
            <a:off x="643915" y="2109105"/>
            <a:ext cx="4090389" cy="4027000"/>
            <a:chOff x="781622" y="1877252"/>
            <a:chExt cx="4736309" cy="4662910"/>
          </a:xfrm>
        </p:grpSpPr>
        <p:pic>
          <p:nvPicPr>
            <p:cNvPr id="7" name="Picture 5">
              <a:extLst>
                <a:ext uri="{FF2B5EF4-FFF2-40B4-BE49-F238E27FC236}">
                  <a16:creationId xmlns:a16="http://schemas.microsoft.com/office/drawing/2014/main" id="{64980539-C47E-48E1-95E9-151EAAF22027}"/>
                </a:ext>
              </a:extLst>
            </p:cNvPr>
            <p:cNvPicPr>
              <a:picLocks noChangeAspect="1"/>
            </p:cNvPicPr>
            <p:nvPr/>
          </p:nvPicPr>
          <p:blipFill>
            <a:blip r:embed="rId2"/>
            <a:srcRect l="10307" t="8157" r="7822" b="8120"/>
            <a:stretch>
              <a:fillRect/>
            </a:stretch>
          </p:blipFill>
          <p:spPr>
            <a:xfrm>
              <a:off x="1095829" y="2148848"/>
              <a:ext cx="4093582" cy="4097854"/>
            </a:xfrm>
            <a:prstGeom prst="rect">
              <a:avLst/>
            </a:prstGeom>
            <a:noFill/>
            <a:ln>
              <a:noFill/>
            </a:ln>
            <a:effectLst/>
          </p:spPr>
        </p:pic>
        <p:sp>
          <p:nvSpPr>
            <p:cNvPr id="9" name="TextBox 8">
              <a:extLst>
                <a:ext uri="{FF2B5EF4-FFF2-40B4-BE49-F238E27FC236}">
                  <a16:creationId xmlns:a16="http://schemas.microsoft.com/office/drawing/2014/main" id="{684AC1EA-C3C8-4492-862C-47BB306532EF}"/>
                </a:ext>
              </a:extLst>
            </p:cNvPr>
            <p:cNvSpPr txBox="1"/>
            <p:nvPr/>
          </p:nvSpPr>
          <p:spPr>
            <a:xfrm>
              <a:off x="781622" y="3949015"/>
              <a:ext cx="273041" cy="486811"/>
            </a:xfrm>
            <a:prstGeom prst="rect">
              <a:avLst/>
            </a:prstGeom>
            <a:solidFill>
              <a:schemeClr val="bg1"/>
            </a:solidFill>
          </p:spPr>
          <p:txBody>
            <a:bodyPr wrap="square" rtlCol="0">
              <a:spAutoFit/>
            </a:bodyPr>
            <a:lstStyle/>
            <a:p>
              <a:pPr algn="ctr"/>
              <a:r>
                <a:rPr lang="ko-KR" altLang="en-US" sz="1200" b="1" dirty="0"/>
                <a:t>동적</a:t>
              </a:r>
            </a:p>
          </p:txBody>
        </p:sp>
        <p:sp>
          <p:nvSpPr>
            <p:cNvPr id="10" name="TextBox 9">
              <a:extLst>
                <a:ext uri="{FF2B5EF4-FFF2-40B4-BE49-F238E27FC236}">
                  <a16:creationId xmlns:a16="http://schemas.microsoft.com/office/drawing/2014/main" id="{EB0F3DCB-76B9-49A0-8A88-AD08D9CA9DEF}"/>
                </a:ext>
              </a:extLst>
            </p:cNvPr>
            <p:cNvSpPr txBox="1"/>
            <p:nvPr/>
          </p:nvSpPr>
          <p:spPr>
            <a:xfrm>
              <a:off x="5244889" y="3949015"/>
              <a:ext cx="273042" cy="486811"/>
            </a:xfrm>
            <a:prstGeom prst="rect">
              <a:avLst/>
            </a:prstGeom>
            <a:solidFill>
              <a:schemeClr val="bg1"/>
            </a:solidFill>
          </p:spPr>
          <p:txBody>
            <a:bodyPr wrap="square" rtlCol="0">
              <a:spAutoFit/>
            </a:bodyPr>
            <a:lstStyle/>
            <a:p>
              <a:pPr algn="ctr"/>
              <a:r>
                <a:rPr lang="ko-KR" altLang="en-US" sz="1200" b="1" dirty="0"/>
                <a:t>정적</a:t>
              </a:r>
            </a:p>
          </p:txBody>
        </p:sp>
        <p:sp>
          <p:nvSpPr>
            <p:cNvPr id="11" name="TextBox 10">
              <a:extLst>
                <a:ext uri="{FF2B5EF4-FFF2-40B4-BE49-F238E27FC236}">
                  <a16:creationId xmlns:a16="http://schemas.microsoft.com/office/drawing/2014/main" id="{7E9FCC82-558E-4DF4-9D5C-F0C44F5F54F5}"/>
                </a:ext>
              </a:extLst>
            </p:cNvPr>
            <p:cNvSpPr txBox="1"/>
            <p:nvPr/>
          </p:nvSpPr>
          <p:spPr>
            <a:xfrm>
              <a:off x="2691659" y="1877252"/>
              <a:ext cx="925449" cy="292087"/>
            </a:xfrm>
            <a:prstGeom prst="rect">
              <a:avLst/>
            </a:prstGeom>
            <a:solidFill>
              <a:schemeClr val="bg1"/>
            </a:solidFill>
          </p:spPr>
          <p:txBody>
            <a:bodyPr wrap="square" rtlCol="0">
              <a:spAutoFit/>
            </a:bodyPr>
            <a:lstStyle/>
            <a:p>
              <a:pPr algn="ctr"/>
              <a:r>
                <a:rPr lang="ko-KR" altLang="en-US" sz="1200" b="1" dirty="0"/>
                <a:t>부드러운</a:t>
              </a:r>
            </a:p>
          </p:txBody>
        </p:sp>
        <p:sp>
          <p:nvSpPr>
            <p:cNvPr id="12" name="TextBox 11">
              <a:extLst>
                <a:ext uri="{FF2B5EF4-FFF2-40B4-BE49-F238E27FC236}">
                  <a16:creationId xmlns:a16="http://schemas.microsoft.com/office/drawing/2014/main" id="{BD2C8906-0B79-496E-B1FE-DAA224855938}"/>
                </a:ext>
              </a:extLst>
            </p:cNvPr>
            <p:cNvSpPr txBox="1"/>
            <p:nvPr/>
          </p:nvSpPr>
          <p:spPr>
            <a:xfrm>
              <a:off x="2684112" y="6248076"/>
              <a:ext cx="925449" cy="292086"/>
            </a:xfrm>
            <a:prstGeom prst="rect">
              <a:avLst/>
            </a:prstGeom>
            <a:solidFill>
              <a:schemeClr val="bg1"/>
            </a:solidFill>
          </p:spPr>
          <p:txBody>
            <a:bodyPr wrap="square" rtlCol="0">
              <a:spAutoFit/>
            </a:bodyPr>
            <a:lstStyle/>
            <a:p>
              <a:pPr algn="ctr"/>
              <a:r>
                <a:rPr lang="ko-KR" altLang="en-US" sz="1200" b="1" dirty="0"/>
                <a:t>딱딱한</a:t>
              </a:r>
            </a:p>
          </p:txBody>
        </p:sp>
      </p:grpSp>
      <p:sp>
        <p:nvSpPr>
          <p:cNvPr id="14" name="직사각형 13">
            <a:extLst>
              <a:ext uri="{FF2B5EF4-FFF2-40B4-BE49-F238E27FC236}">
                <a16:creationId xmlns:a16="http://schemas.microsoft.com/office/drawing/2014/main" id="{025306B4-CCB6-440B-B143-5014A4127794}"/>
              </a:ext>
            </a:extLst>
          </p:cNvPr>
          <p:cNvSpPr/>
          <p:nvPr userDrawn="1"/>
        </p:nvSpPr>
        <p:spPr>
          <a:xfrm>
            <a:off x="120288" y="342900"/>
            <a:ext cx="9672501" cy="61275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sp>
        <p:nvSpPr>
          <p:cNvPr id="15" name="TextBox 14">
            <a:extLst>
              <a:ext uri="{FF2B5EF4-FFF2-40B4-BE49-F238E27FC236}">
                <a16:creationId xmlns:a16="http://schemas.microsoft.com/office/drawing/2014/main" id="{95E240A2-83E6-43FE-B822-45939E6F216F}"/>
              </a:ext>
            </a:extLst>
          </p:cNvPr>
          <p:cNvSpPr txBox="1"/>
          <p:nvPr userDrawn="1"/>
        </p:nvSpPr>
        <p:spPr>
          <a:xfrm>
            <a:off x="8366796" y="6535780"/>
            <a:ext cx="1539204" cy="217432"/>
          </a:xfrm>
          <a:prstGeom prst="rect">
            <a:avLst/>
          </a:prstGeom>
          <a:noFill/>
        </p:spPr>
        <p:txBody>
          <a:bodyPr wrap="none" rtlCol="0">
            <a:spAutoFit/>
          </a:bodyPr>
          <a:lstStyle/>
          <a:p>
            <a:r>
              <a:rPr lang="ko-KR" altLang="en-US" sz="813" dirty="0" err="1">
                <a:latin typeface="+mn-ea"/>
              </a:rPr>
              <a:t>안양이젠아카데미컴퓨터학원</a:t>
            </a:r>
            <a:endParaRPr lang="ko-KR" altLang="en-US" sz="813" dirty="0">
              <a:latin typeface="+mn-ea"/>
            </a:endParaRPr>
          </a:p>
        </p:txBody>
      </p:sp>
      <p:sp>
        <p:nvSpPr>
          <p:cNvPr id="16" name="TextBox 15">
            <a:extLst>
              <a:ext uri="{FF2B5EF4-FFF2-40B4-BE49-F238E27FC236}">
                <a16:creationId xmlns:a16="http://schemas.microsoft.com/office/drawing/2014/main" id="{41A49507-DCFB-4209-A223-BBC24FF20C9E}"/>
              </a:ext>
            </a:extLst>
          </p:cNvPr>
          <p:cNvSpPr txBox="1"/>
          <p:nvPr userDrawn="1"/>
        </p:nvSpPr>
        <p:spPr>
          <a:xfrm>
            <a:off x="8223129" y="66662"/>
            <a:ext cx="1569660" cy="217432"/>
          </a:xfrm>
          <a:prstGeom prst="rect">
            <a:avLst/>
          </a:prstGeom>
          <a:noFill/>
        </p:spPr>
        <p:txBody>
          <a:bodyPr wrap="none" rtlCol="0">
            <a:spAutoFit/>
          </a:bodyPr>
          <a:lstStyle/>
          <a:p>
            <a:r>
              <a:rPr lang="en-US" altLang="ko-KR" sz="813" dirty="0">
                <a:latin typeface="+mn-ea"/>
              </a:rPr>
              <a:t>NCS</a:t>
            </a:r>
            <a:r>
              <a:rPr lang="ko-KR" altLang="en-US" sz="813" dirty="0">
                <a:latin typeface="+mn-ea"/>
              </a:rPr>
              <a:t>능력단위평가 결과물제출</a:t>
            </a:r>
          </a:p>
        </p:txBody>
      </p:sp>
      <p:sp>
        <p:nvSpPr>
          <p:cNvPr id="17" name="TextBox 16">
            <a:extLst>
              <a:ext uri="{FF2B5EF4-FFF2-40B4-BE49-F238E27FC236}">
                <a16:creationId xmlns:a16="http://schemas.microsoft.com/office/drawing/2014/main" id="{18CFEB2C-E607-4D52-B6F6-9A719A0AEE96}"/>
              </a:ext>
            </a:extLst>
          </p:cNvPr>
          <p:cNvSpPr txBox="1"/>
          <p:nvPr userDrawn="1"/>
        </p:nvSpPr>
        <p:spPr>
          <a:xfrm>
            <a:off x="120288" y="342900"/>
            <a:ext cx="609599" cy="276999"/>
          </a:xfrm>
          <a:prstGeom prst="rect">
            <a:avLst/>
          </a:prstGeom>
          <a:solidFill>
            <a:schemeClr val="tx1">
              <a:lumMod val="50000"/>
              <a:lumOff val="50000"/>
            </a:schemeClr>
          </a:solidFill>
          <a:ln>
            <a:solidFill>
              <a:schemeClr val="tx1"/>
            </a:solidFill>
          </a:ln>
        </p:spPr>
        <p:txBody>
          <a:bodyPr wrap="square" rtlCol="0">
            <a:spAutoFit/>
          </a:bodyPr>
          <a:lstStyle/>
          <a:p>
            <a:pPr algn="ctr"/>
            <a:r>
              <a:rPr lang="ko-KR" altLang="en-US" sz="1200" dirty="0">
                <a:solidFill>
                  <a:schemeClr val="bg1"/>
                </a:solidFill>
                <a:latin typeface="+mn-ea"/>
              </a:rPr>
              <a:t>문항</a:t>
            </a:r>
            <a:r>
              <a:rPr lang="en-US" altLang="ko-KR" sz="1200" dirty="0">
                <a:solidFill>
                  <a:schemeClr val="bg1"/>
                </a:solidFill>
                <a:latin typeface="+mn-ea"/>
              </a:rPr>
              <a:t>1</a:t>
            </a:r>
            <a:endParaRPr lang="ko-KR" altLang="en-US" sz="1200" dirty="0">
              <a:solidFill>
                <a:schemeClr val="bg1"/>
              </a:solidFill>
              <a:latin typeface="+mn-ea"/>
            </a:endParaRPr>
          </a:p>
        </p:txBody>
      </p:sp>
      <p:sp>
        <p:nvSpPr>
          <p:cNvPr id="18" name="TextBox 17">
            <a:extLst>
              <a:ext uri="{FF2B5EF4-FFF2-40B4-BE49-F238E27FC236}">
                <a16:creationId xmlns:a16="http://schemas.microsoft.com/office/drawing/2014/main" id="{1C521C0E-F088-45CD-A512-9449A92AF55A}"/>
              </a:ext>
            </a:extLst>
          </p:cNvPr>
          <p:cNvSpPr txBox="1"/>
          <p:nvPr userDrawn="1"/>
        </p:nvSpPr>
        <p:spPr>
          <a:xfrm>
            <a:off x="729887" y="342900"/>
            <a:ext cx="1104657" cy="276999"/>
          </a:xfrm>
          <a:prstGeom prst="rect">
            <a:avLst/>
          </a:prstGeom>
          <a:noFill/>
          <a:ln>
            <a:solidFill>
              <a:schemeClr val="tx1"/>
            </a:solidFill>
          </a:ln>
        </p:spPr>
        <p:txBody>
          <a:bodyPr wrap="square" rtlCol="0">
            <a:spAutoFit/>
          </a:bodyPr>
          <a:lstStyle/>
          <a:p>
            <a:pPr algn="ctr"/>
            <a:endParaRPr lang="ko-KR" altLang="en-US" sz="1200" dirty="0">
              <a:latin typeface="+mn-ea"/>
            </a:endParaRPr>
          </a:p>
        </p:txBody>
      </p:sp>
      <p:sp>
        <p:nvSpPr>
          <p:cNvPr id="19" name="슬라이드 번호 개체 틀 3">
            <a:extLst>
              <a:ext uri="{FF2B5EF4-FFF2-40B4-BE49-F238E27FC236}">
                <a16:creationId xmlns:a16="http://schemas.microsoft.com/office/drawing/2014/main" id="{D11E2CAA-5935-44F3-923F-A3D4E27557B0}"/>
              </a:ext>
            </a:extLst>
          </p:cNvPr>
          <p:cNvSpPr>
            <a:spLocks noGrp="1"/>
          </p:cNvSpPr>
          <p:nvPr>
            <p:ph type="sldNum" sz="quarter" idx="4"/>
          </p:nvPr>
        </p:nvSpPr>
        <p:spPr>
          <a:xfrm>
            <a:off x="7955578" y="6292346"/>
            <a:ext cx="1830134" cy="178124"/>
          </a:xfrm>
          <a:prstGeom prst="rect">
            <a:avLst/>
          </a:prstGeom>
        </p:spPr>
        <p:txBody>
          <a:bodyPr anchor="ctr"/>
          <a:lstStyle>
            <a:lvl1pPr algn="r">
              <a:defRPr>
                <a:solidFill>
                  <a:schemeClr val="bg1">
                    <a:lumMod val="50000"/>
                  </a:schemeClr>
                </a:solidFill>
              </a:defRPr>
            </a:lvl1pPr>
          </a:lstStyle>
          <a:p>
            <a:fld id="{418EBCF5-7C0D-4452-BD99-4798E1600F69}" type="slidenum">
              <a:rPr lang="ko-KR" altLang="en-US" smtClean="0"/>
              <a:pPr/>
              <a:t>‹#›</a:t>
            </a:fld>
            <a:endParaRPr lang="ko-KR" altLang="en-US"/>
          </a:p>
        </p:txBody>
      </p:sp>
      <p:sp>
        <p:nvSpPr>
          <p:cNvPr id="20" name="제목 1">
            <a:extLst>
              <a:ext uri="{FF2B5EF4-FFF2-40B4-BE49-F238E27FC236}">
                <a16:creationId xmlns:a16="http://schemas.microsoft.com/office/drawing/2014/main" id="{4C07FC4C-0B64-490B-B920-CCACF1F00F09}"/>
              </a:ext>
            </a:extLst>
          </p:cNvPr>
          <p:cNvSpPr>
            <a:spLocks noGrp="1"/>
          </p:cNvSpPr>
          <p:nvPr>
            <p:ph type="ctrTitle"/>
          </p:nvPr>
        </p:nvSpPr>
        <p:spPr>
          <a:xfrm>
            <a:off x="890362" y="597807"/>
            <a:ext cx="8007063" cy="449944"/>
          </a:xfrm>
          <a:prstGeom prst="rect">
            <a:avLst/>
          </a:prstGeom>
        </p:spPr>
        <p:txBody>
          <a:bodyPr anchor="ctr"/>
          <a:lstStyle>
            <a:lvl1pPr algn="l">
              <a:defRPr sz="1600" b="1">
                <a:solidFill>
                  <a:srgbClr val="2AB9C7"/>
                </a:solidFill>
              </a:defRPr>
            </a:lvl1pPr>
          </a:lstStyle>
          <a:p>
            <a:r>
              <a:rPr lang="ko-KR" altLang="en-US" dirty="0"/>
              <a:t>마스터 제목 스타일 편집</a:t>
            </a:r>
          </a:p>
        </p:txBody>
      </p:sp>
      <p:sp>
        <p:nvSpPr>
          <p:cNvPr id="21" name="부제목 2">
            <a:extLst>
              <a:ext uri="{FF2B5EF4-FFF2-40B4-BE49-F238E27FC236}">
                <a16:creationId xmlns:a16="http://schemas.microsoft.com/office/drawing/2014/main" id="{1E6645E1-C6C5-4CE6-BA21-6915A9A703AC}"/>
              </a:ext>
            </a:extLst>
          </p:cNvPr>
          <p:cNvSpPr>
            <a:spLocks noGrp="1"/>
          </p:cNvSpPr>
          <p:nvPr>
            <p:ph type="subTitle" idx="1"/>
          </p:nvPr>
        </p:nvSpPr>
        <p:spPr>
          <a:xfrm>
            <a:off x="978808" y="1092203"/>
            <a:ext cx="7918618" cy="312057"/>
          </a:xfrm>
          <a:prstGeom prst="rect">
            <a:avLst/>
          </a:prstGeom>
        </p:spPr>
        <p:txBody>
          <a:bodyP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22" name="텍스트 개체 틀 3">
            <a:extLst>
              <a:ext uri="{FF2B5EF4-FFF2-40B4-BE49-F238E27FC236}">
                <a16:creationId xmlns:a16="http://schemas.microsoft.com/office/drawing/2014/main" id="{B1ADA135-1AB6-47F8-92CE-BF4D7CB2D65A}"/>
              </a:ext>
            </a:extLst>
          </p:cNvPr>
          <p:cNvSpPr>
            <a:spLocks noGrp="1"/>
          </p:cNvSpPr>
          <p:nvPr>
            <p:ph type="body" sz="half" idx="2"/>
          </p:nvPr>
        </p:nvSpPr>
        <p:spPr>
          <a:xfrm>
            <a:off x="1185183" y="1422854"/>
            <a:ext cx="7712243" cy="312057"/>
          </a:xfrm>
          <a:prstGeom prst="rect">
            <a:avLst/>
          </a:prstGeom>
        </p:spPr>
        <p:txBody>
          <a:bodyPr/>
          <a:lstStyle>
            <a:lvl1pPr marL="232167" indent="-232167">
              <a:buClr>
                <a:srgbClr val="2AB9C7"/>
              </a:buClr>
              <a:buSzPct val="80000"/>
              <a:buFont typeface="Wingdings" panose="05000000000000000000" pitchFamily="2" charset="2"/>
              <a:buChar char="l"/>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graphicFrame>
        <p:nvGraphicFramePr>
          <p:cNvPr id="23" name="표 22">
            <a:extLst>
              <a:ext uri="{FF2B5EF4-FFF2-40B4-BE49-F238E27FC236}">
                <a16:creationId xmlns:a16="http://schemas.microsoft.com/office/drawing/2014/main" id="{C5CA33C4-6A64-4B14-AE2E-38814AD9EA1F}"/>
              </a:ext>
            </a:extLst>
          </p:cNvPr>
          <p:cNvGraphicFramePr>
            <a:graphicFrameLocks noGrp="1"/>
          </p:cNvGraphicFramePr>
          <p:nvPr userDrawn="1"/>
        </p:nvGraphicFramePr>
        <p:xfrm>
          <a:off x="5004822" y="2433449"/>
          <a:ext cx="3718436" cy="3224402"/>
        </p:xfrm>
        <a:graphic>
          <a:graphicData uri="http://schemas.openxmlformats.org/drawingml/2006/table">
            <a:tbl>
              <a:tblPr/>
              <a:tblGrid>
                <a:gridCol w="3718436">
                  <a:extLst>
                    <a:ext uri="{9D8B030D-6E8A-4147-A177-3AD203B41FA5}">
                      <a16:colId xmlns:a16="http://schemas.microsoft.com/office/drawing/2014/main" val="2825577889"/>
                    </a:ext>
                  </a:extLst>
                </a:gridCol>
              </a:tblGrid>
              <a:tr h="339767">
                <a:tc>
                  <a:txBody>
                    <a:bodyPr/>
                    <a:lstStyle/>
                    <a:p>
                      <a:pPr marL="0" marR="0" indent="0" algn="l" fontAlgn="base" latinLnBrk="0">
                        <a:lnSpc>
                          <a:spcPct val="130000"/>
                        </a:lnSpc>
                        <a:spcBef>
                          <a:spcPts val="0"/>
                        </a:spcBef>
                        <a:spcAft>
                          <a:spcPts val="0"/>
                        </a:spcAft>
                      </a:pPr>
                      <a:r>
                        <a:rPr lang="ko-KR" altLang="en-US" sz="1200" b="1" kern="0" spc="0" dirty="0">
                          <a:solidFill>
                            <a:srgbClr val="191919"/>
                          </a:solidFill>
                          <a:effectLst/>
                          <a:latin typeface="맑은 고딕" panose="020B0503020000020004" pitchFamily="50" charset="-127"/>
                        </a:rPr>
                        <a:t>매트리스 분석에 따른 방향 정리</a:t>
                      </a:r>
                    </a:p>
                  </a:txBody>
                  <a:tcPr marL="52626" marR="52626" marT="14549" marB="1454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40433091"/>
                  </a:ext>
                </a:extLst>
              </a:tr>
              <a:tr h="2884635">
                <a:tc>
                  <a:txBody>
                    <a:bodyPr/>
                    <a:lstStyle/>
                    <a:p>
                      <a:pPr marL="0" marR="0" indent="0" algn="l" fontAlgn="base" latinLnBrk="0">
                        <a:lnSpc>
                          <a:spcPct val="130000"/>
                        </a:lnSpc>
                        <a:spcBef>
                          <a:spcPts val="0"/>
                        </a:spcBef>
                        <a:spcAft>
                          <a:spcPts val="0"/>
                        </a:spcAft>
                      </a:pPr>
                      <a:endParaRPr lang="ko-KR" altLang="en-US" sz="1200" b="0" kern="0" spc="0" dirty="0">
                        <a:solidFill>
                          <a:schemeClr val="bg1">
                            <a:lumMod val="50000"/>
                          </a:schemeClr>
                        </a:solidFill>
                        <a:effectLst/>
                        <a:latin typeface="맑은 고딕" panose="020B0503020000020004" pitchFamily="50" charset="-127"/>
                      </a:endParaRPr>
                    </a:p>
                  </a:txBody>
                  <a:tcPr marL="52626" marR="52626" marT="14549" marB="14549">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977821960"/>
                  </a:ext>
                </a:extLst>
              </a:tr>
            </a:tbl>
          </a:graphicData>
        </a:graphic>
      </p:graphicFrame>
    </p:spTree>
    <p:extLst>
      <p:ext uri="{BB962C8B-B14F-4D97-AF65-F5344CB8AC3E}">
        <p14:creationId xmlns:p14="http://schemas.microsoft.com/office/powerpoint/2010/main" val="944321565"/>
      </p:ext>
    </p:extLst>
  </p:cSld>
  <p:clrMapOvr>
    <a:masterClrMapping/>
  </p:clrMapOvr>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theme" Target="../theme/theme1.xml"></Relationship></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Ref idx="1001">
        <a:schemeClr val="bg1"/>
      </p:bgRef>
    </p:bg>
    <p:spTree>
      <p:nvGrpSpPr>
        <p:cNvPr id="1" name=""/>
        <p:cNvGrpSpPr/>
        <p:nvPr/>
      </p:nvGrpSpPr>
      <p:grpSpPr>
        <a:xfrm>
          <a:off x="0" y="0"/>
          <a:ext cx="0" cy="0"/>
          <a:chOff x="0" y="0"/>
          <a:chExt cx="0" cy="0"/>
        </a:xfrm>
      </p:grpSpPr>
      <p:sp>
        <p:nvSpPr>
          <p:cNvPr id="34" name="직사각형 33">
            <a:extLst>
              <a:ext uri="{FF2B5EF4-FFF2-40B4-BE49-F238E27FC236}">
                <a16:creationId xmlns:a16="http://schemas.microsoft.com/office/drawing/2014/main" id="{032AF6CA-BB0C-4584-B69B-7414B61D7ED5}"/>
              </a:ext>
            </a:extLst>
          </p:cNvPr>
          <p:cNvSpPr/>
          <p:nvPr userDrawn="1"/>
        </p:nvSpPr>
        <p:spPr>
          <a:xfrm>
            <a:off x="114300" y="342900"/>
            <a:ext cx="9671050" cy="660400"/>
          </a:xfrm>
          <a:prstGeom prst="rect">
            <a:avLst/>
          </a:prstGeom>
          <a:solidFill>
            <a:srgbClr val="2AB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0592985A-7FB7-4237-B760-70A1F976B1B1}"/>
              </a:ext>
            </a:extLst>
          </p:cNvPr>
          <p:cNvSpPr/>
          <p:nvPr userDrawn="1"/>
        </p:nvSpPr>
        <p:spPr>
          <a:xfrm>
            <a:off x="120015" y="342900"/>
            <a:ext cx="9672320" cy="6127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sp>
        <p:nvSpPr>
          <p:cNvPr id="25" name="TextBox 24">
            <a:extLst>
              <a:ext uri="{FF2B5EF4-FFF2-40B4-BE49-F238E27FC236}">
                <a16:creationId xmlns:a16="http://schemas.microsoft.com/office/drawing/2014/main" id="{0D866D0E-CF57-4F6A-8159-9C9CA316338F}"/>
              </a:ext>
            </a:extLst>
          </p:cNvPr>
          <p:cNvSpPr txBox="1"/>
          <p:nvPr userDrawn="1"/>
        </p:nvSpPr>
        <p:spPr>
          <a:xfrm>
            <a:off x="8328660" y="6536055"/>
            <a:ext cx="1539240" cy="217170"/>
          </a:xfrm>
          <a:prstGeom prst="rect">
            <a:avLst/>
          </a:prstGeom>
          <a:noFill/>
        </p:spPr>
        <p:txBody>
          <a:bodyPr wrap="none" rtlCol="0">
            <a:spAutoFit/>
          </a:bodyPr>
          <a:lstStyle/>
          <a:p>
            <a:r>
              <a:rPr lang="ko-KR" altLang="en-US" sz="813" dirty="0" err="1">
                <a:latin typeface="+mn-ea"/>
              </a:rPr>
              <a:t>안양이젠아카데미컴퓨터학원</a:t>
            </a:r>
            <a:endParaRPr lang="ko-KR" altLang="en-US" sz="813" dirty="0">
              <a:latin typeface="+mn-ea"/>
            </a:endParaRPr>
          </a:p>
        </p:txBody>
      </p:sp>
      <p:sp>
        <p:nvSpPr>
          <p:cNvPr id="26" name="TextBox 25">
            <a:extLst>
              <a:ext uri="{FF2B5EF4-FFF2-40B4-BE49-F238E27FC236}">
                <a16:creationId xmlns:a16="http://schemas.microsoft.com/office/drawing/2014/main" id="{1C8A216A-DB05-4113-A551-C9EECE87775A}"/>
              </a:ext>
            </a:extLst>
          </p:cNvPr>
          <p:cNvSpPr txBox="1"/>
          <p:nvPr userDrawn="1"/>
        </p:nvSpPr>
        <p:spPr>
          <a:xfrm>
            <a:off x="8223250" y="66675"/>
            <a:ext cx="1569720" cy="217170"/>
          </a:xfrm>
          <a:prstGeom prst="rect">
            <a:avLst/>
          </a:prstGeom>
          <a:noFill/>
        </p:spPr>
        <p:txBody>
          <a:bodyPr wrap="none" rtlCol="0">
            <a:spAutoFit/>
          </a:bodyPr>
          <a:lstStyle/>
          <a:p>
            <a:r>
              <a:rPr lang="en-US" altLang="ko-KR" sz="813" dirty="0">
                <a:latin typeface="+mn-ea"/>
              </a:rPr>
              <a:t>NCS</a:t>
            </a:r>
            <a:r>
              <a:rPr lang="ko-KR" altLang="en-US" sz="813" dirty="0">
                <a:latin typeface="+mn-ea"/>
              </a:rPr>
              <a:t>능력단위평가 결과물제출</a:t>
            </a:r>
          </a:p>
        </p:txBody>
      </p:sp>
      <p:sp>
        <p:nvSpPr>
          <p:cNvPr id="27" name="TextBox 26">
            <a:extLst>
              <a:ext uri="{FF2B5EF4-FFF2-40B4-BE49-F238E27FC236}">
                <a16:creationId xmlns:a16="http://schemas.microsoft.com/office/drawing/2014/main" id="{6B4062C9-EA74-4C9D-8D11-5896FE1A0D3F}"/>
              </a:ext>
            </a:extLst>
          </p:cNvPr>
          <p:cNvSpPr txBox="1"/>
          <p:nvPr userDrawn="1"/>
        </p:nvSpPr>
        <p:spPr>
          <a:xfrm>
            <a:off x="120015" y="342900"/>
            <a:ext cx="609600" cy="276860"/>
          </a:xfrm>
          <a:prstGeom prst="rect">
            <a:avLst/>
          </a:prstGeom>
          <a:solidFill>
            <a:schemeClr val="tx1">
              <a:lumMod val="50000"/>
              <a:lumOff val="50000"/>
            </a:schemeClr>
          </a:solidFill>
          <a:ln>
            <a:solidFill>
              <a:schemeClr val="tx1"/>
            </a:solidFill>
          </a:ln>
        </p:spPr>
        <p:txBody>
          <a:bodyPr wrap="square" rtlCol="0">
            <a:spAutoFit/>
          </a:bodyPr>
          <a:lstStyle/>
          <a:p>
            <a:pPr algn="ctr"/>
            <a:r>
              <a:rPr lang="ko-KR" altLang="en-US" sz="1200" dirty="0">
                <a:solidFill>
                  <a:schemeClr val="bg1"/>
                </a:solidFill>
                <a:latin typeface="+mn-ea"/>
              </a:rPr>
              <a:t>문항</a:t>
            </a:r>
            <a:r>
              <a:rPr lang="en-US" altLang="ko-KR" sz="1200" dirty="0">
                <a:solidFill>
                  <a:schemeClr val="bg1"/>
                </a:solidFill>
                <a:latin typeface="+mn-ea"/>
              </a:rPr>
              <a:t>1</a:t>
            </a:r>
            <a:endParaRPr lang="ko-KR" altLang="en-US" sz="1200" dirty="0">
              <a:solidFill>
                <a:schemeClr val="bg1"/>
              </a:solidFill>
              <a:latin typeface="+mn-ea"/>
            </a:endParaRPr>
          </a:p>
        </p:txBody>
      </p:sp>
      <p:sp>
        <p:nvSpPr>
          <p:cNvPr id="28" name="TextBox 27">
            <a:extLst>
              <a:ext uri="{FF2B5EF4-FFF2-40B4-BE49-F238E27FC236}">
                <a16:creationId xmlns:a16="http://schemas.microsoft.com/office/drawing/2014/main" id="{18663070-37B4-457D-86E3-E7AEF4B60022}"/>
              </a:ext>
            </a:extLst>
          </p:cNvPr>
          <p:cNvSpPr txBox="1"/>
          <p:nvPr userDrawn="1"/>
        </p:nvSpPr>
        <p:spPr>
          <a:xfrm>
            <a:off x="729615" y="342900"/>
            <a:ext cx="1104900" cy="276860"/>
          </a:xfrm>
          <a:prstGeom prst="rect">
            <a:avLst/>
          </a:prstGeom>
          <a:noFill/>
          <a:ln>
            <a:solidFill>
              <a:schemeClr val="tx1"/>
            </a:solidFill>
          </a:ln>
        </p:spPr>
        <p:txBody>
          <a:bodyPr wrap="square" rtlCol="0">
            <a:spAutoFit/>
          </a:bodyPr>
          <a:lstStyle/>
          <a:p>
            <a:pPr algn="ctr"/>
            <a:endParaRPr lang="ko-KR" altLang="en-US" sz="1200" dirty="0">
              <a:latin typeface="+mn-ea"/>
            </a:endParaRPr>
          </a:p>
        </p:txBody>
      </p:sp>
      <p:sp>
        <p:nvSpPr>
          <p:cNvPr id="32" name="TextBox 31">
            <a:extLst>
              <a:ext uri="{FF2B5EF4-FFF2-40B4-BE49-F238E27FC236}">
                <a16:creationId xmlns:a16="http://schemas.microsoft.com/office/drawing/2014/main" id="{5343EC77-088F-46CA-B921-A6A881C99431}"/>
              </a:ext>
            </a:extLst>
          </p:cNvPr>
          <p:cNvSpPr txBox="1"/>
          <p:nvPr userDrawn="1"/>
        </p:nvSpPr>
        <p:spPr>
          <a:xfrm>
            <a:off x="729615" y="342900"/>
            <a:ext cx="1105535" cy="276860"/>
          </a:xfrm>
          <a:prstGeom prst="rect">
            <a:avLst/>
          </a:prstGeom>
          <a:solidFill>
            <a:schemeClr val="bg1"/>
          </a:solidFill>
          <a:ln>
            <a:solidFill>
              <a:schemeClr val="tx1"/>
            </a:solidFill>
          </a:ln>
        </p:spPr>
        <p:txBody>
          <a:bodyPr wrap="square" lIns="91440" tIns="45720" rIns="91440" bIns="45720" numCol="1" vert="horz" anchor="t">
            <a:spAutoFit/>
          </a:bodyPr>
          <a:lstStyle/>
          <a:p>
            <a:pPr marL="0" indent="0" algn="ctr" latinLnBrk="0">
              <a:buFontTx/>
              <a:buNone/>
            </a:pPr>
            <a:r>
              <a:rPr lang="ko-KR" altLang="en-US" sz="1200">
                <a:latin typeface="맑은 고딕" charset="0"/>
              </a:rPr>
              <a:t>이</a:t>
            </a:r>
            <a:r>
              <a:rPr lang="ko-KR" altLang="en-US" sz="1200">
                <a:latin typeface="맑은 고딕" charset="0"/>
              </a:rPr>
              <a:t>채윤</a:t>
            </a:r>
            <a:endParaRPr lang="ko-KR" altLang="en-US" sz="1200">
              <a:latin typeface="맑은 고딕" charset="0"/>
            </a:endParaRPr>
          </a:p>
        </p:txBody>
      </p:sp>
      <p:sp>
        <p:nvSpPr>
          <p:cNvPr id="33" name="TextBox 32">
            <a:extLst>
              <a:ext uri="{FF2B5EF4-FFF2-40B4-BE49-F238E27FC236}">
                <a16:creationId xmlns:a16="http://schemas.microsoft.com/office/drawing/2014/main" id="{F28BF5B1-2F65-4A78-A63B-6DA6254FFBCC}"/>
              </a:ext>
            </a:extLst>
          </p:cNvPr>
          <p:cNvSpPr txBox="1"/>
          <p:nvPr userDrawn="1"/>
        </p:nvSpPr>
        <p:spPr>
          <a:xfrm>
            <a:off x="8586470" y="397510"/>
            <a:ext cx="1080770" cy="178435"/>
          </a:xfrm>
          <a:prstGeom prst="rect">
            <a:avLst/>
          </a:prstGeom>
          <a:noFill/>
        </p:spPr>
        <p:txBody>
          <a:bodyPr wrap="square" rtlCol="0">
            <a:spAutoFit/>
          </a:bodyPr>
          <a:lstStyle/>
          <a:p>
            <a:pPr algn="r"/>
            <a:fld id="{F00F4FF4-545F-4154-8034-CC9390C6ACB8}" type="slidenum">
              <a:rPr lang="ko-KR" altLang="en-US" sz="1100" smtClean="0">
                <a:solidFill>
                  <a:schemeClr val="bg1">
                    <a:lumMod val="95000"/>
                  </a:schemeClr>
                </a:solidFill>
              </a:rPr>
              <a:t>‹#›</a:t>
            </a:fld>
            <a:endParaRPr lang="ko-KR" altLang="en-US" sz="1200" dirty="0">
              <a:solidFill>
                <a:schemeClr val="bg1">
                  <a:lumMod val="95000"/>
                </a:schemeClr>
              </a:solidFill>
            </a:endParaRPr>
          </a:p>
        </p:txBody>
      </p:sp>
      <p:cxnSp>
        <p:nvCxnSpPr>
          <p:cNvPr id="38" name="직선 연결선 37">
            <a:extLst>
              <a:ext uri="{FF2B5EF4-FFF2-40B4-BE49-F238E27FC236}">
                <a16:creationId xmlns:a16="http://schemas.microsoft.com/office/drawing/2014/main" id="{1A2114F2-05F7-4B27-ABE2-802B5F15F8E9}"/>
              </a:ext>
            </a:extLst>
          </p:cNvPr>
          <p:cNvCxnSpPr/>
          <p:nvPr userDrawn="1"/>
        </p:nvCxnSpPr>
        <p:spPr>
          <a:xfrm>
            <a:off x="1931035" y="615950"/>
            <a:ext cx="768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35960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914400" rtl="0" eaLnBrk="1" latinLnBrk="1" hangingPunct="1">
        <a:lnSpc>
          <a:spcPct val="90000"/>
        </a:lnSpc>
        <a:spcBef>
          <a:spcPct val="0"/>
        </a:spcBef>
        <a:buNone/>
        <a:defRPr sz="1800" b="1" kern="1200">
          <a:solidFill>
            <a:schemeClr val="bg1"/>
          </a:solidFill>
          <a:latin typeface="+mj-lt"/>
          <a:ea typeface="+mj-ea"/>
          <a:cs typeface="+mj-cs"/>
        </a:defRPr>
      </a:lvl1pPr>
    </p:titleStyle>
    <p:bodyStyle>
      <a:lvl1pPr marL="228600" indent="-228600" algn="l" defTabSz="914400" rtl="0" eaLnBrk="1" latinLnBrk="1" hangingPunct="1">
        <a:lnSpc>
          <a:spcPct val="90000"/>
        </a:lnSpc>
        <a:spcBef>
          <a:spcPts val="1000"/>
        </a:spcBef>
        <a:buClr>
          <a:srgbClr val="2AB9C7"/>
        </a:buClr>
        <a:buFont typeface="Arial" panose="020B0604020202020204" pitchFamily="34" charset="0"/>
        <a:buChar char="•"/>
        <a:defRPr sz="1200" kern="1200">
          <a:solidFill>
            <a:schemeClr val="tx1">
              <a:lumMod val="75000"/>
              <a:lumOff val="25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462072"/>
      </p:ext>
    </p:extLst>
  </p:cSld>
  <p:clrMap bg1="lt1" tx1="dk1" bg2="lt2" tx2="dk2" accent1="accent1" accent2="accent2" accent3="accent3" accent4="accent4" accent5="accent5" accent6="accent6" hlink="hlink" folHlink="folHlink"/>
  <p:sldLayoutIdLst>
    <p:sldLayoutId id="2147483687" r:id="rId1"/>
    <p:sldLayoutId id="2147483692"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8.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image" Target="../media/fImage38206229841.png"></Relationship><Relationship Id="rId2" Type="http://schemas.openxmlformats.org/officeDocument/2006/relationships/image" Target="../media/fImage3806762998467.png"></Relationship><Relationship Id="rId3" Type="http://schemas.openxmlformats.org/officeDocument/2006/relationships/slideLayout" Target="../slideLayouts/slideLayout2.xml"></Relationshi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hyperlink" Target="http://www.ottogi.co.kr/overview/ci.asp" TargetMode="External"></Relationship><Relationship Id="rId2" Type="http://schemas.openxmlformats.org/officeDocument/2006/relationships/slideLayout" Target="../slideLayouts/slideLayout2.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6607C-A416-4E5C-9E9B-2C8F198902B1}"/>
              </a:ext>
            </a:extLst>
          </p:cNvPr>
          <p:cNvSpPr txBox="1"/>
          <p:nvPr/>
        </p:nvSpPr>
        <p:spPr>
          <a:xfrm>
            <a:off x="1830705" y="1931670"/>
            <a:ext cx="6280785" cy="642620"/>
          </a:xfrm>
          <a:prstGeom prst="rect">
            <a:avLst/>
          </a:prstGeom>
          <a:solidFill>
            <a:schemeClr val="tx1">
              <a:lumMod val="75000"/>
              <a:lumOff val="25000"/>
            </a:schemeClr>
          </a:solidFill>
        </p:spPr>
        <p:txBody>
          <a:bodyPr wrap="none" rtlCol="0">
            <a:spAutoFit/>
          </a:bodyPr>
          <a:lstStyle/>
          <a:p>
            <a:r>
              <a:rPr lang="en-US" altLang="ko-KR" sz="3575" dirty="0">
                <a:solidFill>
                  <a:schemeClr val="bg1"/>
                </a:solidFill>
              </a:rPr>
              <a:t>NCS</a:t>
            </a:r>
            <a:r>
              <a:rPr lang="ko-KR" altLang="en-US" sz="3575" dirty="0">
                <a:solidFill>
                  <a:schemeClr val="bg1"/>
                </a:solidFill>
              </a:rPr>
              <a:t>능력단위평가 결과물제출</a:t>
            </a:r>
          </a:p>
        </p:txBody>
      </p:sp>
      <p:graphicFrame>
        <p:nvGraphicFramePr>
          <p:cNvPr id="7" name="표 7"/>
          <p:cNvGraphicFramePr>
            <a:graphicFrameLocks noGrp="1"/>
          </p:cNvGraphicFramePr>
          <p:nvPr/>
        </p:nvGraphicFramePr>
        <p:xfrm>
          <a:off x="2995930" y="3648075"/>
          <a:ext cx="3950970" cy="929640"/>
        </p:xfrm>
        <a:graphic>
          <a:graphicData uri="http://schemas.openxmlformats.org/drawingml/2006/table">
            <a:tbl>
              <a:tblPr firstRow="1" bandRow="1">
                <a:tableStyleId>{EB344D84-9AFB-497E-A393-DC336BA19D2E}</a:tableStyleId>
              </a:tblPr>
              <a:tblGrid>
                <a:gridCol w="921385"/>
                <a:gridCol w="3029585"/>
              </a:tblGrid>
              <a:tr h="326390">
                <a:tc>
                  <a:txBody>
                    <a:bodyPr/>
                    <a:lstStyle/>
                    <a:p>
                      <a:pPr marL="0" indent="0" algn="ctr" latinLnBrk="1" lvl="1">
                        <a:buFontTx/>
                        <a:buNone/>
                      </a:pPr>
                      <a:r>
                        <a:rPr lang="ko-KR" altLang="en-US" sz="1200" kern="1200" b="1">
                          <a:solidFill>
                            <a:schemeClr val="tx1"/>
                          </a:solidFill>
                        </a:rPr>
                        <a:t>능력단위명</a:t>
                      </a:r>
                      <a:endParaRPr lang="ko-KR" altLang="en-US" sz="1200" kern="1200" b="1">
                        <a:solidFill>
                          <a:schemeClr val="tx1"/>
                        </a:solidFill>
                      </a:endParaRPr>
                    </a:p>
                  </a:txBody>
                  <a:tcPr marL="74295" marR="74295" marT="36830" marB="36830" anchor="ctr">
                    <a:solidFill>
                      <a:schemeClr val="bg1">
                        <a:lumMod val="95000"/>
                      </a:schemeClr>
                    </a:solidFill>
                  </a:tcPr>
                </a:tc>
                <a:tc>
                  <a:txBody>
                    <a:bodyPr/>
                    <a:lstStyle/>
                    <a:p>
                      <a:pPr marL="0" indent="0" algn="ctr" latinLnBrk="1" lvl="1">
                        <a:buFontTx/>
                        <a:buNone/>
                      </a:pPr>
                      <a:r>
                        <a:rPr lang="en-US" altLang="ko-KR" sz="1200" kern="1200" b="1">
                          <a:solidFill>
                            <a:schemeClr val="tx1"/>
                          </a:solidFill>
                        </a:rPr>
                        <a:t>UI/UX</a:t>
                      </a:r>
                      <a:r>
                        <a:rPr lang="ko-KR" altLang="en-US" sz="1200" kern="1200" b="1">
                          <a:solidFill>
                            <a:schemeClr val="tx1"/>
                          </a:solidFill>
                        </a:rPr>
                        <a:t> 요구분석</a:t>
                      </a:r>
                      <a:endParaRPr lang="ko-KR" altLang="en-US" sz="1200" kern="1200" b="1">
                        <a:solidFill>
                          <a:schemeClr val="tx1"/>
                        </a:solidFill>
                      </a:endParaRPr>
                    </a:p>
                  </a:txBody>
                  <a:tcPr marL="74295" marR="74295" marT="36830" marB="36830" anchor="ctr">
                    <a:solidFill>
                      <a:schemeClr val="bg1">
                        <a:lumMod val="95000"/>
                      </a:schemeClr>
                    </a:solidFill>
                  </a:tcPr>
                </a:tc>
              </a:tr>
              <a:tr h="301625">
                <a:tc>
                  <a:txBody>
                    <a:bodyPr/>
                    <a:lstStyle/>
                    <a:p>
                      <a:pPr marL="0" indent="0" algn="ctr" latinLnBrk="1" lvl="1">
                        <a:buFontTx/>
                        <a:buNone/>
                      </a:pPr>
                      <a:r>
                        <a:rPr lang="ko-KR" altLang="en-US" sz="1200" kern="1200">
                          <a:solidFill>
                            <a:schemeClr val="tx1"/>
                          </a:solidFill>
                          <a:latin typeface="맑은 고딕" charset="0"/>
                          <a:ea typeface="맑은 고딕" charset="0"/>
                        </a:rPr>
                        <a:t>성</a:t>
                      </a:r>
                      <a:r>
                        <a:rPr lang="ko-KR" altLang="en-US" sz="1200" kern="1200">
                          <a:solidFill>
                            <a:schemeClr val="tx1"/>
                          </a:solidFill>
                          <a:latin typeface="맑은 고딕" charset="0"/>
                          <a:ea typeface="+mn-ea"/>
                        </a:rPr>
                        <a:t> </a:t>
                      </a:r>
                      <a:r>
                        <a:rPr lang="ko-KR" altLang="en-US" sz="1200" kern="1200">
                          <a:solidFill>
                            <a:schemeClr val="tx1"/>
                          </a:solidFill>
                          <a:latin typeface="맑은 고딕" charset="0"/>
                          <a:ea typeface="맑은 고딕" charset="0"/>
                        </a:rPr>
                        <a:t>명</a:t>
                      </a:r>
                      <a:endParaRPr lang="ko-KR" altLang="en-US" sz="1200" kern="1200">
                        <a:solidFill>
                          <a:schemeClr val="tx1"/>
                        </a:solidFill>
                        <a:latin typeface="맑은 고딕" charset="0"/>
                        <a:ea typeface="맑은 고딕" charset="0"/>
                      </a:endParaRPr>
                    </a:p>
                  </a:txBody>
                  <a:tcPr marL="74295" marR="74295" marT="36830" marB="36830" anchor="ctr"/>
                </a:tc>
                <a:tc>
                  <a:txBody>
                    <a:bodyPr/>
                    <a:lstStyle/>
                    <a:p>
                      <a:pPr marL="0" indent="0" algn="ctr" latinLnBrk="1" lvl="1">
                        <a:buFontTx/>
                        <a:buNone/>
                      </a:pPr>
                      <a:r>
                        <a:rPr lang="ko-KR" altLang="en-US" sz="1200" kern="1200">
                          <a:solidFill>
                            <a:schemeClr val="tx1"/>
                          </a:solidFill>
                          <a:latin typeface="맑은 고딕" charset="0"/>
                          <a:ea typeface="맑은 고딕" charset="0"/>
                        </a:rPr>
                        <a:t>이채윤</a:t>
                      </a:r>
                      <a:endParaRPr lang="ko-KR" altLang="en-US" sz="1200" kern="1200">
                        <a:solidFill>
                          <a:schemeClr val="tx1"/>
                        </a:solidFill>
                        <a:latin typeface="맑은 고딕" charset="0"/>
                        <a:ea typeface="맑은 고딕" charset="0"/>
                      </a:endParaRPr>
                    </a:p>
                  </a:txBody>
                  <a:tcPr marL="74295" marR="74295" marT="36830" marB="36830" anchor="ctr"/>
                </a:tc>
              </a:tr>
              <a:tr h="301625">
                <a:tc>
                  <a:txBody>
                    <a:bodyPr/>
                    <a:lstStyle/>
                    <a:p>
                      <a:pPr marL="0" indent="0" algn="ctr" latinLnBrk="1" lvl="1">
                        <a:buFontTx/>
                        <a:buNone/>
                      </a:pPr>
                      <a:r>
                        <a:rPr lang="ko-KR" altLang="en-US" sz="1200" kern="1200">
                          <a:solidFill>
                            <a:schemeClr val="tx1"/>
                          </a:solidFill>
                          <a:latin typeface="맑은 고딕" charset="0"/>
                          <a:ea typeface="맑은 고딕" charset="0"/>
                        </a:rPr>
                        <a:t>제출일자</a:t>
                      </a:r>
                      <a:endParaRPr lang="ko-KR" altLang="en-US" sz="1200" kern="1200">
                        <a:solidFill>
                          <a:schemeClr val="tx1"/>
                        </a:solidFill>
                        <a:latin typeface="맑은 고딕" charset="0"/>
                        <a:ea typeface="맑은 고딕" charset="0"/>
                      </a:endParaRPr>
                    </a:p>
                  </a:txBody>
                  <a:tcPr marL="74295" marR="74295" marT="36830" marB="36830" anchor="ctr"/>
                </a:tc>
                <a:tc>
                  <a:txBody>
                    <a:bodyPr/>
                    <a:lstStyle/>
                    <a:p>
                      <a:pPr marL="0" indent="0" algn="ctr" latinLnBrk="1" lvl="1">
                        <a:buFontTx/>
                        <a:buNone/>
                      </a:pPr>
                      <a:r>
                        <a:rPr lang="en-US" altLang="ko-KR" sz="1200" kern="1200">
                          <a:solidFill>
                            <a:schemeClr val="tx1"/>
                          </a:solidFill>
                          <a:latin typeface="맑은 고딕" charset="0"/>
                          <a:ea typeface="+mn-ea"/>
                        </a:rPr>
                        <a:t>2021-09-13</a:t>
                      </a:r>
                      <a:endParaRPr lang="ko-KR" altLang="en-US" sz="1200" kern="1200">
                        <a:solidFill>
                          <a:schemeClr val="tx1"/>
                        </a:solidFill>
                        <a:latin typeface="맑은 고딕" charset="0"/>
                        <a:ea typeface="+mn-ea"/>
                      </a:endParaRPr>
                    </a:p>
                  </a:txBody>
                  <a:tcPr marL="74295" marR="74295" marT="36830" marB="36830" anchor="ctr"/>
                </a:tc>
              </a:tr>
            </a:tbl>
          </a:graphicData>
        </a:graphic>
      </p:graphicFrame>
      <p:sp>
        <p:nvSpPr>
          <p:cNvPr id="9" name="TextBox 8">
            <a:extLst>
              <a:ext uri="{FF2B5EF4-FFF2-40B4-BE49-F238E27FC236}">
                <a16:creationId xmlns:a16="http://schemas.microsoft.com/office/drawing/2014/main" id="{FF9FDEEC-70F6-424E-B19D-D367EE80B3D2}"/>
              </a:ext>
            </a:extLst>
          </p:cNvPr>
          <p:cNvSpPr txBox="1"/>
          <p:nvPr/>
        </p:nvSpPr>
        <p:spPr>
          <a:xfrm>
            <a:off x="8347710" y="6536055"/>
            <a:ext cx="1539240" cy="217170"/>
          </a:xfrm>
          <a:prstGeom prst="rect">
            <a:avLst/>
          </a:prstGeom>
          <a:noFill/>
        </p:spPr>
        <p:txBody>
          <a:bodyPr wrap="none" rtlCol="0">
            <a:spAutoFit/>
          </a:bodyPr>
          <a:lstStyle/>
          <a:p>
            <a:r>
              <a:rPr lang="ko-KR" altLang="en-US" sz="813" dirty="0" err="1">
                <a:latin typeface="+mn-ea"/>
              </a:rPr>
              <a:t>안양이젠아카데미컴퓨터학원</a:t>
            </a:r>
            <a:endParaRPr lang="ko-KR" altLang="en-US" sz="813" dirty="0">
              <a:latin typeface="+mn-ea"/>
            </a:endParaRPr>
          </a:p>
        </p:txBody>
      </p:sp>
    </p:spTree>
    <p:extLst>
      <p:ext uri="{BB962C8B-B14F-4D97-AF65-F5344CB8AC3E}">
        <p14:creationId xmlns:p14="http://schemas.microsoft.com/office/powerpoint/2010/main" val="4100014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prstGeom prst="rect">
            <a:avLst/>
          </a:prstGeom>
        </p:spPr>
        <p:txBody>
          <a:bodyPr>
            <a:normAutofit fontScale="90000"/>
          </a:bodyPr>
          <a:lstStyle/>
          <a:p>
            <a:r>
              <a:rPr lang="en-US" altLang="ko-KR" b="1">
                <a:latin typeface="맑은 고딕" panose="020B0503020000020004" pitchFamily="50" charset="-127"/>
                <a:ea typeface="맑은 고딕" panose="020B0503020000020004" pitchFamily="50" charset="-127"/>
              </a:rPr>
              <a:t>3.</a:t>
            </a:r>
            <a:r>
              <a:rPr lang="ko-KR" altLang="en-US" b="1">
                <a:latin typeface="맑은 고딕" panose="020B0503020000020004" pitchFamily="50" charset="-127"/>
                <a:ea typeface="맑은 고딕" panose="020B0503020000020004" pitchFamily="50" charset="-127"/>
              </a:rPr>
              <a:t> 프로젝트 분석 내용 방향성 선정</a:t>
            </a:r>
            <a:endParaRPr lang="ko-KR" altLang="en-US" dirty="0"/>
          </a:p>
        </p:txBody>
      </p:sp>
      <p:sp>
        <p:nvSpPr>
          <p:cNvPr id="12" name="부제목 3">
            <a:extLst>
              <a:ext uri="{FF2B5EF4-FFF2-40B4-BE49-F238E27FC236}">
                <a16:creationId xmlns:a16="http://schemas.microsoft.com/office/drawing/2014/main" id="{9BDE5150-D116-4748-8159-831FAA8ABF6E}"/>
              </a:ext>
            </a:extLst>
          </p:cNvPr>
          <p:cNvSpPr>
            <a:spLocks noGrp="1"/>
          </p:cNvSpPr>
          <p:nvPr>
            <p:ph type="subTitle" idx="1"/>
          </p:nvPr>
        </p:nvSpPr>
        <p:spPr>
          <a:prstGeom prst="rect">
            <a:avLst/>
          </a:prstGeom>
        </p:spPr>
        <p:txBody>
          <a:bodyPr/>
          <a:lstStyle/>
          <a:p>
            <a:r>
              <a:rPr lang="en-US" altLang="ko-KR" dirty="0"/>
              <a:t>03-1 </a:t>
            </a:r>
            <a:r>
              <a:rPr lang="ko-KR" altLang="en-US" dirty="0"/>
              <a:t>분석 자료 정리</a:t>
            </a:r>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prstGeom prst="rect">
            <a:avLst/>
          </a:prstGeom>
        </p:spPr>
        <p:txBody>
          <a:bodyPr/>
          <a:lstStyle/>
          <a:p>
            <a:r>
              <a:rPr lang="ko-KR" altLang="en-US">
                <a:solidFill>
                  <a:prstClr val="black">
                    <a:lumMod val="65000"/>
                    <a:lumOff val="35000"/>
                  </a:prstClr>
                </a:solidFill>
                <a:latin typeface="맑은 고딕" panose="020B0503020000020004" pitchFamily="50" charset="-127"/>
                <a:ea typeface="맑은 고딕" panose="020B0503020000020004" pitchFamily="50" charset="-127"/>
              </a:rPr>
              <a:t>페르소나를 통한 방향성 선정 최종</a:t>
            </a:r>
            <a:endParaRPr lang="ko-KR" altLang="en-US"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9" name="표 8"/>
          <p:cNvGraphicFramePr>
            <a:graphicFrameLocks noGrp="1"/>
          </p:cNvGraphicFramePr>
          <p:nvPr/>
        </p:nvGraphicFramePr>
        <p:xfrm>
          <a:off x="1023620" y="2356485"/>
          <a:ext cx="7712075" cy="3224530"/>
        </p:xfrm>
        <a:graphic>
          <a:graphicData uri="http://schemas.openxmlformats.org/drawingml/2006/table">
            <a:tbl>
              <a:tblPr>
                <a:tableStyleId>{00000000-0000-0000-0000-000000000000}</a:tableStyleId>
              </a:tblPr>
              <a:tblGrid>
                <a:gridCol w="7712075"/>
              </a:tblGrid>
              <a:tr h="3224530">
                <a:tc>
                  <a:txBody>
                    <a:bodyPr/>
                    <a:lstStyle/>
                    <a:p>
                      <a:pPr marL="0" indent="0" algn="l" fontAlgn="base" latinLnBrk="0" lvl="1">
                        <a:lnSpc>
                          <a:spcPct val="130000"/>
                        </a:lnSpc>
                        <a:spcBef>
                          <a:spcPct val="0"/>
                        </a:spcBef>
                        <a:spcAft>
                          <a:spcPct val="0"/>
                        </a:spcAft>
                        <a:buFontTx/>
                        <a:buNone/>
                      </a:pPr>
                      <a:r>
                        <a:rPr lang="ko-KR" altLang="en-US" sz="1200" kern="0" i="0" b="1">
                          <a:solidFill>
                            <a:srgbClr val="2AB9C7"/>
                          </a:solidFill>
                          <a:latin typeface="맑은 고딕" charset="0"/>
                          <a:ea typeface="맑은 고딕" charset="0"/>
                        </a:rPr>
                        <a:t>결론</a:t>
                      </a:r>
                      <a:r>
                        <a:rPr lang="ko-KR" altLang="en-US" sz="1200" kern="0" i="0" b="1">
                          <a:solidFill>
                            <a:srgbClr val="2AB9C7"/>
                          </a:solidFill>
                          <a:latin typeface="맑은 고딕" charset="0"/>
                          <a:ea typeface="맑은 고딕" charset="0"/>
                        </a:rPr>
                        <a:t> </a:t>
                      </a:r>
                      <a:r>
                        <a:rPr lang="en-US" altLang="ko-KR" sz="1200" kern="0" i="0" b="1">
                          <a:solidFill>
                            <a:srgbClr val="2AB9C7"/>
                          </a:solidFill>
                          <a:latin typeface="맑은 고딕" charset="0"/>
                          <a:ea typeface="맑은 고딕" charset="0"/>
                        </a:rPr>
                        <a:t>:</a:t>
                      </a:r>
                      <a:endParaRPr lang="ko-KR" altLang="en-US" sz="1200" kern="0" i="0" b="1">
                        <a:solidFill>
                          <a:srgbClr val="2AB9C7"/>
                        </a:solidFill>
                        <a:latin typeface="맑은 고딕" charset="0"/>
                        <a:ea typeface="맑은 고딕" charset="0"/>
                      </a:endParaRPr>
                    </a:p>
                    <a:p>
                      <a:pPr marL="0" indent="0" algn="l" latinLnBrk="0">
                        <a:buFontTx/>
                        <a:buNone/>
                      </a:pPr>
                      <a:r>
                        <a:rPr sz="1500" kern="0" i="0" b="0">
                          <a:solidFill>
                            <a:srgbClr val="191919"/>
                          </a:solidFill>
                          <a:latin typeface="맑은 고딕" charset="0"/>
                          <a:ea typeface="맑은 고딕" charset="0"/>
                        </a:rPr>
                        <a:t>A는 전체적인 페이지는 좋으나 편리성, 세부적인 요인에서 불편함을 느꼈다.</a:t>
                      </a:r>
                      <a:endParaRPr lang="ko-KR" altLang="en-US" sz="1500" kern="0" i="0" b="0">
                        <a:solidFill>
                          <a:srgbClr val="191919"/>
                        </a:solidFill>
                        <a:latin typeface="맑은 고딕" charset="0"/>
                        <a:ea typeface="맑은 고딕" charset="0"/>
                      </a:endParaRPr>
                    </a:p>
                    <a:p>
                      <a:pPr marL="0" indent="0" algn="l" latinLnBrk="0">
                        <a:buFontTx/>
                        <a:buNone/>
                      </a:pPr>
                      <a:r>
                        <a:rPr sz="1500" kern="0" i="0" b="0">
                          <a:solidFill>
                            <a:srgbClr val="191919"/>
                          </a:solidFill>
                          <a:latin typeface="맑은 고딕" charset="0"/>
                          <a:ea typeface="맑은 고딕" charset="0"/>
                        </a:rPr>
                        <a:t>B는 필요한 정보(신제품)를 찾아내기에 불편함을 느꼈다.</a:t>
                      </a:r>
                      <a:endParaRPr lang="ko-KR" altLang="en-US" sz="1500" kern="0" i="0" b="0">
                        <a:solidFill>
                          <a:srgbClr val="191919"/>
                        </a:solidFill>
                        <a:latin typeface="맑은 고딕" charset="0"/>
                        <a:ea typeface="맑은 고딕" charset="0"/>
                      </a:endParaRPr>
                    </a:p>
                    <a:p>
                      <a:pPr marL="0" indent="0" algn="l" latinLnBrk="0">
                        <a:buFontTx/>
                        <a:buNone/>
                      </a:pPr>
                      <a:endParaRPr lang="ko-KR" altLang="en-US" sz="1500" kern="0" i="0" b="0">
                        <a:solidFill>
                          <a:srgbClr val="191919"/>
                        </a:solidFill>
                        <a:latin typeface="맑은 고딕" charset="0"/>
                        <a:ea typeface="맑은 고딕" charset="0"/>
                      </a:endParaRPr>
                    </a:p>
                    <a:p>
                      <a:pPr marL="0" indent="0" algn="l" latinLnBrk="0">
                        <a:buFontTx/>
                        <a:buNone/>
                      </a:pPr>
                      <a:r>
                        <a:rPr sz="1500" kern="0" i="0" b="0">
                          <a:solidFill>
                            <a:srgbClr val="191919"/>
                          </a:solidFill>
                          <a:latin typeface="맑은 고딕" charset="0"/>
                          <a:ea typeface="맑은 고딕" charset="0"/>
                        </a:rPr>
                        <a:t>따라서 전체적인 페이지의 구성은 그대로 두고, 세부적인 요소들을 변경하여 이용자들이 편리하게 홈페이지를 둘러볼 수 있도록 방향을 설정하고자한다.</a:t>
                      </a:r>
                      <a:endParaRPr lang="ko-KR" altLang="en-US" sz="1200" kern="0" i="0" b="0">
                        <a:solidFill>
                          <a:srgbClr val="191919"/>
                        </a:solidFill>
                        <a:latin typeface="맑은 고딕" charset="0"/>
                        <a:ea typeface="맑은 고딕" charset="0"/>
                      </a:endParaRPr>
                    </a:p>
                  </a:txBody>
                  <a:tcPr marL="52070" marR="52070" marT="13970" marB="13970" anchor="t">
                    <a:lnL w="19050" cap="flat" cmpd="sng" algn="ctr">
                      <a:solidFill>
                        <a:srgbClr val="FFFFFF">
                          <a:alpha val="100000"/>
                        </a:srgbClr>
                      </a:solidFill>
                      <a:prstDash val="solid"/>
                      <a:round/>
                      <a:headEnd type="none" w="med" len="med"/>
                      <a:tailEnd type="none" w="med" len="med"/>
                    </a:lnL>
                    <a:lnR w="19050" cap="flat" cmpd="sng" algn="ctr">
                      <a:solidFill>
                        <a:srgbClr val="FFFFFF">
                          <a:alpha val="100000"/>
                        </a:srgbClr>
                      </a:solidFill>
                      <a:prstDash val="solid"/>
                      <a:round/>
                      <a:headEnd type="none" w="med" len="med"/>
                      <a:tailEnd type="none" w="med" len="med"/>
                    </a:lnR>
                    <a:lnT w="19050" cap="flat" cmpd="sng" algn="ctr">
                      <a:solidFill>
                        <a:srgbClr val="4472C4">
                          <a:alpha val="100000"/>
                        </a:srgbClr>
                      </a:solidFill>
                      <a:prstDash val="solid"/>
                      <a:round/>
                      <a:headEnd type="none" w="med" len="med"/>
                      <a:tailEnd type="none" w="med" len="med"/>
                    </a:lnT>
                    <a:lnB w="19050" cap="flat" cmpd="sng" algn="ctr">
                      <a:solidFill>
                        <a:srgbClr val="4472C4">
                          <a:alpha val="100000"/>
                        </a:srgb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38616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prstGeom prst="rect">
            <a:avLst/>
          </a:prstGeom>
        </p:spPr>
        <p:txBody>
          <a:bodyPr>
            <a:normAutofit fontScale="90000"/>
          </a:bodyPr>
          <a:lstStyle/>
          <a:p>
            <a:r>
              <a:rPr lang="en-US" altLang="ko-KR" b="1" dirty="0">
                <a:latin typeface="맑은 고딕" panose="020B0503020000020004" pitchFamily="50" charset="-127"/>
                <a:ea typeface="맑은 고딕" panose="020B0503020000020004" pitchFamily="50" charset="-127"/>
              </a:rPr>
              <a:t>3.</a:t>
            </a:r>
            <a:r>
              <a:rPr lang="ko-KR" altLang="en-US" b="1" dirty="0">
                <a:latin typeface="맑은 고딕" panose="020B0503020000020004" pitchFamily="50" charset="-127"/>
                <a:ea typeface="맑은 고딕" panose="020B0503020000020004" pitchFamily="50" charset="-127"/>
              </a:rPr>
              <a:t> 프로젝트 분석 내용 방향성 선정</a:t>
            </a:r>
            <a:endParaRPr lang="ko-KR" altLang="en-US" dirty="0"/>
          </a:p>
        </p:txBody>
      </p:sp>
      <p:sp>
        <p:nvSpPr>
          <p:cNvPr id="12" name="부제목 3">
            <a:extLst>
              <a:ext uri="{FF2B5EF4-FFF2-40B4-BE49-F238E27FC236}">
                <a16:creationId xmlns:a16="http://schemas.microsoft.com/office/drawing/2014/main" id="{9BDE5150-D116-4748-8159-831FAA8ABF6E}"/>
              </a:ext>
            </a:extLst>
          </p:cNvPr>
          <p:cNvSpPr>
            <a:spLocks noGrp="1"/>
          </p:cNvSpPr>
          <p:nvPr>
            <p:ph type="subTitle" idx="1"/>
          </p:nvPr>
        </p:nvSpPr>
        <p:spPr>
          <a:prstGeom prst="rect">
            <a:avLst/>
          </a:prstGeom>
        </p:spPr>
        <p:txBody>
          <a:bodyPr>
            <a:normAutofit/>
          </a:bodyPr>
          <a:lstStyle/>
          <a:p>
            <a:r>
              <a:rPr lang="en-US" altLang="ko-KR" sz="1400" b="1" dirty="0"/>
              <a:t>03-2 </a:t>
            </a:r>
            <a:r>
              <a:rPr lang="ko-KR" altLang="en-US" sz="1400" b="1" dirty="0"/>
              <a:t>자료 매트리스 분석</a:t>
            </a:r>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prstGeom prst="rect">
            <a:avLst/>
          </a:prstGeom>
        </p:spPr>
        <p:txBody>
          <a:bodyPr>
            <a:normAutofit/>
          </a:bodyPr>
          <a:lstStyle/>
          <a:p>
            <a:r>
              <a:rPr lang="en-US" altLang="ko-KR" dirty="0">
                <a:solidFill>
                  <a:prstClr val="black">
                    <a:lumMod val="65000"/>
                    <a:lumOff val="35000"/>
                  </a:prstClr>
                </a:solidFill>
                <a:latin typeface="맑은 고딕" panose="020B0503020000020004" pitchFamily="50" charset="-127"/>
                <a:ea typeface="맑은 고딕" panose="020B0503020000020004" pitchFamily="50" charset="-127"/>
              </a:rPr>
              <a:t>value</a:t>
            </a:r>
            <a:r>
              <a:rPr lang="ko-KR" altLang="en-US" dirty="0">
                <a:solidFill>
                  <a:prstClr val="black">
                    <a:lumMod val="65000"/>
                    <a:lumOff val="35000"/>
                  </a:prstClr>
                </a:solidFill>
                <a:latin typeface="맑은 고딕" panose="020B0503020000020004" pitchFamily="50" charset="-127"/>
                <a:ea typeface="맑은 고딕" panose="020B0503020000020004" pitchFamily="50" charset="-127"/>
              </a:rPr>
              <a:t> </a:t>
            </a:r>
            <a:r>
              <a:rPr lang="en-US" altLang="ko-KR" dirty="0">
                <a:solidFill>
                  <a:prstClr val="black">
                    <a:lumMod val="65000"/>
                    <a:lumOff val="35000"/>
                  </a:prstClr>
                </a:solidFill>
                <a:latin typeface="맑은 고딕" panose="020B0503020000020004" pitchFamily="50" charset="-127"/>
                <a:ea typeface="맑은 고딕" panose="020B0503020000020004" pitchFamily="50" charset="-127"/>
              </a:rPr>
              <a:t>matrix</a:t>
            </a:r>
            <a:r>
              <a:rPr lang="ko-KR" altLang="en-US" dirty="0">
                <a:solidFill>
                  <a:prstClr val="black">
                    <a:lumMod val="65000"/>
                    <a:lumOff val="35000"/>
                  </a:prstClr>
                </a:solidFill>
                <a:latin typeface="맑은 고딕" panose="020B0503020000020004" pitchFamily="50" charset="-127"/>
                <a:ea typeface="맑은 고딕" panose="020B0503020000020004" pitchFamily="50" charset="-127"/>
              </a:rPr>
              <a:t> 분석</a:t>
            </a:r>
            <a:endParaRPr lang="ko-KR" altLang="en-US"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sp>
        <p:nvSpPr>
          <p:cNvPr id="34" name="텍스트 상자 32"/>
          <p:cNvSpPr txBox="1">
            <a:spLocks/>
          </p:cNvSpPr>
          <p:nvPr/>
        </p:nvSpPr>
        <p:spPr>
          <a:xfrm rot="0">
            <a:off x="1619250" y="3659505"/>
            <a:ext cx="68770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신제품</a:t>
            </a:r>
            <a:endParaRPr lang="ko-KR" altLang="en-US" sz="1100">
              <a:solidFill>
                <a:schemeClr val="tx1"/>
              </a:solidFill>
              <a:latin typeface="맑은 고딕" charset="0"/>
              <a:ea typeface="맑은 고딕" charset="0"/>
            </a:endParaRPr>
          </a:p>
        </p:txBody>
      </p:sp>
      <p:sp>
        <p:nvSpPr>
          <p:cNvPr id="35" name="텍스트 상자 33"/>
          <p:cNvSpPr txBox="1">
            <a:spLocks/>
          </p:cNvSpPr>
          <p:nvPr/>
        </p:nvSpPr>
        <p:spPr>
          <a:xfrm rot="0">
            <a:off x="2353945" y="2829560"/>
            <a:ext cx="1508760"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콜라보 이벤트</a:t>
            </a:r>
            <a:endParaRPr lang="ko-KR" altLang="en-US" sz="1100">
              <a:solidFill>
                <a:schemeClr val="tx1"/>
              </a:solidFill>
              <a:latin typeface="맑은 고딕" charset="0"/>
              <a:ea typeface="맑은 고딕" charset="0"/>
            </a:endParaRPr>
          </a:p>
        </p:txBody>
      </p:sp>
      <p:sp>
        <p:nvSpPr>
          <p:cNvPr id="36" name="텍스트 상자 34"/>
          <p:cNvSpPr txBox="1">
            <a:spLocks/>
          </p:cNvSpPr>
          <p:nvPr/>
        </p:nvSpPr>
        <p:spPr>
          <a:xfrm rot="0">
            <a:off x="1649730" y="301371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인기상품</a:t>
            </a:r>
            <a:endParaRPr lang="ko-KR" altLang="en-US" sz="1100">
              <a:solidFill>
                <a:schemeClr val="tx1"/>
              </a:solidFill>
              <a:latin typeface="맑은 고딕" charset="0"/>
              <a:ea typeface="맑은 고딕" charset="0"/>
            </a:endParaRPr>
          </a:p>
        </p:txBody>
      </p:sp>
      <p:sp>
        <p:nvSpPr>
          <p:cNvPr id="37" name="텍스트 상자 35"/>
          <p:cNvSpPr txBox="1">
            <a:spLocks/>
          </p:cNvSpPr>
          <p:nvPr/>
        </p:nvSpPr>
        <p:spPr>
          <a:xfrm rot="0">
            <a:off x="1849755" y="2698115"/>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갓뚜기</a:t>
            </a:r>
            <a:endParaRPr lang="ko-KR" altLang="en-US" sz="1100">
              <a:solidFill>
                <a:schemeClr val="tx1"/>
              </a:solidFill>
              <a:latin typeface="맑은 고딕" charset="0"/>
              <a:ea typeface="맑은 고딕" charset="0"/>
            </a:endParaRPr>
          </a:p>
        </p:txBody>
      </p:sp>
      <p:sp>
        <p:nvSpPr>
          <p:cNvPr id="38" name="텍스트 상자 36"/>
          <p:cNvSpPr txBox="1">
            <a:spLocks/>
          </p:cNvSpPr>
          <p:nvPr/>
        </p:nvSpPr>
        <p:spPr>
          <a:xfrm rot="0">
            <a:off x="741045" y="272669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3분카레</a:t>
            </a:r>
            <a:endParaRPr lang="ko-KR" altLang="en-US" sz="1100">
              <a:solidFill>
                <a:schemeClr val="tx1"/>
              </a:solidFill>
              <a:latin typeface="맑은 고딕" charset="0"/>
              <a:ea typeface="맑은 고딕" charset="0"/>
            </a:endParaRPr>
          </a:p>
        </p:txBody>
      </p:sp>
      <p:sp>
        <p:nvSpPr>
          <p:cNvPr id="39" name="텍스트 상자 37"/>
          <p:cNvSpPr txBox="1">
            <a:spLocks/>
          </p:cNvSpPr>
          <p:nvPr/>
        </p:nvSpPr>
        <p:spPr>
          <a:xfrm rot="0">
            <a:off x="1720850" y="3291205"/>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진라면</a:t>
            </a:r>
            <a:endParaRPr lang="ko-KR" altLang="en-US" sz="1100">
              <a:solidFill>
                <a:schemeClr val="tx1"/>
              </a:solidFill>
              <a:latin typeface="맑은 고딕" charset="0"/>
              <a:ea typeface="맑은 고딕" charset="0"/>
            </a:endParaRPr>
          </a:p>
        </p:txBody>
      </p:sp>
      <p:sp>
        <p:nvSpPr>
          <p:cNvPr id="40" name="텍스트 상자 38"/>
          <p:cNvSpPr txBox="1">
            <a:spLocks/>
          </p:cNvSpPr>
          <p:nvPr/>
        </p:nvSpPr>
        <p:spPr>
          <a:xfrm rot="0">
            <a:off x="1457325" y="4020185"/>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햄연지</a:t>
            </a:r>
            <a:endParaRPr lang="ko-KR" altLang="en-US" sz="1100">
              <a:solidFill>
                <a:schemeClr val="tx1"/>
              </a:solidFill>
              <a:latin typeface="맑은 고딕" charset="0"/>
              <a:ea typeface="맑은 고딕" charset="0"/>
            </a:endParaRPr>
          </a:p>
        </p:txBody>
      </p:sp>
      <p:sp>
        <p:nvSpPr>
          <p:cNvPr id="41" name="텍스트 상자 39"/>
          <p:cNvSpPr txBox="1">
            <a:spLocks/>
          </p:cNvSpPr>
          <p:nvPr/>
        </p:nvSpPr>
        <p:spPr>
          <a:xfrm rot="0">
            <a:off x="2545080" y="3186430"/>
            <a:ext cx="812165" cy="43116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마요네즈, 케찹</a:t>
            </a:r>
            <a:endParaRPr lang="ko-KR" altLang="en-US" sz="1100">
              <a:solidFill>
                <a:schemeClr val="tx1"/>
              </a:solidFill>
              <a:latin typeface="맑은 고딕" charset="0"/>
              <a:ea typeface="맑은 고딕" charset="0"/>
            </a:endParaRPr>
          </a:p>
        </p:txBody>
      </p:sp>
      <p:sp>
        <p:nvSpPr>
          <p:cNvPr id="42" name="텍스트 상자 40"/>
          <p:cNvSpPr txBox="1">
            <a:spLocks/>
          </p:cNvSpPr>
          <p:nvPr/>
        </p:nvSpPr>
        <p:spPr>
          <a:xfrm rot="0">
            <a:off x="688340" y="4052570"/>
            <a:ext cx="1278255" cy="43116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점자표기 라면용기 도입</a:t>
            </a:r>
            <a:endParaRPr lang="ko-KR" altLang="en-US" sz="1100">
              <a:solidFill>
                <a:schemeClr val="tx1"/>
              </a:solidFill>
              <a:latin typeface="맑은 고딕" charset="0"/>
              <a:ea typeface="맑은 고딕" charset="0"/>
            </a:endParaRPr>
          </a:p>
        </p:txBody>
      </p:sp>
      <p:sp>
        <p:nvSpPr>
          <p:cNvPr id="43" name="텍스트 상자 41"/>
          <p:cNvSpPr txBox="1">
            <a:spLocks/>
          </p:cNvSpPr>
          <p:nvPr/>
        </p:nvSpPr>
        <p:spPr>
          <a:xfrm rot="0">
            <a:off x="741680" y="3550920"/>
            <a:ext cx="812165" cy="43116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보드게임 출시</a:t>
            </a:r>
            <a:endParaRPr lang="ko-KR" altLang="en-US" sz="1100">
              <a:solidFill>
                <a:schemeClr val="tx1"/>
              </a:solidFill>
              <a:latin typeface="맑은 고딕" charset="0"/>
              <a:ea typeface="맑은 고딕" charset="0"/>
            </a:endParaRPr>
          </a:p>
        </p:txBody>
      </p:sp>
      <p:sp>
        <p:nvSpPr>
          <p:cNvPr id="44" name="텍스트 상자 42"/>
          <p:cNvSpPr txBox="1">
            <a:spLocks/>
          </p:cNvSpPr>
          <p:nvPr/>
        </p:nvSpPr>
        <p:spPr>
          <a:xfrm rot="0">
            <a:off x="2710815" y="3639185"/>
            <a:ext cx="1005840" cy="43116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중국산 미역 의혹</a:t>
            </a:r>
            <a:endParaRPr lang="ko-KR" altLang="en-US" sz="1100">
              <a:solidFill>
                <a:schemeClr val="tx1"/>
              </a:solidFill>
              <a:latin typeface="맑은 고딕" charset="0"/>
              <a:ea typeface="맑은 고딕" charset="0"/>
            </a:endParaRPr>
          </a:p>
        </p:txBody>
      </p:sp>
      <p:sp>
        <p:nvSpPr>
          <p:cNvPr id="45" name="텍스트 상자 43"/>
          <p:cNvSpPr txBox="1">
            <a:spLocks/>
          </p:cNvSpPr>
          <p:nvPr/>
        </p:nvSpPr>
        <p:spPr>
          <a:xfrm rot="0">
            <a:off x="2433955" y="5008880"/>
            <a:ext cx="1327785" cy="43116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플라스틱 트레이 포장 제거</a:t>
            </a:r>
            <a:endParaRPr lang="ko-KR" altLang="en-US" sz="1100">
              <a:solidFill>
                <a:schemeClr val="tx1"/>
              </a:solidFill>
              <a:latin typeface="맑은 고딕" charset="0"/>
              <a:ea typeface="맑은 고딕" charset="0"/>
            </a:endParaRPr>
          </a:p>
        </p:txBody>
      </p:sp>
      <p:sp>
        <p:nvSpPr>
          <p:cNvPr id="46" name="텍스트 상자 44"/>
          <p:cNvSpPr txBox="1">
            <a:spLocks/>
          </p:cNvSpPr>
          <p:nvPr/>
        </p:nvSpPr>
        <p:spPr>
          <a:xfrm rot="0">
            <a:off x="1877060" y="442849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즉석국</a:t>
            </a:r>
            <a:endParaRPr lang="ko-KR" altLang="en-US" sz="1100">
              <a:solidFill>
                <a:schemeClr val="tx1"/>
              </a:solidFill>
              <a:latin typeface="맑은 고딕" charset="0"/>
              <a:ea typeface="맑은 고딕" charset="0"/>
            </a:endParaRPr>
          </a:p>
        </p:txBody>
      </p:sp>
      <p:sp>
        <p:nvSpPr>
          <p:cNvPr id="47" name="텍스트 상자 45"/>
          <p:cNvSpPr txBox="1">
            <a:spLocks/>
          </p:cNvSpPr>
          <p:nvPr/>
        </p:nvSpPr>
        <p:spPr>
          <a:xfrm rot="0">
            <a:off x="1091565" y="4488815"/>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신뢰</a:t>
            </a:r>
            <a:endParaRPr lang="ko-KR" altLang="en-US" sz="1100">
              <a:solidFill>
                <a:schemeClr val="tx1"/>
              </a:solidFill>
              <a:latin typeface="맑은 고딕" charset="0"/>
              <a:ea typeface="맑은 고딕" charset="0"/>
            </a:endParaRPr>
          </a:p>
        </p:txBody>
      </p:sp>
      <p:sp>
        <p:nvSpPr>
          <p:cNvPr id="48" name="텍스트 상자 46"/>
          <p:cNvSpPr txBox="1">
            <a:spLocks/>
          </p:cNvSpPr>
          <p:nvPr/>
        </p:nvSpPr>
        <p:spPr>
          <a:xfrm rot="0">
            <a:off x="2568575" y="4645025"/>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건강함</a:t>
            </a:r>
            <a:endParaRPr lang="ko-KR" altLang="en-US" sz="1100">
              <a:solidFill>
                <a:schemeClr val="tx1"/>
              </a:solidFill>
              <a:latin typeface="맑은 고딕" charset="0"/>
              <a:ea typeface="맑은 고딕" charset="0"/>
            </a:endParaRPr>
          </a:p>
        </p:txBody>
      </p:sp>
      <p:sp>
        <p:nvSpPr>
          <p:cNvPr id="49" name="텍스트 상자 47"/>
          <p:cNvSpPr txBox="1">
            <a:spLocks/>
          </p:cNvSpPr>
          <p:nvPr/>
        </p:nvSpPr>
        <p:spPr>
          <a:xfrm rot="0">
            <a:off x="575310" y="5132705"/>
            <a:ext cx="101155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정규직 채용</a:t>
            </a:r>
            <a:endParaRPr lang="ko-KR" altLang="en-US" sz="1100">
              <a:solidFill>
                <a:schemeClr val="tx1"/>
              </a:solidFill>
              <a:latin typeface="맑은 고딕" charset="0"/>
              <a:ea typeface="맑은 고딕" charset="0"/>
            </a:endParaRPr>
          </a:p>
        </p:txBody>
      </p:sp>
      <p:sp>
        <p:nvSpPr>
          <p:cNvPr id="50" name="텍스트 상자 48"/>
          <p:cNvSpPr txBox="1">
            <a:spLocks/>
          </p:cNvSpPr>
          <p:nvPr/>
        </p:nvSpPr>
        <p:spPr>
          <a:xfrm rot="0">
            <a:off x="1218565" y="483235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정직함</a:t>
            </a:r>
            <a:endParaRPr lang="ko-KR" altLang="en-US" sz="1100">
              <a:solidFill>
                <a:schemeClr val="tx1"/>
              </a:solidFill>
              <a:latin typeface="맑은 고딕" charset="0"/>
              <a:ea typeface="맑은 고딕" charset="0"/>
            </a:endParaRPr>
          </a:p>
        </p:txBody>
      </p:sp>
      <p:sp>
        <p:nvSpPr>
          <p:cNvPr id="51" name="텍스트 상자 49"/>
          <p:cNvSpPr txBox="1">
            <a:spLocks/>
          </p:cNvSpPr>
          <p:nvPr/>
        </p:nvSpPr>
        <p:spPr>
          <a:xfrm rot="0">
            <a:off x="1898015" y="476758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친근함</a:t>
            </a:r>
            <a:endParaRPr lang="ko-KR" altLang="en-US" sz="1100">
              <a:solidFill>
                <a:schemeClr val="tx1"/>
              </a:solidFill>
              <a:latin typeface="맑은 고딕" charset="0"/>
              <a:ea typeface="맑은 고딕" charset="0"/>
            </a:endParaRPr>
          </a:p>
        </p:txBody>
      </p:sp>
      <p:sp>
        <p:nvSpPr>
          <p:cNvPr id="52" name="텍스트 상자 50"/>
          <p:cNvSpPr txBox="1">
            <a:spLocks/>
          </p:cNvSpPr>
          <p:nvPr/>
        </p:nvSpPr>
        <p:spPr>
          <a:xfrm rot="0">
            <a:off x="1465580" y="5132705"/>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사회공헌</a:t>
            </a:r>
            <a:endParaRPr lang="ko-KR" altLang="en-US" sz="1100">
              <a:solidFill>
                <a:schemeClr val="tx1"/>
              </a:solidFill>
              <a:latin typeface="맑은 고딕" charset="0"/>
              <a:ea typeface="맑은 고딕" charset="0"/>
            </a:endParaRPr>
          </a:p>
        </p:txBody>
      </p:sp>
      <p:sp>
        <p:nvSpPr>
          <p:cNvPr id="53" name="텍스트 상자 51"/>
          <p:cNvSpPr txBox="1">
            <a:spLocks/>
          </p:cNvSpPr>
          <p:nvPr/>
        </p:nvSpPr>
        <p:spPr>
          <a:xfrm rot="0">
            <a:off x="581660" y="470662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윤리경영</a:t>
            </a:r>
            <a:endParaRPr lang="ko-KR" altLang="en-US" sz="1100">
              <a:solidFill>
                <a:schemeClr val="tx1"/>
              </a:solidFill>
              <a:latin typeface="맑은 고딕" charset="0"/>
              <a:ea typeface="맑은 고딕" charset="0"/>
            </a:endParaRPr>
          </a:p>
        </p:txBody>
      </p:sp>
      <p:sp>
        <p:nvSpPr>
          <p:cNvPr id="54" name="텍스트 상자 52"/>
          <p:cNvSpPr txBox="1">
            <a:spLocks/>
          </p:cNvSpPr>
          <p:nvPr/>
        </p:nvSpPr>
        <p:spPr>
          <a:xfrm rot="0">
            <a:off x="2139315" y="392176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환경경영</a:t>
            </a:r>
            <a:endParaRPr lang="ko-KR" altLang="en-US" sz="1100">
              <a:solidFill>
                <a:schemeClr val="tx1"/>
              </a:solidFill>
              <a:latin typeface="맑은 고딕" charset="0"/>
              <a:ea typeface="맑은 고딕" charset="0"/>
            </a:endParaRPr>
          </a:p>
        </p:txBody>
      </p:sp>
      <p:sp>
        <p:nvSpPr>
          <p:cNvPr id="55" name="텍스트 상자 53"/>
          <p:cNvSpPr txBox="1">
            <a:spLocks/>
          </p:cNvSpPr>
          <p:nvPr/>
        </p:nvSpPr>
        <p:spPr>
          <a:xfrm rot="0">
            <a:off x="1227455" y="283845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맛</a:t>
            </a:r>
            <a:endParaRPr lang="ko-KR" altLang="en-US" sz="1100">
              <a:solidFill>
                <a:schemeClr val="tx1"/>
              </a:solidFill>
              <a:latin typeface="맑은 고딕" charset="0"/>
              <a:ea typeface="맑은 고딕" charset="0"/>
            </a:endParaRPr>
          </a:p>
        </p:txBody>
      </p:sp>
      <p:sp>
        <p:nvSpPr>
          <p:cNvPr id="56" name="텍스트 상자 54"/>
          <p:cNvSpPr txBox="1">
            <a:spLocks/>
          </p:cNvSpPr>
          <p:nvPr/>
        </p:nvSpPr>
        <p:spPr>
          <a:xfrm rot="0">
            <a:off x="645795" y="452247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품질</a:t>
            </a:r>
            <a:endParaRPr lang="ko-KR" altLang="en-US" sz="1100">
              <a:solidFill>
                <a:schemeClr val="tx1"/>
              </a:solidFill>
              <a:latin typeface="맑은 고딕" charset="0"/>
              <a:ea typeface="맑은 고딕" charset="0"/>
            </a:endParaRPr>
          </a:p>
        </p:txBody>
      </p:sp>
      <p:sp>
        <p:nvSpPr>
          <p:cNvPr id="57" name="텍스트 상자 55"/>
          <p:cNvSpPr txBox="1">
            <a:spLocks/>
          </p:cNvSpPr>
          <p:nvPr/>
        </p:nvSpPr>
        <p:spPr>
          <a:xfrm rot="0">
            <a:off x="2897505" y="4372610"/>
            <a:ext cx="81216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착한가격</a:t>
            </a:r>
            <a:endParaRPr lang="ko-KR" altLang="en-US" sz="1100">
              <a:solidFill>
                <a:schemeClr val="tx1"/>
              </a:solidFill>
              <a:latin typeface="맑은 고딕" charset="0"/>
              <a:ea typeface="맑은 고딕" charset="0"/>
            </a:endParaRPr>
          </a:p>
        </p:txBody>
      </p:sp>
      <p:sp>
        <p:nvSpPr>
          <p:cNvPr id="58" name="텍스트 상자 56"/>
          <p:cNvSpPr txBox="1">
            <a:spLocks/>
          </p:cNvSpPr>
          <p:nvPr/>
        </p:nvSpPr>
        <p:spPr>
          <a:xfrm rot="0">
            <a:off x="2094865" y="4109085"/>
            <a:ext cx="1577975" cy="26225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노블레스 오블리주</a:t>
            </a:r>
            <a:endParaRPr lang="ko-KR" altLang="en-US" sz="1100">
              <a:solidFill>
                <a:schemeClr val="tx1"/>
              </a:solidFill>
              <a:latin typeface="맑은 고딕" charset="0"/>
              <a:ea typeface="맑은 고딕" charset="0"/>
            </a:endParaRPr>
          </a:p>
        </p:txBody>
      </p:sp>
      <p:sp>
        <p:nvSpPr>
          <p:cNvPr id="59" name="텍스트 상자 57"/>
          <p:cNvSpPr txBox="1">
            <a:spLocks/>
          </p:cNvSpPr>
          <p:nvPr/>
        </p:nvSpPr>
        <p:spPr>
          <a:xfrm rot="0">
            <a:off x="560705" y="3040380"/>
            <a:ext cx="1256030" cy="431165"/>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순두부 열라면 레시피 열풍</a:t>
            </a:r>
            <a:endParaRPr lang="ko-KR" altLang="en-US" sz="1100">
              <a:solidFill>
                <a:schemeClr val="tx1"/>
              </a:solidFill>
              <a:latin typeface="맑은 고딕" charset="0"/>
              <a:ea typeface="맑은 고딕" charset="0"/>
            </a:endParaRPr>
          </a:p>
        </p:txBody>
      </p:sp>
      <p:sp>
        <p:nvSpPr>
          <p:cNvPr id="60" name="텍스트 상자 58"/>
          <p:cNvSpPr txBox="1">
            <a:spLocks/>
          </p:cNvSpPr>
          <p:nvPr/>
        </p:nvSpPr>
        <p:spPr>
          <a:xfrm rot="0">
            <a:off x="5307330" y="4015105"/>
            <a:ext cx="68707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신제품</a:t>
            </a:r>
            <a:endParaRPr lang="ko-KR" altLang="en-US" sz="1100">
              <a:solidFill>
                <a:schemeClr val="tx1"/>
              </a:solidFill>
              <a:latin typeface="맑은 고딕" charset="0"/>
              <a:ea typeface="맑은 고딕" charset="0"/>
            </a:endParaRPr>
          </a:p>
        </p:txBody>
      </p:sp>
      <p:sp>
        <p:nvSpPr>
          <p:cNvPr id="61" name="텍스트 상자 59"/>
          <p:cNvSpPr txBox="1">
            <a:spLocks/>
          </p:cNvSpPr>
          <p:nvPr/>
        </p:nvSpPr>
        <p:spPr>
          <a:xfrm rot="0">
            <a:off x="5947410" y="2912110"/>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인기상품</a:t>
            </a:r>
            <a:endParaRPr lang="ko-KR" altLang="en-US" sz="1100">
              <a:solidFill>
                <a:schemeClr val="tx1"/>
              </a:solidFill>
              <a:latin typeface="맑은 고딕" charset="0"/>
              <a:ea typeface="맑은 고딕" charset="0"/>
            </a:endParaRPr>
          </a:p>
        </p:txBody>
      </p:sp>
      <p:sp>
        <p:nvSpPr>
          <p:cNvPr id="62" name="텍스트 상자 60"/>
          <p:cNvSpPr txBox="1">
            <a:spLocks/>
          </p:cNvSpPr>
          <p:nvPr/>
        </p:nvSpPr>
        <p:spPr>
          <a:xfrm rot="0">
            <a:off x="5952490" y="3815715"/>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갓뚜기</a:t>
            </a:r>
            <a:endParaRPr lang="ko-KR" altLang="en-US" sz="1100">
              <a:solidFill>
                <a:schemeClr val="tx1"/>
              </a:solidFill>
              <a:latin typeface="맑은 고딕" charset="0"/>
              <a:ea typeface="맑은 고딕" charset="0"/>
            </a:endParaRPr>
          </a:p>
        </p:txBody>
      </p:sp>
      <p:sp>
        <p:nvSpPr>
          <p:cNvPr id="63" name="텍스트 상자 61"/>
          <p:cNvSpPr txBox="1">
            <a:spLocks/>
          </p:cNvSpPr>
          <p:nvPr/>
        </p:nvSpPr>
        <p:spPr>
          <a:xfrm rot="0">
            <a:off x="5762625" y="3086100"/>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3분카레</a:t>
            </a:r>
            <a:endParaRPr lang="ko-KR" altLang="en-US" sz="1100">
              <a:solidFill>
                <a:schemeClr val="tx1"/>
              </a:solidFill>
              <a:latin typeface="맑은 고딕" charset="0"/>
              <a:ea typeface="맑은 고딕" charset="0"/>
            </a:endParaRPr>
          </a:p>
        </p:txBody>
      </p:sp>
      <p:sp>
        <p:nvSpPr>
          <p:cNvPr id="64" name="텍스트 상자 62"/>
          <p:cNvSpPr txBox="1">
            <a:spLocks/>
          </p:cNvSpPr>
          <p:nvPr/>
        </p:nvSpPr>
        <p:spPr>
          <a:xfrm rot="0">
            <a:off x="5518785" y="3299460"/>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진라면</a:t>
            </a:r>
            <a:endParaRPr lang="ko-KR" altLang="en-US" sz="1100">
              <a:solidFill>
                <a:schemeClr val="tx1"/>
              </a:solidFill>
              <a:latin typeface="맑은 고딕" charset="0"/>
              <a:ea typeface="맑은 고딕" charset="0"/>
            </a:endParaRPr>
          </a:p>
        </p:txBody>
      </p:sp>
      <p:sp>
        <p:nvSpPr>
          <p:cNvPr id="65" name="텍스트 상자 63"/>
          <p:cNvSpPr txBox="1">
            <a:spLocks/>
          </p:cNvSpPr>
          <p:nvPr/>
        </p:nvSpPr>
        <p:spPr>
          <a:xfrm rot="0">
            <a:off x="6017260" y="2428240"/>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햄연지</a:t>
            </a:r>
            <a:endParaRPr lang="ko-KR" altLang="en-US" sz="1100">
              <a:solidFill>
                <a:schemeClr val="tx1"/>
              </a:solidFill>
              <a:latin typeface="맑은 고딕" charset="0"/>
              <a:ea typeface="맑은 고딕" charset="0"/>
            </a:endParaRPr>
          </a:p>
        </p:txBody>
      </p:sp>
      <p:sp>
        <p:nvSpPr>
          <p:cNvPr id="66" name="텍스트 상자 64"/>
          <p:cNvSpPr txBox="1">
            <a:spLocks/>
          </p:cNvSpPr>
          <p:nvPr/>
        </p:nvSpPr>
        <p:spPr>
          <a:xfrm rot="0">
            <a:off x="5568315" y="3588385"/>
            <a:ext cx="811530" cy="43053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마요네즈, 케찹</a:t>
            </a:r>
            <a:endParaRPr lang="ko-KR" altLang="en-US" sz="1100">
              <a:solidFill>
                <a:schemeClr val="tx1"/>
              </a:solidFill>
              <a:latin typeface="맑은 고딕" charset="0"/>
              <a:ea typeface="맑은 고딕" charset="0"/>
            </a:endParaRPr>
          </a:p>
        </p:txBody>
      </p:sp>
      <p:sp>
        <p:nvSpPr>
          <p:cNvPr id="67" name="텍스트 상자 65"/>
          <p:cNvSpPr txBox="1">
            <a:spLocks/>
          </p:cNvSpPr>
          <p:nvPr/>
        </p:nvSpPr>
        <p:spPr>
          <a:xfrm rot="0">
            <a:off x="7030085" y="3392170"/>
            <a:ext cx="1277620" cy="43053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점자표기 라면용기 도입</a:t>
            </a:r>
            <a:endParaRPr lang="ko-KR" altLang="en-US" sz="1100">
              <a:solidFill>
                <a:schemeClr val="tx1"/>
              </a:solidFill>
              <a:latin typeface="맑은 고딕" charset="0"/>
              <a:ea typeface="맑은 고딕" charset="0"/>
            </a:endParaRPr>
          </a:p>
        </p:txBody>
      </p:sp>
      <p:sp>
        <p:nvSpPr>
          <p:cNvPr id="68" name="텍스트 상자 66"/>
          <p:cNvSpPr txBox="1">
            <a:spLocks/>
          </p:cNvSpPr>
          <p:nvPr/>
        </p:nvSpPr>
        <p:spPr>
          <a:xfrm rot="0">
            <a:off x="4526915" y="3851275"/>
            <a:ext cx="811530" cy="43053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보드게임 출시</a:t>
            </a:r>
            <a:endParaRPr lang="ko-KR" altLang="en-US" sz="1100">
              <a:solidFill>
                <a:schemeClr val="tx1"/>
              </a:solidFill>
              <a:latin typeface="맑은 고딕" charset="0"/>
              <a:ea typeface="맑은 고딕" charset="0"/>
            </a:endParaRPr>
          </a:p>
        </p:txBody>
      </p:sp>
      <p:sp>
        <p:nvSpPr>
          <p:cNvPr id="69" name="텍스트 상자 67"/>
          <p:cNvSpPr txBox="1">
            <a:spLocks/>
          </p:cNvSpPr>
          <p:nvPr/>
        </p:nvSpPr>
        <p:spPr>
          <a:xfrm rot="0">
            <a:off x="7342505" y="5099685"/>
            <a:ext cx="1005205" cy="43053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중국산 미역 의혹</a:t>
            </a:r>
            <a:endParaRPr lang="ko-KR" altLang="en-US" sz="1100">
              <a:solidFill>
                <a:schemeClr val="tx1"/>
              </a:solidFill>
              <a:latin typeface="맑은 고딕" charset="0"/>
              <a:ea typeface="맑은 고딕" charset="0"/>
            </a:endParaRPr>
          </a:p>
        </p:txBody>
      </p:sp>
      <p:sp>
        <p:nvSpPr>
          <p:cNvPr id="70" name="텍스트 상자 68"/>
          <p:cNvSpPr txBox="1">
            <a:spLocks/>
          </p:cNvSpPr>
          <p:nvPr/>
        </p:nvSpPr>
        <p:spPr>
          <a:xfrm rot="0">
            <a:off x="6421755" y="3094990"/>
            <a:ext cx="1327150" cy="43053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플라스틱 트레이 포장 제거</a:t>
            </a:r>
            <a:endParaRPr lang="ko-KR" altLang="en-US" sz="1100">
              <a:solidFill>
                <a:schemeClr val="tx1"/>
              </a:solidFill>
              <a:latin typeface="맑은 고딕" charset="0"/>
              <a:ea typeface="맑은 고딕" charset="0"/>
            </a:endParaRPr>
          </a:p>
        </p:txBody>
      </p:sp>
      <p:sp>
        <p:nvSpPr>
          <p:cNvPr id="71" name="텍스트 상자 69"/>
          <p:cNvSpPr txBox="1">
            <a:spLocks/>
          </p:cNvSpPr>
          <p:nvPr/>
        </p:nvSpPr>
        <p:spPr>
          <a:xfrm rot="0">
            <a:off x="5674995" y="4436745"/>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즉석국</a:t>
            </a:r>
            <a:endParaRPr lang="ko-KR" altLang="en-US" sz="1100">
              <a:solidFill>
                <a:schemeClr val="tx1"/>
              </a:solidFill>
              <a:latin typeface="맑은 고딕" charset="0"/>
              <a:ea typeface="맑은 고딕" charset="0"/>
            </a:endParaRPr>
          </a:p>
        </p:txBody>
      </p:sp>
      <p:sp>
        <p:nvSpPr>
          <p:cNvPr id="72" name="텍스트 상자 70"/>
          <p:cNvSpPr txBox="1">
            <a:spLocks/>
          </p:cNvSpPr>
          <p:nvPr/>
        </p:nvSpPr>
        <p:spPr>
          <a:xfrm rot="0">
            <a:off x="6751955" y="4099560"/>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신뢰</a:t>
            </a:r>
            <a:endParaRPr lang="ko-KR" altLang="en-US" sz="1100">
              <a:solidFill>
                <a:schemeClr val="tx1"/>
              </a:solidFill>
              <a:latin typeface="맑은 고딕" charset="0"/>
              <a:ea typeface="맑은 고딕" charset="0"/>
            </a:endParaRPr>
          </a:p>
        </p:txBody>
      </p:sp>
      <p:sp>
        <p:nvSpPr>
          <p:cNvPr id="73" name="텍스트 상자 71"/>
          <p:cNvSpPr txBox="1">
            <a:spLocks/>
          </p:cNvSpPr>
          <p:nvPr/>
        </p:nvSpPr>
        <p:spPr>
          <a:xfrm rot="0">
            <a:off x="6260465" y="2701925"/>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건강함</a:t>
            </a:r>
            <a:endParaRPr lang="ko-KR" altLang="en-US" sz="1100">
              <a:solidFill>
                <a:schemeClr val="tx1"/>
              </a:solidFill>
              <a:latin typeface="맑은 고딕" charset="0"/>
              <a:ea typeface="맑은 고딕" charset="0"/>
            </a:endParaRPr>
          </a:p>
        </p:txBody>
      </p:sp>
      <p:sp>
        <p:nvSpPr>
          <p:cNvPr id="74" name="텍스트 상자 72"/>
          <p:cNvSpPr txBox="1">
            <a:spLocks/>
          </p:cNvSpPr>
          <p:nvPr/>
        </p:nvSpPr>
        <p:spPr>
          <a:xfrm rot="0">
            <a:off x="6760845" y="4573905"/>
            <a:ext cx="101092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정규직 채용</a:t>
            </a:r>
            <a:endParaRPr lang="ko-KR" altLang="en-US" sz="1100">
              <a:solidFill>
                <a:schemeClr val="tx1"/>
              </a:solidFill>
              <a:latin typeface="맑은 고딕" charset="0"/>
              <a:ea typeface="맑은 고딕" charset="0"/>
            </a:endParaRPr>
          </a:p>
        </p:txBody>
      </p:sp>
      <p:sp>
        <p:nvSpPr>
          <p:cNvPr id="75" name="텍스트 상자 73"/>
          <p:cNvSpPr txBox="1">
            <a:spLocks/>
          </p:cNvSpPr>
          <p:nvPr/>
        </p:nvSpPr>
        <p:spPr>
          <a:xfrm rot="0">
            <a:off x="6929755" y="4862195"/>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정직함</a:t>
            </a:r>
            <a:endParaRPr lang="ko-KR" altLang="en-US" sz="1100">
              <a:solidFill>
                <a:schemeClr val="tx1"/>
              </a:solidFill>
              <a:latin typeface="맑은 고딕" charset="0"/>
              <a:ea typeface="맑은 고딕" charset="0"/>
            </a:endParaRPr>
          </a:p>
        </p:txBody>
      </p:sp>
      <p:sp>
        <p:nvSpPr>
          <p:cNvPr id="76" name="텍스트 상자 74"/>
          <p:cNvSpPr txBox="1">
            <a:spLocks/>
          </p:cNvSpPr>
          <p:nvPr/>
        </p:nvSpPr>
        <p:spPr>
          <a:xfrm rot="0">
            <a:off x="5755005" y="2125980"/>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친근함</a:t>
            </a:r>
            <a:endParaRPr lang="ko-KR" altLang="en-US" sz="1100">
              <a:solidFill>
                <a:schemeClr val="tx1"/>
              </a:solidFill>
              <a:latin typeface="맑은 고딕" charset="0"/>
              <a:ea typeface="맑은 고딕" charset="0"/>
            </a:endParaRPr>
          </a:p>
        </p:txBody>
      </p:sp>
      <p:sp>
        <p:nvSpPr>
          <p:cNvPr id="77" name="텍스트 상자 75"/>
          <p:cNvSpPr txBox="1">
            <a:spLocks/>
          </p:cNvSpPr>
          <p:nvPr/>
        </p:nvSpPr>
        <p:spPr>
          <a:xfrm rot="0">
            <a:off x="7049770" y="4286250"/>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사회공헌</a:t>
            </a:r>
            <a:endParaRPr lang="ko-KR" altLang="en-US" sz="1100">
              <a:solidFill>
                <a:schemeClr val="tx1"/>
              </a:solidFill>
              <a:latin typeface="맑은 고딕" charset="0"/>
              <a:ea typeface="맑은 고딕" charset="0"/>
            </a:endParaRPr>
          </a:p>
        </p:txBody>
      </p:sp>
      <p:sp>
        <p:nvSpPr>
          <p:cNvPr id="78" name="텍스트 상자 76"/>
          <p:cNvSpPr txBox="1">
            <a:spLocks/>
          </p:cNvSpPr>
          <p:nvPr/>
        </p:nvSpPr>
        <p:spPr>
          <a:xfrm rot="0">
            <a:off x="6242050" y="4317365"/>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윤리경영</a:t>
            </a:r>
            <a:endParaRPr lang="ko-KR" altLang="en-US" sz="1100">
              <a:solidFill>
                <a:schemeClr val="tx1"/>
              </a:solidFill>
              <a:latin typeface="맑은 고딕" charset="0"/>
              <a:ea typeface="맑은 고딕" charset="0"/>
            </a:endParaRPr>
          </a:p>
        </p:txBody>
      </p:sp>
      <p:sp>
        <p:nvSpPr>
          <p:cNvPr id="79" name="텍스트 상자 77"/>
          <p:cNvSpPr txBox="1">
            <a:spLocks/>
          </p:cNvSpPr>
          <p:nvPr/>
        </p:nvSpPr>
        <p:spPr>
          <a:xfrm rot="0">
            <a:off x="6868160" y="2867660"/>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환경경영</a:t>
            </a:r>
            <a:endParaRPr lang="ko-KR" altLang="en-US" sz="1100">
              <a:solidFill>
                <a:schemeClr val="tx1"/>
              </a:solidFill>
              <a:latin typeface="맑은 고딕" charset="0"/>
              <a:ea typeface="맑은 고딕" charset="0"/>
            </a:endParaRPr>
          </a:p>
        </p:txBody>
      </p:sp>
      <p:sp>
        <p:nvSpPr>
          <p:cNvPr id="80" name="텍스트 상자 78"/>
          <p:cNvSpPr txBox="1">
            <a:spLocks/>
          </p:cNvSpPr>
          <p:nvPr/>
        </p:nvSpPr>
        <p:spPr>
          <a:xfrm rot="0">
            <a:off x="5025390" y="2846705"/>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맛</a:t>
            </a:r>
            <a:endParaRPr lang="ko-KR" altLang="en-US" sz="1100">
              <a:solidFill>
                <a:schemeClr val="tx1"/>
              </a:solidFill>
              <a:latin typeface="맑은 고딕" charset="0"/>
              <a:ea typeface="맑은 고딕" charset="0"/>
            </a:endParaRPr>
          </a:p>
        </p:txBody>
      </p:sp>
      <p:sp>
        <p:nvSpPr>
          <p:cNvPr id="81" name="텍스트 상자 79"/>
          <p:cNvSpPr txBox="1">
            <a:spLocks/>
          </p:cNvSpPr>
          <p:nvPr/>
        </p:nvSpPr>
        <p:spPr>
          <a:xfrm rot="0">
            <a:off x="6395085" y="3955415"/>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품질</a:t>
            </a:r>
            <a:endParaRPr lang="ko-KR" altLang="en-US" sz="1100">
              <a:solidFill>
                <a:schemeClr val="tx1"/>
              </a:solidFill>
              <a:latin typeface="맑은 고딕" charset="0"/>
              <a:ea typeface="맑은 고딕" charset="0"/>
            </a:endParaRPr>
          </a:p>
        </p:txBody>
      </p:sp>
      <p:sp>
        <p:nvSpPr>
          <p:cNvPr id="82" name="텍스트 상자 80"/>
          <p:cNvSpPr txBox="1">
            <a:spLocks/>
          </p:cNvSpPr>
          <p:nvPr/>
        </p:nvSpPr>
        <p:spPr>
          <a:xfrm rot="0">
            <a:off x="6589395" y="2429510"/>
            <a:ext cx="81153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착한가격</a:t>
            </a:r>
            <a:endParaRPr lang="ko-KR" altLang="en-US" sz="1100">
              <a:solidFill>
                <a:schemeClr val="tx1"/>
              </a:solidFill>
              <a:latin typeface="맑은 고딕" charset="0"/>
              <a:ea typeface="맑은 고딕" charset="0"/>
            </a:endParaRPr>
          </a:p>
        </p:txBody>
      </p:sp>
      <p:sp>
        <p:nvSpPr>
          <p:cNvPr id="83" name="텍스트 상자 81"/>
          <p:cNvSpPr txBox="1">
            <a:spLocks/>
          </p:cNvSpPr>
          <p:nvPr/>
        </p:nvSpPr>
        <p:spPr>
          <a:xfrm rot="0">
            <a:off x="7539355" y="3173730"/>
            <a:ext cx="1577340"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노블레스 오블리주</a:t>
            </a:r>
            <a:endParaRPr lang="ko-KR" altLang="en-US" sz="1100">
              <a:solidFill>
                <a:schemeClr val="tx1"/>
              </a:solidFill>
              <a:latin typeface="맑은 고딕" charset="0"/>
              <a:ea typeface="맑은 고딕" charset="0"/>
            </a:endParaRPr>
          </a:p>
        </p:txBody>
      </p:sp>
      <p:sp>
        <p:nvSpPr>
          <p:cNvPr id="84" name="텍스트 상자 82"/>
          <p:cNvSpPr txBox="1">
            <a:spLocks/>
          </p:cNvSpPr>
          <p:nvPr/>
        </p:nvSpPr>
        <p:spPr>
          <a:xfrm rot="0">
            <a:off x="4379595" y="3180080"/>
            <a:ext cx="1255395" cy="43053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순두부 열라면 레시피 열풍</a:t>
            </a:r>
            <a:endParaRPr lang="ko-KR" altLang="en-US" sz="1100">
              <a:solidFill>
                <a:schemeClr val="tx1"/>
              </a:solidFill>
              <a:latin typeface="맑은 고딕" charset="0"/>
              <a:ea typeface="맑은 고딕" charset="0"/>
            </a:endParaRPr>
          </a:p>
        </p:txBody>
      </p:sp>
      <p:sp>
        <p:nvSpPr>
          <p:cNvPr id="85" name="도형 83"/>
          <p:cNvSpPr>
            <a:spLocks/>
          </p:cNvSpPr>
          <p:nvPr/>
        </p:nvSpPr>
        <p:spPr>
          <a:xfrm rot="0">
            <a:off x="4508500" y="2723515"/>
            <a:ext cx="1840865" cy="1720850"/>
          </a:xfrm>
          <a:prstGeom prst="ellipse"/>
          <a:noFill/>
          <a:ln w="28575" cap="flat" cmpd="sng">
            <a:solidFill>
              <a:srgbClr val="FF000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0" hangingPunct="1">
              <a:buFontTx/>
              <a:buNone/>
            </a:pPr>
            <a:endParaRPr lang="ko-KR" altLang="en-US" sz="1800">
              <a:latin typeface="맑은 고딕" charset="0"/>
              <a:ea typeface="맑은 고딕" charset="0"/>
            </a:endParaRPr>
          </a:p>
        </p:txBody>
      </p:sp>
      <p:sp>
        <p:nvSpPr>
          <p:cNvPr id="86" name="도형 84"/>
          <p:cNvSpPr>
            <a:spLocks/>
          </p:cNvSpPr>
          <p:nvPr/>
        </p:nvSpPr>
        <p:spPr>
          <a:xfrm rot="0">
            <a:off x="6590030" y="2585720"/>
            <a:ext cx="1840865" cy="2565400"/>
          </a:xfrm>
          <a:prstGeom prst="ellipse"/>
          <a:noFill/>
          <a:ln w="28575" cap="flat" cmpd="sng">
            <a:solidFill>
              <a:srgbClr val="0611F2">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0" hangingPunct="1">
              <a:buFontTx/>
              <a:buNone/>
            </a:pPr>
            <a:endParaRPr lang="ko-KR" altLang="en-US" sz="1800">
              <a:latin typeface="맑은 고딕" charset="0"/>
              <a:ea typeface="맑은 고딕" charset="0"/>
            </a:endParaRPr>
          </a:p>
        </p:txBody>
      </p:sp>
      <p:sp>
        <p:nvSpPr>
          <p:cNvPr id="87" name="텍스트 상자 85"/>
          <p:cNvSpPr txBox="1">
            <a:spLocks/>
          </p:cNvSpPr>
          <p:nvPr/>
        </p:nvSpPr>
        <p:spPr>
          <a:xfrm rot="0">
            <a:off x="4289425" y="3633470"/>
            <a:ext cx="1508125" cy="261620"/>
          </a:xfrm>
          <a:prstGeom prst="rect"/>
          <a:noFill/>
        </p:spPr>
        <p:txBody>
          <a:bodyPr wrap="square" lIns="91440" tIns="45720" rIns="91440" bIns="45720" vert="horz" anchor="t">
            <a:spAutoFit/>
          </a:bodyPr>
          <a:lstStyle/>
          <a:p>
            <a:pPr marL="0" indent="0" rtl="0" algn="ctr" defTabSz="914400" eaLnBrk="1" latinLnBrk="0" hangingPunct="1">
              <a:buFontTx/>
              <a:buNone/>
            </a:pPr>
            <a:r>
              <a:rPr sz="1100">
                <a:solidFill>
                  <a:schemeClr val="tx1"/>
                </a:solidFill>
                <a:latin typeface="맑은 고딕" charset="0"/>
                <a:ea typeface="맑은 고딕" charset="0"/>
              </a:rPr>
              <a:t>콜라보 이벤트</a:t>
            </a:r>
            <a:endParaRPr lang="ko-KR" altLang="en-US" sz="1100">
              <a:solidFill>
                <a:schemeClr val="tx1"/>
              </a:solidFill>
              <a:latin typeface="맑은 고딕" charset="0"/>
              <a:ea typeface="맑은 고딕" charset="0"/>
            </a:endParaRPr>
          </a:p>
        </p:txBody>
      </p:sp>
    </p:spTree>
    <p:extLst>
      <p:ext uri="{BB962C8B-B14F-4D97-AF65-F5344CB8AC3E}">
        <p14:creationId xmlns:p14="http://schemas.microsoft.com/office/powerpoint/2010/main" val="432686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xfrm>
            <a:off x="890270" y="699135"/>
            <a:ext cx="8006715" cy="312420"/>
          </a:xfrm>
        </p:spPr>
        <p:txBody>
          <a:bodyPr>
            <a:normAutofit fontScale="90000"/>
          </a:bodyPr>
          <a:lstStyle/>
          <a:p>
            <a:r>
              <a:rPr lang="en-US" altLang="ko-KR" dirty="0">
                <a:latin typeface="+mj-ea"/>
              </a:rPr>
              <a:t>3.</a:t>
            </a:r>
            <a:r>
              <a:rPr lang="ko-KR" altLang="en-US" dirty="0">
                <a:latin typeface="+mj-ea"/>
              </a:rPr>
              <a:t> </a:t>
            </a:r>
            <a:r>
              <a:rPr lang="ko-KR" altLang="en-US" dirty="0"/>
              <a:t>프로젝트 분석 내용 방향성 선정</a:t>
            </a:r>
          </a:p>
        </p:txBody>
      </p:sp>
      <p:sp>
        <p:nvSpPr>
          <p:cNvPr id="12" name="부제목 3">
            <a:extLst>
              <a:ext uri="{FF2B5EF4-FFF2-40B4-BE49-F238E27FC236}">
                <a16:creationId xmlns:a16="http://schemas.microsoft.com/office/drawing/2014/main" id="{9BDE5150-D116-4748-8159-831FAA8ABF6E}"/>
              </a:ext>
            </a:extLst>
          </p:cNvPr>
          <p:cNvSpPr>
            <a:spLocks noGrp="1"/>
          </p:cNvSpPr>
          <p:nvPr>
            <p:ph type="subTitle" idx="1"/>
          </p:nvPr>
        </p:nvSpPr>
        <p:spPr>
          <a:xfrm>
            <a:off x="978535" y="1073150"/>
            <a:ext cx="7918450" cy="312420"/>
          </a:xfrm>
        </p:spPr>
        <p:txBody>
          <a:bodyPr>
            <a:normAutofit/>
          </a:bodyPr>
          <a:lstStyle/>
          <a:p>
            <a:r>
              <a:rPr lang="en-US" altLang="ko-KR" dirty="0"/>
              <a:t>03-2 </a:t>
            </a:r>
            <a:r>
              <a:rPr lang="ko-KR" altLang="en-US" dirty="0"/>
              <a:t>자료 매트리스 분석</a:t>
            </a:r>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xfrm>
            <a:off x="1184910" y="1384935"/>
            <a:ext cx="7712075" cy="312420"/>
          </a:xfrm>
        </p:spPr>
        <p:txBody>
          <a:bodyPr>
            <a:normAutofit/>
          </a:bodyPr>
          <a:lstStyle/>
          <a:p>
            <a:r>
              <a:rPr lang="en-US" altLang="ko-KR" dirty="0"/>
              <a:t>color</a:t>
            </a:r>
            <a:r>
              <a:rPr lang="ko-KR" altLang="en-US" dirty="0"/>
              <a:t> </a:t>
            </a:r>
            <a:r>
              <a:rPr lang="en-US" altLang="ko-KR" dirty="0"/>
              <a:t>matrix</a:t>
            </a:r>
            <a:r>
              <a:rPr lang="ko-KR" altLang="en-US" dirty="0"/>
              <a:t> 분석 </a:t>
            </a:r>
            <a:r>
              <a:rPr lang="en-US" altLang="ko-KR" dirty="0"/>
              <a:t>: </a:t>
            </a:r>
            <a:r>
              <a:rPr lang="ko-KR" altLang="en-US" dirty="0"/>
              <a:t>단색</a:t>
            </a:r>
          </a:p>
        </p:txBody>
      </p:sp>
      <p:sp>
        <p:nvSpPr>
          <p:cNvPr id="44" name="텍스트 개체 틀 11">
            <a:extLst>
              <a:ext uri="{FF2B5EF4-FFF2-40B4-BE49-F238E27FC236}">
                <a16:creationId xmlns:a16="http://schemas.microsoft.com/office/drawing/2014/main" id="{9F3ABBDE-16C5-461C-91BD-29F6FF836A0E}"/>
              </a:ext>
            </a:extLst>
          </p:cNvPr>
          <p:cNvSpPr txBox="1">
            <a:spLocks/>
          </p:cNvSpPr>
          <p:nvPr/>
        </p:nvSpPr>
        <p:spPr>
          <a:xfrm>
            <a:off x="5253990" y="1403985"/>
            <a:ext cx="2369185" cy="330835"/>
          </a:xfrm>
          <a:prstGeom prst="rect">
            <a:avLst/>
          </a:prstGeom>
        </p:spPr>
        <p:txBody>
          <a:bodyPr/>
          <a:lstStyle>
            <a:lvl1pPr marL="285750" indent="-285750" algn="l" defTabSz="914400" rtl="0" eaLnBrk="1" latinLnBrk="1" hangingPunct="1">
              <a:lnSpc>
                <a:spcPct val="90000"/>
              </a:lnSpc>
              <a:spcBef>
                <a:spcPts val="1000"/>
              </a:spcBef>
              <a:buClr>
                <a:srgbClr val="2AB9C7"/>
              </a:buClr>
              <a:buSzPct val="80000"/>
              <a:buFont typeface="Wingdings" panose="05000000000000000000" pitchFamily="2" charset="2"/>
              <a:buChar char="l"/>
              <a:defRPr sz="1600" kern="1200">
                <a:solidFill>
                  <a:srgbClr val="595959"/>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1"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ltLang="ko-KR" sz="1300" dirty="0">
                <a:solidFill>
                  <a:prstClr val="black">
                    <a:lumMod val="65000"/>
                    <a:lumOff val="35000"/>
                  </a:prstClr>
                </a:solidFill>
                <a:latin typeface="맑은 고딕" panose="020B0503020000020004" pitchFamily="50" charset="-127"/>
                <a:ea typeface="맑은 고딕" panose="020B0503020000020004" pitchFamily="50" charset="-127"/>
              </a:rPr>
              <a:t>color</a:t>
            </a:r>
            <a:r>
              <a:rPr lang="ko-KR" altLang="en-US" sz="1300" dirty="0">
                <a:solidFill>
                  <a:prstClr val="black">
                    <a:lumMod val="65000"/>
                    <a:lumOff val="35000"/>
                  </a:prstClr>
                </a:solidFill>
                <a:latin typeface="맑은 고딕" panose="020B0503020000020004" pitchFamily="50" charset="-127"/>
                <a:ea typeface="맑은 고딕" panose="020B0503020000020004" pitchFamily="50" charset="-127"/>
              </a:rPr>
              <a:t> </a:t>
            </a:r>
            <a:r>
              <a:rPr lang="en-US" altLang="ko-KR" sz="1300" dirty="0">
                <a:solidFill>
                  <a:prstClr val="black">
                    <a:lumMod val="65000"/>
                    <a:lumOff val="35000"/>
                  </a:prstClr>
                </a:solidFill>
                <a:latin typeface="맑은 고딕" panose="020B0503020000020004" pitchFamily="50" charset="-127"/>
                <a:ea typeface="맑은 고딕" panose="020B0503020000020004" pitchFamily="50" charset="-127"/>
              </a:rPr>
              <a:t>matrix</a:t>
            </a:r>
            <a:r>
              <a:rPr lang="ko-KR" altLang="en-US" sz="1300" dirty="0">
                <a:solidFill>
                  <a:prstClr val="black">
                    <a:lumMod val="65000"/>
                    <a:lumOff val="35000"/>
                  </a:prstClr>
                </a:solidFill>
                <a:latin typeface="맑은 고딕" panose="020B0503020000020004" pitchFamily="50" charset="-127"/>
                <a:ea typeface="맑은 고딕" panose="020B0503020000020004" pitchFamily="50" charset="-127"/>
              </a:rPr>
              <a:t> 분석 </a:t>
            </a:r>
            <a:r>
              <a:rPr lang="en-US" altLang="ko-KR" sz="1300" dirty="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300" dirty="0">
                <a:solidFill>
                  <a:prstClr val="black">
                    <a:lumMod val="65000"/>
                    <a:lumOff val="35000"/>
                  </a:prstClr>
                </a:solidFill>
                <a:latin typeface="맑은 고딕" panose="020B0503020000020004" pitchFamily="50" charset="-127"/>
                <a:ea typeface="맑은 고딕" panose="020B0503020000020004" pitchFamily="50" charset="-127"/>
              </a:rPr>
              <a:t>배색</a:t>
            </a:r>
            <a:endParaRPr lang="ko-KR" altLang="en-US" sz="1300" dirty="0"/>
          </a:p>
        </p:txBody>
      </p:sp>
      <p:sp>
        <p:nvSpPr>
          <p:cNvPr id="45" name="도형 88"/>
          <p:cNvSpPr>
            <a:spLocks/>
          </p:cNvSpPr>
          <p:nvPr/>
        </p:nvSpPr>
        <p:spPr>
          <a:xfrm rot="0">
            <a:off x="977900" y="2964815"/>
            <a:ext cx="1613535" cy="1569720"/>
          </a:xfrm>
          <a:prstGeom prst="ellipse"/>
          <a:noFill/>
          <a:ln w="28575" cap="flat" cmpd="sng">
            <a:solidFill>
              <a:srgbClr val="FF000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0" hangingPunct="1">
              <a:buFontTx/>
              <a:buNone/>
            </a:pPr>
            <a:endParaRPr lang="ko-KR" altLang="en-US" sz="1800">
              <a:latin typeface="맑은 고딕" charset="0"/>
              <a:ea typeface="맑은 고딕" charset="0"/>
            </a:endParaRPr>
          </a:p>
        </p:txBody>
      </p:sp>
      <p:sp>
        <p:nvSpPr>
          <p:cNvPr id="46" name="도형 89"/>
          <p:cNvSpPr>
            <a:spLocks/>
          </p:cNvSpPr>
          <p:nvPr/>
        </p:nvSpPr>
        <p:spPr>
          <a:xfrm rot="0">
            <a:off x="2843530" y="2954020"/>
            <a:ext cx="1386205" cy="2139315"/>
          </a:xfrm>
          <a:prstGeom prst="ellipse"/>
          <a:noFill/>
          <a:ln w="28575" cap="flat" cmpd="sng">
            <a:solidFill>
              <a:srgbClr val="0611F2">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0" hangingPunct="1">
              <a:buFontTx/>
              <a:buNone/>
            </a:pPr>
            <a:endParaRPr lang="ko-KR" altLang="en-US" sz="1800">
              <a:latin typeface="맑은 고딕" charset="0"/>
              <a:ea typeface="맑은 고딕" charset="0"/>
            </a:endParaRPr>
          </a:p>
        </p:txBody>
      </p:sp>
      <p:sp>
        <p:nvSpPr>
          <p:cNvPr id="47" name="도형 90"/>
          <p:cNvSpPr>
            <a:spLocks/>
          </p:cNvSpPr>
          <p:nvPr/>
        </p:nvSpPr>
        <p:spPr>
          <a:xfrm rot="0">
            <a:off x="5740400" y="2964815"/>
            <a:ext cx="1613535" cy="1569720"/>
          </a:xfrm>
          <a:prstGeom prst="ellipse"/>
          <a:noFill/>
          <a:ln w="28575" cap="flat" cmpd="sng">
            <a:solidFill>
              <a:srgbClr val="FF000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0" hangingPunct="1">
              <a:buFontTx/>
              <a:buNone/>
            </a:pPr>
            <a:endParaRPr lang="ko-KR" altLang="en-US" sz="1800">
              <a:latin typeface="맑은 고딕" charset="0"/>
              <a:ea typeface="맑은 고딕" charset="0"/>
            </a:endParaRPr>
          </a:p>
        </p:txBody>
      </p:sp>
      <p:sp>
        <p:nvSpPr>
          <p:cNvPr id="48" name="도형 91"/>
          <p:cNvSpPr>
            <a:spLocks/>
          </p:cNvSpPr>
          <p:nvPr/>
        </p:nvSpPr>
        <p:spPr>
          <a:xfrm rot="0">
            <a:off x="7606030" y="2954020"/>
            <a:ext cx="1386205" cy="2139315"/>
          </a:xfrm>
          <a:prstGeom prst="ellipse"/>
          <a:noFill/>
          <a:ln w="28575" cap="flat" cmpd="sng">
            <a:solidFill>
              <a:srgbClr val="0611F2">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0" hangingPunct="1">
              <a:buFontTx/>
              <a:buNone/>
            </a:pPr>
            <a:endParaRPr lang="ko-KR" altLang="en-US" sz="1800">
              <a:latin typeface="맑은 고딕" charset="0"/>
              <a:ea typeface="맑은 고딕" charset="0"/>
            </a:endParaRPr>
          </a:p>
        </p:txBody>
      </p:sp>
    </p:spTree>
    <p:extLst>
      <p:ext uri="{BB962C8B-B14F-4D97-AF65-F5344CB8AC3E}">
        <p14:creationId xmlns:p14="http://schemas.microsoft.com/office/powerpoint/2010/main" val="15551715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xfrm>
            <a:off x="890270" y="699135"/>
            <a:ext cx="8006080" cy="311785"/>
          </a:xfrm>
        </p:spPr>
        <p:txBody>
          <a:bodyPr/>
          <a:lstStyle/>
          <a:p>
            <a:r>
              <a:rPr lang="en-US" altLang="ko-KR" sz="1600" dirty="0">
                <a:latin typeface="+mj-ea"/>
              </a:rPr>
              <a:t>3. </a:t>
            </a:r>
            <a:r>
              <a:rPr lang="ko-KR" altLang="en-US" sz="1600" dirty="0">
                <a:latin typeface="+mj-ea"/>
              </a:rPr>
              <a:t>프로젝트 분석 내용 방향성 선정</a:t>
            </a:r>
          </a:p>
        </p:txBody>
      </p:sp>
      <p:sp>
        <p:nvSpPr>
          <p:cNvPr id="12" name="부제목 3">
            <a:extLst>
              <a:ext uri="{FF2B5EF4-FFF2-40B4-BE49-F238E27FC236}">
                <a16:creationId xmlns:a16="http://schemas.microsoft.com/office/drawing/2014/main" id="{9BDE5150-D116-4748-8159-831FAA8ABF6E}"/>
              </a:ext>
            </a:extLst>
          </p:cNvPr>
          <p:cNvSpPr>
            <a:spLocks noGrp="1"/>
          </p:cNvSpPr>
          <p:nvPr>
            <p:ph type="subTitle" idx="1"/>
          </p:nvPr>
        </p:nvSpPr>
        <p:spPr>
          <a:xfrm>
            <a:off x="978535" y="1073150"/>
            <a:ext cx="7917815" cy="311785"/>
          </a:xfrm>
        </p:spPr>
        <p:txBody>
          <a:bodyPr/>
          <a:lstStyle/>
          <a:p>
            <a:r>
              <a:rPr lang="en-US" altLang="ko-KR" dirty="0"/>
              <a:t>03-2 </a:t>
            </a:r>
            <a:r>
              <a:rPr lang="ko-KR" altLang="en-US" dirty="0"/>
              <a:t>자료 매트리스 분석</a:t>
            </a:r>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xfrm>
            <a:off x="1184910" y="1384935"/>
            <a:ext cx="7711440" cy="311785"/>
          </a:xfrm>
        </p:spPr>
        <p:txBody>
          <a:bodyPr/>
          <a:lstStyle/>
          <a:p>
            <a:r>
              <a:rPr lang="ko-KR" altLang="en-US" dirty="0"/>
              <a:t>이미지 공간 </a:t>
            </a:r>
            <a:r>
              <a:rPr lang="en-US" altLang="ko-KR" dirty="0"/>
              <a:t>: </a:t>
            </a:r>
            <a:r>
              <a:rPr lang="ko-KR" altLang="en-US" dirty="0"/>
              <a:t>형용사</a:t>
            </a:r>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sp>
        <p:nvSpPr>
          <p:cNvPr id="6" name="TextBox 5"/>
          <p:cNvSpPr txBox="1">
            <a:spLocks/>
          </p:cNvSpPr>
          <p:nvPr/>
        </p:nvSpPr>
        <p:spPr>
          <a:xfrm rot="0">
            <a:off x="5035550" y="3086100"/>
            <a:ext cx="4013835" cy="2320925"/>
          </a:xfrm>
          <a:prstGeom prst="rect"/>
          <a:noFill/>
        </p:spPr>
        <p:txBody>
          <a:bodyPr wrap="square" lIns="91440" tIns="45720" rIns="91440" bIns="45720" numCol="1" vert="horz" anchor="t">
            <a:spAutoFit/>
          </a:bodyPr>
          <a:lstStyle/>
          <a:p>
            <a:pPr marL="0" indent="0" algn="l" latinLnBrk="0">
              <a:buFontTx/>
              <a:buNone/>
            </a:pPr>
            <a:r>
              <a:rPr sz="1400" i="0" b="0">
                <a:solidFill>
                  <a:schemeClr val="tx1">
                    <a:lumMod val="85000"/>
                    <a:lumOff val="15000"/>
                  </a:schemeClr>
                </a:solidFill>
                <a:latin typeface="맑은 고딕" charset="0"/>
                <a:ea typeface="맑은 고딕" charset="0"/>
              </a:rPr>
              <a:t>제품과 기업 이미지로 핵심 키워드 방향이 달리지는데, 제품은경쾌하지만, 반대로 기업은 단정하고 정적이다.</a:t>
            </a:r>
            <a:endParaRPr lang="ko-KR" altLang="en-US" sz="1400" i="0" b="0">
              <a:solidFill>
                <a:schemeClr val="tx1">
                  <a:lumMod val="85000"/>
                  <a:lumOff val="15000"/>
                </a:schemeClr>
              </a:solidFill>
              <a:latin typeface="맑은 고딕" charset="0"/>
              <a:ea typeface="맑은 고딕" charset="0"/>
            </a:endParaRPr>
          </a:p>
          <a:p>
            <a:pPr marL="0" indent="0" algn="l" latinLnBrk="0">
              <a:buFontTx/>
              <a:buNone/>
            </a:pPr>
            <a:r>
              <a:rPr sz="1400" i="0" b="0">
                <a:solidFill>
                  <a:schemeClr val="tx1">
                    <a:lumMod val="85000"/>
                    <a:lumOff val="15000"/>
                  </a:schemeClr>
                </a:solidFill>
                <a:latin typeface="맑은 고딕" charset="0"/>
                <a:ea typeface="맑은 고딕" charset="0"/>
              </a:rPr>
              <a:t>이 둘의 조화를 통해 기업과 제품에 대한 동시 홍보 효과를 가지고자한다. 따라서, 기업의 주 컬러인 빨강과 노랑을 통해 제품의 이미지를 강조하고, 남색과 회색 어두운 컬러를 통해 기업의 단정하고 믿음직한 이미지를 강조할 수 있도록 한다. </a:t>
            </a:r>
            <a:endParaRPr lang="ko-KR" altLang="en-US" sz="1200">
              <a:solidFill>
                <a:schemeClr val="tx1">
                  <a:lumMod val="75000"/>
                  <a:lumOff val="25000"/>
                </a:schemeClr>
              </a:solidFill>
            </a:endParaRPr>
          </a:p>
        </p:txBody>
      </p:sp>
      <p:sp>
        <p:nvSpPr>
          <p:cNvPr id="21" name="도형 92"/>
          <p:cNvSpPr>
            <a:spLocks/>
          </p:cNvSpPr>
          <p:nvPr/>
        </p:nvSpPr>
        <p:spPr>
          <a:xfrm rot="0">
            <a:off x="977900" y="3002915"/>
            <a:ext cx="1564005" cy="1518920"/>
          </a:xfrm>
          <a:prstGeom prst="ellipse"/>
          <a:noFill/>
          <a:ln w="28575" cap="flat" cmpd="sng">
            <a:solidFill>
              <a:srgbClr val="FF000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0" hangingPunct="1">
              <a:buFontTx/>
              <a:buNone/>
            </a:pPr>
            <a:endParaRPr lang="ko-KR" altLang="en-US" sz="1800">
              <a:latin typeface="맑은 고딕" charset="0"/>
              <a:ea typeface="맑은 고딕" charset="0"/>
            </a:endParaRPr>
          </a:p>
        </p:txBody>
      </p:sp>
      <p:sp>
        <p:nvSpPr>
          <p:cNvPr id="22" name="도형 93"/>
          <p:cNvSpPr>
            <a:spLocks/>
          </p:cNvSpPr>
          <p:nvPr/>
        </p:nvSpPr>
        <p:spPr>
          <a:xfrm rot="0">
            <a:off x="2792730" y="2954020"/>
            <a:ext cx="1564005" cy="2190115"/>
          </a:xfrm>
          <a:prstGeom prst="ellipse"/>
          <a:noFill/>
          <a:ln w="28575" cap="flat" cmpd="sng">
            <a:solidFill>
              <a:srgbClr val="0611F2">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0" hangingPunct="1">
              <a:buFontTx/>
              <a:buNone/>
            </a:pPr>
            <a:endParaRPr lang="ko-KR" altLang="en-US" sz="1800">
              <a:latin typeface="맑은 고딕" charset="0"/>
              <a:ea typeface="맑은 고딕" charset="0"/>
            </a:endParaRPr>
          </a:p>
        </p:txBody>
      </p:sp>
    </p:spTree>
    <p:extLst>
      <p:ext uri="{BB962C8B-B14F-4D97-AF65-F5344CB8AC3E}">
        <p14:creationId xmlns:p14="http://schemas.microsoft.com/office/powerpoint/2010/main" val="854992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xfrm>
            <a:off x="890270" y="705485"/>
            <a:ext cx="8006080" cy="311785"/>
          </a:xfrm>
          <a:prstGeom prst="rect">
            <a:avLst/>
          </a:prstGeom>
        </p:spPr>
        <p:txBody>
          <a:bodyPr>
            <a:normAutofit fontScale="90000"/>
          </a:bodyPr>
          <a:lstStyle/>
          <a:p>
            <a:r>
              <a:rPr lang="en-US" altLang="ko-KR" b="1" dirty="0">
                <a:latin typeface="맑은 고딕" panose="020B0503020000020004" pitchFamily="50" charset="-127"/>
                <a:ea typeface="맑은 고딕" panose="020B0503020000020004" pitchFamily="50" charset="-127"/>
              </a:rPr>
              <a:t>4.</a:t>
            </a:r>
            <a:r>
              <a:rPr lang="ko-KR" altLang="en-US" b="1" dirty="0">
                <a:latin typeface="맑은 고딕" panose="020B0503020000020004" pitchFamily="50" charset="-127"/>
                <a:ea typeface="맑은 고딕" panose="020B0503020000020004" pitchFamily="50" charset="-127"/>
              </a:rPr>
              <a:t> 프로젝트 제작 방향 정리</a:t>
            </a:r>
            <a:endParaRPr lang="ko-KR" altLang="en-US" dirty="0"/>
          </a:p>
        </p:txBody>
      </p:sp>
      <p:sp>
        <p:nvSpPr>
          <p:cNvPr id="5" name="부제목 4">
            <a:extLst>
              <a:ext uri="{FF2B5EF4-FFF2-40B4-BE49-F238E27FC236}">
                <a16:creationId xmlns:a16="http://schemas.microsoft.com/office/drawing/2014/main" id="{29DB42F8-4170-460B-B3C1-34507037918D}"/>
              </a:ext>
            </a:extLst>
          </p:cNvPr>
          <p:cNvSpPr>
            <a:spLocks noGrp="1"/>
          </p:cNvSpPr>
          <p:nvPr>
            <p:ph type="subTitle" idx="1"/>
          </p:nvPr>
        </p:nvSpPr>
        <p:spPr>
          <a:prstGeom prst="rect">
            <a:avLst/>
          </a:prstGeom>
        </p:spPr>
        <p:txBody>
          <a:bodyPr/>
          <a:lstStyle/>
          <a:p>
            <a:r>
              <a:rPr lang="en-US" altLang="ko-KR" dirty="0"/>
              <a:t>04-1 </a:t>
            </a:r>
            <a:r>
              <a:rPr lang="ko-KR" altLang="en-US" dirty="0"/>
              <a:t>조사 분석 내용 최종 정리</a:t>
            </a:r>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prstGeom prst="rect">
            <a:avLst/>
          </a:prstGeom>
        </p:spPr>
        <p:txBody>
          <a:bodyPr>
            <a:noAutofit/>
          </a:bodyPr>
          <a:lstStyle/>
          <a:p>
            <a:r>
              <a:rPr lang="ko-KR" altLang="en-US" dirty="0">
                <a:solidFill>
                  <a:prstClr val="black">
                    <a:lumMod val="65000"/>
                    <a:lumOff val="35000"/>
                  </a:prstClr>
                </a:solidFill>
                <a:latin typeface="맑은 고딕" panose="020B0503020000020004" pitchFamily="50" charset="-127"/>
                <a:ea typeface="맑은 고딕" panose="020B0503020000020004" pitchFamily="50" charset="-127"/>
              </a:rPr>
              <a:t>기업분석 </a:t>
            </a:r>
            <a:r>
              <a:rPr lang="en-US" altLang="ko-KR" dirty="0">
                <a:solidFill>
                  <a:prstClr val="black">
                    <a:lumMod val="65000"/>
                    <a:lumOff val="35000"/>
                  </a:prstClr>
                </a:solidFill>
                <a:latin typeface="맑은 고딕" panose="020B0503020000020004" pitchFamily="50" charset="-127"/>
                <a:ea typeface="맑은 고딕" panose="020B0503020000020004" pitchFamily="50" charset="-127"/>
              </a:rPr>
              <a:t>(SWOT, 3C)</a:t>
            </a:r>
          </a:p>
          <a:p>
            <a:r>
              <a:rPr lang="ko-KR" altLang="en-US" dirty="0"/>
              <a:t>페르소나 분석</a:t>
            </a:r>
            <a:endParaRPr lang="en-US" altLang="ko-KR" dirty="0"/>
          </a:p>
          <a:p>
            <a:r>
              <a:rPr lang="ko-KR" altLang="en-US" dirty="0"/>
              <a:t>매트리스분석</a:t>
            </a:r>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25" name="표 24"/>
          <p:cNvGraphicFramePr>
            <a:graphicFrameLocks noGrp="1"/>
          </p:cNvGraphicFramePr>
          <p:nvPr/>
        </p:nvGraphicFramePr>
        <p:xfrm>
          <a:off x="1268730" y="2279650"/>
          <a:ext cx="7429500" cy="3339465"/>
        </p:xfrm>
        <a:graphic>
          <a:graphicData uri="http://schemas.openxmlformats.org/drawingml/2006/table">
            <a:tbl>
              <a:tblPr>
                <a:tableStyleId>{00000000-0000-0000-0000-000000000000}</a:tableStyleId>
              </a:tblPr>
              <a:tblGrid>
                <a:gridCol w="7429500"/>
              </a:tblGrid>
              <a:tr h="317500">
                <a:tc>
                  <a:txBody>
                    <a:bodyPr/>
                    <a:lstStyle/>
                    <a:p>
                      <a:pPr marL="0" indent="0" algn="l" fontAlgn="base" latinLnBrk="0" lvl="1">
                        <a:lnSpc>
                          <a:spcPct val="130000"/>
                        </a:lnSpc>
                        <a:spcBef>
                          <a:spcPct val="0"/>
                        </a:spcBef>
                        <a:spcAft>
                          <a:spcPct val="0"/>
                        </a:spcAft>
                        <a:buFontTx/>
                        <a:buNone/>
                      </a:pPr>
                      <a:r>
                        <a:rPr lang="ko-KR" altLang="en-US" sz="1200" kern="0" i="0" b="1">
                          <a:solidFill>
                            <a:srgbClr val="191919"/>
                          </a:solidFill>
                          <a:latin typeface="맑은 고딕" charset="0"/>
                        </a:rPr>
                        <a:t>정리</a:t>
                      </a:r>
                      <a:endParaRPr lang="ko-KR" altLang="en-US" sz="1200" kern="0" i="0" b="1">
                        <a:solidFill>
                          <a:srgbClr val="191919"/>
                        </a:solidFill>
                        <a:latin typeface="맑은 고딕" charset="0"/>
                      </a:endParaRPr>
                    </a:p>
                  </a:txBody>
                  <a:tcPr marL="52070" marR="52070" marT="13970" marB="13970" anchor="ctr">
                    <a:lnL w="6350" cap="flat" cmpd="sng" algn="ctr">
                      <a:solidFill>
                        <a:srgbClr val="BFBFBF">
                          <a:alpha val="100000"/>
                        </a:srgbClr>
                      </a:solidFill>
                      <a:prstDash val="solid"/>
                      <a:round/>
                      <a:headEnd type="none" w="med" len="med"/>
                      <a:tailEnd type="none" w="med" len="med"/>
                    </a:lnL>
                    <a:lnR w="6350" cap="flat" cmpd="sng" algn="ctr">
                      <a:solidFill>
                        <a:srgbClr val="BFBFBF">
                          <a:alpha val="100000"/>
                        </a:srgbClr>
                      </a:solidFill>
                      <a:prstDash val="solid"/>
                      <a:round/>
                      <a:headEnd type="none" w="med" len="med"/>
                      <a:tailEnd type="none" w="med" len="med"/>
                    </a:lnR>
                    <a:lnT w="6350" cap="flat" cmpd="sng" algn="ctr">
                      <a:solidFill>
                        <a:srgbClr val="BFBFBF">
                          <a:alpha val="100000"/>
                        </a:srgbClr>
                      </a:solidFill>
                      <a:prstDash val="solid"/>
                      <a:round/>
                      <a:headEnd type="none" w="med" len="med"/>
                      <a:tailEnd type="none" w="med" len="med"/>
                    </a:lnT>
                    <a:lnB w="6350" cap="flat" cmpd="sng" algn="ctr">
                      <a:solidFill>
                        <a:srgbClr val="BFBFBF">
                          <a:alpha val="100000"/>
                        </a:srgbClr>
                      </a:solidFill>
                      <a:prstDash val="solid"/>
                      <a:round/>
                      <a:headEnd type="none" w="med" len="med"/>
                      <a:tailEnd type="none" w="med" len="med"/>
                    </a:lnB>
                    <a:solidFill>
                      <a:schemeClr val="accent1">
                        <a:lumMod val="20000"/>
                        <a:lumOff val="80000"/>
                      </a:schemeClr>
                    </a:solidFill>
                  </a:tcPr>
                </a:tc>
              </a:tr>
              <a:tr h="3021965">
                <a:tc>
                  <a:txBody>
                    <a:bodyPr/>
                    <a:lstStyle/>
                    <a:p>
                      <a:pPr marL="0" indent="0" algn="l" fontAlgn="base" latinLnBrk="0" lvl="1">
                        <a:lnSpc>
                          <a:spcPct val="130000"/>
                        </a:lnSpc>
                        <a:spcBef>
                          <a:spcPct val="0"/>
                        </a:spcBef>
                        <a:spcAft>
                          <a:spcPct val="0"/>
                        </a:spcAft>
                        <a:buFontTx/>
                        <a:buNone/>
                      </a:pPr>
                      <a:endParaRPr lang="ko-KR" altLang="en-US" sz="1200" kern="0" i="0" b="0">
                        <a:solidFill>
                          <a:schemeClr val="bg1">
                            <a:lumMod val="50000"/>
                          </a:schemeClr>
                        </a:solidFill>
                        <a:latin typeface="맑은 고딕" charset="0"/>
                      </a:endParaRPr>
                    </a:p>
                    <a:p>
                      <a:pPr marL="0" indent="0" algn="l" latinLnBrk="0">
                        <a:buFontTx/>
                        <a:buNone/>
                      </a:pPr>
                      <a:r>
                        <a:rPr sz="1200" kern="0" i="0" b="0">
                          <a:solidFill>
                            <a:schemeClr val="tx1"/>
                          </a:solidFill>
                          <a:latin typeface="맑은 고딕" charset="0"/>
                          <a:ea typeface="맑은 고딕" charset="0"/>
                        </a:rPr>
                        <a:t>제작핵심</a:t>
                      </a:r>
                      <a:endParaRPr lang="ko-KR" altLang="en-US" sz="1200" kern="0" i="0" b="0">
                        <a:solidFill>
                          <a:schemeClr val="tx1"/>
                        </a:solidFill>
                        <a:latin typeface="맑은 고딕" charset="0"/>
                        <a:ea typeface="맑은 고딕" charset="0"/>
                      </a:endParaRPr>
                    </a:p>
                    <a:p>
                      <a:pPr marL="0" indent="0" algn="l" latinLnBrk="0">
                        <a:buFontTx/>
                        <a:buNone/>
                      </a:pPr>
                      <a:r>
                        <a:rPr sz="1200" kern="0" i="0" b="0">
                          <a:solidFill>
                            <a:schemeClr val="tx1"/>
                          </a:solidFill>
                          <a:latin typeface="맑은 고딕" charset="0"/>
                          <a:ea typeface="맑은 고딕" charset="0"/>
                        </a:rPr>
                        <a:t>- 필요한 정보를 찾고 둘러보기 편한 페이지</a:t>
                      </a:r>
                      <a:endParaRPr lang="ko-KR" altLang="en-US" sz="1200" kern="0" i="0" b="0">
                        <a:solidFill>
                          <a:schemeClr val="tx1"/>
                        </a:solidFill>
                        <a:latin typeface="맑은 고딕" charset="0"/>
                        <a:ea typeface="맑은 고딕" charset="0"/>
                      </a:endParaRPr>
                    </a:p>
                    <a:p>
                      <a:pPr marL="0" indent="0" algn="l" latinLnBrk="0">
                        <a:buFontTx/>
                        <a:buNone/>
                      </a:pPr>
                      <a:r>
                        <a:rPr sz="1200" kern="0" i="0" b="0">
                          <a:solidFill>
                            <a:schemeClr val="tx1"/>
                          </a:solidFill>
                          <a:latin typeface="맑은 고딕" charset="0"/>
                          <a:ea typeface="맑은 고딕" charset="0"/>
                        </a:rPr>
                        <a:t>- 요소 순서 변경</a:t>
                      </a:r>
                      <a:endParaRPr lang="ko-KR" altLang="en-US" sz="1200" kern="0" i="0" b="0">
                        <a:solidFill>
                          <a:schemeClr val="tx1"/>
                        </a:solidFill>
                        <a:latin typeface="맑은 고딕" charset="0"/>
                        <a:ea typeface="맑은 고딕" charset="0"/>
                      </a:endParaRPr>
                    </a:p>
                    <a:p>
                      <a:pPr marL="0" indent="0" algn="l" latinLnBrk="0">
                        <a:buFontTx/>
                        <a:buNone/>
                      </a:pPr>
                      <a:endParaRPr lang="ko-KR" altLang="en-US" sz="1200" kern="0" i="0" b="0">
                        <a:solidFill>
                          <a:schemeClr val="tx1"/>
                        </a:solidFill>
                        <a:latin typeface="맑은 고딕" charset="0"/>
                        <a:ea typeface="맑은 고딕" charset="0"/>
                      </a:endParaRPr>
                    </a:p>
                    <a:p>
                      <a:pPr marL="0" indent="0" algn="l" latinLnBrk="0">
                        <a:buFontTx/>
                        <a:buNone/>
                      </a:pPr>
                      <a:r>
                        <a:rPr sz="1200" kern="0" i="0" b="0">
                          <a:solidFill>
                            <a:schemeClr val="tx1"/>
                          </a:solidFill>
                          <a:latin typeface="맑은 고딕" charset="0"/>
                          <a:ea typeface="맑은 고딕" charset="0"/>
                        </a:rPr>
                        <a:t>제작방향</a:t>
                      </a:r>
                      <a:endParaRPr lang="ko-KR" altLang="en-US" sz="1200" kern="0" i="0" b="0">
                        <a:solidFill>
                          <a:schemeClr val="tx1"/>
                        </a:solidFill>
                        <a:latin typeface="맑은 고딕" charset="0"/>
                        <a:ea typeface="맑은 고딕" charset="0"/>
                      </a:endParaRPr>
                    </a:p>
                    <a:p>
                      <a:pPr marL="0" indent="0" algn="l" latinLnBrk="0">
                        <a:buFontTx/>
                        <a:buNone/>
                      </a:pPr>
                      <a:r>
                        <a:rPr sz="1200" kern="0" i="0" b="0">
                          <a:solidFill>
                            <a:schemeClr val="tx1"/>
                          </a:solidFill>
                          <a:latin typeface="맑은 고딕" charset="0"/>
                          <a:ea typeface="맑은 고딕" charset="0"/>
                        </a:rPr>
                        <a:t>- 원활한 정보탐색을 위한 직관성 높은 페이지로 구성</a:t>
                      </a:r>
                      <a:endParaRPr lang="ko-KR" altLang="en-US" sz="1200" kern="0" i="0" b="0">
                        <a:solidFill>
                          <a:schemeClr val="tx1"/>
                        </a:solidFill>
                        <a:latin typeface="맑은 고딕" charset="0"/>
                        <a:ea typeface="맑은 고딕" charset="0"/>
                      </a:endParaRPr>
                    </a:p>
                    <a:p>
                      <a:pPr marL="0" indent="0" algn="l" latinLnBrk="0">
                        <a:buFontTx/>
                        <a:buNone/>
                      </a:pPr>
                      <a:r>
                        <a:rPr sz="1200" kern="0" i="0" b="0">
                          <a:solidFill>
                            <a:schemeClr val="tx1"/>
                          </a:solidFill>
                          <a:latin typeface="맑은 고딕" charset="0"/>
                          <a:ea typeface="맑은 고딕" charset="0"/>
                        </a:rPr>
                        <a:t>- 주요컨셉 : 경쾌함과 단정함의 공존, 이상적인 기업임을 강조</a:t>
                      </a:r>
                      <a:endParaRPr lang="ko-KR" altLang="en-US" sz="1200" kern="0" i="0" b="0">
                        <a:solidFill>
                          <a:schemeClr val="tx1"/>
                        </a:solidFill>
                        <a:latin typeface="맑은 고딕" charset="0"/>
                        <a:ea typeface="맑은 고딕" charset="0"/>
                      </a:endParaRPr>
                    </a:p>
                    <a:p>
                      <a:pPr marL="0" indent="0" algn="l" latinLnBrk="0">
                        <a:buFontTx/>
                        <a:buNone/>
                      </a:pPr>
                      <a:endParaRPr lang="ko-KR" altLang="en-US" sz="1200" kern="0" i="0" b="0">
                        <a:solidFill>
                          <a:schemeClr val="tx1"/>
                        </a:solidFill>
                        <a:latin typeface="맑은 고딕" charset="0"/>
                        <a:ea typeface="맑은 고딕" charset="0"/>
                      </a:endParaRPr>
                    </a:p>
                    <a:p>
                      <a:pPr marL="0" indent="0" algn="l" latinLnBrk="0">
                        <a:buFontTx/>
                        <a:buNone/>
                      </a:pPr>
                      <a:r>
                        <a:rPr sz="1200" kern="0" i="0" b="0">
                          <a:solidFill>
                            <a:schemeClr val="tx1"/>
                          </a:solidFill>
                          <a:latin typeface="맑은 고딕" charset="0"/>
                          <a:ea typeface="맑은 고딕" charset="0"/>
                        </a:rPr>
                        <a:t>제작컬러</a:t>
                      </a:r>
                      <a:endParaRPr lang="ko-KR" altLang="en-US" sz="1200" kern="0" i="0" b="0">
                        <a:solidFill>
                          <a:schemeClr val="tx1"/>
                        </a:solidFill>
                        <a:latin typeface="맑은 고딕" charset="0"/>
                        <a:ea typeface="맑은 고딕" charset="0"/>
                      </a:endParaRPr>
                    </a:p>
                    <a:p>
                      <a:pPr marL="0" indent="0" algn="l" latinLnBrk="0">
                        <a:buFontTx/>
                        <a:buNone/>
                      </a:pPr>
                      <a:r>
                        <a:rPr sz="1200" kern="0" i="0" b="0">
                          <a:solidFill>
                            <a:schemeClr val="tx1"/>
                          </a:solidFill>
                          <a:latin typeface="맑은 고딕" charset="0"/>
                          <a:ea typeface="맑은 고딕" charset="0"/>
                        </a:rPr>
                        <a:t>- 주요컬러, 배색 : 노랑, 빨강, 남색, 흰색, 검정색, 회색</a:t>
                      </a:r>
                      <a:endParaRPr lang="ko-KR" altLang="en-US" sz="1200" kern="0" i="0" b="0">
                        <a:solidFill>
                          <a:schemeClr val="tx1"/>
                        </a:solidFill>
                        <a:latin typeface="맑은 고딕" charset="0"/>
                      </a:endParaRPr>
                    </a:p>
                  </a:txBody>
                  <a:tcPr marL="52070" marR="52070" marT="13970" marB="13970" anchor="t">
                    <a:lnL w="6350" cap="flat" cmpd="sng" algn="ctr">
                      <a:solidFill>
                        <a:srgbClr val="BFBFBF">
                          <a:alpha val="100000"/>
                        </a:srgbClr>
                      </a:solidFill>
                      <a:prstDash val="solid"/>
                      <a:round/>
                      <a:headEnd type="none" w="med" len="med"/>
                      <a:tailEnd type="none" w="med" len="med"/>
                    </a:lnL>
                    <a:lnR w="6350" cap="flat" cmpd="sng" algn="ctr">
                      <a:solidFill>
                        <a:srgbClr val="BFBFBF">
                          <a:alpha val="100000"/>
                        </a:srgbClr>
                      </a:solidFill>
                      <a:prstDash val="solid"/>
                      <a:round/>
                      <a:headEnd type="none" w="med" len="med"/>
                      <a:tailEnd type="none" w="med" len="med"/>
                    </a:lnR>
                    <a:lnT w="6350" cap="flat" cmpd="sng" algn="ctr">
                      <a:solidFill>
                        <a:srgbClr val="BFBFBF">
                          <a:alpha val="100000"/>
                        </a:srgbClr>
                      </a:solidFill>
                      <a:prstDash val="solid"/>
                      <a:round/>
                      <a:headEnd type="none" w="med" len="med"/>
                      <a:tailEnd type="none" w="med" len="med"/>
                    </a:lnT>
                    <a:lnB w="6350" cap="flat" cmpd="sng" algn="ctr">
                      <a:solidFill>
                        <a:srgbClr val="BFBFBF">
                          <a:alpha val="100000"/>
                        </a:srgb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8084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72E769-8912-421D-8154-14DF4C253CCD}"/>
              </a:ext>
            </a:extLst>
          </p:cNvPr>
          <p:cNvSpPr>
            <a:spLocks noGrp="1"/>
          </p:cNvSpPr>
          <p:nvPr>
            <p:ph type="ctrTitle"/>
          </p:nvPr>
        </p:nvSpPr>
        <p:spPr>
          <a:prstGeom prst="rect">
            <a:avLst/>
          </a:prstGeom>
        </p:spPr>
        <p:txBody>
          <a:bodyPr>
            <a:normAutofit/>
          </a:bodyPr>
          <a:lstStyle/>
          <a:p>
            <a:pPr>
              <a:defRPr/>
            </a:pPr>
            <a:r>
              <a:rPr lang="en-US" altLang="ko-KR" sz="1600" b="1" dirty="0">
                <a:latin typeface="맑은 고딕" panose="020B0503020000020004" pitchFamily="50" charset="-127"/>
                <a:ea typeface="맑은 고딕" panose="020B0503020000020004" pitchFamily="50" charset="-127"/>
              </a:rPr>
              <a:t>5.</a:t>
            </a:r>
            <a:r>
              <a:rPr lang="ko-KR" altLang="en-US" sz="1600" b="1" dirty="0">
                <a:latin typeface="맑은 고딕" panose="020B0503020000020004" pitchFamily="50" charset="-127"/>
                <a:ea typeface="맑은 고딕" panose="020B0503020000020004" pitchFamily="50" charset="-127"/>
              </a:rPr>
              <a:t> 웹페이지 구조 </a:t>
            </a:r>
            <a:r>
              <a:rPr lang="en-US" altLang="ko-KR" sz="1600" b="1" dirty="0">
                <a:latin typeface="맑은 고딕" panose="020B0503020000020004" pitchFamily="50" charset="-127"/>
                <a:ea typeface="맑은 고딕" panose="020B0503020000020004" pitchFamily="50" charset="-127"/>
              </a:rPr>
              <a:t>(</a:t>
            </a:r>
            <a:r>
              <a:rPr lang="ko-KR" altLang="en-US" sz="1600" b="1" dirty="0">
                <a:latin typeface="맑은 고딕" panose="020B0503020000020004" pitchFamily="50" charset="-127"/>
                <a:ea typeface="맑은 고딕" panose="020B0503020000020004" pitchFamily="50" charset="-127"/>
              </a:rPr>
              <a:t>사이트 전체 페이지 구성</a:t>
            </a:r>
            <a:r>
              <a:rPr lang="en-US" altLang="ko-KR" sz="1600" b="1" dirty="0">
                <a:latin typeface="맑은 고딕" panose="020B0503020000020004" pitchFamily="50" charset="-127"/>
                <a:ea typeface="맑은 고딕" panose="020B0503020000020004" pitchFamily="50" charset="-127"/>
              </a:rPr>
              <a:t>) – </a:t>
            </a:r>
            <a:r>
              <a:rPr lang="ko-KR" altLang="en-US" sz="1600" b="1" dirty="0">
                <a:latin typeface="맑은 고딕" panose="020B0503020000020004" pitchFamily="50" charset="-127"/>
                <a:ea typeface="맑은 고딕" panose="020B0503020000020004" pitchFamily="50" charset="-127"/>
              </a:rPr>
              <a:t>기존 사이트 각 페이지 구성내용</a:t>
            </a:r>
          </a:p>
        </p:txBody>
      </p:sp>
      <p:sp>
        <p:nvSpPr>
          <p:cNvPr id="4" name="부제목 3">
            <a:extLst>
              <a:ext uri="{FF2B5EF4-FFF2-40B4-BE49-F238E27FC236}">
                <a16:creationId xmlns:a16="http://schemas.microsoft.com/office/drawing/2014/main" id="{F8129F98-56B5-4E0B-A242-C6F75CE43D38}"/>
              </a:ext>
            </a:extLst>
          </p:cNvPr>
          <p:cNvSpPr>
            <a:spLocks noGrp="1"/>
          </p:cNvSpPr>
          <p:nvPr>
            <p:ph type="subTitle" idx="1"/>
          </p:nvPr>
        </p:nvSpPr>
        <p:spPr>
          <a:prstGeom prst="rect">
            <a:avLst/>
          </a:prstGeom>
        </p:spPr>
        <p:txBody>
          <a:bodyPr/>
          <a:lstStyle/>
          <a:p>
            <a:pPr>
              <a:defRPr/>
            </a:pPr>
            <a:r>
              <a:rPr lang="ko-KR" altLang="en-US" dirty="0">
                <a:solidFill>
                  <a:prstClr val="white">
                    <a:lumMod val="50000"/>
                  </a:prstClr>
                </a:solidFill>
                <a:latin typeface="맑은 고딕" panose="020B0503020000020004" pitchFamily="50" charset="-127"/>
                <a:ea typeface="맑은 고딕" panose="020B0503020000020004" pitchFamily="50" charset="-127"/>
              </a:rPr>
              <a:t>0</a:t>
            </a:r>
            <a:r>
              <a:rPr lang="en-US" altLang="ko-KR" dirty="0">
                <a:solidFill>
                  <a:prstClr val="white">
                    <a:lumMod val="50000"/>
                  </a:prstClr>
                </a:solidFill>
                <a:latin typeface="맑은 고딕" panose="020B0503020000020004" pitchFamily="50" charset="-127"/>
                <a:ea typeface="맑은 고딕" panose="020B0503020000020004" pitchFamily="50" charset="-127"/>
              </a:rPr>
              <a:t>5</a:t>
            </a:r>
            <a:r>
              <a:rPr lang="ko-KR" altLang="en-US" dirty="0">
                <a:solidFill>
                  <a:prstClr val="white">
                    <a:lumMod val="50000"/>
                  </a:prstClr>
                </a:solidFill>
                <a:latin typeface="맑은 고딕" panose="020B0503020000020004" pitchFamily="50" charset="-127"/>
                <a:ea typeface="맑은 고딕" panose="020B0503020000020004" pitchFamily="50" charset="-127"/>
              </a:rPr>
              <a:t>-</a:t>
            </a:r>
            <a:r>
              <a:rPr lang="en-US" altLang="ko-KR" dirty="0">
                <a:solidFill>
                  <a:prstClr val="white">
                    <a:lumMod val="50000"/>
                  </a:prstClr>
                </a:solidFill>
                <a:latin typeface="맑은 고딕" panose="020B0503020000020004" pitchFamily="50" charset="-127"/>
                <a:ea typeface="맑은 고딕" panose="020B0503020000020004" pitchFamily="50" charset="-127"/>
              </a:rPr>
              <a:t>1</a:t>
            </a:r>
            <a:r>
              <a:rPr lang="ko-KR" altLang="en-US" dirty="0">
                <a:solidFill>
                  <a:prstClr val="white">
                    <a:lumMod val="50000"/>
                  </a:prstClr>
                </a:solidFill>
                <a:latin typeface="맑은 고딕" panose="020B0503020000020004" pitchFamily="50" charset="-127"/>
                <a:ea typeface="맑은 고딕" panose="020B0503020000020004" pitchFamily="50" charset="-127"/>
              </a:rPr>
              <a:t> </a:t>
            </a:r>
            <a:r>
              <a:rPr lang="en-US" altLang="ko-KR" dirty="0">
                <a:solidFill>
                  <a:prstClr val="white">
                    <a:lumMod val="50000"/>
                  </a:prstClr>
                </a:solidFill>
                <a:latin typeface="맑은 고딕" panose="020B0503020000020004" pitchFamily="50" charset="-127"/>
                <a:ea typeface="맑은 고딕" panose="020B0503020000020004" pitchFamily="50" charset="-127"/>
              </a:rPr>
              <a:t>Information Architecture</a:t>
            </a:r>
            <a:endParaRPr lang="ko-KR" altLang="en-US" dirty="0">
              <a:solidFill>
                <a:prstClr val="white">
                  <a:lumMod val="50000"/>
                </a:prstClr>
              </a:solidFill>
              <a:latin typeface="맑은 고딕" panose="020B0503020000020004" pitchFamily="50" charset="-127"/>
              <a:ea typeface="맑은 고딕" panose="020B0503020000020004" pitchFamily="50" charset="-127"/>
            </a:endParaRPr>
          </a:p>
        </p:txBody>
      </p:sp>
      <p:sp>
        <p:nvSpPr>
          <p:cNvPr id="8" name="텍스트 개체 틀 7">
            <a:extLst>
              <a:ext uri="{FF2B5EF4-FFF2-40B4-BE49-F238E27FC236}">
                <a16:creationId xmlns:a16="http://schemas.microsoft.com/office/drawing/2014/main" id="{2E208BD1-DA3A-440C-BAA8-8A3A24DA24F6}"/>
              </a:ext>
            </a:extLst>
          </p:cNvPr>
          <p:cNvSpPr>
            <a:spLocks noGrp="1"/>
          </p:cNvSpPr>
          <p:nvPr>
            <p:ph type="body" sz="half" idx="2"/>
          </p:nvPr>
        </p:nvSpPr>
        <p:spPr>
          <a:prstGeom prst="rect">
            <a:avLst/>
          </a:prstGeom>
        </p:spPr>
        <p:txBody>
          <a:bodyPr anchor="ctr"/>
          <a:lstStyle/>
          <a:p>
            <a:r>
              <a:rPr lang="ko-KR" altLang="en-US" dirty="0"/>
              <a:t>사이트 구성에 따른 전체 페이지 정보구조 설계 </a:t>
            </a:r>
            <a:r>
              <a:rPr lang="en-US" altLang="ko-KR" dirty="0"/>
              <a:t>( 20</a:t>
            </a:r>
            <a:r>
              <a:rPr lang="ko-KR" altLang="en-US" dirty="0"/>
              <a:t>페이지 이상 구성 </a:t>
            </a:r>
            <a:r>
              <a:rPr lang="en-US" altLang="ko-KR" dirty="0"/>
              <a:t>)</a:t>
            </a:r>
            <a:endParaRPr lang="ko-KR" altLang="en-US" dirty="0"/>
          </a:p>
        </p:txBody>
      </p:sp>
      <p:grpSp>
        <p:nvGrpSpPr>
          <p:cNvPr id="5" name="그룹 4">
            <a:extLst>
              <a:ext uri="{FF2B5EF4-FFF2-40B4-BE49-F238E27FC236}">
                <a16:creationId xmlns:a16="http://schemas.microsoft.com/office/drawing/2014/main" id="{7C4E7D32-99F8-4C83-8288-54C5A7B5EA4B}"/>
              </a:ext>
            </a:extLst>
          </p:cNvPr>
          <p:cNvGrpSpPr/>
          <p:nvPr/>
        </p:nvGrpSpPr>
        <p:grpSpPr>
          <a:xfrm>
            <a:off x="1387565" y="1761439"/>
            <a:ext cx="5643835" cy="4344082"/>
            <a:chOff x="1387565" y="1761439"/>
            <a:chExt cx="5643835" cy="4344082"/>
          </a:xfrm>
        </p:grpSpPr>
        <p:pic>
          <p:nvPicPr>
            <p:cNvPr id="1030" name="Picture 6" descr="EasyOne Website Flowchart Template | Wireframe design, Web design, Flow  chart template">
              <a:extLst>
                <a:ext uri="{FF2B5EF4-FFF2-40B4-BE49-F238E27FC236}">
                  <a16:creationId xmlns:a16="http://schemas.microsoft.com/office/drawing/2014/main" id="{53D50EC9-F931-4F03-855C-D52702584A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500" b="2037"/>
            <a:stretch/>
          </p:blipFill>
          <p:spPr bwMode="auto">
            <a:xfrm>
              <a:off x="1387565" y="1761439"/>
              <a:ext cx="5643835" cy="4023408"/>
            </a:xfrm>
            <a:prstGeom prst="rect">
              <a:avLst/>
            </a:prstGeom>
            <a:noFill/>
            <a:extLst>
              <a:ext uri="{909E8E84-426E-40DD-AFC4-6F175D3DCCD1}">
                <a14:hiddenFill xmlns:a14="http://schemas.microsoft.com/office/drawing/2010/main">
                  <a:solidFill>
                    <a:srgbClr val="FFFFFF"/>
                  </a:solidFill>
                </a14:hiddenFill>
              </a:ext>
            </a:extLst>
          </p:spPr>
        </p:pic>
        <p:sp>
          <p:nvSpPr>
            <p:cNvPr id="16" name="텍스트 개체 틀 7">
              <a:extLst>
                <a:ext uri="{FF2B5EF4-FFF2-40B4-BE49-F238E27FC236}">
                  <a16:creationId xmlns:a16="http://schemas.microsoft.com/office/drawing/2014/main" id="{748151F9-D153-4CD1-BCEF-DEB0961B8C2D}"/>
                </a:ext>
              </a:extLst>
            </p:cNvPr>
            <p:cNvSpPr txBox="1">
              <a:spLocks/>
            </p:cNvSpPr>
            <p:nvPr/>
          </p:nvSpPr>
          <p:spPr>
            <a:xfrm>
              <a:off x="1466851" y="5851975"/>
              <a:ext cx="5372099" cy="253546"/>
            </a:xfrm>
            <a:prstGeom prst="rect">
              <a:avLst/>
            </a:prstGeom>
          </p:spPr>
          <p:txBody>
            <a:bodyPr/>
            <a:lstStyle>
              <a:lvl1pPr marL="285750" indent="-285750" algn="l" defTabSz="914400" rtl="0" eaLnBrk="1" latinLnBrk="1" hangingPunct="1">
                <a:lnSpc>
                  <a:spcPct val="90000"/>
                </a:lnSpc>
                <a:spcBef>
                  <a:spcPts val="1000"/>
                </a:spcBef>
                <a:buClr>
                  <a:srgbClr val="2AB9C7"/>
                </a:buClr>
                <a:buSzPct val="80000"/>
                <a:buFont typeface="Wingdings" panose="05000000000000000000" pitchFamily="2" charset="2"/>
                <a:buChar char="l"/>
                <a:defRPr sz="1600" kern="1200">
                  <a:solidFill>
                    <a:srgbClr val="595959"/>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1"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ko-KR" altLang="en-US" sz="1000" dirty="0" err="1"/>
                <a:t>샘플이미지</a:t>
              </a:r>
              <a:r>
                <a:rPr lang="ko-KR" altLang="en-US" sz="1000" dirty="0"/>
                <a:t> 삭제 후 첨부</a:t>
              </a:r>
              <a:r>
                <a:rPr lang="en-US" altLang="ko-KR" sz="1000" dirty="0"/>
                <a:t>(</a:t>
              </a:r>
              <a:r>
                <a:rPr lang="ko-KR" altLang="en-US" sz="1000" dirty="0"/>
                <a:t>이미지가 아닌 텍스트형식으로</a:t>
              </a:r>
              <a:r>
                <a:rPr lang="en-US" altLang="ko-KR" sz="1000" dirty="0"/>
                <a:t>..)</a:t>
              </a:r>
              <a:endParaRPr lang="ko-KR" altLang="en-US" sz="1000" dirty="0"/>
            </a:p>
          </p:txBody>
        </p:sp>
      </p:grpSp>
    </p:spTree>
    <p:extLst>
      <p:ext uri="{BB962C8B-B14F-4D97-AF65-F5344CB8AC3E}">
        <p14:creationId xmlns:p14="http://schemas.microsoft.com/office/powerpoint/2010/main" val="2200418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72E769-8912-421D-8154-14DF4C253CCD}"/>
              </a:ext>
            </a:extLst>
          </p:cNvPr>
          <p:cNvSpPr>
            <a:spLocks noGrp="1"/>
          </p:cNvSpPr>
          <p:nvPr>
            <p:ph type="ctrTitle"/>
          </p:nvPr>
        </p:nvSpPr>
        <p:spPr>
          <a:prstGeom prst="rect">
            <a:avLst/>
          </a:prstGeom>
        </p:spPr>
        <p:txBody>
          <a:bodyPr>
            <a:normAutofit fontScale="90000"/>
          </a:bodyPr>
          <a:lstStyle/>
          <a:p>
            <a:pPr>
              <a:defRPr/>
            </a:pPr>
            <a:r>
              <a:rPr lang="en-US" altLang="ko-KR" b="1" dirty="0">
                <a:latin typeface="맑은 고딕" panose="020B0503020000020004" pitchFamily="50" charset="-127"/>
                <a:ea typeface="맑은 고딕" panose="020B0503020000020004" pitchFamily="50" charset="-127"/>
              </a:rPr>
              <a:t>5.</a:t>
            </a:r>
            <a:r>
              <a:rPr lang="ko-KR" altLang="en-US" b="1" dirty="0">
                <a:latin typeface="맑은 고딕" panose="020B0503020000020004" pitchFamily="50" charset="-127"/>
                <a:ea typeface="맑은 고딕" panose="020B0503020000020004" pitchFamily="50" charset="-127"/>
              </a:rPr>
              <a:t> 웹페이지 구조 </a:t>
            </a:r>
            <a:r>
              <a:rPr lang="en-US" altLang="ko-KR" b="1" dirty="0">
                <a:latin typeface="맑은 고딕" panose="020B0503020000020004" pitchFamily="50" charset="-127"/>
                <a:ea typeface="맑은 고딕" panose="020B0503020000020004" pitchFamily="50" charset="-127"/>
              </a:rPr>
              <a:t>(</a:t>
            </a:r>
            <a:r>
              <a:rPr lang="ko-KR" altLang="en-US" b="1" dirty="0">
                <a:latin typeface="맑은 고딕" panose="020B0503020000020004" pitchFamily="50" charset="-127"/>
                <a:ea typeface="맑은 고딕" panose="020B0503020000020004" pitchFamily="50" charset="-127"/>
              </a:rPr>
              <a:t>사이트 전체 페이지 구성</a:t>
            </a:r>
            <a:r>
              <a:rPr lang="en-US" altLang="ko-KR" b="1" dirty="0">
                <a:latin typeface="맑은 고딕" panose="020B0503020000020004" pitchFamily="50" charset="-127"/>
                <a:ea typeface="맑은 고딕" panose="020B0503020000020004" pitchFamily="50" charset="-127"/>
              </a:rPr>
              <a:t>) – </a:t>
            </a:r>
            <a:r>
              <a:rPr lang="ko-KR" altLang="en-US" b="1" dirty="0">
                <a:latin typeface="맑은 고딕" panose="020B0503020000020004" pitchFamily="50" charset="-127"/>
                <a:ea typeface="맑은 고딕" panose="020B0503020000020004" pitchFamily="50" charset="-127"/>
              </a:rPr>
              <a:t>변경 각 페이지 구성내용</a:t>
            </a:r>
          </a:p>
        </p:txBody>
      </p:sp>
      <p:sp>
        <p:nvSpPr>
          <p:cNvPr id="4" name="부제목 3">
            <a:extLst>
              <a:ext uri="{FF2B5EF4-FFF2-40B4-BE49-F238E27FC236}">
                <a16:creationId xmlns:a16="http://schemas.microsoft.com/office/drawing/2014/main" id="{F8129F98-56B5-4E0B-A242-C6F75CE43D38}"/>
              </a:ext>
            </a:extLst>
          </p:cNvPr>
          <p:cNvSpPr>
            <a:spLocks noGrp="1"/>
          </p:cNvSpPr>
          <p:nvPr>
            <p:ph type="subTitle" idx="1"/>
          </p:nvPr>
        </p:nvSpPr>
        <p:spPr>
          <a:prstGeom prst="rect">
            <a:avLst/>
          </a:prstGeom>
        </p:spPr>
        <p:txBody>
          <a:bodyPr/>
          <a:lstStyle/>
          <a:p>
            <a:pPr>
              <a:defRPr/>
            </a:pPr>
            <a:r>
              <a:rPr lang="ko-KR" altLang="en-US" dirty="0">
                <a:solidFill>
                  <a:prstClr val="white">
                    <a:lumMod val="50000"/>
                  </a:prstClr>
                </a:solidFill>
                <a:latin typeface="맑은 고딕" panose="020B0503020000020004" pitchFamily="50" charset="-127"/>
                <a:ea typeface="맑은 고딕" panose="020B0503020000020004" pitchFamily="50" charset="-127"/>
              </a:rPr>
              <a:t>0</a:t>
            </a:r>
            <a:r>
              <a:rPr lang="en-US" altLang="ko-KR" dirty="0">
                <a:solidFill>
                  <a:prstClr val="white">
                    <a:lumMod val="50000"/>
                  </a:prstClr>
                </a:solidFill>
                <a:latin typeface="맑은 고딕" panose="020B0503020000020004" pitchFamily="50" charset="-127"/>
                <a:ea typeface="맑은 고딕" panose="020B0503020000020004" pitchFamily="50" charset="-127"/>
              </a:rPr>
              <a:t>5</a:t>
            </a:r>
            <a:r>
              <a:rPr lang="ko-KR" altLang="en-US" dirty="0">
                <a:solidFill>
                  <a:prstClr val="white">
                    <a:lumMod val="50000"/>
                  </a:prstClr>
                </a:solidFill>
                <a:latin typeface="맑은 고딕" panose="020B0503020000020004" pitchFamily="50" charset="-127"/>
                <a:ea typeface="맑은 고딕" panose="020B0503020000020004" pitchFamily="50" charset="-127"/>
              </a:rPr>
              <a:t>-</a:t>
            </a:r>
            <a:r>
              <a:rPr lang="en-US" altLang="ko-KR" dirty="0">
                <a:solidFill>
                  <a:prstClr val="white">
                    <a:lumMod val="50000"/>
                  </a:prstClr>
                </a:solidFill>
                <a:latin typeface="맑은 고딕" panose="020B0503020000020004" pitchFamily="50" charset="-127"/>
                <a:ea typeface="맑은 고딕" panose="020B0503020000020004" pitchFamily="50" charset="-127"/>
              </a:rPr>
              <a:t>1</a:t>
            </a:r>
            <a:r>
              <a:rPr lang="ko-KR" altLang="en-US" dirty="0">
                <a:solidFill>
                  <a:prstClr val="white">
                    <a:lumMod val="50000"/>
                  </a:prstClr>
                </a:solidFill>
                <a:latin typeface="맑은 고딕" panose="020B0503020000020004" pitchFamily="50" charset="-127"/>
                <a:ea typeface="맑은 고딕" panose="020B0503020000020004" pitchFamily="50" charset="-127"/>
              </a:rPr>
              <a:t> </a:t>
            </a:r>
            <a:r>
              <a:rPr lang="en-US" altLang="ko-KR" dirty="0">
                <a:solidFill>
                  <a:prstClr val="white">
                    <a:lumMod val="50000"/>
                  </a:prstClr>
                </a:solidFill>
                <a:latin typeface="맑은 고딕" panose="020B0503020000020004" pitchFamily="50" charset="-127"/>
                <a:ea typeface="맑은 고딕" panose="020B0503020000020004" pitchFamily="50" charset="-127"/>
              </a:rPr>
              <a:t>Information Architecture</a:t>
            </a:r>
            <a:endParaRPr lang="ko-KR" altLang="en-US" dirty="0">
              <a:solidFill>
                <a:prstClr val="white">
                  <a:lumMod val="50000"/>
                </a:prstClr>
              </a:solidFill>
              <a:latin typeface="맑은 고딕" panose="020B0503020000020004" pitchFamily="50" charset="-127"/>
              <a:ea typeface="맑은 고딕" panose="020B0503020000020004" pitchFamily="50" charset="-127"/>
            </a:endParaRPr>
          </a:p>
        </p:txBody>
      </p:sp>
      <p:sp>
        <p:nvSpPr>
          <p:cNvPr id="8" name="텍스트 개체 틀 7">
            <a:extLst>
              <a:ext uri="{FF2B5EF4-FFF2-40B4-BE49-F238E27FC236}">
                <a16:creationId xmlns:a16="http://schemas.microsoft.com/office/drawing/2014/main" id="{2E208BD1-DA3A-440C-BAA8-8A3A24DA24F6}"/>
              </a:ext>
            </a:extLst>
          </p:cNvPr>
          <p:cNvSpPr>
            <a:spLocks noGrp="1"/>
          </p:cNvSpPr>
          <p:nvPr>
            <p:ph type="body" sz="half" idx="2"/>
          </p:nvPr>
        </p:nvSpPr>
        <p:spPr>
          <a:prstGeom prst="rect">
            <a:avLst/>
          </a:prstGeom>
        </p:spPr>
        <p:txBody>
          <a:bodyPr anchor="ctr"/>
          <a:lstStyle/>
          <a:p>
            <a:r>
              <a:rPr lang="ko-KR" altLang="en-US" dirty="0"/>
              <a:t>사이트 구성에 따른 전체 페이지 정보구조 설계 </a:t>
            </a:r>
            <a:r>
              <a:rPr lang="en-US" altLang="ko-KR" dirty="0"/>
              <a:t>( 20</a:t>
            </a:r>
            <a:r>
              <a:rPr lang="ko-KR" altLang="en-US" dirty="0"/>
              <a:t>페이지 이상 구성 </a:t>
            </a:r>
            <a:r>
              <a:rPr lang="en-US" altLang="ko-KR" dirty="0"/>
              <a:t>)</a:t>
            </a:r>
            <a:endParaRPr lang="ko-KR" altLang="en-US" dirty="0"/>
          </a:p>
        </p:txBody>
      </p:sp>
      <p:grpSp>
        <p:nvGrpSpPr>
          <p:cNvPr id="12" name="그룹 11">
            <a:extLst>
              <a:ext uri="{FF2B5EF4-FFF2-40B4-BE49-F238E27FC236}">
                <a16:creationId xmlns:a16="http://schemas.microsoft.com/office/drawing/2014/main" id="{B169EAC4-C0A4-40DE-A7E0-AE4B5D4FD887}"/>
              </a:ext>
            </a:extLst>
          </p:cNvPr>
          <p:cNvGrpSpPr/>
          <p:nvPr/>
        </p:nvGrpSpPr>
        <p:grpSpPr>
          <a:xfrm>
            <a:off x="635000" y="1809300"/>
            <a:ext cx="8636000" cy="4476066"/>
            <a:chOff x="635000" y="1809300"/>
            <a:chExt cx="8636000" cy="4476066"/>
          </a:xfrm>
        </p:grpSpPr>
        <p:sp>
          <p:nvSpPr>
            <p:cNvPr id="14" name="텍스트 개체 틀 7">
              <a:extLst>
                <a:ext uri="{FF2B5EF4-FFF2-40B4-BE49-F238E27FC236}">
                  <a16:creationId xmlns:a16="http://schemas.microsoft.com/office/drawing/2014/main" id="{30BE75C7-DC48-4E24-BCDC-F737B31F507F}"/>
                </a:ext>
              </a:extLst>
            </p:cNvPr>
            <p:cNvSpPr txBox="1">
              <a:spLocks/>
            </p:cNvSpPr>
            <p:nvPr/>
          </p:nvSpPr>
          <p:spPr>
            <a:xfrm>
              <a:off x="635000" y="6031820"/>
              <a:ext cx="7712243" cy="253546"/>
            </a:xfrm>
            <a:prstGeom prst="rect">
              <a:avLst/>
            </a:prstGeom>
          </p:spPr>
          <p:txBody>
            <a:bodyPr/>
            <a:lstStyle>
              <a:lvl1pPr marL="285750" indent="-285750" algn="l" defTabSz="914400" rtl="0" eaLnBrk="1" latinLnBrk="1" hangingPunct="1">
                <a:lnSpc>
                  <a:spcPct val="90000"/>
                </a:lnSpc>
                <a:spcBef>
                  <a:spcPts val="1000"/>
                </a:spcBef>
                <a:buClr>
                  <a:srgbClr val="2AB9C7"/>
                </a:buClr>
                <a:buSzPct val="80000"/>
                <a:buFont typeface="Wingdings" panose="05000000000000000000" pitchFamily="2" charset="2"/>
                <a:buChar char="l"/>
                <a:defRPr sz="1600" kern="1200">
                  <a:solidFill>
                    <a:srgbClr val="595959"/>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1"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ko-KR" altLang="en-US" sz="1000" dirty="0" err="1"/>
                <a:t>샘플이미지</a:t>
              </a:r>
              <a:r>
                <a:rPr lang="ko-KR" altLang="en-US" sz="1000" dirty="0"/>
                <a:t> 삭제 후 첨부</a:t>
              </a:r>
              <a:r>
                <a:rPr lang="en-US" altLang="ko-KR" sz="1000" dirty="0"/>
                <a:t>(</a:t>
              </a:r>
              <a:r>
                <a:rPr lang="ko-KR" altLang="en-US" sz="1000" dirty="0"/>
                <a:t>이미지가 아닌 텍스트형식으로</a:t>
              </a:r>
              <a:r>
                <a:rPr lang="en-US" altLang="ko-KR" sz="1000" dirty="0"/>
                <a:t>..)</a:t>
              </a:r>
              <a:endParaRPr lang="ko-KR" altLang="en-US" sz="1000" dirty="0"/>
            </a:p>
          </p:txBody>
        </p:sp>
        <p:pic>
          <p:nvPicPr>
            <p:cNvPr id="16" name="Picture 10" descr="Site Map">
              <a:extLst>
                <a:ext uri="{FF2B5EF4-FFF2-40B4-BE49-F238E27FC236}">
                  <a16:creationId xmlns:a16="http://schemas.microsoft.com/office/drawing/2014/main" id="{8EFFB824-4A62-4D85-B224-B678EA080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7" b="54150"/>
            <a:stretch/>
          </p:blipFill>
          <p:spPr bwMode="auto">
            <a:xfrm>
              <a:off x="635000" y="1809300"/>
              <a:ext cx="8636000" cy="41289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4239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72E769-8912-421D-8154-14DF4C253CCD}"/>
              </a:ext>
            </a:extLst>
          </p:cNvPr>
          <p:cNvSpPr>
            <a:spLocks noGrp="1"/>
          </p:cNvSpPr>
          <p:nvPr>
            <p:ph type="ctrTitle"/>
          </p:nvPr>
        </p:nvSpPr>
        <p:spPr>
          <a:xfrm>
            <a:off x="890270" y="699135"/>
            <a:ext cx="8006715" cy="312420"/>
          </a:xfrm>
        </p:spPr>
        <p:txBody>
          <a:bodyPr>
            <a:normAutofit fontScale="90000"/>
          </a:bodyPr>
          <a:lstStyle/>
          <a:p>
            <a:r>
              <a:rPr lang="en-US" altLang="ko-KR" dirty="0">
                <a:latin typeface="+mj-ea"/>
              </a:rPr>
              <a:t>5.</a:t>
            </a:r>
            <a:r>
              <a:rPr lang="ko-KR" altLang="en-US" dirty="0">
                <a:latin typeface="+mj-ea"/>
              </a:rPr>
              <a:t> 웹페이지 구조 </a:t>
            </a:r>
            <a:r>
              <a:rPr lang="en-US" altLang="ko-KR" dirty="0">
                <a:latin typeface="+mj-ea"/>
              </a:rPr>
              <a:t>(</a:t>
            </a:r>
            <a:r>
              <a:rPr lang="ko-KR" altLang="en-US" dirty="0">
                <a:latin typeface="+mj-ea"/>
              </a:rPr>
              <a:t>메인 페이지내 영역별 구성</a:t>
            </a:r>
            <a:r>
              <a:rPr lang="en-US" altLang="ko-KR" dirty="0">
                <a:latin typeface="+mj-ea"/>
              </a:rPr>
              <a:t>) - </a:t>
            </a:r>
            <a:r>
              <a:rPr lang="ko-KR" altLang="en-US" dirty="0">
                <a:latin typeface="+mj-ea"/>
              </a:rPr>
              <a:t>수정내용</a:t>
            </a:r>
          </a:p>
        </p:txBody>
      </p:sp>
      <p:sp>
        <p:nvSpPr>
          <p:cNvPr id="4" name="부제목 3">
            <a:extLst>
              <a:ext uri="{FF2B5EF4-FFF2-40B4-BE49-F238E27FC236}">
                <a16:creationId xmlns:a16="http://schemas.microsoft.com/office/drawing/2014/main" id="{F8129F98-56B5-4E0B-A242-C6F75CE43D38}"/>
              </a:ext>
            </a:extLst>
          </p:cNvPr>
          <p:cNvSpPr>
            <a:spLocks noGrp="1"/>
          </p:cNvSpPr>
          <p:nvPr>
            <p:ph type="subTitle" idx="1"/>
          </p:nvPr>
        </p:nvSpPr>
        <p:spPr>
          <a:xfrm>
            <a:off x="978535" y="1073150"/>
            <a:ext cx="7918450" cy="312420"/>
          </a:xfrm>
        </p:spPr>
        <p:txBody>
          <a:bodyPr/>
          <a:lstStyle/>
          <a:p>
            <a:r>
              <a:rPr lang="ko-KR" altLang="en-US" dirty="0"/>
              <a:t>0</a:t>
            </a:r>
            <a:r>
              <a:rPr lang="en-US" altLang="ko-KR" dirty="0"/>
              <a:t>5</a:t>
            </a:r>
            <a:r>
              <a:rPr lang="ko-KR" altLang="en-US" dirty="0"/>
              <a:t>-</a:t>
            </a:r>
            <a:r>
              <a:rPr lang="en-US" altLang="ko-KR" dirty="0"/>
              <a:t>2</a:t>
            </a:r>
            <a:r>
              <a:rPr lang="ko-KR" altLang="en-US" dirty="0"/>
              <a:t> </a:t>
            </a:r>
            <a:r>
              <a:rPr lang="ko-KR" altLang="en-US" dirty="0" err="1"/>
              <a:t>메인페이지</a:t>
            </a:r>
            <a:r>
              <a:rPr lang="ko-KR" altLang="en-US" dirty="0"/>
              <a:t> 구조화 처리 </a:t>
            </a:r>
          </a:p>
        </p:txBody>
      </p:sp>
      <p:sp>
        <p:nvSpPr>
          <p:cNvPr id="8" name="텍스트 개체 틀 7">
            <a:extLst>
              <a:ext uri="{FF2B5EF4-FFF2-40B4-BE49-F238E27FC236}">
                <a16:creationId xmlns:a16="http://schemas.microsoft.com/office/drawing/2014/main" id="{2E208BD1-DA3A-440C-BAA8-8A3A24DA24F6}"/>
              </a:ext>
            </a:extLst>
          </p:cNvPr>
          <p:cNvSpPr>
            <a:spLocks noGrp="1"/>
          </p:cNvSpPr>
          <p:nvPr>
            <p:ph type="body" sz="half" idx="2"/>
          </p:nvPr>
        </p:nvSpPr>
        <p:spPr>
          <a:xfrm>
            <a:off x="1184910" y="1384935"/>
            <a:ext cx="7711440" cy="507365"/>
          </a:xfrm>
        </p:spPr>
        <p:txBody>
          <a:bodyPr anchor="t"/>
          <a:lstStyle/>
          <a:p>
            <a:r>
              <a:rPr lang="ko-KR" altLang="en-US" dirty="0"/>
              <a:t>페이지 구성에 따른 레이아웃 구성을 위한 구조 정리</a:t>
            </a:r>
            <a:endParaRPr lang="en-US" altLang="ko-KR" dirty="0"/>
          </a:p>
          <a:p>
            <a:r>
              <a:rPr lang="ko-KR" altLang="en-US" dirty="0"/>
              <a:t>페이지명 </a:t>
            </a:r>
            <a:r>
              <a:rPr lang="en-US" altLang="ko-KR" dirty="0"/>
              <a:t>: </a:t>
            </a:r>
            <a:r>
              <a:rPr lang="ko-KR" altLang="en-US" dirty="0" err="1">
                <a:solidFill>
                  <a:schemeClr val="accent1"/>
                </a:solidFill>
              </a:rPr>
              <a:t>메인페이지</a:t>
            </a:r>
            <a:endParaRPr lang="ko-KR" altLang="en-US" dirty="0">
              <a:solidFill>
                <a:schemeClr val="accent1"/>
              </a:solidFill>
            </a:endParaRPr>
          </a:p>
        </p:txBody>
      </p:sp>
      <p:pic>
        <p:nvPicPr>
          <p:cNvPr id="9" name="그림 95" descr="C:/Users/이채윤/AppData/Roaming/PolarisOffice/ETemp/9280_21206160/fImage38206229841.png"/>
          <p:cNvPicPr>
            <a:picLocks noChangeAspect="1"/>
          </p:cNvPicPr>
          <p:nvPr/>
        </p:nvPicPr>
        <p:blipFill rotWithShape="1">
          <a:blip r:embed="rId1" cstate="hqprint">
            <a:extLst>
              <a:ext uri="{28A0092B-C50C-407E-A947-70E740481C1C}">
                <a14:useLocalDpi xmlns:a14="http://schemas.microsoft.com/office/drawing/2010/main"/>
              </a:ext>
            </a:extLst>
          </a:blip>
          <a:srcRect t="49620"/>
          <a:stretch>
            <a:fillRect/>
          </a:stretch>
        </p:blipFill>
        <p:spPr>
          <a:xfrm rot="0">
            <a:off x="5400040" y="2173605"/>
            <a:ext cx="2013585" cy="3872230"/>
          </a:xfrm>
          <a:prstGeom prst="rect"/>
          <a:noFill/>
        </p:spPr>
      </p:pic>
      <p:pic>
        <p:nvPicPr>
          <p:cNvPr id="10" name="그림 96" descr="C:/Users/이채윤/AppData/Roaming/PolarisOffice/ETemp/9280_21206160/fImage3806762998467.png"/>
          <p:cNvPicPr>
            <a:picLocks noChangeAspect="1"/>
          </p:cNvPicPr>
          <p:nvPr/>
        </p:nvPicPr>
        <p:blipFill rotWithShape="1">
          <a:blip r:embed="rId2" cstate="hqprint">
            <a:extLst>
              <a:ext uri="{28A0092B-C50C-407E-A947-70E740481C1C}">
                <a14:useLocalDpi xmlns:a14="http://schemas.microsoft.com/office/drawing/2010/main"/>
              </a:ext>
            </a:extLst>
          </a:blip>
          <a:srcRect b="49694"/>
          <a:stretch>
            <a:fillRect/>
          </a:stretch>
        </p:blipFill>
        <p:spPr>
          <a:xfrm rot="0">
            <a:off x="2747010" y="2172970"/>
            <a:ext cx="2013585" cy="3866515"/>
          </a:xfrm>
          <a:prstGeom prst="rect"/>
          <a:noFill/>
        </p:spPr>
      </p:pic>
      <p:sp>
        <p:nvSpPr>
          <p:cNvPr id="11" name="텍스트 상자 97"/>
          <p:cNvSpPr txBox="1">
            <a:spLocks/>
          </p:cNvSpPr>
          <p:nvPr/>
        </p:nvSpPr>
        <p:spPr>
          <a:xfrm rot="0">
            <a:off x="2221230" y="2179955"/>
            <a:ext cx="408940" cy="370840"/>
          </a:xfrm>
          <a:prstGeom prst="rect"/>
          <a:noFill/>
          <a:ln w="0">
            <a:noFill/>
            <a:prstDash/>
          </a:ln>
        </p:spPr>
        <p:txBody>
          <a:bodyPr wrap="none" lIns="89535" tIns="46355" rIns="89535" bIns="46355" vert="horz" anchor="t">
            <a:spAutoFit/>
          </a:bodyPr>
          <a:lstStyle/>
          <a:p>
            <a:pPr marL="0" indent="0" rtl="0" algn="l" defTabSz="914400" eaLnBrk="1" latinLnBrk="0" hangingPunct="1">
              <a:buFontTx/>
              <a:buNone/>
            </a:pPr>
            <a:r>
              <a:rPr sz="1800">
                <a:solidFill>
                  <a:srgbClr val="0611F2"/>
                </a:solidFill>
                <a:latin typeface="맑은 고딕" charset="0"/>
                <a:ea typeface="맑은 고딕" charset="0"/>
              </a:rPr>
              <a:t>상</a:t>
            </a:r>
            <a:endParaRPr lang="ko-KR" altLang="en-US" sz="1800">
              <a:solidFill>
                <a:srgbClr val="0611F2"/>
              </a:solidFill>
              <a:latin typeface="맑은 고딕" charset="0"/>
              <a:ea typeface="맑은 고딕" charset="0"/>
            </a:endParaRPr>
          </a:p>
        </p:txBody>
      </p:sp>
      <p:sp>
        <p:nvSpPr>
          <p:cNvPr id="12" name="텍스트 상자 98"/>
          <p:cNvSpPr txBox="1">
            <a:spLocks/>
          </p:cNvSpPr>
          <p:nvPr/>
        </p:nvSpPr>
        <p:spPr>
          <a:xfrm rot="0">
            <a:off x="4939665" y="2179955"/>
            <a:ext cx="408940" cy="370840"/>
          </a:xfrm>
          <a:prstGeom prst="rect"/>
          <a:noFill/>
          <a:ln w="0" cap="flat" cmpd="sng">
            <a:solidFill>
              <a:srgbClr val="FFFFFF">
                <a:alpha val="100000"/>
              </a:srgbClr>
            </a:solidFill>
            <a:prstDash val="solid"/>
          </a:ln>
        </p:spPr>
        <p:txBody>
          <a:bodyPr wrap="none" lIns="89535" tIns="46355" rIns="89535" bIns="46355" vert="horz" anchor="t">
            <a:spAutoFit/>
          </a:bodyPr>
          <a:lstStyle/>
          <a:p>
            <a:pPr marL="0" indent="0" rtl="0" algn="l" defTabSz="914400" eaLnBrk="1" latinLnBrk="0" hangingPunct="1">
              <a:buFontTx/>
              <a:buNone/>
            </a:pPr>
            <a:r>
              <a:rPr sz="1800">
                <a:solidFill>
                  <a:srgbClr val="0611F2"/>
                </a:solidFill>
                <a:latin typeface="맑은 고딕" charset="0"/>
                <a:ea typeface="맑은 고딕" charset="0"/>
              </a:rPr>
              <a:t>하</a:t>
            </a:r>
            <a:endParaRPr lang="ko-KR" altLang="en-US" sz="1800">
              <a:solidFill>
                <a:srgbClr val="0611F2"/>
              </a:solidFill>
              <a:latin typeface="맑은 고딕" charset="0"/>
              <a:ea typeface="맑은 고딕" charset="0"/>
            </a:endParaRPr>
          </a:p>
        </p:txBody>
      </p:sp>
    </p:spTree>
    <p:extLst>
      <p:ext uri="{BB962C8B-B14F-4D97-AF65-F5344CB8AC3E}">
        <p14:creationId xmlns:p14="http://schemas.microsoft.com/office/powerpoint/2010/main" val="3909138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72E769-8912-421D-8154-14DF4C253CCD}"/>
              </a:ext>
            </a:extLst>
          </p:cNvPr>
          <p:cNvSpPr>
            <a:spLocks noGrp="1"/>
          </p:cNvSpPr>
          <p:nvPr>
            <p:ph type="ctrTitle"/>
          </p:nvPr>
        </p:nvSpPr>
        <p:spPr/>
        <p:txBody>
          <a:bodyPr>
            <a:normAutofit fontScale="90000"/>
          </a:bodyPr>
          <a:lstStyle/>
          <a:p>
            <a:r>
              <a:rPr lang="en-US" altLang="ko-KR" dirty="0">
                <a:latin typeface="+mj-ea"/>
              </a:rPr>
              <a:t>5.</a:t>
            </a:r>
            <a:r>
              <a:rPr lang="ko-KR" altLang="en-US" dirty="0">
                <a:latin typeface="+mj-ea"/>
              </a:rPr>
              <a:t> 웹페이지 구조 </a:t>
            </a:r>
            <a:r>
              <a:rPr lang="en-US" altLang="ko-KR" dirty="0">
                <a:latin typeface="+mj-ea"/>
              </a:rPr>
              <a:t>(</a:t>
            </a:r>
            <a:r>
              <a:rPr lang="ko-KR" altLang="en-US" dirty="0">
                <a:latin typeface="+mj-ea"/>
              </a:rPr>
              <a:t>서브 페이지 구성</a:t>
            </a:r>
            <a:r>
              <a:rPr lang="en-US" altLang="ko-KR" dirty="0">
                <a:latin typeface="+mj-ea"/>
              </a:rPr>
              <a:t>)</a:t>
            </a:r>
            <a:endParaRPr lang="ko-KR" altLang="en-US" dirty="0">
              <a:latin typeface="+mj-ea"/>
            </a:endParaRPr>
          </a:p>
        </p:txBody>
      </p:sp>
      <p:sp>
        <p:nvSpPr>
          <p:cNvPr id="4" name="부제목 3">
            <a:extLst>
              <a:ext uri="{FF2B5EF4-FFF2-40B4-BE49-F238E27FC236}">
                <a16:creationId xmlns:a16="http://schemas.microsoft.com/office/drawing/2014/main" id="{F8129F98-56B5-4E0B-A242-C6F75CE43D38}"/>
              </a:ext>
            </a:extLst>
          </p:cNvPr>
          <p:cNvSpPr>
            <a:spLocks noGrp="1"/>
          </p:cNvSpPr>
          <p:nvPr>
            <p:ph type="subTitle" idx="1"/>
          </p:nvPr>
        </p:nvSpPr>
        <p:spPr/>
        <p:txBody>
          <a:bodyPr/>
          <a:lstStyle/>
          <a:p>
            <a:r>
              <a:rPr lang="ko-KR" altLang="en-US" dirty="0"/>
              <a:t>0</a:t>
            </a:r>
            <a:r>
              <a:rPr lang="en-US" altLang="ko-KR" dirty="0"/>
              <a:t>5</a:t>
            </a:r>
            <a:r>
              <a:rPr lang="ko-KR" altLang="en-US" dirty="0"/>
              <a:t>-</a:t>
            </a:r>
            <a:r>
              <a:rPr lang="en-US" altLang="ko-KR" dirty="0"/>
              <a:t>3</a:t>
            </a:r>
            <a:r>
              <a:rPr lang="ko-KR" altLang="en-US" dirty="0"/>
              <a:t> 서브페이지 구조화 처리 </a:t>
            </a:r>
          </a:p>
        </p:txBody>
      </p:sp>
      <p:sp>
        <p:nvSpPr>
          <p:cNvPr id="8" name="텍스트 개체 틀 7">
            <a:extLst>
              <a:ext uri="{FF2B5EF4-FFF2-40B4-BE49-F238E27FC236}">
                <a16:creationId xmlns:a16="http://schemas.microsoft.com/office/drawing/2014/main" id="{2E208BD1-DA3A-440C-BAA8-8A3A24DA24F6}"/>
              </a:ext>
            </a:extLst>
          </p:cNvPr>
          <p:cNvSpPr>
            <a:spLocks noGrp="1"/>
          </p:cNvSpPr>
          <p:nvPr>
            <p:ph type="body" sz="half" idx="2"/>
          </p:nvPr>
        </p:nvSpPr>
        <p:spPr>
          <a:xfrm>
            <a:off x="1185183" y="1384754"/>
            <a:ext cx="7711194" cy="520246"/>
          </a:xfrm>
        </p:spPr>
        <p:txBody>
          <a:bodyPr/>
          <a:lstStyle/>
          <a:p>
            <a:r>
              <a:rPr lang="ko-KR" altLang="en-US" dirty="0"/>
              <a:t>페이지 구성에 따른 레이아웃 구성을 위한 구조 정리 </a:t>
            </a:r>
            <a:r>
              <a:rPr lang="en-US" altLang="ko-KR" dirty="0"/>
              <a:t>2</a:t>
            </a:r>
          </a:p>
          <a:p>
            <a:r>
              <a:rPr lang="ko-KR" altLang="en-US" dirty="0"/>
              <a:t>페이지명 </a:t>
            </a:r>
            <a:r>
              <a:rPr lang="en-US" altLang="ko-KR" dirty="0"/>
              <a:t>: </a:t>
            </a:r>
            <a:r>
              <a:rPr lang="ko-KR" altLang="en-US" dirty="0">
                <a:solidFill>
                  <a:schemeClr val="accent1"/>
                </a:solidFill>
              </a:rPr>
              <a:t>서브페이지명</a:t>
            </a:r>
          </a:p>
        </p:txBody>
      </p:sp>
    </p:spTree>
    <p:extLst>
      <p:ext uri="{BB962C8B-B14F-4D97-AF65-F5344CB8AC3E}">
        <p14:creationId xmlns:p14="http://schemas.microsoft.com/office/powerpoint/2010/main" val="311551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0" name="제목 9">
            <a:extLst>
              <a:ext uri="{FF2B5EF4-FFF2-40B4-BE49-F238E27FC236}">
                <a16:creationId xmlns:a16="http://schemas.microsoft.com/office/drawing/2014/main" id="{00114E22-05B0-4F11-9165-EF5370DAA49E}"/>
              </a:ext>
            </a:extLst>
          </p:cNvPr>
          <p:cNvSpPr>
            <a:spLocks noGrp="1"/>
          </p:cNvSpPr>
          <p:nvPr>
            <p:ph type="ctrTitle"/>
          </p:nvPr>
        </p:nvSpPr>
        <p:spPr>
          <a:prstGeom prst="rect">
            <a:avLst/>
          </a:prstGeom>
        </p:spPr>
        <p:txBody>
          <a:bodyPr>
            <a:normAutofit fontScale="90000"/>
          </a:bodyPr>
          <a:lstStyle/>
          <a:p>
            <a:pPr>
              <a:defRPr/>
            </a:pPr>
            <a:r>
              <a:rPr lang="ko-KR" altLang="en-US" b="1" dirty="0">
                <a:latin typeface="맑은 고딕" panose="020B0503020000020004" pitchFamily="50" charset="-127"/>
                <a:ea typeface="맑은 고딕" panose="020B0503020000020004" pitchFamily="50" charset="-127"/>
              </a:rPr>
              <a:t>1</a:t>
            </a:r>
            <a:r>
              <a:rPr lang="en-US" altLang="ko-KR" b="1" dirty="0">
                <a:latin typeface="맑은 고딕" panose="020B0503020000020004" pitchFamily="50" charset="-127"/>
                <a:ea typeface="맑은 고딕" panose="020B0503020000020004" pitchFamily="50" charset="-127"/>
              </a:rPr>
              <a:t>.</a:t>
            </a:r>
            <a:r>
              <a:rPr lang="ko-KR" altLang="en-US" b="1" dirty="0">
                <a:latin typeface="맑은 고딕" panose="020B0503020000020004" pitchFamily="50" charset="-127"/>
                <a:ea typeface="맑은 고딕" panose="020B0503020000020004" pitchFamily="50" charset="-127"/>
              </a:rPr>
              <a:t> 프로젝트 과제 선정</a:t>
            </a:r>
          </a:p>
        </p:txBody>
      </p:sp>
      <p:sp>
        <p:nvSpPr>
          <p:cNvPr id="11" name="부제목 10">
            <a:extLst>
              <a:ext uri="{FF2B5EF4-FFF2-40B4-BE49-F238E27FC236}">
                <a16:creationId xmlns:a16="http://schemas.microsoft.com/office/drawing/2014/main" id="{5FE216CF-07F7-4B7E-AC30-B0D3F14EC160}"/>
              </a:ext>
            </a:extLst>
          </p:cNvPr>
          <p:cNvSpPr>
            <a:spLocks noGrp="1"/>
          </p:cNvSpPr>
          <p:nvPr>
            <p:ph type="subTitle" idx="1"/>
          </p:nvPr>
        </p:nvSpPr>
        <p:spPr>
          <a:prstGeom prst="rect">
            <a:avLst/>
          </a:prstGeom>
        </p:spPr>
        <p:txBody>
          <a:bodyPr/>
          <a:lstStyle/>
          <a:p>
            <a:r>
              <a:rPr lang="en-US" altLang="ko-KR"/>
              <a:t>01-1 </a:t>
            </a:r>
            <a:r>
              <a:rPr lang="ko-KR" altLang="en-US"/>
              <a:t>클라이언트</a:t>
            </a:r>
            <a:r>
              <a:rPr lang="en-US" altLang="ko-KR"/>
              <a:t>(</a:t>
            </a:r>
            <a:r>
              <a:rPr lang="ko-KR" altLang="en-US"/>
              <a:t>의뢰자</a:t>
            </a:r>
            <a:r>
              <a:rPr lang="en-US" altLang="ko-KR"/>
              <a:t>) </a:t>
            </a:r>
            <a:r>
              <a:rPr lang="ko-KR" altLang="en-US"/>
              <a:t>요구 사항</a:t>
            </a:r>
            <a:endParaRPr lang="ko-KR" altLang="en-US" dirty="0"/>
          </a:p>
        </p:txBody>
      </p:sp>
      <p:sp>
        <p:nvSpPr>
          <p:cNvPr id="12" name="텍스트 개체 틀 11">
            <a:extLst>
              <a:ext uri="{FF2B5EF4-FFF2-40B4-BE49-F238E27FC236}">
                <a16:creationId xmlns:a16="http://schemas.microsoft.com/office/drawing/2014/main" id="{590E3906-C977-4C9A-BD0A-220D7B76FBED}"/>
              </a:ext>
            </a:extLst>
          </p:cNvPr>
          <p:cNvSpPr>
            <a:spLocks noGrp="1"/>
          </p:cNvSpPr>
          <p:nvPr>
            <p:ph type="body" sz="half" idx="2"/>
          </p:nvPr>
        </p:nvSpPr>
        <p:spPr>
          <a:prstGeom prst="rect">
            <a:avLst/>
          </a:prstGeom>
        </p:spPr>
        <p:txBody>
          <a:bodyPr anchor="t">
            <a:noAutofit/>
          </a:bodyPr>
          <a:lstStyle/>
          <a:p>
            <a:r>
              <a:rPr lang="ko-KR" altLang="en-US" dirty="0">
                <a:solidFill>
                  <a:prstClr val="black">
                    <a:lumMod val="65000"/>
                    <a:lumOff val="35000"/>
                  </a:prstClr>
                </a:solidFill>
                <a:latin typeface="맑은 고딕" panose="020B0503020000020004" pitchFamily="50" charset="-127"/>
                <a:ea typeface="맑은 고딕" panose="020B0503020000020004" pitchFamily="50" charset="-127"/>
              </a:rPr>
              <a:t>내용</a:t>
            </a:r>
            <a:r>
              <a:rPr lang="en-US" altLang="ko-KR" dirty="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dirty="0">
                <a:solidFill>
                  <a:prstClr val="black">
                    <a:lumMod val="65000"/>
                    <a:lumOff val="35000"/>
                  </a:prstClr>
                </a:solidFill>
                <a:latin typeface="맑은 고딕" panose="020B0503020000020004" pitchFamily="50" charset="-127"/>
                <a:ea typeface="맑은 고딕" panose="020B0503020000020004" pitchFamily="50" charset="-127"/>
              </a:rPr>
              <a:t>사이트 선정 및 기본 내용</a:t>
            </a:r>
          </a:p>
        </p:txBody>
      </p:sp>
      <p:grpSp>
        <p:nvGrpSpPr>
          <p:cNvPr id="5" name="다이어그램 13"/>
          <p:cNvGrpSpPr/>
          <p:nvPr/>
        </p:nvGrpSpPr>
        <p:grpSpPr>
          <a:xfrm rot="0">
            <a:off x="890270" y="2520950"/>
            <a:ext cx="7868920" cy="2840355"/>
            <a:chOff x="890270" y="2520950"/>
            <a:chExt cx="7868920" cy="2840355"/>
          </a:xfrm>
        </p:grpSpPr>
        <p:cxnSp>
          <p:nvCxnSpPr>
            <p:cNvPr id="14" name="다이어그램 1"/>
            <p:cNvCxnSpPr/>
            <p:nvPr/>
          </p:nvCxnSpPr>
          <p:spPr>
            <a:xfrm rot="0">
              <a:off x="890270" y="2520950"/>
              <a:ext cx="7868920" cy="635"/>
            </a:xfrm>
            <a:prstGeom prst="line"/>
            <a:ln w="12700" cap="flat" cmpd="sng">
              <a:solidFill>
                <a:schemeClr val="accent1">
                  <a:alpha val="100000"/>
                </a:schemeClr>
              </a:solidFill>
              <a:prstDash val="solid"/>
            </a:ln>
          </p:spPr>
          <p:style>
            <a:lnRef idx="2">
              <a:schemeClr val="accent1"/>
            </a:lnRef>
            <a:fillRef idx="1">
              <a:schemeClr val="accent1"/>
            </a:fillRef>
            <a:effectRef idx="0">
              <a:srgbClr val="000000"/>
            </a:effectRef>
            <a:fontRef idx="minor">
              <a:schemeClr val="lt1"/>
            </a:fontRef>
          </p:style>
        </p:cxnSp>
        <p:sp>
          <p:nvSpPr>
            <p:cNvPr id="15" name="다이어그램 2"/>
            <p:cNvSpPr>
              <a:spLocks/>
            </p:cNvSpPr>
            <p:nvPr/>
          </p:nvSpPr>
          <p:spPr>
            <a:xfrm rot="0">
              <a:off x="890270" y="2520950"/>
              <a:ext cx="1574165" cy="2828925"/>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t" upright="1">
              <a:noAutofit/>
            </a:bodyPr>
            <a:lstStyle/>
            <a:p>
              <a:pPr marL="0" indent="0" algn="l" latinLnBrk="1">
                <a:buFontTx/>
                <a:buNone/>
              </a:pPr>
              <a:r>
                <a:rPr lang="ko-KR" altLang="en-US" sz="2000" b="1">
                  <a:solidFill>
                    <a:schemeClr val="tx1"/>
                  </a:solidFill>
                </a:rPr>
                <a:t>개요</a:t>
              </a:r>
              <a:endParaRPr lang="ko-KR" altLang="en-US" sz="2000" b="1">
                <a:solidFill>
                  <a:schemeClr val="tx1"/>
                </a:solidFill>
              </a:endParaRPr>
            </a:p>
          </p:txBody>
        </p:sp>
        <p:sp>
          <p:nvSpPr>
            <p:cNvPr id="16" name="다이어그램 3"/>
            <p:cNvSpPr>
              <a:spLocks/>
            </p:cNvSpPr>
            <p:nvPr/>
          </p:nvSpPr>
          <p:spPr>
            <a:xfrm rot="0">
              <a:off x="2557780" y="2715260"/>
              <a:ext cx="4940935" cy="198120"/>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t" upright="1">
              <a:noAutofit/>
            </a:bodyPr>
            <a:lstStyle/>
            <a:p>
              <a:pPr marL="0" indent="0" algn="l" latinLnBrk="1">
                <a:buFontTx/>
                <a:buNone/>
              </a:pPr>
              <a:r>
                <a:rPr lang="ko-KR" altLang="en-US" sz="1100" b="1">
                  <a:solidFill>
                    <a:srgbClr val="2AB9C7"/>
                  </a:solidFill>
                  <a:latin typeface="Calibri" charset="0"/>
                </a:rPr>
                <a:t>사이트명 </a:t>
              </a:r>
              <a:r>
                <a:rPr lang="en-US" altLang="ko-KR" sz="1100" b="0">
                  <a:solidFill>
                    <a:schemeClr val="tx1">
                      <a:lumMod val="75000"/>
                      <a:lumOff val="25000"/>
                    </a:schemeClr>
                  </a:solidFill>
                  <a:latin typeface="Calibri" charset="0"/>
                </a:rPr>
                <a:t>: </a:t>
              </a:r>
              <a:r>
                <a:rPr lang="ko-KR" altLang="ko-KR" sz="1100" b="0">
                  <a:solidFill>
                    <a:schemeClr val="tx1">
                      <a:lumMod val="75000"/>
                      <a:lumOff val="25000"/>
                    </a:schemeClr>
                  </a:solidFill>
                  <a:latin typeface="Calibri" charset="0"/>
                </a:rPr>
                <a:t>오뚜기</a:t>
              </a:r>
              <a:endParaRPr lang="ko-KR" altLang="en-US" sz="1100" b="0">
                <a:solidFill>
                  <a:schemeClr val="tx1">
                    <a:lumMod val="75000"/>
                    <a:lumOff val="25000"/>
                  </a:schemeClr>
                </a:solidFill>
                <a:latin typeface="Calibri" charset="0"/>
              </a:endParaRPr>
            </a:p>
          </p:txBody>
        </p:sp>
        <p:cxnSp>
          <p:nvCxnSpPr>
            <p:cNvPr id="17" name="다이어그램 4"/>
            <p:cNvCxnSpPr/>
            <p:nvPr/>
          </p:nvCxnSpPr>
          <p:spPr>
            <a:xfrm rot="0">
              <a:off x="2463800" y="3081020"/>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sp>
          <p:nvSpPr>
            <p:cNvPr id="18" name="다이어그램 5"/>
            <p:cNvSpPr>
              <a:spLocks/>
            </p:cNvSpPr>
            <p:nvPr/>
          </p:nvSpPr>
          <p:spPr>
            <a:xfrm rot="0">
              <a:off x="2557780" y="3268980"/>
              <a:ext cx="4940935" cy="210185"/>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t" upright="1">
              <a:noAutofit/>
            </a:bodyPr>
            <a:lstStyle/>
            <a:p>
              <a:pPr marL="0" indent="0" algn="l" latinLnBrk="1">
                <a:buFontTx/>
                <a:buNone/>
              </a:pPr>
              <a:r>
                <a:rPr lang="ko-KR" altLang="en-US" sz="1100" b="1">
                  <a:solidFill>
                    <a:srgbClr val="2AB9C7"/>
                  </a:solidFill>
                  <a:latin typeface="Calibri" charset="0"/>
                </a:rPr>
                <a:t>웹페이지 주소</a:t>
              </a:r>
              <a:r>
                <a:rPr lang="ko-KR" altLang="en-US" sz="1100" b="0">
                  <a:solidFill>
                    <a:schemeClr val="tx1">
                      <a:lumMod val="85000"/>
                      <a:lumOff val="15000"/>
                    </a:schemeClr>
                  </a:solidFill>
                  <a:latin typeface="Calibri" charset="0"/>
                </a:rPr>
                <a:t> </a:t>
              </a:r>
              <a:r>
                <a:rPr lang="en-US" altLang="ko-KR" sz="1100" b="0">
                  <a:solidFill>
                    <a:schemeClr val="tx1">
                      <a:lumMod val="75000"/>
                      <a:lumOff val="25000"/>
                    </a:schemeClr>
                  </a:solidFill>
                  <a:latin typeface="Calibri" charset="0"/>
                </a:rPr>
                <a:t>: </a:t>
              </a:r>
              <a:r>
                <a:rPr sz="1100" b="0">
                  <a:solidFill>
                    <a:schemeClr val="tx1">
                      <a:lumMod val="75000"/>
                      <a:lumOff val="25000"/>
                    </a:schemeClr>
                  </a:solidFill>
                  <a:latin typeface="맑은 고딕" charset="0"/>
                  <a:ea typeface="맑은 고딕" charset="0"/>
                </a:rPr>
                <a:t>http://www.ottogi.co.kr/main/main.asp</a:t>
              </a:r>
              <a:endParaRPr lang="ko-KR" altLang="en-US" sz="1100" b="0">
                <a:solidFill>
                  <a:schemeClr val="tx1">
                    <a:lumMod val="75000"/>
                    <a:lumOff val="25000"/>
                  </a:schemeClr>
                </a:solidFill>
                <a:latin typeface="Calibri" charset="0"/>
              </a:endParaRPr>
            </a:p>
          </p:txBody>
        </p:sp>
        <p:cxnSp>
          <p:nvCxnSpPr>
            <p:cNvPr id="19" name="다이어그램 6"/>
            <p:cNvCxnSpPr/>
            <p:nvPr/>
          </p:nvCxnSpPr>
          <p:spPr>
            <a:xfrm rot="0">
              <a:off x="2463800" y="3641090"/>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sp>
          <p:nvSpPr>
            <p:cNvPr id="20" name="다이어그램 7"/>
            <p:cNvSpPr>
              <a:spLocks/>
            </p:cNvSpPr>
            <p:nvPr/>
          </p:nvSpPr>
          <p:spPr>
            <a:xfrm rot="0">
              <a:off x="2557780" y="3851910"/>
              <a:ext cx="4940935" cy="164465"/>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t" upright="1">
              <a:noAutofit/>
            </a:bodyPr>
            <a:lstStyle/>
            <a:p>
              <a:pPr marL="0" indent="0" algn="l" latinLnBrk="1">
                <a:buFontTx/>
                <a:buNone/>
              </a:pPr>
              <a:r>
                <a:rPr lang="ko-KR" altLang="en-US" sz="1100" b="1">
                  <a:solidFill>
                    <a:srgbClr val="2AB9C7"/>
                  </a:solidFill>
                  <a:latin typeface="Calibri" charset="0"/>
                </a:rPr>
                <a:t>주요 서비스</a:t>
              </a:r>
              <a:r>
                <a:rPr lang="en-US" altLang="ko-KR" sz="1100" b="1">
                  <a:solidFill>
                    <a:srgbClr val="2AB9C7"/>
                  </a:solidFill>
                  <a:latin typeface="Calibri" charset="0"/>
                </a:rPr>
                <a:t>/</a:t>
              </a:r>
              <a:r>
                <a:rPr lang="ko-KR" altLang="en-US" sz="1100" b="1">
                  <a:solidFill>
                    <a:srgbClr val="2AB9C7"/>
                  </a:solidFill>
                  <a:latin typeface="Calibri" charset="0"/>
                </a:rPr>
                <a:t>품목 </a:t>
              </a:r>
              <a:r>
                <a:rPr lang="en-US" altLang="ko-KR" sz="1100" b="0">
                  <a:solidFill>
                    <a:schemeClr val="tx1">
                      <a:lumMod val="75000"/>
                      <a:lumOff val="25000"/>
                    </a:schemeClr>
                  </a:solidFill>
                  <a:latin typeface="Calibri" charset="0"/>
                </a:rPr>
                <a:t>:</a:t>
              </a:r>
              <a:r>
                <a:rPr lang="ko-KR" altLang="ko-KR" sz="1100" b="0">
                  <a:solidFill>
                    <a:schemeClr val="tx1">
                      <a:lumMod val="75000"/>
                      <a:lumOff val="25000"/>
                    </a:schemeClr>
                  </a:solidFill>
                  <a:latin typeface="Calibri" charset="0"/>
                </a:rPr>
                <a:t> 식료품 제조 및 판매</a:t>
              </a:r>
              <a:endParaRPr lang="ko-KR" altLang="en-US" sz="1100" b="0">
                <a:solidFill>
                  <a:schemeClr val="tx1">
                    <a:lumMod val="75000"/>
                    <a:lumOff val="25000"/>
                  </a:schemeClr>
                </a:solidFill>
                <a:latin typeface="Calibri" charset="0"/>
              </a:endParaRPr>
            </a:p>
          </p:txBody>
        </p:sp>
        <p:cxnSp>
          <p:nvCxnSpPr>
            <p:cNvPr id="21" name="다이어그램 8"/>
            <p:cNvCxnSpPr/>
            <p:nvPr/>
          </p:nvCxnSpPr>
          <p:spPr>
            <a:xfrm rot="0">
              <a:off x="2463800" y="4201160"/>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sp>
          <p:nvSpPr>
            <p:cNvPr id="22" name="다이어그램 9"/>
            <p:cNvSpPr>
              <a:spLocks/>
            </p:cNvSpPr>
            <p:nvPr/>
          </p:nvSpPr>
          <p:spPr>
            <a:xfrm rot="0">
              <a:off x="2557780" y="4375150"/>
              <a:ext cx="4940935" cy="238125"/>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t" upright="1">
              <a:noAutofit/>
            </a:bodyPr>
            <a:lstStyle/>
            <a:p>
              <a:pPr marL="0" indent="0" algn="l" latinLnBrk="1">
                <a:buFontTx/>
                <a:buNone/>
              </a:pPr>
              <a:r>
                <a:rPr lang="ko-KR" altLang="en-US" sz="1100" b="1">
                  <a:solidFill>
                    <a:srgbClr val="2AB9C7"/>
                  </a:solidFill>
                  <a:latin typeface="Calibri" charset="0"/>
                </a:rPr>
                <a:t>서비스 대상</a:t>
              </a:r>
              <a:r>
                <a:rPr lang="en-US" altLang="ko-KR" sz="1100" b="1">
                  <a:solidFill>
                    <a:srgbClr val="2AB9C7"/>
                  </a:solidFill>
                  <a:latin typeface="Calibri" charset="0"/>
                </a:rPr>
                <a:t>/ </a:t>
              </a:r>
              <a:r>
                <a:rPr lang="ko-KR" altLang="en-US" sz="1100" b="1">
                  <a:solidFill>
                    <a:srgbClr val="2AB9C7"/>
                  </a:solidFill>
                  <a:latin typeface="Calibri" charset="0"/>
                </a:rPr>
                <a:t>타깃 </a:t>
              </a:r>
              <a:r>
                <a:rPr lang="en-US" altLang="ko-KR" sz="1100" b="0">
                  <a:solidFill>
                    <a:schemeClr val="tx1">
                      <a:lumMod val="75000"/>
                      <a:lumOff val="25000"/>
                    </a:schemeClr>
                  </a:solidFill>
                  <a:latin typeface="Calibri" charset="0"/>
                </a:rPr>
                <a:t>: </a:t>
              </a:r>
              <a:r>
                <a:rPr lang="ko-KR" altLang="ko-KR" sz="1100" b="0">
                  <a:solidFill>
                    <a:schemeClr val="tx1">
                      <a:lumMod val="75000"/>
                      <a:lumOff val="25000"/>
                    </a:schemeClr>
                  </a:solidFill>
                  <a:latin typeface="Calibri" charset="0"/>
                </a:rPr>
                <a:t>식료품, 기업 정보에 대해 알고자 하는 이</a:t>
              </a:r>
              <a:endParaRPr lang="ko-KR" altLang="en-US" sz="1100" b="0">
                <a:solidFill>
                  <a:schemeClr val="tx1">
                    <a:lumMod val="75000"/>
                    <a:lumOff val="25000"/>
                  </a:schemeClr>
                </a:solidFill>
                <a:latin typeface="Calibri" charset="0"/>
              </a:endParaRPr>
            </a:p>
          </p:txBody>
        </p:sp>
        <p:cxnSp>
          <p:nvCxnSpPr>
            <p:cNvPr id="23" name="다이어그램 10"/>
            <p:cNvCxnSpPr/>
            <p:nvPr/>
          </p:nvCxnSpPr>
          <p:spPr>
            <a:xfrm rot="0">
              <a:off x="2463800" y="4761230"/>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sp>
          <p:nvSpPr>
            <p:cNvPr id="24" name="다이어그램 11"/>
            <p:cNvSpPr>
              <a:spLocks/>
            </p:cNvSpPr>
            <p:nvPr/>
          </p:nvSpPr>
          <p:spPr>
            <a:xfrm rot="0">
              <a:off x="2557780" y="4748530"/>
              <a:ext cx="4940935" cy="612775"/>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t" upright="1">
              <a:noAutofit/>
            </a:bodyPr>
            <a:lstStyle/>
            <a:p>
              <a:pPr marL="0" indent="0" algn="l" latinLnBrk="1">
                <a:buFontTx/>
                <a:buNone/>
              </a:pPr>
              <a:r>
                <a:rPr lang="ko-KR" altLang="en-US" sz="1100" b="1">
                  <a:solidFill>
                    <a:srgbClr val="2AB9C7"/>
                  </a:solidFill>
                  <a:latin typeface="Calibri" charset="0"/>
                </a:rPr>
                <a:t>로고 사용 규정 유</a:t>
              </a:r>
              <a:r>
                <a:rPr lang="en-US" altLang="ko-KR" sz="1100" b="1">
                  <a:solidFill>
                    <a:srgbClr val="2AB9C7"/>
                  </a:solidFill>
                  <a:latin typeface="Calibri" charset="0"/>
                </a:rPr>
                <a:t>/</a:t>
              </a:r>
              <a:r>
                <a:rPr lang="ko-KR" altLang="en-US" sz="1100" b="1">
                  <a:solidFill>
                    <a:srgbClr val="2AB9C7"/>
                  </a:solidFill>
                  <a:latin typeface="Calibri" charset="0"/>
                </a:rPr>
                <a:t>무 </a:t>
              </a:r>
              <a:r>
                <a:rPr lang="en-US" altLang="ko-KR" sz="1100" b="0">
                  <a:solidFill>
                    <a:schemeClr val="tx1">
                      <a:lumMod val="75000"/>
                      <a:lumOff val="25000"/>
                    </a:schemeClr>
                  </a:solidFill>
                  <a:latin typeface="Calibri" charset="0"/>
                </a:rPr>
                <a:t>:</a:t>
              </a:r>
              <a:r>
                <a:rPr lang="ko-KR" altLang="ko-KR" sz="1100" b="0">
                  <a:solidFill>
                    <a:schemeClr val="tx1">
                      <a:lumMod val="75000"/>
                      <a:lumOff val="25000"/>
                    </a:schemeClr>
                  </a:solidFill>
                  <a:latin typeface="Calibri" charset="0"/>
                </a:rPr>
                <a:t> </a:t>
              </a:r>
              <a:r>
                <a:rPr sz="1100" b="0">
                  <a:solidFill>
                    <a:schemeClr val="tx1">
                      <a:lumMod val="75000"/>
                      <a:lumOff val="25000"/>
                    </a:schemeClr>
                  </a:solidFill>
                  <a:latin typeface="맑은 고딕" charset="0"/>
                  <a:ea typeface="맑은 고딕" charset="0"/>
                </a:rPr>
                <a:t>유</a:t>
              </a:r>
              <a:endParaRPr lang="ko-KR" altLang="en-US" sz="1100" b="0">
                <a:solidFill>
                  <a:schemeClr val="tx1">
                    <a:lumMod val="75000"/>
                    <a:lumOff val="25000"/>
                  </a:schemeClr>
                </a:solidFill>
                <a:latin typeface="맑은 고딕" charset="0"/>
                <a:ea typeface="맑은 고딕" charset="0"/>
              </a:endParaRPr>
            </a:p>
            <a:p>
              <a:pPr marL="0" indent="0" rtl="0" algn="l" defTabSz="914400" eaLnBrk="1" latinLnBrk="1" hangingPunct="1">
                <a:buFontTx/>
                <a:buNone/>
              </a:pPr>
              <a:r>
                <a:rPr sz="1100" b="0">
                  <a:solidFill>
                    <a:schemeClr val="tx1">
                      <a:lumMod val="75000"/>
                      <a:lumOff val="25000"/>
                    </a:schemeClr>
                  </a:solidFill>
                  <a:latin typeface="맑은 고딕" charset="0"/>
                  <a:ea typeface="맑은 고딕" charset="0"/>
                </a:rPr>
                <a:t>       </a:t>
              </a:r>
              <a:r>
                <a:rPr sz="1100" b="0">
                  <a:solidFill>
                    <a:schemeClr val="tx1">
                      <a:lumMod val="75000"/>
                      <a:lumOff val="25000"/>
                    </a:schemeClr>
                  </a:solidFill>
                  <a:latin typeface="맑은 고딕" charset="0"/>
                  <a:ea typeface="맑은 고딕" charset="0"/>
                </a:rPr>
                <a:t>오뚜기 가이드 : </a:t>
              </a:r>
              <a:r>
                <a:rPr sz="1100" b="0">
                  <a:solidFill>
                    <a:schemeClr val="tx1">
                      <a:lumMod val="75000"/>
                      <a:lumOff val="25000"/>
                    </a:schemeClr>
                  </a:solidFill>
                  <a:latin typeface="맑은 고딕" charset="0"/>
                  <a:ea typeface="맑은 고딕" charset="0"/>
                  <a:hlinkClick r:id="rId1"/>
                </a:rPr>
                <a:t>http://www.ottogi.co.kr/overview/ci.asp</a:t>
              </a:r>
              <a:r>
                <a:rPr sz="1100" b="0">
                  <a:solidFill>
                    <a:schemeClr val="tx1">
                      <a:lumMod val="75000"/>
                      <a:lumOff val="25000"/>
                    </a:schemeClr>
                  </a:solidFill>
                  <a:latin typeface="맑은 고딕" charset="0"/>
                  <a:ea typeface="맑은 고딕" charset="0"/>
                </a:rPr>
                <a:t> </a:t>
              </a:r>
              <a:endParaRPr lang="ko-KR" altLang="en-US" sz="1100" b="0">
                <a:solidFill>
                  <a:schemeClr val="tx1">
                    <a:lumMod val="75000"/>
                    <a:lumOff val="25000"/>
                  </a:schemeClr>
                </a:solidFill>
                <a:latin typeface="Calibri" charset="0"/>
              </a:endParaRPr>
            </a:p>
          </p:txBody>
        </p:sp>
        <p:cxnSp>
          <p:nvCxnSpPr>
            <p:cNvPr id="25" name="다이어그램 12"/>
            <p:cNvCxnSpPr/>
            <p:nvPr/>
          </p:nvCxnSpPr>
          <p:spPr>
            <a:xfrm rot="0">
              <a:off x="2463800" y="5321300"/>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grpSp>
    </p:spTree>
    <p:extLst>
      <p:ext uri="{BB962C8B-B14F-4D97-AF65-F5344CB8AC3E}">
        <p14:creationId xmlns:p14="http://schemas.microsoft.com/office/powerpoint/2010/main" val="158056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0" name="제목 9">
            <a:extLst>
              <a:ext uri="{FF2B5EF4-FFF2-40B4-BE49-F238E27FC236}">
                <a16:creationId xmlns:a16="http://schemas.microsoft.com/office/drawing/2014/main" id="{00114E22-05B0-4F11-9165-EF5370DAA49E}"/>
              </a:ext>
            </a:extLst>
          </p:cNvPr>
          <p:cNvSpPr>
            <a:spLocks noGrp="1"/>
          </p:cNvSpPr>
          <p:nvPr>
            <p:ph type="ctrTitle"/>
          </p:nvPr>
        </p:nvSpPr>
        <p:spPr>
          <a:prstGeom prst="rect">
            <a:avLst/>
          </a:prstGeom>
        </p:spPr>
        <p:txBody>
          <a:bodyPr>
            <a:normAutofit fontScale="90000"/>
          </a:bodyPr>
          <a:lstStyle/>
          <a:p>
            <a:pPr>
              <a:defRPr/>
            </a:pPr>
            <a:r>
              <a:rPr lang="ko-KR" altLang="en-US" b="1" dirty="0">
                <a:latin typeface="맑은 고딕" panose="020B0503020000020004" pitchFamily="50" charset="-127"/>
                <a:ea typeface="맑은 고딕" panose="020B0503020000020004" pitchFamily="50" charset="-127"/>
              </a:rPr>
              <a:t>1</a:t>
            </a:r>
            <a:r>
              <a:rPr lang="en-US" altLang="ko-KR" b="1" dirty="0">
                <a:latin typeface="맑은 고딕" panose="020B0503020000020004" pitchFamily="50" charset="-127"/>
                <a:ea typeface="맑은 고딕" panose="020B0503020000020004" pitchFamily="50" charset="-127"/>
              </a:rPr>
              <a:t>.</a:t>
            </a:r>
            <a:r>
              <a:rPr lang="ko-KR" altLang="en-US" b="1" dirty="0">
                <a:latin typeface="맑은 고딕" panose="020B0503020000020004" pitchFamily="50" charset="-127"/>
                <a:ea typeface="맑은 고딕" panose="020B0503020000020004" pitchFamily="50" charset="-127"/>
              </a:rPr>
              <a:t> 프로젝트 과제 선정</a:t>
            </a:r>
          </a:p>
        </p:txBody>
      </p:sp>
      <p:sp>
        <p:nvSpPr>
          <p:cNvPr id="13" name="부제목 10">
            <a:extLst>
              <a:ext uri="{FF2B5EF4-FFF2-40B4-BE49-F238E27FC236}">
                <a16:creationId xmlns:a16="http://schemas.microsoft.com/office/drawing/2014/main" id="{31AF4B42-67FD-497A-8B69-2D617C48B5A0}"/>
              </a:ext>
            </a:extLst>
          </p:cNvPr>
          <p:cNvSpPr>
            <a:spLocks noGrp="1"/>
          </p:cNvSpPr>
          <p:nvPr>
            <p:ph type="subTitle" idx="1"/>
          </p:nvPr>
        </p:nvSpPr>
        <p:spPr>
          <a:prstGeom prst="rect">
            <a:avLst/>
          </a:prstGeom>
        </p:spPr>
        <p:txBody>
          <a:bodyPr/>
          <a:lstStyle/>
          <a:p>
            <a:r>
              <a:rPr lang="en-US" altLang="ko-KR"/>
              <a:t>01-2 </a:t>
            </a:r>
            <a:r>
              <a:rPr lang="ko-KR" altLang="en-US"/>
              <a:t>클라이언트</a:t>
            </a:r>
            <a:r>
              <a:rPr lang="en-US" altLang="ko-KR"/>
              <a:t>(</a:t>
            </a:r>
            <a:r>
              <a:rPr lang="ko-KR" altLang="en-US"/>
              <a:t>의뢰자</a:t>
            </a:r>
            <a:r>
              <a:rPr lang="en-US" altLang="ko-KR"/>
              <a:t>) </a:t>
            </a:r>
            <a:r>
              <a:rPr lang="ko-KR" altLang="en-US"/>
              <a:t>요구 사항</a:t>
            </a:r>
            <a:endParaRPr lang="ko-KR" altLang="en-US" dirty="0"/>
          </a:p>
        </p:txBody>
      </p:sp>
      <p:sp>
        <p:nvSpPr>
          <p:cNvPr id="15" name="텍스트 개체 틀 11">
            <a:extLst>
              <a:ext uri="{FF2B5EF4-FFF2-40B4-BE49-F238E27FC236}">
                <a16:creationId xmlns:a16="http://schemas.microsoft.com/office/drawing/2014/main" id="{ACAA3CF1-0A72-4BD4-BE85-4576D696073F}"/>
              </a:ext>
            </a:extLst>
          </p:cNvPr>
          <p:cNvSpPr>
            <a:spLocks noGrp="1"/>
          </p:cNvSpPr>
          <p:nvPr>
            <p:ph type="body" sz="half" idx="2"/>
          </p:nvPr>
        </p:nvSpPr>
        <p:spPr>
          <a:prstGeom prst="rect">
            <a:avLst/>
          </a:prstGeom>
        </p:spPr>
        <p:txBody>
          <a:bodyPr>
            <a:normAutofit/>
          </a:bodyPr>
          <a:lstStyle/>
          <a:p>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내용</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웹페이지 구성 기초 요구 사항</a:t>
            </a:r>
            <a:endParaRPr lang="ko-KR" altLang="en-US" sz="1200" dirty="0">
              <a:solidFill>
                <a:prstClr val="black">
                  <a:lumMod val="65000"/>
                  <a:lumOff val="35000"/>
                </a:prstClr>
              </a:solidFill>
              <a:latin typeface="맑은 고딕" panose="020B0503020000020004" pitchFamily="50" charset="-127"/>
              <a:ea typeface="맑은 고딕" panose="020B0503020000020004" pitchFamily="50" charset="-127"/>
            </a:endParaRPr>
          </a:p>
        </p:txBody>
      </p:sp>
      <p:sp>
        <p:nvSpPr>
          <p:cNvPr id="18" name="슬라이드 번호 개체 틀 3">
            <a:extLst>
              <a:ext uri="{FF2B5EF4-FFF2-40B4-BE49-F238E27FC236}">
                <a16:creationId xmlns:a16="http://schemas.microsoft.com/office/drawing/2014/main" id="{DA1CF686-3156-48C9-8A00-A7C4152717C0}"/>
              </a:ext>
            </a:extLst>
          </p:cNvPr>
          <p:cNvSpPr>
            <a:spLocks noGrp="1"/>
          </p:cNvSpPr>
          <p:nvPr>
            <p:ph type="sldNum" sz="quarter" idx="4294967295"/>
          </p:nvPr>
        </p:nvSpPr>
        <p:spPr>
          <a:xfrm>
            <a:off x="8715375" y="6232525"/>
            <a:ext cx="1190625" cy="206375"/>
          </a:xfrm>
          <a:prstGeom prst="rect">
            <a:avLst/>
          </a:prstGeom>
        </p:spPr>
        <p:txBody>
          <a:bodyPr anchor="b"/>
          <a:lstStyle>
            <a:lvl1pPr algn="r">
              <a:defRPr>
                <a:solidFill>
                  <a:schemeClr val="bg1">
                    <a:lumMod val="50000"/>
                  </a:schemeClr>
                </a:solidFill>
              </a:defRPr>
            </a:lvl1pPr>
          </a:lstStyle>
          <a:p>
            <a:fld id="{418EBCF5-7C0D-4452-BD99-4798E1600F69}" type="slidenum">
              <a:rPr lang="ko-KR" altLang="en-US" sz="894"/>
              <a:pPr/>
              <a:t>3</a:t>
            </a:fld>
            <a:endParaRPr lang="ko-KR" altLang="en-US" sz="894" dirty="0"/>
          </a:p>
        </p:txBody>
      </p:sp>
      <p:grpSp>
        <p:nvGrpSpPr>
          <p:cNvPr id="5" name="다이어그램 28"/>
          <p:cNvGrpSpPr/>
          <p:nvPr/>
        </p:nvGrpSpPr>
        <p:grpSpPr>
          <a:xfrm rot="0">
            <a:off x="890270" y="2356485"/>
            <a:ext cx="7868920" cy="3521710"/>
            <a:chOff x="890270" y="2356485"/>
            <a:chExt cx="7868920" cy="3521710"/>
          </a:xfrm>
        </p:grpSpPr>
        <p:cxnSp>
          <p:nvCxnSpPr>
            <p:cNvPr id="20" name="다이어그램 14"/>
            <p:cNvCxnSpPr/>
            <p:nvPr/>
          </p:nvCxnSpPr>
          <p:spPr>
            <a:xfrm rot="0">
              <a:off x="890270" y="2356485"/>
              <a:ext cx="7868920" cy="635"/>
            </a:xfrm>
            <a:prstGeom prst="line"/>
            <a:ln w="12700" cap="flat" cmpd="sng">
              <a:solidFill>
                <a:schemeClr val="accent1">
                  <a:alpha val="100000"/>
                </a:schemeClr>
              </a:solidFill>
              <a:prstDash val="solid"/>
            </a:ln>
          </p:spPr>
          <p:style>
            <a:lnRef idx="2">
              <a:schemeClr val="accent1"/>
            </a:lnRef>
            <a:fillRef idx="1">
              <a:schemeClr val="accent1"/>
            </a:fillRef>
            <a:effectRef idx="0">
              <a:srgbClr val="000000"/>
            </a:effectRef>
            <a:fontRef idx="minor">
              <a:schemeClr val="lt1"/>
            </a:fontRef>
          </p:style>
        </p:cxnSp>
        <p:sp>
          <p:nvSpPr>
            <p:cNvPr id="21" name="다이어그램 15"/>
            <p:cNvSpPr>
              <a:spLocks/>
            </p:cNvSpPr>
            <p:nvPr/>
          </p:nvSpPr>
          <p:spPr>
            <a:xfrm rot="0">
              <a:off x="890270" y="2356485"/>
              <a:ext cx="1574165" cy="3521710"/>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t" upright="1">
              <a:noAutofit/>
            </a:bodyPr>
            <a:lstStyle/>
            <a:p>
              <a:pPr marL="0" indent="0" algn="l" latinLnBrk="1">
                <a:buFontTx/>
                <a:buNone/>
              </a:pPr>
              <a:r>
                <a:rPr lang="ko-KR" altLang="en-US" sz="2000" b="1">
                  <a:solidFill>
                    <a:schemeClr val="tx1"/>
                  </a:solidFill>
                </a:rPr>
                <a:t>요구사항</a:t>
              </a:r>
              <a:endParaRPr lang="ko-KR" altLang="en-US" sz="2000" b="1">
                <a:solidFill>
                  <a:schemeClr val="tx1"/>
                </a:solidFill>
              </a:endParaRPr>
            </a:p>
          </p:txBody>
        </p:sp>
        <p:sp>
          <p:nvSpPr>
            <p:cNvPr id="22" name="다이어그램 16"/>
            <p:cNvSpPr>
              <a:spLocks/>
            </p:cNvSpPr>
            <p:nvPr/>
          </p:nvSpPr>
          <p:spPr>
            <a:xfrm rot="0">
              <a:off x="2557780" y="2585085"/>
              <a:ext cx="4940935" cy="175260"/>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ctr" upright="1">
              <a:noAutofit/>
            </a:bodyPr>
            <a:lstStyle/>
            <a:p>
              <a:pPr marL="0" indent="0" algn="l" latinLnBrk="1">
                <a:lnSpc>
                  <a:spcPct val="100000"/>
                </a:lnSpc>
                <a:buFontTx/>
                <a:buNone/>
              </a:pPr>
              <a:r>
                <a:rPr lang="ko-KR" altLang="en-US" sz="1100" b="1">
                  <a:solidFill>
                    <a:srgbClr val="2AB9C7"/>
                  </a:solidFill>
                  <a:latin typeface="Calibri" charset="0"/>
                </a:rPr>
                <a:t>사이트 변경 사유 </a:t>
              </a:r>
              <a:r>
                <a:rPr lang="en-US" altLang="ko-KR" sz="1100" b="0">
                  <a:solidFill>
                    <a:schemeClr val="tx1">
                      <a:lumMod val="75000"/>
                      <a:lumOff val="25000"/>
                    </a:schemeClr>
                  </a:solidFill>
                  <a:latin typeface="Calibri" charset="0"/>
                </a:rPr>
                <a:t>: </a:t>
              </a:r>
              <a:r>
                <a:rPr sz="1100" b="0">
                  <a:solidFill>
                    <a:schemeClr val="tx1">
                      <a:lumMod val="75000"/>
                      <a:lumOff val="25000"/>
                    </a:schemeClr>
                  </a:solidFill>
                  <a:latin typeface="맑은 고딕" charset="0"/>
                  <a:ea typeface="맑은 고딕" charset="0"/>
                </a:rPr>
                <a:t>홈페이지 사용 용이성 및 디자인 개선</a:t>
              </a:r>
              <a:endParaRPr lang="ko-KR" altLang="en-US" sz="1100" b="0">
                <a:solidFill>
                  <a:schemeClr val="tx1">
                    <a:lumMod val="75000"/>
                    <a:lumOff val="25000"/>
                  </a:schemeClr>
                </a:solidFill>
                <a:latin typeface="Calibri" charset="0"/>
              </a:endParaRPr>
            </a:p>
          </p:txBody>
        </p:sp>
        <p:cxnSp>
          <p:nvCxnSpPr>
            <p:cNvPr id="23" name="다이어그램 17"/>
            <p:cNvCxnSpPr/>
            <p:nvPr/>
          </p:nvCxnSpPr>
          <p:spPr>
            <a:xfrm rot="0">
              <a:off x="2463800" y="2938145"/>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sp>
          <p:nvSpPr>
            <p:cNvPr id="24" name="다이어그램 18"/>
            <p:cNvSpPr>
              <a:spLocks/>
            </p:cNvSpPr>
            <p:nvPr/>
          </p:nvSpPr>
          <p:spPr>
            <a:xfrm rot="0">
              <a:off x="2557780" y="3149600"/>
              <a:ext cx="4940935" cy="186055"/>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ctr" upright="1">
              <a:noAutofit/>
            </a:bodyPr>
            <a:lstStyle/>
            <a:p>
              <a:pPr marL="0" indent="0" algn="l" latinLnBrk="1">
                <a:lnSpc>
                  <a:spcPct val="100000"/>
                </a:lnSpc>
                <a:buFontTx/>
                <a:buNone/>
              </a:pPr>
              <a:r>
                <a:rPr lang="ko-KR" altLang="en-US" sz="1100" b="1">
                  <a:solidFill>
                    <a:srgbClr val="2AB9C7"/>
                  </a:solidFill>
                  <a:latin typeface="Calibri" charset="0"/>
                </a:rPr>
                <a:t>기대하는 결과</a:t>
              </a:r>
              <a:r>
                <a:rPr lang="ko-KR" altLang="en-US" sz="1100" b="0">
                  <a:solidFill>
                    <a:schemeClr val="tx1">
                      <a:lumMod val="85000"/>
                      <a:lumOff val="15000"/>
                    </a:schemeClr>
                  </a:solidFill>
                  <a:latin typeface="Calibri" charset="0"/>
                </a:rPr>
                <a:t> </a:t>
              </a:r>
              <a:r>
                <a:rPr lang="en-US" altLang="ko-KR" sz="1100" b="0">
                  <a:solidFill>
                    <a:schemeClr val="tx1">
                      <a:lumMod val="75000"/>
                      <a:lumOff val="25000"/>
                    </a:schemeClr>
                  </a:solidFill>
                  <a:latin typeface="Calibri" charset="0"/>
                </a:rPr>
                <a:t>:</a:t>
              </a:r>
              <a:r>
                <a:rPr lang="ko-KR" altLang="ko-KR" sz="1100" b="0">
                  <a:solidFill>
                    <a:schemeClr val="tx1">
                      <a:lumMod val="75000"/>
                      <a:lumOff val="25000"/>
                    </a:schemeClr>
                  </a:solidFill>
                  <a:latin typeface="Calibri" charset="0"/>
                </a:rPr>
                <a:t> </a:t>
              </a:r>
              <a:r>
                <a:rPr sz="1100" b="0">
                  <a:solidFill>
                    <a:schemeClr val="tx1">
                      <a:lumMod val="75000"/>
                      <a:lumOff val="25000"/>
                    </a:schemeClr>
                  </a:solidFill>
                  <a:latin typeface="맑은 고딕" charset="0"/>
                  <a:ea typeface="맑은 고딕" charset="0"/>
                </a:rPr>
                <a:t>홈페이지 사용자의 편리성 개선</a:t>
              </a:r>
              <a:r>
                <a:rPr lang="en-US" altLang="ko-KR" sz="1100" b="0">
                  <a:solidFill>
                    <a:schemeClr val="tx1">
                      <a:lumMod val="75000"/>
                      <a:lumOff val="25000"/>
                    </a:schemeClr>
                  </a:solidFill>
                  <a:latin typeface="Calibri" charset="0"/>
                </a:rPr>
                <a:t> </a:t>
              </a:r>
              <a:endParaRPr lang="ko-KR" altLang="en-US" sz="1100" b="0">
                <a:solidFill>
                  <a:schemeClr val="tx1">
                    <a:lumMod val="75000"/>
                    <a:lumOff val="25000"/>
                  </a:schemeClr>
                </a:solidFill>
                <a:latin typeface="Calibri" charset="0"/>
              </a:endParaRPr>
            </a:p>
          </p:txBody>
        </p:sp>
        <p:cxnSp>
          <p:nvCxnSpPr>
            <p:cNvPr id="25" name="다이어그램 19"/>
            <p:cNvCxnSpPr/>
            <p:nvPr/>
          </p:nvCxnSpPr>
          <p:spPr>
            <a:xfrm rot="0">
              <a:off x="2463800" y="3519805"/>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sp>
          <p:nvSpPr>
            <p:cNvPr id="26" name="다이어그램 20"/>
            <p:cNvSpPr>
              <a:spLocks/>
            </p:cNvSpPr>
            <p:nvPr/>
          </p:nvSpPr>
          <p:spPr>
            <a:xfrm rot="0">
              <a:off x="2557780" y="3687445"/>
              <a:ext cx="6201410" cy="274955"/>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ctr" upright="1">
              <a:noAutofit/>
            </a:bodyPr>
            <a:lstStyle/>
            <a:p>
              <a:pPr marL="0" indent="0" algn="l" latinLnBrk="1">
                <a:lnSpc>
                  <a:spcPct val="100000"/>
                </a:lnSpc>
                <a:buFontTx/>
                <a:buNone/>
              </a:pPr>
              <a:r>
                <a:rPr lang="ko-KR" altLang="en-US" sz="1100" b="1">
                  <a:solidFill>
                    <a:srgbClr val="2AB9C7"/>
                  </a:solidFill>
                  <a:latin typeface="Calibri" charset="0"/>
                </a:rPr>
                <a:t>요구 디바이스 환경 </a:t>
              </a:r>
              <a:r>
                <a:rPr lang="en-US" altLang="ko-KR" sz="1100" b="0">
                  <a:solidFill>
                    <a:schemeClr val="tx1">
                      <a:lumMod val="75000"/>
                      <a:lumOff val="25000"/>
                    </a:schemeClr>
                  </a:solidFill>
                  <a:latin typeface="Calibri" charset="0"/>
                </a:rPr>
                <a:t>: </a:t>
              </a:r>
              <a:r>
                <a:rPr sz="1100" b="0">
                  <a:solidFill>
                    <a:schemeClr val="tx1">
                      <a:lumMod val="75000"/>
                      <a:lumOff val="25000"/>
                    </a:schemeClr>
                  </a:solidFill>
                  <a:latin typeface="맑은 고딕" charset="0"/>
                  <a:ea typeface="맑은 고딕" charset="0"/>
                </a:rPr>
                <a:t>1280px 기준 그 이상의 화면의 크기를 가지는 기기 + 반응형 웹페이지 구성</a:t>
              </a:r>
              <a:endParaRPr lang="ko-KR" altLang="en-US" sz="1100" b="0">
                <a:solidFill>
                  <a:schemeClr val="tx1">
                    <a:lumMod val="75000"/>
                    <a:lumOff val="25000"/>
                  </a:schemeClr>
                </a:solidFill>
                <a:latin typeface="Calibri" charset="0"/>
              </a:endParaRPr>
            </a:p>
          </p:txBody>
        </p:sp>
        <p:cxnSp>
          <p:nvCxnSpPr>
            <p:cNvPr id="27" name="다이어그램 21"/>
            <p:cNvCxnSpPr/>
            <p:nvPr/>
          </p:nvCxnSpPr>
          <p:spPr>
            <a:xfrm rot="0">
              <a:off x="2463800" y="4101465"/>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sp>
          <p:nvSpPr>
            <p:cNvPr id="28" name="다이어그램 22"/>
            <p:cNvSpPr>
              <a:spLocks/>
            </p:cNvSpPr>
            <p:nvPr/>
          </p:nvSpPr>
          <p:spPr>
            <a:xfrm rot="0">
              <a:off x="2557780" y="4291965"/>
              <a:ext cx="6198235" cy="257175"/>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ctr" upright="1">
              <a:noAutofit/>
            </a:bodyPr>
            <a:lstStyle/>
            <a:p>
              <a:pPr marL="0" indent="0" algn="l" latinLnBrk="1">
                <a:lnSpc>
                  <a:spcPct val="100000"/>
                </a:lnSpc>
                <a:buFontTx/>
                <a:buNone/>
              </a:pPr>
              <a:r>
                <a:rPr lang="ko-KR" altLang="en-US" sz="1100" b="1">
                  <a:solidFill>
                    <a:srgbClr val="2AB9C7"/>
                  </a:solidFill>
                  <a:latin typeface="Calibri" charset="0"/>
                </a:rPr>
                <a:t>사용 색상 </a:t>
              </a:r>
              <a:r>
                <a:rPr lang="en-US" altLang="ko-KR" sz="1100" b="0">
                  <a:solidFill>
                    <a:schemeClr val="tx1">
                      <a:lumMod val="75000"/>
                      <a:lumOff val="25000"/>
                    </a:schemeClr>
                  </a:solidFill>
                  <a:latin typeface="Calibri" charset="0"/>
                </a:rPr>
                <a:t>: </a:t>
              </a:r>
              <a:r>
                <a:rPr sz="1100" b="0">
                  <a:solidFill>
                    <a:schemeClr val="tx1">
                      <a:lumMod val="75000"/>
                      <a:lumOff val="25000"/>
                    </a:schemeClr>
                  </a:solidFill>
                  <a:latin typeface="맑은 고딕" charset="0"/>
                  <a:ea typeface="맑은 고딕" charset="0"/>
                </a:rPr>
                <a:t>노란색(pantone 108), 빨간색(pantone 186), 남색(pantone 2747), 흰색, 검정색, 회색</a:t>
              </a:r>
              <a:endParaRPr lang="ko-KR" altLang="en-US" sz="1100" b="0">
                <a:solidFill>
                  <a:schemeClr val="tx1">
                    <a:lumMod val="75000"/>
                    <a:lumOff val="25000"/>
                  </a:schemeClr>
                </a:solidFill>
                <a:latin typeface="Calibri" charset="0"/>
              </a:endParaRPr>
            </a:p>
          </p:txBody>
        </p:sp>
        <p:cxnSp>
          <p:nvCxnSpPr>
            <p:cNvPr id="29" name="다이어그램 23"/>
            <p:cNvCxnSpPr/>
            <p:nvPr/>
          </p:nvCxnSpPr>
          <p:spPr>
            <a:xfrm rot="0">
              <a:off x="2463800" y="4683125"/>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sp>
          <p:nvSpPr>
            <p:cNvPr id="30" name="다이어그램 24"/>
            <p:cNvSpPr>
              <a:spLocks/>
            </p:cNvSpPr>
            <p:nvPr/>
          </p:nvSpPr>
          <p:spPr>
            <a:xfrm rot="0">
              <a:off x="2557780" y="4852670"/>
              <a:ext cx="6201410" cy="275590"/>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ctr" upright="1">
              <a:noAutofit/>
            </a:bodyPr>
            <a:lstStyle/>
            <a:p>
              <a:pPr marL="0" indent="0" algn="l" latinLnBrk="1">
                <a:lnSpc>
                  <a:spcPct val="100000"/>
                </a:lnSpc>
                <a:buFontTx/>
                <a:buNone/>
              </a:pPr>
              <a:r>
                <a:rPr lang="ko-KR" altLang="en-US" sz="1100" b="1">
                  <a:solidFill>
                    <a:srgbClr val="2AB9C7"/>
                  </a:solidFill>
                  <a:latin typeface="Calibri" charset="0"/>
                </a:rPr>
                <a:t>디자인 컨셉 </a:t>
              </a:r>
              <a:r>
                <a:rPr lang="en-US" altLang="ko-KR" sz="1100" b="0">
                  <a:solidFill>
                    <a:schemeClr val="tx1">
                      <a:lumMod val="75000"/>
                      <a:lumOff val="25000"/>
                    </a:schemeClr>
                  </a:solidFill>
                  <a:latin typeface="Calibri" charset="0"/>
                </a:rPr>
                <a:t>:</a:t>
              </a:r>
              <a:r>
                <a:rPr lang="ko-KR" altLang="ko-KR" sz="1100" b="0">
                  <a:solidFill>
                    <a:schemeClr val="tx1">
                      <a:lumMod val="75000"/>
                      <a:lumOff val="25000"/>
                    </a:schemeClr>
                  </a:solidFill>
                  <a:latin typeface="Calibri" charset="0"/>
                </a:rPr>
                <a:t> </a:t>
              </a:r>
              <a:r>
                <a:rPr sz="1100" b="0">
                  <a:solidFill>
                    <a:schemeClr val="tx1">
                      <a:lumMod val="75000"/>
                      <a:lumOff val="25000"/>
                    </a:schemeClr>
                  </a:solidFill>
                  <a:latin typeface="맑은 고딕" charset="0"/>
                  <a:ea typeface="맑은 고딕" charset="0"/>
                </a:rPr>
                <a:t>현재 홈페이지의 장점(간결함)을 유지하고, 기업 색상을 이용하여 밝은 분위기 연출</a:t>
              </a:r>
              <a:endParaRPr lang="ko-KR" altLang="en-US" sz="1100" b="0">
                <a:solidFill>
                  <a:schemeClr val="tx1">
                    <a:lumMod val="75000"/>
                    <a:lumOff val="25000"/>
                  </a:schemeClr>
                </a:solidFill>
                <a:latin typeface="Calibri" charset="0"/>
              </a:endParaRPr>
            </a:p>
          </p:txBody>
        </p:sp>
        <p:cxnSp>
          <p:nvCxnSpPr>
            <p:cNvPr id="31" name="다이어그램 25"/>
            <p:cNvCxnSpPr/>
            <p:nvPr/>
          </p:nvCxnSpPr>
          <p:spPr>
            <a:xfrm rot="0">
              <a:off x="2463800" y="5264785"/>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sp>
          <p:nvSpPr>
            <p:cNvPr id="32" name="다이어그램 26"/>
            <p:cNvSpPr>
              <a:spLocks/>
            </p:cNvSpPr>
            <p:nvPr/>
          </p:nvSpPr>
          <p:spPr>
            <a:xfrm rot="0">
              <a:off x="2557780" y="5436235"/>
              <a:ext cx="4940935" cy="265430"/>
            </a:xfrm>
            <a:prstGeom prst="rect"/>
            <a:ln w="0">
              <a:noFill/>
              <a:prstDash/>
            </a:ln>
          </p:spPr>
          <p:style>
            <a:lnRef idx="0">
              <a:schemeClr val="dk1"/>
            </a:lnRef>
            <a:fillRef idx="0">
              <a:schemeClr val="lt1"/>
            </a:fillRef>
            <a:effectRef idx="0">
              <a:srgbClr val="000000"/>
            </a:effectRef>
            <a:fontRef idx="minor"/>
          </p:style>
          <p:txBody>
            <a:bodyPr wrap="square" lIns="91440" tIns="45720" rIns="91440" bIns="45720" numCol="1" vert="horz" anchor="t" upright="1">
              <a:noAutofit/>
            </a:bodyPr>
            <a:lstStyle/>
            <a:p>
              <a:pPr marL="0" indent="0" algn="l" latinLnBrk="1">
                <a:lnSpc>
                  <a:spcPct val="100000"/>
                </a:lnSpc>
                <a:buFontTx/>
                <a:buNone/>
              </a:pPr>
              <a:r>
                <a:rPr lang="ko-KR" altLang="en-US" sz="1100" b="1">
                  <a:solidFill>
                    <a:srgbClr val="2AB9C7"/>
                  </a:solidFill>
                  <a:latin typeface="Calibri" charset="0"/>
                </a:rPr>
                <a:t>주요 사이트 키워드</a:t>
              </a:r>
              <a:r>
                <a:rPr lang="en-US" altLang="ko-KR" sz="1100" b="1">
                  <a:solidFill>
                    <a:srgbClr val="2AB9C7"/>
                  </a:solidFill>
                  <a:latin typeface="Calibri" charset="0"/>
                </a:rPr>
                <a:t>(1</a:t>
              </a:r>
              <a:r>
                <a:rPr lang="ko-KR" altLang="en-US" sz="1100" b="1">
                  <a:solidFill>
                    <a:srgbClr val="2AB9C7"/>
                  </a:solidFill>
                  <a:latin typeface="Calibri" charset="0"/>
                </a:rPr>
                <a:t>차</a:t>
              </a:r>
              <a:r>
                <a:rPr lang="en-US" altLang="ko-KR" sz="1100" b="1">
                  <a:solidFill>
                    <a:srgbClr val="2AB9C7"/>
                  </a:solidFill>
                  <a:latin typeface="Calibri" charset="0"/>
                </a:rPr>
                <a:t>)</a:t>
              </a:r>
              <a:r>
                <a:rPr lang="ko-KR" altLang="en-US" sz="1100" b="1">
                  <a:solidFill>
                    <a:srgbClr val="2AB9C7"/>
                  </a:solidFill>
                  <a:latin typeface="Calibri" charset="0"/>
                </a:rPr>
                <a:t> </a:t>
              </a:r>
              <a:r>
                <a:rPr lang="en-US" altLang="ko-KR" sz="1100" b="0">
                  <a:solidFill>
                    <a:schemeClr val="tx1">
                      <a:lumMod val="75000"/>
                      <a:lumOff val="25000"/>
                    </a:schemeClr>
                  </a:solidFill>
                  <a:latin typeface="Calibri" charset="0"/>
                </a:rPr>
                <a:t>:</a:t>
              </a:r>
              <a:r>
                <a:rPr lang="ko-KR" altLang="ko-KR" sz="1100" b="0">
                  <a:solidFill>
                    <a:schemeClr val="tx1">
                      <a:lumMod val="75000"/>
                      <a:lumOff val="25000"/>
                    </a:schemeClr>
                  </a:solidFill>
                  <a:latin typeface="Calibri" charset="0"/>
                </a:rPr>
                <a:t> </a:t>
              </a:r>
              <a:r>
                <a:rPr sz="1100" b="0">
                  <a:solidFill>
                    <a:schemeClr val="tx1">
                      <a:lumMod val="75000"/>
                      <a:lumOff val="25000"/>
                    </a:schemeClr>
                  </a:solidFill>
                  <a:latin typeface="맑은 고딕" charset="0"/>
                  <a:ea typeface="맑은 고딕" charset="0"/>
                </a:rPr>
                <a:t>기업정보 탐색, 제품정보 탐색 </a:t>
              </a:r>
              <a:endParaRPr lang="ko-KR" altLang="en-US" sz="1100" b="0">
                <a:solidFill>
                  <a:schemeClr val="tx1">
                    <a:lumMod val="75000"/>
                    <a:lumOff val="25000"/>
                  </a:schemeClr>
                </a:solidFill>
                <a:latin typeface="Calibri" charset="0"/>
              </a:endParaRPr>
            </a:p>
          </p:txBody>
        </p:sp>
        <p:cxnSp>
          <p:nvCxnSpPr>
            <p:cNvPr id="33" name="다이어그램 27"/>
            <p:cNvCxnSpPr/>
            <p:nvPr/>
          </p:nvCxnSpPr>
          <p:spPr>
            <a:xfrm rot="0">
              <a:off x="2463800" y="5846445"/>
              <a:ext cx="6294755" cy="635"/>
            </a:xfrm>
            <a:prstGeom prst="line"/>
            <a:ln w="12700" cap="flat" cmpd="sng">
              <a:solidFill>
                <a:schemeClr val="accent1">
                  <a:tint val="50000"/>
                  <a:alpha val="100000"/>
                </a:schemeClr>
              </a:solidFill>
              <a:prstDash val="solid"/>
            </a:ln>
          </p:spPr>
          <p:style>
            <a:lnRef idx="2">
              <a:schemeClr val="accent1">
                <a:tint val="50000"/>
              </a:schemeClr>
            </a:lnRef>
            <a:fillRef idx="1">
              <a:schemeClr val="accent1"/>
            </a:fillRef>
            <a:effectRef idx="0">
              <a:srgbClr val="000000"/>
            </a:effectRef>
            <a:fontRef idx="minor"/>
          </p:style>
        </p:cxnSp>
      </p:grpSp>
    </p:spTree>
    <p:extLst>
      <p:ext uri="{BB962C8B-B14F-4D97-AF65-F5344CB8AC3E}">
        <p14:creationId xmlns:p14="http://schemas.microsoft.com/office/powerpoint/2010/main" val="815084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0" name="제목 9">
            <a:extLst>
              <a:ext uri="{FF2B5EF4-FFF2-40B4-BE49-F238E27FC236}">
                <a16:creationId xmlns:a16="http://schemas.microsoft.com/office/drawing/2014/main" id="{00114E22-05B0-4F11-9165-EF5370DAA49E}"/>
              </a:ext>
            </a:extLst>
          </p:cNvPr>
          <p:cNvSpPr>
            <a:spLocks noGrp="1"/>
          </p:cNvSpPr>
          <p:nvPr>
            <p:ph type="ctrTitle"/>
          </p:nvPr>
        </p:nvSpPr>
        <p:spPr>
          <a:prstGeom prst="rect">
            <a:avLst/>
          </a:prstGeom>
        </p:spPr>
        <p:txBody>
          <a:bodyPr>
            <a:normAutofit fontScale="90000"/>
          </a:bodyPr>
          <a:lstStyle/>
          <a:p>
            <a:pPr>
              <a:defRPr/>
            </a:pPr>
            <a:r>
              <a:rPr lang="en-US" altLang="ko-KR" b="1" dirty="0">
                <a:latin typeface="맑은 고딕" panose="020B0503020000020004" pitchFamily="50" charset="-127"/>
                <a:ea typeface="맑은 고딕" panose="020B0503020000020004" pitchFamily="50" charset="-127"/>
              </a:rPr>
              <a:t>2.</a:t>
            </a:r>
            <a:r>
              <a:rPr lang="ko-KR" altLang="en-US" b="1" dirty="0">
                <a:latin typeface="맑은 고딕" panose="020B0503020000020004" pitchFamily="50" charset="-127"/>
                <a:ea typeface="맑은 고딕" panose="020B0503020000020004" pitchFamily="50" charset="-127"/>
              </a:rPr>
              <a:t> 프로젝트 과제 분석</a:t>
            </a:r>
          </a:p>
        </p:txBody>
      </p:sp>
      <p:sp>
        <p:nvSpPr>
          <p:cNvPr id="11" name="부제목 10">
            <a:extLst>
              <a:ext uri="{FF2B5EF4-FFF2-40B4-BE49-F238E27FC236}">
                <a16:creationId xmlns:a16="http://schemas.microsoft.com/office/drawing/2014/main" id="{5FE216CF-07F7-4B7E-AC30-B0D3F14EC160}"/>
              </a:ext>
            </a:extLst>
          </p:cNvPr>
          <p:cNvSpPr>
            <a:spLocks noGrp="1"/>
          </p:cNvSpPr>
          <p:nvPr>
            <p:ph type="subTitle" idx="1"/>
          </p:nvPr>
        </p:nvSpPr>
        <p:spPr>
          <a:prstGeom prst="rect">
            <a:avLst/>
          </a:prstGeom>
        </p:spPr>
        <p:txBody>
          <a:bodyPr/>
          <a:lstStyle/>
          <a:p>
            <a:r>
              <a:rPr lang="en-US" altLang="ko-KR"/>
              <a:t>02-1 </a:t>
            </a:r>
            <a:r>
              <a:rPr lang="ko-KR" altLang="en-US"/>
              <a:t>웹사이트 세부 분석</a:t>
            </a:r>
            <a:endParaRPr lang="ko-KR" altLang="en-US" dirty="0"/>
          </a:p>
        </p:txBody>
      </p:sp>
      <p:sp>
        <p:nvSpPr>
          <p:cNvPr id="12" name="텍스트 개체 틀 11">
            <a:extLst>
              <a:ext uri="{FF2B5EF4-FFF2-40B4-BE49-F238E27FC236}">
                <a16:creationId xmlns:a16="http://schemas.microsoft.com/office/drawing/2014/main" id="{590E3906-C977-4C9A-BD0A-220D7B76FBED}"/>
              </a:ext>
            </a:extLst>
          </p:cNvPr>
          <p:cNvSpPr>
            <a:spLocks noGrp="1"/>
          </p:cNvSpPr>
          <p:nvPr>
            <p:ph type="body" sz="half" idx="2"/>
          </p:nvPr>
        </p:nvSpPr>
        <p:spPr>
          <a:prstGeom prst="rect">
            <a:avLst/>
          </a:prstGeom>
        </p:spPr>
        <p:txBody>
          <a:bodyPr>
            <a:normAutofit/>
          </a:bodyPr>
          <a:lstStyle/>
          <a:p>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경영전략 수립 분석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SWOT (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강점</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약점</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기회</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위협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a:t>
            </a:r>
            <a:endParaRPr lang="ko-KR" altLang="en-US" sz="1200">
              <a:solidFill>
                <a:prstClr val="black">
                  <a:lumMod val="65000"/>
                  <a:lumOff val="35000"/>
                </a:prstClr>
              </a:solidFill>
              <a:latin typeface="맑은 고딕" panose="020B0503020000020004" pitchFamily="50" charset="-127"/>
              <a:ea typeface="맑은 고딕" panose="020B0503020000020004" pitchFamily="50" charset="-127"/>
            </a:endParaRPr>
          </a:p>
          <a:p>
            <a:endParaRPr lang="ko-KR" altLang="en-US" sz="1200">
              <a:solidFill>
                <a:prstClr val="black">
                  <a:lumMod val="65000"/>
                  <a:lumOff val="35000"/>
                </a:prstClr>
              </a:solidFill>
              <a:latin typeface="맑은 고딕" panose="020B0503020000020004" pitchFamily="50" charset="-127"/>
              <a:ea typeface="맑은 고딕" panose="020B0503020000020004" pitchFamily="50" charset="-127"/>
            </a:endParaRPr>
          </a:p>
          <a:p>
            <a:pPr marL="0" indent="0">
              <a:buNone/>
            </a:pPr>
            <a:endParaRPr lang="ko-KR" altLang="en-US" sz="1200" dirty="0"/>
          </a:p>
        </p:txBody>
      </p:sp>
      <p:graphicFrame>
        <p:nvGraphicFramePr>
          <p:cNvPr id="2" name="표 3"/>
          <p:cNvGraphicFramePr>
            <a:graphicFrameLocks noGrp="1"/>
          </p:cNvGraphicFramePr>
          <p:nvPr/>
        </p:nvGraphicFramePr>
        <p:xfrm>
          <a:off x="1160145" y="2070100"/>
          <a:ext cx="7468235" cy="3312160"/>
        </p:xfrm>
        <a:graphic>
          <a:graphicData uri="http://schemas.openxmlformats.org/drawingml/2006/table">
            <a:tbl>
              <a:tblPr firstRow="1" bandRow="1">
                <a:tableStyleId>{00000000-0000-0000-0000-000000000000}</a:tableStyleId>
              </a:tblPr>
              <a:tblGrid>
                <a:gridCol w="447675"/>
                <a:gridCol w="3510280"/>
                <a:gridCol w="3510280"/>
              </a:tblGrid>
              <a:tr h="361950">
                <a:tc>
                  <a:txBody>
                    <a:bodyPr/>
                    <a:lstStyle/>
                    <a:p>
                      <a:pPr marL="0" indent="0" algn="ctr" latinLnBrk="1" lvl="1">
                        <a:buFontTx/>
                        <a:buNone/>
                      </a:pP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algn="ctr" latinLnBrk="1" lvl="1">
                        <a:buFontTx/>
                        <a:buNone/>
                      </a:pPr>
                      <a:r>
                        <a:rPr lang="ko-KR" altLang="en-US" sz="1000" kern="1200" i="0" b="1">
                          <a:solidFill>
                            <a:schemeClr val="tx1"/>
                          </a:solidFill>
                        </a:rPr>
                        <a:t>긍정요인</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algn="ctr" latinLnBrk="1" lvl="1">
                        <a:buFontTx/>
                        <a:buNone/>
                      </a:pPr>
                      <a:r>
                        <a:rPr lang="ko-KR" altLang="en-US" sz="1000" kern="1200" i="0" b="1">
                          <a:solidFill>
                            <a:schemeClr val="tx1"/>
                          </a:solidFill>
                        </a:rPr>
                        <a:t>부정 요인</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r>
              <a:tr h="1475105">
                <a:tc>
                  <a:txBody>
                    <a:bodyPr/>
                    <a:lstStyle/>
                    <a:p>
                      <a:pPr marL="0" indent="0" algn="ctr" latinLnBrk="1" lvl="1">
                        <a:buFontTx/>
                        <a:buNone/>
                      </a:pPr>
                      <a:r>
                        <a:rPr lang="ko-KR" altLang="en-US" sz="1000" kern="1200" i="0" b="1">
                          <a:solidFill>
                            <a:schemeClr val="tx1"/>
                          </a:solidFill>
                        </a:rPr>
                        <a:t>내부요인</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latinLnBrk="1" lvl="1">
                        <a:buFontTx/>
                        <a:buNone/>
                      </a:pPr>
                      <a:r>
                        <a:rPr lang="ko-KR" altLang="en-US" sz="1000" kern="1200" i="0" b="1">
                          <a:solidFill>
                            <a:schemeClr val="tx1">
                              <a:lumMod val="75000"/>
                              <a:lumOff val="25000"/>
                            </a:schemeClr>
                          </a:solidFill>
                        </a:rPr>
                        <a:t>강점</a:t>
                      </a:r>
                      <a:endParaRPr lang="ko-KR" altLang="en-US" sz="1000" kern="1200" i="0" b="1">
                        <a:solidFill>
                          <a:schemeClr val="tx1">
                            <a:lumMod val="75000"/>
                            <a:lumOff val="25000"/>
                          </a:schemeClr>
                        </a:solidFill>
                      </a:endParaRPr>
                    </a:p>
                    <a:p>
                      <a:pPr marL="0" indent="0" latinLnBrk="1" lvl="1">
                        <a:buFontTx/>
                        <a:buNone/>
                      </a:pPr>
                      <a:endParaRPr lang="ko-KR" altLang="en-US" sz="1000" kern="1200" i="0" b="1">
                        <a:solidFill>
                          <a:schemeClr val="tx1">
                            <a:lumMod val="75000"/>
                            <a:lumOff val="25000"/>
                          </a:schemeClr>
                        </a:solidFill>
                      </a:endParaRPr>
                    </a:p>
                    <a:p>
                      <a:pPr marL="0" indent="0" latinLnBrk="1">
                        <a:buFontTx/>
                        <a:buNone/>
                      </a:pPr>
                      <a:r>
                        <a:rPr sz="1200" kern="1200" i="0" b="1">
                          <a:solidFill>
                            <a:schemeClr val="tx1">
                              <a:lumMod val="75000"/>
                              <a:lumOff val="25000"/>
                            </a:schemeClr>
                          </a:solidFill>
                          <a:latin typeface="맑은 고딕" charset="0"/>
                          <a:ea typeface="맑은 고딕" charset="0"/>
                        </a:rPr>
                        <a:t>형식의 통일성으로 인해 보기 편하다.</a:t>
                      </a:r>
                      <a:endParaRPr lang="ko-KR" altLang="en-US" sz="1200" kern="1200" i="0" b="1">
                        <a:solidFill>
                          <a:schemeClr val="tx1">
                            <a:lumMod val="75000"/>
                            <a:lumOff val="25000"/>
                          </a:schemeClr>
                        </a:solidFill>
                        <a:latin typeface="맑은 고딕" charset="0"/>
                        <a:ea typeface="맑은 고딕" charset="0"/>
                      </a:endParaRPr>
                    </a:p>
                    <a:p>
                      <a:pPr marL="0" indent="0" latinLnBrk="1">
                        <a:buFontTx/>
                        <a:buNone/>
                      </a:pPr>
                      <a:endParaRPr lang="ko-KR" altLang="en-US" sz="1200" kern="1200" i="0" b="1">
                        <a:solidFill>
                          <a:schemeClr val="tx1">
                            <a:lumMod val="75000"/>
                            <a:lumOff val="25000"/>
                          </a:schemeClr>
                        </a:solidFill>
                        <a:latin typeface="맑은 고딕" charset="0"/>
                        <a:ea typeface="맑은 고딕" charset="0"/>
                      </a:endParaRPr>
                    </a:p>
                    <a:p>
                      <a:pPr marL="0" indent="0" latinLnBrk="1">
                        <a:buFontTx/>
                        <a:buNone/>
                      </a:pPr>
                      <a:r>
                        <a:rPr sz="1200" kern="1200" i="0" b="1">
                          <a:solidFill>
                            <a:schemeClr val="tx1">
                              <a:lumMod val="75000"/>
                              <a:lumOff val="25000"/>
                            </a:schemeClr>
                          </a:solidFill>
                          <a:latin typeface="맑은 고딕" charset="0"/>
                          <a:ea typeface="맑은 고딕" charset="0"/>
                        </a:rPr>
                        <a:t>광고(이벤트, 메인상품)가 첫페이지에서 크게 강조된다.</a:t>
                      </a:r>
                      <a:endParaRPr lang="ko-KR" altLang="en-US" sz="1000" kern="1200" i="0" b="1">
                        <a:solidFill>
                          <a:schemeClr val="tx1">
                            <a:lumMod val="75000"/>
                            <a:lumOff val="25000"/>
                          </a:schemeClr>
                        </a:solidFill>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c>
                  <a:txBody>
                    <a:bodyPr/>
                    <a:lstStyle/>
                    <a:p>
                      <a:pPr marL="0" indent="0" latinLnBrk="1" lvl="1">
                        <a:buFontTx/>
                        <a:buNone/>
                      </a:pPr>
                      <a:r>
                        <a:rPr lang="ko-KR" altLang="en-US" sz="1000" kern="1200" i="0" b="1">
                          <a:solidFill>
                            <a:schemeClr val="tx1">
                              <a:lumMod val="75000"/>
                              <a:lumOff val="25000"/>
                            </a:schemeClr>
                          </a:solidFill>
                        </a:rPr>
                        <a:t>약점</a:t>
                      </a:r>
                      <a:endParaRPr lang="ko-KR" altLang="en-US" sz="1000" kern="1200" i="0" b="1">
                        <a:solidFill>
                          <a:schemeClr val="tx1">
                            <a:lumMod val="75000"/>
                            <a:lumOff val="25000"/>
                          </a:schemeClr>
                        </a:solidFill>
                      </a:endParaRPr>
                    </a:p>
                    <a:p>
                      <a:pPr marL="0" indent="0" latinLnBrk="1" lvl="1">
                        <a:buFontTx/>
                        <a:buNone/>
                      </a:pPr>
                      <a:endParaRPr lang="ko-KR" altLang="en-US" sz="1000" kern="1200" i="0" b="1">
                        <a:solidFill>
                          <a:schemeClr val="tx1">
                            <a:lumMod val="75000"/>
                            <a:lumOff val="25000"/>
                          </a:schemeClr>
                        </a:solidFill>
                      </a:endParaRPr>
                    </a:p>
                    <a:p>
                      <a:pPr marL="0" indent="0" latinLnBrk="1">
                        <a:buFontTx/>
                        <a:buNone/>
                      </a:pPr>
                      <a:r>
                        <a:rPr sz="1200" kern="1200" i="0" b="1">
                          <a:solidFill>
                            <a:schemeClr val="tx1">
                              <a:lumMod val="75000"/>
                              <a:lumOff val="25000"/>
                            </a:schemeClr>
                          </a:solidFill>
                          <a:latin typeface="맑은 고딕" charset="0"/>
                          <a:ea typeface="맑은 고딕" charset="0"/>
                        </a:rPr>
                        <a:t>통일성으로 인해 단조로움이 느껴진다.</a:t>
                      </a:r>
                      <a:endParaRPr lang="ko-KR" altLang="en-US" sz="1200" kern="1200" i="0" b="1">
                        <a:solidFill>
                          <a:schemeClr val="tx1">
                            <a:lumMod val="75000"/>
                            <a:lumOff val="25000"/>
                          </a:schemeClr>
                        </a:solidFill>
                        <a:latin typeface="맑은 고딕" charset="0"/>
                        <a:ea typeface="맑은 고딕" charset="0"/>
                      </a:endParaRPr>
                    </a:p>
                    <a:p>
                      <a:pPr marL="0" indent="0" latinLnBrk="1">
                        <a:buFontTx/>
                        <a:buNone/>
                      </a:pPr>
                      <a:endParaRPr lang="ko-KR" altLang="en-US" sz="1200" kern="1200" i="0" b="1">
                        <a:solidFill>
                          <a:schemeClr val="tx1">
                            <a:lumMod val="75000"/>
                            <a:lumOff val="25000"/>
                          </a:schemeClr>
                        </a:solidFill>
                        <a:latin typeface="맑은 고딕" charset="0"/>
                        <a:ea typeface="맑은 고딕" charset="0"/>
                      </a:endParaRPr>
                    </a:p>
                    <a:p>
                      <a:pPr marL="0" indent="0" latinLnBrk="1">
                        <a:buFontTx/>
                        <a:buNone/>
                      </a:pPr>
                      <a:r>
                        <a:rPr sz="1200" kern="1200" i="0" b="1">
                          <a:solidFill>
                            <a:schemeClr val="tx1">
                              <a:lumMod val="75000"/>
                              <a:lumOff val="25000"/>
                            </a:schemeClr>
                          </a:solidFill>
                          <a:latin typeface="맑은 고딕" charset="0"/>
                          <a:ea typeface="맑은 고딕" charset="0"/>
                        </a:rPr>
                        <a:t>신제품 홍보가 부족하다.</a:t>
                      </a:r>
                      <a:endParaRPr lang="ko-KR" altLang="en-US" sz="1000" kern="1200" i="0" b="1">
                        <a:solidFill>
                          <a:schemeClr val="tx1">
                            <a:lumMod val="75000"/>
                            <a:lumOff val="25000"/>
                          </a:schemeClr>
                        </a:solidFill>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r h="1475105">
                <a:tc>
                  <a:txBody>
                    <a:bodyPr/>
                    <a:lstStyle/>
                    <a:p>
                      <a:pPr marL="0" indent="0" algn="ctr" latinLnBrk="1" lvl="1">
                        <a:buFontTx/>
                        <a:buNone/>
                      </a:pPr>
                      <a:r>
                        <a:rPr lang="ko-KR" altLang="en-US" sz="1000" kern="1200" i="0" b="1">
                          <a:solidFill>
                            <a:schemeClr val="tx1"/>
                          </a:solidFill>
                        </a:rPr>
                        <a:t>외부요인</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rtl="0" algn="l" fontAlgn="auto" defTabSz="914400" eaLnBrk="1" latinLnBrk="1" hangingPunct="1" lvl="1">
                        <a:lnSpc>
                          <a:spcPct val="100000"/>
                        </a:lnSpc>
                        <a:spcBef>
                          <a:spcPct val="0"/>
                        </a:spcBef>
                        <a:spcAft>
                          <a:spcPct val="0"/>
                        </a:spcAft>
                        <a:buFontTx/>
                        <a:buNone/>
                      </a:pPr>
                      <a:r>
                        <a:rPr lang="ko-KR" altLang="en-US" sz="1000" kern="1200" i="0" b="1">
                          <a:solidFill>
                            <a:schemeClr val="tx1">
                              <a:lumMod val="75000"/>
                              <a:lumOff val="25000"/>
                            </a:schemeClr>
                          </a:solidFill>
                        </a:rPr>
                        <a:t>기회</a:t>
                      </a:r>
                      <a:endParaRPr lang="ko-KR" altLang="en-US" sz="1000" kern="1200" i="0" b="1">
                        <a:solidFill>
                          <a:schemeClr val="tx1">
                            <a:lumMod val="75000"/>
                            <a:lumOff val="25000"/>
                          </a:schemeClr>
                        </a:solidFill>
                      </a:endParaRPr>
                    </a:p>
                    <a:p>
                      <a:pPr marL="0" indent="0" rtl="0" algn="l" fontAlgn="auto" defTabSz="914400" eaLnBrk="1" latinLnBrk="1" hangingPunct="1" lvl="1">
                        <a:lnSpc>
                          <a:spcPct val="100000"/>
                        </a:lnSpc>
                        <a:spcBef>
                          <a:spcPct val="0"/>
                        </a:spcBef>
                        <a:spcAft>
                          <a:spcPct val="0"/>
                        </a:spcAft>
                        <a:buFontTx/>
                        <a:buNone/>
                      </a:pPr>
                      <a:endParaRPr lang="ko-KR" altLang="en-US" sz="1000" kern="1200" i="0" b="1">
                        <a:solidFill>
                          <a:schemeClr val="tx1">
                            <a:lumMod val="75000"/>
                            <a:lumOff val="25000"/>
                          </a:schemeClr>
                        </a:solidFill>
                      </a:endParaRPr>
                    </a:p>
                    <a:p>
                      <a:pPr marL="0" indent="0" rtl="0" algn="l" fontAlgn="auto" defTabSz="914400" eaLnBrk="1" latinLnBrk="1" hangingPunct="1" lvl="1">
                        <a:lnSpc>
                          <a:spcPct val="100000"/>
                        </a:lnSpc>
                        <a:spcBef>
                          <a:spcPct val="0"/>
                        </a:spcBef>
                        <a:spcAft>
                          <a:spcPct val="0"/>
                        </a:spcAft>
                        <a:buFontTx/>
                        <a:buNone/>
                      </a:pPr>
                      <a:r>
                        <a:rPr sz="1200" kern="1200" i="0" b="1">
                          <a:solidFill>
                            <a:schemeClr val="tx1">
                              <a:lumMod val="75000"/>
                              <a:lumOff val="25000"/>
                            </a:schemeClr>
                          </a:solidFill>
                          <a:latin typeface="맑은 고딕" charset="0"/>
                          <a:ea typeface="맑은 고딕" charset="0"/>
                        </a:rPr>
                        <a:t>깔끔함, 단정함이 주는 신뢰의 이미지가 부각된다.</a:t>
                      </a:r>
                      <a:endParaRPr lang="ko-KR" altLang="en-US" sz="1000" kern="1200" i="0" b="1">
                        <a:solidFill>
                          <a:schemeClr val="tx1">
                            <a:lumMod val="75000"/>
                            <a:lumOff val="25000"/>
                          </a:schemeClr>
                        </a:solidFill>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c>
                  <a:txBody>
                    <a:bodyPr/>
                    <a:lstStyle/>
                    <a:p>
                      <a:pPr marL="0" indent="0" rtl="0" algn="l" fontAlgn="auto" defTabSz="914400" eaLnBrk="1" latinLnBrk="1" hangingPunct="1" lvl="1">
                        <a:lnSpc>
                          <a:spcPct val="100000"/>
                        </a:lnSpc>
                        <a:spcBef>
                          <a:spcPct val="0"/>
                        </a:spcBef>
                        <a:spcAft>
                          <a:spcPct val="0"/>
                        </a:spcAft>
                        <a:buFontTx/>
                        <a:buNone/>
                      </a:pPr>
                      <a:r>
                        <a:rPr lang="ko-KR" altLang="en-US" sz="1000" kern="1200" i="0" b="1">
                          <a:solidFill>
                            <a:schemeClr val="tx1">
                              <a:lumMod val="75000"/>
                              <a:lumOff val="25000"/>
                            </a:schemeClr>
                          </a:solidFill>
                        </a:rPr>
                        <a:t>위협</a:t>
                      </a:r>
                      <a:endParaRPr lang="ko-KR" altLang="en-US" sz="1000" kern="1200" i="0" b="1">
                        <a:solidFill>
                          <a:schemeClr val="tx1">
                            <a:lumMod val="75000"/>
                            <a:lumOff val="25000"/>
                          </a:schemeClr>
                        </a:solidFill>
                      </a:endParaRPr>
                    </a:p>
                    <a:p>
                      <a:pPr marL="0" indent="0" rtl="0" algn="l" fontAlgn="auto" defTabSz="914400" eaLnBrk="1" latinLnBrk="1" hangingPunct="1" lvl="1">
                        <a:lnSpc>
                          <a:spcPct val="100000"/>
                        </a:lnSpc>
                        <a:spcBef>
                          <a:spcPct val="0"/>
                        </a:spcBef>
                        <a:spcAft>
                          <a:spcPct val="0"/>
                        </a:spcAft>
                        <a:buFontTx/>
                        <a:buNone/>
                      </a:pPr>
                      <a:endParaRPr lang="ko-KR" altLang="en-US" sz="1000" kern="1200" i="0" b="1">
                        <a:solidFill>
                          <a:schemeClr val="tx1">
                            <a:lumMod val="75000"/>
                            <a:lumOff val="25000"/>
                          </a:schemeClr>
                        </a:solidFill>
                      </a:endParaRPr>
                    </a:p>
                    <a:p>
                      <a:pPr marL="0" indent="0" rtl="0" algn="l" fontAlgn="auto" defTabSz="914400" eaLnBrk="1" latinLnBrk="1" hangingPunct="1" lvl="1">
                        <a:lnSpc>
                          <a:spcPct val="100000"/>
                        </a:lnSpc>
                        <a:spcBef>
                          <a:spcPct val="0"/>
                        </a:spcBef>
                        <a:spcAft>
                          <a:spcPct val="0"/>
                        </a:spcAft>
                        <a:buFontTx/>
                        <a:buNone/>
                      </a:pPr>
                      <a:r>
                        <a:rPr sz="1200" kern="1200" i="0" b="1">
                          <a:solidFill>
                            <a:schemeClr val="tx1">
                              <a:lumMod val="75000"/>
                              <a:lumOff val="25000"/>
                            </a:schemeClr>
                          </a:solidFill>
                          <a:latin typeface="맑은 고딕" charset="0"/>
                          <a:ea typeface="맑은 고딕" charset="0"/>
                        </a:rPr>
                        <a:t>단조로움에서 지루함이 느껴질 수 있다.</a:t>
                      </a:r>
                      <a:endParaRPr lang="ko-KR" altLang="en-US" sz="1000" kern="1200" i="0" b="1">
                        <a:solidFill>
                          <a:schemeClr val="tx1">
                            <a:lumMod val="75000"/>
                            <a:lumOff val="25000"/>
                          </a:schemeClr>
                        </a:solidFill>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bl>
          </a:graphicData>
        </a:graphic>
      </p:graphicFrame>
      <p:sp>
        <p:nvSpPr>
          <p:cNvPr id="8" name="TextBox 7"/>
          <p:cNvSpPr txBox="1">
            <a:spLocks/>
          </p:cNvSpPr>
          <p:nvPr/>
        </p:nvSpPr>
        <p:spPr>
          <a:xfrm rot="0">
            <a:off x="1160145" y="5412105"/>
            <a:ext cx="7468235" cy="276860"/>
          </a:xfrm>
          <a:prstGeom prst="rect"/>
          <a:noFill/>
        </p:spPr>
        <p:txBody>
          <a:bodyPr wrap="square" lIns="91440" tIns="45720" rIns="91440" bIns="45720" numCol="1" vert="horz" anchor="t">
            <a:spAutoFit/>
          </a:bodyPr>
          <a:lstStyle/>
          <a:p>
            <a:pPr marL="0" indent="0" latinLnBrk="0">
              <a:buFontTx/>
              <a:buNone/>
            </a:pPr>
            <a:r>
              <a:rPr lang="ko-KR" altLang="en-US" sz="975" b="1">
                <a:solidFill>
                  <a:srgbClr val="2AB9C7"/>
                </a:solidFill>
              </a:rPr>
              <a:t>주요 핵심사항</a:t>
            </a:r>
            <a:r>
              <a:rPr lang="ko-KR" altLang="en-US" sz="975">
                <a:solidFill>
                  <a:schemeClr val="tx1">
                    <a:lumMod val="65000"/>
                    <a:lumOff val="35000"/>
                  </a:schemeClr>
                </a:solidFill>
              </a:rPr>
              <a:t> </a:t>
            </a:r>
            <a:r>
              <a:rPr lang="en-US" altLang="ko-KR" sz="975">
                <a:solidFill>
                  <a:schemeClr val="tx1">
                    <a:lumMod val="65000"/>
                    <a:lumOff val="35000"/>
                  </a:schemeClr>
                </a:solidFill>
              </a:rPr>
              <a:t>:</a:t>
            </a:r>
            <a:r>
              <a:rPr lang="ko-KR" altLang="ko-KR" sz="975">
                <a:solidFill>
                  <a:schemeClr val="tx1">
                    <a:lumMod val="65000"/>
                    <a:lumOff val="35000"/>
                  </a:schemeClr>
                </a:solidFill>
              </a:rPr>
              <a:t> </a:t>
            </a:r>
            <a:r>
              <a:rPr sz="1200">
                <a:solidFill>
                  <a:schemeClr val="tx1">
                    <a:lumMod val="65000"/>
                    <a:lumOff val="35000"/>
                  </a:schemeClr>
                </a:solidFill>
                <a:latin typeface="맑은 고딕" charset="0"/>
                <a:ea typeface="맑은 고딕" charset="0"/>
              </a:rPr>
              <a:t> 기존의 깔끔한 형식을 유지하되, 기업 공식 색상과 새로운 요소를 이용하여 밝은 이미지 부여</a:t>
            </a:r>
            <a:endParaRPr lang="ko-KR" altLang="en-US" sz="975">
              <a:solidFill>
                <a:schemeClr val="tx1">
                  <a:lumMod val="65000"/>
                  <a:lumOff val="35000"/>
                </a:schemeClr>
              </a:solidFill>
            </a:endParaRPr>
          </a:p>
        </p:txBody>
      </p:sp>
    </p:spTree>
    <p:extLst>
      <p:ext uri="{BB962C8B-B14F-4D97-AF65-F5344CB8AC3E}">
        <p14:creationId xmlns:p14="http://schemas.microsoft.com/office/powerpoint/2010/main" val="378127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AFF92-30F9-4305-806C-D8161D4CA8B8}"/>
              </a:ext>
            </a:extLst>
          </p:cNvPr>
          <p:cNvSpPr>
            <a:spLocks noGrp="1"/>
          </p:cNvSpPr>
          <p:nvPr>
            <p:ph type="ctrTitle"/>
          </p:nvPr>
        </p:nvSpPr>
        <p:spPr>
          <a:prstGeom prst="rect">
            <a:avLst/>
          </a:prstGeom>
        </p:spPr>
        <p:txBody>
          <a:bodyPr>
            <a:normAutofit fontScale="90000"/>
          </a:bodyPr>
          <a:lstStyle/>
          <a:p>
            <a:pPr>
              <a:defRPr/>
            </a:pPr>
            <a:r>
              <a:rPr lang="en-US" altLang="ko-KR" b="1">
                <a:latin typeface="맑은 고딕" panose="020B0503020000020004" pitchFamily="50" charset="-127"/>
                <a:ea typeface="맑은 고딕" panose="020B0503020000020004" pitchFamily="50" charset="-127"/>
              </a:rPr>
              <a:t>2.</a:t>
            </a:r>
            <a:r>
              <a:rPr lang="ko-KR" altLang="en-US" b="1">
                <a:latin typeface="맑은 고딕" panose="020B0503020000020004" pitchFamily="50" charset="-127"/>
                <a:ea typeface="맑은 고딕" panose="020B0503020000020004" pitchFamily="50" charset="-127"/>
              </a:rPr>
              <a:t> 프로젝트 과제 분석</a:t>
            </a:r>
            <a:endParaRPr lang="ko-KR" altLang="en-US" b="1" dirty="0">
              <a:latin typeface="맑은 고딕" panose="020B0503020000020004" pitchFamily="50" charset="-127"/>
              <a:ea typeface="맑은 고딕" panose="020B0503020000020004" pitchFamily="50" charset="-127"/>
            </a:endParaRPr>
          </a:p>
        </p:txBody>
      </p:sp>
      <p:sp>
        <p:nvSpPr>
          <p:cNvPr id="4" name="부제목 3">
            <a:extLst>
              <a:ext uri="{FF2B5EF4-FFF2-40B4-BE49-F238E27FC236}">
                <a16:creationId xmlns:a16="http://schemas.microsoft.com/office/drawing/2014/main" id="{31033F9B-6DE0-419D-957C-ACA1878BE33D}"/>
              </a:ext>
            </a:extLst>
          </p:cNvPr>
          <p:cNvSpPr>
            <a:spLocks noGrp="1"/>
          </p:cNvSpPr>
          <p:nvPr>
            <p:ph type="subTitle" idx="1"/>
          </p:nvPr>
        </p:nvSpPr>
        <p:spPr>
          <a:prstGeom prst="rect">
            <a:avLst/>
          </a:prstGeom>
        </p:spPr>
        <p:txBody>
          <a:bodyPr/>
          <a:lstStyle/>
          <a:p>
            <a:r>
              <a:rPr lang="en-US" altLang="ko-KR"/>
              <a:t>02-2 </a:t>
            </a:r>
            <a:r>
              <a:rPr lang="ko-KR" altLang="en-US"/>
              <a:t>웹사이트 세부 분석</a:t>
            </a:r>
            <a:endParaRPr lang="ko-KR" altLang="en-US" dirty="0"/>
          </a:p>
        </p:txBody>
      </p:sp>
      <p:sp>
        <p:nvSpPr>
          <p:cNvPr id="8" name="텍스트 개체 틀 11">
            <a:extLst>
              <a:ext uri="{FF2B5EF4-FFF2-40B4-BE49-F238E27FC236}">
                <a16:creationId xmlns:a16="http://schemas.microsoft.com/office/drawing/2014/main" id="{F44A71A9-DC97-4F9D-BBCA-79BE8F97FACB}"/>
              </a:ext>
            </a:extLst>
          </p:cNvPr>
          <p:cNvSpPr>
            <a:spLocks noGrp="1"/>
          </p:cNvSpPr>
          <p:nvPr>
            <p:ph type="body" sz="half" idx="2"/>
          </p:nvPr>
        </p:nvSpPr>
        <p:spPr>
          <a:prstGeom prst="rect">
            <a:avLst/>
          </a:prstGeom>
        </p:spPr>
        <p:txBody>
          <a:bodyPr>
            <a:normAutofit/>
          </a:bodyPr>
          <a:lstStyle/>
          <a:p>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마케팅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3C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분석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소비자</a:t>
            </a:r>
          </a:p>
          <a:p>
            <a:pPr marL="0" indent="0">
              <a:buNone/>
            </a:pPr>
            <a:endParaRPr lang="ko-KR" altLang="en-US" sz="1200"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9" name="표 3"/>
          <p:cNvGraphicFramePr>
            <a:graphicFrameLocks noGrp="1"/>
          </p:cNvGraphicFramePr>
          <p:nvPr/>
        </p:nvGraphicFramePr>
        <p:xfrm>
          <a:off x="1068705" y="2201545"/>
          <a:ext cx="7649210" cy="3364865"/>
        </p:xfrm>
        <a:graphic>
          <a:graphicData uri="http://schemas.openxmlformats.org/drawingml/2006/table">
            <a:tbl>
              <a:tblPr firstRow="1" bandRow="1">
                <a:tableStyleId>{00000000-0000-0000-0000-000000000000}</a:tableStyleId>
              </a:tblPr>
              <a:tblGrid>
                <a:gridCol w="539115"/>
                <a:gridCol w="1106805"/>
                <a:gridCol w="6003290"/>
              </a:tblGrid>
              <a:tr h="372110">
                <a:tc>
                  <a:txBody>
                    <a:bodyPr/>
                    <a:lstStyle/>
                    <a:p>
                      <a:pPr marL="0" indent="0" algn="ctr" latinLnBrk="1" lvl="1">
                        <a:buFontTx/>
                        <a:buNone/>
                      </a:pP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algn="ctr" latinLnBrk="1" lvl="1">
                        <a:buFontTx/>
                        <a:buNone/>
                      </a:pPr>
                      <a:r>
                        <a:rPr lang="ko-KR" altLang="en-US" sz="1000" kern="1200" i="0" b="1">
                          <a:solidFill>
                            <a:schemeClr val="tx1"/>
                          </a:solidFill>
                        </a:rPr>
                        <a:t>평가요소</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algn="l" latinLnBrk="1" lvl="1">
                        <a:buFontTx/>
                        <a:buNone/>
                      </a:pPr>
                      <a:r>
                        <a:rPr lang="ko-KR" altLang="en-US" sz="1000" kern="1200" i="0" b="1">
                          <a:solidFill>
                            <a:schemeClr val="tx1"/>
                          </a:solidFill>
                        </a:rPr>
                        <a:t>평가 기준</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r>
              <a:tr h="997585">
                <a:tc rowSpan="3">
                  <a:txBody>
                    <a:bodyPr/>
                    <a:lstStyle/>
                    <a:p>
                      <a:pPr marL="0" indent="0" algn="ctr" latinLnBrk="1" lvl="1">
                        <a:buFontTx/>
                        <a:buNone/>
                      </a:pPr>
                      <a:r>
                        <a:rPr lang="ko-KR" altLang="en-US" sz="1000" kern="1200" i="0" b="1">
                          <a:solidFill>
                            <a:schemeClr val="tx1"/>
                          </a:solidFill>
                        </a:rPr>
                        <a:t>소비자</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rowSpan="3">
                  <a:txBody>
                    <a:bodyPr/>
                    <a:lstStyle/>
                    <a:p>
                      <a:pPr marL="0" indent="0" latinLnBrk="1" lvl="1">
                        <a:buFontTx/>
                        <a:buNone/>
                      </a:pPr>
                      <a:r>
                        <a:rPr lang="ko-KR" altLang="en-US" sz="1000" kern="1200" i="0" b="1">
                          <a:solidFill>
                            <a:schemeClr val="tx1">
                              <a:lumMod val="75000"/>
                              <a:lumOff val="25000"/>
                            </a:schemeClr>
                          </a:solidFill>
                        </a:rPr>
                        <a:t>시장규모</a:t>
                      </a:r>
                      <a:r>
                        <a:rPr lang="en-US" altLang="ko-KR" sz="1000" kern="1200" i="0" b="1">
                          <a:solidFill>
                            <a:schemeClr val="tx1">
                              <a:lumMod val="75000"/>
                              <a:lumOff val="25000"/>
                            </a:schemeClr>
                          </a:solidFill>
                        </a:rPr>
                        <a:t>,</a:t>
                      </a:r>
                      <a:endParaRPr lang="ko-KR" altLang="en-US" sz="1000" kern="1200" i="0" b="1">
                        <a:solidFill>
                          <a:schemeClr val="tx1">
                            <a:lumMod val="75000"/>
                            <a:lumOff val="25000"/>
                          </a:schemeClr>
                        </a:solidFill>
                      </a:endParaRPr>
                    </a:p>
                    <a:p>
                      <a:pPr marL="0" indent="0" latinLnBrk="1" lvl="1">
                        <a:buFontTx/>
                        <a:buNone/>
                      </a:pPr>
                      <a:r>
                        <a:rPr lang="ko-KR" altLang="en-US" sz="1000" kern="1200" i="0" b="1">
                          <a:solidFill>
                            <a:schemeClr val="tx1">
                              <a:lumMod val="75000"/>
                              <a:lumOff val="25000"/>
                            </a:schemeClr>
                          </a:solidFill>
                        </a:rPr>
                        <a:t>시장 성장률</a:t>
                      </a:r>
                      <a:endParaRPr lang="ko-KR" altLang="en-US" sz="1000" kern="1200" i="0" b="1">
                        <a:solidFill>
                          <a:schemeClr val="tx1">
                            <a:lumMod val="75000"/>
                            <a:lumOff val="25000"/>
                          </a:schemeClr>
                        </a:solidFill>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c>
                  <a:txBody>
                    <a:bodyPr/>
                    <a:lstStyle/>
                    <a:p>
                      <a:pPr marL="0" indent="0" latinLnBrk="1" lvl="1">
                        <a:buFontTx/>
                        <a:buNone/>
                      </a:pPr>
                      <a:r>
                        <a:rPr lang="ko-KR" altLang="en-US" sz="900" kern="1200" i="0" b="0">
                          <a:solidFill>
                            <a:schemeClr val="tx1">
                              <a:lumMod val="75000"/>
                              <a:lumOff val="25000"/>
                            </a:schemeClr>
                          </a:solidFill>
                          <a:latin typeface="Calibri" charset="0"/>
                        </a:rPr>
                        <a:t>세분시장의 규모는 적절한가</a:t>
                      </a:r>
                      <a:r>
                        <a:rPr lang="en-US" altLang="ko-KR" sz="900" kern="1200" i="0" b="0">
                          <a:solidFill>
                            <a:schemeClr val="tx1">
                              <a:lumMod val="75000"/>
                              <a:lumOff val="25000"/>
                            </a:schemeClr>
                          </a:solidFill>
                          <a:latin typeface="Calibri" charset="0"/>
                        </a:rPr>
                        <a:t>?</a:t>
                      </a:r>
                      <a:endParaRPr lang="ko-KR" altLang="en-US" sz="900" kern="1200" i="0" b="0">
                        <a:solidFill>
                          <a:schemeClr val="tx1">
                            <a:lumMod val="75000"/>
                            <a:lumOff val="25000"/>
                          </a:schemeClr>
                        </a:solidFill>
                        <a:latin typeface="Calibri" charset="0"/>
                      </a:endParaRPr>
                    </a:p>
                    <a:p>
                      <a:pPr marL="0" indent="0" latinLnBrk="1" lvl="1">
                        <a:buFontTx/>
                        <a:buNone/>
                      </a:pPr>
                      <a:endParaRPr lang="ko-KR" altLang="en-US" sz="900" kern="1200" i="0" b="0">
                        <a:solidFill>
                          <a:schemeClr val="tx1">
                            <a:lumMod val="75000"/>
                            <a:lumOff val="25000"/>
                          </a:schemeClr>
                        </a:solidFill>
                        <a:latin typeface="Calibri" charset="0"/>
                      </a:endParaRPr>
                    </a:p>
                    <a:p>
                      <a:pPr marL="0" indent="0" latinLnBrk="1">
                        <a:buFontTx/>
                        <a:buNone/>
                      </a:pPr>
                      <a:r>
                        <a:rPr sz="1100" kern="1200" i="0" b="0">
                          <a:solidFill>
                            <a:schemeClr val="tx1">
                              <a:lumMod val="75000"/>
                              <a:lumOff val="25000"/>
                            </a:schemeClr>
                          </a:solidFill>
                          <a:latin typeface="맑은 고딕" charset="0"/>
                          <a:ea typeface="맑은 고딕" charset="0"/>
                        </a:rPr>
                        <a:t>적절하다</a:t>
                      </a:r>
                      <a:endParaRPr lang="ko-KR" altLang="en-US" sz="1100" kern="1200" i="0" b="0">
                        <a:solidFill>
                          <a:schemeClr val="tx1">
                            <a:lumMod val="75000"/>
                            <a:lumOff val="25000"/>
                          </a:schemeClr>
                        </a:solidFill>
                        <a:latin typeface="맑은 고딕" charset="0"/>
                        <a:ea typeface="맑은 고딕" charset="0"/>
                      </a:endParaRPr>
                    </a:p>
                    <a:p>
                      <a:pPr marL="0" indent="0" latinLnBrk="1">
                        <a:buFontTx/>
                        <a:buNone/>
                      </a:pPr>
                      <a:r>
                        <a:rPr sz="1100" kern="1200" i="0" b="0">
                          <a:solidFill>
                            <a:schemeClr val="tx1">
                              <a:lumMod val="75000"/>
                              <a:lumOff val="25000"/>
                            </a:schemeClr>
                          </a:solidFill>
                          <a:latin typeface="맑은 고딕" charset="0"/>
                          <a:ea typeface="맑은 고딕" charset="0"/>
                        </a:rPr>
                        <a:t>많은 계열사를 보유하고있으며, 이로인해 다양한 분야의 식료품에서 점유율이 높다.</a:t>
                      </a:r>
                      <a:endParaRPr lang="ko-KR" altLang="en-US" sz="900" kern="1200" i="0" b="0">
                        <a:solidFill>
                          <a:schemeClr val="tx1">
                            <a:lumMod val="75000"/>
                            <a:lumOff val="25000"/>
                          </a:schemeClr>
                        </a:solidFill>
                        <a:latin typeface="Calibri" charset="0"/>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r h="997585">
                <a:tc vMerge="1">
                  <a:txBody>
                    <a:bodyPr/>
                    <a:lstStyle/>
                    <a:p>
                      <a:pPr/>
                      <a:endParaRPr lang="ko-KR" altLang="en-US" kern="1200"/>
                    </a:p>
                  </a:txBody>
                </a:tc>
                <a:tc vMerge="1">
                  <a:txBody>
                    <a:bodyPr/>
                    <a:lstStyle/>
                    <a:p>
                      <a:pPr/>
                      <a:endParaRPr lang="ko-KR" altLang="en-US" kern="1200"/>
                    </a:p>
                  </a:txBody>
                </a:tc>
                <a:tc>
                  <a:txBody>
                    <a:bodyPr/>
                    <a:lstStyle/>
                    <a:p>
                      <a:pPr marL="0" indent="0" latinLnBrk="1" lvl="1">
                        <a:buFontTx/>
                        <a:buNone/>
                      </a:pPr>
                      <a:r>
                        <a:rPr lang="ko-KR" altLang="en-US" sz="900" kern="1200" i="0" b="0">
                          <a:solidFill>
                            <a:schemeClr val="tx1">
                              <a:lumMod val="75000"/>
                              <a:lumOff val="25000"/>
                            </a:schemeClr>
                          </a:solidFill>
                          <a:latin typeface="Calibri" charset="0"/>
                        </a:rPr>
                        <a:t>성장 가능성이 높은 시장인가</a:t>
                      </a:r>
                      <a:r>
                        <a:rPr lang="en-US" altLang="ko-KR" sz="900" kern="1200" i="0" b="0">
                          <a:solidFill>
                            <a:schemeClr val="tx1">
                              <a:lumMod val="75000"/>
                              <a:lumOff val="25000"/>
                            </a:schemeClr>
                          </a:solidFill>
                          <a:latin typeface="Calibri" charset="0"/>
                        </a:rPr>
                        <a:t>?</a:t>
                      </a:r>
                      <a:endParaRPr lang="ko-KR" altLang="en-US" sz="900" kern="1200" i="0" b="0">
                        <a:solidFill>
                          <a:schemeClr val="tx1">
                            <a:lumMod val="75000"/>
                            <a:lumOff val="25000"/>
                          </a:schemeClr>
                        </a:solidFill>
                        <a:latin typeface="Calibri" charset="0"/>
                      </a:endParaRPr>
                    </a:p>
                    <a:p>
                      <a:pPr marL="0" indent="0" latinLnBrk="1" lvl="1">
                        <a:buFontTx/>
                        <a:buNone/>
                      </a:pPr>
                      <a:endParaRPr lang="ko-KR" altLang="en-US" sz="900" kern="1200" i="0" b="0">
                        <a:solidFill>
                          <a:schemeClr val="tx1">
                            <a:lumMod val="75000"/>
                            <a:lumOff val="25000"/>
                          </a:schemeClr>
                        </a:solidFill>
                        <a:latin typeface="Calibri" charset="0"/>
                      </a:endParaRPr>
                    </a:p>
                    <a:p>
                      <a:pPr marL="0" indent="0" latinLnBrk="1">
                        <a:buFontTx/>
                        <a:buNone/>
                      </a:pPr>
                      <a:r>
                        <a:rPr sz="1100" kern="1200" i="0" b="0">
                          <a:solidFill>
                            <a:schemeClr val="tx1">
                              <a:lumMod val="75000"/>
                              <a:lumOff val="25000"/>
                            </a:schemeClr>
                          </a:solidFill>
                          <a:latin typeface="맑은 고딕" charset="0"/>
                          <a:ea typeface="맑은 고딕" charset="0"/>
                        </a:rPr>
                        <a:t>높다.</a:t>
                      </a:r>
                      <a:endParaRPr lang="ko-KR" altLang="en-US" sz="1100" kern="1200" i="0" b="0">
                        <a:solidFill>
                          <a:schemeClr val="tx1">
                            <a:lumMod val="75000"/>
                            <a:lumOff val="25000"/>
                          </a:schemeClr>
                        </a:solidFill>
                        <a:latin typeface="맑은 고딕" charset="0"/>
                        <a:ea typeface="맑은 고딕" charset="0"/>
                      </a:endParaRPr>
                    </a:p>
                    <a:p>
                      <a:pPr marL="0" indent="0" latinLnBrk="1">
                        <a:buFontTx/>
                        <a:buNone/>
                      </a:pPr>
                      <a:r>
                        <a:rPr sz="1100" kern="1200" i="0" b="0">
                          <a:solidFill>
                            <a:schemeClr val="tx1">
                              <a:lumMod val="75000"/>
                              <a:lumOff val="25000"/>
                            </a:schemeClr>
                          </a:solidFill>
                          <a:latin typeface="맑은 고딕" charset="0"/>
                          <a:ea typeface="맑은 고딕" charset="0"/>
                        </a:rPr>
                        <a:t>1인가구의 증가와 코로나 장기화에 따라 간편조리식품 선호도 및 소비량의 증가로 </a:t>
                      </a:r>
                      <a:endParaRPr lang="ko-KR" altLang="en-US" sz="1100" kern="1200" i="0" b="0">
                        <a:solidFill>
                          <a:schemeClr val="tx1">
                            <a:lumMod val="75000"/>
                            <a:lumOff val="25000"/>
                          </a:schemeClr>
                        </a:solidFill>
                        <a:latin typeface="맑은 고딕" charset="0"/>
                        <a:ea typeface="맑은 고딕" charset="0"/>
                      </a:endParaRPr>
                    </a:p>
                    <a:p>
                      <a:pPr marL="0" indent="0" latinLnBrk="1">
                        <a:buFontTx/>
                        <a:buNone/>
                      </a:pPr>
                      <a:r>
                        <a:rPr sz="1100" kern="1200" i="0" b="0">
                          <a:solidFill>
                            <a:schemeClr val="tx1">
                              <a:lumMod val="75000"/>
                              <a:lumOff val="25000"/>
                            </a:schemeClr>
                          </a:solidFill>
                          <a:latin typeface="맑은 고딕" charset="0"/>
                          <a:ea typeface="맑은 고딕" charset="0"/>
                        </a:rPr>
                        <a:t>냉동식품과 간편조리식품의 판매량이 꾸준히 증가하고있다.</a:t>
                      </a:r>
                      <a:endParaRPr lang="ko-KR" altLang="en-US" sz="900" kern="1200" i="0" b="0">
                        <a:solidFill>
                          <a:schemeClr val="tx1">
                            <a:lumMod val="75000"/>
                            <a:lumOff val="25000"/>
                          </a:schemeClr>
                        </a:solidFill>
                        <a:latin typeface="Calibri" charset="0"/>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r h="997585">
                <a:tc vMerge="1">
                  <a:txBody>
                    <a:bodyPr/>
                    <a:lstStyle/>
                    <a:p>
                      <a:pPr/>
                      <a:endParaRPr lang="ko-KR" altLang="en-US" kern="1200"/>
                    </a:p>
                  </a:txBody>
                </a:tc>
                <a:tc vMerge="1">
                  <a:txBody>
                    <a:bodyPr/>
                    <a:lstStyle/>
                    <a:p>
                      <a:pPr/>
                      <a:endParaRPr lang="ko-KR" altLang="en-US" kern="1200"/>
                    </a:p>
                  </a:txBody>
                </a:tc>
                <a:tc>
                  <a:txBody>
                    <a:bodyPr/>
                    <a:lstStyle/>
                    <a:p>
                      <a:pPr marL="0" indent="0" latinLnBrk="1" lvl="1">
                        <a:buFontTx/>
                        <a:buNone/>
                      </a:pPr>
                      <a:r>
                        <a:rPr lang="ko-KR" altLang="en-US" sz="900" kern="1200" i="0" b="0">
                          <a:solidFill>
                            <a:schemeClr val="tx1">
                              <a:lumMod val="75000"/>
                              <a:lumOff val="25000"/>
                            </a:schemeClr>
                          </a:solidFill>
                          <a:latin typeface="Calibri" charset="0"/>
                        </a:rPr>
                        <a:t>세분 시장별 잠재 수요는 어느정도인가</a:t>
                      </a:r>
                      <a:r>
                        <a:rPr lang="en-US" altLang="ko-KR" sz="900" kern="1200" i="0" b="0">
                          <a:solidFill>
                            <a:schemeClr val="tx1">
                              <a:lumMod val="75000"/>
                              <a:lumOff val="25000"/>
                            </a:schemeClr>
                          </a:solidFill>
                          <a:latin typeface="Calibri" charset="0"/>
                        </a:rPr>
                        <a:t>?</a:t>
                      </a:r>
                      <a:endParaRPr lang="ko-KR" altLang="en-US" sz="900" kern="1200" i="0" b="0">
                        <a:solidFill>
                          <a:schemeClr val="tx1">
                            <a:lumMod val="75000"/>
                            <a:lumOff val="25000"/>
                          </a:schemeClr>
                        </a:solidFill>
                        <a:latin typeface="Calibri" charset="0"/>
                      </a:endParaRPr>
                    </a:p>
                    <a:p>
                      <a:pPr marL="0" indent="0" latinLnBrk="1" lvl="1">
                        <a:buFontTx/>
                        <a:buNone/>
                      </a:pPr>
                      <a:endParaRPr lang="ko-KR" altLang="en-US" sz="900" kern="1200" i="0" b="0">
                        <a:solidFill>
                          <a:schemeClr val="tx1">
                            <a:lumMod val="75000"/>
                            <a:lumOff val="25000"/>
                          </a:schemeClr>
                        </a:solidFill>
                        <a:latin typeface="Calibri" charset="0"/>
                      </a:endParaRPr>
                    </a:p>
                    <a:p>
                      <a:pPr marL="0" indent="0" latinLnBrk="1" lvl="1">
                        <a:buFontTx/>
                        <a:buNone/>
                      </a:pPr>
                      <a:r>
                        <a:rPr sz="1100" kern="1200" i="0" b="0">
                          <a:solidFill>
                            <a:schemeClr val="tx1">
                              <a:lumMod val="75000"/>
                              <a:lumOff val="25000"/>
                            </a:schemeClr>
                          </a:solidFill>
                          <a:latin typeface="맑은 고딕" charset="0"/>
                          <a:ea typeface="맑은 고딕" charset="0"/>
                        </a:rPr>
                        <a:t>1인가구 증가 등의 이유로 간편식 선호도가 증가함에 따라 수요는 꾸준히 </a:t>
                      </a:r>
                      <a:r>
                        <a:rPr sz="1100" kern="1200" i="0" b="0">
                          <a:solidFill>
                            <a:schemeClr val="tx1">
                              <a:lumMod val="75000"/>
                              <a:lumOff val="25000"/>
                            </a:schemeClr>
                          </a:solidFill>
                          <a:latin typeface="맑은 고딕" charset="0"/>
                          <a:ea typeface="맑은 고딕" charset="0"/>
                        </a:rPr>
                        <a:t>증</a:t>
                      </a:r>
                      <a:r>
                        <a:rPr lang="ko-KR" sz="1100" kern="1200" i="0" b="0">
                          <a:solidFill>
                            <a:schemeClr val="tx1">
                              <a:lumMod val="75000"/>
                              <a:lumOff val="25000"/>
                            </a:schemeClr>
                          </a:solidFill>
                          <a:latin typeface="맑은 고딕" charset="0"/>
                          <a:ea typeface="맑은 고딕" charset="0"/>
                        </a:rPr>
                        <a:t>가</a:t>
                      </a:r>
                      <a:r>
                        <a:rPr sz="1100" kern="1200" i="0" b="0">
                          <a:solidFill>
                            <a:schemeClr val="tx1">
                              <a:lumMod val="75000"/>
                              <a:lumOff val="25000"/>
                            </a:schemeClr>
                          </a:solidFill>
                          <a:latin typeface="맑은 고딕" charset="0"/>
                          <a:ea typeface="맑은 고딕" charset="0"/>
                        </a:rPr>
                        <a:t>할것이다.</a:t>
                      </a:r>
                      <a:endParaRPr lang="ko-KR" altLang="en-US" sz="900" kern="1200" i="0" b="0">
                        <a:solidFill>
                          <a:schemeClr val="tx1">
                            <a:lumMod val="75000"/>
                            <a:lumOff val="25000"/>
                          </a:schemeClr>
                        </a:solidFill>
                        <a:latin typeface="Calibri" charset="0"/>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bl>
          </a:graphicData>
        </a:graphic>
      </p:graphicFrame>
    </p:spTree>
    <p:extLst>
      <p:ext uri="{BB962C8B-B14F-4D97-AF65-F5344CB8AC3E}">
        <p14:creationId xmlns:p14="http://schemas.microsoft.com/office/powerpoint/2010/main" val="3599324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AFF92-30F9-4305-806C-D8161D4CA8B8}"/>
              </a:ext>
            </a:extLst>
          </p:cNvPr>
          <p:cNvSpPr>
            <a:spLocks noGrp="1"/>
          </p:cNvSpPr>
          <p:nvPr>
            <p:ph type="ctrTitle"/>
          </p:nvPr>
        </p:nvSpPr>
        <p:spPr>
          <a:prstGeom prst="rect">
            <a:avLst/>
          </a:prstGeom>
        </p:spPr>
        <p:txBody>
          <a:bodyPr>
            <a:normAutofit fontScale="90000"/>
          </a:bodyPr>
          <a:lstStyle/>
          <a:p>
            <a:pPr>
              <a:defRPr/>
            </a:pPr>
            <a:r>
              <a:rPr lang="en-US" altLang="ko-KR" b="1">
                <a:latin typeface="맑은 고딕" panose="020B0503020000020004" pitchFamily="50" charset="-127"/>
                <a:ea typeface="맑은 고딕" panose="020B0503020000020004" pitchFamily="50" charset="-127"/>
              </a:rPr>
              <a:t>2.</a:t>
            </a:r>
            <a:r>
              <a:rPr lang="ko-KR" altLang="en-US" b="1">
                <a:latin typeface="맑은 고딕" panose="020B0503020000020004" pitchFamily="50" charset="-127"/>
                <a:ea typeface="맑은 고딕" panose="020B0503020000020004" pitchFamily="50" charset="-127"/>
              </a:rPr>
              <a:t> 프로젝트 과제 분석</a:t>
            </a:r>
            <a:endParaRPr lang="ko-KR" altLang="en-US" b="1" dirty="0">
              <a:latin typeface="맑은 고딕" panose="020B0503020000020004" pitchFamily="50" charset="-127"/>
              <a:ea typeface="맑은 고딕" panose="020B0503020000020004" pitchFamily="50" charset="-127"/>
            </a:endParaRPr>
          </a:p>
        </p:txBody>
      </p:sp>
      <p:sp>
        <p:nvSpPr>
          <p:cNvPr id="4" name="부제목 3">
            <a:extLst>
              <a:ext uri="{FF2B5EF4-FFF2-40B4-BE49-F238E27FC236}">
                <a16:creationId xmlns:a16="http://schemas.microsoft.com/office/drawing/2014/main" id="{31033F9B-6DE0-419D-957C-ACA1878BE33D}"/>
              </a:ext>
            </a:extLst>
          </p:cNvPr>
          <p:cNvSpPr>
            <a:spLocks noGrp="1"/>
          </p:cNvSpPr>
          <p:nvPr>
            <p:ph type="subTitle" idx="1"/>
          </p:nvPr>
        </p:nvSpPr>
        <p:spPr>
          <a:prstGeom prst="rect">
            <a:avLst/>
          </a:prstGeom>
        </p:spPr>
        <p:txBody>
          <a:bodyPr/>
          <a:lstStyle/>
          <a:p>
            <a:r>
              <a:rPr lang="en-US" altLang="ko-KR" dirty="0"/>
              <a:t>02-3 </a:t>
            </a:r>
            <a:r>
              <a:rPr lang="ko-KR" altLang="en-US" dirty="0"/>
              <a:t>웹사이트 세부 분석</a:t>
            </a:r>
          </a:p>
        </p:txBody>
      </p:sp>
      <p:sp>
        <p:nvSpPr>
          <p:cNvPr id="8" name="텍스트 개체 틀 11">
            <a:extLst>
              <a:ext uri="{FF2B5EF4-FFF2-40B4-BE49-F238E27FC236}">
                <a16:creationId xmlns:a16="http://schemas.microsoft.com/office/drawing/2014/main" id="{F44A71A9-DC97-4F9D-BBCA-79BE8F97FACB}"/>
              </a:ext>
            </a:extLst>
          </p:cNvPr>
          <p:cNvSpPr>
            <a:spLocks noGrp="1"/>
          </p:cNvSpPr>
          <p:nvPr>
            <p:ph type="body" sz="half" idx="2"/>
          </p:nvPr>
        </p:nvSpPr>
        <p:spPr>
          <a:prstGeom prst="rect">
            <a:avLst/>
          </a:prstGeom>
        </p:spPr>
        <p:txBody>
          <a:bodyPr>
            <a:normAutofit/>
          </a:bodyPr>
          <a:lstStyle/>
          <a:p>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마케팅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3C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분석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경쟁사</a:t>
            </a:r>
          </a:p>
          <a:p>
            <a:pPr marL="0" indent="0">
              <a:buNone/>
            </a:pPr>
            <a:endParaRPr lang="ko-KR" altLang="en-US" sz="1200"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9" name="표 3"/>
          <p:cNvGraphicFramePr>
            <a:graphicFrameLocks noGrp="1"/>
          </p:cNvGraphicFramePr>
          <p:nvPr/>
        </p:nvGraphicFramePr>
        <p:xfrm>
          <a:off x="1095375" y="2292985"/>
          <a:ext cx="7649210" cy="3294380"/>
        </p:xfrm>
        <a:graphic>
          <a:graphicData uri="http://schemas.openxmlformats.org/drawingml/2006/table">
            <a:tbl>
              <a:tblPr firstRow="1" bandRow="1">
                <a:tableStyleId>{00000000-0000-0000-0000-000000000000}</a:tableStyleId>
              </a:tblPr>
              <a:tblGrid>
                <a:gridCol w="539115"/>
                <a:gridCol w="1106805"/>
                <a:gridCol w="6003290"/>
              </a:tblGrid>
              <a:tr h="344170">
                <a:tc>
                  <a:txBody>
                    <a:bodyPr/>
                    <a:lstStyle/>
                    <a:p>
                      <a:pPr marL="0" indent="0" algn="ctr" latinLnBrk="1" lvl="1">
                        <a:buFontTx/>
                        <a:buNone/>
                      </a:pP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algn="ctr" latinLnBrk="1" lvl="1">
                        <a:buFontTx/>
                        <a:buNone/>
                      </a:pPr>
                      <a:r>
                        <a:rPr lang="ko-KR" altLang="en-US" sz="1000" kern="1200" i="0" b="1">
                          <a:solidFill>
                            <a:schemeClr val="tx1"/>
                          </a:solidFill>
                        </a:rPr>
                        <a:t>평가요소</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algn="l" latinLnBrk="1" lvl="1">
                        <a:buFontTx/>
                        <a:buNone/>
                      </a:pPr>
                      <a:r>
                        <a:rPr lang="ko-KR" altLang="en-US" sz="1000" kern="1200" i="0" b="1">
                          <a:solidFill>
                            <a:schemeClr val="tx1"/>
                          </a:solidFill>
                        </a:rPr>
                        <a:t>평가 기준</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r>
              <a:tr h="1475105">
                <a:tc rowSpan="2">
                  <a:txBody>
                    <a:bodyPr/>
                    <a:lstStyle/>
                    <a:p>
                      <a:pPr marL="0" indent="0" algn="ctr" latinLnBrk="1" lvl="1">
                        <a:buFontTx/>
                        <a:buNone/>
                      </a:pPr>
                      <a:r>
                        <a:rPr lang="ko-KR" altLang="en-US" sz="1000" kern="1200" i="0" b="1">
                          <a:solidFill>
                            <a:schemeClr val="tx1"/>
                          </a:solidFill>
                        </a:rPr>
                        <a:t>경쟁사</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rowSpan="2">
                  <a:txBody>
                    <a:bodyPr/>
                    <a:lstStyle/>
                    <a:p>
                      <a:pPr marL="0" indent="0" rtl="0" algn="l" fontAlgn="auto" defTabSz="914400" eaLnBrk="1" latinLnBrk="1" hangingPunct="1" lvl="1">
                        <a:lnSpc>
                          <a:spcPct val="100000"/>
                        </a:lnSpc>
                        <a:spcBef>
                          <a:spcPct val="0"/>
                        </a:spcBef>
                        <a:spcAft>
                          <a:spcPct val="0"/>
                        </a:spcAft>
                        <a:buFontTx/>
                        <a:buNone/>
                      </a:pPr>
                      <a:r>
                        <a:rPr lang="ko-KR" altLang="en-US" sz="1000" kern="1200" i="0" b="1">
                          <a:solidFill>
                            <a:schemeClr val="tx1">
                              <a:lumMod val="75000"/>
                              <a:lumOff val="25000"/>
                            </a:schemeClr>
                          </a:solidFill>
                        </a:rPr>
                        <a:t>현재의 경쟁사</a:t>
                      </a:r>
                      <a:r>
                        <a:rPr lang="en-US" altLang="ko-KR" sz="1000" kern="1200" i="0" b="1">
                          <a:solidFill>
                            <a:schemeClr val="tx1">
                              <a:lumMod val="75000"/>
                              <a:lumOff val="25000"/>
                            </a:schemeClr>
                          </a:solidFill>
                        </a:rPr>
                        <a:t>,</a:t>
                      </a:r>
                      <a:endParaRPr lang="ko-KR" altLang="en-US" sz="1000" kern="1200" i="0" b="1">
                        <a:solidFill>
                          <a:schemeClr val="tx1">
                            <a:lumMod val="75000"/>
                            <a:lumOff val="25000"/>
                          </a:schemeClr>
                        </a:solidFill>
                      </a:endParaRPr>
                    </a:p>
                    <a:p>
                      <a:pPr marL="0" indent="0" rtl="0" algn="l" fontAlgn="auto" defTabSz="914400" eaLnBrk="1" latinLnBrk="1" hangingPunct="1" lvl="1">
                        <a:lnSpc>
                          <a:spcPct val="100000"/>
                        </a:lnSpc>
                        <a:spcBef>
                          <a:spcPct val="0"/>
                        </a:spcBef>
                        <a:spcAft>
                          <a:spcPct val="0"/>
                        </a:spcAft>
                        <a:buFontTx/>
                        <a:buNone/>
                      </a:pPr>
                      <a:r>
                        <a:rPr lang="ko-KR" altLang="en-US" sz="1000" kern="1200" i="0" b="1">
                          <a:solidFill>
                            <a:schemeClr val="tx1">
                              <a:lumMod val="75000"/>
                              <a:lumOff val="25000"/>
                            </a:schemeClr>
                          </a:solidFill>
                        </a:rPr>
                        <a:t>잠재적 경쟁사</a:t>
                      </a:r>
                      <a:endParaRPr lang="ko-KR" altLang="en-US" sz="1000" kern="1200" i="0" b="1">
                        <a:solidFill>
                          <a:schemeClr val="tx1">
                            <a:lumMod val="75000"/>
                            <a:lumOff val="25000"/>
                          </a:schemeClr>
                        </a:solidFill>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c>
                  <a:txBody>
                    <a:bodyPr/>
                    <a:lstStyle/>
                    <a:p>
                      <a:pPr marL="0" indent="0" rtl="0" algn="l" fontAlgn="auto" defTabSz="914400" eaLnBrk="1" latinLnBrk="1" hangingPunct="1" lvl="1">
                        <a:lnSpc>
                          <a:spcPct val="100000"/>
                        </a:lnSpc>
                        <a:spcBef>
                          <a:spcPct val="0"/>
                        </a:spcBef>
                        <a:spcAft>
                          <a:spcPct val="0"/>
                        </a:spcAft>
                        <a:buFontTx/>
                        <a:buNone/>
                      </a:pPr>
                      <a:r>
                        <a:rPr lang="ko-KR" altLang="en-US" sz="900" kern="1200" i="0" b="0">
                          <a:solidFill>
                            <a:schemeClr val="tx1">
                              <a:lumMod val="75000"/>
                              <a:lumOff val="25000"/>
                            </a:schemeClr>
                          </a:solidFill>
                          <a:latin typeface="Calibri" charset="0"/>
                        </a:rPr>
                        <a:t>현재의 경쟁사들이 공격적이고 강력한가</a:t>
                      </a:r>
                      <a:r>
                        <a:rPr lang="en-US" altLang="ko-KR" sz="900" kern="1200" i="0" b="0">
                          <a:solidFill>
                            <a:schemeClr val="tx1">
                              <a:lumMod val="75000"/>
                              <a:lumOff val="25000"/>
                            </a:schemeClr>
                          </a:solidFill>
                          <a:latin typeface="Calibri" charset="0"/>
                        </a:rPr>
                        <a:t>?</a:t>
                      </a:r>
                      <a:endParaRPr lang="ko-KR" altLang="en-US" sz="900" kern="1200" i="0" b="0">
                        <a:solidFill>
                          <a:schemeClr val="tx1">
                            <a:lumMod val="75000"/>
                            <a:lumOff val="25000"/>
                          </a:schemeClr>
                        </a:solidFill>
                        <a:latin typeface="Calibri" charset="0"/>
                      </a:endParaRPr>
                    </a:p>
                    <a:p>
                      <a:pPr marL="0" indent="0" rtl="0" algn="l" fontAlgn="auto" defTabSz="914400" eaLnBrk="1" latinLnBrk="1" hangingPunct="1" lvl="1">
                        <a:lnSpc>
                          <a:spcPct val="100000"/>
                        </a:lnSpc>
                        <a:spcBef>
                          <a:spcPct val="0"/>
                        </a:spcBef>
                        <a:spcAft>
                          <a:spcPct val="0"/>
                        </a:spcAft>
                        <a:buFontTx/>
                        <a:buNone/>
                      </a:pPr>
                      <a:endParaRPr lang="ko-KR" altLang="en-US" sz="900" kern="1200" i="0" b="0">
                        <a:solidFill>
                          <a:schemeClr val="tx1">
                            <a:lumMod val="75000"/>
                            <a:lumOff val="25000"/>
                          </a:schemeClr>
                        </a:solidFill>
                        <a:latin typeface="Calibri" charset="0"/>
                      </a:endParaRPr>
                    </a:p>
                    <a:p>
                      <a:pPr marL="228600" indent="-228600" rtl="0" algn="l" defTabSz="914400" eaLnBrk="1" latinLnBrk="1" hangingPunct="1">
                        <a:buFontTx/>
                        <a:buNone/>
                      </a:pPr>
                      <a:r>
                        <a:rPr sz="1100" kern="1200" i="0" b="0">
                          <a:solidFill>
                            <a:schemeClr val="tx1">
                              <a:lumMod val="75000"/>
                              <a:lumOff val="25000"/>
                            </a:schemeClr>
                          </a:solidFill>
                          <a:latin typeface="맑은 고딕" charset="0"/>
                          <a:ea typeface="맑은 고딕" charset="0"/>
                        </a:rPr>
                        <a:t>그렇다.</a:t>
                      </a:r>
                      <a:endParaRPr lang="ko-KR" altLang="en-US" sz="1100" kern="1200" i="0" b="0">
                        <a:solidFill>
                          <a:schemeClr val="tx1">
                            <a:lumMod val="75000"/>
                            <a:lumOff val="25000"/>
                          </a:schemeClr>
                        </a:solidFill>
                        <a:latin typeface="맑은 고딕" charset="0"/>
                        <a:ea typeface="맑은 고딕" charset="0"/>
                      </a:endParaRPr>
                    </a:p>
                    <a:p>
                      <a:pPr marL="228600" indent="-228600" rtl="0" algn="l" defTabSz="914400" eaLnBrk="1" latinLnBrk="1" hangingPunct="1">
                        <a:buFontTx/>
                        <a:buNone/>
                      </a:pPr>
                      <a:r>
                        <a:rPr sz="1100" kern="1200" i="0" b="0">
                          <a:solidFill>
                            <a:schemeClr val="tx1">
                              <a:lumMod val="75000"/>
                              <a:lumOff val="25000"/>
                            </a:schemeClr>
                          </a:solidFill>
                          <a:latin typeface="맑은 고딕" charset="0"/>
                          <a:ea typeface="맑은 고딕" charset="0"/>
                        </a:rPr>
                        <a:t>큰 규모의 식품산업 기업들이 주력상품을 통해 본인의 자리를 굳건히 지키고 있음</a:t>
                      </a:r>
                      <a:endParaRPr lang="ko-KR" altLang="en-US" sz="900" kern="1200" i="0" b="0">
                        <a:solidFill>
                          <a:schemeClr val="tx1">
                            <a:lumMod val="75000"/>
                            <a:lumOff val="25000"/>
                          </a:schemeClr>
                        </a:solidFill>
                        <a:latin typeface="Calibri" charset="0"/>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r h="1475105">
                <a:tc vMerge="1">
                  <a:txBody>
                    <a:bodyPr/>
                    <a:lstStyle/>
                    <a:p>
                      <a:pPr/>
                      <a:endParaRPr lang="ko-KR" altLang="en-US" kern="1200"/>
                    </a:p>
                  </a:txBody>
                </a:tc>
                <a:tc vMerge="1">
                  <a:txBody>
                    <a:bodyPr/>
                    <a:lstStyle/>
                    <a:p>
                      <a:pPr/>
                      <a:endParaRPr lang="ko-KR" altLang="en-US" kern="1200"/>
                    </a:p>
                  </a:txBody>
                </a:tc>
                <a:tc>
                  <a:txBody>
                    <a:bodyPr/>
                    <a:lstStyle/>
                    <a:p>
                      <a:pPr marL="0" indent="0" rtl="0" algn="l" fontAlgn="auto" defTabSz="914400" eaLnBrk="1" latinLnBrk="1" hangingPunct="1" lvl="1">
                        <a:lnSpc>
                          <a:spcPct val="100000"/>
                        </a:lnSpc>
                        <a:spcBef>
                          <a:spcPct val="0"/>
                        </a:spcBef>
                        <a:spcAft>
                          <a:spcPct val="0"/>
                        </a:spcAft>
                        <a:buFontTx/>
                        <a:buNone/>
                      </a:pPr>
                      <a:r>
                        <a:rPr lang="ko-KR" altLang="en-US" sz="900" kern="1200" i="0" b="0">
                          <a:solidFill>
                            <a:schemeClr val="tx1">
                              <a:lumMod val="75000"/>
                              <a:lumOff val="25000"/>
                            </a:schemeClr>
                          </a:solidFill>
                          <a:latin typeface="Calibri" charset="0"/>
                        </a:rPr>
                        <a:t>새로운 경쟁사의 진입 가능성이 높은가</a:t>
                      </a:r>
                      <a:r>
                        <a:rPr lang="en-US" altLang="ko-KR" sz="900" kern="1200" i="0" b="0">
                          <a:solidFill>
                            <a:schemeClr val="tx1">
                              <a:lumMod val="75000"/>
                              <a:lumOff val="25000"/>
                            </a:schemeClr>
                          </a:solidFill>
                          <a:latin typeface="Calibri" charset="0"/>
                        </a:rPr>
                        <a:t>?</a:t>
                      </a:r>
                      <a:endParaRPr lang="ko-KR" altLang="en-US" sz="900" kern="1200" i="0" b="0">
                        <a:solidFill>
                          <a:schemeClr val="tx1">
                            <a:lumMod val="75000"/>
                            <a:lumOff val="25000"/>
                          </a:schemeClr>
                        </a:solidFill>
                        <a:latin typeface="Calibri" charset="0"/>
                      </a:endParaRPr>
                    </a:p>
                    <a:p>
                      <a:pPr marL="0" indent="0" rtl="0" algn="l" fontAlgn="auto" defTabSz="914400" eaLnBrk="1" latinLnBrk="1" hangingPunct="1" lvl="1">
                        <a:lnSpc>
                          <a:spcPct val="100000"/>
                        </a:lnSpc>
                        <a:spcBef>
                          <a:spcPct val="0"/>
                        </a:spcBef>
                        <a:spcAft>
                          <a:spcPct val="0"/>
                        </a:spcAft>
                        <a:buFontTx/>
                        <a:buNone/>
                      </a:pPr>
                      <a:endParaRPr lang="ko-KR" altLang="en-US" sz="900" kern="1200" i="0" b="0">
                        <a:solidFill>
                          <a:schemeClr val="tx1">
                            <a:lumMod val="75000"/>
                            <a:lumOff val="25000"/>
                          </a:schemeClr>
                        </a:solidFill>
                        <a:latin typeface="Calibri" charset="0"/>
                      </a:endParaRPr>
                    </a:p>
                    <a:p>
                      <a:pPr marL="0" indent="0" rtl="0" algn="l" defTabSz="914400" eaLnBrk="1" latinLnBrk="1" hangingPunct="1">
                        <a:buFontTx/>
                        <a:buNone/>
                      </a:pPr>
                      <a:r>
                        <a:rPr sz="1100" kern="1200" i="0" b="0">
                          <a:solidFill>
                            <a:schemeClr val="tx1">
                              <a:lumMod val="75000"/>
                              <a:lumOff val="25000"/>
                            </a:schemeClr>
                          </a:solidFill>
                          <a:latin typeface="맑은 고딕" charset="0"/>
                          <a:ea typeface="맑은 고딕" charset="0"/>
                        </a:rPr>
                        <a:t>가능성 있다.</a:t>
                      </a:r>
                      <a:endParaRPr lang="ko-KR" altLang="en-US" sz="1100" kern="1200" i="0" b="0">
                        <a:solidFill>
                          <a:schemeClr val="tx1">
                            <a:lumMod val="75000"/>
                            <a:lumOff val="25000"/>
                          </a:schemeClr>
                        </a:solidFill>
                        <a:latin typeface="맑은 고딕" charset="0"/>
                        <a:ea typeface="맑은 고딕" charset="0"/>
                      </a:endParaRPr>
                    </a:p>
                    <a:p>
                      <a:pPr marL="0" indent="0" rtl="0" algn="l" defTabSz="914400" eaLnBrk="1" latinLnBrk="1" hangingPunct="1">
                        <a:buFontTx/>
                        <a:buNone/>
                      </a:pPr>
                      <a:endParaRPr lang="ko-KR" altLang="en-US" sz="1100" kern="1200" i="0" b="0">
                        <a:solidFill>
                          <a:schemeClr val="tx1">
                            <a:lumMod val="75000"/>
                            <a:lumOff val="25000"/>
                          </a:schemeClr>
                        </a:solidFill>
                        <a:latin typeface="맑은 고딕" charset="0"/>
                        <a:ea typeface="맑은 고딕" charset="0"/>
                      </a:endParaRPr>
                    </a:p>
                    <a:p>
                      <a:pPr marL="0" indent="0" rtl="0" algn="l" defTabSz="914400" eaLnBrk="1" latinLnBrk="1" hangingPunct="1">
                        <a:buFontTx/>
                        <a:buNone/>
                      </a:pPr>
                      <a:r>
                        <a:rPr sz="1100" kern="1200" i="0" b="0">
                          <a:solidFill>
                            <a:schemeClr val="tx1">
                              <a:lumMod val="75000"/>
                              <a:lumOff val="25000"/>
                            </a:schemeClr>
                          </a:solidFill>
                          <a:latin typeface="맑은 고딕" charset="0"/>
                          <a:ea typeface="맑은 고딕" charset="0"/>
                        </a:rPr>
                        <a:t>유명 음식점들이 배달 및 밀키트 사업에 진출하고 좋은 반응을 얻고 있다.</a:t>
                      </a:r>
                      <a:endParaRPr lang="ko-KR" altLang="en-US" sz="1100" kern="1200" i="0" b="0">
                        <a:solidFill>
                          <a:schemeClr val="tx1">
                            <a:lumMod val="75000"/>
                            <a:lumOff val="25000"/>
                          </a:schemeClr>
                        </a:solidFill>
                        <a:latin typeface="맑은 고딕" charset="0"/>
                        <a:ea typeface="맑은 고딕" charset="0"/>
                      </a:endParaRPr>
                    </a:p>
                    <a:p>
                      <a:pPr marL="0" indent="0" rtl="0" algn="l" defTabSz="914400" eaLnBrk="1" latinLnBrk="1" hangingPunct="1">
                        <a:buFontTx/>
                        <a:buNone/>
                      </a:pPr>
                      <a:r>
                        <a:rPr sz="1100" kern="1200" i="0" b="0">
                          <a:solidFill>
                            <a:schemeClr val="tx1">
                              <a:lumMod val="75000"/>
                              <a:lumOff val="25000"/>
                            </a:schemeClr>
                          </a:solidFill>
                          <a:latin typeface="맑은 고딕" charset="0"/>
                          <a:ea typeface="맑은 고딕" charset="0"/>
                        </a:rPr>
                        <a:t>또한 직구가 활성화되며 해외 식품의 유입이 증가하고있다.</a:t>
                      </a:r>
                      <a:endParaRPr lang="ko-KR" altLang="en-US" sz="900" kern="1200" i="0" b="0">
                        <a:solidFill>
                          <a:schemeClr val="tx1">
                            <a:lumMod val="75000"/>
                            <a:lumOff val="25000"/>
                          </a:schemeClr>
                        </a:solidFill>
                        <a:latin typeface="Calibri" charset="0"/>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bl>
          </a:graphicData>
        </a:graphic>
      </p:graphicFrame>
    </p:spTree>
    <p:extLst>
      <p:ext uri="{BB962C8B-B14F-4D97-AF65-F5344CB8AC3E}">
        <p14:creationId xmlns:p14="http://schemas.microsoft.com/office/powerpoint/2010/main" val="322952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AFF92-30F9-4305-806C-D8161D4CA8B8}"/>
              </a:ext>
            </a:extLst>
          </p:cNvPr>
          <p:cNvSpPr>
            <a:spLocks noGrp="1"/>
          </p:cNvSpPr>
          <p:nvPr>
            <p:ph type="ctrTitle"/>
          </p:nvPr>
        </p:nvSpPr>
        <p:spPr>
          <a:prstGeom prst="rect">
            <a:avLst/>
          </a:prstGeom>
        </p:spPr>
        <p:txBody>
          <a:bodyPr>
            <a:normAutofit fontScale="90000"/>
          </a:bodyPr>
          <a:lstStyle/>
          <a:p>
            <a:pPr>
              <a:defRPr/>
            </a:pPr>
            <a:r>
              <a:rPr lang="en-US" altLang="ko-KR" b="1">
                <a:latin typeface="맑은 고딕" panose="020B0503020000020004" pitchFamily="50" charset="-127"/>
                <a:ea typeface="맑은 고딕" panose="020B0503020000020004" pitchFamily="50" charset="-127"/>
              </a:rPr>
              <a:t>2.</a:t>
            </a:r>
            <a:r>
              <a:rPr lang="ko-KR" altLang="en-US" b="1">
                <a:latin typeface="맑은 고딕" panose="020B0503020000020004" pitchFamily="50" charset="-127"/>
                <a:ea typeface="맑은 고딕" panose="020B0503020000020004" pitchFamily="50" charset="-127"/>
              </a:rPr>
              <a:t> 프로젝트 과제 분석</a:t>
            </a:r>
            <a:endParaRPr lang="ko-KR" altLang="en-US" b="1" dirty="0">
              <a:latin typeface="맑은 고딕" panose="020B0503020000020004" pitchFamily="50" charset="-127"/>
              <a:ea typeface="맑은 고딕" panose="020B0503020000020004" pitchFamily="50" charset="-127"/>
            </a:endParaRPr>
          </a:p>
        </p:txBody>
      </p:sp>
      <p:sp>
        <p:nvSpPr>
          <p:cNvPr id="4" name="부제목 3">
            <a:extLst>
              <a:ext uri="{FF2B5EF4-FFF2-40B4-BE49-F238E27FC236}">
                <a16:creationId xmlns:a16="http://schemas.microsoft.com/office/drawing/2014/main" id="{31033F9B-6DE0-419D-957C-ACA1878BE33D}"/>
              </a:ext>
            </a:extLst>
          </p:cNvPr>
          <p:cNvSpPr>
            <a:spLocks noGrp="1"/>
          </p:cNvSpPr>
          <p:nvPr>
            <p:ph type="subTitle" idx="1"/>
          </p:nvPr>
        </p:nvSpPr>
        <p:spPr>
          <a:prstGeom prst="rect">
            <a:avLst/>
          </a:prstGeom>
        </p:spPr>
        <p:txBody>
          <a:bodyPr/>
          <a:lstStyle/>
          <a:p>
            <a:r>
              <a:rPr lang="en-US" altLang="ko-KR" dirty="0"/>
              <a:t>02-4 </a:t>
            </a:r>
            <a:r>
              <a:rPr lang="ko-KR" altLang="en-US" dirty="0"/>
              <a:t>웹사이트 세부 분석</a:t>
            </a:r>
          </a:p>
        </p:txBody>
      </p:sp>
      <p:sp>
        <p:nvSpPr>
          <p:cNvPr id="8" name="텍스트 개체 틀 11">
            <a:extLst>
              <a:ext uri="{FF2B5EF4-FFF2-40B4-BE49-F238E27FC236}">
                <a16:creationId xmlns:a16="http://schemas.microsoft.com/office/drawing/2014/main" id="{F44A71A9-DC97-4F9D-BBCA-79BE8F97FACB}"/>
              </a:ext>
            </a:extLst>
          </p:cNvPr>
          <p:cNvSpPr>
            <a:spLocks noGrp="1"/>
          </p:cNvSpPr>
          <p:nvPr>
            <p:ph type="body" sz="half" idx="2"/>
          </p:nvPr>
        </p:nvSpPr>
        <p:spPr>
          <a:prstGeom prst="rect">
            <a:avLst/>
          </a:prstGeom>
        </p:spPr>
        <p:txBody>
          <a:bodyPr>
            <a:normAutofit/>
          </a:bodyPr>
          <a:lstStyle/>
          <a:p>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마케팅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3C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분석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자사</a:t>
            </a:r>
          </a:p>
          <a:p>
            <a:pPr marL="0" indent="0">
              <a:buNone/>
            </a:pPr>
            <a:endParaRPr lang="ko-KR" altLang="en-US" sz="1200"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9" name="표 3"/>
          <p:cNvGraphicFramePr>
            <a:graphicFrameLocks noGrp="1"/>
          </p:cNvGraphicFramePr>
          <p:nvPr/>
        </p:nvGraphicFramePr>
        <p:xfrm>
          <a:off x="1087755" y="2356485"/>
          <a:ext cx="7649210" cy="3300730"/>
        </p:xfrm>
        <a:graphic>
          <a:graphicData uri="http://schemas.openxmlformats.org/drawingml/2006/table">
            <a:tbl>
              <a:tblPr firstRow="1" bandRow="1">
                <a:tableStyleId>{00000000-0000-0000-0000-000000000000}</a:tableStyleId>
              </a:tblPr>
              <a:tblGrid>
                <a:gridCol w="539115"/>
                <a:gridCol w="1106805"/>
                <a:gridCol w="6003290"/>
              </a:tblGrid>
              <a:tr h="321310">
                <a:tc>
                  <a:txBody>
                    <a:bodyPr/>
                    <a:lstStyle/>
                    <a:p>
                      <a:pPr marL="0" indent="0" algn="ctr" latinLnBrk="1" lvl="1">
                        <a:buFontTx/>
                        <a:buNone/>
                      </a:pP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algn="ctr" latinLnBrk="1" lvl="1">
                        <a:buFontTx/>
                        <a:buNone/>
                      </a:pPr>
                      <a:r>
                        <a:rPr lang="ko-KR" altLang="en-US" sz="1000" kern="1200" i="0" b="1">
                          <a:solidFill>
                            <a:schemeClr val="tx1"/>
                          </a:solidFill>
                        </a:rPr>
                        <a:t>평가요소</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a:txBody>
                    <a:bodyPr/>
                    <a:lstStyle/>
                    <a:p>
                      <a:pPr marL="0" indent="0" algn="l" latinLnBrk="1" lvl="1">
                        <a:buFontTx/>
                        <a:buNone/>
                      </a:pPr>
                      <a:r>
                        <a:rPr lang="ko-KR" altLang="en-US" sz="1000" kern="1200" i="0" b="1">
                          <a:solidFill>
                            <a:schemeClr val="tx1"/>
                          </a:solidFill>
                        </a:rPr>
                        <a:t>평가 기준</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r>
              <a:tr h="993140">
                <a:tc rowSpan="3">
                  <a:txBody>
                    <a:bodyPr/>
                    <a:lstStyle/>
                    <a:p>
                      <a:pPr marL="0" indent="0" algn="ctr" latinLnBrk="1" lvl="1">
                        <a:buFontTx/>
                        <a:buNone/>
                      </a:pPr>
                      <a:r>
                        <a:rPr lang="ko-KR" altLang="en-US" sz="1000" kern="1200" i="0" b="1">
                          <a:solidFill>
                            <a:schemeClr val="tx1"/>
                          </a:solidFill>
                        </a:rPr>
                        <a:t>자사</a:t>
                      </a:r>
                      <a:endParaRPr lang="ko-KR" altLang="en-US" sz="1000" kern="1200" i="0" b="1">
                        <a:solidFill>
                          <a:schemeClr val="tx1"/>
                        </a:solidFill>
                      </a:endParaRPr>
                    </a:p>
                  </a:txBody>
                  <a:tcPr marL="74295" marR="74295" marT="36830" marB="36830" anchor="ctr">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accent1">
                        <a:lumMod val="20000"/>
                        <a:lumOff val="80000"/>
                      </a:schemeClr>
                    </a:solidFill>
                  </a:tcPr>
                </a:tc>
                <a:tc rowSpan="3">
                  <a:txBody>
                    <a:bodyPr/>
                    <a:lstStyle/>
                    <a:p>
                      <a:pPr marL="0" indent="0" rtl="0" algn="l" fontAlgn="auto" defTabSz="914400" eaLnBrk="1" latinLnBrk="1" hangingPunct="1" lvl="1">
                        <a:lnSpc>
                          <a:spcPct val="100000"/>
                        </a:lnSpc>
                        <a:spcBef>
                          <a:spcPct val="0"/>
                        </a:spcBef>
                        <a:spcAft>
                          <a:spcPct val="0"/>
                        </a:spcAft>
                        <a:buFontTx/>
                        <a:buNone/>
                      </a:pPr>
                      <a:r>
                        <a:rPr lang="ko-KR" altLang="en-US" sz="1000" kern="1200" i="0" b="1">
                          <a:solidFill>
                            <a:schemeClr val="tx1">
                              <a:lumMod val="75000"/>
                              <a:lumOff val="25000"/>
                            </a:schemeClr>
                          </a:solidFill>
                        </a:rPr>
                        <a:t>기업 목표</a:t>
                      </a:r>
                      <a:r>
                        <a:rPr lang="en-US" altLang="ko-KR" sz="1000" kern="1200" i="0" b="1">
                          <a:solidFill>
                            <a:schemeClr val="tx1">
                              <a:lumMod val="75000"/>
                              <a:lumOff val="25000"/>
                            </a:schemeClr>
                          </a:solidFill>
                        </a:rPr>
                        <a:t>,</a:t>
                      </a:r>
                      <a:endParaRPr lang="ko-KR" altLang="en-US" sz="1000" kern="1200" i="0" b="1">
                        <a:solidFill>
                          <a:schemeClr val="tx1">
                            <a:lumMod val="75000"/>
                            <a:lumOff val="25000"/>
                          </a:schemeClr>
                        </a:solidFill>
                      </a:endParaRPr>
                    </a:p>
                    <a:p>
                      <a:pPr marL="0" indent="0" rtl="0" algn="l" fontAlgn="auto" defTabSz="914400" eaLnBrk="1" latinLnBrk="1" hangingPunct="1" lvl="1">
                        <a:lnSpc>
                          <a:spcPct val="100000"/>
                        </a:lnSpc>
                        <a:spcBef>
                          <a:spcPct val="0"/>
                        </a:spcBef>
                        <a:spcAft>
                          <a:spcPct val="0"/>
                        </a:spcAft>
                        <a:buFontTx/>
                        <a:buNone/>
                      </a:pPr>
                      <a:r>
                        <a:rPr lang="ko-KR" altLang="en-US" sz="1000" kern="1200" i="0" b="1">
                          <a:solidFill>
                            <a:schemeClr val="tx1">
                              <a:lumMod val="75000"/>
                              <a:lumOff val="25000"/>
                            </a:schemeClr>
                          </a:solidFill>
                        </a:rPr>
                        <a:t>자원 시너지 효과</a:t>
                      </a:r>
                      <a:endParaRPr lang="ko-KR" altLang="en-US" sz="1000" kern="1200" i="0" b="1">
                        <a:solidFill>
                          <a:schemeClr val="tx1">
                            <a:lumMod val="75000"/>
                            <a:lumOff val="25000"/>
                          </a:schemeClr>
                        </a:solidFill>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c>
                  <a:txBody>
                    <a:bodyPr/>
                    <a:lstStyle/>
                    <a:p>
                      <a:pPr marL="0" indent="0" rtl="0" algn="l" fontAlgn="auto" defTabSz="914400" eaLnBrk="1" latinLnBrk="1" hangingPunct="1" lvl="1">
                        <a:lnSpc>
                          <a:spcPct val="100000"/>
                        </a:lnSpc>
                        <a:spcBef>
                          <a:spcPct val="0"/>
                        </a:spcBef>
                        <a:spcAft>
                          <a:spcPct val="0"/>
                        </a:spcAft>
                        <a:buFontTx/>
                        <a:buNone/>
                      </a:pPr>
                      <a:r>
                        <a:rPr lang="ko-KR" altLang="en-US" sz="900" kern="1200" i="0" b="0">
                          <a:solidFill>
                            <a:schemeClr val="tx1">
                              <a:lumMod val="75000"/>
                              <a:lumOff val="25000"/>
                            </a:schemeClr>
                          </a:solidFill>
                          <a:latin typeface="Calibri" charset="0"/>
                        </a:rPr>
                        <a:t>기업의 목표와 일치 하는가</a:t>
                      </a:r>
                      <a:r>
                        <a:rPr lang="en-US" altLang="ko-KR" sz="900" kern="1200" i="0" b="0">
                          <a:solidFill>
                            <a:schemeClr val="tx1">
                              <a:lumMod val="75000"/>
                              <a:lumOff val="25000"/>
                            </a:schemeClr>
                          </a:solidFill>
                          <a:latin typeface="Calibri" charset="0"/>
                        </a:rPr>
                        <a:t>?</a:t>
                      </a:r>
                      <a:endParaRPr lang="ko-KR" altLang="en-US" sz="900" kern="1200" i="0" b="0">
                        <a:solidFill>
                          <a:schemeClr val="tx1">
                            <a:lumMod val="75000"/>
                            <a:lumOff val="25000"/>
                          </a:schemeClr>
                        </a:solidFill>
                        <a:latin typeface="Calibri" charset="0"/>
                      </a:endParaRPr>
                    </a:p>
                    <a:p>
                      <a:pPr marL="0" indent="0" rtl="0" algn="l" fontAlgn="auto" defTabSz="914400" eaLnBrk="1" latinLnBrk="1" hangingPunct="1" lvl="1">
                        <a:lnSpc>
                          <a:spcPct val="100000"/>
                        </a:lnSpc>
                        <a:spcBef>
                          <a:spcPct val="0"/>
                        </a:spcBef>
                        <a:spcAft>
                          <a:spcPct val="0"/>
                        </a:spcAft>
                        <a:buFontTx/>
                        <a:buNone/>
                      </a:pPr>
                      <a:endParaRPr lang="ko-KR" altLang="en-US" sz="900" kern="1200" i="0" b="0">
                        <a:solidFill>
                          <a:schemeClr val="tx1">
                            <a:lumMod val="75000"/>
                            <a:lumOff val="25000"/>
                          </a:schemeClr>
                        </a:solidFill>
                        <a:latin typeface="Calibri" charset="0"/>
                      </a:endParaRPr>
                    </a:p>
                    <a:p>
                      <a:pPr marL="0" indent="0" rtl="0" algn="l" defTabSz="914400" eaLnBrk="1" latinLnBrk="1" hangingPunct="1">
                        <a:buFontTx/>
                        <a:buNone/>
                      </a:pPr>
                      <a:r>
                        <a:rPr sz="1100" kern="1200" i="0" b="0">
                          <a:solidFill>
                            <a:schemeClr val="tx1">
                              <a:lumMod val="75000"/>
                              <a:lumOff val="25000"/>
                            </a:schemeClr>
                          </a:solidFill>
                          <a:latin typeface="맑은 고딕" charset="0"/>
                          <a:ea typeface="맑은 고딕" charset="0"/>
                        </a:rPr>
                        <a:t>인류 식생활 향상에 이바지하기 위해 최선을 다하고 있다.</a:t>
                      </a:r>
                      <a:endParaRPr lang="ko-KR" altLang="en-US" sz="1100" kern="1200" i="0" b="0">
                        <a:solidFill>
                          <a:schemeClr val="tx1">
                            <a:lumMod val="75000"/>
                            <a:lumOff val="25000"/>
                          </a:schemeClr>
                        </a:solidFill>
                        <a:latin typeface="맑은 고딕" charset="0"/>
                        <a:ea typeface="맑은 고딕" charset="0"/>
                      </a:endParaRPr>
                    </a:p>
                    <a:p>
                      <a:pPr marL="0" indent="0" rtl="0" algn="l" defTabSz="914400" eaLnBrk="1" latinLnBrk="1" hangingPunct="1">
                        <a:buFontTx/>
                        <a:buNone/>
                      </a:pPr>
                      <a:r>
                        <a:rPr sz="1100" kern="1200" i="0" b="0">
                          <a:solidFill>
                            <a:schemeClr val="tx1">
                              <a:lumMod val="75000"/>
                              <a:lumOff val="25000"/>
                            </a:schemeClr>
                          </a:solidFill>
                          <a:latin typeface="맑은 고딕" charset="0"/>
                          <a:ea typeface="맑은 고딕" charset="0"/>
                        </a:rPr>
                        <a:t>정직한 이미지가 느껴진다.</a:t>
                      </a:r>
                      <a:endParaRPr lang="ko-KR" altLang="en-US" sz="900" kern="1200" i="0" b="0">
                        <a:solidFill>
                          <a:schemeClr val="tx1">
                            <a:lumMod val="75000"/>
                            <a:lumOff val="25000"/>
                          </a:schemeClr>
                        </a:solidFill>
                        <a:latin typeface="Calibri" charset="0"/>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r h="993140">
                <a:tc vMerge="1">
                  <a:txBody>
                    <a:bodyPr/>
                    <a:lstStyle/>
                    <a:p>
                      <a:pPr/>
                      <a:endParaRPr lang="ko-KR" altLang="en-US" kern="1200"/>
                    </a:p>
                  </a:txBody>
                </a:tc>
                <a:tc vMerge="1">
                  <a:txBody>
                    <a:bodyPr/>
                    <a:lstStyle/>
                    <a:p>
                      <a:pPr/>
                      <a:endParaRPr lang="ko-KR" altLang="en-US" kern="1200"/>
                    </a:p>
                  </a:txBody>
                </a:tc>
                <a:tc>
                  <a:txBody>
                    <a:bodyPr/>
                    <a:lstStyle/>
                    <a:p>
                      <a:pPr marL="0" indent="0" rtl="0" algn="l" fontAlgn="auto" defTabSz="914400" eaLnBrk="1" latinLnBrk="1" hangingPunct="1" lvl="1">
                        <a:lnSpc>
                          <a:spcPct val="100000"/>
                        </a:lnSpc>
                        <a:spcBef>
                          <a:spcPct val="0"/>
                        </a:spcBef>
                        <a:spcAft>
                          <a:spcPct val="0"/>
                        </a:spcAft>
                        <a:buFontTx/>
                        <a:buNone/>
                      </a:pPr>
                      <a:r>
                        <a:rPr lang="ko-KR" altLang="en-US" sz="900" kern="1200" i="0" b="0">
                          <a:solidFill>
                            <a:schemeClr val="tx1">
                              <a:lumMod val="75000"/>
                              <a:lumOff val="25000"/>
                            </a:schemeClr>
                          </a:solidFill>
                          <a:latin typeface="Calibri" charset="0"/>
                        </a:rPr>
                        <a:t>인적</a:t>
                      </a:r>
                      <a:r>
                        <a:rPr lang="en-US" altLang="ko-KR" sz="900" kern="1200" i="0" b="0">
                          <a:solidFill>
                            <a:schemeClr val="tx1">
                              <a:lumMod val="75000"/>
                              <a:lumOff val="25000"/>
                            </a:schemeClr>
                          </a:solidFill>
                          <a:latin typeface="Calibri" charset="0"/>
                        </a:rPr>
                        <a:t>, </a:t>
                      </a:r>
                      <a:r>
                        <a:rPr lang="ko-KR" altLang="en-US" sz="900" kern="1200" i="0" b="0">
                          <a:solidFill>
                            <a:schemeClr val="tx1">
                              <a:lumMod val="75000"/>
                              <a:lumOff val="25000"/>
                            </a:schemeClr>
                          </a:solidFill>
                          <a:latin typeface="Calibri" charset="0"/>
                        </a:rPr>
                        <a:t>물적</a:t>
                      </a:r>
                      <a:r>
                        <a:rPr lang="en-US" altLang="ko-KR" sz="900" kern="1200" i="0" b="0">
                          <a:solidFill>
                            <a:schemeClr val="tx1">
                              <a:lumMod val="75000"/>
                              <a:lumOff val="25000"/>
                            </a:schemeClr>
                          </a:solidFill>
                          <a:latin typeface="Calibri" charset="0"/>
                        </a:rPr>
                        <a:t>, </a:t>
                      </a:r>
                      <a:r>
                        <a:rPr lang="ko-KR" altLang="en-US" sz="900" kern="1200" i="0" b="0">
                          <a:solidFill>
                            <a:schemeClr val="tx1">
                              <a:lumMod val="75000"/>
                              <a:lumOff val="25000"/>
                            </a:schemeClr>
                          </a:solidFill>
                          <a:latin typeface="Calibri" charset="0"/>
                        </a:rPr>
                        <a:t>기술적 자원을 갖추고 있는가</a:t>
                      </a:r>
                      <a:r>
                        <a:rPr lang="en-US" altLang="ko-KR" sz="900" kern="1200" i="0" b="0">
                          <a:solidFill>
                            <a:schemeClr val="tx1">
                              <a:lumMod val="75000"/>
                              <a:lumOff val="25000"/>
                            </a:schemeClr>
                          </a:solidFill>
                          <a:latin typeface="Calibri" charset="0"/>
                        </a:rPr>
                        <a:t>?</a:t>
                      </a:r>
                      <a:endParaRPr lang="ko-KR" altLang="en-US" sz="900" kern="1200" i="0" b="0">
                        <a:solidFill>
                          <a:schemeClr val="tx1">
                            <a:lumMod val="75000"/>
                            <a:lumOff val="25000"/>
                          </a:schemeClr>
                        </a:solidFill>
                        <a:latin typeface="Calibri" charset="0"/>
                      </a:endParaRPr>
                    </a:p>
                    <a:p>
                      <a:pPr marL="0" indent="0" rtl="0" algn="l" fontAlgn="auto" defTabSz="914400" eaLnBrk="1" latinLnBrk="1" hangingPunct="1" lvl="1">
                        <a:lnSpc>
                          <a:spcPct val="100000"/>
                        </a:lnSpc>
                        <a:spcBef>
                          <a:spcPct val="0"/>
                        </a:spcBef>
                        <a:spcAft>
                          <a:spcPct val="0"/>
                        </a:spcAft>
                        <a:buFontTx/>
                        <a:buNone/>
                      </a:pPr>
                      <a:endParaRPr lang="ko-KR" altLang="en-US" sz="900" kern="1200" i="0" b="0">
                        <a:solidFill>
                          <a:schemeClr val="tx1">
                            <a:lumMod val="75000"/>
                            <a:lumOff val="25000"/>
                          </a:schemeClr>
                        </a:solidFill>
                        <a:latin typeface="Calibri" charset="0"/>
                      </a:endParaRPr>
                    </a:p>
                    <a:p>
                      <a:pPr marL="0" indent="0" rtl="0" algn="l" fontAlgn="auto" defTabSz="914400" eaLnBrk="1" latinLnBrk="1" hangingPunct="1" lvl="1">
                        <a:lnSpc>
                          <a:spcPct val="100000"/>
                        </a:lnSpc>
                        <a:spcBef>
                          <a:spcPct val="0"/>
                        </a:spcBef>
                        <a:spcAft>
                          <a:spcPct val="0"/>
                        </a:spcAft>
                        <a:buFontTx/>
                        <a:buNone/>
                      </a:pPr>
                      <a:r>
                        <a:rPr sz="1100" kern="1200" i="0" b="0">
                          <a:solidFill>
                            <a:schemeClr val="tx1">
                              <a:lumMod val="75000"/>
                              <a:lumOff val="25000"/>
                            </a:schemeClr>
                          </a:solidFill>
                          <a:latin typeface="맑은 고딕" charset="0"/>
                          <a:ea typeface="맑은 고딕" charset="0"/>
                        </a:rPr>
                        <a:t>갖추고있다. </a:t>
                      </a:r>
                      <a:endParaRPr lang="ko-KR" altLang="en-US" sz="900" kern="1200" i="0" b="0">
                        <a:solidFill>
                          <a:schemeClr val="tx1">
                            <a:lumMod val="75000"/>
                            <a:lumOff val="25000"/>
                          </a:schemeClr>
                        </a:solidFill>
                        <a:latin typeface="Calibri" charset="0"/>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r h="993140">
                <a:tc vMerge="1">
                  <a:txBody>
                    <a:bodyPr/>
                    <a:lstStyle/>
                    <a:p>
                      <a:pPr/>
                      <a:endParaRPr lang="ko-KR" altLang="en-US" kern="1200"/>
                    </a:p>
                  </a:txBody>
                </a:tc>
                <a:tc vMerge="1">
                  <a:txBody>
                    <a:bodyPr/>
                    <a:lstStyle/>
                    <a:p>
                      <a:pPr/>
                      <a:endParaRPr lang="ko-KR" altLang="en-US" kern="1200"/>
                    </a:p>
                  </a:txBody>
                </a:tc>
                <a:tc>
                  <a:txBody>
                    <a:bodyPr/>
                    <a:lstStyle/>
                    <a:p>
                      <a:pPr marL="0" indent="0" rtl="0" algn="l" fontAlgn="auto" defTabSz="914400" eaLnBrk="1" latinLnBrk="1" hangingPunct="1" lvl="1">
                        <a:lnSpc>
                          <a:spcPct val="100000"/>
                        </a:lnSpc>
                        <a:spcBef>
                          <a:spcPct val="0"/>
                        </a:spcBef>
                        <a:spcAft>
                          <a:spcPct val="0"/>
                        </a:spcAft>
                        <a:buFontTx/>
                        <a:buNone/>
                      </a:pPr>
                      <a:r>
                        <a:rPr lang="ko-KR" altLang="en-US" sz="900" kern="1200" i="0" b="0">
                          <a:solidFill>
                            <a:schemeClr val="tx1">
                              <a:lumMod val="75000"/>
                              <a:lumOff val="25000"/>
                            </a:schemeClr>
                          </a:solidFill>
                          <a:latin typeface="Calibri" charset="0"/>
                        </a:rPr>
                        <a:t>기존 서비스와 시너지 효과를 낼 수 있는가</a:t>
                      </a:r>
                      <a:r>
                        <a:rPr lang="en-US" altLang="ko-KR" sz="900" kern="1200" i="0" b="0">
                          <a:solidFill>
                            <a:schemeClr val="tx1">
                              <a:lumMod val="75000"/>
                              <a:lumOff val="25000"/>
                            </a:schemeClr>
                          </a:solidFill>
                          <a:latin typeface="Calibri" charset="0"/>
                        </a:rPr>
                        <a:t>?</a:t>
                      </a:r>
                      <a:endParaRPr lang="ko-KR" altLang="en-US" sz="900" kern="1200" i="0" b="0">
                        <a:solidFill>
                          <a:schemeClr val="tx1">
                            <a:lumMod val="75000"/>
                            <a:lumOff val="25000"/>
                          </a:schemeClr>
                        </a:solidFill>
                        <a:latin typeface="Calibri" charset="0"/>
                      </a:endParaRPr>
                    </a:p>
                    <a:p>
                      <a:pPr marL="0" indent="0" rtl="0" algn="l" fontAlgn="auto" defTabSz="914400" eaLnBrk="1" latinLnBrk="1" hangingPunct="1" lvl="1">
                        <a:lnSpc>
                          <a:spcPct val="100000"/>
                        </a:lnSpc>
                        <a:spcBef>
                          <a:spcPct val="0"/>
                        </a:spcBef>
                        <a:spcAft>
                          <a:spcPct val="0"/>
                        </a:spcAft>
                        <a:buFontTx/>
                        <a:buNone/>
                      </a:pPr>
                      <a:endParaRPr lang="ko-KR" altLang="en-US" sz="900" kern="1200" i="0" b="0">
                        <a:solidFill>
                          <a:schemeClr val="tx1">
                            <a:lumMod val="75000"/>
                            <a:lumOff val="25000"/>
                          </a:schemeClr>
                        </a:solidFill>
                        <a:latin typeface="Calibri" charset="0"/>
                      </a:endParaRPr>
                    </a:p>
                    <a:p>
                      <a:pPr marL="0" indent="0" rtl="0" algn="l" fontAlgn="auto" defTabSz="914400" eaLnBrk="1" latinLnBrk="1" hangingPunct="1" lvl="1">
                        <a:lnSpc>
                          <a:spcPct val="100000"/>
                        </a:lnSpc>
                        <a:spcBef>
                          <a:spcPct val="0"/>
                        </a:spcBef>
                        <a:spcAft>
                          <a:spcPct val="0"/>
                        </a:spcAft>
                        <a:buFontTx/>
                        <a:buNone/>
                      </a:pPr>
                      <a:r>
                        <a:rPr sz="1100" kern="1200" i="0" b="0">
                          <a:solidFill>
                            <a:schemeClr val="tx1">
                              <a:lumMod val="75000"/>
                              <a:lumOff val="25000"/>
                            </a:schemeClr>
                          </a:solidFill>
                          <a:latin typeface="맑은 고딕" charset="0"/>
                          <a:ea typeface="맑은 고딕" charset="0"/>
                        </a:rPr>
                        <a:t>기업로고처럼 밝은 분위기와, 용이성과 관련하여 몇몇 요소를 변경하면 시너지를 낼 수 있을것이다.</a:t>
                      </a:r>
                      <a:endParaRPr lang="ko-KR" altLang="en-US" sz="900" kern="1200" i="0" b="0">
                        <a:solidFill>
                          <a:schemeClr val="tx1">
                            <a:lumMod val="75000"/>
                            <a:lumOff val="25000"/>
                          </a:schemeClr>
                        </a:solidFill>
                        <a:latin typeface="Calibri" charset="0"/>
                      </a:endParaRPr>
                    </a:p>
                  </a:txBody>
                  <a:tcPr marL="74295" marR="74295" marT="36830" marB="36830" anchor="t">
                    <a:lnL w="12700" cap="flat" cmpd="sng" algn="ctr">
                      <a:solidFill>
                        <a:srgbClr val="808080">
                          <a:alpha val="100000"/>
                        </a:srgbClr>
                      </a:solidFill>
                      <a:prstDash val="solid"/>
                      <a:round/>
                      <a:headEnd type="none" w="med" len="med"/>
                      <a:tailEnd type="none" w="med" len="med"/>
                    </a:lnL>
                    <a:lnR w="12700" cap="flat" cmpd="sng" algn="ctr">
                      <a:solidFill>
                        <a:srgbClr val="808080">
                          <a:alpha val="100000"/>
                        </a:srgbClr>
                      </a:solidFill>
                      <a:prstDash val="solid"/>
                      <a:round/>
                      <a:headEnd type="none" w="med" len="med"/>
                      <a:tailEnd type="none" w="med" len="med"/>
                    </a:lnR>
                    <a:lnT w="12700" cap="flat" cmpd="sng" algn="ctr">
                      <a:solidFill>
                        <a:srgbClr val="808080">
                          <a:alpha val="100000"/>
                        </a:srgbClr>
                      </a:solidFill>
                      <a:prstDash val="solid"/>
                      <a:round/>
                      <a:headEnd type="none" w="med" len="med"/>
                      <a:tailEnd type="none" w="med" len="med"/>
                    </a:lnT>
                    <a:lnB w="12700" cap="flat" cmpd="sng" algn="ctr">
                      <a:solidFill>
                        <a:srgbClr val="808080">
                          <a:alpha val="100000"/>
                        </a:srgbClr>
                      </a:solidFill>
                      <a:prstDash val="solid"/>
                      <a:round/>
                      <a:headEnd type="none" w="med" len="med"/>
                      <a:tailEnd type="none" w="med" len="med"/>
                    </a:lnB>
                    <a:solidFill>
                      <a:schemeClr val="bg1">
                        <a:alpha val="4710"/>
                      </a:schemeClr>
                    </a:solidFill>
                  </a:tcPr>
                </a:tc>
              </a:tr>
            </a:tbl>
          </a:graphicData>
        </a:graphic>
      </p:graphicFrame>
    </p:spTree>
    <p:extLst>
      <p:ext uri="{BB962C8B-B14F-4D97-AF65-F5344CB8AC3E}">
        <p14:creationId xmlns:p14="http://schemas.microsoft.com/office/powerpoint/2010/main" val="3104213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prstGeom prst="rect">
            <a:avLst/>
          </a:prstGeom>
        </p:spPr>
        <p:txBody>
          <a:bodyPr>
            <a:normAutofit fontScale="90000"/>
          </a:bodyPr>
          <a:lstStyle/>
          <a:p>
            <a:r>
              <a:rPr lang="en-US" altLang="ko-KR" b="1">
                <a:latin typeface="맑은 고딕" panose="020B0503020000020004" pitchFamily="50" charset="-127"/>
                <a:ea typeface="맑은 고딕" panose="020B0503020000020004" pitchFamily="50" charset="-127"/>
              </a:rPr>
              <a:t>3.</a:t>
            </a:r>
            <a:r>
              <a:rPr lang="ko-KR" altLang="en-US" b="1">
                <a:latin typeface="맑은 고딕" panose="020B0503020000020004" pitchFamily="50" charset="-127"/>
                <a:ea typeface="맑은 고딕" panose="020B0503020000020004" pitchFamily="50" charset="-127"/>
              </a:rPr>
              <a:t> 프로젝트 분석 내용 방향성 선정</a:t>
            </a:r>
            <a:endParaRPr lang="ko-KR" altLang="en-US" dirty="0"/>
          </a:p>
        </p:txBody>
      </p:sp>
      <p:sp>
        <p:nvSpPr>
          <p:cNvPr id="12" name="부제목 3">
            <a:extLst>
              <a:ext uri="{FF2B5EF4-FFF2-40B4-BE49-F238E27FC236}">
                <a16:creationId xmlns:a16="http://schemas.microsoft.com/office/drawing/2014/main" id="{9BDE5150-D116-4748-8159-831FAA8ABF6E}"/>
              </a:ext>
            </a:extLst>
          </p:cNvPr>
          <p:cNvSpPr>
            <a:spLocks noGrp="1"/>
          </p:cNvSpPr>
          <p:nvPr>
            <p:ph type="subTitle" idx="1"/>
          </p:nvPr>
        </p:nvSpPr>
        <p:spPr>
          <a:prstGeom prst="rect">
            <a:avLst/>
          </a:prstGeom>
        </p:spPr>
        <p:txBody>
          <a:bodyPr/>
          <a:lstStyle/>
          <a:p>
            <a:r>
              <a:rPr lang="en-US" altLang="ko-KR"/>
              <a:t>03-1 </a:t>
            </a:r>
            <a:r>
              <a:rPr lang="ko-KR" altLang="en-US"/>
              <a:t>분석 자료 정리</a:t>
            </a:r>
            <a:endParaRPr lang="ko-KR" altLang="en-US" dirty="0"/>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prstGeom prst="rect">
            <a:avLst/>
          </a:prstGeom>
        </p:spPr>
        <p:txBody>
          <a:bodyPr>
            <a:normAutofit/>
          </a:bodyPr>
          <a:lstStyle/>
          <a:p>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페르소나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개발 방향성 정리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A</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타입</a:t>
            </a:r>
            <a:endParaRPr lang="ko-KR" altLang="en-US" sz="1200"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9" name="표 8"/>
          <p:cNvGraphicFramePr>
            <a:graphicFrameLocks noGrp="1"/>
          </p:cNvGraphicFramePr>
          <p:nvPr/>
        </p:nvGraphicFramePr>
        <p:xfrm>
          <a:off x="1023620" y="2356485"/>
          <a:ext cx="7712710" cy="3225165"/>
        </p:xfrm>
        <a:graphic>
          <a:graphicData uri="http://schemas.openxmlformats.org/drawingml/2006/table">
            <a:tbl>
              <a:tblPr>
                <a:tableStyleId>{00000000-0000-0000-0000-000000000000}</a:tableStyleId>
              </a:tblPr>
              <a:tblGrid>
                <a:gridCol w="480060"/>
                <a:gridCol w="220980"/>
                <a:gridCol w="220980"/>
                <a:gridCol w="949325"/>
                <a:gridCol w="454660"/>
                <a:gridCol w="691515"/>
                <a:gridCol w="499745"/>
                <a:gridCol w="954405"/>
                <a:gridCol w="365125"/>
                <a:gridCol w="1114425"/>
                <a:gridCol w="506095"/>
                <a:gridCol w="1255395"/>
              </a:tblGrid>
              <a:tr h="378460">
                <a:tc gridSpan="2">
                  <a:txBody>
                    <a:bodyPr/>
                    <a:lstStyle/>
                    <a:p>
                      <a:pPr marL="0" indent="0" algn="ctr" fontAlgn="base" latinLnBrk="0" lvl="1">
                        <a:lnSpc>
                          <a:spcPct val="130000"/>
                        </a:lnSpc>
                        <a:spcBef>
                          <a:spcPct val="0"/>
                        </a:spcBef>
                        <a:spcAft>
                          <a:spcPct val="0"/>
                        </a:spcAft>
                        <a:buFontTx/>
                        <a:buNone/>
                      </a:pPr>
                      <a:r>
                        <a:rPr lang="ko-KR" altLang="en-US" sz="1000" kern="0" i="0" b="1">
                          <a:solidFill>
                            <a:srgbClr val="2AB9C7"/>
                          </a:solidFill>
                          <a:latin typeface="맑은 고딕" charset="0"/>
                          <a:ea typeface="맑은 고딕" charset="0"/>
                        </a:rPr>
                        <a:t>인물</a:t>
                      </a:r>
                      <a:r>
                        <a:rPr lang="ko-KR" altLang="en-US" sz="1000" kern="0" i="0" b="1">
                          <a:solidFill>
                            <a:srgbClr val="2AB9C7"/>
                          </a:solidFill>
                          <a:latin typeface="맑은 고딕" charset="0"/>
                          <a:ea typeface="맑은 고딕" charset="0"/>
                        </a:rPr>
                        <a:t> </a:t>
                      </a:r>
                      <a:r>
                        <a:rPr lang="en-US" sz="1000" kern="0" i="0" b="1">
                          <a:solidFill>
                            <a:srgbClr val="2AB9C7"/>
                          </a:solidFill>
                          <a:latin typeface="맑은 고딕" charset="0"/>
                          <a:ea typeface="맑은 고딕" charset="0"/>
                        </a:rPr>
                        <a:t>A</a:t>
                      </a:r>
                      <a:endParaRPr lang="ko-KR" altLang="en-US" sz="1000" kern="0" i="0" b="1">
                        <a:solidFill>
                          <a:srgbClr val="2AB9C7"/>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10795" cap="flat" cmpd="sng" algn="ctr">
                      <a:solidFill>
                        <a:srgbClr val="191919">
                          <a:alpha val="100000"/>
                        </a:srgbClr>
                      </a:solidFill>
                      <a:prstDash val="solid"/>
                      <a:round/>
                      <a:headEnd type="none" w="med" len="med"/>
                      <a:tailEnd type="none" w="med" len="med"/>
                    </a:lnB>
                  </a:tcPr>
                </a:tc>
                <a:tc hMerge="1">
                  <a:txBody>
                    <a:bodyPr/>
                    <a:lstStyle/>
                    <a:p>
                      <a:pPr/>
                      <a:endParaRPr lang="ko-KR" altLang="en-US" kern="1200"/>
                    </a:p>
                  </a:txBody>
                </a:tc>
                <a:tc gridSpan="10">
                  <a:txBody>
                    <a:bodyPr/>
                    <a:lstStyle/>
                    <a:p>
                      <a:pPr marL="0" indent="0" algn="just" fontAlgn="base" latinLnBrk="1" lvl="1">
                        <a:lnSpc>
                          <a:spcPct val="130000"/>
                        </a:lnSpc>
                        <a:spcBef>
                          <a:spcPct val="0"/>
                        </a:spcBef>
                        <a:spcAft>
                          <a:spcPct val="0"/>
                        </a:spcAft>
                        <a:buFontTx/>
                        <a:buNone/>
                      </a:pPr>
                      <a:r>
                        <a:rPr lang="ko-KR" altLang="en-US" sz="900" kern="0" i="0" b="1">
                          <a:solidFill>
                            <a:srgbClr val="191919"/>
                          </a:solidFill>
                          <a:latin typeface="맑은 고딕" charset="0"/>
                          <a:ea typeface="맑은 고딕" charset="0"/>
                        </a:rPr>
                        <a:t>요구사항</a:t>
                      </a:r>
                      <a:r>
                        <a:rPr lang="ko-KR" altLang="en-US" sz="900" kern="0" i="0" b="1">
                          <a:solidFill>
                            <a:srgbClr val="191919"/>
                          </a:solidFill>
                          <a:latin typeface="맑은 고딕" charset="0"/>
                          <a:ea typeface="맑은 고딕" charset="0"/>
                        </a:rPr>
                        <a:t> </a:t>
                      </a:r>
                      <a:r>
                        <a:rPr lang="ko-KR" altLang="en-US" sz="900" kern="0" i="0" b="1">
                          <a:solidFill>
                            <a:srgbClr val="191919"/>
                          </a:solidFill>
                          <a:latin typeface="맑은 고딕" charset="0"/>
                          <a:ea typeface="맑은 고딕" charset="0"/>
                        </a:rPr>
                        <a:t>요약</a:t>
                      </a:r>
                      <a:r>
                        <a:rPr lang="ko-KR" altLang="en-US" sz="900" kern="0" i="0" b="1">
                          <a:solidFill>
                            <a:srgbClr val="191919"/>
                          </a:solidFill>
                          <a:latin typeface="맑은 고딕" charset="0"/>
                          <a:ea typeface="맑은 고딕" charset="0"/>
                        </a:rPr>
                        <a:t> </a:t>
                      </a:r>
                      <a:r>
                        <a:rPr lang="en-US" altLang="ko-KR" sz="900" kern="0" i="0" b="1">
                          <a:solidFill>
                            <a:srgbClr val="191919"/>
                          </a:solidFill>
                          <a:latin typeface="맑은 고딕" charset="0"/>
                          <a:ea typeface="맑은 고딕" charset="0"/>
                        </a:rPr>
                        <a:t>:</a:t>
                      </a:r>
                      <a:r>
                        <a:rPr lang="ko-KR" altLang="ko-KR" sz="900" kern="0" i="0" b="1">
                          <a:solidFill>
                            <a:srgbClr val="191919"/>
                          </a:solidFill>
                          <a:latin typeface="맑은 고딕" charset="0"/>
                          <a:ea typeface="맑은 고딕" charset="0"/>
                        </a:rPr>
                        <a:t> </a:t>
                      </a:r>
                      <a:r>
                        <a:rPr sz="1100" kern="0" i="0" b="1">
                          <a:solidFill>
                            <a:srgbClr val="191919"/>
                          </a:solidFill>
                          <a:latin typeface="맑은 고딕" charset="0"/>
                          <a:ea typeface="맑은 고딕" charset="0"/>
                        </a:rPr>
                        <a:t>홈페이지가 좀 더 보기 편하면 좋겠다.</a:t>
                      </a:r>
                      <a:endParaRPr lang="ko-KR" altLang="en-US" sz="900" kern="0" i="0" b="1">
                        <a:solidFill>
                          <a:srgbClr val="191919"/>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10795" cap="flat" cmpd="sng" algn="ctr">
                      <a:solidFill>
                        <a:srgbClr val="191919">
                          <a:alpha val="100000"/>
                        </a:srgbClr>
                      </a:solidFill>
                      <a:prstDash val="solid"/>
                      <a:round/>
                      <a:headEnd type="none" w="med" len="med"/>
                      <a:tailEnd type="none" w="med" len="med"/>
                    </a:lnB>
                    <a:solidFill>
                      <a:srgbClr val="DFE6F7"/>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360680">
                <a:tc>
                  <a:txBody>
                    <a:bodyPr/>
                    <a:lstStyle/>
                    <a:p>
                      <a:pPr marL="0" indent="0" algn="ctr" fontAlgn="base" latinLnBrk="0" lvl="1">
                        <a:lnSpc>
                          <a:spcPct val="130000"/>
                        </a:lnSpc>
                        <a:spcBef>
                          <a:spcPct val="0"/>
                        </a:spcBef>
                        <a:spcAft>
                          <a:spcPct val="0"/>
                        </a:spcAft>
                        <a:buFontTx/>
                        <a:buNone/>
                      </a:pPr>
                      <a:r>
                        <a:rPr lang="ko-KR" altLang="en-US" sz="900" kern="0" i="0" b="1">
                          <a:solidFill>
                            <a:srgbClr val="191919"/>
                          </a:solidFill>
                          <a:latin typeface="맑은 고딕" charset="0"/>
                          <a:ea typeface="맑은 고딕" charset="0"/>
                        </a:rPr>
                        <a:t>이름</a:t>
                      </a:r>
                      <a:endParaRPr lang="ko-KR" altLang="en-US" sz="900" kern="0" i="0" b="1">
                        <a:solidFill>
                          <a:srgbClr val="191919"/>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0795" cap="flat" cmpd="sng" algn="ctr">
                      <a:solidFill>
                        <a:srgbClr val="191919">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3">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김다희</a:t>
                      </a:r>
                      <a:endParaRPr lang="ko-KR" altLang="en-US" sz="9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0795" cap="flat" cmpd="sng" algn="ctr">
                      <a:solidFill>
                        <a:srgbClr val="191919">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a:txBody>
                    <a:bodyPr/>
                    <a:lstStyle/>
                    <a:p>
                      <a:pPr marL="0" indent="0" algn="ctr" fontAlgn="base" latinLnBrk="0" lvl="1">
                        <a:lnSpc>
                          <a:spcPct val="130000"/>
                        </a:lnSpc>
                        <a:spcBef>
                          <a:spcPct val="0"/>
                        </a:spcBef>
                        <a:spcAft>
                          <a:spcPct val="0"/>
                        </a:spcAft>
                        <a:buFontTx/>
                        <a:buNone/>
                      </a:pPr>
                      <a:r>
                        <a:rPr lang="ko-KR" altLang="en-US" sz="900" kern="0" i="0" b="1">
                          <a:solidFill>
                            <a:schemeClr val="tx1"/>
                          </a:solidFill>
                          <a:latin typeface="맑은 고딕" charset="0"/>
                          <a:ea typeface="맑은 고딕" charset="0"/>
                        </a:rPr>
                        <a:t>나이</a:t>
                      </a:r>
                      <a:endParaRPr lang="ko-KR" altLang="en-US" sz="9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24세</a:t>
                      </a:r>
                      <a:endParaRPr lang="ko-KR" altLang="en-US" sz="9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fontAlgn="base" latinLnBrk="0" lvl="1">
                        <a:lnSpc>
                          <a:spcPct val="130000"/>
                        </a:lnSpc>
                        <a:spcBef>
                          <a:spcPct val="0"/>
                        </a:spcBef>
                        <a:spcAft>
                          <a:spcPct val="0"/>
                        </a:spcAft>
                        <a:buFontTx/>
                        <a:buNone/>
                      </a:pPr>
                      <a:r>
                        <a:rPr lang="ko-KR" altLang="en-US" sz="900" kern="0" i="0" b="1">
                          <a:solidFill>
                            <a:schemeClr val="tx1"/>
                          </a:solidFill>
                          <a:latin typeface="맑은 고딕" charset="0"/>
                          <a:ea typeface="맑은 고딕" charset="0"/>
                        </a:rPr>
                        <a:t>성별</a:t>
                      </a:r>
                      <a:endParaRPr lang="ko-KR" altLang="en-US" sz="9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A6A6A6">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여자</a:t>
                      </a:r>
                      <a:endParaRPr lang="ko-KR" altLang="en-US" sz="900" kern="0" i="0" b="0">
                        <a:solidFill>
                          <a:schemeClr val="tx1"/>
                        </a:solidFill>
                        <a:latin typeface="맑은 고딕" charset="0"/>
                      </a:endParaRPr>
                    </a:p>
                  </a:txBody>
                  <a:tcPr marL="52070" marR="52070" marT="13970" marB="13970" anchor="ctr">
                    <a:lnL w="12700" cap="flat" cmpd="sng" algn="ctr">
                      <a:solidFill>
                        <a:srgbClr val="A6A6A6">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fontAlgn="base" latinLnBrk="0" lvl="1">
                        <a:lnSpc>
                          <a:spcPct val="130000"/>
                        </a:lnSpc>
                        <a:spcBef>
                          <a:spcPct val="0"/>
                        </a:spcBef>
                        <a:spcAft>
                          <a:spcPct val="0"/>
                        </a:spcAft>
                        <a:buFontTx/>
                        <a:buNone/>
                      </a:pPr>
                      <a:r>
                        <a:rPr lang="ko-KR" altLang="en-US" sz="700" kern="0" i="0" b="1">
                          <a:solidFill>
                            <a:schemeClr val="tx1"/>
                          </a:solidFill>
                          <a:latin typeface="맑은 고딕" charset="0"/>
                          <a:ea typeface="맑은 고딕" charset="0"/>
                        </a:rPr>
                        <a:t>국적</a:t>
                      </a:r>
                      <a:endParaRPr lang="ko-KR" altLang="en-US" sz="7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0" lvl="1">
                        <a:lnSpc>
                          <a:spcPct val="130000"/>
                        </a:lnSpc>
                        <a:spcBef>
                          <a:spcPct val="0"/>
                        </a:spcBef>
                        <a:spcAft>
                          <a:spcPct val="0"/>
                        </a:spcAft>
                        <a:buFontTx/>
                        <a:buNone/>
                      </a:pPr>
                      <a:r>
                        <a:rPr lang="ko-KR" altLang="en-US" sz="700" kern="0" i="0" b="0">
                          <a:solidFill>
                            <a:schemeClr val="tx1"/>
                          </a:solidFill>
                          <a:latin typeface="맑은 고딕" charset="0"/>
                        </a:rPr>
                        <a:t>대한민국</a:t>
                      </a:r>
                      <a:endParaRPr lang="ko-KR" altLang="en-US" sz="7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fontAlgn="base" latinLnBrk="0" lvl="1">
                        <a:lnSpc>
                          <a:spcPct val="130000"/>
                        </a:lnSpc>
                        <a:spcBef>
                          <a:spcPct val="0"/>
                        </a:spcBef>
                        <a:spcAft>
                          <a:spcPct val="0"/>
                        </a:spcAft>
                        <a:buFontTx/>
                        <a:buNone/>
                      </a:pPr>
                      <a:r>
                        <a:rPr lang="ko-KR" altLang="en-US" sz="700" kern="0" i="0" b="1">
                          <a:solidFill>
                            <a:schemeClr val="tx1"/>
                          </a:solidFill>
                          <a:latin typeface="맑은 고딕" charset="0"/>
                          <a:ea typeface="맑은 고딕" charset="0"/>
                        </a:rPr>
                        <a:t>직업</a:t>
                      </a:r>
                      <a:endParaRPr lang="ko-KR" altLang="en-US" sz="7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0" lvl="1">
                        <a:lnSpc>
                          <a:spcPct val="130000"/>
                        </a:lnSpc>
                        <a:spcBef>
                          <a:spcPct val="0"/>
                        </a:spcBef>
                        <a:spcAft>
                          <a:spcPct val="0"/>
                        </a:spcAft>
                        <a:buFontTx/>
                        <a:buNone/>
                      </a:pPr>
                      <a:r>
                        <a:rPr lang="ko-KR" sz="700" kern="0" i="0" b="0">
                          <a:solidFill>
                            <a:schemeClr val="tx1"/>
                          </a:solidFill>
                          <a:latin typeface="맑은 고딕" charset="0"/>
                          <a:ea typeface="맑은 고딕" charset="0"/>
                        </a:rPr>
                        <a:t>취업준비생</a:t>
                      </a:r>
                      <a:endParaRPr lang="ko-KR" altLang="en-US" sz="700" kern="0" i="0" b="0">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r>
              <a:tr h="360680">
                <a:tc>
                  <a:txBody>
                    <a:bodyPr/>
                    <a:lstStyle/>
                    <a:p>
                      <a:pPr marL="0" indent="0" algn="ctr" fontAlgn="base" latinLnBrk="0" lvl="1">
                        <a:lnSpc>
                          <a:spcPct val="130000"/>
                        </a:lnSpc>
                        <a:spcBef>
                          <a:spcPct val="0"/>
                        </a:spcBef>
                        <a:spcAft>
                          <a:spcPct val="0"/>
                        </a:spcAft>
                        <a:buFontTx/>
                        <a:buNone/>
                      </a:pPr>
                      <a:r>
                        <a:rPr lang="ko-KR" altLang="en-US" sz="900" kern="0" i="0" b="1">
                          <a:solidFill>
                            <a:srgbClr val="191919"/>
                          </a:solidFill>
                          <a:latin typeface="맑은 고딕" charset="0"/>
                          <a:ea typeface="맑은 고딕" charset="0"/>
                        </a:rPr>
                        <a:t>취미</a:t>
                      </a:r>
                      <a:endParaRPr lang="ko-KR" altLang="en-US" sz="900" kern="0" i="0" b="1">
                        <a:solidFill>
                          <a:srgbClr val="191919"/>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5">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정리</a:t>
                      </a:r>
                      <a:endParaRPr lang="ko-KR" altLang="en-US" sz="9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a:txBody>
                    <a:bodyPr/>
                    <a:lstStyle/>
                    <a:p>
                      <a:pPr marL="0" indent="0" algn="ctr" fontAlgn="base" latinLnBrk="0" lvl="1">
                        <a:lnSpc>
                          <a:spcPct val="130000"/>
                        </a:lnSpc>
                        <a:spcBef>
                          <a:spcPct val="0"/>
                        </a:spcBef>
                        <a:spcAft>
                          <a:spcPct val="0"/>
                        </a:spcAft>
                        <a:buFontTx/>
                        <a:buNone/>
                      </a:pPr>
                      <a:r>
                        <a:rPr lang="ko-KR" altLang="en-US" sz="900" kern="0" spc="-40" i="0" b="1">
                          <a:solidFill>
                            <a:schemeClr val="tx1"/>
                          </a:solidFill>
                          <a:latin typeface="맑은 고딕" charset="0"/>
                          <a:ea typeface="맑은 고딕" charset="0"/>
                        </a:rPr>
                        <a:t>거주지</a:t>
                      </a:r>
                      <a:endParaRPr lang="ko-KR" altLang="en-US" sz="9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A6A6A6">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3">
                  <a:txBody>
                    <a:bodyPr/>
                    <a:lstStyle/>
                    <a:p>
                      <a:pPr marL="0" indent="0" algn="ctr" fontAlgn="base" latinLnBrk="1" lvl="1">
                        <a:lnSpc>
                          <a:spcPct val="130000"/>
                        </a:lnSpc>
                        <a:spcBef>
                          <a:spcPct val="0"/>
                        </a:spcBef>
                        <a:spcAft>
                          <a:spcPct val="0"/>
                        </a:spcAft>
                        <a:buFontTx/>
                        <a:buNone/>
                      </a:pPr>
                      <a:r>
                        <a:rPr lang="ko-KR" altLang="en-US" sz="900" kern="0" i="0" b="0">
                          <a:solidFill>
                            <a:schemeClr val="tx1"/>
                          </a:solidFill>
                          <a:latin typeface="맑은 고딕" charset="0"/>
                        </a:rPr>
                        <a:t>경기도 수원시</a:t>
                      </a:r>
                      <a:endParaRPr lang="ko-KR" altLang="en-US" sz="900" kern="0" i="0" b="0">
                        <a:solidFill>
                          <a:schemeClr val="tx1"/>
                        </a:solidFill>
                        <a:latin typeface="맑은 고딕" charset="0"/>
                      </a:endParaRPr>
                    </a:p>
                  </a:txBody>
                  <a:tcPr marL="52070" marR="52070" marT="13970" marB="13970" anchor="ctr">
                    <a:lnL w="12700" cap="flat" cmpd="sng" algn="ctr">
                      <a:solidFill>
                        <a:srgbClr val="A6A6A6">
                          <a:alpha val="100000"/>
                        </a:srgbClr>
                      </a:solidFill>
                      <a:prstDash val="solid"/>
                      <a:round/>
                      <a:headEnd type="none" w="med" len="med"/>
                      <a:tailEnd type="none" w="med" len="med"/>
                    </a:lnL>
                    <a:lnR w="3810" cap="flat" cmpd="sng" algn="ctr">
                      <a:solidFill>
                        <a:srgbClr val="7F7F7F">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a:txBody>
                    <a:bodyPr/>
                    <a:lstStyle/>
                    <a:p>
                      <a:pPr marL="0" indent="0" algn="ctr" fontAlgn="base" latinLnBrk="0" lvl="1">
                        <a:lnSpc>
                          <a:spcPct val="130000"/>
                        </a:lnSpc>
                        <a:spcBef>
                          <a:spcPct val="0"/>
                        </a:spcBef>
                        <a:spcAft>
                          <a:spcPct val="0"/>
                        </a:spcAft>
                        <a:buFontTx/>
                        <a:buNone/>
                      </a:pPr>
                      <a:r>
                        <a:rPr lang="ko-KR" altLang="en-US" sz="700" kern="0" i="0" b="1">
                          <a:solidFill>
                            <a:schemeClr val="tx1"/>
                          </a:solidFill>
                          <a:latin typeface="맑은 고딕" charset="0"/>
                          <a:ea typeface="맑은 고딕" charset="0"/>
                        </a:rPr>
                        <a:t>수입</a:t>
                      </a:r>
                      <a:endParaRPr lang="ko-KR" altLang="en-US" sz="700" kern="0" i="0" b="1">
                        <a:solidFill>
                          <a:schemeClr val="tx1"/>
                        </a:solidFill>
                        <a:latin typeface="맑은 고딕" charset="0"/>
                        <a:ea typeface="맑은 고딕" charset="0"/>
                      </a:endParaRPr>
                    </a:p>
                  </a:txBody>
                  <a:tcPr marL="52070" marR="52070" marT="13970" marB="13970" anchor="ctr">
                    <a:lnL w="3810" cap="flat" cmpd="sng" algn="ctr">
                      <a:solidFill>
                        <a:srgbClr val="7F7F7F">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1" lvl="1">
                        <a:lnSpc>
                          <a:spcPct val="130000"/>
                        </a:lnSpc>
                        <a:spcBef>
                          <a:spcPct val="0"/>
                        </a:spcBef>
                        <a:spcAft>
                          <a:spcPct val="0"/>
                        </a:spcAft>
                        <a:buFontTx/>
                        <a:buNone/>
                      </a:pPr>
                      <a:r>
                        <a:rPr lang="ko-KR" altLang="en-US" sz="700" kern="0" i="0" b="0">
                          <a:solidFill>
                            <a:schemeClr val="tx1"/>
                          </a:solidFill>
                          <a:latin typeface="맑은 고딕" charset="0"/>
                        </a:rPr>
                        <a:t>없음</a:t>
                      </a:r>
                      <a:endParaRPr lang="ko-KR" altLang="en-US" sz="7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r>
              <a:tr h="360680">
                <a:tc gridSpan="3">
                  <a:txBody>
                    <a:bodyPr/>
                    <a:lstStyle/>
                    <a:p>
                      <a:pPr marL="0" indent="0" algn="ctr" fontAlgn="base" latinLnBrk="0" lvl="1">
                        <a:lnSpc>
                          <a:spcPct val="130000"/>
                        </a:lnSpc>
                        <a:spcBef>
                          <a:spcPct val="0"/>
                        </a:spcBef>
                        <a:spcAft>
                          <a:spcPct val="0"/>
                        </a:spcAft>
                        <a:buFontTx/>
                        <a:buNone/>
                      </a:pPr>
                      <a:r>
                        <a:rPr lang="ko-KR" altLang="en-US" sz="900" kern="0" spc="-60" i="0" b="1">
                          <a:solidFill>
                            <a:schemeClr val="tx1"/>
                          </a:solidFill>
                          <a:latin typeface="맑은 고딕" charset="0"/>
                          <a:ea typeface="맑은 고딕" charset="0"/>
                        </a:rPr>
                        <a:t>라이프스타일</a:t>
                      </a:r>
                      <a:endParaRPr lang="ko-KR" altLang="en-US" sz="900" kern="0" i="0" b="1">
                        <a:solidFill>
                          <a:schemeClr val="tx1"/>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hMerge="1">
                  <a:txBody>
                    <a:bodyPr/>
                    <a:lstStyle/>
                    <a:p>
                      <a:pPr/>
                      <a:endParaRPr lang="ko-KR" altLang="en-US" kern="1200"/>
                    </a:p>
                  </a:txBody>
                </a:tc>
                <a:tc hMerge="1">
                  <a:txBody>
                    <a:bodyPr/>
                    <a:lstStyle/>
                    <a:p>
                      <a:pPr/>
                      <a:endParaRPr lang="ko-KR" altLang="en-US" kern="1200"/>
                    </a:p>
                  </a:txBody>
                </a:tc>
                <a:tc gridSpan="9">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선택을 할 때 하나하나 꼼꼼히 따져보는 스타일</a:t>
                      </a:r>
                      <a:endParaRPr lang="ko-KR" altLang="en-US" sz="9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1764665">
                <a:tc gridSpan="12">
                  <a:txBody>
                    <a:bodyPr/>
                    <a:lstStyle/>
                    <a:p>
                      <a:pPr marL="0" indent="0" algn="just" fontAlgn="base" latinLnBrk="1" lvl="1">
                        <a:lnSpc>
                          <a:spcPct val="130000"/>
                        </a:lnSpc>
                        <a:spcBef>
                          <a:spcPct val="0"/>
                        </a:spcBef>
                        <a:spcAft>
                          <a:spcPct val="0"/>
                        </a:spcAft>
                        <a:buFontTx/>
                        <a:buNone/>
                      </a:pPr>
                      <a:r>
                        <a:rPr lang="ko-KR" altLang="en-US" sz="900" kern="0" spc="-10" i="0" b="1">
                          <a:solidFill>
                            <a:srgbClr val="4C4C4C"/>
                          </a:solidFill>
                          <a:latin typeface="맑은 고딕" charset="0"/>
                          <a:ea typeface="맑은 고딕" charset="0"/>
                        </a:rPr>
                        <a:t>특징</a:t>
                      </a:r>
                      <a:r>
                        <a:rPr lang="ko-KR" altLang="en-US" sz="900" kern="0" spc="-70" i="0" b="1">
                          <a:solidFill>
                            <a:srgbClr val="4C4C4C"/>
                          </a:solidFill>
                          <a:latin typeface="맑은 고딕" charset="0"/>
                          <a:ea typeface="맑은 고딕" charset="0"/>
                        </a:rPr>
                        <a:t> </a:t>
                      </a:r>
                      <a:r>
                        <a:rPr lang="ko-KR" altLang="en-US" sz="900" kern="0" spc="-70" i="0" b="1">
                          <a:solidFill>
                            <a:srgbClr val="4C4C4C"/>
                          </a:solidFill>
                          <a:latin typeface="맑은 고딕" charset="0"/>
                          <a:ea typeface="맑은 고딕" charset="0"/>
                        </a:rPr>
                        <a:t>및</a:t>
                      </a:r>
                      <a:r>
                        <a:rPr lang="ko-KR" altLang="en-US" sz="900" kern="0" spc="-70" i="0" b="1">
                          <a:solidFill>
                            <a:srgbClr val="4C4C4C"/>
                          </a:solidFill>
                          <a:latin typeface="맑은 고딕" charset="0"/>
                          <a:ea typeface="맑은 고딕" charset="0"/>
                        </a:rPr>
                        <a:t> </a:t>
                      </a:r>
                      <a:r>
                        <a:rPr lang="ko-KR" altLang="en-US" sz="900" kern="0" spc="-70" i="0" b="1">
                          <a:solidFill>
                            <a:srgbClr val="4C4C4C"/>
                          </a:solidFill>
                          <a:latin typeface="맑은 고딕" charset="0"/>
                          <a:ea typeface="맑은 고딕" charset="0"/>
                        </a:rPr>
                        <a:t>스토리</a:t>
                      </a:r>
                      <a:r>
                        <a:rPr lang="ko-KR" altLang="en-US" sz="900" kern="0" spc="-70" i="0" b="1">
                          <a:solidFill>
                            <a:srgbClr val="4C4C4C"/>
                          </a:solidFill>
                          <a:latin typeface="맑은 고딕" charset="0"/>
                          <a:ea typeface="맑은 고딕" charset="0"/>
                        </a:rPr>
                        <a:t> </a:t>
                      </a:r>
                      <a:r>
                        <a:rPr lang="en-US" altLang="ko-KR" sz="900" kern="0" spc="-70" i="0" b="1">
                          <a:solidFill>
                            <a:srgbClr val="4C4C4C"/>
                          </a:solidFill>
                          <a:latin typeface="맑은 고딕" charset="0"/>
                          <a:ea typeface="맑은 고딕" charset="0"/>
                        </a:rPr>
                        <a:t>:</a:t>
                      </a:r>
                      <a:endParaRPr lang="ko-KR" altLang="en-US" sz="900" kern="0" i="0" b="1">
                        <a:solidFill>
                          <a:srgbClr val="4C4C4C"/>
                        </a:solidFill>
                        <a:latin typeface="맑은 고딕" charset="0"/>
                        <a:ea typeface="맑은 고딕" charset="0"/>
                      </a:endParaRPr>
                    </a:p>
                    <a:p>
                      <a:pPr marL="0" indent="0" algn="just" fontAlgn="base" latinLnBrk="1" lvl="1">
                        <a:lnSpc>
                          <a:spcPct val="130000"/>
                        </a:lnSpc>
                        <a:spcBef>
                          <a:spcPct val="0"/>
                        </a:spcBef>
                        <a:spcAft>
                          <a:spcPct val="0"/>
                        </a:spcAft>
                        <a:buFontTx/>
                        <a:buNone/>
                      </a:pPr>
                      <a:endParaRPr lang="ko-KR" altLang="en-US" sz="900" kern="0" i="0" b="1">
                        <a:solidFill>
                          <a:srgbClr val="4C4C4C"/>
                        </a:solidFill>
                        <a:latin typeface="맑은 고딕" charset="0"/>
                        <a:ea typeface="맑은 고딕" charset="0"/>
                      </a:endParaRPr>
                    </a:p>
                    <a:p>
                      <a:pPr marL="0" indent="0" algn="l" latinLnBrk="1">
                        <a:buFontTx/>
                        <a:buNone/>
                      </a:pPr>
                      <a:r>
                        <a:rPr sz="1100" kern="0" spc="-10" i="0" b="0">
                          <a:solidFill>
                            <a:schemeClr val="tx1"/>
                          </a:solidFill>
                          <a:latin typeface="맑은 고딕" charset="0"/>
                          <a:ea typeface="맑은 고딕" charset="0"/>
                        </a:rPr>
                        <a:t>취업준비생인 김다희는 좋은 기업에 취업을 하고싶다. 기업은 홈페이지 관리도 소홀히하지않는 꼼꼼함이 있어야한다고 생각해왔다. 그래서 이번에 올라온 오뚜기 채용공고를 보고, 홈페이지에 접속해봤다. 전체적으로 깔끔한 구성이 보기 편했다. 다만 레시피를 넘겨볼때 스크롤이 불편했으며, SNS는 무엇을 말하고자하는지 이해하지못하는 등 작은 부분들에서 불편함을 느꼈다.</a:t>
                      </a:r>
                      <a:endParaRPr lang="ko-KR" altLang="en-US" sz="900" kern="0" i="0" b="1">
                        <a:solidFill>
                          <a:srgbClr val="4C4C4C"/>
                        </a:solidFill>
                        <a:latin typeface="맑은 고딕" charset="0"/>
                        <a:ea typeface="맑은 고딕" charset="0"/>
                      </a:endParaRPr>
                    </a:p>
                  </a:txBody>
                  <a:tcPr marL="52070" marR="52070" marT="13970" marB="13970" anchor="t">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12700" cap="flat" cmpd="sng" algn="ctr">
                      <a:solidFill>
                        <a:srgbClr val="40404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bl>
          </a:graphicData>
        </a:graphic>
      </p:graphicFrame>
    </p:spTree>
    <p:extLst>
      <p:ext uri="{BB962C8B-B14F-4D97-AF65-F5344CB8AC3E}">
        <p14:creationId xmlns:p14="http://schemas.microsoft.com/office/powerpoint/2010/main" val="2198933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prstGeom prst="rect">
            <a:avLst/>
          </a:prstGeom>
        </p:spPr>
        <p:txBody>
          <a:bodyPr>
            <a:normAutofit fontScale="90000"/>
          </a:bodyPr>
          <a:lstStyle/>
          <a:p>
            <a:r>
              <a:rPr lang="en-US" altLang="ko-KR" b="1" dirty="0">
                <a:latin typeface="맑은 고딕" panose="020B0503020000020004" pitchFamily="50" charset="-127"/>
                <a:ea typeface="맑은 고딕" panose="020B0503020000020004" pitchFamily="50" charset="-127"/>
              </a:rPr>
              <a:t>3.</a:t>
            </a:r>
            <a:r>
              <a:rPr lang="ko-KR" altLang="en-US" b="1" dirty="0">
                <a:latin typeface="맑은 고딕" panose="020B0503020000020004" pitchFamily="50" charset="-127"/>
                <a:ea typeface="맑은 고딕" panose="020B0503020000020004" pitchFamily="50" charset="-127"/>
              </a:rPr>
              <a:t> 프로젝트 분석 내용 방향성 선정</a:t>
            </a:r>
            <a:endParaRPr lang="ko-KR" altLang="en-US" dirty="0"/>
          </a:p>
        </p:txBody>
      </p:sp>
      <p:sp>
        <p:nvSpPr>
          <p:cNvPr id="12" name="부제목 3">
            <a:extLst>
              <a:ext uri="{FF2B5EF4-FFF2-40B4-BE49-F238E27FC236}">
                <a16:creationId xmlns:a16="http://schemas.microsoft.com/office/drawing/2014/main" id="{9BDE5150-D116-4748-8159-831FAA8ABF6E}"/>
              </a:ext>
            </a:extLst>
          </p:cNvPr>
          <p:cNvSpPr>
            <a:spLocks noGrp="1"/>
          </p:cNvSpPr>
          <p:nvPr>
            <p:ph type="subTitle" idx="1"/>
          </p:nvPr>
        </p:nvSpPr>
        <p:spPr>
          <a:prstGeom prst="rect">
            <a:avLst/>
          </a:prstGeom>
        </p:spPr>
        <p:txBody>
          <a:bodyPr/>
          <a:lstStyle/>
          <a:p>
            <a:r>
              <a:rPr lang="en-US" altLang="ko-KR"/>
              <a:t>03-1 </a:t>
            </a:r>
            <a:r>
              <a:rPr lang="ko-KR" altLang="en-US"/>
              <a:t>분석 자료 정리</a:t>
            </a:r>
            <a:endParaRPr lang="ko-KR" altLang="en-US" dirty="0"/>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prstGeom prst="rect">
            <a:avLst/>
          </a:prstGeom>
        </p:spPr>
        <p:txBody>
          <a:bodyPr>
            <a:normAutofit/>
          </a:bodyPr>
          <a:lstStyle/>
          <a:p>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페르소나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개발 방향성 정리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B</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타입</a:t>
            </a:r>
            <a:endParaRPr lang="ko-KR" altLang="en-US" sz="1200"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9" name="표 8"/>
          <p:cNvGraphicFramePr>
            <a:graphicFrameLocks noGrp="1"/>
          </p:cNvGraphicFramePr>
          <p:nvPr/>
        </p:nvGraphicFramePr>
        <p:xfrm>
          <a:off x="1023620" y="2356485"/>
          <a:ext cx="7712710" cy="3225165"/>
        </p:xfrm>
        <a:graphic>
          <a:graphicData uri="http://schemas.openxmlformats.org/drawingml/2006/table">
            <a:tbl>
              <a:tblPr>
                <a:tableStyleId>{00000000-0000-0000-0000-000000000000}</a:tableStyleId>
              </a:tblPr>
              <a:tblGrid>
                <a:gridCol w="480060"/>
                <a:gridCol w="220980"/>
                <a:gridCol w="220980"/>
                <a:gridCol w="949325"/>
                <a:gridCol w="454660"/>
                <a:gridCol w="691515"/>
                <a:gridCol w="499745"/>
                <a:gridCol w="954405"/>
                <a:gridCol w="365125"/>
                <a:gridCol w="1114425"/>
                <a:gridCol w="506095"/>
                <a:gridCol w="1255395"/>
              </a:tblGrid>
              <a:tr h="378460">
                <a:tc gridSpan="2">
                  <a:txBody>
                    <a:bodyPr/>
                    <a:lstStyle/>
                    <a:p>
                      <a:pPr marL="0" indent="0" algn="ctr" fontAlgn="base" latinLnBrk="0" lvl="1">
                        <a:lnSpc>
                          <a:spcPct val="130000"/>
                        </a:lnSpc>
                        <a:spcBef>
                          <a:spcPct val="0"/>
                        </a:spcBef>
                        <a:spcAft>
                          <a:spcPct val="0"/>
                        </a:spcAft>
                        <a:buFontTx/>
                        <a:buNone/>
                      </a:pPr>
                      <a:r>
                        <a:rPr lang="ko-KR" altLang="en-US" sz="1000" kern="0" i="0" b="1">
                          <a:solidFill>
                            <a:srgbClr val="2AB9C7"/>
                          </a:solidFill>
                          <a:latin typeface="맑은 고딕" charset="0"/>
                          <a:ea typeface="맑은 고딕" charset="0"/>
                        </a:rPr>
                        <a:t>인물 </a:t>
                      </a:r>
                      <a:r>
                        <a:rPr lang="en-US" sz="1000" kern="0" i="0" b="1">
                          <a:solidFill>
                            <a:srgbClr val="2AB9C7"/>
                          </a:solidFill>
                          <a:latin typeface="맑은 고딕" charset="0"/>
                          <a:ea typeface="맑은 고딕" charset="0"/>
                        </a:rPr>
                        <a:t>A</a:t>
                      </a:r>
                      <a:endParaRPr lang="ko-KR" altLang="en-US" sz="1000" kern="0" i="0" b="1">
                        <a:solidFill>
                          <a:srgbClr val="2AB9C7"/>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10795" cap="flat" cmpd="sng" algn="ctr">
                      <a:solidFill>
                        <a:srgbClr val="191919">
                          <a:alpha val="100000"/>
                        </a:srgbClr>
                      </a:solidFill>
                      <a:prstDash val="solid"/>
                      <a:round/>
                      <a:headEnd type="none" w="med" len="med"/>
                      <a:tailEnd type="none" w="med" len="med"/>
                    </a:lnB>
                  </a:tcPr>
                </a:tc>
                <a:tc hMerge="1">
                  <a:txBody>
                    <a:bodyPr/>
                    <a:lstStyle/>
                    <a:p>
                      <a:pPr/>
                      <a:endParaRPr lang="ko-KR" altLang="en-US" kern="1200"/>
                    </a:p>
                  </a:txBody>
                </a:tc>
                <a:tc gridSpan="10">
                  <a:txBody>
                    <a:bodyPr/>
                    <a:lstStyle/>
                    <a:p>
                      <a:pPr marL="0" indent="0" algn="just" fontAlgn="base" latinLnBrk="1" lvl="1">
                        <a:lnSpc>
                          <a:spcPct val="130000"/>
                        </a:lnSpc>
                        <a:spcBef>
                          <a:spcPct val="0"/>
                        </a:spcBef>
                        <a:spcAft>
                          <a:spcPct val="0"/>
                        </a:spcAft>
                        <a:buFontTx/>
                        <a:buNone/>
                      </a:pPr>
                      <a:r>
                        <a:rPr lang="ko-KR" altLang="en-US" sz="900" kern="0" i="0" b="1">
                          <a:solidFill>
                            <a:srgbClr val="191919"/>
                          </a:solidFill>
                          <a:latin typeface="맑은 고딕" charset="0"/>
                          <a:ea typeface="맑은 고딕" charset="0"/>
                        </a:rPr>
                        <a:t>요구사항 요약</a:t>
                      </a:r>
                      <a:r>
                        <a:rPr lang="ko-KR" altLang="en-US" sz="900" kern="0" i="0" b="1">
                          <a:solidFill>
                            <a:srgbClr val="191919"/>
                          </a:solidFill>
                          <a:latin typeface="맑은 고딕" charset="0"/>
                          <a:ea typeface="맑은 고딕" charset="0"/>
                        </a:rPr>
                        <a:t> </a:t>
                      </a:r>
                      <a:r>
                        <a:rPr lang="en-US" altLang="ko-KR" sz="900" kern="0" i="0" b="1">
                          <a:solidFill>
                            <a:srgbClr val="191919"/>
                          </a:solidFill>
                          <a:latin typeface="맑은 고딕" charset="0"/>
                          <a:ea typeface="맑은 고딕" charset="0"/>
                        </a:rPr>
                        <a:t>:</a:t>
                      </a:r>
                      <a:r>
                        <a:rPr lang="ko-KR" altLang="ko-KR" sz="900" kern="0" i="0" b="1">
                          <a:solidFill>
                            <a:srgbClr val="191919"/>
                          </a:solidFill>
                          <a:latin typeface="맑은 고딕" charset="0"/>
                          <a:ea typeface="맑은 고딕" charset="0"/>
                        </a:rPr>
                        <a:t> </a:t>
                      </a:r>
                      <a:r>
                        <a:rPr sz="1100" kern="0" i="0" b="1">
                          <a:solidFill>
                            <a:srgbClr val="191919"/>
                          </a:solidFill>
                          <a:latin typeface="맑은 고딕" charset="0"/>
                          <a:ea typeface="맑은 고딕" charset="0"/>
                        </a:rPr>
                        <a:t>어떤 신제품이 나왔는지 쉽게 볼 수 있으면 좋겠다.</a:t>
                      </a:r>
                      <a:endParaRPr lang="ko-KR" altLang="en-US" sz="900" kern="0" i="0" b="1">
                        <a:solidFill>
                          <a:srgbClr val="191919"/>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10795" cap="flat" cmpd="sng" algn="ctr">
                      <a:solidFill>
                        <a:srgbClr val="191919">
                          <a:alpha val="100000"/>
                        </a:srgbClr>
                      </a:solidFill>
                      <a:prstDash val="solid"/>
                      <a:round/>
                      <a:headEnd type="none" w="med" len="med"/>
                      <a:tailEnd type="none" w="med" len="med"/>
                    </a:lnB>
                    <a:solidFill>
                      <a:srgbClr val="DFE6F7"/>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360680">
                <a:tc>
                  <a:txBody>
                    <a:bodyPr/>
                    <a:lstStyle/>
                    <a:p>
                      <a:pPr marL="0" indent="0" algn="ctr" fontAlgn="base" latinLnBrk="0" lvl="1">
                        <a:lnSpc>
                          <a:spcPct val="130000"/>
                        </a:lnSpc>
                        <a:spcBef>
                          <a:spcPct val="0"/>
                        </a:spcBef>
                        <a:spcAft>
                          <a:spcPct val="0"/>
                        </a:spcAft>
                        <a:buFontTx/>
                        <a:buNone/>
                      </a:pPr>
                      <a:r>
                        <a:rPr lang="ko-KR" altLang="en-US" sz="900" kern="0" i="0" b="1">
                          <a:solidFill>
                            <a:srgbClr val="191919"/>
                          </a:solidFill>
                          <a:latin typeface="맑은 고딕" charset="0"/>
                          <a:ea typeface="맑은 고딕" charset="0"/>
                        </a:rPr>
                        <a:t>이름</a:t>
                      </a:r>
                      <a:endParaRPr lang="ko-KR" altLang="en-US" sz="900" kern="0" i="0" b="1">
                        <a:solidFill>
                          <a:srgbClr val="191919"/>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0795" cap="flat" cmpd="sng" algn="ctr">
                      <a:solidFill>
                        <a:srgbClr val="191919">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3">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이태일</a:t>
                      </a:r>
                      <a:endParaRPr lang="ko-KR" altLang="en-US" sz="9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0795" cap="flat" cmpd="sng" algn="ctr">
                      <a:solidFill>
                        <a:srgbClr val="191919">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a:txBody>
                    <a:bodyPr/>
                    <a:lstStyle/>
                    <a:p>
                      <a:pPr marL="0" indent="0" algn="ctr" fontAlgn="base" latinLnBrk="0" lvl="1">
                        <a:lnSpc>
                          <a:spcPct val="130000"/>
                        </a:lnSpc>
                        <a:spcBef>
                          <a:spcPct val="0"/>
                        </a:spcBef>
                        <a:spcAft>
                          <a:spcPct val="0"/>
                        </a:spcAft>
                        <a:buFontTx/>
                        <a:buNone/>
                      </a:pPr>
                      <a:r>
                        <a:rPr lang="ko-KR" altLang="en-US" sz="900" kern="0" i="0" b="1">
                          <a:solidFill>
                            <a:schemeClr val="tx1"/>
                          </a:solidFill>
                          <a:latin typeface="맑은 고딕" charset="0"/>
                          <a:ea typeface="맑은 고딕" charset="0"/>
                        </a:rPr>
                        <a:t>나이</a:t>
                      </a:r>
                      <a:endParaRPr lang="ko-KR" altLang="en-US" sz="9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26</a:t>
                      </a:r>
                      <a:endParaRPr lang="ko-KR" altLang="en-US" sz="9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fontAlgn="base" latinLnBrk="0" lvl="1">
                        <a:lnSpc>
                          <a:spcPct val="130000"/>
                        </a:lnSpc>
                        <a:spcBef>
                          <a:spcPct val="0"/>
                        </a:spcBef>
                        <a:spcAft>
                          <a:spcPct val="0"/>
                        </a:spcAft>
                        <a:buFontTx/>
                        <a:buNone/>
                      </a:pPr>
                      <a:r>
                        <a:rPr lang="ko-KR" altLang="en-US" sz="900" kern="0" i="0" b="1">
                          <a:solidFill>
                            <a:schemeClr val="tx1"/>
                          </a:solidFill>
                          <a:latin typeface="맑은 고딕" charset="0"/>
                          <a:ea typeface="맑은 고딕" charset="0"/>
                        </a:rPr>
                        <a:t>성별</a:t>
                      </a:r>
                      <a:endParaRPr lang="ko-KR" altLang="en-US" sz="9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A6A6A6">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남자</a:t>
                      </a:r>
                      <a:endParaRPr lang="ko-KR" altLang="en-US" sz="900" kern="0" i="0" b="0">
                        <a:solidFill>
                          <a:schemeClr val="tx1"/>
                        </a:solidFill>
                        <a:latin typeface="맑은 고딕" charset="0"/>
                      </a:endParaRPr>
                    </a:p>
                  </a:txBody>
                  <a:tcPr marL="52070" marR="52070" marT="13970" marB="13970" anchor="ctr">
                    <a:lnL w="12700" cap="flat" cmpd="sng" algn="ctr">
                      <a:solidFill>
                        <a:srgbClr val="A6A6A6">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fontAlgn="base" latinLnBrk="0" lvl="1">
                        <a:lnSpc>
                          <a:spcPct val="130000"/>
                        </a:lnSpc>
                        <a:spcBef>
                          <a:spcPct val="0"/>
                        </a:spcBef>
                        <a:spcAft>
                          <a:spcPct val="0"/>
                        </a:spcAft>
                        <a:buFontTx/>
                        <a:buNone/>
                      </a:pPr>
                      <a:r>
                        <a:rPr lang="ko-KR" altLang="en-US" sz="700" kern="0" i="0" b="1">
                          <a:solidFill>
                            <a:schemeClr val="tx1"/>
                          </a:solidFill>
                          <a:latin typeface="맑은 고딕" charset="0"/>
                          <a:ea typeface="맑은 고딕" charset="0"/>
                        </a:rPr>
                        <a:t>국적</a:t>
                      </a:r>
                      <a:endParaRPr lang="ko-KR" altLang="en-US" sz="7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0" lvl="1">
                        <a:lnSpc>
                          <a:spcPct val="130000"/>
                        </a:lnSpc>
                        <a:spcBef>
                          <a:spcPct val="0"/>
                        </a:spcBef>
                        <a:spcAft>
                          <a:spcPct val="0"/>
                        </a:spcAft>
                        <a:buFontTx/>
                        <a:buNone/>
                      </a:pPr>
                      <a:r>
                        <a:rPr lang="ko-KR" altLang="en-US" sz="700" kern="0" i="0" b="0">
                          <a:solidFill>
                            <a:schemeClr val="tx1"/>
                          </a:solidFill>
                          <a:latin typeface="맑은 고딕" charset="0"/>
                        </a:rPr>
                        <a:t>대한민국</a:t>
                      </a:r>
                      <a:endParaRPr lang="ko-KR" altLang="en-US" sz="7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fontAlgn="base" latinLnBrk="0" lvl="1">
                        <a:lnSpc>
                          <a:spcPct val="130000"/>
                        </a:lnSpc>
                        <a:spcBef>
                          <a:spcPct val="0"/>
                        </a:spcBef>
                        <a:spcAft>
                          <a:spcPct val="0"/>
                        </a:spcAft>
                        <a:buFontTx/>
                        <a:buNone/>
                      </a:pPr>
                      <a:r>
                        <a:rPr lang="ko-KR" altLang="en-US" sz="700" kern="0" i="0" b="1">
                          <a:solidFill>
                            <a:schemeClr val="tx1"/>
                          </a:solidFill>
                          <a:latin typeface="맑은 고딕" charset="0"/>
                          <a:ea typeface="맑은 고딕" charset="0"/>
                        </a:rPr>
                        <a:t>직업</a:t>
                      </a:r>
                      <a:endParaRPr lang="ko-KR" altLang="en-US" sz="7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0" lvl="1">
                        <a:lnSpc>
                          <a:spcPct val="130000"/>
                        </a:lnSpc>
                        <a:spcBef>
                          <a:spcPct val="0"/>
                        </a:spcBef>
                        <a:spcAft>
                          <a:spcPct val="0"/>
                        </a:spcAft>
                        <a:buFontTx/>
                        <a:buNone/>
                      </a:pPr>
                      <a:r>
                        <a:rPr lang="ko-KR" sz="700" kern="0" i="0" b="0">
                          <a:solidFill>
                            <a:schemeClr val="tx1"/>
                          </a:solidFill>
                          <a:latin typeface="맑은 고딕" charset="0"/>
                          <a:ea typeface="맑은 고딕" charset="0"/>
                        </a:rPr>
                        <a:t>회사원</a:t>
                      </a:r>
                      <a:endParaRPr lang="ko-KR" altLang="en-US" sz="700" kern="0" i="0" b="0">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r>
              <a:tr h="360680">
                <a:tc>
                  <a:txBody>
                    <a:bodyPr/>
                    <a:lstStyle/>
                    <a:p>
                      <a:pPr marL="0" indent="0" algn="ctr" fontAlgn="base" latinLnBrk="0" lvl="1">
                        <a:lnSpc>
                          <a:spcPct val="130000"/>
                        </a:lnSpc>
                        <a:spcBef>
                          <a:spcPct val="0"/>
                        </a:spcBef>
                        <a:spcAft>
                          <a:spcPct val="0"/>
                        </a:spcAft>
                        <a:buFontTx/>
                        <a:buNone/>
                      </a:pPr>
                      <a:r>
                        <a:rPr lang="ko-KR" altLang="en-US" sz="900" kern="0" i="0" b="1">
                          <a:solidFill>
                            <a:srgbClr val="191919"/>
                          </a:solidFill>
                          <a:latin typeface="맑은 고딕" charset="0"/>
                          <a:ea typeface="맑은 고딕" charset="0"/>
                        </a:rPr>
                        <a:t>취미</a:t>
                      </a:r>
                      <a:endParaRPr lang="ko-KR" altLang="en-US" sz="900" kern="0" i="0" b="1">
                        <a:solidFill>
                          <a:srgbClr val="191919"/>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5">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신제품 도장깨기</a:t>
                      </a:r>
                      <a:endParaRPr lang="ko-KR" altLang="en-US" sz="9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a:txBody>
                    <a:bodyPr/>
                    <a:lstStyle/>
                    <a:p>
                      <a:pPr marL="0" indent="0" algn="ctr" fontAlgn="base" latinLnBrk="0" lvl="1">
                        <a:lnSpc>
                          <a:spcPct val="130000"/>
                        </a:lnSpc>
                        <a:spcBef>
                          <a:spcPct val="0"/>
                        </a:spcBef>
                        <a:spcAft>
                          <a:spcPct val="0"/>
                        </a:spcAft>
                        <a:buFontTx/>
                        <a:buNone/>
                      </a:pPr>
                      <a:r>
                        <a:rPr lang="ko-KR" altLang="en-US" sz="900" kern="0" spc="-40" i="0" b="1">
                          <a:solidFill>
                            <a:schemeClr val="tx1"/>
                          </a:solidFill>
                          <a:latin typeface="맑은 고딕" charset="0"/>
                          <a:ea typeface="맑은 고딕" charset="0"/>
                        </a:rPr>
                        <a:t>거주지</a:t>
                      </a:r>
                      <a:endParaRPr lang="ko-KR" altLang="en-US" sz="900" kern="0" i="0" b="1">
                        <a:solidFill>
                          <a:schemeClr val="tx1"/>
                        </a:solidFill>
                        <a:latin typeface="맑은 고딕" charset="0"/>
                        <a:ea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A6A6A6">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3">
                  <a:txBody>
                    <a:bodyPr/>
                    <a:lstStyle/>
                    <a:p>
                      <a:pPr marL="0" indent="0" algn="ctr" fontAlgn="base" latinLnBrk="1" lvl="1">
                        <a:lnSpc>
                          <a:spcPct val="130000"/>
                        </a:lnSpc>
                        <a:spcBef>
                          <a:spcPct val="0"/>
                        </a:spcBef>
                        <a:spcAft>
                          <a:spcPct val="0"/>
                        </a:spcAft>
                        <a:buFontTx/>
                        <a:buNone/>
                      </a:pPr>
                      <a:r>
                        <a:rPr lang="ko-KR" altLang="en-US" sz="900" kern="0" i="0" b="0">
                          <a:solidFill>
                            <a:schemeClr val="tx1"/>
                          </a:solidFill>
                          <a:latin typeface="맑은 고딕" charset="0"/>
                        </a:rPr>
                        <a:t>서울특별시</a:t>
                      </a:r>
                      <a:endParaRPr lang="ko-KR" altLang="en-US" sz="900" kern="0" i="0" b="0">
                        <a:solidFill>
                          <a:schemeClr val="tx1"/>
                        </a:solidFill>
                        <a:latin typeface="맑은 고딕" charset="0"/>
                      </a:endParaRPr>
                    </a:p>
                  </a:txBody>
                  <a:tcPr marL="52070" marR="52070" marT="13970" marB="13970" anchor="ctr">
                    <a:lnL w="12700" cap="flat" cmpd="sng" algn="ctr">
                      <a:solidFill>
                        <a:srgbClr val="A6A6A6">
                          <a:alpha val="100000"/>
                        </a:srgbClr>
                      </a:solidFill>
                      <a:prstDash val="solid"/>
                      <a:round/>
                      <a:headEnd type="none" w="med" len="med"/>
                      <a:tailEnd type="none" w="med" len="med"/>
                    </a:lnL>
                    <a:lnR w="3810" cap="flat" cmpd="sng" algn="ctr">
                      <a:solidFill>
                        <a:srgbClr val="7F7F7F">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a:txBody>
                    <a:bodyPr/>
                    <a:lstStyle/>
                    <a:p>
                      <a:pPr marL="0" indent="0" algn="ctr" fontAlgn="base" latinLnBrk="0" lvl="1">
                        <a:lnSpc>
                          <a:spcPct val="130000"/>
                        </a:lnSpc>
                        <a:spcBef>
                          <a:spcPct val="0"/>
                        </a:spcBef>
                        <a:spcAft>
                          <a:spcPct val="0"/>
                        </a:spcAft>
                        <a:buFontTx/>
                        <a:buNone/>
                      </a:pPr>
                      <a:r>
                        <a:rPr lang="ko-KR" altLang="en-US" sz="700" kern="0" i="0" b="1">
                          <a:solidFill>
                            <a:schemeClr val="tx1"/>
                          </a:solidFill>
                          <a:latin typeface="맑은 고딕" charset="0"/>
                          <a:ea typeface="맑은 고딕" charset="0"/>
                        </a:rPr>
                        <a:t>수입</a:t>
                      </a:r>
                      <a:endParaRPr lang="ko-KR" altLang="en-US" sz="700" kern="0" i="0" b="1">
                        <a:solidFill>
                          <a:schemeClr val="tx1"/>
                        </a:solidFill>
                        <a:latin typeface="맑은 고딕" charset="0"/>
                        <a:ea typeface="맑은 고딕" charset="0"/>
                      </a:endParaRPr>
                    </a:p>
                  </a:txBody>
                  <a:tcPr marL="52070" marR="52070" marT="13970" marB="13970" anchor="ctr">
                    <a:lnL w="3810" cap="flat" cmpd="sng" algn="ctr">
                      <a:solidFill>
                        <a:srgbClr val="7F7F7F">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fontAlgn="base" latinLnBrk="1" lvl="1">
                        <a:lnSpc>
                          <a:spcPct val="130000"/>
                        </a:lnSpc>
                        <a:spcBef>
                          <a:spcPct val="0"/>
                        </a:spcBef>
                        <a:spcAft>
                          <a:spcPct val="0"/>
                        </a:spcAft>
                        <a:buFontTx/>
                        <a:buNone/>
                      </a:pPr>
                      <a:r>
                        <a:rPr lang="ko-KR" altLang="en-US" sz="700" kern="0" i="0" b="0">
                          <a:solidFill>
                            <a:schemeClr val="tx1"/>
                          </a:solidFill>
                          <a:latin typeface="맑은 고딕" charset="0"/>
                        </a:rPr>
                        <a:t>연 2,600만 원</a:t>
                      </a:r>
                      <a:endParaRPr lang="ko-KR" altLang="en-US" sz="7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r>
              <a:tr h="360680">
                <a:tc gridSpan="3">
                  <a:txBody>
                    <a:bodyPr/>
                    <a:lstStyle/>
                    <a:p>
                      <a:pPr marL="0" indent="0" algn="ctr" fontAlgn="base" latinLnBrk="0" lvl="1">
                        <a:lnSpc>
                          <a:spcPct val="130000"/>
                        </a:lnSpc>
                        <a:spcBef>
                          <a:spcPct val="0"/>
                        </a:spcBef>
                        <a:spcAft>
                          <a:spcPct val="0"/>
                        </a:spcAft>
                        <a:buFontTx/>
                        <a:buNone/>
                      </a:pPr>
                      <a:r>
                        <a:rPr lang="ko-KR" altLang="en-US" sz="900" kern="0" spc="-60" i="0" b="1">
                          <a:solidFill>
                            <a:schemeClr val="tx1"/>
                          </a:solidFill>
                          <a:latin typeface="맑은 고딕" charset="0"/>
                          <a:ea typeface="맑은 고딕" charset="0"/>
                        </a:rPr>
                        <a:t>라이프스타일</a:t>
                      </a:r>
                      <a:endParaRPr lang="ko-KR" altLang="en-US" sz="900" kern="0" i="0" b="1">
                        <a:solidFill>
                          <a:schemeClr val="tx1"/>
                        </a:solidFill>
                        <a:latin typeface="맑은 고딕" charset="0"/>
                        <a:ea typeface="맑은 고딕" charset="0"/>
                      </a:endParaRPr>
                    </a:p>
                  </a:txBody>
                  <a:tcPr marL="52070" marR="52070" marT="13970" marB="1397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hMerge="1">
                  <a:txBody>
                    <a:bodyPr/>
                    <a:lstStyle/>
                    <a:p>
                      <a:pPr/>
                      <a:endParaRPr lang="ko-KR" altLang="en-US" kern="1200"/>
                    </a:p>
                  </a:txBody>
                </a:tc>
                <a:tc hMerge="1">
                  <a:txBody>
                    <a:bodyPr/>
                    <a:lstStyle/>
                    <a:p>
                      <a:pPr/>
                      <a:endParaRPr lang="ko-KR" altLang="en-US" kern="1200"/>
                    </a:p>
                  </a:txBody>
                </a:tc>
                <a:tc gridSpan="9">
                  <a:txBody>
                    <a:bodyPr/>
                    <a:lstStyle/>
                    <a:p>
                      <a:pPr marL="0" indent="0" algn="ctr" fontAlgn="base" latinLnBrk="0" lvl="1">
                        <a:lnSpc>
                          <a:spcPct val="130000"/>
                        </a:lnSpc>
                        <a:spcBef>
                          <a:spcPct val="0"/>
                        </a:spcBef>
                        <a:spcAft>
                          <a:spcPct val="0"/>
                        </a:spcAft>
                        <a:buFontTx/>
                        <a:buNone/>
                      </a:pPr>
                      <a:r>
                        <a:rPr lang="ko-KR" altLang="en-US" sz="900" kern="0" i="0" b="0">
                          <a:solidFill>
                            <a:schemeClr val="tx1"/>
                          </a:solidFill>
                          <a:latin typeface="맑은 고딕" charset="0"/>
                        </a:rPr>
                        <a:t>퇴근 후 신상 쇼핑이 일주일의 낙이다.</a:t>
                      </a:r>
                      <a:endParaRPr lang="ko-KR" altLang="en-US" sz="900" kern="0" i="0" b="0">
                        <a:solidFill>
                          <a:schemeClr val="tx1"/>
                        </a:solidFill>
                        <a:latin typeface="맑은 고딕" charset="0"/>
                      </a:endParaRPr>
                    </a:p>
                  </a:txBody>
                  <a:tcPr marL="52070" marR="52070" marT="13970" marB="1397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1764665">
                <a:tc gridSpan="12">
                  <a:txBody>
                    <a:bodyPr/>
                    <a:lstStyle/>
                    <a:p>
                      <a:pPr marL="0" indent="0" algn="just" fontAlgn="base" latinLnBrk="1" lvl="1">
                        <a:lnSpc>
                          <a:spcPct val="130000"/>
                        </a:lnSpc>
                        <a:spcBef>
                          <a:spcPct val="0"/>
                        </a:spcBef>
                        <a:spcAft>
                          <a:spcPct val="0"/>
                        </a:spcAft>
                        <a:buFontTx/>
                        <a:buNone/>
                      </a:pPr>
                      <a:r>
                        <a:rPr lang="ko-KR" altLang="en-US" sz="900" kern="0" spc="-10" i="0" b="1">
                          <a:solidFill>
                            <a:srgbClr val="4C4C4C"/>
                          </a:solidFill>
                          <a:latin typeface="맑은 고딕" charset="0"/>
                          <a:ea typeface="맑은 고딕" charset="0"/>
                        </a:rPr>
                        <a:t>특징</a:t>
                      </a:r>
                      <a:r>
                        <a:rPr lang="ko-KR" altLang="en-US" sz="900" kern="0" spc="-70" i="0" b="1">
                          <a:solidFill>
                            <a:srgbClr val="4C4C4C"/>
                          </a:solidFill>
                          <a:latin typeface="맑은 고딕" charset="0"/>
                          <a:ea typeface="맑은 고딕" charset="0"/>
                        </a:rPr>
                        <a:t> 및 스토리 </a:t>
                      </a:r>
                      <a:r>
                        <a:rPr lang="en-US" altLang="ko-KR" sz="900" kern="0" spc="-70" i="0" b="1">
                          <a:solidFill>
                            <a:srgbClr val="4C4C4C"/>
                          </a:solidFill>
                          <a:latin typeface="맑은 고딕" charset="0"/>
                          <a:ea typeface="맑은 고딕" charset="0"/>
                        </a:rPr>
                        <a:t>:</a:t>
                      </a:r>
                      <a:endParaRPr lang="ko-KR" altLang="en-US" sz="900" kern="0" i="0" b="1">
                        <a:solidFill>
                          <a:srgbClr val="4C4C4C"/>
                        </a:solidFill>
                        <a:latin typeface="맑은 고딕" charset="0"/>
                        <a:ea typeface="맑은 고딕" charset="0"/>
                      </a:endParaRPr>
                    </a:p>
                    <a:p>
                      <a:pPr marL="0" indent="0" algn="just" fontAlgn="base" latinLnBrk="1" lvl="1">
                        <a:lnSpc>
                          <a:spcPct val="130000"/>
                        </a:lnSpc>
                        <a:spcBef>
                          <a:spcPct val="0"/>
                        </a:spcBef>
                        <a:spcAft>
                          <a:spcPct val="0"/>
                        </a:spcAft>
                        <a:buFontTx/>
                        <a:buNone/>
                      </a:pPr>
                      <a:endParaRPr lang="ko-KR" altLang="en-US" sz="900" kern="0" i="0" b="1">
                        <a:solidFill>
                          <a:srgbClr val="4C4C4C"/>
                        </a:solidFill>
                        <a:latin typeface="맑은 고딕" charset="0"/>
                        <a:ea typeface="맑은 고딕" charset="0"/>
                      </a:endParaRPr>
                    </a:p>
                    <a:p>
                      <a:pPr marL="0" indent="0" algn="l" latinLnBrk="1">
                        <a:buFontTx/>
                        <a:buNone/>
                      </a:pPr>
                      <a:r>
                        <a:rPr sz="1100" kern="0" spc="-30" i="0" b="0">
                          <a:solidFill>
                            <a:schemeClr val="tx1"/>
                          </a:solidFill>
                          <a:latin typeface="맑은 고딕" charset="0"/>
                          <a:ea typeface="맑은 고딕" charset="0"/>
                        </a:rPr>
                        <a:t>평범한 회사원 이태일은 퇴근 후에 맛있는 것을 먹으며 스트레스를 풀고는 한다. 인터넷 기사를 보다보니 오뚜기에서 신제품이 나온다는 소식을 접했다. 상세한 제품정보를 알고싶어서 홈페이지에 들어갔다. 큰 광고가 눈에 띄었고,  옆으로 넘겨보아도 이미 유명한 제품들만 보였다. 신제품은 어디에서 확인해야하지 스크롤을 내리자 자그맣게 신제품정보라는 파트를 찾을 수 있었다. </a:t>
                      </a:r>
                      <a:endParaRPr lang="ko-KR" altLang="en-US" sz="1100" kern="0" i="0" b="0">
                        <a:solidFill>
                          <a:schemeClr val="tx1"/>
                        </a:solidFill>
                        <a:latin typeface="맑은 고딕" charset="0"/>
                        <a:ea typeface="맑은 고딕" charset="0"/>
                      </a:endParaRPr>
                    </a:p>
                  </a:txBody>
                  <a:tcPr marL="52070" marR="52070" marT="13970" marB="13970" anchor="t">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12700" cap="flat" cmpd="sng" algn="ctr">
                      <a:solidFill>
                        <a:srgbClr val="40404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bl>
          </a:graphicData>
        </a:graphic>
      </p:graphicFrame>
    </p:spTree>
    <p:extLst>
      <p:ext uri="{BB962C8B-B14F-4D97-AF65-F5344CB8AC3E}">
        <p14:creationId xmlns:p14="http://schemas.microsoft.com/office/powerpoint/2010/main" val="2174354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18</Pages>
  <Paragraphs>150</Paragraphs>
  <Words>575</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김 현수</dc:creator>
  <cp:lastModifiedBy>이 채윤</cp:lastModifiedBy>
  <dc:title>PowerPoint 프레젠테이션</dc:title>
  <cp:version>9.103.96.45032</cp:version>
  <dcterms:modified xsi:type="dcterms:W3CDTF">2021-09-08T15:48:42Z</dcterms:modified>
</cp:coreProperties>
</file>