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0" r:id="rId11"/>
    <p:sldMasterId id="2147483701" r:id="rId13"/>
  </p:sldMasterIdLst>
  <p:notesMasterIdLst>
    <p:notesMasterId r:id="rId15"/>
  </p:notesMasterIdLst>
  <p:sldIdLst>
    <p:sldId id="256" r:id="rId17"/>
    <p:sldId id="260" r:id="rId18"/>
    <p:sldId id="268" r:id="rId19"/>
    <p:sldId id="276" r:id="rId20"/>
    <p:sldId id="277" r:id="rId21"/>
    <p:sldId id="278" r:id="rId22"/>
  </p:sldIdLst>
  <p:sldSz cx="9906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AB9C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7032" autoAdjust="0"/>
    <p:restoredTop sz="94646" autoAdjust="0"/>
  </p:normalViewPr>
  <p:slideViewPr>
    <p:cSldViewPr snapToGrid="0" snapToObjects="1">
      <p:cViewPr varScale="1">
        <p:scale>
          <a:sx n="87" d="100"/>
          <a:sy n="87" d="100"/>
        </p:scale>
        <p:origin x="7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1" Type="http://schemas.openxmlformats.org/officeDocument/2006/relationships/slideMaster" Target="slideMasters/slideMaster1.xml"></Relationship><Relationship Id="rId12" Type="http://schemas.openxmlformats.org/officeDocument/2006/relationships/theme" Target="theme/theme1.xml"></Relationship><Relationship Id="rId13" Type="http://schemas.openxmlformats.org/officeDocument/2006/relationships/slideMaster" Target="slideMasters/slideMaster2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035" y="615950"/>
            <a:ext cx="76828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35" y="1073150"/>
            <a:ext cx="7917815" cy="311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1440" cy="311785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9648112-F123-49F4-A2B5-E4501B108CF7}"/>
              </a:ext>
            </a:extLst>
          </p:cNvPr>
          <p:cNvGrpSpPr/>
          <p:nvPr userDrawn="1"/>
        </p:nvGrpSpPr>
        <p:grpSpPr>
          <a:xfrm>
            <a:off x="4145863" y="1559633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A509ED-3B56-466C-83BE-B9E166BDBFC6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9385DBE-5332-41D6-9515-35E4269E6149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0318937-7D2A-43C2-AABE-D056E8CF7E6C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9DFCA45-2B87-4E91-BA52-BE0ADC2D7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AE611AD-2F29-4DE4-9563-314FB0904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D28B59-7D17-4AE6-87E2-8E51C0DAA467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E1A713-3EA3-460B-B3C1-027876EA0F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3F15FE-1106-4118-A944-0009AA1FAA62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C72229-385E-4521-9482-73FF40B37CD3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57A55AE-566C-4C8E-A54E-78C481FF6E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51106"/>
              </p:ext>
            </p:extLst>
          </p:nvPr>
        </p:nvGraphicFramePr>
        <p:xfrm>
          <a:off x="628650" y="2356589"/>
          <a:ext cx="3170646" cy="3065817"/>
        </p:xfrm>
        <a:graphic>
          <a:graphicData uri="http://schemas.openxmlformats.org/drawingml/2006/table">
            <a:tbl>
              <a:tblPr/>
              <a:tblGrid>
                <a:gridCol w="317064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30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 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427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96B936-3714-4162-B89D-549A2487446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5A762AA9-0E7E-457F-BE21-4FE645A2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C187E3E8-971E-4DA1-A61D-FD4BB91C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4F3A1317-F50C-4A15-A221-6041E601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17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6DBE928-64AD-46F8-9CA5-AB1E47482A55}"/>
              </a:ext>
            </a:extLst>
          </p:cNvPr>
          <p:cNvGrpSpPr/>
          <p:nvPr userDrawn="1"/>
        </p:nvGrpSpPr>
        <p:grpSpPr>
          <a:xfrm>
            <a:off x="5310306" y="2093230"/>
            <a:ext cx="4098341" cy="4066863"/>
            <a:chOff x="6077681" y="1843141"/>
            <a:chExt cx="4736309" cy="4699929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6ADC78C6-56C7-45DC-8B01-BC647125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F8E6BA-433E-4D3E-B9A4-57C80D84698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B915C-BDAE-4EF2-9C38-E703CFBDE48F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A6F3B-DB43-4F4F-A6B6-90719998FF52}"/>
                </a:ext>
              </a:extLst>
            </p:cNvPr>
            <p:cNvSpPr txBox="1"/>
            <p:nvPr/>
          </p:nvSpPr>
          <p:spPr>
            <a:xfrm>
              <a:off x="7987720" y="1843141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2E223B-6EBB-4BBD-B92D-2B8394DF539C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4891C6-716B-42B4-9198-C050415DFA1C}"/>
              </a:ext>
            </a:extLst>
          </p:cNvPr>
          <p:cNvGrpSpPr/>
          <p:nvPr userDrawn="1"/>
        </p:nvGrpSpPr>
        <p:grpSpPr>
          <a:xfrm>
            <a:off x="665388" y="2121697"/>
            <a:ext cx="4098343" cy="4033700"/>
            <a:chOff x="781622" y="1873583"/>
            <a:chExt cx="4736309" cy="4661604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88097934-CD2D-41FF-969A-55F0C6060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3AD478-AEE9-4CF4-836F-B93C22E5DFC9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0F7D0-7622-4B40-A47B-85FEAD381162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8DB4BC-71BF-49C6-BA6D-9FCB7E652A1C}"/>
                </a:ext>
              </a:extLst>
            </p:cNvPr>
            <p:cNvSpPr txBox="1"/>
            <p:nvPr/>
          </p:nvSpPr>
          <p:spPr>
            <a:xfrm>
              <a:off x="2691660" y="1873583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3A1E2-12F1-4C14-847C-8893CE8718B8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2F08BD-4D08-4B31-9E2D-B422A59047A0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97E48C-4CC6-416A-BCB7-7EA07E31955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0E897470-9F55-4A1B-A5CF-7B1BC6F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BC4DD07F-2FD0-4D7B-A271-FD4E73FD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67A3D43B-6007-4863-A192-48AEF4D7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027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597413-5FF0-4652-85F6-A36E90EBECB2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7B48C8B-B565-4C66-AFB5-C6069B3095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1605115"/>
              </p:ext>
            </p:extLst>
          </p:nvPr>
        </p:nvGraphicFramePr>
        <p:xfrm>
          <a:off x="4953000" y="2361358"/>
          <a:ext cx="4202678" cy="3538989"/>
        </p:xfrm>
        <a:graphic>
          <a:graphicData uri="http://schemas.openxmlformats.org/drawingml/2006/table">
            <a:tbl>
              <a:tblPr/>
              <a:tblGrid>
                <a:gridCol w="4202678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660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1" name="제목 1">
            <a:extLst>
              <a:ext uri="{FF2B5EF4-FFF2-40B4-BE49-F238E27FC236}">
                <a16:creationId xmlns:a16="http://schemas.microsoft.com/office/drawing/2014/main" id="{989DBE4B-92E8-4602-869F-B5E70D30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CB502B4F-9192-4816-9F35-24FE7584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4A8C2975-461E-4413-A543-7892B354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725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theme" Target="../theme/theme1.xml"></Relationship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015" y="342900"/>
            <a:ext cx="9672320" cy="6127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6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250" y="66675"/>
            <a:ext cx="156972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015" y="342900"/>
            <a:ext cx="609600" cy="2768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615" y="342900"/>
            <a:ext cx="1104900" cy="27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615" y="342900"/>
            <a:ext cx="1105535" cy="276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latin typeface="맑은 고딕" charset="0"/>
              </a:rPr>
              <a:t>이</a:t>
            </a:r>
            <a:r>
              <a:rPr lang="ko-KR" altLang="en-US" sz="1200">
                <a:latin typeface="맑은 고딕" charset="0"/>
              </a:rPr>
              <a:t>채윤</a:t>
            </a:r>
            <a:endParaRPr lang="ko-KR" altLang="en-US" sz="1200">
              <a:latin typeface="맑은 고딕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470" y="397510"/>
            <a:ext cx="1080770" cy="1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035" y="615950"/>
            <a:ext cx="76828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hyperlink" Target="http://www.ottogi.co.kr/overview/ci.asp" TargetMode="External"></Relationship><Relationship Id="rId2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705" y="1931670"/>
            <a:ext cx="6280785" cy="6426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2995930" y="3648075"/>
          <a:ext cx="3950970" cy="9296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385"/>
                <a:gridCol w="3029585"/>
              </a:tblGrid>
              <a:tr h="3263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b="1">
                          <a:solidFill>
                            <a:schemeClr val="tx1"/>
                          </a:solidFill>
                        </a:rPr>
                        <a:t>능력단위명</a:t>
                      </a:r>
                      <a:endParaRPr lang="ko-KR" altLang="en-US" sz="1200" kern="1200" b="1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 b="1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kern="1200" b="1">
                          <a:solidFill>
                            <a:schemeClr val="tx1"/>
                          </a:solidFill>
                        </a:rPr>
                        <a:t> 요구분석</a:t>
                      </a:r>
                      <a:endParaRPr lang="ko-KR" altLang="en-US" sz="1200" kern="1200" b="1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채윤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</a:tr>
              <a:tr h="301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제출일자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2021-09-13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74295" marR="74295" marT="36830" marB="36830" anchor="ctr"/>
                </a:tc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1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pSp>
        <p:nvGrpSpPr>
          <p:cNvPr id="26" name="그룹 55"/>
          <p:cNvGrpSpPr/>
          <p:nvPr/>
        </p:nvGrpSpPr>
        <p:grpSpPr>
          <a:xfrm rot="0">
            <a:off x="890270" y="2520950"/>
            <a:ext cx="7869555" cy="2951480"/>
            <a:chOff x="890270" y="2520950"/>
            <a:chExt cx="7869555" cy="2951480"/>
          </a:xfrm>
        </p:grpSpPr>
        <p:cxnSp>
          <p:nvCxnSpPr>
            <p:cNvPr id="27" name="도형 43"/>
            <p:cNvCxnSpPr/>
            <p:nvPr/>
          </p:nvCxnSpPr>
          <p:spPr>
            <a:xfrm rot="0">
              <a:off x="890270" y="2520950"/>
              <a:ext cx="7869555" cy="1270"/>
            </a:xfrm>
            <a:prstGeom prst="line"/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cxnSp>
        <p:sp>
          <p:nvSpPr>
            <p:cNvPr id="28" name="도형 44"/>
            <p:cNvSpPr>
              <a:spLocks/>
            </p:cNvSpPr>
            <p:nvPr/>
          </p:nvSpPr>
          <p:spPr>
            <a:xfrm rot="0">
              <a:off x="890270" y="2520950"/>
              <a:ext cx="1574800" cy="282956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vert="horz" anchor="t" upright="1">
              <a:noAutofit/>
            </a:bodyPr>
            <a:lstStyle/>
            <a:p>
              <a:pPr marL="0" indent="0" rtl="0" algn="l" defTabSz="457200" eaLnBrk="1" latinLnBrk="1" hangingPunct="1">
                <a:buFontTx/>
                <a:buNone/>
              </a:pPr>
              <a:r>
                <a:rPr sz="20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개요</a:t>
              </a:r>
              <a:endPara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45"/>
            <p:cNvSpPr>
              <a:spLocks/>
            </p:cNvSpPr>
            <p:nvPr/>
          </p:nvSpPr>
          <p:spPr>
            <a:xfrm rot="0">
              <a:off x="2557780" y="2715260"/>
              <a:ext cx="4941570" cy="19875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vert="horz" anchor="t" upright="1">
              <a:noAutofit/>
            </a:bodyPr>
            <a:lstStyle/>
            <a:p>
              <a:pPr marL="0" indent="0" rtl="0" algn="l" defTabSz="45720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사이트명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오뚜기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30" name="도형 46"/>
            <p:cNvCxnSpPr/>
            <p:nvPr/>
          </p:nvCxnSpPr>
          <p:spPr>
            <a:xfrm rot="0">
              <a:off x="2463800" y="3081020"/>
              <a:ext cx="6295390" cy="127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31" name="도형 47"/>
            <p:cNvSpPr>
              <a:spLocks/>
            </p:cNvSpPr>
            <p:nvPr/>
          </p:nvSpPr>
          <p:spPr>
            <a:xfrm rot="0">
              <a:off x="2557780" y="3268980"/>
              <a:ext cx="4941570" cy="21082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vert="horz" anchor="t" upright="1">
              <a:noAutofit/>
            </a:bodyPr>
            <a:lstStyle/>
            <a:p>
              <a:pPr marL="0" indent="0" rtl="0" algn="l" defTabSz="45720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웹페이지 주소</a:t>
              </a:r>
              <a:r>
                <a:rPr sz="11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http://www.ottogi.co.kr/main/main.asp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2" name="도형 48"/>
            <p:cNvCxnSpPr/>
            <p:nvPr/>
          </p:nvCxnSpPr>
          <p:spPr>
            <a:xfrm rot="0">
              <a:off x="2463800" y="3641090"/>
              <a:ext cx="6295390" cy="127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33" name="도형 49"/>
            <p:cNvSpPr>
              <a:spLocks/>
            </p:cNvSpPr>
            <p:nvPr/>
          </p:nvSpPr>
          <p:spPr>
            <a:xfrm rot="0">
              <a:off x="2557780" y="3778250"/>
              <a:ext cx="4941570" cy="16510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vert="horz" anchor="t" upright="1">
              <a:noAutofit/>
            </a:bodyPr>
            <a:lstStyle/>
            <a:p>
              <a:pPr marL="0" indent="0" rtl="0" algn="l" defTabSz="45720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주요 서비스/품목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식료품 제조 및 판매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34" name="도형 50"/>
            <p:cNvCxnSpPr/>
            <p:nvPr/>
          </p:nvCxnSpPr>
          <p:spPr>
            <a:xfrm rot="0">
              <a:off x="2463800" y="4201160"/>
              <a:ext cx="6295390" cy="127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35" name="도형 51"/>
            <p:cNvSpPr>
              <a:spLocks/>
            </p:cNvSpPr>
            <p:nvPr/>
          </p:nvSpPr>
          <p:spPr>
            <a:xfrm rot="0">
              <a:off x="2557780" y="4356735"/>
              <a:ext cx="4941570" cy="23876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vert="horz" anchor="t" upright="1">
              <a:noAutofit/>
            </a:bodyPr>
            <a:lstStyle/>
            <a:p>
              <a:pPr marL="0" indent="0" rtl="0" algn="l" defTabSz="45720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서비스 대상/ 타깃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식료품, 기업 정보에 대해 알고자 하는 이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36" name="도형 52"/>
            <p:cNvCxnSpPr/>
            <p:nvPr/>
          </p:nvCxnSpPr>
          <p:spPr>
            <a:xfrm rot="0">
              <a:off x="2463800" y="4761230"/>
              <a:ext cx="6295390" cy="127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37" name="도형 53"/>
            <p:cNvSpPr>
              <a:spLocks/>
            </p:cNvSpPr>
            <p:nvPr/>
          </p:nvSpPr>
          <p:spPr>
            <a:xfrm rot="0">
              <a:off x="2557780" y="4859020"/>
              <a:ext cx="6082030" cy="61341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vert="horz" anchor="t" upright="1">
              <a:noAutofit/>
            </a:bodyPr>
            <a:lstStyle/>
            <a:p>
              <a:pPr marL="0" indent="0" rtl="0" algn="l" defTabSz="45720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로고 사용 규정 유/무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유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1" hangingPunct="1">
                <a:buFontTx/>
                <a:buNone/>
              </a:pP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      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                    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오뚜기 가이드 :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hlinkClick r:id="rId1"/>
                </a:rPr>
                <a:t>http://www.ottogi.co.kr/overview/ci.asp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 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8" name="도형 54"/>
            <p:cNvCxnSpPr/>
            <p:nvPr/>
          </p:nvCxnSpPr>
          <p:spPr>
            <a:xfrm rot="0">
              <a:off x="2463800" y="5321300"/>
              <a:ext cx="6295390" cy="127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</p:grp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70"/>
          <p:cNvGrpSpPr/>
          <p:nvPr/>
        </p:nvGrpSpPr>
        <p:grpSpPr>
          <a:xfrm rot="0">
            <a:off x="890270" y="2356485"/>
            <a:ext cx="7869555" cy="3522345"/>
            <a:chOff x="890270" y="2356485"/>
            <a:chExt cx="7869555" cy="3522345"/>
          </a:xfrm>
        </p:grpSpPr>
        <p:cxnSp>
          <p:nvCxnSpPr>
            <p:cNvPr id="35" name="도형 56"/>
            <p:cNvCxnSpPr/>
            <p:nvPr/>
          </p:nvCxnSpPr>
          <p:spPr>
            <a:xfrm rot="0">
              <a:off x="890270" y="2356485"/>
              <a:ext cx="7869555" cy="1270"/>
            </a:xfrm>
            <a:prstGeom prst="line"/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cxnSp>
        <p:sp>
          <p:nvSpPr>
            <p:cNvPr id="36" name="도형 57"/>
            <p:cNvSpPr>
              <a:spLocks/>
            </p:cNvSpPr>
            <p:nvPr/>
          </p:nvSpPr>
          <p:spPr>
            <a:xfrm rot="0">
              <a:off x="890270" y="2356485"/>
              <a:ext cx="1574800" cy="352234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vert="horz" anchor="t" upright="1">
              <a:noAutofit/>
            </a:bodyPr>
            <a:lstStyle/>
            <a:p>
              <a:pPr marL="0" indent="0" rtl="0" algn="l" defTabSz="457200" eaLnBrk="1" latinLnBrk="1" hangingPunct="1">
                <a:buFontTx/>
                <a:buNone/>
              </a:pPr>
              <a:r>
                <a:rPr sz="20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요구사항</a:t>
              </a:r>
              <a:endParaRPr lang="ko-KR" altLang="en-US" sz="20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58"/>
            <p:cNvSpPr>
              <a:spLocks/>
            </p:cNvSpPr>
            <p:nvPr/>
          </p:nvSpPr>
          <p:spPr>
            <a:xfrm rot="0">
              <a:off x="2557780" y="2585085"/>
              <a:ext cx="4941570" cy="17589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vert="horz" anchor="ctr" upright="1">
              <a:noAutofit/>
            </a:bodyPr>
            <a:lstStyle/>
            <a:p>
              <a:pPr marL="0" indent="0" rtl="0" algn="l" defTabSz="45720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사이트 변경 사유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홈페이지 사용 용이성 및 디자인 개선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8" name="도형 59"/>
            <p:cNvCxnSpPr/>
            <p:nvPr/>
          </p:nvCxnSpPr>
          <p:spPr>
            <a:xfrm rot="0">
              <a:off x="2463800" y="2938145"/>
              <a:ext cx="6295390" cy="127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39" name="도형 60"/>
            <p:cNvSpPr>
              <a:spLocks/>
            </p:cNvSpPr>
            <p:nvPr/>
          </p:nvSpPr>
          <p:spPr>
            <a:xfrm rot="0">
              <a:off x="2557780" y="3149600"/>
              <a:ext cx="4941570" cy="18669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vert="horz" anchor="ctr" upright="1">
              <a:noAutofit/>
            </a:bodyPr>
            <a:lstStyle/>
            <a:p>
              <a:pPr marL="0" indent="0" rtl="0" algn="l" defTabSz="45720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기대하는 결과</a:t>
              </a:r>
              <a:r>
                <a:rPr sz="11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홈페이지 사용자의 편리성 개선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 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40" name="도형 61"/>
            <p:cNvCxnSpPr/>
            <p:nvPr/>
          </p:nvCxnSpPr>
          <p:spPr>
            <a:xfrm rot="0">
              <a:off x="2463800" y="3519805"/>
              <a:ext cx="6295390" cy="127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41" name="도형 62"/>
            <p:cNvSpPr>
              <a:spLocks/>
            </p:cNvSpPr>
            <p:nvPr/>
          </p:nvSpPr>
          <p:spPr>
            <a:xfrm rot="0">
              <a:off x="2557780" y="3687445"/>
              <a:ext cx="6202045" cy="27559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vert="horz" anchor="ctr" upright="1">
              <a:noAutofit/>
            </a:bodyPr>
            <a:lstStyle/>
            <a:p>
              <a:pPr marL="0" indent="0" rtl="0" algn="l" defTabSz="45720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요구 디바이스 환경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1280px 기준 그 이상의 화면의 크기를 가지는 기기 + 반응형 웹페이지 구성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2" name="도형 63"/>
            <p:cNvCxnSpPr/>
            <p:nvPr/>
          </p:nvCxnSpPr>
          <p:spPr>
            <a:xfrm rot="0">
              <a:off x="2463800" y="4101465"/>
              <a:ext cx="6295390" cy="127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43" name="도형 64"/>
            <p:cNvSpPr>
              <a:spLocks/>
            </p:cNvSpPr>
            <p:nvPr/>
          </p:nvSpPr>
          <p:spPr>
            <a:xfrm rot="0">
              <a:off x="2557780" y="4291965"/>
              <a:ext cx="6198870" cy="25781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vert="horz" anchor="ctr" upright="1">
              <a:noAutofit/>
            </a:bodyPr>
            <a:lstStyle/>
            <a:p>
              <a:pPr marL="0" indent="0" rtl="0" algn="l" defTabSz="45720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사용 색상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노란색(pantone 108), 빨간색(pantone 186), 남색(pantone 2747), 흰색, 검정색, 회색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4" name="도형 65"/>
            <p:cNvCxnSpPr/>
            <p:nvPr/>
          </p:nvCxnSpPr>
          <p:spPr>
            <a:xfrm rot="0">
              <a:off x="2463800" y="4683125"/>
              <a:ext cx="6295390" cy="127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45" name="도형 66"/>
            <p:cNvSpPr>
              <a:spLocks/>
            </p:cNvSpPr>
            <p:nvPr/>
          </p:nvSpPr>
          <p:spPr>
            <a:xfrm rot="0">
              <a:off x="2557780" y="4852670"/>
              <a:ext cx="6202045" cy="27622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vert="horz" anchor="ctr" upright="1">
              <a:noAutofit/>
            </a:bodyPr>
            <a:lstStyle/>
            <a:p>
              <a:pPr marL="0" indent="0" rtl="0" algn="l" defTabSz="45720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디자인 컨셉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현재 홈페이지의 장점(간결함)을 유지하고, 기업 색상을 이용하여 밝은 분위기 연출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6" name="도형 67"/>
            <p:cNvCxnSpPr/>
            <p:nvPr/>
          </p:nvCxnSpPr>
          <p:spPr>
            <a:xfrm rot="0">
              <a:off x="2463800" y="5264785"/>
              <a:ext cx="6295390" cy="127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47" name="도형 68"/>
            <p:cNvSpPr>
              <a:spLocks/>
            </p:cNvSpPr>
            <p:nvPr/>
          </p:nvSpPr>
          <p:spPr>
            <a:xfrm rot="0">
              <a:off x="2557780" y="5436235"/>
              <a:ext cx="4941570" cy="26606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vert="horz" anchor="t" upright="1">
              <a:noAutofit/>
            </a:bodyPr>
            <a:lstStyle/>
            <a:p>
              <a:pPr marL="0" indent="0" rtl="0" algn="l" defTabSz="457200" eaLnBrk="1" latinLnBrk="1" hangingPunct="1">
                <a:buFontTx/>
                <a:buNone/>
              </a:pPr>
              <a:r>
                <a:rPr sz="1100" b="1">
                  <a:solidFill>
                    <a:srgbClr val="2AB9C7"/>
                  </a:solidFill>
                  <a:latin typeface="Calibri" charset="0"/>
                  <a:ea typeface="맑은 고딕" charset="0"/>
                </a:rPr>
                <a:t>주요 사이트 키워드(1차)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맑은 고딕" charset="0"/>
                </a:rPr>
                <a:t>: </a:t>
              </a:r>
              <a:r>
                <a:rPr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기업정보 탐색, 제품정보 탐색 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8" name="도형 69"/>
            <p:cNvCxnSpPr/>
            <p:nvPr/>
          </p:nvCxnSpPr>
          <p:spPr>
            <a:xfrm rot="0">
              <a:off x="2463800" y="5846445"/>
              <a:ext cx="6295390" cy="127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</p:grp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400" b="1" dirty="0"/>
              <a:t>02-1 </a:t>
            </a:r>
            <a:r>
              <a:rPr lang="ko-KR" altLang="en-US" sz="1400" b="1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14" name="텍스트 상자 71"/>
          <p:cNvSpPr txBox="1">
            <a:spLocks/>
          </p:cNvSpPr>
          <p:nvPr/>
        </p:nvSpPr>
        <p:spPr>
          <a:xfrm rot="0">
            <a:off x="1619250" y="3659505"/>
            <a:ext cx="68834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신제품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72"/>
          <p:cNvSpPr txBox="1">
            <a:spLocks/>
          </p:cNvSpPr>
          <p:nvPr/>
        </p:nvSpPr>
        <p:spPr>
          <a:xfrm rot="0">
            <a:off x="2353945" y="2829560"/>
            <a:ext cx="1509395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콜라보 이벤트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73"/>
          <p:cNvSpPr txBox="1">
            <a:spLocks/>
          </p:cNvSpPr>
          <p:nvPr/>
        </p:nvSpPr>
        <p:spPr>
          <a:xfrm rot="0">
            <a:off x="1649730" y="3013710"/>
            <a:ext cx="81280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인기상품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74"/>
          <p:cNvSpPr txBox="1">
            <a:spLocks/>
          </p:cNvSpPr>
          <p:nvPr/>
        </p:nvSpPr>
        <p:spPr>
          <a:xfrm rot="0">
            <a:off x="1849755" y="2698115"/>
            <a:ext cx="81280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갓뚜기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75"/>
          <p:cNvSpPr txBox="1">
            <a:spLocks/>
          </p:cNvSpPr>
          <p:nvPr/>
        </p:nvSpPr>
        <p:spPr>
          <a:xfrm rot="0">
            <a:off x="741045" y="2726690"/>
            <a:ext cx="81280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3분카레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76"/>
          <p:cNvSpPr txBox="1">
            <a:spLocks/>
          </p:cNvSpPr>
          <p:nvPr/>
        </p:nvSpPr>
        <p:spPr>
          <a:xfrm rot="0">
            <a:off x="1720850" y="3291205"/>
            <a:ext cx="81280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진라면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77"/>
          <p:cNvSpPr txBox="1">
            <a:spLocks/>
          </p:cNvSpPr>
          <p:nvPr/>
        </p:nvSpPr>
        <p:spPr>
          <a:xfrm rot="0">
            <a:off x="1457325" y="4020185"/>
            <a:ext cx="81280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햄연지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78"/>
          <p:cNvSpPr txBox="1">
            <a:spLocks/>
          </p:cNvSpPr>
          <p:nvPr/>
        </p:nvSpPr>
        <p:spPr>
          <a:xfrm rot="0">
            <a:off x="2545080" y="3186430"/>
            <a:ext cx="812800" cy="4318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마요네즈, 케찹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79"/>
          <p:cNvSpPr txBox="1">
            <a:spLocks/>
          </p:cNvSpPr>
          <p:nvPr/>
        </p:nvSpPr>
        <p:spPr>
          <a:xfrm rot="0">
            <a:off x="688340" y="4052570"/>
            <a:ext cx="1278890" cy="4318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점자표기 라면용기 도입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80"/>
          <p:cNvSpPr txBox="1">
            <a:spLocks/>
          </p:cNvSpPr>
          <p:nvPr/>
        </p:nvSpPr>
        <p:spPr>
          <a:xfrm rot="0">
            <a:off x="741680" y="3550920"/>
            <a:ext cx="812800" cy="4318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보드게임 출시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81"/>
          <p:cNvSpPr txBox="1">
            <a:spLocks/>
          </p:cNvSpPr>
          <p:nvPr/>
        </p:nvSpPr>
        <p:spPr>
          <a:xfrm rot="0">
            <a:off x="2710815" y="3639185"/>
            <a:ext cx="1006475" cy="4318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중국산 미역 의혹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82"/>
          <p:cNvSpPr txBox="1">
            <a:spLocks/>
          </p:cNvSpPr>
          <p:nvPr/>
        </p:nvSpPr>
        <p:spPr>
          <a:xfrm rot="0">
            <a:off x="2433955" y="5008880"/>
            <a:ext cx="1328420" cy="4318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플라스틱 트레이 포장 제거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83"/>
          <p:cNvSpPr txBox="1">
            <a:spLocks/>
          </p:cNvSpPr>
          <p:nvPr/>
        </p:nvSpPr>
        <p:spPr>
          <a:xfrm rot="0">
            <a:off x="1877060" y="4428490"/>
            <a:ext cx="81280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즉석국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84"/>
          <p:cNvSpPr txBox="1">
            <a:spLocks/>
          </p:cNvSpPr>
          <p:nvPr/>
        </p:nvSpPr>
        <p:spPr>
          <a:xfrm rot="0">
            <a:off x="1091565" y="4488815"/>
            <a:ext cx="81280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신뢰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85"/>
          <p:cNvSpPr txBox="1">
            <a:spLocks/>
          </p:cNvSpPr>
          <p:nvPr/>
        </p:nvSpPr>
        <p:spPr>
          <a:xfrm rot="0">
            <a:off x="2568575" y="4645025"/>
            <a:ext cx="81280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건강함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86"/>
          <p:cNvSpPr txBox="1">
            <a:spLocks/>
          </p:cNvSpPr>
          <p:nvPr/>
        </p:nvSpPr>
        <p:spPr>
          <a:xfrm rot="0">
            <a:off x="575310" y="5132705"/>
            <a:ext cx="101219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정규직 채용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87"/>
          <p:cNvSpPr txBox="1">
            <a:spLocks/>
          </p:cNvSpPr>
          <p:nvPr/>
        </p:nvSpPr>
        <p:spPr>
          <a:xfrm rot="0">
            <a:off x="1218565" y="4832350"/>
            <a:ext cx="81280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정직함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88"/>
          <p:cNvSpPr txBox="1">
            <a:spLocks/>
          </p:cNvSpPr>
          <p:nvPr/>
        </p:nvSpPr>
        <p:spPr>
          <a:xfrm rot="0">
            <a:off x="1898015" y="4767580"/>
            <a:ext cx="81280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친근함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89"/>
          <p:cNvSpPr txBox="1">
            <a:spLocks/>
          </p:cNvSpPr>
          <p:nvPr/>
        </p:nvSpPr>
        <p:spPr>
          <a:xfrm rot="0">
            <a:off x="1465580" y="5132705"/>
            <a:ext cx="81280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사회공헌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90"/>
          <p:cNvSpPr txBox="1">
            <a:spLocks/>
          </p:cNvSpPr>
          <p:nvPr/>
        </p:nvSpPr>
        <p:spPr>
          <a:xfrm rot="0">
            <a:off x="581660" y="4706620"/>
            <a:ext cx="81280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윤리경영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91"/>
          <p:cNvSpPr txBox="1">
            <a:spLocks/>
          </p:cNvSpPr>
          <p:nvPr/>
        </p:nvSpPr>
        <p:spPr>
          <a:xfrm rot="0">
            <a:off x="2139315" y="3921760"/>
            <a:ext cx="81280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환경경영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92"/>
          <p:cNvSpPr txBox="1">
            <a:spLocks/>
          </p:cNvSpPr>
          <p:nvPr/>
        </p:nvSpPr>
        <p:spPr>
          <a:xfrm rot="0">
            <a:off x="1227455" y="2838450"/>
            <a:ext cx="81280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맛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93"/>
          <p:cNvSpPr txBox="1">
            <a:spLocks/>
          </p:cNvSpPr>
          <p:nvPr/>
        </p:nvSpPr>
        <p:spPr>
          <a:xfrm rot="0">
            <a:off x="645795" y="4522470"/>
            <a:ext cx="81280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품질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94"/>
          <p:cNvSpPr txBox="1">
            <a:spLocks/>
          </p:cNvSpPr>
          <p:nvPr/>
        </p:nvSpPr>
        <p:spPr>
          <a:xfrm rot="0">
            <a:off x="2897505" y="4372610"/>
            <a:ext cx="81280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착한가격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95"/>
          <p:cNvSpPr txBox="1">
            <a:spLocks/>
          </p:cNvSpPr>
          <p:nvPr/>
        </p:nvSpPr>
        <p:spPr>
          <a:xfrm rot="0">
            <a:off x="2094865" y="4109085"/>
            <a:ext cx="1578610" cy="2628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노블레스 오블리주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96"/>
          <p:cNvSpPr txBox="1">
            <a:spLocks/>
          </p:cNvSpPr>
          <p:nvPr/>
        </p:nvSpPr>
        <p:spPr>
          <a:xfrm rot="0">
            <a:off x="560705" y="3040380"/>
            <a:ext cx="1256665" cy="4318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순두부 열라면 레시피 열풍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97"/>
          <p:cNvSpPr>
            <a:spLocks/>
          </p:cNvSpPr>
          <p:nvPr/>
        </p:nvSpPr>
        <p:spPr>
          <a:xfrm rot="0">
            <a:off x="5738495" y="985520"/>
            <a:ext cx="532765" cy="4667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2435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2435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98"/>
          <p:cNvSpPr txBox="1">
            <a:spLocks/>
          </p:cNvSpPr>
          <p:nvPr/>
        </p:nvSpPr>
        <p:spPr>
          <a:xfrm rot="0">
            <a:off x="5307330" y="4015105"/>
            <a:ext cx="68770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신제품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99"/>
          <p:cNvSpPr txBox="1">
            <a:spLocks/>
          </p:cNvSpPr>
          <p:nvPr/>
        </p:nvSpPr>
        <p:spPr>
          <a:xfrm rot="0">
            <a:off x="5947410" y="2912110"/>
            <a:ext cx="81216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인기상품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00"/>
          <p:cNvSpPr txBox="1">
            <a:spLocks/>
          </p:cNvSpPr>
          <p:nvPr/>
        </p:nvSpPr>
        <p:spPr>
          <a:xfrm rot="0">
            <a:off x="5952490" y="3815715"/>
            <a:ext cx="81216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갓뚜기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101"/>
          <p:cNvSpPr txBox="1">
            <a:spLocks/>
          </p:cNvSpPr>
          <p:nvPr/>
        </p:nvSpPr>
        <p:spPr>
          <a:xfrm rot="0">
            <a:off x="5762625" y="3086100"/>
            <a:ext cx="81216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3분카레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102"/>
          <p:cNvSpPr txBox="1">
            <a:spLocks/>
          </p:cNvSpPr>
          <p:nvPr/>
        </p:nvSpPr>
        <p:spPr>
          <a:xfrm rot="0">
            <a:off x="5518785" y="3299460"/>
            <a:ext cx="81216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진라면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103"/>
          <p:cNvSpPr txBox="1">
            <a:spLocks/>
          </p:cNvSpPr>
          <p:nvPr/>
        </p:nvSpPr>
        <p:spPr>
          <a:xfrm rot="0">
            <a:off x="6017260" y="2428240"/>
            <a:ext cx="81216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햄연지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104"/>
          <p:cNvSpPr txBox="1">
            <a:spLocks/>
          </p:cNvSpPr>
          <p:nvPr/>
        </p:nvSpPr>
        <p:spPr>
          <a:xfrm rot="0">
            <a:off x="5568315" y="3588385"/>
            <a:ext cx="812165" cy="4311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마요네즈, 케찹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105"/>
          <p:cNvSpPr txBox="1">
            <a:spLocks/>
          </p:cNvSpPr>
          <p:nvPr/>
        </p:nvSpPr>
        <p:spPr>
          <a:xfrm rot="0">
            <a:off x="7030085" y="3392170"/>
            <a:ext cx="1278255" cy="4311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점자표기 라면용기 도입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106"/>
          <p:cNvSpPr txBox="1">
            <a:spLocks/>
          </p:cNvSpPr>
          <p:nvPr/>
        </p:nvSpPr>
        <p:spPr>
          <a:xfrm rot="0">
            <a:off x="4526915" y="3851275"/>
            <a:ext cx="812165" cy="4311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보드게임 출시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107"/>
          <p:cNvSpPr txBox="1">
            <a:spLocks/>
          </p:cNvSpPr>
          <p:nvPr/>
        </p:nvSpPr>
        <p:spPr>
          <a:xfrm rot="0">
            <a:off x="7342505" y="5099685"/>
            <a:ext cx="1005840" cy="4311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중국산 미역 의혹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108"/>
          <p:cNvSpPr txBox="1">
            <a:spLocks/>
          </p:cNvSpPr>
          <p:nvPr/>
        </p:nvSpPr>
        <p:spPr>
          <a:xfrm rot="0">
            <a:off x="6421755" y="3094990"/>
            <a:ext cx="1327785" cy="4311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플라스틱 트레이 포장 제거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109"/>
          <p:cNvSpPr txBox="1">
            <a:spLocks/>
          </p:cNvSpPr>
          <p:nvPr/>
        </p:nvSpPr>
        <p:spPr>
          <a:xfrm rot="0">
            <a:off x="5674995" y="4436745"/>
            <a:ext cx="81216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즉석국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110"/>
          <p:cNvSpPr txBox="1">
            <a:spLocks/>
          </p:cNvSpPr>
          <p:nvPr/>
        </p:nvSpPr>
        <p:spPr>
          <a:xfrm rot="0">
            <a:off x="6751955" y="4099560"/>
            <a:ext cx="81216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신뢰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111"/>
          <p:cNvSpPr txBox="1">
            <a:spLocks/>
          </p:cNvSpPr>
          <p:nvPr/>
        </p:nvSpPr>
        <p:spPr>
          <a:xfrm rot="0">
            <a:off x="6260465" y="2701925"/>
            <a:ext cx="81216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건강함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112"/>
          <p:cNvSpPr txBox="1">
            <a:spLocks/>
          </p:cNvSpPr>
          <p:nvPr/>
        </p:nvSpPr>
        <p:spPr>
          <a:xfrm rot="0">
            <a:off x="6760845" y="4573905"/>
            <a:ext cx="101155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정규직 채용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113"/>
          <p:cNvSpPr txBox="1">
            <a:spLocks/>
          </p:cNvSpPr>
          <p:nvPr/>
        </p:nvSpPr>
        <p:spPr>
          <a:xfrm rot="0">
            <a:off x="6929755" y="4862195"/>
            <a:ext cx="81216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정직함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114"/>
          <p:cNvSpPr txBox="1">
            <a:spLocks/>
          </p:cNvSpPr>
          <p:nvPr/>
        </p:nvSpPr>
        <p:spPr>
          <a:xfrm rot="0">
            <a:off x="5755005" y="2125980"/>
            <a:ext cx="81216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친근함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115"/>
          <p:cNvSpPr txBox="1">
            <a:spLocks/>
          </p:cNvSpPr>
          <p:nvPr/>
        </p:nvSpPr>
        <p:spPr>
          <a:xfrm rot="0">
            <a:off x="7049770" y="4286250"/>
            <a:ext cx="81216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사회공헌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116"/>
          <p:cNvSpPr txBox="1">
            <a:spLocks/>
          </p:cNvSpPr>
          <p:nvPr/>
        </p:nvSpPr>
        <p:spPr>
          <a:xfrm rot="0">
            <a:off x="6242050" y="4317365"/>
            <a:ext cx="81216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윤리경영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117"/>
          <p:cNvSpPr txBox="1">
            <a:spLocks/>
          </p:cNvSpPr>
          <p:nvPr/>
        </p:nvSpPr>
        <p:spPr>
          <a:xfrm rot="0">
            <a:off x="6868160" y="2867660"/>
            <a:ext cx="81216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환경경영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118"/>
          <p:cNvSpPr txBox="1">
            <a:spLocks/>
          </p:cNvSpPr>
          <p:nvPr/>
        </p:nvSpPr>
        <p:spPr>
          <a:xfrm rot="0">
            <a:off x="5025390" y="2846705"/>
            <a:ext cx="81216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맛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119"/>
          <p:cNvSpPr txBox="1">
            <a:spLocks/>
          </p:cNvSpPr>
          <p:nvPr/>
        </p:nvSpPr>
        <p:spPr>
          <a:xfrm rot="0">
            <a:off x="6395085" y="3955415"/>
            <a:ext cx="81216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품질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120"/>
          <p:cNvSpPr txBox="1">
            <a:spLocks/>
          </p:cNvSpPr>
          <p:nvPr/>
        </p:nvSpPr>
        <p:spPr>
          <a:xfrm rot="0">
            <a:off x="6589395" y="2429510"/>
            <a:ext cx="81216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착한가격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121"/>
          <p:cNvSpPr txBox="1">
            <a:spLocks/>
          </p:cNvSpPr>
          <p:nvPr/>
        </p:nvSpPr>
        <p:spPr>
          <a:xfrm rot="0">
            <a:off x="7539355" y="3173730"/>
            <a:ext cx="1577975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노블레스 오블리주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122"/>
          <p:cNvSpPr txBox="1">
            <a:spLocks/>
          </p:cNvSpPr>
          <p:nvPr/>
        </p:nvSpPr>
        <p:spPr>
          <a:xfrm rot="0">
            <a:off x="4379595" y="3180080"/>
            <a:ext cx="1256030" cy="4311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순두부 열라면 레시피 열풍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123"/>
          <p:cNvSpPr>
            <a:spLocks/>
          </p:cNvSpPr>
          <p:nvPr/>
        </p:nvSpPr>
        <p:spPr>
          <a:xfrm rot="0">
            <a:off x="4508500" y="2723515"/>
            <a:ext cx="1841500" cy="1721485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124"/>
          <p:cNvSpPr>
            <a:spLocks/>
          </p:cNvSpPr>
          <p:nvPr/>
        </p:nvSpPr>
        <p:spPr>
          <a:xfrm rot="0">
            <a:off x="6590030" y="2585720"/>
            <a:ext cx="1841500" cy="256603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125"/>
          <p:cNvSpPr txBox="1">
            <a:spLocks/>
          </p:cNvSpPr>
          <p:nvPr/>
        </p:nvSpPr>
        <p:spPr>
          <a:xfrm rot="0">
            <a:off x="4289425" y="3633470"/>
            <a:ext cx="1508760" cy="2622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콜라보 이벤트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699135"/>
            <a:ext cx="8006715" cy="31242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35" y="1073150"/>
            <a:ext cx="7918450" cy="312420"/>
          </a:xfrm>
        </p:spPr>
        <p:txBody>
          <a:bodyPr>
            <a:normAutofit/>
          </a:bodyPr>
          <a:lstStyle/>
          <a:p>
            <a:r>
              <a:rPr lang="en-US" altLang="ko-KR" dirty="0"/>
              <a:t>02-2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2075" cy="312420"/>
          </a:xfrm>
        </p:spPr>
        <p:txBody>
          <a:bodyPr>
            <a:normAutofit/>
          </a:bodyPr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분석 </a:t>
            </a:r>
            <a:r>
              <a:rPr lang="en-US" altLang="ko-KR" dirty="0"/>
              <a:t>: </a:t>
            </a:r>
            <a:r>
              <a:rPr lang="ko-KR" altLang="en-US" dirty="0"/>
              <a:t>단색</a:t>
            </a: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5253990" y="1403985"/>
            <a:ext cx="2369185" cy="330835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sz="1300" dirty="0"/>
          </a:p>
        </p:txBody>
      </p:sp>
      <p:sp>
        <p:nvSpPr>
          <p:cNvPr id="45" name="도형 126"/>
          <p:cNvSpPr>
            <a:spLocks/>
          </p:cNvSpPr>
          <p:nvPr/>
        </p:nvSpPr>
        <p:spPr>
          <a:xfrm rot="0">
            <a:off x="977900" y="2964815"/>
            <a:ext cx="1614170" cy="1570355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127"/>
          <p:cNvSpPr>
            <a:spLocks/>
          </p:cNvSpPr>
          <p:nvPr/>
        </p:nvSpPr>
        <p:spPr>
          <a:xfrm rot="0">
            <a:off x="2843530" y="2954020"/>
            <a:ext cx="1386840" cy="2139950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도형 128"/>
          <p:cNvSpPr>
            <a:spLocks/>
          </p:cNvSpPr>
          <p:nvPr/>
        </p:nvSpPr>
        <p:spPr>
          <a:xfrm rot="0">
            <a:off x="5740400" y="2964815"/>
            <a:ext cx="1614170" cy="1570355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129"/>
          <p:cNvSpPr>
            <a:spLocks/>
          </p:cNvSpPr>
          <p:nvPr/>
        </p:nvSpPr>
        <p:spPr>
          <a:xfrm rot="0">
            <a:off x="7606030" y="2954020"/>
            <a:ext cx="1386840" cy="2139950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688340"/>
            <a:ext cx="8006080" cy="311785"/>
          </a:xfrm>
        </p:spPr>
        <p:txBody>
          <a:bodyPr/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sz="1600" dirty="0">
              <a:latin typeface="+mj-ea"/>
            </a:endParaRP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35" y="1073150"/>
            <a:ext cx="7917815" cy="311785"/>
          </a:xfr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1440" cy="311785"/>
          </a:xfrm>
        </p:spPr>
        <p:txBody>
          <a:bodyPr/>
          <a:lstStyle/>
          <a:p>
            <a:r>
              <a:rPr lang="ko-KR" altLang="en-US" dirty="0"/>
              <a:t>이미지 공간 </a:t>
            </a:r>
            <a:r>
              <a:rPr lang="en-US" altLang="ko-KR" dirty="0"/>
              <a:t>: </a:t>
            </a:r>
            <a:r>
              <a:rPr lang="ko-KR" altLang="en-US" dirty="0"/>
              <a:t>형용사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495" y="985520"/>
            <a:ext cx="532130" cy="84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A39A0-18AD-4C63-94CD-C204897802C8}"/>
              </a:ext>
            </a:extLst>
          </p:cNvPr>
          <p:cNvSpPr txBox="1"/>
          <p:nvPr/>
        </p:nvSpPr>
        <p:spPr>
          <a:xfrm>
            <a:off x="5073650" y="2819400"/>
            <a:ext cx="4013835" cy="20300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- 제품과 기업 이미지로 핵심 키워드 방향이 달리지는데, 제품은경쾌하지만, 반대로 기업은 단정하고 정적이다.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이 둘의 조화를 통해 기업과 제품에 대한 동시 홍보 효과를 가지고자한다. 따라서, 기업의 주 컬러인 빨강과 노랑을 통해 제품의 이미지를 강조하고, 남색과 회색 어두운 컬러를 통해 기업의 단정하고 믿음직한 이미지를 강조할 수 있도록 한다.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도형 130"/>
          <p:cNvSpPr>
            <a:spLocks/>
          </p:cNvSpPr>
          <p:nvPr/>
        </p:nvSpPr>
        <p:spPr>
          <a:xfrm rot="0">
            <a:off x="977900" y="3002915"/>
            <a:ext cx="1564640" cy="1519555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131"/>
          <p:cNvSpPr>
            <a:spLocks/>
          </p:cNvSpPr>
          <p:nvPr/>
        </p:nvSpPr>
        <p:spPr>
          <a:xfrm rot="0">
            <a:off x="2792730" y="2954020"/>
            <a:ext cx="1564640" cy="2190750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41</Paragraphs>
  <Words>156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현수</dc:creator>
  <cp:lastModifiedBy>이 채윤</cp:lastModifiedBy>
  <dc:title>PowerPoint 프레젠테이션</dc:title>
  <cp:version>9.103.96.45032</cp:version>
  <dcterms:modified xsi:type="dcterms:W3CDTF">2021-09-12T13:34:54Z</dcterms:modified>
</cp:coreProperties>
</file>