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1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이채윤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ttogi.co.kr/overview/ci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이채윤</a:t>
                      </a: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pSp>
        <p:nvGrpSpPr>
          <p:cNvPr id="26" name="그룹 55"/>
          <p:cNvGrpSpPr/>
          <p:nvPr/>
        </p:nvGrpSpPr>
        <p:grpSpPr>
          <a:xfrm>
            <a:off x="890270" y="2520950"/>
            <a:ext cx="7869555" cy="2986992"/>
            <a:chOff x="890270" y="2520950"/>
            <a:chExt cx="7869555" cy="2986992"/>
          </a:xfrm>
        </p:grpSpPr>
        <p:cxnSp>
          <p:nvCxnSpPr>
            <p:cNvPr id="27" name="도형 43"/>
            <p:cNvCxnSpPr/>
            <p:nvPr/>
          </p:nvCxnSpPr>
          <p:spPr>
            <a:xfrm>
              <a:off x="890270" y="2520950"/>
              <a:ext cx="7869555" cy="1270"/>
            </a:xfrm>
            <a:prstGeom prst="line">
              <a:avLst/>
            </a:prstGeom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28" name="도형 44"/>
            <p:cNvSpPr>
              <a:spLocks/>
            </p:cNvSpPr>
            <p:nvPr/>
          </p:nvSpPr>
          <p:spPr>
            <a:xfrm>
              <a:off x="890270" y="2520950"/>
              <a:ext cx="1574800" cy="282956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2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개요</a:t>
              </a:r>
              <a:endPara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45"/>
            <p:cNvSpPr>
              <a:spLocks/>
            </p:cNvSpPr>
            <p:nvPr/>
          </p:nvSpPr>
          <p:spPr>
            <a:xfrm>
              <a:off x="2557780" y="2715260"/>
              <a:ext cx="4941570" cy="19875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사이트명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오뚜기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30" name="도형 46"/>
            <p:cNvCxnSpPr/>
            <p:nvPr/>
          </p:nvCxnSpPr>
          <p:spPr>
            <a:xfrm>
              <a:off x="2463800" y="3081020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1" name="도형 47"/>
            <p:cNvSpPr>
              <a:spLocks/>
            </p:cNvSpPr>
            <p:nvPr/>
          </p:nvSpPr>
          <p:spPr>
            <a:xfrm>
              <a:off x="2557780" y="3268980"/>
              <a:ext cx="4941570" cy="21082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웹페이지 주소</a:t>
              </a:r>
              <a:r>
                <a:rPr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http://www.ottogi.co.kr/main/main.asp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48"/>
            <p:cNvCxnSpPr/>
            <p:nvPr/>
          </p:nvCxnSpPr>
          <p:spPr>
            <a:xfrm>
              <a:off x="2463800" y="3641090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3" name="도형 49"/>
            <p:cNvSpPr>
              <a:spLocks/>
            </p:cNvSpPr>
            <p:nvPr/>
          </p:nvSpPr>
          <p:spPr>
            <a:xfrm>
              <a:off x="2557780" y="3778250"/>
              <a:ext cx="4941570" cy="16510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주요 서비스/품목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식료품 제조 및 판매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34" name="도형 50"/>
            <p:cNvCxnSpPr/>
            <p:nvPr/>
          </p:nvCxnSpPr>
          <p:spPr>
            <a:xfrm>
              <a:off x="2463800" y="4201160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5" name="도형 51"/>
            <p:cNvSpPr>
              <a:spLocks/>
            </p:cNvSpPr>
            <p:nvPr/>
          </p:nvSpPr>
          <p:spPr>
            <a:xfrm>
              <a:off x="2557780" y="4356735"/>
              <a:ext cx="4941570" cy="23876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서비스 대상/ 타깃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식료품, 기업 정보에 대해 알고자 하는 이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36" name="도형 52"/>
            <p:cNvCxnSpPr/>
            <p:nvPr/>
          </p:nvCxnSpPr>
          <p:spPr>
            <a:xfrm>
              <a:off x="2463800" y="4761230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7" name="도형 53"/>
            <p:cNvSpPr>
              <a:spLocks/>
            </p:cNvSpPr>
            <p:nvPr/>
          </p:nvSpPr>
          <p:spPr>
            <a:xfrm>
              <a:off x="2557780" y="4894532"/>
              <a:ext cx="6082030" cy="61341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 dirty="0" err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로고</a:t>
              </a:r>
              <a:r>
                <a:rPr sz="1100" b="1" dirty="0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100" b="1" dirty="0" err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사용</a:t>
              </a:r>
              <a:r>
                <a:rPr sz="1100" b="1" dirty="0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100" b="1" dirty="0" err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규정</a:t>
              </a:r>
              <a:r>
                <a:rPr sz="1100" b="1" dirty="0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 유/무 </a:t>
              </a: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유</a:t>
              </a:r>
              <a:endParaRPr lang="ko-KR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1" hangingPunct="1">
                <a:buFontTx/>
                <a:buNone/>
              </a:pP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                           </a:t>
              </a:r>
              <a:r>
                <a:rPr sz="11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오뚜기</a:t>
              </a: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sz="11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가이드</a:t>
              </a: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hlinkClick r:id="rId2"/>
                </a:rPr>
                <a:t>http://www.ottogi.co.kr/overview/ci.asp</a:t>
              </a:r>
              <a:r>
                <a:rPr sz="11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도형 54"/>
            <p:cNvCxnSpPr/>
            <p:nvPr/>
          </p:nvCxnSpPr>
          <p:spPr>
            <a:xfrm>
              <a:off x="2463800" y="5383446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70"/>
          <p:cNvGrpSpPr/>
          <p:nvPr/>
        </p:nvGrpSpPr>
        <p:grpSpPr>
          <a:xfrm>
            <a:off x="890270" y="2356485"/>
            <a:ext cx="7869555" cy="3522345"/>
            <a:chOff x="890270" y="2356485"/>
            <a:chExt cx="7869555" cy="3522345"/>
          </a:xfrm>
        </p:grpSpPr>
        <p:cxnSp>
          <p:nvCxnSpPr>
            <p:cNvPr id="35" name="도형 56"/>
            <p:cNvCxnSpPr/>
            <p:nvPr/>
          </p:nvCxnSpPr>
          <p:spPr>
            <a:xfrm>
              <a:off x="890270" y="2356485"/>
              <a:ext cx="7869555" cy="1270"/>
            </a:xfrm>
            <a:prstGeom prst="line">
              <a:avLst/>
            </a:prstGeom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36" name="도형 57"/>
            <p:cNvSpPr>
              <a:spLocks/>
            </p:cNvSpPr>
            <p:nvPr/>
          </p:nvSpPr>
          <p:spPr>
            <a:xfrm>
              <a:off x="890270" y="2356485"/>
              <a:ext cx="1574800" cy="352234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2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요구사항</a:t>
              </a:r>
              <a:endPara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58"/>
            <p:cNvSpPr>
              <a:spLocks/>
            </p:cNvSpPr>
            <p:nvPr/>
          </p:nvSpPr>
          <p:spPr>
            <a:xfrm>
              <a:off x="2557780" y="2585085"/>
              <a:ext cx="4941570" cy="17589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ctr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사이트 변경 사유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홈페이지 사용 용이성 및 디자인 개선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도형 59"/>
            <p:cNvCxnSpPr/>
            <p:nvPr/>
          </p:nvCxnSpPr>
          <p:spPr>
            <a:xfrm>
              <a:off x="2463800" y="2938145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9" name="도형 60"/>
            <p:cNvSpPr>
              <a:spLocks/>
            </p:cNvSpPr>
            <p:nvPr/>
          </p:nvSpPr>
          <p:spPr>
            <a:xfrm>
              <a:off x="2557780" y="3149600"/>
              <a:ext cx="4941570" cy="18669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ctr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기대하는 결과</a:t>
              </a:r>
              <a:r>
                <a:rPr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홈페이지 사용자의 편리성 개선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40" name="도형 61"/>
            <p:cNvCxnSpPr/>
            <p:nvPr/>
          </p:nvCxnSpPr>
          <p:spPr>
            <a:xfrm>
              <a:off x="2463800" y="3519805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1" name="도형 62"/>
            <p:cNvSpPr>
              <a:spLocks/>
            </p:cNvSpPr>
            <p:nvPr/>
          </p:nvSpPr>
          <p:spPr>
            <a:xfrm>
              <a:off x="2557780" y="3687445"/>
              <a:ext cx="6202045" cy="27559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ctr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요구 디바이스 환경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1280px 기준 그 이상의 화면의 크기를 가지는 기기 + 반응형 웹페이지 구성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도형 63"/>
            <p:cNvCxnSpPr/>
            <p:nvPr/>
          </p:nvCxnSpPr>
          <p:spPr>
            <a:xfrm>
              <a:off x="2463800" y="4101465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3" name="도형 64"/>
            <p:cNvSpPr>
              <a:spLocks/>
            </p:cNvSpPr>
            <p:nvPr/>
          </p:nvSpPr>
          <p:spPr>
            <a:xfrm>
              <a:off x="2557780" y="4291965"/>
              <a:ext cx="6198870" cy="257810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ctr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사용 색상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노란색(pantone 108), 빨간색(pantone 186), 남색(pantone 2747), 흰색, 검정색, 회색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4" name="도형 65"/>
            <p:cNvCxnSpPr/>
            <p:nvPr/>
          </p:nvCxnSpPr>
          <p:spPr>
            <a:xfrm>
              <a:off x="2463800" y="4683125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5" name="도형 66"/>
            <p:cNvSpPr>
              <a:spLocks/>
            </p:cNvSpPr>
            <p:nvPr/>
          </p:nvSpPr>
          <p:spPr>
            <a:xfrm>
              <a:off x="2557780" y="4852670"/>
              <a:ext cx="6202045" cy="2762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ctr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디자인 컨셉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현재 홈페이지의 장점(간결함)을 유지하고, 기업 색상을 이용하여 밝은 분위기 연출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도형 67"/>
            <p:cNvCxnSpPr/>
            <p:nvPr/>
          </p:nvCxnSpPr>
          <p:spPr>
            <a:xfrm>
              <a:off x="2463800" y="5264785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>
              <a:off x="2557780" y="5436235"/>
              <a:ext cx="4941570" cy="26606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vert="horz" wrap="square" lIns="91440" tIns="45720" rIns="91440" bIns="45720" anchor="t" upright="1">
              <a:noAutofit/>
            </a:bodyPr>
            <a:lstStyle/>
            <a:p>
              <a:pPr marL="0" indent="0" algn="l" defTabSz="457200" rtl="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주요 사이트 키워드(1차)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기업정보 탐색, 제품정보 탐색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8" name="도형 69"/>
            <p:cNvCxnSpPr/>
            <p:nvPr/>
          </p:nvCxnSpPr>
          <p:spPr>
            <a:xfrm>
              <a:off x="2463800" y="5846445"/>
              <a:ext cx="6295390" cy="1270"/>
            </a:xfrm>
            <a:prstGeom prst="line">
              <a:avLst/>
            </a:prstGeom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14" name="텍스트 상자 71"/>
          <p:cNvSpPr txBox="1">
            <a:spLocks/>
          </p:cNvSpPr>
          <p:nvPr/>
        </p:nvSpPr>
        <p:spPr>
          <a:xfrm>
            <a:off x="1619250" y="3659505"/>
            <a:ext cx="68834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72"/>
          <p:cNvSpPr txBox="1">
            <a:spLocks/>
          </p:cNvSpPr>
          <p:nvPr/>
        </p:nvSpPr>
        <p:spPr>
          <a:xfrm>
            <a:off x="2353945" y="2829560"/>
            <a:ext cx="1509395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73"/>
          <p:cNvSpPr txBox="1">
            <a:spLocks/>
          </p:cNvSpPr>
          <p:nvPr/>
        </p:nvSpPr>
        <p:spPr>
          <a:xfrm>
            <a:off x="1649730" y="301371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74"/>
          <p:cNvSpPr txBox="1">
            <a:spLocks/>
          </p:cNvSpPr>
          <p:nvPr/>
        </p:nvSpPr>
        <p:spPr>
          <a:xfrm>
            <a:off x="1849755" y="2698115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5"/>
          <p:cNvSpPr txBox="1">
            <a:spLocks/>
          </p:cNvSpPr>
          <p:nvPr/>
        </p:nvSpPr>
        <p:spPr>
          <a:xfrm>
            <a:off x="741045" y="272669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76"/>
          <p:cNvSpPr txBox="1">
            <a:spLocks/>
          </p:cNvSpPr>
          <p:nvPr/>
        </p:nvSpPr>
        <p:spPr>
          <a:xfrm>
            <a:off x="1720850" y="3291205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7"/>
          <p:cNvSpPr txBox="1">
            <a:spLocks/>
          </p:cNvSpPr>
          <p:nvPr/>
        </p:nvSpPr>
        <p:spPr>
          <a:xfrm>
            <a:off x="1457325" y="4020185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78"/>
          <p:cNvSpPr txBox="1">
            <a:spLocks/>
          </p:cNvSpPr>
          <p:nvPr/>
        </p:nvSpPr>
        <p:spPr>
          <a:xfrm>
            <a:off x="2545080" y="3186430"/>
            <a:ext cx="812800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79"/>
          <p:cNvSpPr txBox="1">
            <a:spLocks/>
          </p:cNvSpPr>
          <p:nvPr/>
        </p:nvSpPr>
        <p:spPr>
          <a:xfrm>
            <a:off x="688340" y="4052570"/>
            <a:ext cx="1278890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80"/>
          <p:cNvSpPr txBox="1">
            <a:spLocks/>
          </p:cNvSpPr>
          <p:nvPr/>
        </p:nvSpPr>
        <p:spPr>
          <a:xfrm>
            <a:off x="741680" y="3550920"/>
            <a:ext cx="812800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81"/>
          <p:cNvSpPr txBox="1">
            <a:spLocks/>
          </p:cNvSpPr>
          <p:nvPr/>
        </p:nvSpPr>
        <p:spPr>
          <a:xfrm>
            <a:off x="2710815" y="3639185"/>
            <a:ext cx="100647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82"/>
          <p:cNvSpPr txBox="1">
            <a:spLocks/>
          </p:cNvSpPr>
          <p:nvPr/>
        </p:nvSpPr>
        <p:spPr>
          <a:xfrm>
            <a:off x="2433955" y="5008880"/>
            <a:ext cx="1328420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83"/>
          <p:cNvSpPr txBox="1">
            <a:spLocks/>
          </p:cNvSpPr>
          <p:nvPr/>
        </p:nvSpPr>
        <p:spPr>
          <a:xfrm>
            <a:off x="1877060" y="442849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84"/>
          <p:cNvSpPr txBox="1">
            <a:spLocks/>
          </p:cNvSpPr>
          <p:nvPr/>
        </p:nvSpPr>
        <p:spPr>
          <a:xfrm>
            <a:off x="1091565" y="4488815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5"/>
          <p:cNvSpPr txBox="1">
            <a:spLocks/>
          </p:cNvSpPr>
          <p:nvPr/>
        </p:nvSpPr>
        <p:spPr>
          <a:xfrm>
            <a:off x="2568575" y="4645025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6"/>
          <p:cNvSpPr txBox="1">
            <a:spLocks/>
          </p:cNvSpPr>
          <p:nvPr/>
        </p:nvSpPr>
        <p:spPr>
          <a:xfrm>
            <a:off x="575310" y="5132705"/>
            <a:ext cx="101219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87"/>
          <p:cNvSpPr txBox="1">
            <a:spLocks/>
          </p:cNvSpPr>
          <p:nvPr/>
        </p:nvSpPr>
        <p:spPr>
          <a:xfrm>
            <a:off x="1218565" y="483235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88"/>
          <p:cNvSpPr txBox="1">
            <a:spLocks/>
          </p:cNvSpPr>
          <p:nvPr/>
        </p:nvSpPr>
        <p:spPr>
          <a:xfrm>
            <a:off x="1898015" y="476758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9"/>
          <p:cNvSpPr txBox="1">
            <a:spLocks/>
          </p:cNvSpPr>
          <p:nvPr/>
        </p:nvSpPr>
        <p:spPr>
          <a:xfrm>
            <a:off x="1465580" y="5132705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90"/>
          <p:cNvSpPr txBox="1">
            <a:spLocks/>
          </p:cNvSpPr>
          <p:nvPr/>
        </p:nvSpPr>
        <p:spPr>
          <a:xfrm>
            <a:off x="581660" y="470662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91"/>
          <p:cNvSpPr txBox="1">
            <a:spLocks/>
          </p:cNvSpPr>
          <p:nvPr/>
        </p:nvSpPr>
        <p:spPr>
          <a:xfrm>
            <a:off x="2139315" y="392176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92"/>
          <p:cNvSpPr txBox="1">
            <a:spLocks/>
          </p:cNvSpPr>
          <p:nvPr/>
        </p:nvSpPr>
        <p:spPr>
          <a:xfrm>
            <a:off x="1227455" y="283845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93"/>
          <p:cNvSpPr txBox="1">
            <a:spLocks/>
          </p:cNvSpPr>
          <p:nvPr/>
        </p:nvSpPr>
        <p:spPr>
          <a:xfrm>
            <a:off x="645795" y="452247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94"/>
          <p:cNvSpPr txBox="1">
            <a:spLocks/>
          </p:cNvSpPr>
          <p:nvPr/>
        </p:nvSpPr>
        <p:spPr>
          <a:xfrm>
            <a:off x="2897505" y="4372610"/>
            <a:ext cx="81280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95"/>
          <p:cNvSpPr txBox="1">
            <a:spLocks/>
          </p:cNvSpPr>
          <p:nvPr/>
        </p:nvSpPr>
        <p:spPr>
          <a:xfrm>
            <a:off x="2094865" y="4109085"/>
            <a:ext cx="1578610" cy="262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96"/>
          <p:cNvSpPr txBox="1">
            <a:spLocks/>
          </p:cNvSpPr>
          <p:nvPr/>
        </p:nvSpPr>
        <p:spPr>
          <a:xfrm>
            <a:off x="560705" y="3040380"/>
            <a:ext cx="125666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97"/>
          <p:cNvSpPr>
            <a:spLocks/>
          </p:cNvSpPr>
          <p:nvPr/>
        </p:nvSpPr>
        <p:spPr>
          <a:xfrm>
            <a:off x="5738495" y="985520"/>
            <a:ext cx="532765" cy="4667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rtl="0" eaLnBrk="1" latinLnBrk="0" hangingPunct="1">
              <a:buFontTx/>
              <a:buNone/>
            </a:pPr>
            <a:r>
              <a:rPr sz="2435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2435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98"/>
          <p:cNvSpPr txBox="1">
            <a:spLocks/>
          </p:cNvSpPr>
          <p:nvPr/>
        </p:nvSpPr>
        <p:spPr>
          <a:xfrm>
            <a:off x="5307330" y="4015105"/>
            <a:ext cx="68770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99"/>
          <p:cNvSpPr txBox="1">
            <a:spLocks/>
          </p:cNvSpPr>
          <p:nvPr/>
        </p:nvSpPr>
        <p:spPr>
          <a:xfrm>
            <a:off x="5947410" y="291211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00"/>
          <p:cNvSpPr txBox="1">
            <a:spLocks/>
          </p:cNvSpPr>
          <p:nvPr/>
        </p:nvSpPr>
        <p:spPr>
          <a:xfrm>
            <a:off x="5952490" y="381571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01"/>
          <p:cNvSpPr txBox="1">
            <a:spLocks/>
          </p:cNvSpPr>
          <p:nvPr/>
        </p:nvSpPr>
        <p:spPr>
          <a:xfrm>
            <a:off x="5762625" y="308610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02"/>
          <p:cNvSpPr txBox="1">
            <a:spLocks/>
          </p:cNvSpPr>
          <p:nvPr/>
        </p:nvSpPr>
        <p:spPr>
          <a:xfrm>
            <a:off x="5518785" y="329946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03"/>
          <p:cNvSpPr txBox="1">
            <a:spLocks/>
          </p:cNvSpPr>
          <p:nvPr/>
        </p:nvSpPr>
        <p:spPr>
          <a:xfrm>
            <a:off x="6017260" y="242824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04"/>
          <p:cNvSpPr txBox="1">
            <a:spLocks/>
          </p:cNvSpPr>
          <p:nvPr/>
        </p:nvSpPr>
        <p:spPr>
          <a:xfrm>
            <a:off x="5568315" y="3588385"/>
            <a:ext cx="812165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05"/>
          <p:cNvSpPr txBox="1">
            <a:spLocks/>
          </p:cNvSpPr>
          <p:nvPr/>
        </p:nvSpPr>
        <p:spPr>
          <a:xfrm>
            <a:off x="7030085" y="3392170"/>
            <a:ext cx="1278255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06"/>
          <p:cNvSpPr txBox="1">
            <a:spLocks/>
          </p:cNvSpPr>
          <p:nvPr/>
        </p:nvSpPr>
        <p:spPr>
          <a:xfrm>
            <a:off x="4526915" y="3851275"/>
            <a:ext cx="812165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07"/>
          <p:cNvSpPr txBox="1">
            <a:spLocks/>
          </p:cNvSpPr>
          <p:nvPr/>
        </p:nvSpPr>
        <p:spPr>
          <a:xfrm>
            <a:off x="7342505" y="5099685"/>
            <a:ext cx="1005840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08"/>
          <p:cNvSpPr txBox="1">
            <a:spLocks/>
          </p:cNvSpPr>
          <p:nvPr/>
        </p:nvSpPr>
        <p:spPr>
          <a:xfrm>
            <a:off x="6421755" y="3094990"/>
            <a:ext cx="1327785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09"/>
          <p:cNvSpPr txBox="1">
            <a:spLocks/>
          </p:cNvSpPr>
          <p:nvPr/>
        </p:nvSpPr>
        <p:spPr>
          <a:xfrm>
            <a:off x="5674995" y="443674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110"/>
          <p:cNvSpPr txBox="1">
            <a:spLocks/>
          </p:cNvSpPr>
          <p:nvPr/>
        </p:nvSpPr>
        <p:spPr>
          <a:xfrm>
            <a:off x="6751955" y="409956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11"/>
          <p:cNvSpPr txBox="1">
            <a:spLocks/>
          </p:cNvSpPr>
          <p:nvPr/>
        </p:nvSpPr>
        <p:spPr>
          <a:xfrm>
            <a:off x="6260465" y="270192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112"/>
          <p:cNvSpPr txBox="1">
            <a:spLocks/>
          </p:cNvSpPr>
          <p:nvPr/>
        </p:nvSpPr>
        <p:spPr>
          <a:xfrm>
            <a:off x="6760845" y="4573905"/>
            <a:ext cx="101155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113"/>
          <p:cNvSpPr txBox="1">
            <a:spLocks/>
          </p:cNvSpPr>
          <p:nvPr/>
        </p:nvSpPr>
        <p:spPr>
          <a:xfrm>
            <a:off x="6929755" y="486219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114"/>
          <p:cNvSpPr txBox="1">
            <a:spLocks/>
          </p:cNvSpPr>
          <p:nvPr/>
        </p:nvSpPr>
        <p:spPr>
          <a:xfrm>
            <a:off x="5755005" y="212598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15"/>
          <p:cNvSpPr txBox="1">
            <a:spLocks/>
          </p:cNvSpPr>
          <p:nvPr/>
        </p:nvSpPr>
        <p:spPr>
          <a:xfrm>
            <a:off x="7049770" y="428625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116"/>
          <p:cNvSpPr txBox="1">
            <a:spLocks/>
          </p:cNvSpPr>
          <p:nvPr/>
        </p:nvSpPr>
        <p:spPr>
          <a:xfrm>
            <a:off x="6242050" y="431736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117"/>
          <p:cNvSpPr txBox="1">
            <a:spLocks/>
          </p:cNvSpPr>
          <p:nvPr/>
        </p:nvSpPr>
        <p:spPr>
          <a:xfrm>
            <a:off x="6868160" y="286766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18"/>
          <p:cNvSpPr txBox="1">
            <a:spLocks/>
          </p:cNvSpPr>
          <p:nvPr/>
        </p:nvSpPr>
        <p:spPr>
          <a:xfrm>
            <a:off x="5025390" y="284670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119"/>
          <p:cNvSpPr txBox="1">
            <a:spLocks/>
          </p:cNvSpPr>
          <p:nvPr/>
        </p:nvSpPr>
        <p:spPr>
          <a:xfrm>
            <a:off x="6395085" y="3955415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120"/>
          <p:cNvSpPr txBox="1">
            <a:spLocks/>
          </p:cNvSpPr>
          <p:nvPr/>
        </p:nvSpPr>
        <p:spPr>
          <a:xfrm>
            <a:off x="6589395" y="2429510"/>
            <a:ext cx="81216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121"/>
          <p:cNvSpPr txBox="1">
            <a:spLocks/>
          </p:cNvSpPr>
          <p:nvPr/>
        </p:nvSpPr>
        <p:spPr>
          <a:xfrm>
            <a:off x="7539355" y="3173730"/>
            <a:ext cx="1577975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22"/>
          <p:cNvSpPr txBox="1">
            <a:spLocks/>
          </p:cNvSpPr>
          <p:nvPr/>
        </p:nvSpPr>
        <p:spPr>
          <a:xfrm>
            <a:off x="4379595" y="3180080"/>
            <a:ext cx="1256030" cy="431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123"/>
          <p:cNvSpPr>
            <a:spLocks/>
          </p:cNvSpPr>
          <p:nvPr/>
        </p:nvSpPr>
        <p:spPr>
          <a:xfrm>
            <a:off x="4508500" y="2723515"/>
            <a:ext cx="1841500" cy="1721485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124"/>
          <p:cNvSpPr>
            <a:spLocks/>
          </p:cNvSpPr>
          <p:nvPr/>
        </p:nvSpPr>
        <p:spPr>
          <a:xfrm>
            <a:off x="6590030" y="2585720"/>
            <a:ext cx="1841500" cy="2566035"/>
          </a:xfrm>
          <a:prstGeom prst="ellipse">
            <a:avLst/>
          </a:prstGeom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125"/>
          <p:cNvSpPr txBox="1">
            <a:spLocks/>
          </p:cNvSpPr>
          <p:nvPr/>
        </p:nvSpPr>
        <p:spPr>
          <a:xfrm>
            <a:off x="4289425" y="3633470"/>
            <a:ext cx="1508760" cy="262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715" cy="31242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8450" cy="312420"/>
          </a:xfrm>
        </p:spPr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2075" cy="312420"/>
          </a:xfrm>
        </p:spPr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90" y="1403985"/>
            <a:ext cx="2369185" cy="33083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45" name="도형 126"/>
          <p:cNvSpPr>
            <a:spLocks/>
          </p:cNvSpPr>
          <p:nvPr/>
        </p:nvSpPr>
        <p:spPr>
          <a:xfrm>
            <a:off x="977900" y="2964815"/>
            <a:ext cx="1614170" cy="1570355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27"/>
          <p:cNvSpPr>
            <a:spLocks/>
          </p:cNvSpPr>
          <p:nvPr/>
        </p:nvSpPr>
        <p:spPr>
          <a:xfrm>
            <a:off x="2843530" y="2954020"/>
            <a:ext cx="1386840" cy="2139950"/>
          </a:xfrm>
          <a:prstGeom prst="ellipse">
            <a:avLst/>
          </a:prstGeom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128"/>
          <p:cNvSpPr>
            <a:spLocks/>
          </p:cNvSpPr>
          <p:nvPr/>
        </p:nvSpPr>
        <p:spPr>
          <a:xfrm>
            <a:off x="5740400" y="2964815"/>
            <a:ext cx="1614170" cy="1570355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129"/>
          <p:cNvSpPr>
            <a:spLocks/>
          </p:cNvSpPr>
          <p:nvPr/>
        </p:nvSpPr>
        <p:spPr>
          <a:xfrm>
            <a:off x="7606030" y="2954020"/>
            <a:ext cx="1386840" cy="2139950"/>
          </a:xfrm>
          <a:prstGeom prst="ellipse">
            <a:avLst/>
          </a:prstGeom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88340"/>
            <a:ext cx="8006080" cy="311785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83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제품과 기업 이미지로 핵심 키워드 방향이 달리지는데, 제품은경쾌하지만, 반대로 기업은 단정하고 정적이다.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 둘의 조화를 통해 기업과 제품에 대한 동시 홍보 효과를 가지고자한다. 따라서, 기업의 주 컬러인 빨강과 노랑을 통해 제품의 이미지를 강조하고, 남색과 회색 어두운 컬러를 통해 기업의 단정하고 믿음직한 이미지를 강조할 수 있도록 한다.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도형 130"/>
          <p:cNvSpPr>
            <a:spLocks/>
          </p:cNvSpPr>
          <p:nvPr/>
        </p:nvSpPr>
        <p:spPr>
          <a:xfrm>
            <a:off x="977900" y="3002915"/>
            <a:ext cx="1564640" cy="1519555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131"/>
          <p:cNvSpPr>
            <a:spLocks/>
          </p:cNvSpPr>
          <p:nvPr/>
        </p:nvSpPr>
        <p:spPr>
          <a:xfrm>
            <a:off x="2792730" y="2954020"/>
            <a:ext cx="1564640" cy="2190750"/>
          </a:xfrm>
          <a:prstGeom prst="ellipse">
            <a:avLst/>
          </a:prstGeom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6</Pages>
  <Words>403</Words>
  <Characters>0</Characters>
  <Application>Microsoft Office PowerPoint</Application>
  <DocSecurity>0</DocSecurity>
  <PresentationFormat>A4 용지(210x297mm)</PresentationFormat>
  <Lines>0</Lines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4</cp:revision>
  <dcterms:modified xsi:type="dcterms:W3CDTF">2021-09-13T01:08:43Z</dcterms:modified>
  <cp:version>9.103.96.45032</cp:version>
</cp:coreProperties>
</file>