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7"/>
    <p:sldMasterId id="2147483693" r:id="rId9"/>
  </p:sldMasterIdLst>
  <p:notesMasterIdLst>
    <p:notesMasterId r:id="rId11"/>
  </p:notesMasterIdLst>
  <p:sldIdLst>
    <p:sldId id="256" r:id="rId13"/>
    <p:sldId id="269" r:id="rId14"/>
    <p:sldId id="270" r:id="rId15"/>
    <p:sldId id="271" r:id="rId16"/>
    <p:sldId id="272" r:id="rId17"/>
    <p:sldId id="279" r:id="rId18"/>
  </p:sldIdLst>
  <p:sldSz cx="9906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9"/>
            <p14:sldId id="270"/>
            <p14:sldId id="271"/>
            <p14:sldId id="272"/>
          </p14:sldIdLst>
        </p14:section>
        <p14:section name="제목 없는 구역" id="{A5D2C76A-293A-424E-8C18-FE5FA2EC520A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AB9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7032" autoAdjust="0"/>
    <p:restoredTop sz="94646" autoAdjust="0"/>
  </p:normalViewPr>
  <p:slideViewPr>
    <p:cSldViewPr snapToGrid="0" snapToObjects="1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Master" Target="slideMasters/slideMaster2.xml"></Relationship><Relationship Id="rId11" Type="http://schemas.openxmlformats.org/officeDocument/2006/relationships/notesMaster" Target="notesMasters/notesMaster1.xml"></Relationship><Relationship Id="rId13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5" Type="http://schemas.openxmlformats.org/officeDocument/2006/relationships/slide" Target="slides/slide3.xml"></Relationship><Relationship Id="rId16" Type="http://schemas.openxmlformats.org/officeDocument/2006/relationships/slide" Target="slides/slide4.xml"></Relationship><Relationship Id="rId17" Type="http://schemas.openxmlformats.org/officeDocument/2006/relationships/slide" Target="slides/slide5.xml"></Relationship><Relationship Id="rId18" Type="http://schemas.openxmlformats.org/officeDocument/2006/relationships/slide" Target="slides/slide6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</a:t>
            </a:r>
            <a:r>
              <a:rPr lang="ko-KR" altLang="en-US" sz="1200">
                <a:latin typeface="맑은 고딕" charset="0"/>
              </a:rPr>
              <a:t>채윤</a:t>
            </a:r>
            <a:endParaRPr lang="ko-KR" altLang="en-US" sz="1200">
              <a:latin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능력단위명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 b="1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kern="1200" b="1">
                          <a:solidFill>
                            <a:schemeClr val="tx1"/>
                          </a:solidFill>
                        </a:rPr>
                        <a:t> 콘셉트기획</a:t>
                      </a:r>
                      <a:endParaRPr lang="ko-KR" altLang="en-US" sz="1200" kern="1200" b="1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채윤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</a:tr>
              <a:tr h="30162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13" name="표 2"/>
          <p:cNvGraphicFramePr>
            <a:graphicFrameLocks noGrp="1"/>
          </p:cNvGraphicFramePr>
          <p:nvPr/>
        </p:nvGraphicFramePr>
        <p:xfrm>
          <a:off x="1160145" y="2070100"/>
          <a:ext cx="7468235" cy="33121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47675"/>
                <a:gridCol w="3510280"/>
                <a:gridCol w="3510280"/>
              </a:tblGrid>
              <a:tr h="36195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긍정요인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부정 요인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51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내부요인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강점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형식의 통일성으로 인해 보기 편하다.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광고(이벤트, 메인상품)가 첫페이지에서 크게 강조된다.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약점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통일성으로 인해 단조로움이 느껴진다.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신제품 홍보가 부족하다.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14751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외부요인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기회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깔끔함, 단정함이 주는 신뢰의 이미지가 부각된다.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위협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단조로움에서 지루함이 느껴질 수 있다.</a:t>
                      </a:r>
                      <a:endParaRPr lang="ko-KR" altLang="en-US" sz="12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텍스트 상자 3"/>
          <p:cNvSpPr txBox="1">
            <a:spLocks/>
          </p:cNvSpPr>
          <p:nvPr/>
        </p:nvSpPr>
        <p:spPr>
          <a:xfrm rot="0">
            <a:off x="1160145" y="5412105"/>
            <a:ext cx="7468870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457200" eaLnBrk="1" latinLnBrk="0" hangingPunct="1">
              <a:buFontTx/>
              <a:buNone/>
            </a:pPr>
            <a:r>
              <a:rPr sz="975" b="1">
                <a:solidFill>
                  <a:srgbClr val="2AB9C7"/>
                </a:solidFill>
                <a:latin typeface="맑은 고딕" charset="0"/>
                <a:ea typeface="맑은 고딕" charset="0"/>
              </a:rPr>
              <a:t>주요 핵심사항</a:t>
            </a:r>
            <a:r>
              <a:rPr sz="975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: 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기존의 깔끔한 형식을 유지하되, 기업 공식 색상과 새로운 요소를 이용하여 밝은 이미지 부여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5"/>
          <p:cNvGraphicFramePr>
            <a:graphicFrameLocks noGrp="1"/>
          </p:cNvGraphicFramePr>
          <p:nvPr/>
        </p:nvGraphicFramePr>
        <p:xfrm>
          <a:off x="1068705" y="2244725"/>
          <a:ext cx="7649210" cy="329628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39115"/>
                <a:gridCol w="1106805"/>
                <a:gridCol w="6003290"/>
              </a:tblGrid>
              <a:tr h="30353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평가요소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 기준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97585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소비자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시장규모,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시장 성장률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세분시장의 규모는 적절한가?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적절하다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많은 계열사를 보유하고있으며, 이로인해 다양한 분야의 식료품에서 점유율이 높다.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9975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성장 가능성이 높은 시장인가?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높다.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1인가구의 증가와 코로나 장기화에 따라 간편조리식품 선호도 및 소비량의 증가로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냉동식품과 간편조리식품의 판매량이 꾸준히 증가하고있다.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9975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세분 시장별 잠재 수요는 어느정도인가?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1인가구 증가 등의 이유로 간편식 선호도가 증가함에 따라 수요는 꾸준히 증가할것이다.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6"/>
          <p:cNvGraphicFramePr>
            <a:graphicFrameLocks noGrp="1"/>
          </p:cNvGraphicFramePr>
          <p:nvPr/>
        </p:nvGraphicFramePr>
        <p:xfrm>
          <a:off x="1095375" y="2317750"/>
          <a:ext cx="7649210" cy="32569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39115"/>
                <a:gridCol w="1106805"/>
                <a:gridCol w="6003290"/>
              </a:tblGrid>
              <a:tr h="30670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평가요소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 기준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75105">
                <a:tc row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경쟁사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현재의 경쟁사,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잠재적 경쟁사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현재의 경쟁사들이 공격적이고 강력한가?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228600" indent="-22860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그렇다.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28600" indent="-22860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큰 규모의 식품산업 기업들이 주력상품을 통해 본인의 자리를 굳건히 지키고 있음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14751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새로운 경쟁사의 진입 가능성이 높은가?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가능성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유명 음식점들이 배달 및 밀키트 사업에 진출하고 좋은 반응을 얻고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또한 직구가 활성화되며 해외 식품의 유입이 증가하고있다.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7"/>
          <p:cNvGraphicFramePr>
            <a:graphicFrameLocks noGrp="1"/>
          </p:cNvGraphicFramePr>
          <p:nvPr/>
        </p:nvGraphicFramePr>
        <p:xfrm>
          <a:off x="1087755" y="2356485"/>
          <a:ext cx="7649210" cy="330073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539115"/>
                <a:gridCol w="1106805"/>
                <a:gridCol w="6003290"/>
              </a:tblGrid>
              <a:tr h="32131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평가요소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평가 기준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93140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자사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ctr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 목표,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000" kern="1200" i="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자원 시너지 효과</a:t>
                      </a:r>
                      <a:endParaRPr lang="ko-KR" altLang="en-US" sz="1000" kern="1200" i="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기업의 목표와 일치 하는가?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인류 식생활 향상에 이바지하기 위해 최선을 다하고 있다.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정직한 이미지가 느껴진다.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9931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인적, 물적, 기술적 자원을 갖추고 있는가?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갖추고있다. 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  <a:tr h="9931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charset="0"/>
                          <a:ea typeface="맑은 고딕" charset="0"/>
                        </a:rPr>
                        <a:t>기존 서비스와 시너지 효과를 낼 수 있는가?</a:t>
                      </a: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>
                        <a:buFontTx/>
                        <a:buNone/>
                      </a:pPr>
                      <a:r>
                        <a:rPr sz="11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기업로고처럼 밝은 분위기와, 용이성과 관련하여 몇몇 요소를 변경하면 시너지를 낼 수 있을것이다.</a:t>
                      </a:r>
                      <a:endParaRPr lang="ko-KR" altLang="en-US" sz="11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4295" marR="74295" marT="36830" marB="36830" anchor="t">
                    <a:lnL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925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70548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495" y="985520"/>
            <a:ext cx="532130" cy="84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268730" y="2279650"/>
          <a:ext cx="7429500" cy="3339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429500"/>
              </a:tblGrid>
              <a:tr h="317500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0" i="0" b="1">
                          <a:solidFill>
                            <a:srgbClr val="191919"/>
                          </a:solidFill>
                          <a:latin typeface="맑은 고딕" charset="0"/>
                        </a:rPr>
                        <a:t>정리</a:t>
                      </a:r>
                      <a:endParaRPr lang="ko-KR" altLang="en-US" sz="1200" kern="0" i="0" b="1">
                        <a:solidFill>
                          <a:srgbClr val="191919"/>
                        </a:solidFill>
                        <a:latin typeface="맑은 고딕" charset="0"/>
                      </a:endParaRPr>
                    </a:p>
                  </a:txBody>
                  <a:tcPr marL="52070" marR="52070" marT="13970" marB="13970" anchor="ctr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21965">
                <a:tc>
                  <a:txBody>
                    <a:bodyPr/>
                    <a:lstStyle/>
                    <a:p>
                      <a:pPr marL="0" indent="0" algn="l" fontAlgn="base" latinLnBrk="0" lvl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제작핵심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필요한 정보를 찾고 둘러보기 편한 페이지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요소 순서 변경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제작방향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원활한 정보탐색을 위한 직관성 높은 페이지로 구성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주요컨셉 : 경쾌함과 단정함의 공존, 이상적인 기업임을 강조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제작컬러</a:t>
                      </a:r>
                      <a:endParaRPr lang="ko-KR" altLang="en-US" sz="1200" kern="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200" kern="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 주요컬러, 배색 : 노랑, 빨강, 남색, 흰색, 검정색, 회색</a:t>
                      </a:r>
                      <a:endParaRPr lang="ko-KR" altLang="en-US" sz="1200" kern="0" i="0" b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charset="0"/>
                      </a:endParaRPr>
                    </a:p>
                  </a:txBody>
                  <a:tcPr marL="52070" marR="52070" marT="13970" marB="13970" anchor="t">
                    <a:lnL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62</Paragraphs>
  <Words>192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2021-09-12T13:43:54Z</dcterms:modified>
</cp:coreProperties>
</file>