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metadata" ContentType="application/binary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6" r:id="rId9"/>
    <p:sldMasterId id="2147483707" r:id="rId11"/>
  </p:sldMasterIdLst>
  <p:notesMasterIdLst>
    <p:notesMasterId r:id="rId13"/>
  </p:notesMasterIdLst>
  <p:sldIdLst>
    <p:sldId id="256" r:id="rId15"/>
    <p:sldId id="257" r:id="rId17"/>
    <p:sldId id="258" r:id="rId18"/>
    <p:sldId id="259" r:id="rId19"/>
    <p:sldId id="260" r:id="rId20"/>
    <p:sldId id="261" r:id="rId21"/>
    <p:sldId id="262" r:id="rId22"/>
  </p:sldIdLst>
  <p:sldSz cx="9906000" cy="6858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cm4uDpVvfPNVnWYP4aCyH6pI6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740F8EC5-27AE-4727-83A6-6E52CCB9AF57}">
  <a:tblStyle styleId="{740F8EC5-27AE-4727-83A6-6E52CCB9AF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D300309-47BC-4726-93D3-0C573BBD46D7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83FF90A0-C131-4506-B1B8-49867E733259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9" Type="http://schemas.openxmlformats.org/officeDocument/2006/relationships/slideMaster" Target="slideMasters/slideMaster1.xml"></Relationship><Relationship Id="rId10" Type="http://schemas.openxmlformats.org/officeDocument/2006/relationships/theme" Target="theme/theme1.xml"></Relationship><Relationship Id="rId11" Type="http://schemas.openxmlformats.org/officeDocument/2006/relationships/slideMaster" Target="slideMasters/slideMaster2.xml"></Relationship><Relationship Id="rId13" Type="http://schemas.openxmlformats.org/officeDocument/2006/relationships/notesMaster" Target="notesMasters/notesMaster1.xml"></Relationship><Relationship Id="rId15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8:notes"/>
          <p:cNvSpPr/>
          <p:nvPr>
            <p:ph idx="2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:notes"/>
          <p:cNvSpPr/>
          <p:nvPr>
            <p:ph idx="2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2900363" y="857250"/>
            <a:ext cx="3343275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슬라이드">
  <p:cSld name="5_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7"/>
          <p:cNvGrpSpPr/>
          <p:nvPr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13" name="Google Shape;13;p17"/>
            <p:cNvPicPr preferRelativeResize="0"/>
            <p:nvPr/>
          </p:nvPicPr>
          <p:blipFill rotWithShape="1">
            <a:blip r:embed="rId2">
              <a:alphaModFix/>
            </a:blip>
            <a:srcRect b="8120" l="10307" r="7821" t="8156"/>
            <a:stretch/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7"/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부드러운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딱딱한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b="0" i="0" sz="81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문항1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7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17"/>
          <p:cNvSpPr txBox="1"/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600"/>
              <a:buFont typeface="Malgun Gothic"/>
              <a:buNone/>
              <a:defRPr b="1" i="0" sz="1600" u="none" cap="none" strike="noStrike">
                <a:solidFill>
                  <a:srgbClr val="2AB9C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" type="subTitle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b="0" i="0" sz="162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8956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aphicFrame>
        <p:nvGraphicFramePr>
          <p:cNvPr id="27" name="Google Shape;27;p17"/>
          <p:cNvGraphicFramePr/>
          <p:nvPr/>
        </p:nvGraphicFramePr>
        <p:xfrm>
          <a:off x="5004822" y="2433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{740F8EC5-27AE-4727-83A6-6E52CCB9AF57}</a:tableStyleId>
              </a:tblPr>
              <a:tblGrid>
                <a:gridCol w="3718425"/>
              </a:tblGrid>
              <a:tr h="33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19191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매트리스 분석에 따른 방향 정리</a:t>
                      </a:r>
                      <a:endParaRPr sz="1400" u="none" cap="none" strike="noStrike"/>
                    </a:p>
                  </a:txBody>
                  <a:tcPr marT="14550" marB="14550" marR="52625" marL="52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  <a:tr h="28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4550" marB="14550" marR="52625" marL="526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10"/>
          <p:cNvCxnSpPr/>
          <p:nvPr/>
        </p:nvCxnSpPr>
        <p:spPr>
          <a:xfrm>
            <a:off x="1931281" y="615950"/>
            <a:ext cx="768261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10"/>
          <p:cNvSpPr txBox="1"/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b="0" i="0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b="0" i="0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제목 슬라이드">
  <p:cSld name="6_제목 슬라이드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b="0" i="0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제목 슬라이드">
  <p:cSld name="7_제목 슬라이드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" type="subTitle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b="0" i="0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slideLayout" Target="../slideLayouts/slideLayout4.xml"></Relationship><Relationship Id="rId3" Type="http://schemas.openxmlformats.org/officeDocument/2006/relationships/slideLayout" Target="../slideLayouts/slideLayout5.xml"></Relationship><Relationship Id="rId4" Type="http://schemas.openxmlformats.org/officeDocument/2006/relationships/slideLayout" Target="../slideLayouts/slideLayout6.xml"></Relationship><Relationship Id="rId5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"/>
          <p:cNvSpPr txBox="1"/>
          <p:nvPr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b="0" i="0" sz="8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9"/>
          <p:cNvSpPr txBox="1"/>
          <p:nvPr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/>
          <p:nvPr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문항1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9"/>
          <p:cNvSpPr txBox="1"/>
          <p:nvPr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ko-KR" sz="11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9"/>
          <p:cNvCxnSpPr/>
          <p:nvPr/>
        </p:nvCxnSpPr>
        <p:spPr>
          <a:xfrm>
            <a:off x="1931035" y="615950"/>
            <a:ext cx="768286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hyperlink" Target="https://github.com/lcy212/yuncode.git" TargetMode="External"></Relationship><Relationship Id="rId4" Type="http://schemas.openxmlformats.org/officeDocument/2006/relationships/hyperlink" Target="https://github.com/lcy212/yuncode/tree/step_03" TargetMode="External"></Relationship><Relationship Id="rId5" Type="http://schemas.openxmlformats.org/officeDocument/2006/relationships/hyperlink" Target="https://github.com/lcy212/yuncode.git" TargetMode="External"></Relationship><Relationship Id="rId6" Type="http://schemas.openxmlformats.org/officeDocument/2006/relationships/hyperlink" Target="https://github.com/lcy212/yuncode/tree/main/b_code/d_project_02_v2" TargetMode="External"></Relationship><Relationship Id="rId7" Type="http://schemas.openxmlformats.org/officeDocument/2006/relationships/hyperlink" Target="https://ottogi.vercel.app" TargetMode="External"></Relationship><Relationship Id="rId8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b="0" i="0" lang="ko-KR" sz="3575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>
            <a:graphicFrameLocks noGrp="1"/>
          </p:cNvGraphicFramePr>
          <p:nvPr/>
        </p:nvGraphicFramePr>
        <p:xfrm>
          <a:off x="2995930" y="3648075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b="1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b="1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b="1" strike="noStrike">
                          <a:solidFill>
                            <a:schemeClr val="dk1"/>
                          </a:solidFill>
                        </a:rPr>
                        <a:t>애플리케이션 테스트수행</a:t>
                      </a:r>
                      <a:endParaRPr lang="ko-KR" altLang="en-US" sz="1200" kern="1200" cap="none" b="1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sz="1200" kern="1200" cap="none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2022-01-13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b="0" i="0" sz="81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01.  제작페이지 체크리스트 및 추가설명(메인, 페이지)</a:t>
            </a:r>
            <a:endParaRPr/>
          </a:p>
        </p:txBody>
      </p:sp>
      <p:sp>
        <p:nvSpPr>
          <p:cNvPr id="67" name="Google Shape;67;p2"/>
          <p:cNvSpPr txBox="1">
            <a:spLocks/>
          </p:cNvSpPr>
          <p:nvPr>
            <p:ph type="subTitle" idx="1"/>
          </p:nvPr>
        </p:nvSpPr>
        <p:spPr>
          <a:xfrm rot="0">
            <a:off x="896620" y="1091565"/>
            <a:ext cx="847090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>
                <a:solidFill>
                  <a:schemeClr val="tx1"/>
                </a:solidFill>
              </a:rPr>
              <a:t>제작사이트명 :오뚜기</a:t>
            </a:r>
            <a:endParaRPr lang="ko-KR" altLang="en-US" sz="1200" b="0">
              <a:solidFill>
                <a:schemeClr val="tx1"/>
              </a:solidFill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>
                <a:solidFill>
                  <a:schemeClr val="tx1"/>
                </a:solidFill>
              </a:rPr>
              <a:t>GITHUB 주소    : </a:t>
            </a:r>
            <a:r>
              <a:rPr lang="ko-KR" sz="1200" cap="none" i="0" b="0" strike="noStrike">
                <a:latin typeface="Calibri" charset="0"/>
                <a:ea typeface="Calibri" charset="0"/>
                <a:cs typeface="Calibri" charset="0"/>
                <a:hlinkClick r:id="rId5"/>
              </a:rPr>
              <a:t>https://github.com/lcy212/yuncode.git</a:t>
            </a:r>
            <a:r>
              <a:rPr lang="ko-KR" sz="1200" cap="none" i="0" b="0" strike="noStrike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 </a:t>
            </a:r>
            <a:r>
              <a:rPr sz="1200" cap="none" i="0" b="0" strike="noStrike">
                <a:latin typeface="Calibri" charset="0"/>
                <a:ea typeface="Calibri" charset="0"/>
                <a:hlinkClick r:id="rId6"/>
              </a:rPr>
              <a:t>https://github.com/lcy212/yuncode/tree/main/b_code/d_project_02_v2</a:t>
            </a:r>
            <a:r>
              <a:rPr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)</a:t>
            </a:r>
            <a:endParaRPr lang="ko-KR" altLang="en-US" sz="1200" cap="none" i="0" b="0" strike="noStrike">
              <a:latin typeface="Calibri" charset="0"/>
              <a:ea typeface="Calibri" charset="0"/>
              <a:cs typeface="Calibri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b="0">
                <a:solidFill>
                  <a:schemeClr val="tx1"/>
                </a:solidFill>
              </a:rPr>
              <a:t>페이지 주소     : </a:t>
            </a:r>
            <a:r>
              <a:rPr lang="ko-KR" sz="1200" cap="none" i="0" b="0" strike="noStrike">
                <a:latin typeface="Calibri" charset="0"/>
                <a:ea typeface="Calibri" charset="0"/>
                <a:cs typeface="Calibri" charset="0"/>
                <a:hlinkClick r:id="rId7"/>
              </a:rPr>
              <a:t>https://ottogi.vercel.app</a:t>
            </a:r>
            <a:endParaRPr lang="ko-KR" altLang="en-US" sz="1200" b="0"/>
          </a:p>
        </p:txBody>
      </p:sp>
      <p:graphicFrame>
        <p:nvGraphicFramePr>
          <p:cNvPr id="68" name="Google Shape;68;p2"/>
          <p:cNvGraphicFramePr>
            <a:graphicFrameLocks noGrp="1"/>
          </p:cNvGraphicFramePr>
          <p:nvPr/>
        </p:nvGraphicFramePr>
        <p:xfrm>
          <a:off x="673735" y="1950085"/>
          <a:ext cx="8544560" cy="12934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35025"/>
                <a:gridCol w="5297170"/>
                <a:gridCol w="674370"/>
                <a:gridCol w="1737995"/>
              </a:tblGrid>
              <a:tr h="31877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체크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수정사항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8135">
                <a:tc rowSpan="3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메인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메인 페이지에서 사용자가 무엇을 이용할 것인지 이해할 수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메인 페이지가 고품격이고 전문적인 사이트의 풍모가 느껴지는가?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tx1"/>
                          </a:solidFill>
                        </a:rPr>
                        <a:t>view영역 보완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웹사이트의 서비스(목적)가 무엇인지 분명하고 단순하게, 그리고 짧은 시간에 파악되는가?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2"/>
          <p:cNvGraphicFramePr>
            <a:graphicFrameLocks noGrp="1"/>
          </p:cNvGraphicFramePr>
          <p:nvPr/>
        </p:nvGraphicFramePr>
        <p:xfrm>
          <a:off x="681355" y="3387090"/>
          <a:ext cx="8544560" cy="26593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18515"/>
                <a:gridCol w="5288915"/>
                <a:gridCol w="675640"/>
                <a:gridCol w="1761490"/>
              </a:tblGrid>
              <a:tr h="22987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b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체크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수정사항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3535">
                <a:tc rowSpan="7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페이지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페이지의 크기는 사용자들을 고려하였나 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구형 브라우저(IE)의 버전 등을 고려하였나?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점검 필요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전체적인 페이지 레이아웃이 조화로운가?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창의 크기에 따라 페이지가 변화하는 점은 없는가? </a:t>
                      </a: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변화한다면 그 변화에 따라 올바른 비율로 되어있는가?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[검색시스템·통계·BBS]해당 사이트에서 꼭 검색시스템이 필요한가?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해당없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</a:rPr>
                        <a:t>음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필요하다면 사용하기 편리하게 설계가 잘 되어있나?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사용자분석을 할 수 있는 통계 시스템이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해당없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</a:rPr>
                        <a:t>음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2"/>
          <p:cNvSpPr txBox="1"/>
          <p:nvPr/>
        </p:nvSpPr>
        <p:spPr>
          <a:xfrm>
            <a:off x="1046480" y="6158865"/>
            <a:ext cx="82626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각 체크 사항 에서 처리완료시 2점, 미완료 0점, 해당 없거나 보류사항 1점으로 반영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제작페이지 체크리스트 및 추가설명(페이지 목적</a:t>
            </a:r>
            <a:r>
              <a:rPr lang="ko-KR"/>
              <a:t>, 그래픽</a:t>
            </a:r>
            <a:r>
              <a:rPr lang="ko-KR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aphicFrame>
        <p:nvGraphicFramePr>
          <p:cNvPr id="76" name="Google Shape;76;p4"/>
          <p:cNvGraphicFramePr>
            <a:graphicFrameLocks noGrp="1"/>
          </p:cNvGraphicFramePr>
          <p:nvPr/>
        </p:nvGraphicFramePr>
        <p:xfrm>
          <a:off x="681355" y="1330325"/>
          <a:ext cx="8544560" cy="27508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18515"/>
                <a:gridCol w="5288915"/>
                <a:gridCol w="576580"/>
                <a:gridCol w="1860550"/>
              </a:tblGrid>
              <a:tr h="21082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b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체크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수정사항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3535">
                <a:tc rowSpan="7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목적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도메인네임과 웹사이트 성격과 잘 어울리나 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하위 디렉토리 네임이 해당 페이지의 성격에 맞게 만들어 졌나?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웹사이트의 목적과 비전(장·단기)이 이해될 수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웹사이트 목적설정에 맞게 중요한 요소들이 명확하게 인지되고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87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웹사이트의 유형(정보제공, 제품판매, 교육, 오락 등)에 맞도록 배치되어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웹의 출현으로 업체의 이념과 목적·임무를 재조정할 필요는 없는가?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 (주된 사용자, 일반사용자)가 누구인지 명확하게 인지할 수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넓은 범위의 사용자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73025" marR="73025" marT="36195" marB="36195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oogle Shape;77;p4"/>
          <p:cNvGraphicFramePr>
            <a:graphicFrameLocks noGrp="1"/>
          </p:cNvGraphicFramePr>
          <p:nvPr/>
        </p:nvGraphicFramePr>
        <p:xfrm>
          <a:off x="681355" y="4361815"/>
          <a:ext cx="8544560" cy="12604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18515"/>
                <a:gridCol w="5288915"/>
                <a:gridCol w="576580"/>
                <a:gridCol w="1860550"/>
              </a:tblGrid>
              <a:tr h="22987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b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체크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수정사항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3535">
                <a:tc rowSpan="3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그래픽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해당 사이트에 장착된 디자인이 목적에 맞게 올바르게 반영되어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디자인의 크기는 적당히 분리되어 있나?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디자인의 색상 등이 사이트와 어울리며 페이지를 확인하기에 편안한가?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03.  제작페이지 체크리스트 및 추가설명(내용 구성)</a:t>
            </a:r>
            <a:endParaRPr/>
          </a:p>
        </p:txBody>
      </p:sp>
      <p:graphicFrame>
        <p:nvGraphicFramePr>
          <p:cNvPr id="83" name="Google Shape;83;p6"/>
          <p:cNvGraphicFramePr>
            <a:graphicFrameLocks noGrp="1"/>
          </p:cNvGraphicFramePr>
          <p:nvPr/>
        </p:nvGraphicFramePr>
        <p:xfrm>
          <a:off x="681355" y="1256030"/>
          <a:ext cx="8544560" cy="37261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18515"/>
                <a:gridCol w="5288915"/>
                <a:gridCol w="675640"/>
                <a:gridCol w="1761490"/>
              </a:tblGrid>
              <a:tr h="22987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b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체크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수정사항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3535">
                <a:tc rowSpan="10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컨텐츠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19050" marR="91440" marT="45720" marB="45720" anchor="ctr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컨텐츠 체계의 구성형태와 선정 이유가 명확한가?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하위 사이트에서 별도로 사용한 콘텐츠 체계는 명확하게 구분되어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컨텐츠 구조의 구성형태와 채택 이유는 명확하게 구분되어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하위 사이트에서 별도로 사용한 콘텐츠 구조는 </a:t>
                      </a: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메인 페이지의 의도와 조화되어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사이트의 성격과 콘텐츠 체계 및 구조가 잘 어울리는가?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사이트에서 꼭 필요할 만한 좋은 콘텐츠는 명확하게 제공되어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회원들이 콘텐츠를 제공할 수 있도록 게시판 등의 설계가 잘 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게시판 고려하기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73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이미지 ALT속성 또는 배경 이미지 처리시 </a:t>
                      </a: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그에 따른 설명은 올바르게 잘 잘되어 있나?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tx1"/>
                          </a:solidFill>
                        </a:rPr>
                        <a:t>이미지 설명 확인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불필요한 부분이 강조되어 있거나, 필요한 내용이 빠져 있지 않은가?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tx1"/>
                          </a:solidFill>
                        </a:rPr>
                        <a:t>사용자 고려하기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오히려 디자인이 사이트의 네비게이션에 방해가 되지는 않은가?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04.  제작페이지 체크리스트 및 추가설명</a:t>
            </a:r>
            <a:r>
              <a:rPr lang="ko-KR"/>
              <a:t>(페이지 네비게이션,information architecture)</a:t>
            </a:r>
            <a:endParaRPr/>
          </a:p>
        </p:txBody>
      </p:sp>
      <p:graphicFrame>
        <p:nvGraphicFramePr>
          <p:cNvPr id="89" name="Google Shape;89;p18"/>
          <p:cNvGraphicFramePr>
            <a:graphicFrameLocks noGrp="1"/>
          </p:cNvGraphicFramePr>
          <p:nvPr/>
        </p:nvGraphicFramePr>
        <p:xfrm>
          <a:off x="681355" y="1261745"/>
          <a:ext cx="8544560" cy="36899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18515"/>
                <a:gridCol w="5288915"/>
                <a:gridCol w="675640"/>
                <a:gridCol w="1761490"/>
              </a:tblGrid>
              <a:tr h="22987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단계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b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체크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수정사항</a:t>
                      </a:r>
                      <a:endParaRPr lang="ko-KR" altLang="en-US" sz="9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3535">
                <a:tc rowSpan="10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네비게이션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브라우저의 네비게이션 기능과 부합하지 않는 기능은 없는가 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현재의 위치를 알려주는 네비게이션의 형태는 적절한가?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글로벌 네비게이션의 구성과 적절성은 올바르게 제작되어 있는가? 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로컬 네비게이션의 구성과 적절성은 올바르게 제작되어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문장 속의 링크의 유무와 적절성은 올바르게 제작되어 있는가?</a:t>
                      </a: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(문장에서 링크를 명확하게 인식할 수 있는가?)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해당없음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네비게이션의 바의 위치와 이미지는 적절한가?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관련사이트로의 연계내용과 선정이유가 명확하게 구분되어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풀 다운 메뉴가 있다면 option이 잘 분류되어 묶여 있나?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원활한 흐름으로 사이트를 안내하고 있는가?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링크의 Target속성은 해당 페이지의 성격과 잘 어울리나?</a:t>
                      </a:r>
                      <a:endParaRPr lang="ko-KR" altLang="en-US" sz="9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</a:rPr>
                        <a:t>속성 알아보기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6262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ko-KR"/>
              <a:t>05. 체크리스트 작성내용 기준 보완사항</a:t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1012190" y="1153795"/>
            <a:ext cx="7711440" cy="31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</a:pPr>
            <a:r>
              <a:rPr lang="ko-KR"/>
              <a:t>위 체크 내용을 기준으로 보완할 부분과 변경할 부분들에 대해 정리 ( 10가지 이내로)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184910" y="2446655"/>
            <a:ext cx="7712075" cy="334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전체</a:t>
            </a: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페이지</a:t>
            </a: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수 부족으로 추가 제작 필요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메인페이지 뷰 영역 이미지 추가 및 인디케이터 기능 추가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고객의 의견을 들을 수 있는 게시판 제작 고려하기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이미지에 대한 설명 부족한 부분 보완하기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사용자에 맞는 컨텐츠가 잘 강조되어있는지 확인하기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정보가 필요한 사람이라는 사용자의 넓은 범위가 바람직한지, 축소 고려하기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구형브라우저에서 지원안되는 기능을 사용했는지 점검하기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Font typeface="+mj-lt"/>
              <a:buAutoNum type="arabicPeriod"/>
            </a:pPr>
            <a:r>
              <a:rPr lang="ko-KR" sz="1200" cap="none" i="0" b="0" strike="noStrike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링크 target 속성 활용에 대해 검토하기</a:t>
            </a:r>
            <a:endParaRPr lang="ko-KR" altLang="en-US" sz="1200" cap="none" i="0" b="0" strike="noStrike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04800" rtl="0" algn="l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135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184910" y="1767840"/>
            <a:ext cx="771144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None/>
            </a:pPr>
            <a:r>
              <a:rPr b="1" i="0" lang="ko-KR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보완 및 수정할 부분 체크리스트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08. 종합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046480" y="1161415"/>
            <a:ext cx="826262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각 체크 사항 에서 처리완료시 2점, 미완료 0점, 해당 없거나 보류사항 1점으로 반영</a:t>
            </a:r>
            <a:endParaRPr/>
          </a:p>
        </p:txBody>
      </p:sp>
      <p:graphicFrame>
        <p:nvGraphicFramePr>
          <p:cNvPr id="104" name="Google Shape;104;p3"/>
          <p:cNvGraphicFramePr>
            <a:graphicFrameLocks noGrp="1"/>
          </p:cNvGraphicFramePr>
          <p:nvPr/>
        </p:nvGraphicFramePr>
        <p:xfrm>
          <a:off x="535305" y="1960245"/>
          <a:ext cx="8772525" cy="30651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85775"/>
                <a:gridCol w="4761230"/>
                <a:gridCol w="3525520"/>
              </a:tblGrid>
              <a:tr h="344805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5720" marB="45720" anchor="b">
                    <a:lnL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점수</a:t>
                      </a: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19050" marR="91440" marT="45720" marB="45720" anchor="b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점수기입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b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38100" marT="45720" marB="45720" anchor="ctr">
                    <a:lnL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메인 / 페이지 점수 </a:t>
                      </a: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(전체 20 점 )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1905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16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38100" marT="45720" marB="45720" anchor="ctr">
                    <a:lnL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페이지 목적 / 그래픽</a:t>
                      </a: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(전체 20 점 )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1905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19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38100" marT="45720" marB="45720" anchor="ctr">
                    <a:lnL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내용구성 점수</a:t>
                      </a: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(전체 20 점 )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1905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17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4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38100" marT="45720" marB="45720" anchor="ctr">
                    <a:lnL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페이지 네비게이션 (IA)점수</a:t>
                      </a: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(전체 20 점 )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1905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18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5</a:t>
                      </a:r>
                      <a:endParaRPr lang="ko-KR" altLang="en-US" sz="11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38100" marT="45720" marB="45720" anchor="ctr">
                    <a:lnL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체크리스트 점수 (전체 20점)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5720" marB="45720" anchor="ctr">
                    <a:lnL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1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합산점수</a:t>
                      </a:r>
                      <a:endParaRPr lang="ko-KR" altLang="en-US" sz="11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1905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이 채윤</cp:lastModifiedBy>
  <cp:version>9.103.110.45940</cp:version>
</cp:coreProperties>
</file>