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9" r:id="rId11"/>
  </p:sldMasterIdLst>
  <p:sldIdLst>
    <p:sldId id="267" r:id="rId13"/>
    <p:sldId id="257" r:id="rId14"/>
    <p:sldId id="268" r:id="rId15"/>
    <p:sldId id="269" r:id="rId16"/>
    <p:sldId id="258" r:id="rId17"/>
    <p:sldId id="270" r:id="rId18"/>
    <p:sldId id="271" r:id="rId19"/>
    <p:sldId id="259" r:id="rId20"/>
    <p:sldId id="272" r:id="rId21"/>
    <p:sldId id="273" r:id="rId22"/>
    <p:sldId id="274" r:id="rId23"/>
    <p:sldId id="275" r:id="rId24"/>
    <p:sldId id="276" r:id="rId25"/>
    <p:sldId id="279" r:id="rId26"/>
    <p:sldId id="260" r:id="rId27"/>
    <p:sldId id="277" r:id="rId28"/>
    <p:sldId id="278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  <a:srgbClr val="595959"/>
    <a:srgbClr val="7F7F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napVertSplitter="1" vertBarState="minimized">
    <p:restoredLeft sz="7668" autoAdjust="0"/>
    <p:restoredTop sz="94637" autoAdjust="0"/>
  </p:normalViewPr>
  <p:slideViewPr>
    <p:cSldViewPr snapToGrid="0" snapToObjects="1">
      <p:cViewPr>
        <p:scale>
          <a:sx n="75" d="100"/>
          <a:sy n="75" d="100"/>
        </p:scale>
        <p:origin x="-192" y="750"/>
      </p:cViewPr>
      <p:guideLst>
        <p:guide orient="horz" pos="2153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5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7" Type="http://schemas.openxmlformats.org/officeDocument/2006/relationships/slide" Target="slides/slide5.xml"></Relationship><Relationship Id="rId18" Type="http://schemas.openxmlformats.org/officeDocument/2006/relationships/slide" Target="slides/slide6.xml"></Relationship><Relationship Id="rId19" Type="http://schemas.openxmlformats.org/officeDocument/2006/relationships/slide" Target="slides/slide7.xml"></Relationship><Relationship Id="rId20" Type="http://schemas.openxmlformats.org/officeDocument/2006/relationships/slide" Target="slides/slide8.xml"></Relationship><Relationship Id="rId21" Type="http://schemas.openxmlformats.org/officeDocument/2006/relationships/slide" Target="slides/slide9.xml"></Relationship><Relationship Id="rId22" Type="http://schemas.openxmlformats.org/officeDocument/2006/relationships/slide" Target="slides/slide10.xml"></Relationship><Relationship Id="rId23" Type="http://schemas.openxmlformats.org/officeDocument/2006/relationships/slide" Target="slides/slide11.xml"></Relationship><Relationship Id="rId24" Type="http://schemas.openxmlformats.org/officeDocument/2006/relationships/slide" Target="slides/slide12.xml"></Relationship><Relationship Id="rId25" Type="http://schemas.openxmlformats.org/officeDocument/2006/relationships/slide" Target="slides/slide13.xml"></Relationship><Relationship Id="rId26" Type="http://schemas.openxmlformats.org/officeDocument/2006/relationships/slide" Target="slides/slide14.xml"></Relationship><Relationship Id="rId27" Type="http://schemas.openxmlformats.org/officeDocument/2006/relationships/slide" Target="slides/slide15.xml"></Relationship><Relationship Id="rId28" Type="http://schemas.openxmlformats.org/officeDocument/2006/relationships/slide" Target="slides/slide16.xml"></Relationship><Relationship Id="rId29" Type="http://schemas.openxmlformats.org/officeDocument/2006/relationships/slide" Target="slides/slide17.xml"></Relationship><Relationship Id="rId30" Type="http://schemas.openxmlformats.org/officeDocument/2006/relationships/slide" Target="slides/slide18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12404327941.jpeg"></Relationship><Relationship Id="rId4" Type="http://schemas.openxmlformats.org/officeDocument/2006/relationships/image" Target="../media/fImage1307422808467.jpeg"></Relationship><Relationship Id="rId5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5" Type="http://schemas.openxmlformats.org/officeDocument/2006/relationships/image" Target="../media/fImage3820622736334.png"></Relationship><Relationship Id="rId6" Type="http://schemas.openxmlformats.org/officeDocument/2006/relationships/image" Target="../media/fImage3806762746500.png"></Relationship><Relationship Id="rId7" Type="http://schemas.openxmlformats.org/officeDocument/2006/relationships/slideLayout" Target="../slideLayouts/slideLayout2.xml"></Relationship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hyperlink" Target="http://www.ottogi.co.kr/overview/ci.asp" TargetMode="External"></Relationship><Relationship Id="rId2" Type="http://schemas.openxmlformats.org/officeDocument/2006/relationships/hyperlink" Target="http://www.ottogi.co.kr/overview/ci.asp" TargetMode="Externa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35" y="1231265"/>
            <a:ext cx="9783445" cy="1037590"/>
          </a:xfrm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4800"/>
              <a:t>오뚜기</a:t>
            </a:r>
            <a:r>
              <a:rPr lang="ko-KR" altLang="en-US" sz="4800"/>
              <a:t> 사이트 제작</a:t>
            </a:r>
            <a:endParaRPr lang="ko-KR" altLang="en-US" sz="48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735" y="2812415"/>
            <a:ext cx="9783445" cy="103759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Project 001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오뚜기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735" y="4500880"/>
            <a:ext cx="9783445" cy="1640205"/>
          </a:xfrm>
        </p:spPr>
        <p:txBody>
          <a:bodyPr wrap="square" lIns="91440" tIns="45720" rIns="91440" bIns="45720" numCol="1" vert="horz" anchor="b">
            <a:no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사이트명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ko-KR" sz="1800"/>
              <a:t> 오뚜기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웹 주소 </a:t>
            </a:r>
            <a:r>
              <a:rPr lang="en-US" altLang="ko-KR" sz="1800"/>
              <a:t>:</a:t>
            </a:r>
            <a:r>
              <a:rPr lang="ko-KR" altLang="ko-KR" sz="1800"/>
              <a:t> </a:t>
            </a:r>
            <a:r>
              <a:rPr lang="ko-KR" altLang="en-US" sz="1800" b="0">
                <a:latin typeface="+mn-lt"/>
                <a:ea typeface="+mn-ea"/>
                <a:cs typeface="+mn-cs"/>
              </a:rPr>
              <a:t>http://www.ottogi.co.kr/main/main.asp</a:t>
            </a:r>
            <a:r>
              <a:rPr lang="ko-KR" altLang="ko-KR" sz="1800" b="0"/>
              <a:t> </a:t>
            </a:r>
            <a:r>
              <a:rPr lang="ko-KR" altLang="ko-KR" sz="1800"/>
              <a:t> 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제작기간</a:t>
            </a:r>
            <a:r>
              <a:rPr lang="en-US" altLang="ko-KR" sz="1800" b="1"/>
              <a:t>(</a:t>
            </a:r>
            <a:r>
              <a:rPr lang="ko-KR" altLang="en-US" sz="1800" b="1"/>
              <a:t>작성일</a:t>
            </a:r>
            <a:r>
              <a:rPr lang="en-US" altLang="ko-KR" sz="1800" b="1"/>
              <a:t>)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ko-KR" sz="1800"/>
              <a:t> 2021.09.04</a:t>
            </a:r>
            <a:r>
              <a:rPr lang="en-US" altLang="ko-KR" sz="1800"/>
              <a:t> 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훈련생 이름</a:t>
            </a:r>
            <a:r>
              <a:rPr lang="ko-KR" altLang="en-US" sz="1800" b="1">
                <a:solidFill>
                  <a:srgbClr val="595959"/>
                </a:solidFill>
              </a:rPr>
              <a:t> </a:t>
            </a:r>
            <a:r>
              <a:rPr lang="en-US" altLang="ko-KR" sz="1800"/>
              <a:t>:</a:t>
            </a:r>
            <a:r>
              <a:rPr lang="ko-KR" altLang="ko-KR" sz="1800"/>
              <a:t> 이채윤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9319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491980"/>
              </a:tblGrid>
              <a:tr h="393192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결론 </a:t>
                      </a:r>
                      <a:r>
                        <a:rPr lang="en-US" altLang="ko-KR" sz="15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5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A는 전체적인 페이지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는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 좋으나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편리성, 세부적인 요인에서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불편함을 느꼈다.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B는 필요한 정보(신제품)를 찾아내기에 불편함을 느꼈다.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따라서 전체적인 페이지의 구성은 그대로 두고, 세부적인 요소들을 변경하여 이용자들이 편리하게 홈페이지를 둘러볼 수 있도록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방향을 설정하고자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한다.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79195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/>
          <p:cNvSpPr txBox="1">
            <a:spLocks noGrp="1"/>
          </p:cNvSpPr>
          <p:nvPr>
            <p:ph type="body" sz="half" idx="2"/>
          </p:nvPr>
        </p:nvSpPr>
        <p:spPr>
          <a:xfrm rot="0">
            <a:off x="1458595" y="1546225"/>
            <a:ext cx="9493250" cy="313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85750" indent="-285750" latinLnBrk="0">
              <a:buClr>
                <a:srgbClr val="595959"/>
              </a:buClr>
              <a:buSzPct val="80000"/>
              <a:buFont typeface="Wingdings"/>
              <a:buChar char="l"/>
            </a:pPr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value</a:t>
            </a:r>
            <a:r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matrix</a:t>
            </a:r>
            <a:r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분석</a:t>
            </a: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01420" y="1981200"/>
          <a:ext cx="311467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14675"/>
              </a:tblGrid>
              <a:tr h="39116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핵심 키워드 도출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0920">
                <a:tc>
                  <a:txBody>
                    <a:bodyPr/>
                    <a:lstStyle/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텍스트 상자 2"/>
          <p:cNvSpPr txBox="1">
            <a:spLocks/>
          </p:cNvSpPr>
          <p:nvPr/>
        </p:nvSpPr>
        <p:spPr>
          <a:xfrm rot="0">
            <a:off x="6844030" y="3875405"/>
            <a:ext cx="68643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5"/>
          <p:cNvSpPr txBox="1">
            <a:spLocks/>
          </p:cNvSpPr>
          <p:nvPr/>
        </p:nvSpPr>
        <p:spPr>
          <a:xfrm rot="0">
            <a:off x="5762625" y="3455670"/>
            <a:ext cx="1507490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6"/>
          <p:cNvSpPr txBox="1">
            <a:spLocks/>
          </p:cNvSpPr>
          <p:nvPr/>
        </p:nvSpPr>
        <p:spPr>
          <a:xfrm rot="0">
            <a:off x="7484110" y="277241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7"/>
          <p:cNvSpPr txBox="1">
            <a:spLocks/>
          </p:cNvSpPr>
          <p:nvPr/>
        </p:nvSpPr>
        <p:spPr>
          <a:xfrm rot="0">
            <a:off x="7489190" y="367601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9"/>
          <p:cNvSpPr txBox="1">
            <a:spLocks/>
          </p:cNvSpPr>
          <p:nvPr/>
        </p:nvSpPr>
        <p:spPr>
          <a:xfrm rot="0">
            <a:off x="7299325" y="294640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0"/>
          <p:cNvSpPr txBox="1">
            <a:spLocks/>
          </p:cNvSpPr>
          <p:nvPr/>
        </p:nvSpPr>
        <p:spPr>
          <a:xfrm rot="0">
            <a:off x="7055485" y="31597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7553960" y="228854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2"/>
          <p:cNvSpPr txBox="1">
            <a:spLocks/>
          </p:cNvSpPr>
          <p:nvPr/>
        </p:nvSpPr>
        <p:spPr>
          <a:xfrm rot="0">
            <a:off x="7105015" y="3448685"/>
            <a:ext cx="81089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3"/>
          <p:cNvSpPr txBox="1">
            <a:spLocks/>
          </p:cNvSpPr>
          <p:nvPr/>
        </p:nvSpPr>
        <p:spPr>
          <a:xfrm rot="0">
            <a:off x="8566785" y="3252470"/>
            <a:ext cx="127698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6063615" y="3711575"/>
            <a:ext cx="81089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5"/>
          <p:cNvSpPr txBox="1">
            <a:spLocks/>
          </p:cNvSpPr>
          <p:nvPr/>
        </p:nvSpPr>
        <p:spPr>
          <a:xfrm rot="0">
            <a:off x="8879205" y="4959985"/>
            <a:ext cx="1004570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6"/>
          <p:cNvSpPr txBox="1">
            <a:spLocks/>
          </p:cNvSpPr>
          <p:nvPr/>
        </p:nvSpPr>
        <p:spPr>
          <a:xfrm rot="0">
            <a:off x="7958455" y="2955290"/>
            <a:ext cx="132651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7"/>
          <p:cNvSpPr txBox="1">
            <a:spLocks/>
          </p:cNvSpPr>
          <p:nvPr/>
        </p:nvSpPr>
        <p:spPr>
          <a:xfrm rot="0">
            <a:off x="7211695" y="429704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8"/>
          <p:cNvSpPr txBox="1">
            <a:spLocks/>
          </p:cNvSpPr>
          <p:nvPr/>
        </p:nvSpPr>
        <p:spPr>
          <a:xfrm rot="0">
            <a:off x="8288655" y="39598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9"/>
          <p:cNvSpPr txBox="1">
            <a:spLocks/>
          </p:cNvSpPr>
          <p:nvPr/>
        </p:nvSpPr>
        <p:spPr>
          <a:xfrm rot="0">
            <a:off x="7797165" y="256222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20"/>
          <p:cNvSpPr txBox="1">
            <a:spLocks/>
          </p:cNvSpPr>
          <p:nvPr/>
        </p:nvSpPr>
        <p:spPr>
          <a:xfrm rot="0">
            <a:off x="8297545" y="4434205"/>
            <a:ext cx="101028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21"/>
          <p:cNvSpPr txBox="1">
            <a:spLocks/>
          </p:cNvSpPr>
          <p:nvPr/>
        </p:nvSpPr>
        <p:spPr>
          <a:xfrm rot="0">
            <a:off x="8466455" y="472249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3"/>
          <p:cNvSpPr txBox="1">
            <a:spLocks/>
          </p:cNvSpPr>
          <p:nvPr/>
        </p:nvSpPr>
        <p:spPr>
          <a:xfrm rot="0">
            <a:off x="7291705" y="198628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24"/>
          <p:cNvSpPr txBox="1">
            <a:spLocks/>
          </p:cNvSpPr>
          <p:nvPr/>
        </p:nvSpPr>
        <p:spPr>
          <a:xfrm rot="0">
            <a:off x="8586470" y="414655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25"/>
          <p:cNvSpPr txBox="1">
            <a:spLocks/>
          </p:cNvSpPr>
          <p:nvPr/>
        </p:nvSpPr>
        <p:spPr>
          <a:xfrm rot="0">
            <a:off x="7778750" y="417766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26"/>
          <p:cNvSpPr txBox="1">
            <a:spLocks/>
          </p:cNvSpPr>
          <p:nvPr/>
        </p:nvSpPr>
        <p:spPr>
          <a:xfrm rot="0">
            <a:off x="8404860" y="27279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27"/>
          <p:cNvSpPr txBox="1">
            <a:spLocks/>
          </p:cNvSpPr>
          <p:nvPr/>
        </p:nvSpPr>
        <p:spPr>
          <a:xfrm rot="0">
            <a:off x="6562090" y="270700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28"/>
          <p:cNvSpPr txBox="1">
            <a:spLocks/>
          </p:cNvSpPr>
          <p:nvPr/>
        </p:nvSpPr>
        <p:spPr>
          <a:xfrm rot="0">
            <a:off x="7931785" y="381571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29"/>
          <p:cNvSpPr txBox="1">
            <a:spLocks/>
          </p:cNvSpPr>
          <p:nvPr/>
        </p:nvSpPr>
        <p:spPr>
          <a:xfrm rot="0">
            <a:off x="8126095" y="228981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30"/>
          <p:cNvSpPr txBox="1">
            <a:spLocks/>
          </p:cNvSpPr>
          <p:nvPr/>
        </p:nvSpPr>
        <p:spPr>
          <a:xfrm rot="0">
            <a:off x="9076055" y="3034030"/>
            <a:ext cx="15767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31"/>
          <p:cNvSpPr txBox="1">
            <a:spLocks/>
          </p:cNvSpPr>
          <p:nvPr/>
        </p:nvSpPr>
        <p:spPr>
          <a:xfrm rot="0">
            <a:off x="5916295" y="3040380"/>
            <a:ext cx="1254760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54"/>
          <p:cNvSpPr>
            <a:spLocks/>
          </p:cNvSpPr>
          <p:nvPr/>
        </p:nvSpPr>
        <p:spPr>
          <a:xfrm rot="0">
            <a:off x="6045200" y="2583815"/>
            <a:ext cx="184023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55"/>
          <p:cNvSpPr>
            <a:spLocks/>
          </p:cNvSpPr>
          <p:nvPr/>
        </p:nvSpPr>
        <p:spPr>
          <a:xfrm rot="0">
            <a:off x="8126730" y="2446020"/>
            <a:ext cx="184023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7"/>
          <p:cNvSpPr txBox="1">
            <a:spLocks/>
          </p:cNvSpPr>
          <p:nvPr/>
        </p:nvSpPr>
        <p:spPr>
          <a:xfrm rot="0">
            <a:off x="2165350" y="3329305"/>
            <a:ext cx="68707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8"/>
          <p:cNvSpPr txBox="1">
            <a:spLocks/>
          </p:cNvSpPr>
          <p:nvPr/>
        </p:nvSpPr>
        <p:spPr>
          <a:xfrm rot="0">
            <a:off x="2887345" y="2410460"/>
            <a:ext cx="1508125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9"/>
          <p:cNvSpPr txBox="1">
            <a:spLocks/>
          </p:cNvSpPr>
          <p:nvPr/>
        </p:nvSpPr>
        <p:spPr>
          <a:xfrm rot="0">
            <a:off x="2195830" y="268351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10"/>
          <p:cNvSpPr txBox="1">
            <a:spLocks/>
          </p:cNvSpPr>
          <p:nvPr/>
        </p:nvSpPr>
        <p:spPr>
          <a:xfrm rot="0">
            <a:off x="2395855" y="236791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11"/>
          <p:cNvSpPr txBox="1">
            <a:spLocks/>
          </p:cNvSpPr>
          <p:nvPr/>
        </p:nvSpPr>
        <p:spPr>
          <a:xfrm rot="0">
            <a:off x="1274445" y="268859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12"/>
          <p:cNvSpPr txBox="1">
            <a:spLocks/>
          </p:cNvSpPr>
          <p:nvPr/>
        </p:nvSpPr>
        <p:spPr>
          <a:xfrm rot="0">
            <a:off x="2266950" y="296100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13"/>
          <p:cNvSpPr txBox="1">
            <a:spLocks/>
          </p:cNvSpPr>
          <p:nvPr/>
        </p:nvSpPr>
        <p:spPr>
          <a:xfrm rot="0">
            <a:off x="2003425" y="368998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14"/>
          <p:cNvSpPr txBox="1">
            <a:spLocks/>
          </p:cNvSpPr>
          <p:nvPr/>
        </p:nvSpPr>
        <p:spPr>
          <a:xfrm rot="0">
            <a:off x="3078480" y="2767330"/>
            <a:ext cx="81153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15"/>
          <p:cNvSpPr txBox="1">
            <a:spLocks/>
          </p:cNvSpPr>
          <p:nvPr/>
        </p:nvSpPr>
        <p:spPr>
          <a:xfrm rot="0">
            <a:off x="1297940" y="3950970"/>
            <a:ext cx="127762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6"/>
          <p:cNvSpPr txBox="1">
            <a:spLocks/>
          </p:cNvSpPr>
          <p:nvPr/>
        </p:nvSpPr>
        <p:spPr>
          <a:xfrm rot="0">
            <a:off x="1275080" y="3512820"/>
            <a:ext cx="81153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17"/>
          <p:cNvSpPr txBox="1">
            <a:spLocks/>
          </p:cNvSpPr>
          <p:nvPr/>
        </p:nvSpPr>
        <p:spPr>
          <a:xfrm rot="0">
            <a:off x="3244215" y="3220085"/>
            <a:ext cx="10052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18"/>
          <p:cNvSpPr txBox="1">
            <a:spLocks/>
          </p:cNvSpPr>
          <p:nvPr/>
        </p:nvSpPr>
        <p:spPr>
          <a:xfrm rot="0">
            <a:off x="2992755" y="5288280"/>
            <a:ext cx="132715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19"/>
          <p:cNvSpPr txBox="1">
            <a:spLocks/>
          </p:cNvSpPr>
          <p:nvPr/>
        </p:nvSpPr>
        <p:spPr>
          <a:xfrm rot="0">
            <a:off x="2423160" y="409829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20"/>
          <p:cNvSpPr txBox="1">
            <a:spLocks/>
          </p:cNvSpPr>
          <p:nvPr/>
        </p:nvSpPr>
        <p:spPr>
          <a:xfrm rot="0">
            <a:off x="1713865" y="461581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21"/>
          <p:cNvSpPr txBox="1">
            <a:spLocks/>
          </p:cNvSpPr>
          <p:nvPr/>
        </p:nvSpPr>
        <p:spPr>
          <a:xfrm rot="0">
            <a:off x="3101975" y="422592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"/>
          <p:cNvSpPr txBox="1">
            <a:spLocks/>
          </p:cNvSpPr>
          <p:nvPr/>
        </p:nvSpPr>
        <p:spPr>
          <a:xfrm rot="0">
            <a:off x="1197610" y="5259705"/>
            <a:ext cx="101092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23"/>
          <p:cNvSpPr txBox="1">
            <a:spLocks/>
          </p:cNvSpPr>
          <p:nvPr/>
        </p:nvSpPr>
        <p:spPr>
          <a:xfrm rot="0">
            <a:off x="1993265" y="545465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24"/>
          <p:cNvSpPr txBox="1">
            <a:spLocks/>
          </p:cNvSpPr>
          <p:nvPr/>
        </p:nvSpPr>
        <p:spPr>
          <a:xfrm rot="0">
            <a:off x="2444115" y="443738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25"/>
          <p:cNvSpPr txBox="1">
            <a:spLocks/>
          </p:cNvSpPr>
          <p:nvPr/>
        </p:nvSpPr>
        <p:spPr>
          <a:xfrm rot="0">
            <a:off x="2011680" y="480250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26"/>
          <p:cNvSpPr txBox="1">
            <a:spLocks/>
          </p:cNvSpPr>
          <p:nvPr/>
        </p:nvSpPr>
        <p:spPr>
          <a:xfrm rot="0">
            <a:off x="1203960" y="483362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27"/>
          <p:cNvSpPr txBox="1">
            <a:spLocks/>
          </p:cNvSpPr>
          <p:nvPr/>
        </p:nvSpPr>
        <p:spPr>
          <a:xfrm rot="0">
            <a:off x="3091815" y="469646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28"/>
          <p:cNvSpPr txBox="1">
            <a:spLocks/>
          </p:cNvSpPr>
          <p:nvPr/>
        </p:nvSpPr>
        <p:spPr>
          <a:xfrm rot="0">
            <a:off x="1773555" y="250825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29"/>
          <p:cNvSpPr txBox="1">
            <a:spLocks/>
          </p:cNvSpPr>
          <p:nvPr/>
        </p:nvSpPr>
        <p:spPr>
          <a:xfrm rot="0">
            <a:off x="1356995" y="447167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30"/>
          <p:cNvSpPr txBox="1">
            <a:spLocks/>
          </p:cNvSpPr>
          <p:nvPr/>
        </p:nvSpPr>
        <p:spPr>
          <a:xfrm rot="0">
            <a:off x="3430905" y="395351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31"/>
          <p:cNvSpPr txBox="1">
            <a:spLocks/>
          </p:cNvSpPr>
          <p:nvPr/>
        </p:nvSpPr>
        <p:spPr>
          <a:xfrm rot="0">
            <a:off x="2628265" y="3689985"/>
            <a:ext cx="157734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32"/>
          <p:cNvSpPr txBox="1">
            <a:spLocks/>
          </p:cNvSpPr>
          <p:nvPr/>
        </p:nvSpPr>
        <p:spPr>
          <a:xfrm rot="0">
            <a:off x="1094105" y="3002280"/>
            <a:ext cx="125539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13790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483360"/>
            <a:ext cx="9492615" cy="31242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205" y="1500505"/>
            <a:ext cx="2916555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7" name="도형 57"/>
          <p:cNvSpPr>
            <a:spLocks/>
          </p:cNvSpPr>
          <p:nvPr/>
        </p:nvSpPr>
        <p:spPr>
          <a:xfrm rot="0">
            <a:off x="1168400" y="2964815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58"/>
          <p:cNvSpPr>
            <a:spLocks/>
          </p:cNvSpPr>
          <p:nvPr/>
        </p:nvSpPr>
        <p:spPr>
          <a:xfrm rot="0">
            <a:off x="3249930" y="2827020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59"/>
          <p:cNvSpPr>
            <a:spLocks/>
          </p:cNvSpPr>
          <p:nvPr/>
        </p:nvSpPr>
        <p:spPr>
          <a:xfrm rot="0">
            <a:off x="6606540" y="2960370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60"/>
          <p:cNvSpPr>
            <a:spLocks/>
          </p:cNvSpPr>
          <p:nvPr/>
        </p:nvSpPr>
        <p:spPr>
          <a:xfrm rot="0">
            <a:off x="8688070" y="2822575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13790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483360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159500" y="2203450"/>
          <a:ext cx="4576445" cy="37509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576445"/>
              </a:tblGrid>
              <a:tr h="418465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매트리스 분석에 따른 방향 정리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2480"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14999"/>
                        </a:lnSpc>
                        <a:buFontTx/>
                        <a:buNone/>
                      </a:pPr>
                      <a:endParaRPr lang="ko-KR" altLang="en-US" sz="1400" kern="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lvl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제품과 기업 이미지로 핵심 키워드 방향이 달리지는데, 제품은경쾌하지만, 반대로 기업은 단정하고 정적이다.</a:t>
                      </a:r>
                      <a:endParaRPr lang="ko-KR" altLang="en-US" sz="1400" kern="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lvl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 둘의 조화를 통해 기업과 제품에 대한 동시 홍보 효과를 가지고자한다. 따라서, 기업의 주 컬러인 빨강과 노랑을 통해 제품의 이미지를 강조하고, 남색과 회색 어두운 컬러를 통해 기업의 단정하고 믿음직한 이미지를 강조할 수 있도록 한다. </a:t>
                      </a:r>
                      <a:endParaRPr lang="ko-KR" altLang="en-US" sz="1400" kern="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61"/>
          <p:cNvSpPr>
            <a:spLocks/>
          </p:cNvSpPr>
          <p:nvPr/>
        </p:nvSpPr>
        <p:spPr>
          <a:xfrm rot="0">
            <a:off x="1168400" y="2964815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62"/>
          <p:cNvSpPr>
            <a:spLocks/>
          </p:cNvSpPr>
          <p:nvPr/>
        </p:nvSpPr>
        <p:spPr>
          <a:xfrm rot="0">
            <a:off x="3249930" y="2827020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1980" cy="101346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30985" y="2832100"/>
          <a:ext cx="9144000" cy="30645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36068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정리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383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제작핵심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필요한 정보를 찾고 둘러보기 편한 페이지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요소 순서 변경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제작방향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원활한 정보탐색을 위한 직관성 높은 페이지로 구성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주요컨셉 : 경쾌함과 단정함의 공존, 이상적인 기업임을 강조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제작컬러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주요컬러, 배색 : 노랑, 빨강, 남색, </a:t>
                      </a: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흰색, 검정색, 회색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595" y="6292215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/>
          <p:cNvSpPr>
            <a:spLocks/>
          </p:cNvSpPr>
          <p:nvPr/>
        </p:nvSpPr>
        <p:spPr>
          <a:xfrm rot="0">
            <a:off x="5467350" y="3514725"/>
            <a:ext cx="495935" cy="4146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6" name="그림 9" descr="C:/Users/이채윤/AppData/Roaming/PolarisOffice/ETemp/16236_22650120/fImage124043279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49415" y="2133600"/>
            <a:ext cx="2299970" cy="3875405"/>
          </a:xfrm>
          <a:prstGeom prst="rect"/>
          <a:noFill/>
        </p:spPr>
      </p:pic>
      <p:pic>
        <p:nvPicPr>
          <p:cNvPr id="17" name="그림 10" descr="C:/Users/이채윤/AppData/Roaming/PolarisOffice/ETemp/16236_22650120/fImage130742280846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02840" y="2133600"/>
            <a:ext cx="2043430" cy="38754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595" y="6292215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595" y="1916430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15" name="그림 3" descr="C:/Users/이채윤/AppData/Roaming/PolarisOffice/ETemp/16236_22650120/fImage382062273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0"/>
          <a:stretch>
            <a:fillRect/>
          </a:stretch>
        </p:blipFill>
        <p:spPr>
          <a:xfrm rot="0">
            <a:off x="7495540" y="2224405"/>
            <a:ext cx="2012950" cy="3871595"/>
          </a:xfrm>
          <a:prstGeom prst="rect"/>
          <a:noFill/>
        </p:spPr>
      </p:pic>
      <p:pic>
        <p:nvPicPr>
          <p:cNvPr id="16" name="그림 4" descr="C:/Users/이채윤/AppData/Roaming/PolarisOffice/ETemp/16236_22650120/fImage380676274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4"/>
          <a:stretch>
            <a:fillRect/>
          </a:stretch>
        </p:blipFill>
        <p:spPr>
          <a:xfrm rot="0">
            <a:off x="4842510" y="2223770"/>
            <a:ext cx="2012950" cy="3865880"/>
          </a:xfrm>
          <a:prstGeom prst="rect"/>
          <a:noFill/>
        </p:spPr>
      </p:pic>
      <p:sp>
        <p:nvSpPr>
          <p:cNvPr id="17" name="텍스트 상자 5"/>
          <p:cNvSpPr txBox="1">
            <a:spLocks/>
          </p:cNvSpPr>
          <p:nvPr/>
        </p:nvSpPr>
        <p:spPr>
          <a:xfrm rot="0">
            <a:off x="4316730" y="2230755"/>
            <a:ext cx="4083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상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"/>
          <p:cNvSpPr txBox="1">
            <a:spLocks/>
          </p:cNvSpPr>
          <p:nvPr/>
        </p:nvSpPr>
        <p:spPr>
          <a:xfrm rot="0">
            <a:off x="7035165" y="2230755"/>
            <a:ext cx="4083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하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505" y="2392045"/>
            <a:ext cx="9855835" cy="207454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프로젝트 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001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</a:br>
            <a:r>
              <a:rPr lang="ko-KR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오뚜기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사이트 분석</a:t>
            </a:r>
            <a:endParaRPr lang="ko-KR" altLang="en-US" b="1">
              <a:solidFill>
                <a:srgbClr val="2AB9C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505" y="5462905"/>
            <a:ext cx="9573260" cy="7023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ko-KR" altLang="en-US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능력단위</a:t>
            </a:r>
            <a:r>
              <a:rPr lang="en-US" altLang="ko-KR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UIUX</a:t>
            </a:r>
            <a:r>
              <a:rPr lang="ko-KR" altLang="en-US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요구분석</a:t>
            </a: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latinLnBrk="0">
              <a:buFontTx/>
              <a:buNone/>
              <a:defRPr/>
            </a:pPr>
            <a:r>
              <a:rPr lang="ko-KR" altLang="en-US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제출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이채윤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이채윤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pSp>
        <p:nvGrpSpPr>
          <p:cNvPr id="5" name="다이어그램 13"/>
          <p:cNvGrpSpPr/>
          <p:nvPr/>
        </p:nvGrpSpPr>
        <p:grpSpPr>
          <a:xfrm>
            <a:off x="1094740" y="2536190"/>
            <a:ext cx="9687560" cy="3450590"/>
            <a:chOff x="1094740" y="2536190"/>
            <a:chExt cx="9687560" cy="3450590"/>
          </a:xfrm>
        </p:grpSpPr>
        <p:cxnSp>
          <p:nvCxnSpPr>
            <p:cNvPr id="14" name="다이어그램 1"/>
            <p:cNvCxnSpPr/>
            <p:nvPr/>
          </p:nvCxnSpPr>
          <p:spPr>
            <a:xfrm rot="0">
              <a:off x="1096010" y="2536190"/>
              <a:ext cx="9686925" cy="2540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15" name="다이어그램 2"/>
            <p:cNvSpPr>
              <a:spLocks/>
            </p:cNvSpPr>
            <p:nvPr/>
          </p:nvSpPr>
          <p:spPr>
            <a:xfrm rot="0">
              <a:off x="1094740" y="2536825"/>
              <a:ext cx="1939290" cy="345059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2000" b="1">
                  <a:solidFill>
                    <a:schemeClr val="tx1"/>
                  </a:solidFill>
                </a:rPr>
                <a:t>개요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다이어그램 3"/>
            <p:cNvSpPr>
              <a:spLocks/>
            </p:cNvSpPr>
            <p:nvPr/>
          </p:nvSpPr>
          <p:spPr>
            <a:xfrm rot="0">
              <a:off x="3148965" y="2673350"/>
              <a:ext cx="6083935" cy="44323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사이트명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오뚜기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17" name="다이어그램 4"/>
            <p:cNvCxnSpPr/>
            <p:nvPr/>
          </p:nvCxnSpPr>
          <p:spPr>
            <a:xfrm rot="0">
              <a:off x="3031490" y="3125470"/>
              <a:ext cx="7750175" cy="317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18" name="다이어그램 5"/>
            <p:cNvSpPr>
              <a:spLocks/>
            </p:cNvSpPr>
            <p:nvPr/>
          </p:nvSpPr>
          <p:spPr>
            <a:xfrm rot="0">
              <a:off x="3148965" y="3355975"/>
              <a:ext cx="6083935" cy="44323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웹페이지 주소</a:t>
              </a:r>
              <a:r>
                <a:rPr lang="ko-KR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http://www.ottogi.co.kr/main/main.asp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19" name="다이어그램 6"/>
            <p:cNvCxnSpPr/>
            <p:nvPr/>
          </p:nvCxnSpPr>
          <p:spPr>
            <a:xfrm rot="0">
              <a:off x="3031490" y="390144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0" name="다이어그램 7"/>
            <p:cNvSpPr>
              <a:spLocks/>
            </p:cNvSpPr>
            <p:nvPr/>
          </p:nvSpPr>
          <p:spPr>
            <a:xfrm rot="0">
              <a:off x="3148965" y="4038600"/>
              <a:ext cx="6083935" cy="44323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주요 서비스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품목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식료품 제조 및 판매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1" name="다이어그램 8"/>
            <p:cNvCxnSpPr/>
            <p:nvPr/>
          </p:nvCxnSpPr>
          <p:spPr>
            <a:xfrm rot="0">
              <a:off x="3031490" y="4584065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2" name="다이어그램 9"/>
            <p:cNvSpPr>
              <a:spLocks/>
            </p:cNvSpPr>
            <p:nvPr/>
          </p:nvSpPr>
          <p:spPr>
            <a:xfrm rot="0">
              <a:off x="3148965" y="4721225"/>
              <a:ext cx="6083935" cy="44323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서비스 대상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 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타깃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식료품, 기업 정보에 대해 알고자 하는 이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3" name="다이어그램 10"/>
            <p:cNvCxnSpPr/>
            <p:nvPr/>
          </p:nvCxnSpPr>
          <p:spPr>
            <a:xfrm rot="0">
              <a:off x="3031490" y="5267325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4" name="다이어그램 11"/>
            <p:cNvSpPr>
              <a:spLocks/>
            </p:cNvSpPr>
            <p:nvPr/>
          </p:nvSpPr>
          <p:spPr>
            <a:xfrm rot="0">
              <a:off x="3157855" y="5404485"/>
              <a:ext cx="6084570" cy="44386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로고 사용 규정 유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무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  <a:p>
              <a:pPr marL="0" indent="0" algn="l" latinLnBrk="1">
                <a:buFontTx/>
                <a:buNone/>
              </a:pP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오뚜기 가이드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hlinkClick r:id="rId2"/>
                </a:rPr>
                <a:t>http://www.ottogi.co.kr/overview/ci.asp</a:t>
              </a: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5" name="다이어그램 12"/>
            <p:cNvCxnSpPr/>
            <p:nvPr/>
          </p:nvCxnSpPr>
          <p:spPr>
            <a:xfrm rot="0">
              <a:off x="3031490" y="594995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pSp>
        <p:nvGrpSpPr>
          <p:cNvPr id="5" name="다이어그램 28"/>
          <p:cNvGrpSpPr/>
          <p:nvPr/>
        </p:nvGrpSpPr>
        <p:grpSpPr>
          <a:xfrm>
            <a:off x="1096010" y="2108835"/>
            <a:ext cx="9686290" cy="3876675"/>
            <a:chOff x="1096010" y="2108835"/>
            <a:chExt cx="9686290" cy="3876675"/>
          </a:xfrm>
        </p:grpSpPr>
        <p:cxnSp>
          <p:nvCxnSpPr>
            <p:cNvPr id="17" name="다이어그램 14"/>
            <p:cNvCxnSpPr/>
            <p:nvPr/>
          </p:nvCxnSpPr>
          <p:spPr>
            <a:xfrm rot="0">
              <a:off x="1096010" y="2108835"/>
              <a:ext cx="9686925" cy="2540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19" name="다이어그램 16"/>
            <p:cNvSpPr>
              <a:spLocks/>
            </p:cNvSpPr>
            <p:nvPr/>
          </p:nvSpPr>
          <p:spPr>
            <a:xfrm rot="0">
              <a:off x="3148965" y="2237740"/>
              <a:ext cx="6083935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사이트 변경 사유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홈페이지 사용 용이성 및 디자인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0" name="다이어그램 17"/>
            <p:cNvCxnSpPr/>
            <p:nvPr/>
          </p:nvCxnSpPr>
          <p:spPr>
            <a:xfrm rot="0">
              <a:off x="3032760" y="275463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1" name="다이어그램 18"/>
            <p:cNvSpPr>
              <a:spLocks/>
            </p:cNvSpPr>
            <p:nvPr/>
          </p:nvSpPr>
          <p:spPr>
            <a:xfrm rot="0">
              <a:off x="3148965" y="2883535"/>
              <a:ext cx="6083935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기대하는 결과</a:t>
              </a:r>
              <a:r>
                <a:rPr lang="ko-KR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홈페이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지 사용자의 편리성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2" name="다이어그램 19"/>
            <p:cNvCxnSpPr/>
            <p:nvPr/>
          </p:nvCxnSpPr>
          <p:spPr>
            <a:xfrm rot="0">
              <a:off x="3032760" y="3400425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3" name="다이어그램 20"/>
            <p:cNvSpPr>
              <a:spLocks/>
            </p:cNvSpPr>
            <p:nvPr/>
          </p:nvSpPr>
          <p:spPr>
            <a:xfrm rot="0">
              <a:off x="3148965" y="3529330"/>
              <a:ext cx="6715125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요구 디바이스 환경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1280px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기준 그 이상의 화면의 크기를 가지는 기기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+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반응형 웹페이지 구성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4" name="다이어그램 21"/>
            <p:cNvCxnSpPr/>
            <p:nvPr/>
          </p:nvCxnSpPr>
          <p:spPr>
            <a:xfrm rot="0">
              <a:off x="3032760" y="404622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5" name="다이어그램 22"/>
            <p:cNvSpPr>
              <a:spLocks/>
            </p:cNvSpPr>
            <p:nvPr/>
          </p:nvSpPr>
          <p:spPr>
            <a:xfrm rot="0">
              <a:off x="3148965" y="4175125"/>
              <a:ext cx="6725920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사용 색상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노란색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108),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빨간색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186),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남색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2747),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흰색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검정색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회색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6" name="다이어그램 23"/>
            <p:cNvCxnSpPr/>
            <p:nvPr/>
          </p:nvCxnSpPr>
          <p:spPr>
            <a:xfrm rot="0">
              <a:off x="3032760" y="4692015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7" name="다이어그램 24"/>
            <p:cNvSpPr>
              <a:spLocks/>
            </p:cNvSpPr>
            <p:nvPr/>
          </p:nvSpPr>
          <p:spPr>
            <a:xfrm rot="0">
              <a:off x="3148965" y="4820920"/>
              <a:ext cx="6375400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디자인 컨셉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현재 홈페이지의 장점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(간결함)을 유지하고, 기업 색상을 이용하여 밝은 분위기 연출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8" name="다이어그램 25"/>
            <p:cNvCxnSpPr/>
            <p:nvPr/>
          </p:nvCxnSpPr>
          <p:spPr>
            <a:xfrm rot="0">
              <a:off x="3032760" y="533781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9" name="다이어그램 26"/>
            <p:cNvSpPr>
              <a:spLocks/>
            </p:cNvSpPr>
            <p:nvPr/>
          </p:nvSpPr>
          <p:spPr>
            <a:xfrm rot="0">
              <a:off x="3148965" y="5466715"/>
              <a:ext cx="6083935" cy="41973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주요 사이트 키워드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(1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차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)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기업정보 탐색, 제품정보 탐색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30" name="다이어그램 27"/>
            <p:cNvCxnSpPr/>
            <p:nvPr/>
          </p:nvCxnSpPr>
          <p:spPr>
            <a:xfrm rot="0">
              <a:off x="3032760" y="5983605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  <p:sp>
        <p:nvSpPr>
          <p:cNvPr id="18" name="슬라이드 번호 개체 틀 3"/>
          <p:cNvSpPr>
            <a:spLocks/>
          </p:cNvSpPr>
          <p:nvPr/>
        </p:nvSpPr>
        <p:spPr>
          <a:xfrm rot="0">
            <a:off x="1099820" y="2300605"/>
            <a:ext cx="1268095" cy="365760"/>
          </a:xfrm>
          <a:prstGeom prst="rect"/>
          <a:ln w="0">
            <a:noFill/>
            <a:prstDash/>
          </a:ln>
        </p:spPr>
        <p:style>
          <a:lnRef idx="0">
            <a:schemeClr val="dk1"/>
          </a:lnRef>
          <a:fillRef idx="0">
            <a:schemeClr val="lt1"/>
          </a:fillRef>
          <a:effectRef idx="0">
            <a:srgbClr val="000000"/>
          </a:effectRef>
          <a:fontRef idx="minor"/>
        </p:style>
        <p:txBody>
          <a:bodyPr wrap="square" lIns="91440" tIns="45720" rIns="91440" bIns="45720" numCol="1" vert="horz" anchor="t" upright="1">
            <a:noAutofit/>
          </a:bodyPr>
          <a:lstStyle/>
          <a:p>
            <a:pPr marL="0" indent="0" algn="l" latinLnBrk="1"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요구사항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/>
          </p:cNvSpPr>
          <p:nvPr/>
        </p:nvSpPr>
        <p:spPr>
          <a:xfrm rot="0">
            <a:off x="1099820" y="2300605"/>
            <a:ext cx="1268095" cy="365760"/>
          </a:xfrm>
          <a:prstGeom prst="rect"/>
          <a:ln w="0">
            <a:noFill/>
            <a:prstDash/>
          </a:ln>
        </p:spPr>
        <p:style>
          <a:lnRef idx="0">
            <a:schemeClr val="dk1"/>
          </a:lnRef>
          <a:fillRef idx="0">
            <a:schemeClr val="lt1"/>
          </a:fillRef>
          <a:effectRef idx="0">
            <a:srgbClr val="000000"/>
          </a:effectRef>
          <a:fontRef idx="minor"/>
        </p:style>
        <p:txBody>
          <a:bodyPr wrap="square" lIns="91440" tIns="45720" rIns="91440" bIns="45720" numCol="1" vert="horz" anchor="t" upright="1">
            <a:noAutofit/>
          </a:bodyPr>
          <a:lstStyle/>
          <a:p>
            <a:pPr marL="0" indent="0" algn="l" latinLnBrk="1"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요구사항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480" y="2108835"/>
          <a:ext cx="9190355" cy="36531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50545"/>
                <a:gridCol w="4319905"/>
                <a:gridCol w="4319905"/>
              </a:tblGrid>
              <a:tr h="3422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긍정요인(보기 편함)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부정 요인(단조로움)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54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내부요인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형식의 통일성으로 인해 보기 편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하다.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(이벤트, 메인상품)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첫페이지에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 크게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강조된다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통일성으로 인해 단조로움이 느껴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진다.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신제품 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홍보가 부족하다.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  <a:tr h="16554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외부요인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깔끔함, 단정함이 주는 신뢰의 이미지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부각된다.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단조로움에서</a:t>
                      </a: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지루함이 느껴질 수 있다.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480" y="5869940"/>
            <a:ext cx="919226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깔끔한 형식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을 유지하되,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기업 공식 색상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과 새로운 요소를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이용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하여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밝은 이미지 부여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85" y="2108835"/>
          <a:ext cx="9413875" cy="394335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62990">
                <a:tc rowSpan="3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소비자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8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세분시장의 규모는 적절한가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적절하다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많은 계열사를 보유하고있으며, 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이로인해 다양한 분야의 식료품에서 점유율이 높다.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85"/>
                      </a:schemeClr>
                    </a:solidFill>
                  </a:tcPr>
                </a:tc>
              </a:tr>
              <a:tr h="13404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성장 가능성이 높은 시장인가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높다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1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인가구의 증가와 코로나 장기화에 따라 간편조리식품 선호도 및 소비량의 증가로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냉동식품과 간편조리식품의 판매량이 꾸준히 증가하고있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85"/>
                      </a:schemeClr>
                    </a:solidFill>
                  </a:tcPr>
                </a:tc>
              </a:tr>
              <a:tr h="126365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세분 시장별 잠재 수요는 어느정도인가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1인가구 증가 등의 이유로 간편식 선호도가 증가함에 따라 수요는 꾸준히 상승할것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이다.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8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105" y="2108835"/>
          <a:ext cx="9413875" cy="36861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3295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1455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경쟁사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현재의 경쟁사들이 공격적이고 강력한가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그렇다.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큰 규모의 식품산업 기업들이 주력상품을 통해 본인의 자리를 굳건히 지키고 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  <a:tr h="1875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새로운 경쟁사의 진입 가능성이 높은가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가능성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유명 음식점들이 배달 및 밀키트 사업에 진출하고 좋은 반응을 얻고 있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또한 직구가 활성화되며 해외 식품의 유입이 증가하고있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580" y="2108835"/>
          <a:ext cx="9413875" cy="378841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3511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4900">
                <a:tc rowSpan="3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자사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기업의 목표와 일치 하는가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인류 식생활 향상에 이바지하기 위해 최선을 다하고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정직한 이미지가 느껴</a:t>
                      </a: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진다.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  <a:tr h="10191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인적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물적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기술적 자원을 갖추고 있는가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갖추고있다.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  <a:tr h="131318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기존 서비스와 시너지 효과를 낼 수 있는가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기업로고처럼 밝은 분위기와, 용이성과 관련하여 몇몇 요소를 변경하면 시너지를 낼 수 있을것이다.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7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6963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90550"/>
                <a:gridCol w="271780"/>
                <a:gridCol w="271780"/>
                <a:gridCol w="1168400"/>
                <a:gridCol w="559435"/>
                <a:gridCol w="851535"/>
                <a:gridCol w="614680"/>
                <a:gridCol w="1174750"/>
                <a:gridCol w="449580"/>
                <a:gridCol w="1371600"/>
                <a:gridCol w="622935"/>
                <a:gridCol w="154495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 </a:t>
                      </a:r>
                      <a:r>
                        <a:rPr 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2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0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 요약 </a:t>
                      </a:r>
                      <a:r>
                        <a:rPr lang="en-US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홈페이지가 좀 더 보기 편하면 좋겠다.</a:t>
                      </a:r>
                      <a:endParaRPr lang="ko-KR" altLang="en-US" sz="1100" kern="0" i="0" b="1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김다희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24세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여자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대한민국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정리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 경기도 수원시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없음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1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9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무언가 선택을 할 때 하나하나 꼼꼼히 따져보는 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73530">
                <a:tc gridSpan="12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lang="ko-KR" altLang="en-US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및 스토리 </a:t>
                      </a:r>
                      <a:r>
                        <a:rPr lang="en-US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취업준비생인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김다희는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좋은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기업에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취업을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하고싶다.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기업은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관리도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소홀히하지않는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꼼꼼함이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있어야한다고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생각해왔다.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그래서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이번에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올라온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오뚜기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채용공고를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보고,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홈페이지에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접속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해봤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전체적으로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깔끔한 구성이 보기 편했다. 다만 레시피를 넘겨볼때 스크롤이 불편했으며, SNS는 무엇을 말하고자하는지 이해하지못하는 등 작은 부분들에서 불편함을 느꼈다.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4728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90550"/>
                <a:gridCol w="271780"/>
                <a:gridCol w="271780"/>
                <a:gridCol w="1168400"/>
                <a:gridCol w="559435"/>
                <a:gridCol w="851535"/>
                <a:gridCol w="614680"/>
                <a:gridCol w="1174750"/>
                <a:gridCol w="449580"/>
                <a:gridCol w="1371600"/>
                <a:gridCol w="622935"/>
                <a:gridCol w="1544955"/>
              </a:tblGrid>
              <a:tr h="429895">
                <a:tc gridSpan="2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 </a:t>
                      </a:r>
                      <a:r>
                        <a:rPr 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2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0">
                  <a:txBody>
                    <a:bodyPr/>
                    <a:lstStyle/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 요약 </a:t>
                      </a:r>
                      <a:r>
                        <a:rPr lang="en-US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어떤 신제품이 나왔는지 쉽게 볼 수 있으면 좋겠다.</a:t>
                      </a:r>
                      <a:endParaRPr lang="ko-KR" altLang="en-US" sz="1100" kern="0" i="0" b="1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08305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이태일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26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남자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대한민국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회사원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신제품 도장깨기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1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서울특별시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연 2,600만 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9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퇴근 후 신상 쇼핑이 일주일의 낙이다.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82445">
                <a:tc gridSpan="12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lang="ko-KR" altLang="en-US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및 스토리 </a:t>
                      </a:r>
                      <a:r>
                        <a:rPr lang="en-US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평범한 회사원 이태일은 퇴근</a:t>
                      </a:r>
                      <a:r>
                        <a:rPr lang="ko-KR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후에 맛있는 것을 먹으며 스트레스를 풀고는 한다. 인터넷 기사를 보다보니 오뚜기에서 신제품이 나온다는 소식을 접했다. 상세한 제품</a:t>
                      </a:r>
                      <a:r>
                        <a:rPr lang="ko-KR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정보를</a:t>
                      </a:r>
                      <a:r>
                        <a:rPr lang="ko-KR" altLang="ko-KR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알고싶어서 홈페이지에 들어갔다. 큰 광고가 눈에 띄었고,  옆으로 넘겨보아도 이미 유명한 제품들만 보였다. 신제품은 어디에서 확인해야하지 스크롤을 내리자 자그맣게 신제품정보라는 파트를 찾을 수 있었다. 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185</Paragraphs>
  <Words>815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jangfamily</dc:creator>
  <cp:lastModifiedBy>이 채윤</cp:lastModifiedBy>
  <dc:title>PowerPoint 프레젠테이션</dc:title>
  <cp:version>9.103.96.45032</cp:version>
  <dcterms:modified xsi:type="dcterms:W3CDTF">2021-09-03T09:20:06Z</dcterms:modified>
</cp:coreProperties>
</file>