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trictFirstAndLastChars="0" saveSubsetFonts="1" autoCompressPictures="0">
  <p:sldMasterIdLst>
    <p:sldMasterId id="2147483669" r:id="rId8"/>
    <p:sldMasterId id="2147483670" r:id="rId10"/>
  </p:sldMasterIdLst>
  <p:notesMasterIdLst>
    <p:notesMasterId r:id="rId12"/>
  </p:notesMasterIdLst>
  <p:sldIdLst>
    <p:sldId id="256" r:id="rId14"/>
    <p:sldId id="257" r:id="rId16"/>
    <p:sldId id="263" r:id="rId18"/>
    <p:sldId id="264" r:id="rId20"/>
  </p:sldIdLst>
  <p:sldSz cx="6858000" cy="990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h49FYgup98Kd07mVmJulXK8a+j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D08F27A2-869D-4596-86BC-24CB4B6FD2AB}">
  <a:tblStyle styleId="{D08F27A2-869D-4596-86BC-24CB4B6FD2A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3804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" Type="http://customschemas.google.com/relationships/presentationmetadata" Target="metadata"></Relationship><Relationship Id="rId8" Type="http://schemas.openxmlformats.org/officeDocument/2006/relationships/slideMaster" Target="slideMasters/slideMaster1.xml"></Relationship><Relationship Id="rId9" Type="http://schemas.openxmlformats.org/officeDocument/2006/relationships/theme" Target="theme/theme1.xml"></Relationship><Relationship Id="rId10" Type="http://schemas.openxmlformats.org/officeDocument/2006/relationships/slideMaster" Target="slideMasters/slideMaster2.xml"></Relationship><Relationship Id="rId12" Type="http://schemas.openxmlformats.org/officeDocument/2006/relationships/notesMaster" Target="notesMasters/notesMaster1.xml"></Relationship><Relationship Id="rId14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15754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0452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>
            <a:spLocks noGrp="1"/>
          </p:cNvSpPr>
          <p:nvPr>
            <p:ph type="dt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ft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sldNum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>
  <p:cSld name="1_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D871DC8-AA7E-4163-928D-A39775962CC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68644267"/>
              </p:ext>
            </p:extLst>
          </p:nvPr>
        </p:nvGraphicFramePr>
        <p:xfrm>
          <a:off x="210312" y="1618488"/>
          <a:ext cx="6344312" cy="7772394"/>
        </p:xfrm>
        <a:graphic>
          <a:graphicData uri="http://schemas.openxmlformats.org/drawingml/2006/table">
            <a:tbl>
              <a:tblPr/>
              <a:tblGrid>
                <a:gridCol w="4341087">
                  <a:extLst>
                    <a:ext uri="{9D8B030D-6E8A-4147-A177-3AD203B41FA5}">
                      <a16:colId xmlns:a16="http://schemas.microsoft.com/office/drawing/2014/main" val="1502844293"/>
                    </a:ext>
                  </a:extLst>
                </a:gridCol>
                <a:gridCol w="498499">
                  <a:extLst>
                    <a:ext uri="{9D8B030D-6E8A-4147-A177-3AD203B41FA5}">
                      <a16:colId xmlns:a16="http://schemas.microsoft.com/office/drawing/2014/main" val="3063853591"/>
                    </a:ext>
                  </a:extLst>
                </a:gridCol>
                <a:gridCol w="646201">
                  <a:extLst>
                    <a:ext uri="{9D8B030D-6E8A-4147-A177-3AD203B41FA5}">
                      <a16:colId xmlns:a16="http://schemas.microsoft.com/office/drawing/2014/main" val="3158728127"/>
                    </a:ext>
                  </a:extLst>
                </a:gridCol>
                <a:gridCol w="858525">
                  <a:extLst>
                    <a:ext uri="{9D8B030D-6E8A-4147-A177-3AD203B41FA5}">
                      <a16:colId xmlns:a16="http://schemas.microsoft.com/office/drawing/2014/main" val="998459078"/>
                    </a:ext>
                  </a:extLst>
                </a:gridCol>
              </a:tblGrid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 경험 요소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그렇다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보통이다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잘모르겠다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710568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(1)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유용한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useful)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411595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사용자가 서비스를 사용할 때 진정으로 유용한가를 고려하는 것이다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79077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서비스를 사용하면서 유용한 경험을 제공받는가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086037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서비스가 목적에 적합한 정보를 제공하는가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217530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서비스가 목적에 적합한 기능을 제공하는가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863053"/>
                  </a:ext>
                </a:extLst>
              </a:tr>
              <a:tr h="12708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160937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(2)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편리한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usable)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400829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사용자가 서비스를 사용하는 데 있어서 특별히 배우는 과정 없이 쉽게 사용할 수 있는지에 대한 여부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633614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서비스를 사용하기 쉬운가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587210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사용법을 배울 필요 없이 사용하기 쉬운가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480340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사용자의 실수를 줄이고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실수했을 때 쉽게 극복하게 해 주는가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897682"/>
                  </a:ext>
                </a:extLst>
              </a:tr>
              <a:tr h="12708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632569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(3)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매력적인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desirable)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55621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감성적인 측면에서 오감을 만족시켜 사용자의 심리적인 만족을 충족시키는 것을 의미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27543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서비스가 매력적인 경험을 주는가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105457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서비스가 차별화된 경험을 주는가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620689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서비스가 감성적 측면에서 즐거움을 주는가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689584"/>
                  </a:ext>
                </a:extLst>
              </a:tr>
              <a:tr h="12708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064518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(4)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발견 가능한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findable)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38626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 스스로 필요한 정보나 서비스를 찾을 수 있는지를 의미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017194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서비스를 스스로 찾고 해결할 수 있는가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159748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원하는 서비스를 한 번에 쉽게 찾을 수 있는가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725250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서비스를 쉽게 찾을 수 있도록 기준 가이드 또는 솔루션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(solution)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이 제공되는가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460826"/>
                  </a:ext>
                </a:extLst>
              </a:tr>
              <a:tr h="12708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663752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(5)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접근 가능한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accessible)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461243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사용자의 환경을 고려하여 제작되었는지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특정한 환경이나 장애에 대처할 만한지를 의미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483442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모든 사용자들이 서비스를 사용할 수 있는 환경과 조건이 갖추어져 있는가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505724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서비스를 쉽게 사용할 수 있는 환경과 조건이 갖추어져 있는가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995550"/>
                  </a:ext>
                </a:extLst>
              </a:tr>
              <a:tr h="12708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776125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(6)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믿을 만한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credible)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077662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직접적인 목적 이외에도 사용자가 신뢰할 수 있어야 한다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277306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서비스를 신뢰할 수 있는가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097576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서비스를 사용하면서 진정성을 느낄 수 있는가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003355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서비스가 실행되는 데 있어서 움직임과 연동이 안정적인가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320824"/>
                  </a:ext>
                </a:extLst>
              </a:tr>
              <a:tr h="12708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055305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(7)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가치 있는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valuable)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270712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사용자가 서비스를 사용하면서 가치를 느낄 수 있도록 하는 것으로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경제적인 가치를 넘어서 무형의 가치로 확장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4001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서비스가 사용자에게 가치 있는 경험을 제공하는가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19436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서비스가 감성적으로 사용자에게 경험을 제공하는가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518672"/>
                  </a:ext>
                </a:extLst>
              </a:tr>
              <a:tr h="2732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최종점수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691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65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>
  <p:cSld name="1_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518FD25-FF3A-464F-BA7C-709BA20B9C7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3817549"/>
              </p:ext>
            </p:extLst>
          </p:nvPr>
        </p:nvGraphicFramePr>
        <p:xfrm>
          <a:off x="275066" y="1540113"/>
          <a:ext cx="6346717" cy="7927747"/>
        </p:xfrm>
        <a:graphic>
          <a:graphicData uri="http://schemas.openxmlformats.org/drawingml/2006/table">
            <a:tbl>
              <a:tblPr/>
              <a:tblGrid>
                <a:gridCol w="5163892">
                  <a:extLst>
                    <a:ext uri="{9D8B030D-6E8A-4147-A177-3AD203B41FA5}">
                      <a16:colId xmlns:a16="http://schemas.microsoft.com/office/drawing/2014/main" val="151084520"/>
                    </a:ext>
                  </a:extLst>
                </a:gridCol>
                <a:gridCol w="394275">
                  <a:extLst>
                    <a:ext uri="{9D8B030D-6E8A-4147-A177-3AD203B41FA5}">
                      <a16:colId xmlns:a16="http://schemas.microsoft.com/office/drawing/2014/main" val="3665150496"/>
                    </a:ext>
                  </a:extLst>
                </a:gridCol>
                <a:gridCol w="394275">
                  <a:extLst>
                    <a:ext uri="{9D8B030D-6E8A-4147-A177-3AD203B41FA5}">
                      <a16:colId xmlns:a16="http://schemas.microsoft.com/office/drawing/2014/main" val="199762930"/>
                    </a:ext>
                  </a:extLst>
                </a:gridCol>
                <a:gridCol w="394275">
                  <a:extLst>
                    <a:ext uri="{9D8B030D-6E8A-4147-A177-3AD203B41FA5}">
                      <a16:colId xmlns:a16="http://schemas.microsoft.com/office/drawing/2014/main" val="212289479"/>
                    </a:ext>
                  </a:extLst>
                </a:gridCol>
              </a:tblGrid>
              <a:tr h="19741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사용성 요소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그렇다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보통이다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잘모르겠다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445158"/>
                  </a:ext>
                </a:extLst>
              </a:tr>
              <a:tr h="151237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(1) 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가항성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navigability)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509625"/>
                  </a:ext>
                </a:extLst>
              </a:tr>
              <a:tr h="129632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사용자가 원하는 서비스를 효율적으로 찾을 수 있는 정도를 의미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사용자가 서비스 내부를 효율적으로 이동하고 항해할 수 있도록 하는 것과 관련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841677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기능을 직접 선택할 수 있는가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506327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내비게이션을 도울 수 있는 장치를 제공하는가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455274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진행 상태를 알려 주는 장치를 제공하는가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07888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오류에 대한 충분한 설명과 적절한 대처 방안을 제공하는가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860856"/>
                  </a:ext>
                </a:extLst>
              </a:tr>
              <a:tr h="101405">
                <a:tc>
                  <a:txBody>
                    <a:bodyPr/>
                    <a:lstStyle/>
                    <a:p>
                      <a:pPr algn="just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038379"/>
                  </a:ext>
                </a:extLst>
              </a:tr>
              <a:tr h="151237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(2) 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통제성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controllability)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655580"/>
                  </a:ext>
                </a:extLst>
              </a:tr>
              <a:tr h="118830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사용자가 서비스를 스스로 제어할 수 있는 정도를 의미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이를 통해 사용자는 서비스에 대해 우위에 있음을 느낄 수 있고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서비스를 보다 적극적으로 활용할 수 있게 된다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784850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진행 중인 상태를 취소하거나 종료하는 것이 언제라도 가능한가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997053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기능을 취소하는 것이 언제라도 가능한가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439292"/>
                  </a:ext>
                </a:extLst>
              </a:tr>
              <a:tr h="101405">
                <a:tc>
                  <a:txBody>
                    <a:bodyPr/>
                    <a:lstStyle/>
                    <a:p>
                      <a:pPr algn="just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83"/>
                  </a:ext>
                </a:extLst>
              </a:tr>
              <a:tr h="151237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(3) 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일관성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consistency)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269565"/>
                  </a:ext>
                </a:extLst>
              </a:tr>
              <a:tr h="129632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서비스에서 구현되는 시스템이나 인터페이스 요소들 간의 동일한 정도를 의미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597810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서비스를 선택하거나 이동하는 데 일정한 방식으로 제공하는가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999460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동일한 기능의 요소는 일정한 위치에 제공하는가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8979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시스템이나 인터페이스는 통일성을 가지는가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874741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동일한 기능에는 동일한 용어를 사용하는가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883920"/>
                  </a:ext>
                </a:extLst>
              </a:tr>
              <a:tr h="101405">
                <a:tc>
                  <a:txBody>
                    <a:bodyPr/>
                    <a:lstStyle/>
                    <a:p>
                      <a:pPr algn="just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388939"/>
                  </a:ext>
                </a:extLst>
              </a:tr>
              <a:tr h="151237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(4) 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명확성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clarity)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298805"/>
                  </a:ext>
                </a:extLst>
              </a:tr>
              <a:tr h="140435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기능이나 요소들이 애매하지 않게 표현되는 정도를 의미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84355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기능들이 혼란을 주지 않도록 분명하게 구분되는가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580496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중요한 기능이나 정보는 우선적으로 배치하고 분명하게 표시하는가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320150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시스템이나 인터페이스의 기능을 명확하게 표시하는가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831074"/>
                  </a:ext>
                </a:extLst>
              </a:tr>
              <a:tr h="101405">
                <a:tc>
                  <a:txBody>
                    <a:bodyPr/>
                    <a:lstStyle/>
                    <a:p>
                      <a:pPr algn="just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021601"/>
                  </a:ext>
                </a:extLst>
              </a:tr>
              <a:tr h="151237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(5) 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간결성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simplicity)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780422"/>
                  </a:ext>
                </a:extLst>
              </a:tr>
              <a:tr h="129632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서비스에 필요한 요소만 최적화되어 표현된 정도를 의미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가능한 한 불필요한 요소가 제거된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단순하고 간결한 서비스로 사용자의 학습과 이해를 돕는 것과 관련된다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86921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시스템이나 인터페이스는 단순하고 이해하기 쉬운 구조인가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690960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유사한 기능이나 요소들은 그룹화되어 있는가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8161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서비스를 설명하는 문장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메뉴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기능 설명 등은 간결하게 표현되어 있는가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984639"/>
                  </a:ext>
                </a:extLst>
              </a:tr>
              <a:tr h="101405">
                <a:tc>
                  <a:txBody>
                    <a:bodyPr/>
                    <a:lstStyle/>
                    <a:p>
                      <a:pPr algn="just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903959"/>
                  </a:ext>
                </a:extLst>
              </a:tr>
              <a:tr h="151237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(6) 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친숙성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familiarity)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378698"/>
                  </a:ext>
                </a:extLst>
              </a:tr>
              <a:tr h="135033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요소가 사용자의 긍정적 경험과 부합되는 정도를 말하는 것으로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구성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인터랙션 방식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사용되는 용어 등 서비스를 구성하는 요소들이 사용자의 생각과 자연스럽게 대응되는 것을 의미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209879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다른 서비스에서 사용한 경험이 적용되었는가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154942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사용자가 편안함을 느낄 수 있는가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477050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친숙한 이미지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그래픽을 사용하는가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223506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사용자가 이해할 수 있는 친숙한 용어를 사용하는가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107278"/>
                  </a:ext>
                </a:extLst>
              </a:tr>
              <a:tr h="101405">
                <a:tc>
                  <a:txBody>
                    <a:bodyPr/>
                    <a:lstStyle/>
                    <a:p>
                      <a:pPr algn="just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418162"/>
                  </a:ext>
                </a:extLst>
              </a:tr>
              <a:tr h="151237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(7) 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공신성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credibility)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040058"/>
                  </a:ext>
                </a:extLst>
              </a:tr>
              <a:tr h="124231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서비스를 통해서 느끼는 공적인 신뢰 수준을 의미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248408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문장 표현은 긍정적이고 친절하게 제공하는가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671832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추가 도움을 받을 수 있는 연락처를 제공하는가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074936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중요한 의사결정에 대해 확인 절차를 제공하는가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479557"/>
                  </a:ext>
                </a:extLst>
              </a:tr>
              <a:tr h="101405">
                <a:tc>
                  <a:txBody>
                    <a:bodyPr/>
                    <a:lstStyle/>
                    <a:p>
                      <a:pPr algn="just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88845"/>
                  </a:ext>
                </a:extLst>
              </a:tr>
              <a:tr h="151237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(8) 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보안성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security)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833579"/>
                  </a:ext>
                </a:extLst>
              </a:tr>
              <a:tr h="129632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권한이 없는 사람이나 서비스의 접근을 통제할 수 있는 정도를 의미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서비스를 사용하면서 사용자 정보가 보호되는 것과 관련된다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33841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개인 정보를 다른 사람이 볼 수 없도록 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942192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개인 정보에 대한 보안이 이루어지고 있다는 단서를 제공하는가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823658"/>
                  </a:ext>
                </a:extLst>
              </a:tr>
              <a:tr h="101405">
                <a:tc>
                  <a:txBody>
                    <a:bodyPr/>
                    <a:lstStyle/>
                    <a:p>
                      <a:pPr algn="just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803969"/>
                  </a:ext>
                </a:extLst>
              </a:tr>
              <a:tr h="151237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(9) 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접근성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accessibility)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978496"/>
                  </a:ext>
                </a:extLst>
              </a:tr>
              <a:tr h="129632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사용자의 장애에 관계없이 서비스를 접근할 수 있는 정도를 의미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장애적 요인으로 제한 사항을 가진 사용자도 서비스를 불편 없이 사용할 수 있도록 고려해야 한다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023458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색을 가진 모든 정보는 색상을 배제하더라도 이해할 수 있도록 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94329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움직이거나 깜박거리는 요소의 사용이 적절한가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701501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시력에 문제가 있는 사용자들을 위하여 충분한 크기의 문자를 제공하는가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730923"/>
                  </a:ext>
                </a:extLst>
              </a:tr>
              <a:tr h="1566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최종점수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371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77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slideLayout" Target="../slideLayouts/slideLayout3.xml"></Relationship><Relationship Id="rId3" Type="http://schemas.openxmlformats.org/officeDocument/2006/relationships/slideLayout" Target="../slideLayouts/slideLayout4.xml"></Relationship><Relationship Id="rId4" Type="http://schemas.openxmlformats.org/officeDocument/2006/relationships/slideLayout" Target="../slideLayouts/slideLayout5.xml"></Relationship><Relationship Id="rId5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/>
          <p:nvPr/>
        </p:nvSpPr>
        <p:spPr>
          <a:xfrm>
            <a:off x="125730" y="514350"/>
            <a:ext cx="6608445" cy="658495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11"/>
          <p:cNvCxnSpPr/>
          <p:nvPr/>
        </p:nvCxnSpPr>
        <p:spPr>
          <a:xfrm>
            <a:off x="1951355" y="796290"/>
            <a:ext cx="459486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3;p11"/>
          <p:cNvSpPr/>
          <p:nvPr/>
        </p:nvSpPr>
        <p:spPr>
          <a:xfrm>
            <a:off x="120015" y="504825"/>
            <a:ext cx="6595110" cy="90392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1"/>
          <p:cNvSpPr txBox="1"/>
          <p:nvPr/>
        </p:nvSpPr>
        <p:spPr>
          <a:xfrm>
            <a:off x="5213350" y="220980"/>
            <a:ext cx="1569720" cy="21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 txBox="1"/>
          <p:nvPr/>
        </p:nvSpPr>
        <p:spPr>
          <a:xfrm>
            <a:off x="5243830" y="9576435"/>
            <a:ext cx="1539240" cy="21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120015" y="501015"/>
            <a:ext cx="609600" cy="276860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문항</a:t>
            </a:r>
            <a:r>
              <a:rPr lang="en-US" altLang="ko-KR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 txBox="1"/>
          <p:nvPr/>
        </p:nvSpPr>
        <p:spPr>
          <a:xfrm>
            <a:off x="729615" y="501015"/>
            <a:ext cx="1105535" cy="27686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rPr>
              <a:t>이</a:t>
            </a:r>
            <a:r>
              <a:rPr lang="ko-KR" altLang="en-US" sz="12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rPr>
              <a:t>채윤</a:t>
            </a:r>
            <a:endParaRPr lang="ko-KR" altLang="en-US" sz="1200" cap="none" i="0" b="0" strike="noStrike">
              <a:solidFill>
                <a:schemeClr val="dk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3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slideLayout" Target="../slideLayouts/slideLayout4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5243830" y="9576435"/>
            <a:ext cx="1539240" cy="21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88290" y="3348355"/>
            <a:ext cx="6280785" cy="6426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75"/>
              <a:buFont typeface="Arial"/>
              <a:buNone/>
            </a:pPr>
            <a:r>
              <a:rPr lang="ko-KR" sz="3575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" name="Google Shape;35;p1"/>
          <p:cNvGraphicFramePr>
            <a:graphicFrameLocks noGrp="1"/>
          </p:cNvGraphicFramePr>
          <p:nvPr/>
        </p:nvGraphicFramePr>
        <p:xfrm>
          <a:off x="1453515" y="4953000"/>
          <a:ext cx="3950970" cy="92837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921385"/>
                <a:gridCol w="3029585"/>
              </a:tblGrid>
              <a:tr h="32639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</a:rPr>
                        <a:t>능력단위명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L="74295" marR="74295" marT="36830" marB="3683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</a:rPr>
                        <a:t>UI</a:t>
                      </a:r>
                      <a:r>
                        <a:rPr lang="en-US" altLang="ko-KR" sz="1200" kern="1200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kern="1200" cap="none" strike="noStrike">
                          <a:solidFill>
                            <a:schemeClr val="dk1"/>
                          </a:solidFill>
                        </a:rPr>
                        <a:t>테스트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L="74295" marR="74295" marT="36830" marB="36830" anchor="ctr">
                    <a:solidFill>
                      <a:srgbClr val="F2F2F2"/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성</a:t>
                      </a: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명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이</a:t>
                      </a:r>
                      <a:r>
                        <a:rPr lang="ko-KR" altLang="en-US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채윤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/>
                </a:tc>
              </a:tr>
              <a:tr h="30099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제출일자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2021-10-26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01.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평가분석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9B33D-F660-467E-8863-DCA0EA96D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220" y="1235710"/>
            <a:ext cx="6191885" cy="243840"/>
          </a:xfrm>
        </p:spPr>
        <p:txBody>
          <a:bodyPr/>
          <a:lstStyle/>
          <a:p>
            <a:r>
              <a:rPr lang="ko-KR" altLang="en-US" dirty="0"/>
              <a:t>사용자 경험요소 분석</a:t>
            </a:r>
          </a:p>
        </p:txBody>
      </p:sp>
      <p:sp>
        <p:nvSpPr>
          <p:cNvPr id="41" name="도형 1"/>
          <p:cNvSpPr>
            <a:spLocks/>
          </p:cNvSpPr>
          <p:nvPr/>
        </p:nvSpPr>
        <p:spPr>
          <a:xfrm rot="0">
            <a:off x="4737100" y="2258695"/>
            <a:ext cx="130810" cy="126365"/>
          </a:xfrm>
          <a:prstGeom prst="ellipse"/>
          <a:noFill/>
          <a:ln w="12700" cap="flat" cmpd="sng"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도형 3"/>
          <p:cNvSpPr>
            <a:spLocks/>
          </p:cNvSpPr>
          <p:nvPr/>
        </p:nvSpPr>
        <p:spPr>
          <a:xfrm rot="0">
            <a:off x="4737100" y="2451735"/>
            <a:ext cx="130810" cy="126365"/>
          </a:xfrm>
          <a:prstGeom prst="ellipse"/>
          <a:noFill/>
          <a:ln w="12700" cap="flat" cmpd="sng"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도형 4"/>
          <p:cNvSpPr>
            <a:spLocks/>
          </p:cNvSpPr>
          <p:nvPr/>
        </p:nvSpPr>
        <p:spPr>
          <a:xfrm rot="0">
            <a:off x="4737100" y="2644775"/>
            <a:ext cx="130810" cy="126365"/>
          </a:xfrm>
          <a:prstGeom prst="ellipse"/>
          <a:noFill/>
          <a:ln w="12700" cap="flat" cmpd="sng"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4" name="도형 5"/>
          <p:cNvSpPr>
            <a:spLocks/>
          </p:cNvSpPr>
          <p:nvPr/>
        </p:nvSpPr>
        <p:spPr>
          <a:xfrm rot="0">
            <a:off x="4737100" y="3375025"/>
            <a:ext cx="130810" cy="126365"/>
          </a:xfrm>
          <a:prstGeom prst="ellipse"/>
          <a:noFill/>
          <a:ln w="12700" cap="flat" cmpd="sng"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5" name="도형 6"/>
          <p:cNvSpPr>
            <a:spLocks/>
          </p:cNvSpPr>
          <p:nvPr/>
        </p:nvSpPr>
        <p:spPr>
          <a:xfrm rot="0">
            <a:off x="4737100" y="3568065"/>
            <a:ext cx="130810" cy="126365"/>
          </a:xfrm>
          <a:prstGeom prst="ellipse"/>
          <a:noFill/>
          <a:ln w="12700" cap="flat" cmpd="sng"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도형 7"/>
          <p:cNvSpPr>
            <a:spLocks/>
          </p:cNvSpPr>
          <p:nvPr/>
        </p:nvSpPr>
        <p:spPr>
          <a:xfrm rot="0">
            <a:off x="4737100" y="3769995"/>
            <a:ext cx="130810" cy="126365"/>
          </a:xfrm>
          <a:prstGeom prst="ellipse"/>
          <a:noFill/>
          <a:ln w="12700" cap="flat" cmpd="sng"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7" name="도형 8"/>
          <p:cNvSpPr>
            <a:spLocks/>
          </p:cNvSpPr>
          <p:nvPr/>
        </p:nvSpPr>
        <p:spPr>
          <a:xfrm rot="0">
            <a:off x="5311140" y="4485005"/>
            <a:ext cx="130810" cy="126365"/>
          </a:xfrm>
          <a:prstGeom prst="ellipse"/>
          <a:noFill/>
          <a:ln w="12700" cap="flat" cmpd="sng"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도형 9"/>
          <p:cNvSpPr>
            <a:spLocks/>
          </p:cNvSpPr>
          <p:nvPr/>
        </p:nvSpPr>
        <p:spPr>
          <a:xfrm rot="0">
            <a:off x="5311140" y="4678045"/>
            <a:ext cx="130810" cy="126365"/>
          </a:xfrm>
          <a:prstGeom prst="ellipse"/>
          <a:noFill/>
          <a:ln w="12700" cap="flat" cmpd="sng"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9" name="도형 10"/>
          <p:cNvSpPr>
            <a:spLocks/>
          </p:cNvSpPr>
          <p:nvPr/>
        </p:nvSpPr>
        <p:spPr>
          <a:xfrm rot="0">
            <a:off x="5311140" y="4879975"/>
            <a:ext cx="130810" cy="126365"/>
          </a:xfrm>
          <a:prstGeom prst="ellipse"/>
          <a:noFill/>
          <a:ln w="12700" cap="flat" cmpd="sng"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도형 11"/>
          <p:cNvSpPr>
            <a:spLocks/>
          </p:cNvSpPr>
          <p:nvPr/>
        </p:nvSpPr>
        <p:spPr>
          <a:xfrm rot="0">
            <a:off x="4742180" y="5607050"/>
            <a:ext cx="130810" cy="126365"/>
          </a:xfrm>
          <a:prstGeom prst="ellipse"/>
          <a:noFill/>
          <a:ln w="12700" cap="flat" cmpd="sng"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도형 12"/>
          <p:cNvSpPr>
            <a:spLocks/>
          </p:cNvSpPr>
          <p:nvPr/>
        </p:nvSpPr>
        <p:spPr>
          <a:xfrm rot="0">
            <a:off x="5311775" y="5800090"/>
            <a:ext cx="130810" cy="126365"/>
          </a:xfrm>
          <a:prstGeom prst="ellipse"/>
          <a:noFill/>
          <a:ln w="12700" cap="flat" cmpd="sng"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2" name="도형 13"/>
          <p:cNvSpPr>
            <a:spLocks/>
          </p:cNvSpPr>
          <p:nvPr/>
        </p:nvSpPr>
        <p:spPr>
          <a:xfrm rot="0">
            <a:off x="6062980" y="6000115"/>
            <a:ext cx="130810" cy="126365"/>
          </a:xfrm>
          <a:prstGeom prst="ellipse"/>
          <a:noFill/>
          <a:ln w="12700" cap="flat" cmpd="sng"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3" name="도형 14"/>
          <p:cNvSpPr>
            <a:spLocks/>
          </p:cNvSpPr>
          <p:nvPr/>
        </p:nvSpPr>
        <p:spPr>
          <a:xfrm rot="0">
            <a:off x="4737735" y="6728460"/>
            <a:ext cx="130810" cy="126365"/>
          </a:xfrm>
          <a:prstGeom prst="ellipse"/>
          <a:noFill/>
          <a:ln w="12700" cap="flat" cmpd="sng"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도형 15"/>
          <p:cNvSpPr>
            <a:spLocks/>
          </p:cNvSpPr>
          <p:nvPr/>
        </p:nvSpPr>
        <p:spPr>
          <a:xfrm rot="0">
            <a:off x="4737735" y="6921500"/>
            <a:ext cx="130810" cy="126365"/>
          </a:xfrm>
          <a:prstGeom prst="ellipse"/>
          <a:noFill/>
          <a:ln w="12700" cap="flat" cmpd="sng"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도형 20"/>
          <p:cNvSpPr>
            <a:spLocks/>
          </p:cNvSpPr>
          <p:nvPr/>
        </p:nvSpPr>
        <p:spPr>
          <a:xfrm rot="0">
            <a:off x="4738370" y="7648575"/>
            <a:ext cx="130810" cy="126365"/>
          </a:xfrm>
          <a:prstGeom prst="ellipse"/>
          <a:noFill/>
          <a:ln w="12700" cap="flat" cmpd="sng"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도형 21"/>
          <p:cNvSpPr>
            <a:spLocks/>
          </p:cNvSpPr>
          <p:nvPr/>
        </p:nvSpPr>
        <p:spPr>
          <a:xfrm rot="0">
            <a:off x="5304155" y="7841615"/>
            <a:ext cx="130810" cy="126365"/>
          </a:xfrm>
          <a:prstGeom prst="ellipse"/>
          <a:noFill/>
          <a:ln w="12700" cap="flat" cmpd="sng"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8" name="도형 22"/>
          <p:cNvSpPr>
            <a:spLocks/>
          </p:cNvSpPr>
          <p:nvPr/>
        </p:nvSpPr>
        <p:spPr>
          <a:xfrm rot="0">
            <a:off x="5304155" y="8038465"/>
            <a:ext cx="130810" cy="126365"/>
          </a:xfrm>
          <a:prstGeom prst="ellipse"/>
          <a:noFill/>
          <a:ln w="12700" cap="flat" cmpd="sng"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9" name="도형 25"/>
          <p:cNvSpPr>
            <a:spLocks/>
          </p:cNvSpPr>
          <p:nvPr/>
        </p:nvSpPr>
        <p:spPr>
          <a:xfrm rot="0">
            <a:off x="5312410" y="8761095"/>
            <a:ext cx="130810" cy="126365"/>
          </a:xfrm>
          <a:prstGeom prst="ellipse"/>
          <a:noFill/>
          <a:ln w="12700" cap="flat" cmpd="sng"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도형 26"/>
          <p:cNvSpPr>
            <a:spLocks/>
          </p:cNvSpPr>
          <p:nvPr/>
        </p:nvSpPr>
        <p:spPr>
          <a:xfrm rot="0">
            <a:off x="5312410" y="8954135"/>
            <a:ext cx="130810" cy="126365"/>
          </a:xfrm>
          <a:prstGeom prst="ellipse"/>
          <a:noFill/>
          <a:ln w="12700" cap="flat" cmpd="sng"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1" name="텍스트 상자 80"/>
          <p:cNvSpPr txBox="1">
            <a:spLocks/>
          </p:cNvSpPr>
          <p:nvPr/>
        </p:nvSpPr>
        <p:spPr>
          <a:xfrm rot="0">
            <a:off x="5309870" y="9071610"/>
            <a:ext cx="8464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44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02.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평가분석</a:t>
            </a:r>
            <a:endParaRPr dirty="0"/>
          </a:p>
        </p:txBody>
      </p:sp>
      <p:sp>
        <p:nvSpPr>
          <p:cNvPr id="59" name="Google Shape;59;p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사용성 요소 분석</a:t>
            </a:r>
            <a:endParaRPr dirty="0"/>
          </a:p>
        </p:txBody>
      </p:sp>
      <p:sp>
        <p:nvSpPr>
          <p:cNvPr id="60" name="도형 30"/>
          <p:cNvSpPr>
            <a:spLocks/>
          </p:cNvSpPr>
          <p:nvPr/>
        </p:nvSpPr>
        <p:spPr>
          <a:xfrm rot="0">
            <a:off x="5584825" y="2042795"/>
            <a:ext cx="104140" cy="98425"/>
          </a:xfrm>
          <a:prstGeom prst="ellipse"/>
          <a:noFill/>
          <a:ln w="12700" cap="flat" cmpd="sng"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1" name="도형 31"/>
          <p:cNvSpPr>
            <a:spLocks/>
          </p:cNvSpPr>
          <p:nvPr/>
        </p:nvSpPr>
        <p:spPr>
          <a:xfrm rot="0">
            <a:off x="6374765" y="2191385"/>
            <a:ext cx="104140" cy="98425"/>
          </a:xfrm>
          <a:prstGeom prst="ellipse"/>
          <a:noFill/>
          <a:ln w="12700" cap="flat" cmpd="sng"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2" name="도형 32"/>
          <p:cNvSpPr>
            <a:spLocks/>
          </p:cNvSpPr>
          <p:nvPr/>
        </p:nvSpPr>
        <p:spPr>
          <a:xfrm rot="0">
            <a:off x="5584825" y="2348865"/>
            <a:ext cx="104140" cy="98425"/>
          </a:xfrm>
          <a:prstGeom prst="ellipse"/>
          <a:noFill/>
          <a:ln w="12700" cap="flat" cmpd="sng"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도형 36"/>
          <p:cNvSpPr>
            <a:spLocks/>
          </p:cNvSpPr>
          <p:nvPr/>
        </p:nvSpPr>
        <p:spPr>
          <a:xfrm rot="0">
            <a:off x="5974715" y="2501265"/>
            <a:ext cx="104140" cy="98425"/>
          </a:xfrm>
          <a:prstGeom prst="ellipse"/>
          <a:noFill/>
          <a:ln w="12700" cap="flat" cmpd="sng">
            <a:solidFill>
              <a:srgbClr val="2F528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4" name="도형 37"/>
          <p:cNvSpPr>
            <a:spLocks/>
          </p:cNvSpPr>
          <p:nvPr/>
        </p:nvSpPr>
        <p:spPr>
          <a:xfrm rot="0">
            <a:off x="5584825" y="3025775"/>
            <a:ext cx="104140" cy="98425"/>
          </a:xfrm>
          <a:prstGeom prst="ellipse"/>
          <a:noFill/>
          <a:ln w="12700" cap="flat" cmpd="sng">
            <a:solidFill>
              <a:srgbClr val="2F528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5" name="도형 38"/>
          <p:cNvSpPr>
            <a:spLocks/>
          </p:cNvSpPr>
          <p:nvPr/>
        </p:nvSpPr>
        <p:spPr>
          <a:xfrm rot="0">
            <a:off x="5584825" y="3178175"/>
            <a:ext cx="104140" cy="98425"/>
          </a:xfrm>
          <a:prstGeom prst="ellipse"/>
          <a:noFill/>
          <a:ln w="12700" cap="flat" cmpd="sng">
            <a:solidFill>
              <a:srgbClr val="2F528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6" name="도형 39"/>
          <p:cNvSpPr>
            <a:spLocks/>
          </p:cNvSpPr>
          <p:nvPr/>
        </p:nvSpPr>
        <p:spPr>
          <a:xfrm rot="0">
            <a:off x="5584825" y="3711575"/>
            <a:ext cx="104140" cy="98425"/>
          </a:xfrm>
          <a:prstGeom prst="ellipse"/>
          <a:noFill/>
          <a:ln w="12700" cap="flat" cmpd="sng">
            <a:solidFill>
              <a:srgbClr val="2F528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7" name="도형 40"/>
          <p:cNvSpPr>
            <a:spLocks/>
          </p:cNvSpPr>
          <p:nvPr/>
        </p:nvSpPr>
        <p:spPr>
          <a:xfrm rot="0">
            <a:off x="5584825" y="3863975"/>
            <a:ext cx="104140" cy="98425"/>
          </a:xfrm>
          <a:prstGeom prst="ellipse"/>
          <a:noFill/>
          <a:ln w="12700" cap="flat" cmpd="sng">
            <a:solidFill>
              <a:srgbClr val="2F528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8" name="도형 41"/>
          <p:cNvSpPr>
            <a:spLocks/>
          </p:cNvSpPr>
          <p:nvPr/>
        </p:nvSpPr>
        <p:spPr>
          <a:xfrm rot="0">
            <a:off x="5584825" y="4011930"/>
            <a:ext cx="104140" cy="98425"/>
          </a:xfrm>
          <a:prstGeom prst="ellipse"/>
          <a:noFill/>
          <a:ln w="12700" cap="flat" cmpd="sng">
            <a:solidFill>
              <a:srgbClr val="2F528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9" name="도형 42"/>
          <p:cNvSpPr>
            <a:spLocks/>
          </p:cNvSpPr>
          <p:nvPr/>
        </p:nvSpPr>
        <p:spPr>
          <a:xfrm rot="0">
            <a:off x="5584825" y="4164330"/>
            <a:ext cx="104140" cy="98425"/>
          </a:xfrm>
          <a:prstGeom prst="ellipse"/>
          <a:noFill/>
          <a:ln w="12700" cap="flat" cmpd="sng">
            <a:solidFill>
              <a:srgbClr val="2F528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0" name="도형 43"/>
          <p:cNvSpPr>
            <a:spLocks/>
          </p:cNvSpPr>
          <p:nvPr/>
        </p:nvSpPr>
        <p:spPr>
          <a:xfrm rot="0">
            <a:off x="5584825" y="4711065"/>
            <a:ext cx="104140" cy="98425"/>
          </a:xfrm>
          <a:prstGeom prst="ellipse"/>
          <a:noFill/>
          <a:ln w="12700" cap="flat" cmpd="sng">
            <a:solidFill>
              <a:srgbClr val="2F528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1" name="도형 44"/>
          <p:cNvSpPr>
            <a:spLocks/>
          </p:cNvSpPr>
          <p:nvPr/>
        </p:nvSpPr>
        <p:spPr>
          <a:xfrm rot="0">
            <a:off x="5584825" y="4854575"/>
            <a:ext cx="104140" cy="98425"/>
          </a:xfrm>
          <a:prstGeom prst="ellipse"/>
          <a:noFill/>
          <a:ln w="12700" cap="flat" cmpd="sng">
            <a:solidFill>
              <a:srgbClr val="2F528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2" name="도형 45"/>
          <p:cNvSpPr>
            <a:spLocks/>
          </p:cNvSpPr>
          <p:nvPr/>
        </p:nvSpPr>
        <p:spPr>
          <a:xfrm rot="0">
            <a:off x="5584825" y="5015865"/>
            <a:ext cx="104140" cy="98425"/>
          </a:xfrm>
          <a:prstGeom prst="ellipse"/>
          <a:noFill/>
          <a:ln w="12700" cap="flat" cmpd="sng">
            <a:solidFill>
              <a:srgbClr val="2F528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3" name="도형 46"/>
          <p:cNvSpPr>
            <a:spLocks/>
          </p:cNvSpPr>
          <p:nvPr/>
        </p:nvSpPr>
        <p:spPr>
          <a:xfrm rot="0">
            <a:off x="5584825" y="5540375"/>
            <a:ext cx="104140" cy="98425"/>
          </a:xfrm>
          <a:prstGeom prst="ellipse"/>
          <a:noFill/>
          <a:ln w="12700" cap="flat" cmpd="sng">
            <a:solidFill>
              <a:srgbClr val="2F528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4" name="도형 47"/>
          <p:cNvSpPr>
            <a:spLocks/>
          </p:cNvSpPr>
          <p:nvPr/>
        </p:nvSpPr>
        <p:spPr>
          <a:xfrm rot="0">
            <a:off x="5584825" y="5697220"/>
            <a:ext cx="104140" cy="98425"/>
          </a:xfrm>
          <a:prstGeom prst="ellipse"/>
          <a:noFill/>
          <a:ln w="12700" cap="flat" cmpd="sng">
            <a:solidFill>
              <a:srgbClr val="2F528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5" name="도형 48"/>
          <p:cNvSpPr>
            <a:spLocks/>
          </p:cNvSpPr>
          <p:nvPr/>
        </p:nvSpPr>
        <p:spPr>
          <a:xfrm rot="0">
            <a:off x="5584825" y="5840730"/>
            <a:ext cx="104140" cy="98425"/>
          </a:xfrm>
          <a:prstGeom prst="ellipse"/>
          <a:noFill/>
          <a:ln w="12700" cap="flat" cmpd="sng">
            <a:solidFill>
              <a:srgbClr val="2F528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6" name="도형 49"/>
          <p:cNvSpPr>
            <a:spLocks/>
          </p:cNvSpPr>
          <p:nvPr/>
        </p:nvSpPr>
        <p:spPr>
          <a:xfrm rot="0">
            <a:off x="5584825" y="6383020"/>
            <a:ext cx="104140" cy="98425"/>
          </a:xfrm>
          <a:prstGeom prst="ellipse"/>
          <a:noFill/>
          <a:ln w="12700" cap="flat" cmpd="sng">
            <a:solidFill>
              <a:srgbClr val="2F528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7" name="도형 50"/>
          <p:cNvSpPr>
            <a:spLocks/>
          </p:cNvSpPr>
          <p:nvPr/>
        </p:nvSpPr>
        <p:spPr>
          <a:xfrm rot="0">
            <a:off x="5584825" y="6530975"/>
            <a:ext cx="104140" cy="98425"/>
          </a:xfrm>
          <a:prstGeom prst="ellipse"/>
          <a:noFill/>
          <a:ln w="12700" cap="flat" cmpd="sng">
            <a:solidFill>
              <a:srgbClr val="2F528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8" name="도형 51"/>
          <p:cNvSpPr>
            <a:spLocks/>
          </p:cNvSpPr>
          <p:nvPr/>
        </p:nvSpPr>
        <p:spPr>
          <a:xfrm rot="0">
            <a:off x="5584825" y="6687820"/>
            <a:ext cx="104140" cy="98425"/>
          </a:xfrm>
          <a:prstGeom prst="ellipse"/>
          <a:noFill/>
          <a:ln w="12700" cap="flat" cmpd="sng">
            <a:solidFill>
              <a:srgbClr val="2F528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9" name="도형 52"/>
          <p:cNvSpPr>
            <a:spLocks/>
          </p:cNvSpPr>
          <p:nvPr/>
        </p:nvSpPr>
        <p:spPr>
          <a:xfrm rot="0">
            <a:off x="5584825" y="6831330"/>
            <a:ext cx="104140" cy="98425"/>
          </a:xfrm>
          <a:prstGeom prst="ellipse"/>
          <a:noFill/>
          <a:ln w="12700" cap="flat" cmpd="sng">
            <a:solidFill>
              <a:srgbClr val="2F528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0" name="도형 53"/>
          <p:cNvSpPr>
            <a:spLocks/>
          </p:cNvSpPr>
          <p:nvPr/>
        </p:nvSpPr>
        <p:spPr>
          <a:xfrm rot="0">
            <a:off x="5584825" y="7364730"/>
            <a:ext cx="104140" cy="98425"/>
          </a:xfrm>
          <a:prstGeom prst="ellipse"/>
          <a:noFill/>
          <a:ln w="12700" cap="flat" cmpd="sng">
            <a:solidFill>
              <a:srgbClr val="2F528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1" name="도형 54"/>
          <p:cNvSpPr>
            <a:spLocks/>
          </p:cNvSpPr>
          <p:nvPr/>
        </p:nvSpPr>
        <p:spPr>
          <a:xfrm rot="0">
            <a:off x="5584825" y="7521575"/>
            <a:ext cx="104140" cy="98425"/>
          </a:xfrm>
          <a:prstGeom prst="ellipse"/>
          <a:noFill/>
          <a:ln w="12700" cap="flat" cmpd="sng">
            <a:solidFill>
              <a:srgbClr val="2F528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2" name="도형 55"/>
          <p:cNvSpPr>
            <a:spLocks/>
          </p:cNvSpPr>
          <p:nvPr/>
        </p:nvSpPr>
        <p:spPr>
          <a:xfrm rot="0">
            <a:off x="5584825" y="7665085"/>
            <a:ext cx="104140" cy="98425"/>
          </a:xfrm>
          <a:prstGeom prst="ellipse"/>
          <a:noFill/>
          <a:ln w="12700" cap="flat" cmpd="sng">
            <a:solidFill>
              <a:srgbClr val="2F528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3" name="도형 56"/>
          <p:cNvSpPr>
            <a:spLocks/>
          </p:cNvSpPr>
          <p:nvPr/>
        </p:nvSpPr>
        <p:spPr>
          <a:xfrm rot="0">
            <a:off x="5584825" y="8202930"/>
            <a:ext cx="104140" cy="98425"/>
          </a:xfrm>
          <a:prstGeom prst="ellipse"/>
          <a:noFill/>
          <a:ln w="12700" cap="flat" cmpd="sng">
            <a:solidFill>
              <a:srgbClr val="2F528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4" name="도형 57"/>
          <p:cNvSpPr>
            <a:spLocks/>
          </p:cNvSpPr>
          <p:nvPr/>
        </p:nvSpPr>
        <p:spPr>
          <a:xfrm rot="0">
            <a:off x="5584825" y="8346440"/>
            <a:ext cx="104140" cy="98425"/>
          </a:xfrm>
          <a:prstGeom prst="ellipse"/>
          <a:noFill/>
          <a:ln w="12700" cap="flat" cmpd="sng">
            <a:solidFill>
              <a:srgbClr val="2F528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5" name="도형 58"/>
          <p:cNvSpPr>
            <a:spLocks/>
          </p:cNvSpPr>
          <p:nvPr/>
        </p:nvSpPr>
        <p:spPr>
          <a:xfrm rot="0">
            <a:off x="5584825" y="8884285"/>
            <a:ext cx="104140" cy="98425"/>
          </a:xfrm>
          <a:prstGeom prst="ellipse"/>
          <a:noFill/>
          <a:ln w="12700" cap="flat" cmpd="sng">
            <a:solidFill>
              <a:srgbClr val="2F528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6" name="도형 59"/>
          <p:cNvSpPr>
            <a:spLocks/>
          </p:cNvSpPr>
          <p:nvPr/>
        </p:nvSpPr>
        <p:spPr>
          <a:xfrm rot="0">
            <a:off x="5584825" y="9041130"/>
            <a:ext cx="104140" cy="98425"/>
          </a:xfrm>
          <a:prstGeom prst="ellipse"/>
          <a:noFill/>
          <a:ln w="12700" cap="flat" cmpd="sng">
            <a:solidFill>
              <a:srgbClr val="2F528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7" name="도형 60"/>
          <p:cNvSpPr>
            <a:spLocks/>
          </p:cNvSpPr>
          <p:nvPr/>
        </p:nvSpPr>
        <p:spPr>
          <a:xfrm rot="0">
            <a:off x="5584825" y="9184640"/>
            <a:ext cx="104140" cy="98425"/>
          </a:xfrm>
          <a:prstGeom prst="ellipse"/>
          <a:noFill/>
          <a:ln w="12700" cap="flat" cmpd="sng">
            <a:solidFill>
              <a:srgbClr val="2F528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8" name="텍스트 상자 81"/>
          <p:cNvSpPr txBox="1">
            <a:spLocks/>
          </p:cNvSpPr>
          <p:nvPr/>
        </p:nvSpPr>
        <p:spPr>
          <a:xfrm rot="0">
            <a:off x="5867400" y="9256395"/>
            <a:ext cx="38989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81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914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>
            <a:spLocks noGrp="1"/>
          </p:cNvSpPr>
          <p:nvPr>
            <p:ph type="ctrTitle"/>
          </p:nvPr>
        </p:nvSpPr>
        <p:spPr>
          <a:xfrm>
            <a:off x="274955" y="861695"/>
            <a:ext cx="6260465" cy="31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02.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평가분석</a:t>
            </a:r>
            <a:endParaRPr dirty="0"/>
          </a:p>
        </p:txBody>
      </p:sp>
      <p:sp>
        <p:nvSpPr>
          <p:cNvPr id="59" name="Google Shape;59;p4"/>
          <p:cNvSpPr txBox="1">
            <a:spLocks noGrp="1"/>
          </p:cNvSpPr>
          <p:nvPr>
            <p:ph type="subTitle" idx="1"/>
          </p:nvPr>
        </p:nvSpPr>
        <p:spPr>
          <a:xfrm>
            <a:off x="363220" y="1235710"/>
            <a:ext cx="6191250" cy="24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ko-KR" altLang="en-US" dirty="0"/>
              <a:t>사용자 경험요소 분석 및 사용성 요소 분석에 따른 개선방안</a:t>
            </a:r>
            <a:endParaRPr dirty="0"/>
          </a:p>
        </p:txBody>
      </p:sp>
      <p:sp>
        <p:nvSpPr>
          <p:cNvPr id="60" name="텍스트 상자 82"/>
          <p:cNvSpPr txBox="1">
            <a:spLocks/>
          </p:cNvSpPr>
          <p:nvPr/>
        </p:nvSpPr>
        <p:spPr>
          <a:xfrm rot="0">
            <a:off x="356870" y="1912620"/>
            <a:ext cx="5829935" cy="1569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단순한</a:t>
            </a:r>
            <a:r>
              <a:rPr lang="ko-KR" sz="1600">
                <a:latin typeface="맑은 고딕" charset="0"/>
                <a:ea typeface="맑은 고딕" charset="0"/>
              </a:rPr>
              <a:t> </a:t>
            </a:r>
            <a:r>
              <a:rPr lang="ko-KR" sz="1600">
                <a:latin typeface="맑은 고딕" charset="0"/>
                <a:ea typeface="맑은 고딕" charset="0"/>
              </a:rPr>
              <a:t>구성으로</a:t>
            </a:r>
            <a:r>
              <a:rPr lang="ko-KR" sz="1600">
                <a:latin typeface="맑은 고딕" charset="0"/>
                <a:ea typeface="맑은 고딕" charset="0"/>
              </a:rPr>
              <a:t> </a:t>
            </a:r>
            <a:r>
              <a:rPr lang="ko-KR" sz="1600">
                <a:latin typeface="맑은 고딕" charset="0"/>
                <a:ea typeface="맑은 고딕" charset="0"/>
              </a:rPr>
              <a:t>보기</a:t>
            </a:r>
            <a:r>
              <a:rPr lang="ko-KR" sz="1600">
                <a:latin typeface="맑은 고딕" charset="0"/>
                <a:ea typeface="맑은 고딕" charset="0"/>
              </a:rPr>
              <a:t> </a:t>
            </a:r>
            <a:r>
              <a:rPr lang="ko-KR" sz="1600">
                <a:latin typeface="맑은 고딕" charset="0"/>
                <a:ea typeface="맑은 고딕" charset="0"/>
              </a:rPr>
              <a:t>간편하지만</a:t>
            </a:r>
            <a:r>
              <a:rPr lang="ko-KR" sz="1600">
                <a:latin typeface="맑은 고딕" charset="0"/>
                <a:ea typeface="맑은 고딕" charset="0"/>
              </a:rPr>
              <a:t> 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세부내용을 원할때 찾기 어렵다는 부분을 파악함.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이에 따라 검색창 또는 gnb에 세부탭이 나오도록 수정</a:t>
            </a:r>
            <a:r>
              <a:rPr lang="ko-KR" sz="1600">
                <a:latin typeface="맑은 고딕" charset="0"/>
                <a:ea typeface="맑은 고딕" charset="0"/>
              </a:rPr>
              <a:t>하는 등 원하는 내용을 효율적으로 찾을 수 있는 방법 고안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59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14</Paragraphs>
  <Words>36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김 현수</dc:creator>
  <cp:lastModifiedBy>이 채윤</cp:lastModifiedBy>
  <dc:title>PowerPoint 프레젠테이션</dc:title>
  <cp:version>9.103.96.45032</cp:version>
  <dcterms:modified xsi:type="dcterms:W3CDTF">2021-10-25T19:42:44Z</dcterms:modified>
</cp:coreProperties>
</file>