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04" r:id="rId11"/>
  </p:sldMasterIdLst>
  <p:sldIdLst>
    <p:sldId id="267" r:id="rId13"/>
    <p:sldId id="257" r:id="rId14"/>
    <p:sldId id="268" r:id="rId15"/>
    <p:sldId id="269" r:id="rId16"/>
    <p:sldId id="258" r:id="rId17"/>
    <p:sldId id="270" r:id="rId18"/>
    <p:sldId id="271" r:id="rId19"/>
    <p:sldId id="259" r:id="rId20"/>
    <p:sldId id="272" r:id="rId21"/>
    <p:sldId id="273" r:id="rId22"/>
    <p:sldId id="274" r:id="rId23"/>
    <p:sldId id="275" r:id="rId24"/>
    <p:sldId id="276" r:id="rId25"/>
    <p:sldId id="279" r:id="rId26"/>
    <p:sldId id="260" r:id="rId27"/>
    <p:sldId id="277" r:id="rId28"/>
    <p:sldId id="278" r:id="rId29"/>
    <p:sldId id="26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38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2AB9C7"/>
    <a:srgbClr val="595959"/>
    <a:srgbClr val="7F7F7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napVertSplitter="1" vertBarState="minimized">
    <p:restoredLeft sz="7668" autoAdjust="0"/>
    <p:restoredTop sz="94637" autoAdjust="0"/>
  </p:normalViewPr>
  <p:slideViewPr>
    <p:cSldViewPr snapToGrid="0" snapToObjects="1">
      <p:cViewPr>
        <p:scale>
          <a:sx n="75" d="100"/>
          <a:sy n="75" d="100"/>
        </p:scale>
        <p:origin x="-192" y="750"/>
      </p:cViewPr>
      <p:guideLst>
        <p:guide orient="horz" pos="2154"/>
        <p:guide pos="38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1" Type="http://schemas.openxmlformats.org/officeDocument/2006/relationships/slideMaster" Target="slideMasters/slideMaster1.xml"></Relationship><Relationship Id="rId12" Type="http://schemas.openxmlformats.org/officeDocument/2006/relationships/theme" Target="theme/theme1.xml"></Relationship><Relationship Id="rId13" Type="http://schemas.openxmlformats.org/officeDocument/2006/relationships/slide" Target="slides/slide1.xml"></Relationship><Relationship Id="rId14" Type="http://schemas.openxmlformats.org/officeDocument/2006/relationships/slide" Target="slides/slide2.xml"></Relationship><Relationship Id="rId15" Type="http://schemas.openxmlformats.org/officeDocument/2006/relationships/slide" Target="slides/slide3.xml"></Relationship><Relationship Id="rId16" Type="http://schemas.openxmlformats.org/officeDocument/2006/relationships/slide" Target="slides/slide4.xml"></Relationship><Relationship Id="rId17" Type="http://schemas.openxmlformats.org/officeDocument/2006/relationships/slide" Target="slides/slide5.xml"></Relationship><Relationship Id="rId18" Type="http://schemas.openxmlformats.org/officeDocument/2006/relationships/slide" Target="slides/slide6.xml"></Relationship><Relationship Id="rId19" Type="http://schemas.openxmlformats.org/officeDocument/2006/relationships/slide" Target="slides/slide7.xml"></Relationship><Relationship Id="rId20" Type="http://schemas.openxmlformats.org/officeDocument/2006/relationships/slide" Target="slides/slide8.xml"></Relationship><Relationship Id="rId21" Type="http://schemas.openxmlformats.org/officeDocument/2006/relationships/slide" Target="slides/slide9.xml"></Relationship><Relationship Id="rId22" Type="http://schemas.openxmlformats.org/officeDocument/2006/relationships/slide" Target="slides/slide10.xml"></Relationship><Relationship Id="rId23" Type="http://schemas.openxmlformats.org/officeDocument/2006/relationships/slide" Target="slides/slide11.xml"></Relationship><Relationship Id="rId24" Type="http://schemas.openxmlformats.org/officeDocument/2006/relationships/slide" Target="slides/slide12.xml"></Relationship><Relationship Id="rId25" Type="http://schemas.openxmlformats.org/officeDocument/2006/relationships/slide" Target="slides/slide13.xml"></Relationship><Relationship Id="rId26" Type="http://schemas.openxmlformats.org/officeDocument/2006/relationships/slide" Target="slides/slide14.xml"></Relationship><Relationship Id="rId27" Type="http://schemas.openxmlformats.org/officeDocument/2006/relationships/slide" Target="slides/slide15.xml"></Relationship><Relationship Id="rId28" Type="http://schemas.openxmlformats.org/officeDocument/2006/relationships/slide" Target="slides/slide16.xml"></Relationship><Relationship Id="rId29" Type="http://schemas.openxmlformats.org/officeDocument/2006/relationships/slide" Target="slides/slide17.xml"></Relationship><Relationship Id="rId30" Type="http://schemas.openxmlformats.org/officeDocument/2006/relationships/slide" Target="slides/slide18.xml"></Relationship><Relationship Id="rId31" Type="http://schemas.openxmlformats.org/officeDocument/2006/relationships/viewProps" Target="viewProps.xml"></Relationship><Relationship Id="rId32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2AB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5B25F-0A55-49C8-958C-97933990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512" y="1231492"/>
            <a:ext cx="9783097" cy="1037047"/>
          </a:xfrm>
          <a:prstGeom prst="rect">
            <a:avLst/>
          </a:prstGeom>
        </p:spPr>
        <p:txBody>
          <a:bodyPr anchor="b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76034-F239-4881-915E-B63E517A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4512" y="2812284"/>
            <a:ext cx="9783097" cy="103704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D0C09B5-C63A-472D-981A-DCA69ABBA8B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177146"/>
            <a:ext cx="9783097" cy="122612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9D27FFF6-99CA-4A78-BF80-5F96288CB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4407" y="58327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921685B-8A46-4547-B47D-D09C9DEE3113}" type="datetimeFigureOut">
              <a:rPr lang="ko-KR" altLang="en-US" smtClean="0"/>
              <a:pPr/>
              <a:t>2021-09-03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44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270002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4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8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79384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98938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CAE417F-F97E-4545-9BA1-3E281D7AFD30}"/>
              </a:ext>
            </a:extLst>
          </p:cNvPr>
          <p:cNvGrpSpPr/>
          <p:nvPr userDrawn="1"/>
        </p:nvGrpSpPr>
        <p:grpSpPr>
          <a:xfrm>
            <a:off x="5730840" y="1426029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603DFB-7444-42F5-9AC3-0FBD106BB8A8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71F0AC5-9C1D-4E7C-9D95-FAFE3D81162F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84089C6-F423-4118-B768-50ACD4D8E6D7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35772B0E-6452-4726-A079-9847FF06B1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D8EF2972-4F59-4175-9A43-E0BE480EE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7B31C5-AB68-48D9-AEB3-B0F2BC16A36B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CCB987-E69D-410D-BBA7-4061399F9E79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72EEE2-FE33-429D-A088-78C54D5EE367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F414E3-A18E-4A63-8833-CFC54E66AEB1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0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7517EF4-E8B7-4196-BBAA-82D32E6BE258}"/>
              </a:ext>
            </a:extLst>
          </p:cNvPr>
          <p:cNvGrpSpPr/>
          <p:nvPr userDrawn="1"/>
        </p:nvGrpSpPr>
        <p:grpSpPr>
          <a:xfrm>
            <a:off x="6180161" y="1877671"/>
            <a:ext cx="4569499" cy="4516702"/>
            <a:chOff x="6077681" y="1861486"/>
            <a:chExt cx="4736309" cy="4681584"/>
          </a:xfrm>
        </p:grpSpPr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044C83A3-843C-49B4-B481-C5DE7273B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2435EA-BADB-4DF4-8A6F-51C4D8074E3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EFD803-5D87-4927-B580-3E8134FC07E9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D8DD0B-47F9-48C2-B940-FF83B75D6CC9}"/>
                </a:ext>
              </a:extLst>
            </p:cNvPr>
            <p:cNvSpPr txBox="1"/>
            <p:nvPr/>
          </p:nvSpPr>
          <p:spPr>
            <a:xfrm>
              <a:off x="7987720" y="1861486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6E133-D856-4F28-9FFE-452E50C6A237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485374-8B26-481F-AD0A-610023F3A015}"/>
              </a:ext>
            </a:extLst>
          </p:cNvPr>
          <p:cNvGrpSpPr/>
          <p:nvPr userDrawn="1"/>
        </p:nvGrpSpPr>
        <p:grpSpPr>
          <a:xfrm>
            <a:off x="781623" y="1893438"/>
            <a:ext cx="4569500" cy="4493886"/>
            <a:chOff x="781622" y="1877252"/>
            <a:chExt cx="4736309" cy="4657935"/>
          </a:xfrm>
        </p:grpSpPr>
        <p:pic>
          <p:nvPicPr>
            <p:cNvPr id="25" name="Picture 1">
              <a:extLst>
                <a:ext uri="{FF2B5EF4-FFF2-40B4-BE49-F238E27FC236}">
                  <a16:creationId xmlns:a16="http://schemas.microsoft.com/office/drawing/2014/main" id="{BE371883-DB03-4829-A206-C7D18459F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FBAC61-3D68-4D63-8BB9-F9C8B7F6C2B3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01C4F7-6F81-4D52-A787-2AD7925344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9CB45F-F6FC-437C-8396-B71D950A317F}"/>
                </a:ext>
              </a:extLst>
            </p:cNvPr>
            <p:cNvSpPr txBox="1"/>
            <p:nvPr/>
          </p:nvSpPr>
          <p:spPr>
            <a:xfrm>
              <a:off x="2691660" y="1877252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968F01-B5BC-462B-83CA-A4B6AA17DD77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76C2A9-7CD3-4AC2-9D09-EECBB9F911DB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883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1A0134-41CB-4737-B695-8C588E5222BF}"/>
              </a:ext>
            </a:extLst>
          </p:cNvPr>
          <p:cNvGrpSpPr/>
          <p:nvPr userDrawn="1"/>
        </p:nvGrpSpPr>
        <p:grpSpPr>
          <a:xfrm>
            <a:off x="866500" y="1882532"/>
            <a:ext cx="4491659" cy="4422051"/>
            <a:chOff x="781622" y="1877252"/>
            <a:chExt cx="4736309" cy="4662910"/>
          </a:xfrm>
        </p:grpSpPr>
        <p:pic>
          <p:nvPicPr>
            <p:cNvPr id="32" name="Picture 5">
              <a:extLst>
                <a:ext uri="{FF2B5EF4-FFF2-40B4-BE49-F238E27FC236}">
                  <a16:creationId xmlns:a16="http://schemas.microsoft.com/office/drawing/2014/main" id="{D11A4795-E4F6-4987-B4CC-39C027E2D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2DD60D-0969-442B-ACBC-F67E42B2DC3D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D56DA5-262F-45A5-864D-D55E4B163B67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B5D1BF-63AB-4462-A2FC-3BA3D20D1149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646BA7-5C9D-4035-B102-716E355BE030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053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29" y="566057"/>
            <a:ext cx="9840099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5" y="1270002"/>
            <a:ext cx="9731243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E22C7-4143-4C04-8B2A-47152036B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1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5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320846"/>
            <a:ext cx="9469868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C59579-A63F-4FC3-95B7-DFC1B7F7E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99633-2171-421A-A1F6-DACBFC57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830" y="2374491"/>
            <a:ext cx="9832725" cy="3802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F44423B-ACF6-4907-81C7-044644E93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4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7327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78B75B-C8ED-4E3F-9C76-99C2B52A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05352ED-F847-431A-9C4E-9984B483267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C99171-0125-4E79-9D07-71189E3D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350EC5-6757-4F9F-B155-19E66553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18EBCF5-7C0D-4452-BD99-4798E160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6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[R] 16">
            <a:extLst>
              <a:ext uri="{FF2B5EF4-FFF2-40B4-BE49-F238E27FC236}">
                <a16:creationId xmlns:a16="http://schemas.microsoft.com/office/drawing/2014/main" id="{121CA73E-3DD8-493C-B604-CCDEC28DAFCD}"/>
              </a:ext>
            </a:extLst>
          </p:cNvPr>
          <p:cNvCxnSpPr>
            <a:cxnSpLocks/>
          </p:cNvCxnSpPr>
          <p:nvPr userDrawn="1"/>
        </p:nvCxnSpPr>
        <p:spPr>
          <a:xfrm>
            <a:off x="1074261" y="1044201"/>
            <a:ext cx="9847385" cy="0"/>
          </a:xfrm>
          <a:prstGeom prst="line">
            <a:avLst/>
          </a:prstGeom>
          <a:ln>
            <a:solidFill>
              <a:srgbClr val="2AB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6">
            <a:extLst>
              <a:ext uri="{FF2B5EF4-FFF2-40B4-BE49-F238E27FC236}">
                <a16:creationId xmlns:a16="http://schemas.microsoft.com/office/drawing/2014/main" id="{3DA1F00C-18A3-498A-A19F-C5AB53833F39}"/>
              </a:ext>
            </a:extLst>
          </p:cNvPr>
          <p:cNvCxnSpPr>
            <a:cxnSpLocks/>
          </p:cNvCxnSpPr>
          <p:nvPr userDrawn="1"/>
        </p:nvCxnSpPr>
        <p:spPr>
          <a:xfrm>
            <a:off x="1074261" y="6242852"/>
            <a:ext cx="9745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EED16F3C-6F78-4610-9EB8-F7C237C9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5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0" r:id="rId3"/>
    <p:sldLayoutId id="2147483671" r:id="rId4"/>
    <p:sldLayoutId id="2147483672" r:id="rId5"/>
    <p:sldLayoutId id="2147483668" r:id="rId6"/>
    <p:sldLayoutId id="2147483669" r:id="rId7"/>
    <p:sldLayoutId id="2147483662" r:id="rId8"/>
    <p:sldLayoutId id="2147483667" r:id="rId9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image" Target="../media/fImage12619424341.png"></Relationship><Relationship Id="rId2" Type="http://schemas.openxmlformats.org/officeDocument/2006/relationships/image" Target="../media/fImage983872458467.png"></Relationship><Relationship Id="rId3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3" Type="http://schemas.openxmlformats.org/officeDocument/2006/relationships/image" Target="../media/fImage3837212466334.png"></Relationship><Relationship Id="rId4" Type="http://schemas.openxmlformats.org/officeDocument/2006/relationships/image" Target="../media/fImage3837212476500.png"></Relationship><Relationship Id="rId5" Type="http://schemas.openxmlformats.org/officeDocument/2006/relationships/slideLayout" Target="../slideLayouts/slideLayout2.xml"></Relationship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9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hyperlink" Target="http://www.ottogi.co.kr/overview/ci.asp" TargetMode="External"></Relationship><Relationship Id="rId2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A353E-EBB6-4EE9-9240-FA1051B46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735" y="1231265"/>
            <a:ext cx="9783445" cy="1037590"/>
          </a:xfrm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ko-KR" sz="4800"/>
              <a:t>오뚜기</a:t>
            </a:r>
            <a:r>
              <a:rPr lang="ko-KR" altLang="en-US" sz="4800"/>
              <a:t> 사이트 제작</a:t>
            </a:r>
            <a:endParaRPr lang="ko-KR" altLang="en-US" sz="480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1D1E2-920F-43AA-9F5C-B58565A71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4735" y="2812415"/>
            <a:ext cx="9783445" cy="1037590"/>
          </a:xfrm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Project 001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오뚜기</a:t>
            </a:r>
            <a:r>
              <a:rPr lang="ko-KR" altLang="en-US"/>
              <a:t> 웹사이트 조사 </a:t>
            </a:r>
            <a:r>
              <a:rPr lang="en-US" altLang="ko-KR"/>
              <a:t>/ </a:t>
            </a:r>
            <a:r>
              <a:rPr lang="ko-KR" altLang="en-US"/>
              <a:t>분석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B40ABF-ED09-4050-8943-34500D98E3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735" y="4500880"/>
            <a:ext cx="9783445" cy="1640205"/>
          </a:xfrm>
        </p:spPr>
        <p:txBody>
          <a:bodyPr wrap="square" lIns="91440" tIns="45720" rIns="91440" bIns="45720" numCol="1" vert="horz" anchor="b">
            <a:noAutofit/>
          </a:bodyPr>
          <a:lstStyle/>
          <a:p>
            <a:pPr marL="342900" indent="-342900" latinLnBrk="0">
              <a:buFont typeface="Arial"/>
              <a:buChar char="•"/>
            </a:pPr>
            <a:r>
              <a:rPr lang="ko-KR" altLang="en-US" sz="1800" b="1"/>
              <a:t>사이트명</a:t>
            </a:r>
            <a:r>
              <a:rPr lang="ko-KR" altLang="en-US" sz="1800"/>
              <a:t> </a:t>
            </a:r>
            <a:r>
              <a:rPr lang="en-US" altLang="ko-KR" sz="1800"/>
              <a:t>:</a:t>
            </a:r>
            <a:r>
              <a:rPr lang="ko-KR" altLang="ko-KR" sz="1800"/>
              <a:t> 오뚜기</a:t>
            </a:r>
            <a:endParaRPr lang="ko-KR" altLang="en-US" sz="1800"/>
          </a:p>
          <a:p>
            <a:pPr marL="342900" indent="-342900" latinLnBrk="0">
              <a:buFont typeface="Arial"/>
              <a:buChar char="•"/>
            </a:pPr>
            <a:r>
              <a:rPr lang="ko-KR" altLang="en-US" sz="1800" b="1"/>
              <a:t>웹 주소 </a:t>
            </a:r>
            <a:r>
              <a:rPr lang="en-US" altLang="ko-KR" sz="1800"/>
              <a:t>:</a:t>
            </a:r>
            <a:r>
              <a:rPr lang="ko-KR" altLang="ko-KR" sz="1800"/>
              <a:t> </a:t>
            </a:r>
            <a:r>
              <a:rPr lang="ko-KR" altLang="en-US" sz="1800" b="0">
                <a:latin typeface="+mn-lt"/>
                <a:ea typeface="+mn-ea"/>
                <a:cs typeface="+mn-cs"/>
              </a:rPr>
              <a:t>http://www.ottogi.co.kr/main/main.asp</a:t>
            </a:r>
            <a:r>
              <a:rPr lang="ko-KR" altLang="ko-KR" sz="1800" b="0"/>
              <a:t> </a:t>
            </a:r>
            <a:r>
              <a:rPr lang="ko-KR" altLang="ko-KR" sz="1800"/>
              <a:t> </a:t>
            </a:r>
            <a:endParaRPr lang="ko-KR" altLang="en-US" sz="1800"/>
          </a:p>
          <a:p>
            <a:pPr marL="342900" indent="-342900" latinLnBrk="0">
              <a:buFont typeface="Arial"/>
              <a:buChar char="•"/>
            </a:pPr>
            <a:r>
              <a:rPr lang="ko-KR" altLang="en-US" sz="1800" b="1"/>
              <a:t>제작기간</a:t>
            </a:r>
            <a:r>
              <a:rPr lang="en-US" altLang="ko-KR" sz="1800" b="1"/>
              <a:t>(</a:t>
            </a:r>
            <a:r>
              <a:rPr lang="ko-KR" altLang="en-US" sz="1800" b="1"/>
              <a:t>작성일</a:t>
            </a:r>
            <a:r>
              <a:rPr lang="en-US" altLang="ko-KR" sz="1800" b="1"/>
              <a:t>)</a:t>
            </a:r>
            <a:r>
              <a:rPr lang="ko-KR" altLang="en-US" sz="1800"/>
              <a:t> </a:t>
            </a:r>
            <a:r>
              <a:rPr lang="en-US" altLang="ko-KR" sz="1800"/>
              <a:t>:</a:t>
            </a:r>
            <a:r>
              <a:rPr lang="ko-KR" altLang="ko-KR" sz="1800"/>
              <a:t> 2021.09.04</a:t>
            </a:r>
            <a:r>
              <a:rPr lang="en-US" altLang="ko-KR" sz="1800"/>
              <a:t> </a:t>
            </a:r>
            <a:endParaRPr lang="ko-KR" altLang="en-US" sz="1800"/>
          </a:p>
          <a:p>
            <a:pPr marL="342900" indent="-342900" latinLnBrk="0">
              <a:buFont typeface="Arial"/>
              <a:buChar char="•"/>
            </a:pPr>
            <a:r>
              <a:rPr lang="ko-KR" altLang="en-US" sz="1800" b="1"/>
              <a:t>훈련생 이름</a:t>
            </a:r>
            <a:r>
              <a:rPr lang="ko-KR" altLang="en-US" sz="1800" b="1">
                <a:solidFill>
                  <a:srgbClr val="595959"/>
                </a:solidFill>
              </a:rPr>
              <a:t> </a:t>
            </a:r>
            <a:r>
              <a:rPr lang="en-US" altLang="ko-KR" sz="1800"/>
              <a:t>:</a:t>
            </a:r>
            <a:r>
              <a:rPr lang="ko-KR" altLang="ko-KR" sz="1800"/>
              <a:t> 이채윤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54174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010" y="565785"/>
            <a:ext cx="9855200" cy="450850"/>
          </a:xfrm>
        </p:spPr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595" y="1270000"/>
            <a:ext cx="9746615" cy="312420"/>
          </a:xfrm>
        </p:spPr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595" y="1689735"/>
            <a:ext cx="9492615" cy="312420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페르소나를 통한 방향성 선정 최종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470" y="422275"/>
            <a:ext cx="654685" cy="553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259840" y="2108835"/>
          <a:ext cx="9491980" cy="39319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9491980"/>
              </a:tblGrid>
              <a:tr h="3931920">
                <a:tc>
                  <a:txBody>
                    <a:bodyPr/>
                    <a:lstStyle/>
                    <a:p>
                      <a:pPr marL="0" indent="0" algn="l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500" kern="0" i="0" b="1">
                          <a:solidFill>
                            <a:srgbClr val="2AB9C7"/>
                          </a:solidFill>
                          <a:latin typeface="맑은 고딕" charset="0"/>
                          <a:ea typeface="맑은 고딕" charset="0"/>
                        </a:rPr>
                        <a:t>결론 </a:t>
                      </a:r>
                      <a:r>
                        <a:rPr lang="en-US" altLang="ko-KR" sz="1500" kern="0" i="0" b="1">
                          <a:solidFill>
                            <a:srgbClr val="2AB9C7"/>
                          </a:solidFill>
                          <a:latin typeface="맑은 고딕" charset="0"/>
                          <a:ea typeface="맑은 고딕" charset="0"/>
                        </a:rPr>
                        <a:t>:</a:t>
                      </a:r>
                      <a:endParaRPr lang="ko-KR" altLang="en-US" sz="1500" kern="0" i="0" b="1">
                        <a:solidFill>
                          <a:srgbClr val="2AB9C7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500" kern="0" i="0" b="0">
                          <a:solidFill>
                            <a:srgbClr val="191919"/>
                          </a:solidFill>
                          <a:latin typeface="맑은 고딕" charset="0"/>
                        </a:rPr>
                        <a:t>A는 전체적인 페이지</a:t>
                      </a:r>
                      <a:r>
                        <a:rPr lang="ko-KR" altLang="ko-KR" sz="1500" kern="0" i="0" b="0">
                          <a:solidFill>
                            <a:srgbClr val="191919"/>
                          </a:solidFill>
                          <a:latin typeface="맑은 고딕" charset="0"/>
                        </a:rPr>
                        <a:t>는</a:t>
                      </a:r>
                      <a:r>
                        <a:rPr lang="ko-KR" altLang="ko-KR" sz="1500" kern="0" i="0" b="0">
                          <a:solidFill>
                            <a:srgbClr val="191919"/>
                          </a:solidFill>
                          <a:latin typeface="맑은 고딕" charset="0"/>
                        </a:rPr>
                        <a:t> 좋으나 </a:t>
                      </a:r>
                      <a:r>
                        <a:rPr lang="ko-KR" altLang="ko-KR" sz="1500" kern="0" i="0" b="0">
                          <a:solidFill>
                            <a:srgbClr val="191919"/>
                          </a:solidFill>
                          <a:latin typeface="맑은 고딕" charset="0"/>
                        </a:rPr>
                        <a:t>편리성, 세부적인 요인에서 </a:t>
                      </a:r>
                      <a:r>
                        <a:rPr lang="ko-KR" altLang="ko-KR" sz="1500" kern="0" i="0" b="0">
                          <a:solidFill>
                            <a:srgbClr val="191919"/>
                          </a:solidFill>
                          <a:latin typeface="맑은 고딕" charset="0"/>
                        </a:rPr>
                        <a:t>불편함을 느꼈다.</a:t>
                      </a:r>
                      <a:endParaRPr lang="ko-KR" altLang="en-US" sz="15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  <a:p>
                      <a:pPr marL="0" indent="0" algn="l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500" kern="0" i="0" b="0">
                          <a:solidFill>
                            <a:srgbClr val="191919"/>
                          </a:solidFill>
                          <a:latin typeface="맑은 고딕" charset="0"/>
                        </a:rPr>
                        <a:t>B는 필요한 정보(신제품)를 찾아내기에 불편함을 느꼈다.</a:t>
                      </a:r>
                      <a:endParaRPr lang="ko-KR" altLang="en-US" sz="15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  <a:p>
                      <a:pPr marL="0" indent="0" algn="l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5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  <a:p>
                      <a:pPr marL="0" indent="0" algn="l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500" kern="0" i="0" b="0">
                          <a:solidFill>
                            <a:srgbClr val="191919"/>
                          </a:solidFill>
                          <a:latin typeface="맑은 고딕" charset="0"/>
                        </a:rPr>
                        <a:t>따라서 전체적인 페이지의 구성은 그대로 두고, 세부적인 요소들을 변경하여 이용자들이 편리하게 홈페이지를 둘러볼 수 있도록 </a:t>
                      </a:r>
                      <a:r>
                        <a:rPr lang="ko-KR" altLang="ko-KR" sz="1500" kern="0" i="0" b="0">
                          <a:solidFill>
                            <a:srgbClr val="191919"/>
                          </a:solidFill>
                          <a:latin typeface="맑은 고딕" charset="0"/>
                        </a:rPr>
                        <a:t>방향을 설정하고자</a:t>
                      </a:r>
                      <a:r>
                        <a:rPr lang="ko-KR" altLang="ko-KR" sz="1500" kern="0" i="0" b="0">
                          <a:solidFill>
                            <a:srgbClr val="191919"/>
                          </a:solidFill>
                          <a:latin typeface="맑은 고딕" charset="0"/>
                        </a:rPr>
                        <a:t>한다.</a:t>
                      </a:r>
                      <a:endParaRPr lang="ko-KR" altLang="en-US" sz="15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  <a:p>
                      <a:pPr marL="0" indent="0" algn="l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5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  <a:p>
                      <a:pPr marL="0" indent="0" algn="l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5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  <a:p>
                      <a:pPr marL="0" indent="0" algn="l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5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  <a:p>
                      <a:pPr marL="0" indent="0" algn="l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5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  <a:p>
                      <a:pPr marL="0" indent="0" algn="l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5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  <a:p>
                      <a:pPr marL="0" indent="0" algn="l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5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  <a:p>
                      <a:pPr marL="0" indent="0" algn="l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5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</a:txBody>
                  <a:tcPr marL="64770" marR="64770" marT="17780" marB="17780" anchor="t">
                    <a:lnL w="190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03E00695-FAE9-4E49-83BC-32E7FEFC9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415" y="6292215"/>
            <a:ext cx="53975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10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838616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010" y="565785"/>
            <a:ext cx="9855200" cy="450850"/>
          </a:xfrm>
        </p:spPr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595" y="1179195"/>
            <a:ext cx="9746615" cy="312420"/>
          </a:xfrm>
        </p:spPr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/>
          <p:cNvSpPr txBox="1">
            <a:spLocks noGrp="1"/>
          </p:cNvSpPr>
          <p:nvPr>
            <p:ph type="body" sz="half" idx="2"/>
          </p:nvPr>
        </p:nvSpPr>
        <p:spPr>
          <a:xfrm rot="0">
            <a:off x="1458595" y="1546225"/>
            <a:ext cx="9493250" cy="3130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285750" indent="-285750" latinLnBrk="0">
              <a:buClr>
                <a:srgbClr val="595959"/>
              </a:buClr>
              <a:buSzPct val="80000"/>
              <a:buFont typeface="Wingdings"/>
              <a:buChar char="l"/>
            </a:pPr>
            <a:r>
              <a:rPr lang="en-US" altLang="ko-KR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value</a:t>
            </a:r>
            <a:r>
              <a:rPr lang="ko-KR" altLang="en-US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matrix</a:t>
            </a:r>
            <a:r>
              <a:rPr lang="ko-KR" altLang="en-US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 분석</a:t>
            </a:r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:a16="http://schemas.microsoft.com/office/drawing/2014/main" id="{4896126C-B563-497E-973D-5811A7DDA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11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470" y="422275"/>
            <a:ext cx="654685" cy="553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201420" y="1981200"/>
          <a:ext cx="3114675" cy="3942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114675"/>
              </a:tblGrid>
              <a:tr h="391160">
                <a:tc>
                  <a:txBody>
                    <a:bodyPr/>
                    <a:lstStyle/>
                    <a:p>
                      <a:pPr marL="0" indent="0" algn="l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500" kern="0" i="0" b="1">
                          <a:solidFill>
                            <a:srgbClr val="191919"/>
                          </a:solidFill>
                          <a:latin typeface="맑은 고딕" charset="0"/>
                        </a:rPr>
                        <a:t>핵심 키워드 도출</a:t>
                      </a:r>
                      <a:endParaRPr lang="ko-KR" altLang="en-US" sz="1500" kern="0" i="0" b="1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50920">
                <a:tc>
                  <a:txBody>
                    <a:bodyPr/>
                    <a:lstStyle/>
                    <a:p>
                      <a:pPr marL="0" indent="0" algn="just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  <a:p>
                      <a:pPr marL="0" indent="0" algn="just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  <a:p>
                      <a:pPr marL="0" indent="0" algn="just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  <a:p>
                      <a:pPr marL="0" indent="0" algn="just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  <a:p>
                      <a:pPr marL="0" indent="0" algn="just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  <a:p>
                      <a:pPr marL="0" indent="0" algn="just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  <a:p>
                      <a:pPr marL="0" indent="0" algn="just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  <a:p>
                      <a:pPr marL="0" indent="0" algn="just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  <a:p>
                      <a:pPr marL="0" indent="0" algn="just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  <a:p>
                      <a:pPr marL="0" indent="0" algn="just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  <a:p>
                      <a:pPr marL="0" indent="0" algn="just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  <a:p>
                      <a:pPr marL="0" indent="0" algn="just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  <a:p>
                      <a:pPr marL="0" indent="0" algn="just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  <a:p>
                      <a:pPr marL="0" indent="0" algn="just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  <a:p>
                      <a:pPr marL="0" indent="0" algn="just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  <a:p>
                      <a:pPr marL="0" indent="0" algn="just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0" i="0" b="0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</a:txBody>
                  <a:tcPr marL="64770" marR="64770" marT="17780" marB="17780" anchor="t">
                    <a:lnL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" name="텍스트 상자 2"/>
          <p:cNvSpPr txBox="1">
            <a:spLocks/>
          </p:cNvSpPr>
          <p:nvPr/>
        </p:nvSpPr>
        <p:spPr>
          <a:xfrm rot="0">
            <a:off x="6844030" y="3875405"/>
            <a:ext cx="686435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신제품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5"/>
          <p:cNvSpPr txBox="1">
            <a:spLocks/>
          </p:cNvSpPr>
          <p:nvPr/>
        </p:nvSpPr>
        <p:spPr>
          <a:xfrm rot="0">
            <a:off x="5762625" y="3455670"/>
            <a:ext cx="1507490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콜라보 이벤트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6"/>
          <p:cNvSpPr txBox="1">
            <a:spLocks/>
          </p:cNvSpPr>
          <p:nvPr/>
        </p:nvSpPr>
        <p:spPr>
          <a:xfrm rot="0">
            <a:off x="7484110" y="2772410"/>
            <a:ext cx="810895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인기상품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7"/>
          <p:cNvSpPr txBox="1">
            <a:spLocks/>
          </p:cNvSpPr>
          <p:nvPr/>
        </p:nvSpPr>
        <p:spPr>
          <a:xfrm rot="0">
            <a:off x="7489190" y="3676015"/>
            <a:ext cx="810895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갓뚜기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9"/>
          <p:cNvSpPr txBox="1">
            <a:spLocks/>
          </p:cNvSpPr>
          <p:nvPr/>
        </p:nvSpPr>
        <p:spPr>
          <a:xfrm rot="0">
            <a:off x="7299325" y="2946400"/>
            <a:ext cx="810895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3분카레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10"/>
          <p:cNvSpPr txBox="1">
            <a:spLocks/>
          </p:cNvSpPr>
          <p:nvPr/>
        </p:nvSpPr>
        <p:spPr>
          <a:xfrm rot="0">
            <a:off x="7055485" y="3159760"/>
            <a:ext cx="810895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진라면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11"/>
          <p:cNvSpPr txBox="1">
            <a:spLocks/>
          </p:cNvSpPr>
          <p:nvPr/>
        </p:nvSpPr>
        <p:spPr>
          <a:xfrm rot="0">
            <a:off x="7553960" y="2288540"/>
            <a:ext cx="810895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햄연지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텍스트 상자 12"/>
          <p:cNvSpPr txBox="1">
            <a:spLocks/>
          </p:cNvSpPr>
          <p:nvPr/>
        </p:nvSpPr>
        <p:spPr>
          <a:xfrm rot="0">
            <a:off x="7105015" y="3448685"/>
            <a:ext cx="810895" cy="4298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마요네즈, 케찹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13"/>
          <p:cNvSpPr txBox="1">
            <a:spLocks/>
          </p:cNvSpPr>
          <p:nvPr/>
        </p:nvSpPr>
        <p:spPr>
          <a:xfrm rot="0">
            <a:off x="8566785" y="3252470"/>
            <a:ext cx="1276985" cy="4298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점자표기 라면용기 도입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14"/>
          <p:cNvSpPr txBox="1">
            <a:spLocks/>
          </p:cNvSpPr>
          <p:nvPr/>
        </p:nvSpPr>
        <p:spPr>
          <a:xfrm rot="0">
            <a:off x="6063615" y="3711575"/>
            <a:ext cx="810895" cy="4298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보드게임 출시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텍스트 상자 15"/>
          <p:cNvSpPr txBox="1">
            <a:spLocks/>
          </p:cNvSpPr>
          <p:nvPr/>
        </p:nvSpPr>
        <p:spPr>
          <a:xfrm rot="0">
            <a:off x="8879205" y="4959985"/>
            <a:ext cx="1004570" cy="4298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중국산 미역 의혹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16"/>
          <p:cNvSpPr txBox="1">
            <a:spLocks/>
          </p:cNvSpPr>
          <p:nvPr/>
        </p:nvSpPr>
        <p:spPr>
          <a:xfrm rot="0">
            <a:off x="7958455" y="2955290"/>
            <a:ext cx="1326515" cy="4298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플라스틱 트레이 포장 제거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17"/>
          <p:cNvSpPr txBox="1">
            <a:spLocks/>
          </p:cNvSpPr>
          <p:nvPr/>
        </p:nvSpPr>
        <p:spPr>
          <a:xfrm rot="0">
            <a:off x="7211695" y="4297045"/>
            <a:ext cx="810895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즉석국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18"/>
          <p:cNvSpPr txBox="1">
            <a:spLocks/>
          </p:cNvSpPr>
          <p:nvPr/>
        </p:nvSpPr>
        <p:spPr>
          <a:xfrm rot="0">
            <a:off x="8288655" y="3959860"/>
            <a:ext cx="810895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신뢰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19"/>
          <p:cNvSpPr txBox="1">
            <a:spLocks/>
          </p:cNvSpPr>
          <p:nvPr/>
        </p:nvSpPr>
        <p:spPr>
          <a:xfrm rot="0">
            <a:off x="7797165" y="2562225"/>
            <a:ext cx="810895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건강함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20"/>
          <p:cNvSpPr txBox="1">
            <a:spLocks/>
          </p:cNvSpPr>
          <p:nvPr/>
        </p:nvSpPr>
        <p:spPr>
          <a:xfrm rot="0">
            <a:off x="8297545" y="4434205"/>
            <a:ext cx="1010285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정규직 채용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21"/>
          <p:cNvSpPr txBox="1">
            <a:spLocks/>
          </p:cNvSpPr>
          <p:nvPr/>
        </p:nvSpPr>
        <p:spPr>
          <a:xfrm rot="0">
            <a:off x="8466455" y="4722495"/>
            <a:ext cx="810895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정직함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텍스트 상자 23"/>
          <p:cNvSpPr txBox="1">
            <a:spLocks/>
          </p:cNvSpPr>
          <p:nvPr/>
        </p:nvSpPr>
        <p:spPr>
          <a:xfrm rot="0">
            <a:off x="7291705" y="1986280"/>
            <a:ext cx="810895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친근함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24"/>
          <p:cNvSpPr txBox="1">
            <a:spLocks/>
          </p:cNvSpPr>
          <p:nvPr/>
        </p:nvSpPr>
        <p:spPr>
          <a:xfrm rot="0">
            <a:off x="8586470" y="4146550"/>
            <a:ext cx="810895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사회공헌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6" name="텍스트 상자 25"/>
          <p:cNvSpPr txBox="1">
            <a:spLocks/>
          </p:cNvSpPr>
          <p:nvPr/>
        </p:nvSpPr>
        <p:spPr>
          <a:xfrm rot="0">
            <a:off x="7778750" y="4177665"/>
            <a:ext cx="810895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윤리경영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텍스트 상자 26"/>
          <p:cNvSpPr txBox="1">
            <a:spLocks/>
          </p:cNvSpPr>
          <p:nvPr/>
        </p:nvSpPr>
        <p:spPr>
          <a:xfrm rot="0">
            <a:off x="8404860" y="2727960"/>
            <a:ext cx="810895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환경경영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텍스트 상자 27"/>
          <p:cNvSpPr txBox="1">
            <a:spLocks/>
          </p:cNvSpPr>
          <p:nvPr/>
        </p:nvSpPr>
        <p:spPr>
          <a:xfrm rot="0">
            <a:off x="6562090" y="2707005"/>
            <a:ext cx="810895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맛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텍스트 상자 28"/>
          <p:cNvSpPr txBox="1">
            <a:spLocks/>
          </p:cNvSpPr>
          <p:nvPr/>
        </p:nvSpPr>
        <p:spPr>
          <a:xfrm rot="0">
            <a:off x="7931785" y="3815715"/>
            <a:ext cx="810895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품질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29"/>
          <p:cNvSpPr txBox="1">
            <a:spLocks/>
          </p:cNvSpPr>
          <p:nvPr/>
        </p:nvSpPr>
        <p:spPr>
          <a:xfrm rot="0">
            <a:off x="8126095" y="2289810"/>
            <a:ext cx="810895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착한가격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텍스트 상자 30"/>
          <p:cNvSpPr txBox="1">
            <a:spLocks/>
          </p:cNvSpPr>
          <p:nvPr/>
        </p:nvSpPr>
        <p:spPr>
          <a:xfrm rot="0">
            <a:off x="9076055" y="3034030"/>
            <a:ext cx="1576705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노블레스 오블리주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텍스트 상자 31"/>
          <p:cNvSpPr txBox="1">
            <a:spLocks/>
          </p:cNvSpPr>
          <p:nvPr/>
        </p:nvSpPr>
        <p:spPr>
          <a:xfrm rot="0">
            <a:off x="5916295" y="3040380"/>
            <a:ext cx="1254760" cy="4298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순두부 열라면 레시피 열풍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3" name="도형 54"/>
          <p:cNvSpPr>
            <a:spLocks/>
          </p:cNvSpPr>
          <p:nvPr/>
        </p:nvSpPr>
        <p:spPr>
          <a:xfrm rot="0">
            <a:off x="6045200" y="2583815"/>
            <a:ext cx="1840230" cy="1720215"/>
          </a:xfrm>
          <a:prstGeom prst="ellipse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4" name="도형 55"/>
          <p:cNvSpPr>
            <a:spLocks/>
          </p:cNvSpPr>
          <p:nvPr/>
        </p:nvSpPr>
        <p:spPr>
          <a:xfrm rot="0">
            <a:off x="8126730" y="2446020"/>
            <a:ext cx="1840230" cy="2564765"/>
          </a:xfrm>
          <a:prstGeom prst="ellipse"/>
          <a:noFill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5" name="텍스트 상자 7"/>
          <p:cNvSpPr txBox="1">
            <a:spLocks/>
          </p:cNvSpPr>
          <p:nvPr/>
        </p:nvSpPr>
        <p:spPr>
          <a:xfrm rot="0">
            <a:off x="2165350" y="3329305"/>
            <a:ext cx="687070" cy="2616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신제품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텍스트 상자 8"/>
          <p:cNvSpPr txBox="1">
            <a:spLocks/>
          </p:cNvSpPr>
          <p:nvPr/>
        </p:nvSpPr>
        <p:spPr>
          <a:xfrm rot="0">
            <a:off x="2887345" y="2410460"/>
            <a:ext cx="1508125" cy="2616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콜라보 이벤트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텍스트 상자 9"/>
          <p:cNvSpPr txBox="1">
            <a:spLocks/>
          </p:cNvSpPr>
          <p:nvPr/>
        </p:nvSpPr>
        <p:spPr>
          <a:xfrm rot="0">
            <a:off x="2195830" y="2683510"/>
            <a:ext cx="811530" cy="2616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인기상품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텍스트 상자 10"/>
          <p:cNvSpPr txBox="1">
            <a:spLocks/>
          </p:cNvSpPr>
          <p:nvPr/>
        </p:nvSpPr>
        <p:spPr>
          <a:xfrm rot="0">
            <a:off x="2395855" y="2367915"/>
            <a:ext cx="811530" cy="2616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갓뚜기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9" name="텍스트 상자 11"/>
          <p:cNvSpPr txBox="1">
            <a:spLocks/>
          </p:cNvSpPr>
          <p:nvPr/>
        </p:nvSpPr>
        <p:spPr>
          <a:xfrm rot="0">
            <a:off x="1274445" y="2688590"/>
            <a:ext cx="811530" cy="2616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3분카레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텍스트 상자 12"/>
          <p:cNvSpPr txBox="1">
            <a:spLocks/>
          </p:cNvSpPr>
          <p:nvPr/>
        </p:nvSpPr>
        <p:spPr>
          <a:xfrm rot="0">
            <a:off x="2266950" y="2961005"/>
            <a:ext cx="811530" cy="2616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진라면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" name="텍스트 상자 13"/>
          <p:cNvSpPr txBox="1">
            <a:spLocks/>
          </p:cNvSpPr>
          <p:nvPr/>
        </p:nvSpPr>
        <p:spPr>
          <a:xfrm rot="0">
            <a:off x="2003425" y="3689985"/>
            <a:ext cx="811530" cy="2616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햄연지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텍스트 상자 14"/>
          <p:cNvSpPr txBox="1">
            <a:spLocks/>
          </p:cNvSpPr>
          <p:nvPr/>
        </p:nvSpPr>
        <p:spPr>
          <a:xfrm rot="0">
            <a:off x="3078480" y="2767330"/>
            <a:ext cx="811530" cy="4305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마요네즈, 케찹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3" name="텍스트 상자 15"/>
          <p:cNvSpPr txBox="1">
            <a:spLocks/>
          </p:cNvSpPr>
          <p:nvPr/>
        </p:nvSpPr>
        <p:spPr>
          <a:xfrm rot="0">
            <a:off x="1297940" y="3950970"/>
            <a:ext cx="1277620" cy="4305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점자표기 라면용기 도입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텍스트 상자 16"/>
          <p:cNvSpPr txBox="1">
            <a:spLocks/>
          </p:cNvSpPr>
          <p:nvPr/>
        </p:nvSpPr>
        <p:spPr>
          <a:xfrm rot="0">
            <a:off x="1275080" y="3512820"/>
            <a:ext cx="811530" cy="4305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보드게임 출시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5" name="텍스트 상자 17"/>
          <p:cNvSpPr txBox="1">
            <a:spLocks/>
          </p:cNvSpPr>
          <p:nvPr/>
        </p:nvSpPr>
        <p:spPr>
          <a:xfrm rot="0">
            <a:off x="3244215" y="3220085"/>
            <a:ext cx="1005205" cy="4305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중국산 미역 의혹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6" name="텍스트 상자 18"/>
          <p:cNvSpPr txBox="1">
            <a:spLocks/>
          </p:cNvSpPr>
          <p:nvPr/>
        </p:nvSpPr>
        <p:spPr>
          <a:xfrm rot="0">
            <a:off x="2992755" y="5288280"/>
            <a:ext cx="1327150" cy="4305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플라스틱 트레이 포장 제거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7" name="텍스트 상자 19"/>
          <p:cNvSpPr txBox="1">
            <a:spLocks/>
          </p:cNvSpPr>
          <p:nvPr/>
        </p:nvSpPr>
        <p:spPr>
          <a:xfrm rot="0">
            <a:off x="2423160" y="4098290"/>
            <a:ext cx="811530" cy="2616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즉석국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8" name="텍스트 상자 20"/>
          <p:cNvSpPr txBox="1">
            <a:spLocks/>
          </p:cNvSpPr>
          <p:nvPr/>
        </p:nvSpPr>
        <p:spPr>
          <a:xfrm rot="0">
            <a:off x="1713865" y="4615815"/>
            <a:ext cx="811530" cy="2616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신뢰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9" name="텍스트 상자 21"/>
          <p:cNvSpPr txBox="1">
            <a:spLocks/>
          </p:cNvSpPr>
          <p:nvPr/>
        </p:nvSpPr>
        <p:spPr>
          <a:xfrm rot="0">
            <a:off x="3101975" y="4225925"/>
            <a:ext cx="811530" cy="2616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건강함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0" name="텍스트 상자 22"/>
          <p:cNvSpPr txBox="1">
            <a:spLocks/>
          </p:cNvSpPr>
          <p:nvPr/>
        </p:nvSpPr>
        <p:spPr>
          <a:xfrm rot="0">
            <a:off x="1197610" y="5259705"/>
            <a:ext cx="1010920" cy="2616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정규직 채용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1" name="텍스트 상자 23"/>
          <p:cNvSpPr txBox="1">
            <a:spLocks/>
          </p:cNvSpPr>
          <p:nvPr/>
        </p:nvSpPr>
        <p:spPr>
          <a:xfrm rot="0">
            <a:off x="1993265" y="5454650"/>
            <a:ext cx="811530" cy="2616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정직함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2" name="텍스트 상자 24"/>
          <p:cNvSpPr txBox="1">
            <a:spLocks/>
          </p:cNvSpPr>
          <p:nvPr/>
        </p:nvSpPr>
        <p:spPr>
          <a:xfrm rot="0">
            <a:off x="2444115" y="4437380"/>
            <a:ext cx="811530" cy="2616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친근함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3" name="텍스트 상자 25"/>
          <p:cNvSpPr txBox="1">
            <a:spLocks/>
          </p:cNvSpPr>
          <p:nvPr/>
        </p:nvSpPr>
        <p:spPr>
          <a:xfrm rot="0">
            <a:off x="2011680" y="4802505"/>
            <a:ext cx="811530" cy="2616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사회공헌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4" name="텍스트 상자 26"/>
          <p:cNvSpPr txBox="1">
            <a:spLocks/>
          </p:cNvSpPr>
          <p:nvPr/>
        </p:nvSpPr>
        <p:spPr>
          <a:xfrm rot="0">
            <a:off x="1203960" y="4833620"/>
            <a:ext cx="811530" cy="2616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윤리경영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5" name="텍스트 상자 27"/>
          <p:cNvSpPr txBox="1">
            <a:spLocks/>
          </p:cNvSpPr>
          <p:nvPr/>
        </p:nvSpPr>
        <p:spPr>
          <a:xfrm rot="0">
            <a:off x="3091815" y="4696460"/>
            <a:ext cx="811530" cy="2616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환경경영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6" name="텍스트 상자 28"/>
          <p:cNvSpPr txBox="1">
            <a:spLocks/>
          </p:cNvSpPr>
          <p:nvPr/>
        </p:nvSpPr>
        <p:spPr>
          <a:xfrm rot="0">
            <a:off x="1773555" y="2508250"/>
            <a:ext cx="811530" cy="2616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맛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7" name="텍스트 상자 29"/>
          <p:cNvSpPr txBox="1">
            <a:spLocks/>
          </p:cNvSpPr>
          <p:nvPr/>
        </p:nvSpPr>
        <p:spPr>
          <a:xfrm rot="0">
            <a:off x="1356995" y="4471670"/>
            <a:ext cx="811530" cy="2616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품질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8" name="텍스트 상자 30"/>
          <p:cNvSpPr txBox="1">
            <a:spLocks/>
          </p:cNvSpPr>
          <p:nvPr/>
        </p:nvSpPr>
        <p:spPr>
          <a:xfrm rot="0">
            <a:off x="3430905" y="3953510"/>
            <a:ext cx="811530" cy="2616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착한가격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텍스트 상자 31"/>
          <p:cNvSpPr txBox="1">
            <a:spLocks/>
          </p:cNvSpPr>
          <p:nvPr/>
        </p:nvSpPr>
        <p:spPr>
          <a:xfrm rot="0">
            <a:off x="2628265" y="3689985"/>
            <a:ext cx="1577340" cy="2616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노블레스 오블리주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0" name="텍스트 상자 32"/>
          <p:cNvSpPr txBox="1">
            <a:spLocks/>
          </p:cNvSpPr>
          <p:nvPr/>
        </p:nvSpPr>
        <p:spPr>
          <a:xfrm rot="0">
            <a:off x="1094105" y="3002280"/>
            <a:ext cx="1255395" cy="4305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순두부 열라면 레시피 열풍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686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010" y="565785"/>
            <a:ext cx="9855200" cy="450850"/>
          </a:xfrm>
        </p:spPr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595" y="1113790"/>
            <a:ext cx="9746615" cy="312420"/>
          </a:xfrm>
        </p:spPr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595" y="1483360"/>
            <a:ext cx="9492615" cy="312420"/>
          </a:xfrm>
        </p:spPr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단색</a:t>
            </a:r>
            <a:endParaRPr lang="ko-KR" altLang="en-US" dirty="0"/>
          </a:p>
        </p:txBody>
      </p:sp>
      <p:sp>
        <p:nvSpPr>
          <p:cNvPr id="46" name="슬라이드 번호 개체 틀 3">
            <a:extLst>
              <a:ext uri="{FF2B5EF4-FFF2-40B4-BE49-F238E27FC236}">
                <a16:creationId xmlns:a16="http://schemas.microsoft.com/office/drawing/2014/main" id="{4F793C00-2068-4D36-AADC-AEE61AC15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12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470" y="422275"/>
            <a:ext cx="654685" cy="553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텍스트 개체 틀 11">
            <a:extLst>
              <a:ext uri="{FF2B5EF4-FFF2-40B4-BE49-F238E27FC236}">
                <a16:creationId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6466205" y="1500505"/>
            <a:ext cx="2916555" cy="311785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dirty="0"/>
          </a:p>
        </p:txBody>
      </p:sp>
      <p:sp>
        <p:nvSpPr>
          <p:cNvPr id="47" name="도형 57"/>
          <p:cNvSpPr>
            <a:spLocks/>
          </p:cNvSpPr>
          <p:nvPr/>
        </p:nvSpPr>
        <p:spPr>
          <a:xfrm rot="0">
            <a:off x="1168400" y="2964815"/>
            <a:ext cx="1694180" cy="1720215"/>
          </a:xfrm>
          <a:prstGeom prst="ellipse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도형 58"/>
          <p:cNvSpPr>
            <a:spLocks/>
          </p:cNvSpPr>
          <p:nvPr/>
        </p:nvSpPr>
        <p:spPr>
          <a:xfrm rot="0">
            <a:off x="3249930" y="2827020"/>
            <a:ext cx="1694180" cy="2564765"/>
          </a:xfrm>
          <a:prstGeom prst="ellipse"/>
          <a:noFill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9" name="도형 59"/>
          <p:cNvSpPr>
            <a:spLocks/>
          </p:cNvSpPr>
          <p:nvPr/>
        </p:nvSpPr>
        <p:spPr>
          <a:xfrm rot="0">
            <a:off x="6606540" y="2960370"/>
            <a:ext cx="1694180" cy="1720215"/>
          </a:xfrm>
          <a:prstGeom prst="ellipse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도형 60"/>
          <p:cNvSpPr>
            <a:spLocks/>
          </p:cNvSpPr>
          <p:nvPr/>
        </p:nvSpPr>
        <p:spPr>
          <a:xfrm rot="0">
            <a:off x="8688070" y="2822575"/>
            <a:ext cx="1694180" cy="2564765"/>
          </a:xfrm>
          <a:prstGeom prst="ellipse"/>
          <a:noFill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71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010" y="565785"/>
            <a:ext cx="9855200" cy="450850"/>
          </a:xfrm>
        </p:spPr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595" y="1113790"/>
            <a:ext cx="9746615" cy="312420"/>
          </a:xfrm>
        </p:spPr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595" y="1483360"/>
            <a:ext cx="9492615" cy="312420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공간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형용사</a:t>
            </a:r>
            <a:endParaRPr lang="ko-KR" altLang="en-US" dirty="0"/>
          </a:p>
        </p:txBody>
      </p:sp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13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470" y="422275"/>
            <a:ext cx="654685" cy="553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159500" y="2203450"/>
          <a:ext cx="4576445" cy="375094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4576445"/>
              </a:tblGrid>
              <a:tr h="418465">
                <a:tc>
                  <a:txBody>
                    <a:bodyPr/>
                    <a:lstStyle/>
                    <a:p>
                      <a:pPr marL="0" indent="0" algn="l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500" kern="0" i="0" b="1">
                          <a:solidFill>
                            <a:srgbClr val="191919"/>
                          </a:solidFill>
                          <a:latin typeface="맑은 고딕" charset="0"/>
                        </a:rPr>
                        <a:t>매트리스 분석에 따른 방향 정리</a:t>
                      </a:r>
                      <a:endParaRPr lang="ko-KR" altLang="en-US" sz="1500" kern="0" i="0" b="1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32480">
                <a:tc>
                  <a:txBody>
                    <a:bodyPr/>
                    <a:lstStyle/>
                    <a:p>
                      <a:pPr marL="0" indent="0" algn="l" latinLnBrk="0" lvl="1">
                        <a:lnSpc>
                          <a:spcPct val="114999"/>
                        </a:lnSpc>
                        <a:buFontTx/>
                        <a:buNone/>
                      </a:pPr>
                      <a:endParaRPr lang="ko-KR" altLang="en-US" sz="1400" kern="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lvl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제품과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기업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이미지로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핵심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키워드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방향이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달리지는데,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제품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은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경쾌하지만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반대로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기업은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단정하고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정적이다.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둘의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조화를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통해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기업과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제품에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대한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동시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홍보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효과를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가지고자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한다. 따라서, 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기업의 주 컬러인 빨강과 노랑을 통해 제품의 이미지를 강조하고, 남색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과 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회색 어두운 컬러를 통해 기업의 단정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하고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믿음직한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이미지를 강조할 수 있도록 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한다.</a:t>
                      </a:r>
                      <a:r>
                        <a:rPr lang="ko-KR" sz="1400" kern="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1400" kern="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t">
                    <a:lnL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도형 61"/>
          <p:cNvSpPr>
            <a:spLocks/>
          </p:cNvSpPr>
          <p:nvPr/>
        </p:nvSpPr>
        <p:spPr>
          <a:xfrm rot="0">
            <a:off x="1168400" y="2964815"/>
            <a:ext cx="1694180" cy="1720215"/>
          </a:xfrm>
          <a:prstGeom prst="ellipse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도형 62"/>
          <p:cNvSpPr>
            <a:spLocks/>
          </p:cNvSpPr>
          <p:nvPr/>
        </p:nvSpPr>
        <p:spPr>
          <a:xfrm rot="0">
            <a:off x="3249930" y="2827020"/>
            <a:ext cx="1694180" cy="2564765"/>
          </a:xfrm>
          <a:prstGeom prst="ellipse"/>
          <a:noFill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992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010" y="565785"/>
            <a:ext cx="9855200" cy="450850"/>
          </a:xfrm>
        </p:spPr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제작 방향 정리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595" y="1689735"/>
            <a:ext cx="9491980" cy="1013460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(SWOT, 3C)</a:t>
            </a:r>
          </a:p>
          <a:p>
            <a:r>
              <a:rPr lang="ko-KR" altLang="en-US" dirty="0"/>
              <a:t>페르소나 분석</a:t>
            </a:r>
            <a:endParaRPr lang="en-US" altLang="ko-KR" dirty="0"/>
          </a:p>
          <a:p>
            <a:r>
              <a:rPr lang="ko-KR" altLang="en-US" dirty="0"/>
              <a:t>매트리스분석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470" y="422275"/>
            <a:ext cx="654685" cy="553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530985" y="2832100"/>
          <a:ext cx="9144000" cy="306451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9144000"/>
              </a:tblGrid>
              <a:tr h="360680">
                <a:tc>
                  <a:txBody>
                    <a:bodyPr/>
                    <a:lstStyle/>
                    <a:p>
                      <a:pPr marL="0" indent="0" algn="l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500" kern="0" i="0" b="1">
                          <a:solidFill>
                            <a:srgbClr val="191919"/>
                          </a:solidFill>
                          <a:latin typeface="맑은 고딕" charset="0"/>
                        </a:rPr>
                        <a:t>정리</a:t>
                      </a:r>
                      <a:endParaRPr lang="ko-KR" altLang="en-US" sz="1500" kern="0" i="0" b="1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03830">
                <a:tc>
                  <a:txBody>
                    <a:bodyPr/>
                    <a:lstStyle/>
                    <a:p>
                      <a:pPr marL="0" indent="0" algn="l" fontAlgn="base" latinLnBrk="0" lvl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0" i="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charset="0"/>
                        </a:rPr>
                        <a:t>제작핵심</a:t>
                      </a:r>
                      <a:endParaRPr lang="ko-KR" altLang="en-US" sz="1200" kern="0" i="0" b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algn="l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0" i="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charset="0"/>
                        </a:rPr>
                        <a:t>- 필요한 정보를 찾고 둘러보기 편한 페이지</a:t>
                      </a:r>
                      <a:endParaRPr lang="ko-KR" altLang="en-US" sz="1200" kern="0" i="0" b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algn="l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0" i="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charset="0"/>
                        </a:rPr>
                        <a:t>- 요소 순서 변경</a:t>
                      </a:r>
                      <a:endParaRPr lang="ko-KR" altLang="en-US" sz="1200" kern="0" i="0" b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algn="l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0" i="0" b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algn="l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0" i="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charset="0"/>
                        </a:rPr>
                        <a:t>제작방향</a:t>
                      </a:r>
                      <a:endParaRPr lang="ko-KR" altLang="en-US" sz="1200" kern="0" i="0" b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algn="l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0" i="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charset="0"/>
                        </a:rPr>
                        <a:t>- 원활한 정보탐색을 위한 직관성 높은 페이지로 구성</a:t>
                      </a:r>
                      <a:endParaRPr lang="ko-KR" altLang="en-US" sz="1200" kern="0" i="0" b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algn="l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0" i="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charset="0"/>
                        </a:rPr>
                        <a:t>- 주요컨셉 : 경쾌함과 단정함</a:t>
                      </a:r>
                      <a:r>
                        <a:rPr lang="ko-KR" altLang="en-US" sz="1200" kern="0" i="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charset="0"/>
                        </a:rPr>
                        <a:t>의 공존</a:t>
                      </a:r>
                      <a:r>
                        <a:rPr lang="ko-KR" altLang="en-US" sz="1200" kern="0" i="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charset="0"/>
                        </a:rPr>
                        <a:t>, 이상적인 기업임을 강조</a:t>
                      </a:r>
                      <a:endParaRPr lang="ko-KR" altLang="en-US" sz="1200" kern="0" i="0" b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algn="l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0" i="0" b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algn="l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0" i="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charset="0"/>
                        </a:rPr>
                        <a:t>제작컬러</a:t>
                      </a:r>
                      <a:endParaRPr lang="ko-KR" altLang="en-US" sz="1200" kern="0" i="0" b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algn="l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0" i="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charset="0"/>
                        </a:rPr>
                        <a:t>- 주요컬러, 배색 : 노랑, 빨강, 남색, 회색</a:t>
                      </a:r>
                      <a:endParaRPr lang="ko-KR" altLang="en-US" sz="1200" kern="0" i="0" b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charset="0"/>
                      </a:endParaRPr>
                    </a:p>
                  </a:txBody>
                  <a:tcPr marL="64770" marR="64770" marT="17780" marB="17780" anchor="t">
                    <a:lnL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415" y="6292215"/>
            <a:ext cx="53975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14</a:t>
            </a:fld>
            <a:endParaRPr lang="ko-KR" altLang="en-US" sz="110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9DB42F8-4170-460B-B3C1-345070379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595" y="1270000"/>
            <a:ext cx="9746615" cy="312420"/>
          </a:xfrm>
        </p:spPr>
        <p:txBody>
          <a:bodyPr/>
          <a:lstStyle/>
          <a:p>
            <a:r>
              <a:rPr lang="en-US" altLang="ko-KR" dirty="0"/>
              <a:t>04-1 </a:t>
            </a:r>
            <a:r>
              <a:rPr lang="ko-KR" altLang="en-US" dirty="0"/>
              <a:t>조사 분석 내용 최종 정리</a:t>
            </a:r>
          </a:p>
        </p:txBody>
      </p:sp>
    </p:spTree>
    <p:extLst>
      <p:ext uri="{BB962C8B-B14F-4D97-AF65-F5344CB8AC3E}">
        <p14:creationId xmlns:p14="http://schemas.microsoft.com/office/powerpoint/2010/main" val="358084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010" y="565785"/>
            <a:ext cx="9855200" cy="450850"/>
          </a:xfrm>
        </p:spPr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595" y="1270000"/>
            <a:ext cx="9746615" cy="31242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595" y="1689735"/>
            <a:ext cx="9492615" cy="312420"/>
          </a:xfrm>
        </p:spPr>
        <p:txBody>
          <a:bodyPr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595" y="6292215"/>
            <a:ext cx="9491980" cy="311785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이미지 배치</a:t>
            </a: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4413EFBF-3FCD-4D75-807F-6527E708E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415" y="6292215"/>
            <a:ext cx="53975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15</a:t>
            </a:fld>
            <a:endParaRPr lang="ko-KR" altLang="en-US" sz="1100"/>
          </a:p>
        </p:txBody>
      </p:sp>
      <p:sp>
        <p:nvSpPr>
          <p:cNvPr id="6" name="화살표: 오른쪽 5"/>
          <p:cNvSpPr>
            <a:spLocks/>
          </p:cNvSpPr>
          <p:nvPr/>
        </p:nvSpPr>
        <p:spPr>
          <a:xfrm rot="0">
            <a:off x="5467350" y="3514725"/>
            <a:ext cx="495935" cy="414655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16" name="그림 1" descr="C:/Users/이채윤/AppData/Roaming/PolarisOffice/ETemp/11960_7312752/fImage12619424341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5" t="17020" r="17323" b="9297"/>
          <a:stretch>
            <a:fillRect/>
          </a:stretch>
        </p:blipFill>
        <p:spPr>
          <a:xfrm rot="0">
            <a:off x="2098040" y="2061210"/>
            <a:ext cx="1878965" cy="3985895"/>
          </a:xfrm>
          <a:prstGeom prst="rect"/>
          <a:noFill/>
        </p:spPr>
      </p:pic>
      <p:pic>
        <p:nvPicPr>
          <p:cNvPr id="17" name="그림 3" descr="C:/Users/이채윤/AppData/Roaming/PolarisOffice/ETemp/11960_7312752/fImage98387245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27" t="14816" r="27915" b="36660"/>
          <a:stretch>
            <a:fillRect/>
          </a:stretch>
        </p:blipFill>
        <p:spPr>
          <a:xfrm rot="0">
            <a:off x="6591300" y="2057400"/>
            <a:ext cx="2451735" cy="414083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200418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010" y="565785"/>
            <a:ext cx="9855200" cy="450850"/>
          </a:xfrm>
        </p:spPr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595" y="1270000"/>
            <a:ext cx="9746615" cy="31242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595" y="1689735"/>
            <a:ext cx="9492615" cy="312420"/>
          </a:xfrm>
        </p:spPr>
        <p:txBody>
          <a:bodyPr/>
          <a:lstStyle/>
          <a:p>
            <a:r>
              <a:rPr lang="ko-KR" altLang="en-US" dirty="0"/>
              <a:t>페이지 구성에 따른 레이아웃 구성을 위한 구조 정리</a:t>
            </a: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595" y="6292215"/>
            <a:ext cx="9491980" cy="311785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7F75F380-C0E6-45A1-A0BB-0FFFC339A5F2}"/>
              </a:ext>
            </a:extLst>
          </p:cNvPr>
          <p:cNvSpPr txBox="1">
            <a:spLocks/>
          </p:cNvSpPr>
          <p:nvPr/>
        </p:nvSpPr>
        <p:spPr>
          <a:xfrm>
            <a:off x="1458595" y="1916430"/>
            <a:ext cx="9491980" cy="311785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 err="1"/>
              <a:t>메인페이지</a:t>
            </a:r>
            <a:endParaRPr lang="ko-KR" altLang="en-US" dirty="0"/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F2D5D29C-6727-4527-AADA-B59895CE7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415" y="6292215"/>
            <a:ext cx="53975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16</a:t>
            </a:fld>
            <a:endParaRPr lang="ko-KR" altLang="en-US" sz="1100"/>
          </a:p>
        </p:txBody>
      </p:sp>
      <p:pic>
        <p:nvPicPr>
          <p:cNvPr id="14" name="그림 4" descr="C:/Users/이채윤/AppData/Roaming/PolarisOffice/ETemp/11960_7312752/fImage383721246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80"/>
          <a:stretch>
            <a:fillRect/>
          </a:stretch>
        </p:blipFill>
        <p:spPr>
          <a:xfrm rot="0">
            <a:off x="4869815" y="1997710"/>
            <a:ext cx="2204720" cy="4086225"/>
          </a:xfrm>
          <a:prstGeom prst="rect"/>
          <a:noFill/>
        </p:spPr>
      </p:pic>
      <p:pic>
        <p:nvPicPr>
          <p:cNvPr id="15" name="그림 5" descr="C:/Users/이채윤/AppData/Roaming/PolarisOffice/ETemp/11960_7312752/fImage383721247650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04" b="6157"/>
          <a:stretch>
            <a:fillRect/>
          </a:stretch>
        </p:blipFill>
        <p:spPr>
          <a:xfrm rot="0">
            <a:off x="7320280" y="1667510"/>
            <a:ext cx="2204720" cy="440372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909138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-3)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74386ABC-1706-44B6-A06D-8CAEF21B52F4}"/>
              </a:ext>
            </a:extLst>
          </p:cNvPr>
          <p:cNvSpPr txBox="1">
            <a:spLocks/>
          </p:cNvSpPr>
          <p:nvPr/>
        </p:nvSpPr>
        <p:spPr>
          <a:xfrm>
            <a:off x="1458687" y="186937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 명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C5CA1C03-473D-4DA8-B38E-D3428CEBE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15515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A45E90B-5A18-434F-A29D-960246C9627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19505" y="2392045"/>
            <a:ext cx="9855835" cy="207454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b="1">
                <a:solidFill>
                  <a:srgbClr val="2AB9C7"/>
                </a:solidFill>
                <a:latin typeface="맑은 고딕" charset="0"/>
                <a:ea typeface="맑은 고딕" charset="0"/>
              </a:rPr>
              <a:t>프로젝트 </a:t>
            </a:r>
            <a:r>
              <a:rPr lang="en-US" altLang="ko-KR" b="1">
                <a:solidFill>
                  <a:srgbClr val="2AB9C7"/>
                </a:solidFill>
                <a:latin typeface="맑은 고딕" charset="0"/>
                <a:ea typeface="맑은 고딕" charset="0"/>
              </a:rPr>
              <a:t>001</a:t>
            </a:r>
            <a:r>
              <a:rPr lang="en-US" altLang="ko-KR" b="1">
                <a:solidFill>
                  <a:srgbClr val="2AB9C7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b="1">
                <a:solidFill>
                  <a:srgbClr val="2AB9C7"/>
                </a:solidFill>
                <a:latin typeface="맑은 고딕" charset="0"/>
                <a:ea typeface="맑은 고딕" charset="0"/>
              </a:rPr>
            </a:br>
            <a:r>
              <a:rPr lang="ko-KR" altLang="ko-KR" b="1">
                <a:solidFill>
                  <a:srgbClr val="2AB9C7"/>
                </a:solidFill>
                <a:latin typeface="맑은 고딕" charset="0"/>
                <a:ea typeface="맑은 고딕" charset="0"/>
              </a:rPr>
              <a:t>오뚜기</a:t>
            </a:r>
            <a:r>
              <a:rPr lang="en-US" altLang="ko-KR" b="1">
                <a:solidFill>
                  <a:srgbClr val="2AB9C7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b="1">
                <a:solidFill>
                  <a:srgbClr val="2AB9C7"/>
                </a:solidFill>
                <a:latin typeface="맑은 고딕" charset="0"/>
                <a:ea typeface="맑은 고딕" charset="0"/>
              </a:rPr>
              <a:t>사이트 분석</a:t>
            </a:r>
            <a:endParaRPr lang="ko-KR" altLang="en-US" b="1">
              <a:solidFill>
                <a:srgbClr val="2AB9C7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826E8117-68C5-48E7-8065-0F8F53C07A8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19505" y="5462905"/>
            <a:ext cx="9573260" cy="70231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latinLnBrk="0">
              <a:buFontTx/>
              <a:buNone/>
              <a:defRPr/>
            </a:pPr>
            <a:r>
              <a:rPr lang="ko-KR" altLang="en-US" sz="1800" b="1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능력단위</a:t>
            </a:r>
            <a:r>
              <a:rPr lang="en-US" altLang="ko-KR" sz="1800" b="1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: </a:t>
            </a:r>
            <a:r>
              <a:rPr lang="en-US" altLang="ko-KR" sz="1800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UIUX</a:t>
            </a:r>
            <a:r>
              <a:rPr lang="ko-KR" altLang="en-US" sz="1800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요구분석</a:t>
            </a:r>
            <a:endParaRPr lang="ko-KR" altLang="en-US" sz="1800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r" latinLnBrk="0">
              <a:buFontTx/>
              <a:buNone/>
              <a:defRPr/>
            </a:pPr>
            <a:r>
              <a:rPr lang="ko-KR" altLang="en-US" sz="1800" b="1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제출</a:t>
            </a:r>
            <a:r>
              <a:rPr lang="en-US" altLang="ko-KR" sz="1800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1800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이채윤</a:t>
            </a:r>
            <a:r>
              <a:rPr lang="en-US" altLang="ko-KR" sz="1800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764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010" y="565785"/>
            <a:ext cx="9855200" cy="450850"/>
          </a:xfrm>
        </p:spPr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595" y="1270000"/>
            <a:ext cx="9746615" cy="312420"/>
          </a:xfrm>
        </p:spPr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595" y="1689735"/>
            <a:ext cx="9492615" cy="312420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과제 개발자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이채윤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 및 기본 내용</a:t>
            </a:r>
          </a:p>
        </p:txBody>
      </p:sp>
      <p:grpSp>
        <p:nvGrpSpPr>
          <p:cNvPr id="5" name="다이어그램 13"/>
          <p:cNvGrpSpPr/>
          <p:nvPr/>
        </p:nvGrpSpPr>
        <p:grpSpPr>
          <a:xfrm>
            <a:off x="1094740" y="2536190"/>
            <a:ext cx="9687560" cy="3450590"/>
            <a:chOff x="1094740" y="2536190"/>
            <a:chExt cx="9687560" cy="3450590"/>
          </a:xfrm>
        </p:grpSpPr>
        <p:cxnSp>
          <p:nvCxnSpPr>
            <p:cNvPr id="14" name="다이어그램 1"/>
            <p:cNvCxnSpPr/>
            <p:nvPr/>
          </p:nvCxnSpPr>
          <p:spPr>
            <a:xfrm rot="0">
              <a:off x="1096010" y="2536190"/>
              <a:ext cx="9686290" cy="1905"/>
            </a:xfrm>
            <a:prstGeom prst="line"/>
            <a:ln w="1270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</p:cxnSp>
        <p:sp>
          <p:nvSpPr>
            <p:cNvPr id="15" name="다이어그램 2"/>
            <p:cNvSpPr>
              <a:spLocks/>
            </p:cNvSpPr>
            <p:nvPr/>
          </p:nvSpPr>
          <p:spPr>
            <a:xfrm rot="0">
              <a:off x="1094740" y="2536825"/>
              <a:ext cx="1938655" cy="3449955"/>
            </a:xfrm>
            <a:prstGeom prst="rect"/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wrap="square" lIns="91440" tIns="45720" rIns="91440" bIns="45720" numCol="1" vert="horz" anchor="t" upright="1">
              <a:noAutofit/>
            </a:bodyPr>
            <a:lstStyle/>
            <a:p>
              <a:pPr marL="0" indent="0" algn="l" latinLnBrk="1">
                <a:buFontTx/>
                <a:buNone/>
              </a:pPr>
              <a:r>
                <a:rPr lang="ko-KR" altLang="en-US" sz="2000" b="1">
                  <a:solidFill>
                    <a:schemeClr val="tx1"/>
                  </a:solidFill>
                </a:rPr>
                <a:t>개요</a:t>
              </a:r>
              <a:endParaRPr lang="ko-KR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6" name="다이어그램 3"/>
            <p:cNvSpPr>
              <a:spLocks/>
            </p:cNvSpPr>
            <p:nvPr/>
          </p:nvSpPr>
          <p:spPr>
            <a:xfrm rot="0">
              <a:off x="3148965" y="2673350"/>
              <a:ext cx="6083300" cy="442595"/>
            </a:xfrm>
            <a:prstGeom prst="rect"/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wrap="square" lIns="91440" tIns="45720" rIns="91440" bIns="45720" numCol="1" vert="horz" anchor="t" upright="1">
              <a:noAutofit/>
            </a:bodyPr>
            <a:lstStyle/>
            <a:p>
              <a:pPr marL="0" indent="0" algn="l" latinLnBrk="1">
                <a:buFontTx/>
                <a:buNone/>
              </a:pPr>
              <a:r>
                <a:rPr lang="ko-KR" altLang="en-US" sz="1100" b="1">
                  <a:solidFill>
                    <a:srgbClr val="2AB9C7"/>
                  </a:solidFill>
                  <a:latin typeface="맑은 고딕" charset="0"/>
                </a:rPr>
                <a:t>사이트명 </a:t>
              </a:r>
              <a:r>
                <a:rPr lang="en-US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: </a:t>
              </a:r>
              <a:r>
                <a:rPr lang="ko-KR" altLang="en-US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오뚜기</a:t>
              </a:r>
              <a:endParaRPr lang="ko-KR" altLang="en-US" sz="110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endParaRPr>
            </a:p>
          </p:txBody>
        </p:sp>
        <p:cxnSp>
          <p:nvCxnSpPr>
            <p:cNvPr id="17" name="다이어그램 4"/>
            <p:cNvCxnSpPr/>
            <p:nvPr/>
          </p:nvCxnSpPr>
          <p:spPr>
            <a:xfrm rot="0">
              <a:off x="3031490" y="3125470"/>
              <a:ext cx="7749540" cy="2540"/>
            </a:xfrm>
            <a:prstGeom prst="line"/>
            <a:ln w="12700" cap="flat" cmpd="sng">
              <a:solidFill>
                <a:schemeClr val="accent1">
                  <a:tint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tint val="50000"/>
              </a:schemeClr>
            </a:lnRef>
            <a:fillRef idx="1">
              <a:schemeClr val="accent1"/>
            </a:fillRef>
            <a:effectRef idx="0">
              <a:srgbClr val="000000"/>
            </a:effectRef>
            <a:fontRef idx="minor"/>
          </p:style>
        </p:cxnSp>
        <p:sp>
          <p:nvSpPr>
            <p:cNvPr id="18" name="다이어그램 5"/>
            <p:cNvSpPr>
              <a:spLocks/>
            </p:cNvSpPr>
            <p:nvPr/>
          </p:nvSpPr>
          <p:spPr>
            <a:xfrm rot="0">
              <a:off x="3148965" y="3355975"/>
              <a:ext cx="6083300" cy="442595"/>
            </a:xfrm>
            <a:prstGeom prst="rect"/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wrap="square" lIns="91440" tIns="45720" rIns="91440" bIns="45720" numCol="1" vert="horz" anchor="t" upright="1">
              <a:noAutofit/>
            </a:bodyPr>
            <a:lstStyle/>
            <a:p>
              <a:pPr marL="0" indent="0" algn="l" latinLnBrk="1">
                <a:buFontTx/>
                <a:buNone/>
              </a:pPr>
              <a:r>
                <a:rPr lang="ko-KR" altLang="en-US" sz="1100" b="1">
                  <a:solidFill>
                    <a:srgbClr val="2AB9C7"/>
                  </a:solidFill>
                  <a:latin typeface="맑은 고딕" charset="0"/>
                </a:rPr>
                <a:t>웹페이지 주소</a:t>
              </a:r>
              <a:r>
                <a:rPr lang="ko-KR" altLang="en-US" sz="1100" b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charset="0"/>
                </a:rPr>
                <a:t> </a:t>
              </a:r>
              <a:r>
                <a:rPr lang="en-US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: http://www.ottogi.co.kr/main/main.asp</a:t>
              </a:r>
              <a:endParaRPr lang="ko-KR" altLang="en-US" sz="110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endParaRPr>
            </a:p>
          </p:txBody>
        </p:sp>
        <p:cxnSp>
          <p:nvCxnSpPr>
            <p:cNvPr id="19" name="다이어그램 6"/>
            <p:cNvCxnSpPr/>
            <p:nvPr/>
          </p:nvCxnSpPr>
          <p:spPr>
            <a:xfrm rot="0">
              <a:off x="3031490" y="3901440"/>
              <a:ext cx="7748905" cy="1905"/>
            </a:xfrm>
            <a:prstGeom prst="line"/>
            <a:ln w="12700" cap="flat" cmpd="sng">
              <a:solidFill>
                <a:schemeClr val="accent1">
                  <a:tint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tint val="50000"/>
              </a:schemeClr>
            </a:lnRef>
            <a:fillRef idx="1">
              <a:schemeClr val="accent1"/>
            </a:fillRef>
            <a:effectRef idx="0">
              <a:srgbClr val="000000"/>
            </a:effectRef>
            <a:fontRef idx="minor"/>
          </p:style>
        </p:cxnSp>
        <p:sp>
          <p:nvSpPr>
            <p:cNvPr id="20" name="다이어그램 7"/>
            <p:cNvSpPr>
              <a:spLocks/>
            </p:cNvSpPr>
            <p:nvPr/>
          </p:nvSpPr>
          <p:spPr>
            <a:xfrm rot="0">
              <a:off x="3148965" y="4038600"/>
              <a:ext cx="6083300" cy="442595"/>
            </a:xfrm>
            <a:prstGeom prst="rect"/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wrap="square" lIns="91440" tIns="45720" rIns="91440" bIns="45720" numCol="1" vert="horz" anchor="t" upright="1">
              <a:noAutofit/>
            </a:bodyPr>
            <a:lstStyle/>
            <a:p>
              <a:pPr marL="0" indent="0" algn="l" latinLnBrk="1">
                <a:buFontTx/>
                <a:buNone/>
              </a:pPr>
              <a:r>
                <a:rPr lang="ko-KR" altLang="en-US" sz="1100" b="1">
                  <a:solidFill>
                    <a:srgbClr val="2AB9C7"/>
                  </a:solidFill>
                  <a:latin typeface="맑은 고딕" charset="0"/>
                </a:rPr>
                <a:t>주요 서비스</a:t>
              </a:r>
              <a:r>
                <a:rPr lang="en-US" altLang="ko-KR" sz="1100" b="1">
                  <a:solidFill>
                    <a:srgbClr val="2AB9C7"/>
                  </a:solidFill>
                  <a:latin typeface="맑은 고딕" charset="0"/>
                </a:rPr>
                <a:t>/</a:t>
              </a:r>
              <a:r>
                <a:rPr lang="ko-KR" altLang="en-US" sz="1100" b="1">
                  <a:solidFill>
                    <a:srgbClr val="2AB9C7"/>
                  </a:solidFill>
                  <a:latin typeface="맑은 고딕" charset="0"/>
                </a:rPr>
                <a:t>품목 </a:t>
              </a:r>
              <a:r>
                <a:rPr lang="en-US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: </a:t>
              </a:r>
              <a:r>
                <a:rPr lang="ko-KR" altLang="en-US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식료품 제조 및 판매</a:t>
              </a:r>
              <a:endParaRPr lang="ko-KR" altLang="en-US" sz="110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endParaRPr>
            </a:p>
          </p:txBody>
        </p:sp>
        <p:cxnSp>
          <p:nvCxnSpPr>
            <p:cNvPr id="21" name="다이어그램 8"/>
            <p:cNvCxnSpPr/>
            <p:nvPr/>
          </p:nvCxnSpPr>
          <p:spPr>
            <a:xfrm rot="0">
              <a:off x="3031490" y="4584065"/>
              <a:ext cx="7748905" cy="1905"/>
            </a:xfrm>
            <a:prstGeom prst="line"/>
            <a:ln w="12700" cap="flat" cmpd="sng">
              <a:solidFill>
                <a:schemeClr val="accent1">
                  <a:tint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tint val="50000"/>
              </a:schemeClr>
            </a:lnRef>
            <a:fillRef idx="1">
              <a:schemeClr val="accent1"/>
            </a:fillRef>
            <a:effectRef idx="0">
              <a:srgbClr val="000000"/>
            </a:effectRef>
            <a:fontRef idx="minor"/>
          </p:style>
        </p:cxnSp>
        <p:sp>
          <p:nvSpPr>
            <p:cNvPr id="22" name="다이어그램 9"/>
            <p:cNvSpPr>
              <a:spLocks/>
            </p:cNvSpPr>
            <p:nvPr/>
          </p:nvSpPr>
          <p:spPr>
            <a:xfrm rot="0">
              <a:off x="3148965" y="4721225"/>
              <a:ext cx="6083300" cy="442595"/>
            </a:xfrm>
            <a:prstGeom prst="rect"/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wrap="square" lIns="91440" tIns="45720" rIns="91440" bIns="45720" numCol="1" vert="horz" anchor="t" upright="1">
              <a:noAutofit/>
            </a:bodyPr>
            <a:lstStyle/>
            <a:p>
              <a:pPr marL="0" indent="0" algn="l" latinLnBrk="1">
                <a:buFontTx/>
                <a:buNone/>
              </a:pPr>
              <a:r>
                <a:rPr lang="ko-KR" altLang="en-US" sz="1100" b="1">
                  <a:solidFill>
                    <a:srgbClr val="2AB9C7"/>
                  </a:solidFill>
                  <a:latin typeface="맑은 고딕" charset="0"/>
                </a:rPr>
                <a:t>서비스 대상</a:t>
              </a:r>
              <a:r>
                <a:rPr lang="en-US" altLang="ko-KR" sz="1100" b="1">
                  <a:solidFill>
                    <a:srgbClr val="2AB9C7"/>
                  </a:solidFill>
                  <a:latin typeface="맑은 고딕" charset="0"/>
                </a:rPr>
                <a:t>/ </a:t>
              </a:r>
              <a:r>
                <a:rPr lang="ko-KR" altLang="en-US" sz="1100" b="1">
                  <a:solidFill>
                    <a:srgbClr val="2AB9C7"/>
                  </a:solidFill>
                  <a:latin typeface="맑은 고딕" charset="0"/>
                </a:rPr>
                <a:t>타깃 </a:t>
              </a:r>
              <a:r>
                <a:rPr lang="en-US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: </a:t>
              </a:r>
              <a:r>
                <a:rPr lang="ko-KR" altLang="en-US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식료품</a:t>
              </a:r>
              <a:r>
                <a:rPr lang="ko-KR" altLang="en-US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, 기업</a:t>
              </a:r>
              <a:r>
                <a:rPr lang="ko-KR" altLang="en-US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 정보에 대해 알고자 하는 이</a:t>
              </a:r>
              <a:endParaRPr lang="ko-KR" altLang="en-US" sz="110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endParaRPr>
            </a:p>
          </p:txBody>
        </p:sp>
        <p:cxnSp>
          <p:nvCxnSpPr>
            <p:cNvPr id="23" name="다이어그램 10"/>
            <p:cNvCxnSpPr/>
            <p:nvPr/>
          </p:nvCxnSpPr>
          <p:spPr>
            <a:xfrm rot="0">
              <a:off x="3031490" y="5267325"/>
              <a:ext cx="7748905" cy="1905"/>
            </a:xfrm>
            <a:prstGeom prst="line"/>
            <a:ln w="12700" cap="flat" cmpd="sng">
              <a:solidFill>
                <a:schemeClr val="accent1">
                  <a:tint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tint val="50000"/>
              </a:schemeClr>
            </a:lnRef>
            <a:fillRef idx="1">
              <a:schemeClr val="accent1"/>
            </a:fillRef>
            <a:effectRef idx="0">
              <a:srgbClr val="000000"/>
            </a:effectRef>
            <a:fontRef idx="minor"/>
          </p:style>
        </p:cxnSp>
        <p:sp>
          <p:nvSpPr>
            <p:cNvPr id="24" name="다이어그램 11"/>
            <p:cNvSpPr>
              <a:spLocks/>
            </p:cNvSpPr>
            <p:nvPr/>
          </p:nvSpPr>
          <p:spPr>
            <a:xfrm>
              <a:off x="3148965" y="5404485"/>
              <a:ext cx="6083935" cy="443230"/>
            </a:xfrm>
            <a:prstGeom prst="rect"/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wrap="square" lIns="91440" tIns="45720" rIns="91440" bIns="45720" numCol="1" vert="horz" anchor="t" upright="1">
              <a:noAutofit/>
            </a:bodyPr>
            <a:lstStyle/>
            <a:p>
              <a:pPr marL="0" indent="0" algn="l" latinLnBrk="1">
                <a:buFontTx/>
                <a:buNone/>
              </a:pPr>
              <a:r>
                <a:rPr lang="ko-KR" altLang="en-US" sz="1100" b="1">
                  <a:solidFill>
                    <a:srgbClr val="2AB9C7"/>
                  </a:solidFill>
                  <a:latin typeface="맑은 고딕" charset="0"/>
                </a:rPr>
                <a:t>로고 사용 규정 유</a:t>
              </a:r>
              <a:r>
                <a:rPr lang="en-US" altLang="ko-KR" sz="1100" b="1">
                  <a:solidFill>
                    <a:srgbClr val="2AB9C7"/>
                  </a:solidFill>
                  <a:latin typeface="맑은 고딕" charset="0"/>
                </a:rPr>
                <a:t>/</a:t>
              </a:r>
              <a:r>
                <a:rPr lang="ko-KR" altLang="en-US" sz="1100" b="1">
                  <a:solidFill>
                    <a:srgbClr val="2AB9C7"/>
                  </a:solidFill>
                  <a:latin typeface="맑은 고딕" charset="0"/>
                </a:rPr>
                <a:t>무 </a:t>
              </a:r>
              <a:r>
                <a:rPr lang="en-US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: </a:t>
              </a:r>
              <a:r>
                <a:rPr lang="ko-KR" altLang="en-US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유</a:t>
              </a:r>
              <a:r>
                <a:rPr lang="en-US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(</a:t>
              </a:r>
              <a:r>
                <a:rPr lang="ko-KR" altLang="en-US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내용이 다소 부족</a:t>
              </a:r>
              <a:r>
                <a:rPr lang="en-US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-</a:t>
              </a:r>
              <a:r>
                <a:rPr lang="ko-KR" altLang="en-US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따라서 임의의 사이트 기준을 참고하겠다</a:t>
              </a:r>
              <a:r>
                <a:rPr lang="en-US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)</a:t>
              </a:r>
              <a:endParaRPr lang="ko-KR" altLang="en-US" sz="110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endParaRPr>
            </a:p>
            <a:p>
              <a:pPr marL="0" indent="0" algn="l" latinLnBrk="1">
                <a:buFontTx/>
                <a:buNone/>
              </a:pPr>
              <a:r>
                <a:rPr lang="ko-KR" altLang="en-US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오뚜기 가이드 </a:t>
              </a:r>
              <a:r>
                <a:rPr lang="en-US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: </a:t>
              </a:r>
              <a:r>
                <a:rPr lang="en-US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hlinkClick r:id="rId1"/>
                </a:rPr>
                <a:t>http://www.ottogi.co.kr/overview/ci.asp</a:t>
              </a:r>
              <a:endParaRPr lang="ko-KR" altLang="en-US" sz="110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endParaRPr>
            </a:p>
            <a:p>
              <a:pPr marL="0" indent="0" algn="l" latinLnBrk="1">
                <a:buFontTx/>
                <a:buNone/>
              </a:pPr>
              <a:r>
                <a:rPr lang="ko-KR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참고사이트 : </a:t>
              </a:r>
              <a:endParaRPr lang="ko-KR" altLang="en-US" sz="110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endParaRPr>
            </a:p>
          </p:txBody>
        </p:sp>
        <p:cxnSp>
          <p:nvCxnSpPr>
            <p:cNvPr id="25" name="다이어그램 12"/>
            <p:cNvCxnSpPr/>
            <p:nvPr/>
          </p:nvCxnSpPr>
          <p:spPr>
            <a:xfrm rot="0">
              <a:off x="3031490" y="5949950"/>
              <a:ext cx="7748905" cy="1905"/>
            </a:xfrm>
            <a:prstGeom prst="line"/>
            <a:ln w="12700" cap="flat" cmpd="sng">
              <a:solidFill>
                <a:schemeClr val="accent1">
                  <a:tint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tint val="50000"/>
              </a:schemeClr>
            </a:lnRef>
            <a:fillRef idx="1">
              <a:schemeClr val="accent1"/>
            </a:fillRef>
            <a:effectRef idx="0">
              <a:srgbClr val="000000"/>
            </a:effectRef>
            <a:fontRef idx="minor"/>
          </p:style>
        </p:cxnSp>
      </p:grpSp>
      <p:sp>
        <p:nvSpPr>
          <p:cNvPr id="28" name="슬라이드 번호 개체 틀 3">
            <a:extLst>
              <a:ext uri="{FF2B5EF4-FFF2-40B4-BE49-F238E27FC236}">
                <a16:creationId xmlns:a16="http://schemas.microsoft.com/office/drawing/2014/main" id="{2F95D403-F75F-495B-A2AA-653BD5570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415" y="6292215"/>
            <a:ext cx="53975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2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010" y="565785"/>
            <a:ext cx="9855200" cy="450850"/>
          </a:xfrm>
        </p:spPr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3" name="부제목 10">
            <a:extLst>
              <a:ext uri="{FF2B5EF4-FFF2-40B4-BE49-F238E27FC236}">
                <a16:creationId xmlns:a16="http://schemas.microsoft.com/office/drawing/2014/main" id="{31AF4B42-67FD-497A-8B69-2D617C48B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595" y="1270000"/>
            <a:ext cx="9746615" cy="312420"/>
          </a:xfrm>
        </p:spPr>
        <p:txBody>
          <a:bodyPr/>
          <a:lstStyle/>
          <a:p>
            <a:r>
              <a:rPr lang="en-US" altLang="ko-KR" dirty="0"/>
              <a:t>01-2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ACAA3CF1-0A72-4BD4-BE85-4576D696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595" y="1689735"/>
            <a:ext cx="9492615" cy="312420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 구성 기초 요구 사항</a:t>
            </a:r>
          </a:p>
        </p:txBody>
      </p:sp>
      <p:grpSp>
        <p:nvGrpSpPr>
          <p:cNvPr id="5" name="다이어그램 28"/>
          <p:cNvGrpSpPr/>
          <p:nvPr/>
        </p:nvGrpSpPr>
        <p:grpSpPr>
          <a:xfrm>
            <a:off x="1096010" y="2108835"/>
            <a:ext cx="9685655" cy="3876040"/>
            <a:chOff x="1096010" y="2108835"/>
            <a:chExt cx="9685655" cy="3876040"/>
          </a:xfrm>
        </p:grpSpPr>
        <p:cxnSp>
          <p:nvCxnSpPr>
            <p:cNvPr id="17" name="다이어그램 14"/>
            <p:cNvCxnSpPr/>
            <p:nvPr/>
          </p:nvCxnSpPr>
          <p:spPr>
            <a:xfrm rot="0">
              <a:off x="1096010" y="2108835"/>
              <a:ext cx="9686290" cy="1905"/>
            </a:xfrm>
            <a:prstGeom prst="line"/>
            <a:ln w="1270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</p:cxnSp>
        <p:sp>
          <p:nvSpPr>
            <p:cNvPr id="19" name="다이어그램 16"/>
            <p:cNvSpPr>
              <a:spLocks/>
            </p:cNvSpPr>
            <p:nvPr/>
          </p:nvSpPr>
          <p:spPr>
            <a:xfrm rot="0">
              <a:off x="3148965" y="2237740"/>
              <a:ext cx="6083300" cy="419100"/>
            </a:xfrm>
            <a:prstGeom prst="rect"/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wrap="square" lIns="91440" tIns="45720" rIns="91440" bIns="45720" numCol="1" vert="horz" anchor="t" upright="1">
              <a:noAutofit/>
            </a:bodyPr>
            <a:lstStyle/>
            <a:p>
              <a:pPr marL="0" indent="0" algn="l" latinLnBrk="1">
                <a:buFontTx/>
                <a:buNone/>
              </a:pPr>
              <a:r>
                <a:rPr lang="ko-KR" altLang="en-US" sz="1100" b="1">
                  <a:solidFill>
                    <a:srgbClr val="2AB9C7"/>
                  </a:solidFill>
                  <a:latin typeface="맑은 고딕" charset="0"/>
                </a:rPr>
                <a:t>사이트 변경 사유 </a:t>
              </a:r>
              <a:r>
                <a:rPr lang="en-US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: </a:t>
              </a:r>
              <a:r>
                <a:rPr lang="ko-KR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홈페이지 사용 용이성 및 디자인 개선</a:t>
              </a:r>
              <a:endParaRPr lang="ko-KR" altLang="en-US" sz="110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endParaRPr>
            </a:p>
          </p:txBody>
        </p:sp>
        <p:cxnSp>
          <p:nvCxnSpPr>
            <p:cNvPr id="20" name="다이어그램 17"/>
            <p:cNvCxnSpPr/>
            <p:nvPr/>
          </p:nvCxnSpPr>
          <p:spPr>
            <a:xfrm rot="0">
              <a:off x="3032760" y="2754630"/>
              <a:ext cx="7748905" cy="1905"/>
            </a:xfrm>
            <a:prstGeom prst="line"/>
            <a:ln w="12700" cap="flat" cmpd="sng">
              <a:solidFill>
                <a:schemeClr val="accent1">
                  <a:tint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tint val="50000"/>
              </a:schemeClr>
            </a:lnRef>
            <a:fillRef idx="1">
              <a:schemeClr val="accent1"/>
            </a:fillRef>
            <a:effectRef idx="0">
              <a:srgbClr val="000000"/>
            </a:effectRef>
            <a:fontRef idx="minor"/>
          </p:style>
        </p:cxnSp>
        <p:sp>
          <p:nvSpPr>
            <p:cNvPr id="21" name="다이어그램 18"/>
            <p:cNvSpPr>
              <a:spLocks/>
            </p:cNvSpPr>
            <p:nvPr/>
          </p:nvSpPr>
          <p:spPr>
            <a:xfrm rot="0">
              <a:off x="3148965" y="2883535"/>
              <a:ext cx="6083300" cy="419100"/>
            </a:xfrm>
            <a:prstGeom prst="rect"/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wrap="square" lIns="91440" tIns="45720" rIns="91440" bIns="45720" numCol="1" vert="horz" anchor="t" upright="1">
              <a:noAutofit/>
            </a:bodyPr>
            <a:lstStyle/>
            <a:p>
              <a:pPr marL="0" indent="0" algn="l" latinLnBrk="1">
                <a:buFontTx/>
                <a:buNone/>
              </a:pPr>
              <a:r>
                <a:rPr lang="ko-KR" altLang="en-US" sz="1100" b="1">
                  <a:solidFill>
                    <a:srgbClr val="2AB9C7"/>
                  </a:solidFill>
                  <a:latin typeface="맑은 고딕" charset="0"/>
                </a:rPr>
                <a:t>기대하는 결과</a:t>
              </a:r>
              <a:r>
                <a:rPr lang="ko-KR" altLang="en-US" sz="1100" b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charset="0"/>
                </a:rPr>
                <a:t> </a:t>
              </a:r>
              <a:r>
                <a:rPr lang="en-US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: </a:t>
              </a:r>
              <a:r>
                <a:rPr lang="ko-KR" altLang="en-US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홈페이지 사용 용이성 개선</a:t>
              </a:r>
              <a:endParaRPr lang="ko-KR" altLang="en-US" sz="110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endParaRPr>
            </a:p>
          </p:txBody>
        </p:sp>
        <p:cxnSp>
          <p:nvCxnSpPr>
            <p:cNvPr id="22" name="다이어그램 19"/>
            <p:cNvCxnSpPr/>
            <p:nvPr/>
          </p:nvCxnSpPr>
          <p:spPr>
            <a:xfrm rot="0">
              <a:off x="3032760" y="3400425"/>
              <a:ext cx="7748905" cy="1905"/>
            </a:xfrm>
            <a:prstGeom prst="line"/>
            <a:ln w="12700" cap="flat" cmpd="sng">
              <a:solidFill>
                <a:schemeClr val="accent1">
                  <a:tint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tint val="50000"/>
              </a:schemeClr>
            </a:lnRef>
            <a:fillRef idx="1">
              <a:schemeClr val="accent1"/>
            </a:fillRef>
            <a:effectRef idx="0">
              <a:srgbClr val="000000"/>
            </a:effectRef>
            <a:fontRef idx="minor"/>
          </p:style>
        </p:cxnSp>
        <p:sp>
          <p:nvSpPr>
            <p:cNvPr id="23" name="다이어그램 20"/>
            <p:cNvSpPr>
              <a:spLocks/>
            </p:cNvSpPr>
            <p:nvPr/>
          </p:nvSpPr>
          <p:spPr>
            <a:xfrm rot="0">
              <a:off x="3148965" y="3529330"/>
              <a:ext cx="6714490" cy="419100"/>
            </a:xfrm>
            <a:prstGeom prst="rect"/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wrap="square" lIns="91440" tIns="45720" rIns="91440" bIns="45720" numCol="1" vert="horz" anchor="t" upright="1">
              <a:noAutofit/>
            </a:bodyPr>
            <a:lstStyle/>
            <a:p>
              <a:pPr marL="0" indent="0" algn="l" latinLnBrk="1">
                <a:buFontTx/>
                <a:buNone/>
              </a:pPr>
              <a:r>
                <a:rPr lang="ko-KR" altLang="en-US" sz="1100" b="1">
                  <a:solidFill>
                    <a:srgbClr val="2AB9C7"/>
                  </a:solidFill>
                  <a:latin typeface="맑은 고딕" charset="0"/>
                </a:rPr>
                <a:t>요구 디바이스 환경 </a:t>
              </a:r>
              <a:r>
                <a:rPr lang="en-US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: 1280px </a:t>
              </a:r>
              <a:r>
                <a:rPr lang="ko-KR" altLang="en-US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기준 그 이상의 화면의 크기를 가지는 기기 </a:t>
              </a:r>
              <a:r>
                <a:rPr lang="en-US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+ </a:t>
              </a:r>
              <a:r>
                <a:rPr lang="ko-KR" altLang="en-US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반응형 웹페이지 구성</a:t>
              </a:r>
              <a:r>
                <a:rPr lang="en-US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 </a:t>
              </a:r>
              <a:endParaRPr lang="ko-KR" altLang="en-US" sz="110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endParaRPr>
            </a:p>
          </p:txBody>
        </p:sp>
        <p:cxnSp>
          <p:nvCxnSpPr>
            <p:cNvPr id="24" name="다이어그램 21"/>
            <p:cNvCxnSpPr/>
            <p:nvPr/>
          </p:nvCxnSpPr>
          <p:spPr>
            <a:xfrm rot="0">
              <a:off x="3032760" y="4046220"/>
              <a:ext cx="7748905" cy="1905"/>
            </a:xfrm>
            <a:prstGeom prst="line"/>
            <a:ln w="12700" cap="flat" cmpd="sng">
              <a:solidFill>
                <a:schemeClr val="accent1">
                  <a:tint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tint val="50000"/>
              </a:schemeClr>
            </a:lnRef>
            <a:fillRef idx="1">
              <a:schemeClr val="accent1"/>
            </a:fillRef>
            <a:effectRef idx="0">
              <a:srgbClr val="000000"/>
            </a:effectRef>
            <a:fontRef idx="minor"/>
          </p:style>
        </p:cxnSp>
        <p:sp>
          <p:nvSpPr>
            <p:cNvPr id="25" name="다이어그램 22"/>
            <p:cNvSpPr>
              <a:spLocks/>
            </p:cNvSpPr>
            <p:nvPr/>
          </p:nvSpPr>
          <p:spPr>
            <a:xfrm rot="0">
              <a:off x="3148965" y="4175125"/>
              <a:ext cx="6725285" cy="419100"/>
            </a:xfrm>
            <a:prstGeom prst="rect"/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wrap="square" lIns="91440" tIns="45720" rIns="91440" bIns="45720" numCol="1" vert="horz" anchor="t" upright="1">
              <a:noAutofit/>
            </a:bodyPr>
            <a:lstStyle/>
            <a:p>
              <a:pPr marL="0" indent="0" algn="l" latinLnBrk="1">
                <a:buFontTx/>
                <a:buNone/>
              </a:pPr>
              <a:r>
                <a:rPr lang="ko-KR" altLang="en-US" sz="1100" b="1">
                  <a:solidFill>
                    <a:srgbClr val="2AB9C7"/>
                  </a:solidFill>
                  <a:latin typeface="맑은 고딕" charset="0"/>
                </a:rPr>
                <a:t>사용 색상 </a:t>
              </a:r>
              <a:r>
                <a:rPr lang="en-US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: </a:t>
              </a:r>
              <a:r>
                <a:rPr lang="ko-KR" altLang="en-US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노란색</a:t>
              </a:r>
              <a:r>
                <a:rPr lang="en-US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(pantone 108), </a:t>
              </a:r>
              <a:r>
                <a:rPr lang="ko-KR" altLang="en-US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빨간색</a:t>
              </a:r>
              <a:r>
                <a:rPr lang="en-US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(pantone 186), </a:t>
              </a:r>
              <a:r>
                <a:rPr lang="ko-KR" altLang="en-US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남색</a:t>
              </a:r>
              <a:r>
                <a:rPr lang="en-US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(pantone 2747), </a:t>
              </a:r>
              <a:r>
                <a:rPr lang="ko-KR" altLang="en-US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흰색</a:t>
              </a:r>
              <a:r>
                <a:rPr lang="en-US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, </a:t>
              </a:r>
              <a:r>
                <a:rPr lang="ko-KR" altLang="en-US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검정색</a:t>
              </a:r>
              <a:r>
                <a:rPr lang="en-US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, </a:t>
              </a:r>
              <a:r>
                <a:rPr lang="ko-KR" altLang="en-US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회색</a:t>
              </a:r>
              <a:r>
                <a:rPr lang="en-US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 </a:t>
              </a:r>
              <a:endParaRPr lang="ko-KR" altLang="en-US" sz="110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endParaRPr>
            </a:p>
          </p:txBody>
        </p:sp>
        <p:cxnSp>
          <p:nvCxnSpPr>
            <p:cNvPr id="26" name="다이어그램 23"/>
            <p:cNvCxnSpPr/>
            <p:nvPr/>
          </p:nvCxnSpPr>
          <p:spPr>
            <a:xfrm rot="0">
              <a:off x="3032760" y="4692015"/>
              <a:ext cx="7748905" cy="1905"/>
            </a:xfrm>
            <a:prstGeom prst="line"/>
            <a:ln w="12700" cap="flat" cmpd="sng">
              <a:solidFill>
                <a:schemeClr val="accent1">
                  <a:tint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tint val="50000"/>
              </a:schemeClr>
            </a:lnRef>
            <a:fillRef idx="1">
              <a:schemeClr val="accent1"/>
            </a:fillRef>
            <a:effectRef idx="0">
              <a:srgbClr val="000000"/>
            </a:effectRef>
            <a:fontRef idx="minor"/>
          </p:style>
        </p:cxnSp>
        <p:sp>
          <p:nvSpPr>
            <p:cNvPr id="27" name="다이어그램 24"/>
            <p:cNvSpPr>
              <a:spLocks/>
            </p:cNvSpPr>
            <p:nvPr/>
          </p:nvSpPr>
          <p:spPr>
            <a:xfrm rot="0">
              <a:off x="3148965" y="4820920"/>
              <a:ext cx="6083300" cy="419100"/>
            </a:xfrm>
            <a:prstGeom prst="rect"/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wrap="square" lIns="91440" tIns="45720" rIns="91440" bIns="45720" numCol="1" vert="horz" anchor="t" upright="1">
              <a:noAutofit/>
            </a:bodyPr>
            <a:lstStyle/>
            <a:p>
              <a:pPr marL="0" indent="0" algn="l" latinLnBrk="1">
                <a:buFontTx/>
                <a:buNone/>
              </a:pPr>
              <a:r>
                <a:rPr lang="ko-KR" altLang="en-US" sz="1100" b="1">
                  <a:solidFill>
                    <a:srgbClr val="2AB9C7"/>
                  </a:solidFill>
                  <a:latin typeface="맑은 고딕" charset="0"/>
                </a:rPr>
                <a:t>디자인 컨셉 </a:t>
              </a:r>
              <a:r>
                <a:rPr lang="en-US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: </a:t>
              </a:r>
              <a:r>
                <a:rPr lang="ko-KR" altLang="en-US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현재 홈페이지의 장점은 살려두고 예쁘게 만들기</a:t>
              </a:r>
              <a:endParaRPr lang="ko-KR" altLang="en-US" sz="110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endParaRPr>
            </a:p>
          </p:txBody>
        </p:sp>
        <p:cxnSp>
          <p:nvCxnSpPr>
            <p:cNvPr id="28" name="다이어그램 25"/>
            <p:cNvCxnSpPr/>
            <p:nvPr/>
          </p:nvCxnSpPr>
          <p:spPr>
            <a:xfrm rot="0">
              <a:off x="3032760" y="5337810"/>
              <a:ext cx="7748905" cy="1905"/>
            </a:xfrm>
            <a:prstGeom prst="line"/>
            <a:ln w="12700" cap="flat" cmpd="sng">
              <a:solidFill>
                <a:schemeClr val="accent1">
                  <a:tint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tint val="50000"/>
              </a:schemeClr>
            </a:lnRef>
            <a:fillRef idx="1">
              <a:schemeClr val="accent1"/>
            </a:fillRef>
            <a:effectRef idx="0">
              <a:srgbClr val="000000"/>
            </a:effectRef>
            <a:fontRef idx="minor"/>
          </p:style>
        </p:cxnSp>
        <p:sp>
          <p:nvSpPr>
            <p:cNvPr id="29" name="다이어그램 26"/>
            <p:cNvSpPr>
              <a:spLocks/>
            </p:cNvSpPr>
            <p:nvPr/>
          </p:nvSpPr>
          <p:spPr>
            <a:xfrm rot="0">
              <a:off x="3148965" y="5466715"/>
              <a:ext cx="6083300" cy="419100"/>
            </a:xfrm>
            <a:prstGeom prst="rect"/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wrap="square" lIns="91440" tIns="45720" rIns="91440" bIns="45720" numCol="1" vert="horz" anchor="t" upright="1">
              <a:noAutofit/>
            </a:bodyPr>
            <a:lstStyle/>
            <a:p>
              <a:pPr marL="0" indent="0" algn="l" latinLnBrk="1">
                <a:buFontTx/>
                <a:buNone/>
              </a:pPr>
              <a:r>
                <a:rPr lang="ko-KR" altLang="en-US" sz="1100" b="1">
                  <a:solidFill>
                    <a:srgbClr val="2AB9C7"/>
                  </a:solidFill>
                  <a:latin typeface="맑은 고딕" charset="0"/>
                </a:rPr>
                <a:t>주요 사이트 키워드</a:t>
              </a:r>
              <a:r>
                <a:rPr lang="en-US" altLang="ko-KR" sz="1100" b="1">
                  <a:solidFill>
                    <a:srgbClr val="2AB9C7"/>
                  </a:solidFill>
                  <a:latin typeface="맑은 고딕" charset="0"/>
                </a:rPr>
                <a:t>(1</a:t>
              </a:r>
              <a:r>
                <a:rPr lang="ko-KR" altLang="en-US" sz="1100" b="1">
                  <a:solidFill>
                    <a:srgbClr val="2AB9C7"/>
                  </a:solidFill>
                  <a:latin typeface="맑은 고딕" charset="0"/>
                </a:rPr>
                <a:t>차</a:t>
              </a:r>
              <a:r>
                <a:rPr lang="en-US" altLang="ko-KR" sz="1100" b="1">
                  <a:solidFill>
                    <a:srgbClr val="2AB9C7"/>
                  </a:solidFill>
                  <a:latin typeface="맑은 고딕" charset="0"/>
                </a:rPr>
                <a:t>)</a:t>
              </a:r>
              <a:r>
                <a:rPr lang="ko-KR" altLang="en-US" sz="1100" b="1">
                  <a:solidFill>
                    <a:srgbClr val="2AB9C7"/>
                  </a:solidFill>
                  <a:latin typeface="맑은 고딕" charset="0"/>
                </a:rPr>
                <a:t> </a:t>
              </a:r>
              <a:r>
                <a:rPr lang="en-US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: </a:t>
              </a:r>
              <a:r>
                <a:rPr lang="ko-KR" altLang="ko-KR" sz="11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</a:rPr>
                <a:t>기업정보 탐색, 제품정보 탐색 </a:t>
              </a:r>
              <a:endParaRPr lang="ko-KR" altLang="en-US" sz="110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endParaRPr>
            </a:p>
          </p:txBody>
        </p:sp>
        <p:cxnSp>
          <p:nvCxnSpPr>
            <p:cNvPr id="30" name="다이어그램 27"/>
            <p:cNvCxnSpPr/>
            <p:nvPr/>
          </p:nvCxnSpPr>
          <p:spPr>
            <a:xfrm rot="0">
              <a:off x="3032760" y="5983605"/>
              <a:ext cx="7748905" cy="1905"/>
            </a:xfrm>
            <a:prstGeom prst="line"/>
            <a:ln w="12700" cap="flat" cmpd="sng">
              <a:solidFill>
                <a:schemeClr val="accent1">
                  <a:tint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tint val="50000"/>
              </a:schemeClr>
            </a:lnRef>
            <a:fillRef idx="1">
              <a:schemeClr val="accent1"/>
            </a:fillRef>
            <a:effectRef idx="0">
              <a:srgbClr val="000000"/>
            </a:effectRef>
            <a:fontRef idx="minor"/>
          </p:style>
        </p:cxnSp>
      </p:grpSp>
      <p:sp>
        <p:nvSpPr>
          <p:cNvPr id="18" name="슬라이드 번호 개체 틀 3"/>
          <p:cNvSpPr>
            <a:spLocks/>
          </p:cNvSpPr>
          <p:nvPr/>
        </p:nvSpPr>
        <p:spPr>
          <a:xfrm rot="0">
            <a:off x="1099820" y="2300605"/>
            <a:ext cx="1268095" cy="365760"/>
          </a:xfrm>
          <a:prstGeom prst="rect"/>
          <a:ln w="0">
            <a:noFill/>
            <a:prstDash/>
          </a:ln>
        </p:spPr>
        <p:style>
          <a:lnRef idx="0">
            <a:schemeClr val="dk1"/>
          </a:lnRef>
          <a:fillRef idx="0">
            <a:schemeClr val="lt1"/>
          </a:fillRef>
          <a:effectRef idx="0">
            <a:srgbClr val="000000"/>
          </a:effectRef>
          <a:fontRef idx="minor"/>
        </p:style>
        <p:txBody>
          <a:bodyPr wrap="square" lIns="91440" tIns="45720" rIns="91440" bIns="45720" numCol="1" vert="horz" anchor="t" upright="1">
            <a:noAutofit/>
          </a:bodyPr>
          <a:lstStyle/>
          <a:p>
            <a:pPr marL="0" indent="0" algn="l" latinLnBrk="1">
              <a:buFontTx/>
              <a:buNone/>
            </a:pPr>
            <a:r>
              <a:rPr lang="ko-KR" altLang="en-US" sz="2000" b="1">
                <a:solidFill>
                  <a:schemeClr val="tx1"/>
                </a:solidFill>
              </a:rPr>
              <a:t>요구사항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18" name="슬라이드 번호 개체 틀 3"/>
          <p:cNvSpPr>
            <a:spLocks/>
          </p:cNvSpPr>
          <p:nvPr/>
        </p:nvSpPr>
        <p:spPr>
          <a:xfrm rot="0">
            <a:off x="1099820" y="2300605"/>
            <a:ext cx="1268095" cy="365760"/>
          </a:xfrm>
          <a:prstGeom prst="rect"/>
          <a:ln w="0">
            <a:noFill/>
            <a:prstDash/>
          </a:ln>
        </p:spPr>
        <p:style>
          <a:lnRef idx="0">
            <a:schemeClr val="dk1"/>
          </a:lnRef>
          <a:fillRef idx="0">
            <a:schemeClr val="lt1"/>
          </a:fillRef>
          <a:effectRef idx="0">
            <a:srgbClr val="000000"/>
          </a:effectRef>
          <a:fontRef idx="minor"/>
        </p:style>
        <p:txBody>
          <a:bodyPr wrap="square" lIns="91440" tIns="45720" rIns="91440" bIns="45720" numCol="1" vert="horz" anchor="t" upright="1">
            <a:noAutofit/>
          </a:bodyPr>
          <a:lstStyle/>
          <a:p>
            <a:pPr marL="0" indent="0" algn="l" latinLnBrk="1">
              <a:buFontTx/>
              <a:buNone/>
            </a:pPr>
            <a:r>
              <a:rPr lang="ko-KR" altLang="en-US" sz="2000" b="1">
                <a:solidFill>
                  <a:schemeClr val="tx1"/>
                </a:solidFill>
              </a:rPr>
              <a:t>요구사항</a:t>
            </a:r>
            <a:endParaRPr lang="ko-KR" altLang="en-US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010" y="565785"/>
            <a:ext cx="9855200" cy="450850"/>
          </a:xfrm>
        </p:spPr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595" y="1270000"/>
            <a:ext cx="9746615" cy="312420"/>
          </a:xfrm>
        </p:spPr>
        <p:txBody>
          <a:bodyPr/>
          <a:lstStyle/>
          <a:p>
            <a:r>
              <a:rPr lang="en-US" altLang="ko-KR" dirty="0"/>
              <a:t>02-1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595" y="1689735"/>
            <a:ext cx="9492615" cy="312420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경영전략 수립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SWOT (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기회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위협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2" name="표 3"/>
          <p:cNvGraphicFramePr>
            <a:graphicFrameLocks noGrp="1"/>
          </p:cNvGraphicFramePr>
          <p:nvPr/>
        </p:nvGraphicFramePr>
        <p:xfrm>
          <a:off x="1427480" y="2108835"/>
          <a:ext cx="9190355" cy="365315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550545"/>
                <a:gridCol w="4319905"/>
                <a:gridCol w="4319905"/>
              </a:tblGrid>
              <a:tr h="34226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 i="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/>
                          </a:solidFill>
                        </a:rPr>
                        <a:t>긍정요인(보기 편함)</a:t>
                      </a:r>
                      <a:endParaRPr lang="ko-KR" altLang="en-US" sz="1200" kern="1200" i="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/>
                          </a:solidFill>
                        </a:rPr>
                        <a:t>부정 요인(단조로움)</a:t>
                      </a:r>
                      <a:endParaRPr lang="ko-KR" altLang="en-US" sz="1200" kern="1200" i="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5544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/>
                          </a:solidFill>
                        </a:rPr>
                        <a:t>내부요인</a:t>
                      </a:r>
                      <a:endParaRPr lang="ko-KR" altLang="en-US" sz="1200" kern="1200" i="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강점</a:t>
                      </a:r>
                      <a:endParaRPr lang="ko-KR" altLang="en-US" sz="12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2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형식의 통일성으로 인해 보기 편함</a:t>
                      </a:r>
                      <a:endParaRPr lang="ko-KR" altLang="en-US" sz="12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2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메인제품, 광고가 첫페이지에 크게보여 강조된다</a:t>
                      </a:r>
                      <a:endParaRPr lang="ko-KR" altLang="en-US" sz="12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9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약점</a:t>
                      </a:r>
                      <a:endParaRPr lang="ko-KR" altLang="en-US" sz="12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2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통일성으로 인해 단조로움이 느껴짐</a:t>
                      </a:r>
                      <a:endParaRPr lang="ko-KR" altLang="en-US" sz="12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endParaRPr lang="ko-KR" altLang="en-US" sz="12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신제품 강조가 덜 됨</a:t>
                      </a:r>
                      <a:endParaRPr lang="ko-KR" altLang="en-US" sz="12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925"/>
                      </a:schemeClr>
                    </a:solidFill>
                  </a:tcPr>
                </a:tc>
              </a:tr>
              <a:tr h="165544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/>
                          </a:solidFill>
                        </a:rPr>
                        <a:t>외부요인</a:t>
                      </a:r>
                      <a:endParaRPr lang="ko-KR" altLang="en-US" sz="1200" kern="1200" i="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기회</a:t>
                      </a:r>
                      <a:endParaRPr lang="ko-KR" altLang="en-US" sz="12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깔끔함, 단정함이 주는 신뢰의 이미지</a:t>
                      </a:r>
                      <a:endParaRPr lang="ko-KR" altLang="en-US" sz="12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9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위협</a:t>
                      </a:r>
                      <a:endParaRPr lang="ko-KR" altLang="en-US" sz="12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단조로움에서 느껴지는 지루함</a:t>
                      </a:r>
                      <a:endParaRPr lang="ko-KR" altLang="en-US" sz="12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925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28FD6D8-8980-4582-AD73-F3D6249E1238}"/>
              </a:ext>
            </a:extLst>
          </p:cNvPr>
          <p:cNvSpPr txBox="1"/>
          <p:nvPr/>
        </p:nvSpPr>
        <p:spPr>
          <a:xfrm>
            <a:off x="1427480" y="5869940"/>
            <a:ext cx="9191625" cy="27686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200" b="1">
                <a:solidFill>
                  <a:srgbClr val="2AB9C7"/>
                </a:solidFill>
              </a:rPr>
              <a:t>주요 핵심사항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기존의 깔끔한 형식에 기업 공식 색상을 이용한 밝은 이미지 부여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79E72574-0DC5-44FF-AFA3-09189DFD8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415" y="6292215"/>
            <a:ext cx="53975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4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78127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010" y="565785"/>
            <a:ext cx="9855200" cy="450850"/>
          </a:xfrm>
        </p:spPr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595" y="1270000"/>
            <a:ext cx="9746615" cy="312420"/>
          </a:xfrm>
        </p:spPr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595" y="1689735"/>
            <a:ext cx="9492615" cy="312420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470" y="422275"/>
            <a:ext cx="654685" cy="553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/>
          <p:cNvGraphicFramePr>
            <a:graphicFrameLocks noGrp="1"/>
          </p:cNvGraphicFramePr>
          <p:nvPr/>
        </p:nvGraphicFramePr>
        <p:xfrm>
          <a:off x="1315085" y="2108835"/>
          <a:ext cx="9413875" cy="394335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663575"/>
                <a:gridCol w="1362075"/>
                <a:gridCol w="7388225"/>
              </a:tblGrid>
              <a:tr h="2762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 i="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/>
                          </a:solidFill>
                        </a:rPr>
                        <a:t>평가요소</a:t>
                      </a:r>
                      <a:endParaRPr lang="ko-KR" altLang="en-US" sz="1200" kern="1200" i="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/>
                          </a:solidFill>
                        </a:rPr>
                        <a:t>평가 기준</a:t>
                      </a:r>
                      <a:endParaRPr lang="ko-KR" altLang="en-US" sz="1200" kern="1200" i="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062990">
                <a:tc rowSpan="3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/>
                          </a:solidFill>
                        </a:rPr>
                        <a:t>소비자</a:t>
                      </a:r>
                      <a:endParaRPr lang="ko-KR" altLang="en-US" sz="1200" kern="1200" i="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시장규모</a:t>
                      </a:r>
                      <a:r>
                        <a:rPr lang="en-US" altLang="ko-KR" sz="12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endParaRPr lang="ko-KR" altLang="en-US" sz="12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 성장률</a:t>
                      </a:r>
                      <a:endParaRPr lang="ko-KR" altLang="en-US" sz="12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96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세분시장의 규모는 적절한가</a:t>
                      </a:r>
                      <a:r>
                        <a:rPr lang="en-US" altLang="ko-KR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?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latinLnBrk="1" lvl="1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latinLnBrk="1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적절하다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latinLnBrk="1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많은 계열사를 보유하고있으며, 식료품 점유율이 높음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962"/>
                      </a:schemeClr>
                    </a:solidFill>
                  </a:tcPr>
                </a:tc>
              </a:tr>
              <a:tr h="131191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latinLnBrk="1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성장 가능성이 높은 시장인가</a:t>
                      </a:r>
                      <a:r>
                        <a:rPr lang="en-US" altLang="ko-KR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?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latinLnBrk="1" lvl="1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latinLnBrk="1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높다</a:t>
                      </a:r>
                      <a:r>
                        <a:rPr lang="en-US" altLang="ko-KR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.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latinLnBrk="1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1</a:t>
                      </a:r>
                      <a:r>
                        <a:rPr lang="ko-KR" altLang="en-US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인가구의 증가와 코로나 장기화에 따라 간편조리식품 선호도 및 소비량</a:t>
                      </a:r>
                      <a:r>
                        <a:rPr lang="ko-KR" altLang="en-US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의</a:t>
                      </a:r>
                      <a:r>
                        <a:rPr lang="ko-KR" altLang="en-US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 증가로 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latinLnBrk="1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냉동식품과 간편</a:t>
                      </a:r>
                      <a:r>
                        <a:rPr lang="ko-KR" altLang="en-US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조리</a:t>
                      </a:r>
                      <a:r>
                        <a:rPr lang="ko-KR" altLang="en-US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식품의 판매량이 꾸준히 증가하고있음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962"/>
                      </a:schemeClr>
                    </a:solidFill>
                  </a:tcPr>
                </a:tc>
              </a:tr>
              <a:tr h="129222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latinLnBrk="1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세분 시장별 잠재 수요는 어느정도인가</a:t>
                      </a:r>
                      <a:r>
                        <a:rPr lang="en-US" altLang="ko-KR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?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latinLnBrk="1" lvl="1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latinLnBrk="1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1인가구 증가 등의 이유로 간편식 선호도가 증가함에 따라 수요는 꾸준히 상승할것임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962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2A5C400D-53D9-4335-BB4E-2F4B47896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415" y="6292215"/>
            <a:ext cx="53975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5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599324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010" y="565785"/>
            <a:ext cx="9855200" cy="450850"/>
          </a:xfrm>
        </p:spPr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595" y="1270000"/>
            <a:ext cx="9746615" cy="312420"/>
          </a:xfrm>
        </p:spPr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595" y="1689735"/>
            <a:ext cx="9492615" cy="312420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470" y="422275"/>
            <a:ext cx="654685" cy="553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/>
          <p:cNvGraphicFramePr>
            <a:graphicFrameLocks noGrp="1"/>
          </p:cNvGraphicFramePr>
          <p:nvPr/>
        </p:nvGraphicFramePr>
        <p:xfrm>
          <a:off x="1348105" y="2108835"/>
          <a:ext cx="9413875" cy="373507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663575"/>
                <a:gridCol w="1362075"/>
                <a:gridCol w="7388225"/>
              </a:tblGrid>
              <a:tr h="32956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 i="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/>
                          </a:solidFill>
                        </a:rPr>
                        <a:t>평가요소</a:t>
                      </a:r>
                      <a:endParaRPr lang="ko-KR" altLang="en-US" sz="1200" kern="1200" i="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/>
                          </a:solidFill>
                        </a:rPr>
                        <a:t>평가 기준</a:t>
                      </a:r>
                      <a:endParaRPr lang="ko-KR" altLang="en-US" sz="1200" kern="1200" i="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04900">
                <a:tc row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/>
                          </a:solidFill>
                        </a:rPr>
                        <a:t>경쟁사</a:t>
                      </a:r>
                      <a:endParaRPr lang="ko-KR" altLang="en-US" sz="1200" kern="1200" i="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현재의 경쟁사</a:t>
                      </a:r>
                      <a:r>
                        <a:rPr lang="en-US" altLang="ko-KR" sz="12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endParaRPr lang="ko-KR" altLang="en-US" sz="12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잠재적 경쟁사</a:t>
                      </a:r>
                      <a:endParaRPr lang="ko-KR" altLang="en-US" sz="12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9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현재의 경쟁사들이 공격적이고 강력한가</a:t>
                      </a:r>
                      <a:r>
                        <a:rPr lang="en-US" altLang="ko-KR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?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228600" indent="-22860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228600" indent="-22860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그렇다.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228600" indent="-22860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228600" indent="-22860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큰 규모의 식품산업 기업들이 주력상품을 통해 본인의 자리를 굳건히 지키고 있음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228600" indent="-22860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925"/>
                      </a:schemeClr>
                    </a:solidFill>
                  </a:tcPr>
                </a:tc>
              </a:tr>
              <a:tr h="230060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새로운 경쟁사의 진입 가능성이 높은가</a:t>
                      </a:r>
                      <a:r>
                        <a:rPr lang="en-US" altLang="ko-KR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?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가능성 있다.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유명 음식점들이 배달 및 밀키트 사업에 진출하고 좋은 반응을 얻고 있음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또한 직구가 활성화되며 해외 식품의 유입이 증가하고있음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925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974A752B-A871-4E81-8C45-D0D7E35AC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415" y="6292215"/>
            <a:ext cx="53975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6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22952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010" y="565785"/>
            <a:ext cx="9855200" cy="450850"/>
          </a:xfrm>
        </p:spPr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595" y="1270000"/>
            <a:ext cx="9746615" cy="312420"/>
          </a:xfrm>
        </p:spPr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595" y="1689735"/>
            <a:ext cx="9492615" cy="312420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470" y="422275"/>
            <a:ext cx="654685" cy="553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/>
          <p:cNvGraphicFramePr>
            <a:graphicFrameLocks noGrp="1"/>
          </p:cNvGraphicFramePr>
          <p:nvPr/>
        </p:nvGraphicFramePr>
        <p:xfrm>
          <a:off x="1338580" y="2108835"/>
          <a:ext cx="9413875" cy="378841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663575"/>
                <a:gridCol w="1362075"/>
                <a:gridCol w="7388225"/>
              </a:tblGrid>
              <a:tr h="35115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 i="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/>
                          </a:solidFill>
                        </a:rPr>
                        <a:t>평가요소</a:t>
                      </a:r>
                      <a:endParaRPr lang="ko-KR" altLang="en-US" sz="1200" kern="1200" i="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/>
                          </a:solidFill>
                        </a:rPr>
                        <a:t>평가 기준</a:t>
                      </a:r>
                      <a:endParaRPr lang="ko-KR" altLang="en-US" sz="1200" kern="1200" i="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04900">
                <a:tc rowSpan="3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/>
                          </a:solidFill>
                        </a:rPr>
                        <a:t>자사</a:t>
                      </a:r>
                      <a:endParaRPr lang="ko-KR" altLang="en-US" sz="1200" kern="1200" i="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기업 목표</a:t>
                      </a:r>
                      <a:r>
                        <a:rPr lang="en-US" altLang="ko-KR" sz="12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endParaRPr lang="ko-KR" altLang="en-US" sz="12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자원 시너지 효과</a:t>
                      </a:r>
                      <a:endParaRPr lang="ko-KR" altLang="en-US" sz="12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9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기업의 목표와 일치 하는가</a:t>
                      </a:r>
                      <a:r>
                        <a:rPr lang="en-US" altLang="ko-KR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?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인류 식생활 향상에 이바지하기 위해 업무에 최선을 다하고 있다</a:t>
                      </a:r>
                      <a:r>
                        <a:rPr lang="ko-KR" altLang="ko-KR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.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정직한 이미지가 느껴짐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925"/>
                      </a:schemeClr>
                    </a:solidFill>
                  </a:tcPr>
                </a:tc>
              </a:tr>
              <a:tr h="101917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인적</a:t>
                      </a:r>
                      <a:r>
                        <a:rPr lang="en-US" altLang="ko-KR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, </a:t>
                      </a:r>
                      <a:r>
                        <a:rPr lang="ko-KR" altLang="en-US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물적</a:t>
                      </a:r>
                      <a:r>
                        <a:rPr lang="en-US" altLang="ko-KR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, </a:t>
                      </a:r>
                      <a:r>
                        <a:rPr lang="ko-KR" altLang="en-US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기술적 자원을 갖추고 있는가</a:t>
                      </a:r>
                      <a:r>
                        <a:rPr lang="en-US" altLang="ko-KR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?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갖추고있다. 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925"/>
                      </a:schemeClr>
                    </a:solidFill>
                  </a:tcPr>
                </a:tc>
              </a:tr>
              <a:tr h="131318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기존 서비스와 시너지 효과를 낼 수 있는가</a:t>
                      </a:r>
                      <a:r>
                        <a:rPr lang="en-US" altLang="ko-KR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?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</a:rPr>
                        <a:t>기업로고처럼 밝은 분위기와, 용이성과 관련하여 몇몇 요소를 변경하면 시너지를 낼 수 있을것이다.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925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4A091A2D-E689-493E-AB16-D06362ABA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415" y="6292215"/>
            <a:ext cx="53975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04213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010" y="565785"/>
            <a:ext cx="9855200" cy="450850"/>
          </a:xfrm>
        </p:spPr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595" y="1270000"/>
            <a:ext cx="9746615" cy="312420"/>
          </a:xfrm>
        </p:spPr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595" y="1689735"/>
            <a:ext cx="9492615" cy="312420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470" y="422275"/>
            <a:ext cx="654685" cy="553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259840" y="2108835"/>
          <a:ext cx="9491980" cy="369633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590550"/>
                <a:gridCol w="271780"/>
                <a:gridCol w="271780"/>
                <a:gridCol w="1168400"/>
                <a:gridCol w="559435"/>
                <a:gridCol w="851535"/>
                <a:gridCol w="614680"/>
                <a:gridCol w="1174750"/>
                <a:gridCol w="449580"/>
                <a:gridCol w="1371600"/>
                <a:gridCol w="622935"/>
                <a:gridCol w="1544955"/>
              </a:tblGrid>
              <a:tr h="554355">
                <a:tc gridSpan="2"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0" i="0" b="1">
                          <a:solidFill>
                            <a:srgbClr val="2AB9C7"/>
                          </a:solidFill>
                          <a:latin typeface="맑은 고딕" charset="0"/>
                          <a:ea typeface="맑은 고딕" charset="0"/>
                        </a:rPr>
                        <a:t>인물</a:t>
                      </a:r>
                      <a:r>
                        <a:rPr lang="ko-KR" altLang="en-US" sz="1200" kern="0" i="0" b="1">
                          <a:solidFill>
                            <a:srgbClr val="2AB9C7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sz="1200" kern="0" i="0" b="1">
                          <a:solidFill>
                            <a:srgbClr val="2AB9C7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1200" kern="0" i="0" b="1">
                        <a:solidFill>
                          <a:srgbClr val="2AB9C7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10">
                  <a:txBody>
                    <a:bodyPr/>
                    <a:lstStyle/>
                    <a:p>
                      <a:pPr marL="0" indent="0" algn="l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1">
                          <a:solidFill>
                            <a:srgbClr val="191919"/>
                          </a:solidFill>
                          <a:latin typeface="맑은 고딕" charset="0"/>
                          <a:ea typeface="맑은 고딕" charset="0"/>
                        </a:rPr>
                        <a:t>요구사항</a:t>
                      </a:r>
                      <a:r>
                        <a:rPr lang="ko-KR" altLang="en-US" sz="1100" kern="0" i="0" b="1">
                          <a:solidFill>
                            <a:srgbClr val="191919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kern="0" i="0" b="1">
                          <a:solidFill>
                            <a:srgbClr val="191919"/>
                          </a:solidFill>
                          <a:latin typeface="맑은 고딕" charset="0"/>
                          <a:ea typeface="맑은 고딕" charset="0"/>
                        </a:rPr>
                        <a:t>요약 </a:t>
                      </a:r>
                      <a:r>
                        <a:rPr lang="en-US" altLang="ko-KR" sz="1100" kern="0" i="0" b="1">
                          <a:solidFill>
                            <a:srgbClr val="191919"/>
                          </a:solidFill>
                          <a:latin typeface="맑은 고딕" charset="0"/>
                          <a:ea typeface="맑은 고딕" charset="0"/>
                        </a:rPr>
                        <a:t>:</a:t>
                      </a:r>
                      <a:r>
                        <a:rPr lang="ko-KR" altLang="ko-KR" sz="1100" kern="0" i="0" b="1">
                          <a:solidFill>
                            <a:srgbClr val="191919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i="0" b="1">
                          <a:solidFill>
                            <a:srgbClr val="191919"/>
                          </a:solidFill>
                          <a:latin typeface="맑은 고딕" charset="0"/>
                          <a:ea typeface="맑은 고딕" charset="0"/>
                        </a:rPr>
                        <a:t>홈페이지가 좀 더 보기 편하면 좋겠다.</a:t>
                      </a:r>
                      <a:endParaRPr lang="ko-KR" altLang="en-US" sz="1100" kern="0" i="0" b="1">
                        <a:solidFill>
                          <a:srgbClr val="191919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86410"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</a:rPr>
                        <a:t>김다희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나이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</a:rPr>
                        <a:t>24세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성별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</a:rPr>
                        <a:t>여자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국적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</a:rPr>
                        <a:t>대한민국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직업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100" kern="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취업준비생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020"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취미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</a:rPr>
                        <a:t>정리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거주지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</a:rPr>
                        <a:t> 경기도 수원시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수입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</a:rPr>
                        <a:t>없음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020">
                <a:tc gridSpan="3"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라이프스타일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9"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</a:rPr>
                        <a:t>무언가 선택을 할 때 하나하나 꼼꼼히 따져보는 스타일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1573530">
                <a:tc gridSpan="12">
                  <a:txBody>
                    <a:bodyPr/>
                    <a:lstStyle/>
                    <a:p>
                      <a:pPr marL="0" indent="0" algn="l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특징</a:t>
                      </a:r>
                      <a:r>
                        <a:rPr lang="ko-KR" altLang="en-US" sz="1100" kern="0" spc="-3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kern="0" spc="-3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및 스토리 </a:t>
                      </a:r>
                      <a:r>
                        <a:rPr lang="en-US" altLang="ko-KR" sz="1100" kern="0" spc="-3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: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0" spc="-3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취업준비생인 김다희는 좋은 기업에 취업을 하고싶다. 기업은 홈페이지 관리도 소홀히하지않는 꼼꼼함이 있어야한다고 생각해왔다. 그래서 이번에 올라온 오뚜기 채용공고를 보고, 홈페이지에 접속했다. 전체적으로 알아보기쉬운 </a:t>
                      </a:r>
                      <a:r>
                        <a:rPr lang="ko-KR" altLang="ko-KR" sz="1100" kern="0" spc="-3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깔끔한 구성이</a:t>
                      </a:r>
                      <a:r>
                        <a:rPr lang="ko-KR" altLang="ko-KR" sz="1100" kern="0" spc="-3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보기 편했다. 다만 레시피를 넘겨볼때 스크롤이 불편했으며, SNS는 무엇을 말하고자하는지 이해하지못</a:t>
                      </a:r>
                      <a:r>
                        <a:rPr lang="ko-KR" altLang="ko-KR" sz="1100" kern="0" spc="-3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하는 등 작은 부분들에서 불편함을 느꼈다.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t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17" name="슬라이드 번호 개체 틀 3">
            <a:extLst>
              <a:ext uri="{FF2B5EF4-FFF2-40B4-BE49-F238E27FC236}">
                <a16:creationId xmlns:a16="http://schemas.microsoft.com/office/drawing/2014/main" id="{CB038CF3-C276-45A8-9583-DEAAFD848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415" y="6292215"/>
            <a:ext cx="53975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8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198933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010" y="565785"/>
            <a:ext cx="9855200" cy="450850"/>
          </a:xfrm>
        </p:spPr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595" y="1270000"/>
            <a:ext cx="9746615" cy="312420"/>
          </a:xfrm>
        </p:spPr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595" y="1689735"/>
            <a:ext cx="9492615" cy="312420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470" y="422275"/>
            <a:ext cx="654685" cy="553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259840" y="2108835"/>
          <a:ext cx="9491980" cy="347281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590550"/>
                <a:gridCol w="271780"/>
                <a:gridCol w="271780"/>
                <a:gridCol w="1168400"/>
                <a:gridCol w="559435"/>
                <a:gridCol w="851535"/>
                <a:gridCol w="614680"/>
                <a:gridCol w="1174750"/>
                <a:gridCol w="449580"/>
                <a:gridCol w="1371600"/>
                <a:gridCol w="622935"/>
                <a:gridCol w="1544955"/>
              </a:tblGrid>
              <a:tr h="429895">
                <a:tc gridSpan="2"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0" i="0" b="1">
                          <a:solidFill>
                            <a:srgbClr val="2AB9C7"/>
                          </a:solidFill>
                          <a:latin typeface="맑은 고딕" charset="0"/>
                          <a:ea typeface="맑은 고딕" charset="0"/>
                        </a:rPr>
                        <a:t>인물 </a:t>
                      </a:r>
                      <a:r>
                        <a:rPr lang="en-US" sz="1200" kern="0" i="0" b="1">
                          <a:solidFill>
                            <a:srgbClr val="2AB9C7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endParaRPr lang="ko-KR" altLang="en-US" sz="1200" kern="0" i="0" b="1">
                        <a:solidFill>
                          <a:srgbClr val="2AB9C7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10">
                  <a:txBody>
                    <a:bodyPr/>
                    <a:lstStyle/>
                    <a:p>
                      <a:pPr marL="0" indent="0" algn="just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1">
                          <a:solidFill>
                            <a:srgbClr val="191919"/>
                          </a:solidFill>
                          <a:latin typeface="맑은 고딕" charset="0"/>
                          <a:ea typeface="맑은 고딕" charset="0"/>
                        </a:rPr>
                        <a:t>요구사항 요약 </a:t>
                      </a:r>
                      <a:r>
                        <a:rPr lang="en-US" altLang="ko-KR" sz="1100" kern="0" i="0" b="1">
                          <a:solidFill>
                            <a:srgbClr val="191919"/>
                          </a:solidFill>
                          <a:latin typeface="맑은 고딕" charset="0"/>
                          <a:ea typeface="맑은 고딕" charset="0"/>
                        </a:rPr>
                        <a:t>:</a:t>
                      </a:r>
                      <a:r>
                        <a:rPr lang="ko-KR" altLang="ko-KR" sz="1100" kern="0" i="0" b="1">
                          <a:solidFill>
                            <a:srgbClr val="191919"/>
                          </a:solidFill>
                          <a:latin typeface="맑은 고딕" charset="0"/>
                          <a:ea typeface="맑은 고딕" charset="0"/>
                        </a:rPr>
                        <a:t> 어떤 신제품이 나왔는지 쉽게 볼 수 있으면 좋겠다.</a:t>
                      </a:r>
                      <a:endParaRPr lang="ko-KR" altLang="en-US" sz="1100" kern="0" i="0" b="1">
                        <a:solidFill>
                          <a:srgbClr val="191919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08305"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</a:rPr>
                        <a:t>이태일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나이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</a:rPr>
                        <a:t>26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성별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</a:rPr>
                        <a:t>남자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국적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</a:rPr>
                        <a:t>대한민국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직업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100" kern="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회사원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85"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취미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</a:rPr>
                        <a:t>신제품 도장깨기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spc="-2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거주지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</a:rPr>
                        <a:t>서울특별시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수입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</a:rPr>
                        <a:t>연 2,600만 원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85">
                <a:tc gridSpan="3"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spc="-4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라이프스타일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9">
                  <a:txBody>
                    <a:bodyPr/>
                    <a:lstStyle/>
                    <a:p>
                      <a:pPr marL="0" indent="0" algn="ctr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</a:rPr>
                        <a:t>식료품 신제품이 나오면 사먹는다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1782445">
                <a:tc gridSpan="12">
                  <a:txBody>
                    <a:bodyPr/>
                    <a:lstStyle/>
                    <a:p>
                      <a:pPr marL="0" indent="0" algn="l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특징</a:t>
                      </a:r>
                      <a:r>
                        <a:rPr lang="ko-KR" altLang="en-US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및 스토리 </a:t>
                      </a:r>
                      <a:r>
                        <a:rPr lang="en-US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: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평범한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회사원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이태일은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퇴근후에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맛있는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것을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먹으며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스트레스를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풀고는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한다.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인터넷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기사를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보다보니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오뚜기에서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신제품이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나온다는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소식을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접했다.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상세한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제품정보와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출시일을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알고싶어서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홈페이지에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들어갔다.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큰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광고가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눈에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띄었고,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 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옆으로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넘겨보아도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이미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유명한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제품들만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보였다.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신제품은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어디에서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확인해야하지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스크롤을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내리자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자그맣게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신제품정보라는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파트를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찾을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있었다.</a:t>
                      </a:r>
                      <a:r>
                        <a:rPr lang="ko-KR" altLang="ko-KR" sz="1100" kern="0" spc="-5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base" latinLnBrk="1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t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D2FC7D21-7C4B-486B-A234-37948BFED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415" y="6292215"/>
            <a:ext cx="53975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9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07207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18</Pages>
  <Paragraphs>185</Paragraphs>
  <Words>815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jangfamily</dc:creator>
  <cp:lastModifiedBy>이 채윤</cp:lastModifiedBy>
  <dc:title>PowerPoint 프레젠테이션</dc:title>
  <cp:version>9.103.96.45032</cp:version>
  <dcterms:modified xsi:type="dcterms:W3CDTF">2021-09-03T09:20:06Z</dcterms:modified>
</cp:coreProperties>
</file>