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27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8.xml" ContentType="application/vnd.openxmlformats-officedocument.theme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theme/theme29.xml" ContentType="application/vnd.openxmlformats-officedocument.theme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theme/theme30.xml" ContentType="application/vnd.openxmlformats-officedocument.theme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theme/theme31.xml" ContentType="application/vnd.openxmlformats-officedocument.theme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theme/theme32.xml" ContentType="application/vnd.openxmlformats-officedocument.theme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theme/theme33.xml" ContentType="application/vnd.openxmlformats-officedocument.theme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34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theme/theme35.xml" ContentType="application/vnd.openxmlformats-officedocument.theme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28" r:id="rId16"/>
    <p:sldMasterId id="2147483840" r:id="rId17"/>
    <p:sldMasterId id="2147483852" r:id="rId18"/>
    <p:sldMasterId id="2147483864" r:id="rId19"/>
    <p:sldMasterId id="2147483876" r:id="rId20"/>
    <p:sldMasterId id="2147483888" r:id="rId21"/>
    <p:sldMasterId id="2147483900" r:id="rId22"/>
    <p:sldMasterId id="2147483912" r:id="rId23"/>
    <p:sldMasterId id="2147483924" r:id="rId24"/>
    <p:sldMasterId id="2147483936" r:id="rId25"/>
    <p:sldMasterId id="2147483948" r:id="rId26"/>
    <p:sldMasterId id="2147483960" r:id="rId27"/>
    <p:sldMasterId id="2147483973" r:id="rId28"/>
    <p:sldMasterId id="2147483986" r:id="rId29"/>
    <p:sldMasterId id="2147483999" r:id="rId30"/>
    <p:sldMasterId id="2147484012" r:id="rId31"/>
    <p:sldMasterId id="2147484025" r:id="rId32"/>
    <p:sldMasterId id="2147484038" r:id="rId33"/>
    <p:sldMasterId id="2147484051" r:id="rId34"/>
    <p:sldMasterId id="2147484064" r:id="rId35"/>
    <p:sldMasterId id="2147484077" r:id="rId36"/>
  </p:sldMasterIdLst>
  <p:notesMasterIdLst>
    <p:notesMasterId r:id="rId73"/>
  </p:notesMasterIdLst>
  <p:sldIdLst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57" r:id="rId65"/>
    <p:sldId id="286" r:id="rId66"/>
    <p:sldId id="287" r:id="rId67"/>
    <p:sldId id="288" r:id="rId68"/>
    <p:sldId id="289" r:id="rId69"/>
    <p:sldId id="290" r:id="rId70"/>
    <p:sldId id="291" r:id="rId71"/>
    <p:sldId id="292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63" Type="http://schemas.openxmlformats.org/officeDocument/2006/relationships/slide" Target="slides/slide27.xml"/><Relationship Id="rId68" Type="http://schemas.openxmlformats.org/officeDocument/2006/relationships/slide" Target="slides/slide32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slide" Target="slides/slide30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5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slide" Target="slides/slide28.xml"/><Relationship Id="rId69" Type="http://schemas.openxmlformats.org/officeDocument/2006/relationships/slide" Target="slides/slide33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72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slide" Target="slides/slide3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slide" Target="slides/slide26.xml"/><Relationship Id="rId70" Type="http://schemas.openxmlformats.org/officeDocument/2006/relationships/slide" Target="slides/slide34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slide" Target="slides/slide29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3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e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emf"/><Relationship Id="rId5" Type="http://schemas.openxmlformats.org/officeDocument/2006/relationships/image" Target="../media/image53.wmf"/><Relationship Id="rId10" Type="http://schemas.openxmlformats.org/officeDocument/2006/relationships/image" Target="../media/image58.emf"/><Relationship Id="rId4" Type="http://schemas.openxmlformats.org/officeDocument/2006/relationships/image" Target="../media/image52.wmf"/><Relationship Id="rId9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w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w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91.w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105.wmf"/><Relationship Id="rId7" Type="http://schemas.openxmlformats.org/officeDocument/2006/relationships/image" Target="../media/image109.e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e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emf"/><Relationship Id="rId3" Type="http://schemas.openxmlformats.org/officeDocument/2006/relationships/image" Target="../media/image122.emf"/><Relationship Id="rId7" Type="http://schemas.openxmlformats.org/officeDocument/2006/relationships/image" Target="../media/image126.wmf"/><Relationship Id="rId12" Type="http://schemas.openxmlformats.org/officeDocument/2006/relationships/image" Target="../media/image131.emf"/><Relationship Id="rId2" Type="http://schemas.openxmlformats.org/officeDocument/2006/relationships/image" Target="../media/image121.e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emf"/><Relationship Id="rId5" Type="http://schemas.openxmlformats.org/officeDocument/2006/relationships/image" Target="../media/image124.wmf"/><Relationship Id="rId10" Type="http://schemas.openxmlformats.org/officeDocument/2006/relationships/image" Target="../media/image129.emf"/><Relationship Id="rId4" Type="http://schemas.openxmlformats.org/officeDocument/2006/relationships/image" Target="../media/image123.e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4.wmf"/><Relationship Id="rId3" Type="http://schemas.openxmlformats.org/officeDocument/2006/relationships/image" Target="../media/image136.wmf"/><Relationship Id="rId7" Type="http://schemas.openxmlformats.org/officeDocument/2006/relationships/image" Target="../media/image140.emf"/><Relationship Id="rId12" Type="http://schemas.openxmlformats.org/officeDocument/2006/relationships/image" Target="../media/image11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emf"/><Relationship Id="rId11" Type="http://schemas.openxmlformats.org/officeDocument/2006/relationships/image" Target="../media/image115.wmf"/><Relationship Id="rId5" Type="http://schemas.openxmlformats.org/officeDocument/2006/relationships/image" Target="../media/image138.e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emf"/><Relationship Id="rId14" Type="http://schemas.openxmlformats.org/officeDocument/2006/relationships/image" Target="../media/image14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image" Target="../media/image158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12" Type="http://schemas.openxmlformats.org/officeDocument/2006/relationships/image" Target="../media/image157.emf"/><Relationship Id="rId2" Type="http://schemas.openxmlformats.org/officeDocument/2006/relationships/image" Target="../media/image147.emf"/><Relationship Id="rId16" Type="http://schemas.openxmlformats.org/officeDocument/2006/relationships/image" Target="../media/image161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11" Type="http://schemas.openxmlformats.org/officeDocument/2006/relationships/image" Target="../media/image156.wmf"/><Relationship Id="rId5" Type="http://schemas.openxmlformats.org/officeDocument/2006/relationships/image" Target="../media/image150.emf"/><Relationship Id="rId15" Type="http://schemas.openxmlformats.org/officeDocument/2006/relationships/image" Target="../media/image160.emf"/><Relationship Id="rId10" Type="http://schemas.openxmlformats.org/officeDocument/2006/relationships/image" Target="../media/image155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Relationship Id="rId14" Type="http://schemas.openxmlformats.org/officeDocument/2006/relationships/image" Target="../media/image15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4" Type="http://schemas.openxmlformats.org/officeDocument/2006/relationships/image" Target="../media/image16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4" Type="http://schemas.openxmlformats.org/officeDocument/2006/relationships/image" Target="../media/image17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4" Type="http://schemas.openxmlformats.org/officeDocument/2006/relationships/image" Target="../media/image18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6" Type="http://schemas.openxmlformats.org/officeDocument/2006/relationships/image" Target="../media/image191.emf"/><Relationship Id="rId5" Type="http://schemas.openxmlformats.org/officeDocument/2006/relationships/image" Target="../media/image190.emf"/><Relationship Id="rId4" Type="http://schemas.openxmlformats.org/officeDocument/2006/relationships/image" Target="../media/image18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5" Type="http://schemas.openxmlformats.org/officeDocument/2006/relationships/image" Target="../media/image196.emf"/><Relationship Id="rId4" Type="http://schemas.openxmlformats.org/officeDocument/2006/relationships/image" Target="../media/image19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emf"/><Relationship Id="rId4" Type="http://schemas.openxmlformats.org/officeDocument/2006/relationships/image" Target="../media/image20.wmf"/><Relationship Id="rId9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10" Type="http://schemas.openxmlformats.org/officeDocument/2006/relationships/image" Target="../media/image36.wmf"/><Relationship Id="rId4" Type="http://schemas.openxmlformats.org/officeDocument/2006/relationships/image" Target="../media/image30.e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wmf"/><Relationship Id="rId5" Type="http://schemas.openxmlformats.org/officeDocument/2006/relationships/image" Target="../media/image41.emf"/><Relationship Id="rId10" Type="http://schemas.openxmlformats.org/officeDocument/2006/relationships/image" Target="../media/image46.wmf"/><Relationship Id="rId4" Type="http://schemas.openxmlformats.org/officeDocument/2006/relationships/image" Target="../media/image40.emf"/><Relationship Id="rId9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E2A51-F540-4848-8875-B5C73F6A62D5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F1379-A3E7-4E4A-8047-0D69DBA39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80A4328-96B9-476D-92C1-685EBC8BC6F8}" type="slidenum">
              <a:rPr lang="en-US" altLang="zh-CN" sz="1200">
                <a:solidFill>
                  <a:srgbClr val="000000"/>
                </a:solidFill>
              </a:rPr>
              <a:pPr/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0931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335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725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8792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059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79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1650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232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001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078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205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1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815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3526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5101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78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1041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994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504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313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070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6143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5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91143-ADA1-4D86-990B-67314763E1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2169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391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817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5638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6319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260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3083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5299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3844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0418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4A215-31CE-4FF5-812D-25C1A3D299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8754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7532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027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199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9395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719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7479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140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757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311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0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1FF2E-C7E7-488F-8670-59E13F713A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4438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6498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20619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5686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1459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039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1154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5448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7644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4703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06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C40F5-471B-49EA-9E2A-313E8BDBD09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6554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814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232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0937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3297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0070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3470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7144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7676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2878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8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B68E6-06FA-47ED-8116-3E4F54B10B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15113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2915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1357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4112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2068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7867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3168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3126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6889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0729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8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19966-7020-46A4-863C-157EBCE7C3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3329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5168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0745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6739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5762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5962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533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5512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2914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1834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68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75A6B-1CCD-42AC-9F6F-B699153366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3383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2838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622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2761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0306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3218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3679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8401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167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1901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6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EB308-7502-4409-882A-0B39F518148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589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5367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8698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77121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1081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1055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2467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631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6589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5560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4C940-EED4-450B-925C-3966380BC5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8227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05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0099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786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9522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9060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025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0786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27608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970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98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8D4A7-0221-4CA7-93BD-D1ABF7287DD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28612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376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2325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423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3483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7060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0446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7433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1530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80607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7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9AEFB-7E3A-4561-95A3-3F914A4F841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8773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7326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4853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4677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64515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4573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7584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3885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1151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2804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70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91143-ADA1-4D86-990B-67314763E1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9641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2718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6934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67377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8619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0549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509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529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6609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404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49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4A215-31CE-4FF5-812D-25C1A3D299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9157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4057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43211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0196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0553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7945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168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6664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3801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2771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29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1FF2E-C7E7-488F-8670-59E13F713A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42537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76026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96529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5226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97791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3900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3699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49284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83356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2127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97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C40F5-471B-49EA-9E2A-313E8BDBD09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2864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9861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6484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39012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99689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90676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9395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2012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86280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2694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74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B68E6-06FA-47ED-8116-3E4F54B10B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14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584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16949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3199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1140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93311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232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7511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212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18404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62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19966-7020-46A4-863C-157EBCE7C3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44042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6828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16216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69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89761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8681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9661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103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02743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122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5728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75A6B-1CCD-42AC-9F6F-B699153366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14703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73670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99528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38663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99043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987475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99841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44713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201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57208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9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594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EB308-7502-4409-882A-0B39F518148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50573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195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936050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9027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20234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9787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48822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0515723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895325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53474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28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4C940-EED4-450B-925C-3966380BC5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00336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370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90366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11460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869728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50402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15960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13123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18672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7225261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193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8D4A7-0221-4CA7-93BD-D1ABF7287DD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33411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1728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9818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30417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0846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76019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1698002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5161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1618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63104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124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9AEFB-7E3A-4561-95A3-3F914A4F841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34286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165120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3597124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90345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58968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6075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40837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71005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5552229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96762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11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39554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5074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36297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27264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718632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87477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69138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40276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87815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96208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94642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62636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4334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5862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28748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36359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2001714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0232017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09482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2321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79160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7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6224514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66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7684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5873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85656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8036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192553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3943645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2379541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140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82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73575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329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0950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81257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9555124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5267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5785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90609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872009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1963511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5120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792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86771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93281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43496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6973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6344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9373157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23664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79640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4108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7721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17332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3776886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4299087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14654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43432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10651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3690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86929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6893724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42573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96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890371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2732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083749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8652594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246312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3422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8587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530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1146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07633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617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02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822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605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51519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34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47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247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766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4217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43475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5060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679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270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167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37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481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4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54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574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710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490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713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136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791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5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207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640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737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662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719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20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585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540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401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50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55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263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7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308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649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788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792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952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599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879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449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5729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653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9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394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91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00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514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502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9769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5489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61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49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363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8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hyperlink" Target="&#30005;&#24037;&#25216;&#26415;.ppt" TargetMode="Externa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hyperlink" Target="&#30005;&#24037;&#25216;&#26415;.ppt" TargetMode="Externa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hyperlink" Target="&#30005;&#24037;&#25216;&#26415;.ppt" TargetMode="Externa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hyperlink" Target="&#30005;&#24037;&#25216;&#26415;.ppt" TargetMode="Externa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hyperlink" Target="&#30005;&#24037;&#25216;&#26415;.ppt" TargetMode="Externa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hyperlink" Target="&#30005;&#24037;&#25216;&#26415;.ppt" TargetMode="Externa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hyperlink" Target="&#30005;&#24037;&#25216;&#26415;.ppt" TargetMode="Externa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hyperlink" Target="&#30005;&#24037;&#25216;&#26415;.ppt" TargetMode="Externa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hyperlink" Target="&#30005;&#24037;&#25216;&#26415;.ppt" TargetMode="Externa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hyperlink" Target="&#30005;&#24037;&#25216;&#26415;.ppt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hyperlink" Target="&#30005;&#24037;&#25216;&#26415;.ppt" TargetMode="Externa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hyperlink" Target="&#30005;&#24037;&#25216;&#26415;.ppt" TargetMode="Externa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hyperlink" Target="&#30005;&#24037;&#25216;&#26415;.ppt" TargetMode="Externa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hyperlink" Target="&#30005;&#24037;&#25216;&#26415;.ppt" TargetMode="Externa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hyperlink" Target="&#30005;&#24037;&#25216;&#26415;.ppt" TargetMode="Externa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hyperlink" Target="&#30005;&#24037;&#25216;&#26415;.ppt" TargetMode="Externa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hyperlink" Target="&#30005;&#24037;&#25216;&#26415;.ppt" TargetMode="Externa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slideLayout" Target="../slideLayouts/slideLayout298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image" Target="../media/image4.jpe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slideLayout" Target="../slideLayouts/slideLayout310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image" Target="../media/image4.jpe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8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317.xml"/><Relationship Id="rId12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12.xml"/><Relationship Id="rId1" Type="http://schemas.openxmlformats.org/officeDocument/2006/relationships/slideLayout" Target="../slideLayouts/slideLayout311.xml"/><Relationship Id="rId6" Type="http://schemas.openxmlformats.org/officeDocument/2006/relationships/slideLayout" Target="../slideLayouts/slideLayout316.xml"/><Relationship Id="rId11" Type="http://schemas.openxmlformats.org/officeDocument/2006/relationships/slideLayout" Target="../slideLayouts/slideLayout321.xml"/><Relationship Id="rId5" Type="http://schemas.openxmlformats.org/officeDocument/2006/relationships/slideLayout" Target="../slideLayouts/slideLayout315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320.xml"/><Relationship Id="rId4" Type="http://schemas.openxmlformats.org/officeDocument/2006/relationships/slideLayout" Target="../slideLayouts/slideLayout314.xml"/><Relationship Id="rId9" Type="http://schemas.openxmlformats.org/officeDocument/2006/relationships/slideLayout" Target="../slideLayouts/slideLayout319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0.xml"/><Relationship Id="rId13" Type="http://schemas.openxmlformats.org/officeDocument/2006/relationships/theme" Target="../theme/theme30.xml"/><Relationship Id="rId3" Type="http://schemas.openxmlformats.org/officeDocument/2006/relationships/slideLayout" Target="../slideLayouts/slideLayout325.xml"/><Relationship Id="rId7" Type="http://schemas.openxmlformats.org/officeDocument/2006/relationships/slideLayout" Target="../slideLayouts/slideLayout329.xml"/><Relationship Id="rId12" Type="http://schemas.openxmlformats.org/officeDocument/2006/relationships/slideLayout" Target="../slideLayouts/slideLayout334.xml"/><Relationship Id="rId2" Type="http://schemas.openxmlformats.org/officeDocument/2006/relationships/slideLayout" Target="../slideLayouts/slideLayout324.xml"/><Relationship Id="rId1" Type="http://schemas.openxmlformats.org/officeDocument/2006/relationships/slideLayout" Target="../slideLayouts/slideLayout323.xml"/><Relationship Id="rId6" Type="http://schemas.openxmlformats.org/officeDocument/2006/relationships/slideLayout" Target="../slideLayouts/slideLayout328.xml"/><Relationship Id="rId11" Type="http://schemas.openxmlformats.org/officeDocument/2006/relationships/slideLayout" Target="../slideLayouts/slideLayout333.xml"/><Relationship Id="rId5" Type="http://schemas.openxmlformats.org/officeDocument/2006/relationships/slideLayout" Target="../slideLayouts/slideLayout327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332.xml"/><Relationship Id="rId4" Type="http://schemas.openxmlformats.org/officeDocument/2006/relationships/slideLayout" Target="../slideLayouts/slideLayout326.xml"/><Relationship Id="rId9" Type="http://schemas.openxmlformats.org/officeDocument/2006/relationships/slideLayout" Target="../slideLayouts/slideLayout331.xml"/><Relationship Id="rId14" Type="http://schemas.openxmlformats.org/officeDocument/2006/relationships/image" Target="../media/image4.jpe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2.xml"/><Relationship Id="rId13" Type="http://schemas.openxmlformats.org/officeDocument/2006/relationships/theme" Target="../theme/theme31.xml"/><Relationship Id="rId3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341.xml"/><Relationship Id="rId12" Type="http://schemas.openxmlformats.org/officeDocument/2006/relationships/slideLayout" Target="../slideLayouts/slideLayout346.xml"/><Relationship Id="rId2" Type="http://schemas.openxmlformats.org/officeDocument/2006/relationships/slideLayout" Target="../slideLayouts/slideLayout336.xml"/><Relationship Id="rId1" Type="http://schemas.openxmlformats.org/officeDocument/2006/relationships/slideLayout" Target="../slideLayouts/slideLayout335.xml"/><Relationship Id="rId6" Type="http://schemas.openxmlformats.org/officeDocument/2006/relationships/slideLayout" Target="../slideLayouts/slideLayout340.xml"/><Relationship Id="rId11" Type="http://schemas.openxmlformats.org/officeDocument/2006/relationships/slideLayout" Target="../slideLayouts/slideLayout345.xml"/><Relationship Id="rId5" Type="http://schemas.openxmlformats.org/officeDocument/2006/relationships/slideLayout" Target="../slideLayouts/slideLayout339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344.xml"/><Relationship Id="rId4" Type="http://schemas.openxmlformats.org/officeDocument/2006/relationships/slideLayout" Target="../slideLayouts/slideLayout338.xml"/><Relationship Id="rId9" Type="http://schemas.openxmlformats.org/officeDocument/2006/relationships/slideLayout" Target="../slideLayouts/slideLayout343.xml"/><Relationship Id="rId14" Type="http://schemas.openxmlformats.org/officeDocument/2006/relationships/image" Target="../media/image4.jpe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4.xml"/><Relationship Id="rId13" Type="http://schemas.openxmlformats.org/officeDocument/2006/relationships/theme" Target="../theme/theme32.xml"/><Relationship Id="rId3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53.xml"/><Relationship Id="rId12" Type="http://schemas.openxmlformats.org/officeDocument/2006/relationships/slideLayout" Target="../slideLayouts/slideLayout358.xml"/><Relationship Id="rId2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52.xml"/><Relationship Id="rId11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1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355.xml"/><Relationship Id="rId14" Type="http://schemas.openxmlformats.org/officeDocument/2006/relationships/image" Target="../media/image4.jpeg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6.xml"/><Relationship Id="rId13" Type="http://schemas.openxmlformats.org/officeDocument/2006/relationships/theme" Target="../theme/theme33.xml"/><Relationship Id="rId3" Type="http://schemas.openxmlformats.org/officeDocument/2006/relationships/slideLayout" Target="../slideLayouts/slideLayout361.xml"/><Relationship Id="rId7" Type="http://schemas.openxmlformats.org/officeDocument/2006/relationships/slideLayout" Target="../slideLayouts/slideLayout365.xml"/><Relationship Id="rId12" Type="http://schemas.openxmlformats.org/officeDocument/2006/relationships/slideLayout" Target="../slideLayouts/slideLayout370.xml"/><Relationship Id="rId2" Type="http://schemas.openxmlformats.org/officeDocument/2006/relationships/slideLayout" Target="../slideLayouts/slideLayout360.xml"/><Relationship Id="rId1" Type="http://schemas.openxmlformats.org/officeDocument/2006/relationships/slideLayout" Target="../slideLayouts/slideLayout359.xml"/><Relationship Id="rId6" Type="http://schemas.openxmlformats.org/officeDocument/2006/relationships/slideLayout" Target="../slideLayouts/slideLayout364.xml"/><Relationship Id="rId11" Type="http://schemas.openxmlformats.org/officeDocument/2006/relationships/slideLayout" Target="../slideLayouts/slideLayout369.xml"/><Relationship Id="rId5" Type="http://schemas.openxmlformats.org/officeDocument/2006/relationships/slideLayout" Target="../slideLayouts/slideLayout363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2.xml"/><Relationship Id="rId9" Type="http://schemas.openxmlformats.org/officeDocument/2006/relationships/slideLayout" Target="../slideLayouts/slideLayout367.xml"/><Relationship Id="rId14" Type="http://schemas.openxmlformats.org/officeDocument/2006/relationships/image" Target="../media/image4.jpeg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8.xml"/><Relationship Id="rId13" Type="http://schemas.openxmlformats.org/officeDocument/2006/relationships/theme" Target="../theme/theme34.xml"/><Relationship Id="rId3" Type="http://schemas.openxmlformats.org/officeDocument/2006/relationships/slideLayout" Target="../slideLayouts/slideLayout373.xml"/><Relationship Id="rId7" Type="http://schemas.openxmlformats.org/officeDocument/2006/relationships/slideLayout" Target="../slideLayouts/slideLayout377.xml"/><Relationship Id="rId12" Type="http://schemas.openxmlformats.org/officeDocument/2006/relationships/slideLayout" Target="../slideLayouts/slideLayout382.xml"/><Relationship Id="rId2" Type="http://schemas.openxmlformats.org/officeDocument/2006/relationships/slideLayout" Target="../slideLayouts/slideLayout372.xml"/><Relationship Id="rId1" Type="http://schemas.openxmlformats.org/officeDocument/2006/relationships/slideLayout" Target="../slideLayouts/slideLayout371.xml"/><Relationship Id="rId6" Type="http://schemas.openxmlformats.org/officeDocument/2006/relationships/slideLayout" Target="../slideLayouts/slideLayout376.xml"/><Relationship Id="rId11" Type="http://schemas.openxmlformats.org/officeDocument/2006/relationships/slideLayout" Target="../slideLayouts/slideLayout381.xml"/><Relationship Id="rId5" Type="http://schemas.openxmlformats.org/officeDocument/2006/relationships/slideLayout" Target="../slideLayouts/slideLayout375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380.xml"/><Relationship Id="rId4" Type="http://schemas.openxmlformats.org/officeDocument/2006/relationships/slideLayout" Target="../slideLayouts/slideLayout374.xml"/><Relationship Id="rId9" Type="http://schemas.openxmlformats.org/officeDocument/2006/relationships/slideLayout" Target="../slideLayouts/slideLayout379.xml"/><Relationship Id="rId14" Type="http://schemas.openxmlformats.org/officeDocument/2006/relationships/image" Target="../media/image4.jpe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theme" Target="../theme/theme35.xml"/><Relationship Id="rId3" Type="http://schemas.openxmlformats.org/officeDocument/2006/relationships/slideLayout" Target="../slideLayouts/slideLayout385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2" Type="http://schemas.openxmlformats.org/officeDocument/2006/relationships/slideLayout" Target="../slideLayouts/slideLayout384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392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image" Target="../media/image4.jpeg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2.xml"/><Relationship Id="rId13" Type="http://schemas.openxmlformats.org/officeDocument/2006/relationships/theme" Target="../theme/theme36.xml"/><Relationship Id="rId3" Type="http://schemas.openxmlformats.org/officeDocument/2006/relationships/slideLayout" Target="../slideLayouts/slideLayout397.xml"/><Relationship Id="rId7" Type="http://schemas.openxmlformats.org/officeDocument/2006/relationships/slideLayout" Target="../slideLayouts/slideLayout401.xml"/><Relationship Id="rId12" Type="http://schemas.openxmlformats.org/officeDocument/2006/relationships/slideLayout" Target="../slideLayouts/slideLayout406.xml"/><Relationship Id="rId2" Type="http://schemas.openxmlformats.org/officeDocument/2006/relationships/slideLayout" Target="../slideLayouts/slideLayout396.xml"/><Relationship Id="rId1" Type="http://schemas.openxmlformats.org/officeDocument/2006/relationships/slideLayout" Target="../slideLayouts/slideLayout395.xml"/><Relationship Id="rId6" Type="http://schemas.openxmlformats.org/officeDocument/2006/relationships/slideLayout" Target="../slideLayouts/slideLayout400.xml"/><Relationship Id="rId11" Type="http://schemas.openxmlformats.org/officeDocument/2006/relationships/slideLayout" Target="../slideLayouts/slideLayout405.xml"/><Relationship Id="rId5" Type="http://schemas.openxmlformats.org/officeDocument/2006/relationships/slideLayout" Target="../slideLayouts/slideLayout399.xml"/><Relationship Id="rId15" Type="http://schemas.openxmlformats.org/officeDocument/2006/relationships/hyperlink" Target="&#30005;&#24037;&#25216;&#26415;.ppt" TargetMode="External"/><Relationship Id="rId10" Type="http://schemas.openxmlformats.org/officeDocument/2006/relationships/slideLayout" Target="../slideLayouts/slideLayout404.xml"/><Relationship Id="rId4" Type="http://schemas.openxmlformats.org/officeDocument/2006/relationships/slideLayout" Target="../slideLayouts/slideLayout398.xml"/><Relationship Id="rId9" Type="http://schemas.openxmlformats.org/officeDocument/2006/relationships/slideLayout" Target="../slideLayouts/slideLayout40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&#30005;&#24037;&#25216;&#26415;.ppt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hyperlink" Target="&#30005;&#24037;&#25216;&#26415;.ppt" TargetMode="Externa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hyperlink" Target="&#30005;&#24037;&#25216;&#26415;.ppt" TargetMode="Externa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hyperlink" Target="&#30005;&#24037;&#25216;&#26415;.ppt" TargetMode="Externa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hyperlink" Target="&#30005;&#24037;&#25216;&#26415;.ppt" TargetMode="Externa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hyperlink" Target="&#30005;&#24037;&#25216;&#26415;.ppt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0233-CD2E-4C3D-8563-2BEAF16BAA77}" type="datetimeFigureOut">
              <a:rPr lang="zh-CN" altLang="en-US" smtClean="0"/>
              <a:t>2013/5/1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4CBF-464A-4575-B48D-922E4CE19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4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0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1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effectLst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effectLst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8EBA12-12EE-4B12-A5B7-F9132DC66220}" type="slidenum">
              <a:rPr kumimoji="1" lang="en-US" altLang="zh-CN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1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6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7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3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effectLst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effectLst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8EBA12-12EE-4B12-A5B7-F9132DC66220}" type="slidenum">
              <a:rPr kumimoji="1" lang="en-US" altLang="zh-CN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6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7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6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6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0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下一页</a:t>
            </a:r>
          </a:p>
        </p:txBody>
      </p:sp>
      <p:sp>
        <p:nvSpPr>
          <p:cNvPr id="307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总目录</a:t>
            </a:r>
          </a:p>
        </p:txBody>
      </p:sp>
      <p:sp>
        <p:nvSpPr>
          <p:cNvPr id="30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章目录</a:t>
            </a:r>
          </a:p>
        </p:txBody>
      </p:sp>
      <p:sp>
        <p:nvSpPr>
          <p:cNvPr id="3077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返回</a:t>
            </a:r>
          </a:p>
        </p:txBody>
      </p:sp>
      <p:sp>
        <p:nvSpPr>
          <p:cNvPr id="30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E8FAFE"/>
              </a:gs>
              <a:gs pos="100000">
                <a:srgbClr val="E8FAF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0000CC"/>
                </a:solidFill>
              </a:rPr>
              <a:t>上一页</a:t>
            </a:r>
          </a:p>
        </p:txBody>
      </p:sp>
      <p:sp>
        <p:nvSpPr>
          <p:cNvPr id="3079" name="Rectangle 7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E8FAFE"/>
                    </a:gs>
                    <a:gs pos="100000">
                      <a:srgbClr val="E8FAFE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0" name="Rectangle 8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0" y="6477001"/>
            <a:ext cx="7112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1" name="Rectangle 9">
            <a:hlinkClick r:id="rId1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4333" y="6510338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04800" y="6324600"/>
            <a:ext cx="3048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4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1033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5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7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1033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5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F5FEDE">
                  <a:gamma/>
                  <a:shade val="89804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7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2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4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8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27" name="Picture 7" descr="C:\Documents and Settings\xtw1\桌面\dg\教学课件\电工技术(无图标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264901" y="6488113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下一页</a:t>
            </a:r>
          </a:p>
        </p:txBody>
      </p:sp>
      <p:sp>
        <p:nvSpPr>
          <p:cNvPr id="2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2801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总目录</a:t>
            </a:r>
          </a:p>
        </p:txBody>
      </p:sp>
      <p:sp>
        <p:nvSpPr>
          <p:cNvPr id="10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139767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章目录</a:t>
            </a:r>
          </a:p>
        </p:txBody>
      </p:sp>
      <p:sp>
        <p:nvSpPr>
          <p:cNvPr id="103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844618" y="6489700"/>
            <a:ext cx="666749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返回</a:t>
            </a:r>
          </a:p>
        </p:txBody>
      </p:sp>
      <p:sp>
        <p:nvSpPr>
          <p:cNvPr id="10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557934" y="6489700"/>
            <a:ext cx="666751" cy="292100"/>
          </a:xfrm>
          <a:prstGeom prst="actionButtonBlank">
            <a:avLst/>
          </a:prstGeom>
          <a:gradFill rotWithShape="0">
            <a:gsLst>
              <a:gs pos="0">
                <a:srgbClr val="F5FEDE"/>
              </a:gs>
              <a:gs pos="100000">
                <a:srgbClr val="DCE4C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>
                <a:solidFill>
                  <a:srgbClr val="6A9C06"/>
                </a:solidFill>
              </a:rPr>
              <a:t>上一页</a:t>
            </a:r>
          </a:p>
        </p:txBody>
      </p:sp>
      <p:sp>
        <p:nvSpPr>
          <p:cNvPr id="1033" name="Rectangle 13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32801" y="6477000"/>
            <a:ext cx="666751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44.xml"/><Relationship Id="rId16" Type="http://schemas.openxmlformats.org/officeDocument/2006/relationships/image" Target="../media/image23.wmf"/><Relationship Id="rId20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Relationship Id="rId22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55.xml"/><Relationship Id="rId16" Type="http://schemas.openxmlformats.org/officeDocument/2006/relationships/image" Target="../media/image33.e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2.emf"/><Relationship Id="rId22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4.w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166.xml"/><Relationship Id="rId16" Type="http://schemas.openxmlformats.org/officeDocument/2006/relationships/image" Target="../media/image43.e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2.emf"/><Relationship Id="rId22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183.xml"/><Relationship Id="rId16" Type="http://schemas.openxmlformats.org/officeDocument/2006/relationships/image" Target="../media/image55.wmf"/><Relationship Id="rId20" Type="http://schemas.openxmlformats.org/officeDocument/2006/relationships/image" Target="../media/image5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9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61.e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4.wmf"/><Relationship Id="rId22" Type="http://schemas.openxmlformats.org/officeDocument/2006/relationships/image" Target="../media/image58.emf"/><Relationship Id="rId27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194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5.e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0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215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9.e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226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92.e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4.wmf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7.e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3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10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48.xml"/><Relationship Id="rId16" Type="http://schemas.openxmlformats.org/officeDocument/2006/relationships/image" Target="../media/image10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259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7.wmf"/><Relationship Id="rId26" Type="http://schemas.openxmlformats.org/officeDocument/2006/relationships/image" Target="../media/image131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270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30.e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32.emf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5.wmf"/><Relationship Id="rId22" Type="http://schemas.openxmlformats.org/officeDocument/2006/relationships/image" Target="../media/image129.e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41.emf"/><Relationship Id="rId26" Type="http://schemas.openxmlformats.org/officeDocument/2006/relationships/image" Target="../media/image116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281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29" Type="http://schemas.openxmlformats.org/officeDocument/2006/relationships/oleObject" Target="../embeddings/oleObject14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44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9.e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45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3.emf"/><Relationship Id="rId26" Type="http://schemas.openxmlformats.org/officeDocument/2006/relationships/image" Target="../media/image157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34" Type="http://schemas.openxmlformats.org/officeDocument/2006/relationships/image" Target="../media/image161.emf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33" Type="http://schemas.openxmlformats.org/officeDocument/2006/relationships/oleObject" Target="../embeddings/oleObject159.bin"/><Relationship Id="rId2" Type="http://schemas.openxmlformats.org/officeDocument/2006/relationships/slideLayout" Target="../slideLayouts/slideLayout292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29" Type="http://schemas.openxmlformats.org/officeDocument/2006/relationships/oleObject" Target="../embeddings/oleObject15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56.wmf"/><Relationship Id="rId32" Type="http://schemas.openxmlformats.org/officeDocument/2006/relationships/image" Target="../media/image160.e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58.emf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58.bin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1.emf"/><Relationship Id="rId22" Type="http://schemas.openxmlformats.org/officeDocument/2006/relationships/image" Target="../media/image155.e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159.emf"/><Relationship Id="rId8" Type="http://schemas.openxmlformats.org/officeDocument/2006/relationships/image" Target="../media/image14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30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31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6.emf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8.emf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2.wmf"/><Relationship Id="rId18" Type="http://schemas.openxmlformats.org/officeDocument/2006/relationships/image" Target="../media/image174.e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69.bin"/><Relationship Id="rId12" Type="http://schemas.openxmlformats.org/officeDocument/2006/relationships/oleObject" Target="../embeddings/oleObject173.bin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3.e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5.bin"/><Relationship Id="rId10" Type="http://schemas.openxmlformats.org/officeDocument/2006/relationships/oleObject" Target="../embeddings/oleObject171.bin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70.bin"/><Relationship Id="rId14" Type="http://schemas.openxmlformats.org/officeDocument/2006/relationships/oleObject" Target="../embeddings/oleObject174.bin"/><Relationship Id="rId22" Type="http://schemas.openxmlformats.org/officeDocument/2006/relationships/image" Target="../media/image17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1.emf"/><Relationship Id="rId2" Type="http://schemas.openxmlformats.org/officeDocument/2006/relationships/slideLayout" Target="../slideLayouts/slideLayout32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80.e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8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34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3.emf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8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0.emf"/><Relationship Id="rId2" Type="http://schemas.openxmlformats.org/officeDocument/2006/relationships/slideLayout" Target="../slideLayouts/slideLayout35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89.emf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6.emf"/><Relationship Id="rId2" Type="http://schemas.openxmlformats.org/officeDocument/2006/relationships/slideLayout" Target="../slideLayouts/slideLayout37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5.e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9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8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1712914" y="249238"/>
            <a:ext cx="1487487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endParaRPr kumimoji="1" lang="zh-CN" altLang="en-US" sz="2800" b="1" baseline="-250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9927" name="AutoShape 7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91501" y="6400801"/>
            <a:ext cx="576263" cy="334963"/>
          </a:xfrm>
          <a:prstGeom prst="actionButtonBackPrevious">
            <a:avLst/>
          </a:prstGeom>
          <a:gradFill rotWithShape="0">
            <a:gsLst>
              <a:gs pos="0">
                <a:srgbClr val="ECFDFE"/>
              </a:gs>
              <a:gs pos="100000">
                <a:srgbClr val="ECFDFE">
                  <a:gamma/>
                  <a:shade val="84706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9928" name="AutoShape 7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96338" y="6400801"/>
            <a:ext cx="576262" cy="334963"/>
          </a:xfrm>
          <a:prstGeom prst="actionButtonForwardNext">
            <a:avLst/>
          </a:prstGeom>
          <a:gradFill rotWithShape="0">
            <a:gsLst>
              <a:gs pos="0">
                <a:srgbClr val="ECFDFE"/>
              </a:gs>
              <a:gs pos="100000">
                <a:srgbClr val="ECFDFE">
                  <a:gamma/>
                  <a:shade val="84706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9929" name="AutoShape 7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410701" y="6400801"/>
            <a:ext cx="576263" cy="334963"/>
          </a:xfrm>
          <a:prstGeom prst="actionButtonHome">
            <a:avLst/>
          </a:prstGeom>
          <a:gradFill rotWithShape="0">
            <a:gsLst>
              <a:gs pos="0">
                <a:srgbClr val="ECFDFE"/>
              </a:gs>
              <a:gs pos="100000">
                <a:srgbClr val="ECFDFE">
                  <a:gamma/>
                  <a:shade val="84706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9987" name="Freeform 131"/>
          <p:cNvSpPr>
            <a:spLocks/>
          </p:cNvSpPr>
          <p:nvPr/>
        </p:nvSpPr>
        <p:spPr bwMode="auto">
          <a:xfrm>
            <a:off x="3155950" y="1371601"/>
            <a:ext cx="533400" cy="925513"/>
          </a:xfrm>
          <a:custGeom>
            <a:avLst/>
            <a:gdLst/>
            <a:ahLst/>
            <a:cxnLst>
              <a:cxn ang="0">
                <a:pos x="12" y="248"/>
              </a:cxn>
              <a:cxn ang="0">
                <a:pos x="108" y="32"/>
              </a:cxn>
              <a:cxn ang="0">
                <a:pos x="321" y="56"/>
              </a:cxn>
              <a:cxn ang="0">
                <a:pos x="396" y="284"/>
              </a:cxn>
              <a:cxn ang="0">
                <a:pos x="360" y="536"/>
              </a:cxn>
              <a:cxn ang="0">
                <a:pos x="230" y="662"/>
              </a:cxn>
              <a:cxn ang="0">
                <a:pos x="103" y="636"/>
              </a:cxn>
              <a:cxn ang="0">
                <a:pos x="60" y="584"/>
              </a:cxn>
              <a:cxn ang="0">
                <a:pos x="0" y="476"/>
              </a:cxn>
            </a:cxnLst>
            <a:rect l="0" t="0" r="r" b="b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041" name="Freeform 185"/>
          <p:cNvSpPr>
            <a:spLocks/>
          </p:cNvSpPr>
          <p:nvPr/>
        </p:nvSpPr>
        <p:spPr bwMode="auto">
          <a:xfrm>
            <a:off x="2943225" y="2971800"/>
            <a:ext cx="2063750" cy="685800"/>
          </a:xfrm>
          <a:custGeom>
            <a:avLst/>
            <a:gdLst/>
            <a:ahLst/>
            <a:cxnLst>
              <a:cxn ang="0">
                <a:pos x="902" y="302"/>
              </a:cxn>
              <a:cxn ang="0">
                <a:pos x="1070" y="122"/>
              </a:cxn>
              <a:cxn ang="0">
                <a:pos x="1286" y="50"/>
              </a:cxn>
              <a:cxn ang="0">
                <a:pos x="1154" y="422"/>
              </a:cxn>
              <a:cxn ang="0">
                <a:pos x="755" y="609"/>
              </a:cxn>
              <a:cxn ang="0">
                <a:pos x="328" y="588"/>
              </a:cxn>
              <a:cxn ang="0">
                <a:pos x="134" y="458"/>
              </a:cxn>
              <a:cxn ang="0">
                <a:pos x="38" y="302"/>
              </a:cxn>
              <a:cxn ang="0">
                <a:pos x="26" y="98"/>
              </a:cxn>
              <a:cxn ang="0">
                <a:pos x="194" y="122"/>
              </a:cxn>
              <a:cxn ang="0">
                <a:pos x="374" y="266"/>
              </a:cxn>
              <a:cxn ang="0">
                <a:pos x="429" y="373"/>
              </a:cxn>
            </a:cxnLst>
            <a:rect l="0" t="0" r="r" b="b"/>
            <a:pathLst>
              <a:path w="1300" h="637">
                <a:moveTo>
                  <a:pt x="902" y="302"/>
                </a:moveTo>
                <a:cubicBezTo>
                  <a:pt x="930" y="272"/>
                  <a:pt x="1006" y="164"/>
                  <a:pt x="1070" y="122"/>
                </a:cubicBezTo>
                <a:cubicBezTo>
                  <a:pt x="1134" y="80"/>
                  <a:pt x="1272" y="0"/>
                  <a:pt x="1286" y="50"/>
                </a:cubicBezTo>
                <a:cubicBezTo>
                  <a:pt x="1300" y="100"/>
                  <a:pt x="1243" y="329"/>
                  <a:pt x="1154" y="422"/>
                </a:cubicBezTo>
                <a:cubicBezTo>
                  <a:pt x="1065" y="515"/>
                  <a:pt x="893" y="581"/>
                  <a:pt x="755" y="609"/>
                </a:cubicBezTo>
                <a:cubicBezTo>
                  <a:pt x="617" y="637"/>
                  <a:pt x="432" y="613"/>
                  <a:pt x="328" y="588"/>
                </a:cubicBezTo>
                <a:cubicBezTo>
                  <a:pt x="224" y="563"/>
                  <a:pt x="182" y="506"/>
                  <a:pt x="134" y="458"/>
                </a:cubicBezTo>
                <a:cubicBezTo>
                  <a:pt x="86" y="410"/>
                  <a:pt x="56" y="362"/>
                  <a:pt x="38" y="302"/>
                </a:cubicBezTo>
                <a:cubicBezTo>
                  <a:pt x="20" y="242"/>
                  <a:pt x="0" y="128"/>
                  <a:pt x="26" y="98"/>
                </a:cubicBezTo>
                <a:cubicBezTo>
                  <a:pt x="52" y="68"/>
                  <a:pt x="136" y="94"/>
                  <a:pt x="194" y="122"/>
                </a:cubicBezTo>
                <a:cubicBezTo>
                  <a:pt x="252" y="150"/>
                  <a:pt x="335" y="224"/>
                  <a:pt x="374" y="266"/>
                </a:cubicBezTo>
                <a:cubicBezTo>
                  <a:pt x="413" y="308"/>
                  <a:pt x="418" y="351"/>
                  <a:pt x="429" y="373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042" name="Rectangle 186" descr="40%"/>
          <p:cNvSpPr>
            <a:spLocks noChangeArrowheads="1"/>
          </p:cNvSpPr>
          <p:nvPr/>
        </p:nvSpPr>
        <p:spPr bwMode="auto">
          <a:xfrm>
            <a:off x="6248400" y="9906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对网孔</a:t>
            </a:r>
            <a:r>
              <a:rPr lang="en-US" altLang="zh-CN" i="0">
                <a:solidFill>
                  <a:srgbClr val="CC0000"/>
                </a:solidFill>
              </a:rPr>
              <a:t>abda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250043" name="Rectangle 187" descr="40%"/>
          <p:cNvSpPr>
            <a:spLocks noChangeArrowheads="1"/>
          </p:cNvSpPr>
          <p:nvPr/>
        </p:nvSpPr>
        <p:spPr bwMode="auto">
          <a:xfrm>
            <a:off x="6324600" y="20574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对网孔</a:t>
            </a:r>
            <a:r>
              <a:rPr lang="en-US" altLang="zh-CN" i="0">
                <a:solidFill>
                  <a:srgbClr val="CC0000"/>
                </a:solidFill>
              </a:rPr>
              <a:t>acba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250044" name="Rectangle 188" descr="40%"/>
          <p:cNvSpPr>
            <a:spLocks noChangeArrowheads="1"/>
          </p:cNvSpPr>
          <p:nvPr/>
        </p:nvSpPr>
        <p:spPr bwMode="auto">
          <a:xfrm>
            <a:off x="6324600" y="3200401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对网孔</a:t>
            </a:r>
            <a:r>
              <a:rPr lang="en-US" altLang="zh-CN" i="0">
                <a:solidFill>
                  <a:srgbClr val="CC0000"/>
                </a:solidFill>
              </a:rPr>
              <a:t>bcdb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  <a:endParaRPr lang="zh-CN" altLang="en-US" i="0">
              <a:solidFill>
                <a:srgbClr val="000000"/>
              </a:solidFill>
            </a:endParaRPr>
          </a:p>
        </p:txBody>
      </p:sp>
      <p:sp>
        <p:nvSpPr>
          <p:cNvPr id="46091" name="Rectangle 189"/>
          <p:cNvSpPr>
            <a:spLocks noChangeArrowheads="1"/>
          </p:cNvSpPr>
          <p:nvPr/>
        </p:nvSpPr>
        <p:spPr bwMode="auto">
          <a:xfrm>
            <a:off x="4105275" y="15382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0048" name="Freeform 192"/>
          <p:cNvSpPr>
            <a:spLocks/>
          </p:cNvSpPr>
          <p:nvPr/>
        </p:nvSpPr>
        <p:spPr bwMode="auto">
          <a:xfrm>
            <a:off x="4146550" y="1371601"/>
            <a:ext cx="533400" cy="925513"/>
          </a:xfrm>
          <a:custGeom>
            <a:avLst/>
            <a:gdLst/>
            <a:ahLst/>
            <a:cxnLst>
              <a:cxn ang="0">
                <a:pos x="12" y="248"/>
              </a:cxn>
              <a:cxn ang="0">
                <a:pos x="108" y="32"/>
              </a:cxn>
              <a:cxn ang="0">
                <a:pos x="321" y="56"/>
              </a:cxn>
              <a:cxn ang="0">
                <a:pos x="396" y="284"/>
              </a:cxn>
              <a:cxn ang="0">
                <a:pos x="360" y="536"/>
              </a:cxn>
              <a:cxn ang="0">
                <a:pos x="230" y="662"/>
              </a:cxn>
              <a:cxn ang="0">
                <a:pos x="103" y="636"/>
              </a:cxn>
              <a:cxn ang="0">
                <a:pos x="60" y="584"/>
              </a:cxn>
              <a:cxn ang="0">
                <a:pos x="0" y="476"/>
              </a:cxn>
            </a:cxnLst>
            <a:rect l="0" t="0" r="r" b="b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049" name="Rectangle 193" descr="40%"/>
          <p:cNvSpPr>
            <a:spLocks noChangeArrowheads="1"/>
          </p:cNvSpPr>
          <p:nvPr/>
        </p:nvSpPr>
        <p:spPr bwMode="auto">
          <a:xfrm>
            <a:off x="6324600" y="14478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6 </a:t>
            </a:r>
            <a:r>
              <a:rPr lang="en-US" altLang="zh-CN" i="0">
                <a:solidFill>
                  <a:srgbClr val="000000"/>
                </a:solidFill>
              </a:rPr>
              <a:t>–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 i="0">
                <a:solidFill>
                  <a:srgbClr val="000000"/>
                </a:solidFill>
              </a:rPr>
              <a:t>+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250050" name="Rectangle 194" descr="40%"/>
          <p:cNvSpPr>
            <a:spLocks noChangeArrowheads="1"/>
          </p:cNvSpPr>
          <p:nvPr/>
        </p:nvSpPr>
        <p:spPr bwMode="auto">
          <a:xfrm>
            <a:off x="6324600" y="25908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 i="0" baseline="-25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 i="0">
                <a:solidFill>
                  <a:srgbClr val="000000"/>
                </a:solidFill>
              </a:rPr>
              <a:t>–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6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250051" name="Rectangle 195" descr="40%"/>
          <p:cNvSpPr>
            <a:spLocks noChangeArrowheads="1"/>
          </p:cNvSpPr>
          <p:nvPr/>
        </p:nvSpPr>
        <p:spPr bwMode="auto">
          <a:xfrm>
            <a:off x="6324600" y="3657601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 i="0">
                <a:solidFill>
                  <a:srgbClr val="000000"/>
                </a:solidFill>
              </a:rPr>
              <a:t>+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>
                <a:solidFill>
                  <a:srgbClr val="000000"/>
                </a:solidFill>
              </a:rPr>
              <a:t>E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250052" name="Rectangle 196" descr="40%"/>
          <p:cNvSpPr>
            <a:spLocks noChangeArrowheads="1"/>
          </p:cNvSpPr>
          <p:nvPr/>
        </p:nvSpPr>
        <p:spPr bwMode="auto">
          <a:xfrm>
            <a:off x="2514600" y="4286251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对回路 </a:t>
            </a:r>
            <a:r>
              <a:rPr lang="en-US" altLang="zh-CN" i="0">
                <a:solidFill>
                  <a:srgbClr val="CC0000"/>
                </a:solidFill>
              </a:rPr>
              <a:t>adbca</a:t>
            </a:r>
            <a:r>
              <a:rPr lang="zh-CN" altLang="en-US" i="0">
                <a:solidFill>
                  <a:srgbClr val="CC0000"/>
                </a:solidFill>
              </a:rPr>
              <a:t>，沿逆时针方向循行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250053" name="Rectangle 197" descr="40%"/>
          <p:cNvSpPr>
            <a:spLocks noChangeArrowheads="1"/>
          </p:cNvSpPr>
          <p:nvPr/>
        </p:nvSpPr>
        <p:spPr bwMode="auto">
          <a:xfrm>
            <a:off x="2590800" y="47863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>
                <a:solidFill>
                  <a:srgbClr val="000000"/>
                </a:solidFill>
              </a:rPr>
              <a:t> I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 i="0">
                <a:solidFill>
                  <a:srgbClr val="000000"/>
                </a:solidFill>
              </a:rPr>
              <a:t>+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 i="0">
                <a:solidFill>
                  <a:srgbClr val="000000"/>
                </a:solidFill>
              </a:rPr>
              <a:t>+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 i="0">
                <a:solidFill>
                  <a:srgbClr val="000000"/>
                </a:solidFill>
              </a:rPr>
              <a:t>–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46098" name="Rectangle 198"/>
          <p:cNvSpPr>
            <a:spLocks noChangeArrowheads="1"/>
          </p:cNvSpPr>
          <p:nvPr/>
        </p:nvSpPr>
        <p:spPr bwMode="auto">
          <a:xfrm>
            <a:off x="5943601" y="395288"/>
            <a:ext cx="3706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003399"/>
                </a:solidFill>
              </a:rPr>
              <a:t>应用 </a:t>
            </a:r>
            <a:r>
              <a:rPr lang="zh-CN" altLang="en-US" i="0">
                <a:solidFill>
                  <a:srgbClr val="FF0000"/>
                </a:solidFill>
                <a:sym typeface="Symbol" panose="05050102010706020507" pitchFamily="18" charset="2"/>
              </a:rPr>
              <a:t>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US" altLang="zh-CN" i="0">
                <a:solidFill>
                  <a:srgbClr val="FF0000"/>
                </a:solidFill>
                <a:sym typeface="Symbol" panose="05050102010706020507" pitchFamily="18" charset="2"/>
              </a:rPr>
              <a:t> = 0</a:t>
            </a:r>
            <a:r>
              <a:rPr lang="zh-CN" altLang="en-US" i="0">
                <a:solidFill>
                  <a:srgbClr val="003399"/>
                </a:solidFill>
                <a:sym typeface="Symbol" panose="05050102010706020507" pitchFamily="18" charset="2"/>
              </a:rPr>
              <a:t>列方程</a:t>
            </a:r>
          </a:p>
        </p:txBody>
      </p:sp>
      <p:sp>
        <p:nvSpPr>
          <p:cNvPr id="250055" name="Rectangle 199" descr="40%"/>
          <p:cNvSpPr>
            <a:spLocks noChangeArrowheads="1"/>
          </p:cNvSpPr>
          <p:nvPr/>
        </p:nvSpPr>
        <p:spPr bwMode="auto">
          <a:xfrm>
            <a:off x="2524125" y="5357813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对回路 </a:t>
            </a:r>
            <a:r>
              <a:rPr lang="en-US" altLang="zh-CN" i="0">
                <a:solidFill>
                  <a:srgbClr val="CC0000"/>
                </a:solidFill>
              </a:rPr>
              <a:t>cadc</a:t>
            </a:r>
            <a:r>
              <a:rPr lang="zh-CN" altLang="en-US" i="0">
                <a:solidFill>
                  <a:srgbClr val="CC0000"/>
                </a:solidFill>
              </a:rPr>
              <a:t>，沿逆时针方向循行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250056" name="Rectangle 200" descr="40%"/>
          <p:cNvSpPr>
            <a:spLocks noChangeArrowheads="1"/>
          </p:cNvSpPr>
          <p:nvPr/>
        </p:nvSpPr>
        <p:spPr bwMode="auto">
          <a:xfrm>
            <a:off x="2590800" y="5838826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>
                <a:solidFill>
                  <a:srgbClr val="000000"/>
                </a:solidFill>
              </a:rPr>
              <a:t> I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>
                <a:solidFill>
                  <a:srgbClr val="000000"/>
                </a:solidFill>
              </a:rPr>
              <a:t> I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 i="0">
                <a:solidFill>
                  <a:srgbClr val="000000"/>
                </a:solidFill>
              </a:rPr>
              <a:t>+ 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i="0" baseline="-25000">
                <a:solidFill>
                  <a:srgbClr val="000000"/>
                </a:solidFill>
              </a:rPr>
              <a:t>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grpSp>
        <p:nvGrpSpPr>
          <p:cNvPr id="46101" name="Group 203"/>
          <p:cNvGrpSpPr>
            <a:grpSpLocks/>
          </p:cNvGrpSpPr>
          <p:nvPr/>
        </p:nvGrpSpPr>
        <p:grpSpPr bwMode="auto">
          <a:xfrm>
            <a:off x="2314576" y="138114"/>
            <a:ext cx="3248025" cy="4238625"/>
            <a:chOff x="210" y="87"/>
            <a:chExt cx="2046" cy="2670"/>
          </a:xfrm>
        </p:grpSpPr>
        <p:grpSp>
          <p:nvGrpSpPr>
            <p:cNvPr id="46102" name="Group 202"/>
            <p:cNvGrpSpPr>
              <a:grpSpLocks/>
            </p:cNvGrpSpPr>
            <p:nvPr/>
          </p:nvGrpSpPr>
          <p:grpSpPr bwMode="auto">
            <a:xfrm>
              <a:off x="210" y="87"/>
              <a:ext cx="2046" cy="2670"/>
              <a:chOff x="210" y="87"/>
              <a:chExt cx="2046" cy="2670"/>
            </a:xfrm>
          </p:grpSpPr>
          <p:sp>
            <p:nvSpPr>
              <p:cNvPr id="46104" name="Text Box 133"/>
              <p:cNvSpPr txBox="1">
                <a:spLocks noChangeArrowheads="1"/>
              </p:cNvSpPr>
              <p:nvPr/>
            </p:nvSpPr>
            <p:spPr bwMode="auto">
              <a:xfrm>
                <a:off x="1220" y="8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3399"/>
                    </a:solidFill>
                  </a:rPr>
                  <a:t>a</a:t>
                </a:r>
              </a:p>
            </p:txBody>
          </p:sp>
          <p:sp>
            <p:nvSpPr>
              <p:cNvPr id="46105" name="Text Box 134"/>
              <p:cNvSpPr txBox="1">
                <a:spLocks noChangeArrowheads="1"/>
              </p:cNvSpPr>
              <p:nvPr/>
            </p:nvSpPr>
            <p:spPr bwMode="auto">
              <a:xfrm>
                <a:off x="210" y="1095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3399"/>
                    </a:solidFill>
                  </a:rPr>
                  <a:t>d</a:t>
                </a:r>
              </a:p>
            </p:txBody>
          </p:sp>
          <p:sp>
            <p:nvSpPr>
              <p:cNvPr id="46106" name="Text Box 135"/>
              <p:cNvSpPr txBox="1">
                <a:spLocks noChangeArrowheads="1"/>
              </p:cNvSpPr>
              <p:nvPr/>
            </p:nvSpPr>
            <p:spPr bwMode="auto">
              <a:xfrm>
                <a:off x="1250" y="1844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3399"/>
                    </a:solidFill>
                  </a:rPr>
                  <a:t>b</a:t>
                </a:r>
              </a:p>
            </p:txBody>
          </p:sp>
          <p:sp>
            <p:nvSpPr>
              <p:cNvPr id="46107" name="Text Box 136"/>
              <p:cNvSpPr txBox="1">
                <a:spLocks noChangeArrowheads="1"/>
              </p:cNvSpPr>
              <p:nvPr/>
            </p:nvSpPr>
            <p:spPr bwMode="auto">
              <a:xfrm>
                <a:off x="2041" y="102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3399"/>
                    </a:solidFill>
                  </a:rPr>
                  <a:t>c</a:t>
                </a:r>
              </a:p>
            </p:txBody>
          </p:sp>
          <p:sp>
            <p:nvSpPr>
              <p:cNvPr id="46108" name="Rectangle 137"/>
              <p:cNvSpPr>
                <a:spLocks noChangeArrowheads="1"/>
              </p:cNvSpPr>
              <p:nvPr/>
            </p:nvSpPr>
            <p:spPr bwMode="auto">
              <a:xfrm>
                <a:off x="1128" y="243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E</a:t>
                </a:r>
                <a:endParaRPr kumimoji="0" lang="en-US" altLang="zh-CN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09" name="Rectangle 138"/>
              <p:cNvSpPr>
                <a:spLocks noChangeArrowheads="1"/>
              </p:cNvSpPr>
              <p:nvPr/>
            </p:nvSpPr>
            <p:spPr bwMode="auto">
              <a:xfrm>
                <a:off x="1328" y="231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46110" name="Rectangle 139"/>
              <p:cNvSpPr>
                <a:spLocks noChangeArrowheads="1"/>
              </p:cNvSpPr>
              <p:nvPr/>
            </p:nvSpPr>
            <p:spPr bwMode="auto">
              <a:xfrm>
                <a:off x="948" y="2361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0" i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6111" name="Rectangle 141"/>
              <p:cNvSpPr>
                <a:spLocks noChangeArrowheads="1"/>
              </p:cNvSpPr>
              <p:nvPr/>
            </p:nvSpPr>
            <p:spPr bwMode="auto">
              <a:xfrm rot="-366282">
                <a:off x="548" y="1497"/>
                <a:ext cx="3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R</a:t>
                </a:r>
                <a:r>
                  <a:rPr kumimoji="0" lang="en-US" altLang="zh-CN" i="0" baseline="-25000">
                    <a:solidFill>
                      <a:srgbClr val="000000"/>
                    </a:solidFill>
                  </a:rPr>
                  <a:t>3</a:t>
                </a:r>
                <a:endParaRPr kumimoji="0" lang="en-US" altLang="zh-CN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2" name="Rectangle 142"/>
              <p:cNvSpPr>
                <a:spLocks noChangeArrowheads="1"/>
              </p:cNvSpPr>
              <p:nvPr/>
            </p:nvSpPr>
            <p:spPr bwMode="auto">
              <a:xfrm rot="30116">
                <a:off x="1604" y="1449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R</a:t>
                </a:r>
                <a:r>
                  <a:rPr kumimoji="0" lang="en-US" altLang="zh-CN" i="0" baseline="-25000">
                    <a:solidFill>
                      <a:srgbClr val="000000"/>
                    </a:solidFill>
                  </a:rPr>
                  <a:t>4</a:t>
                </a:r>
                <a:endParaRPr kumimoji="0" lang="en-US" altLang="zh-CN" sz="2400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Rectangle 143"/>
              <p:cNvSpPr>
                <a:spLocks noChangeArrowheads="1"/>
              </p:cNvSpPr>
              <p:nvPr/>
            </p:nvSpPr>
            <p:spPr bwMode="auto">
              <a:xfrm rot="371425">
                <a:off x="500" y="450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R</a:t>
                </a:r>
                <a:r>
                  <a:rPr kumimoji="0" lang="en-US" altLang="zh-CN" i="0" baseline="-25000">
                    <a:solidFill>
                      <a:srgbClr val="000000"/>
                    </a:solidFill>
                  </a:rPr>
                  <a:t>1</a:t>
                </a:r>
                <a:endParaRPr kumimoji="0" lang="en-US" altLang="zh-CN" sz="2400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4" name="Rectangle 144"/>
              <p:cNvSpPr>
                <a:spLocks noChangeArrowheads="1"/>
              </p:cNvSpPr>
              <p:nvPr/>
            </p:nvSpPr>
            <p:spPr bwMode="auto">
              <a:xfrm rot="-15499">
                <a:off x="1652" y="49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R</a:t>
                </a:r>
                <a:r>
                  <a:rPr kumimoji="0" lang="en-US" altLang="zh-CN" i="0" baseline="-25000">
                    <a:solidFill>
                      <a:srgbClr val="000000"/>
                    </a:solidFill>
                  </a:rPr>
                  <a:t>2</a:t>
                </a:r>
                <a:endParaRPr kumimoji="0" lang="en-US" altLang="zh-CN" sz="2400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001" name="Line 145"/>
              <p:cNvSpPr>
                <a:spLocks noChangeShapeType="1"/>
              </p:cNvSpPr>
              <p:nvPr/>
            </p:nvSpPr>
            <p:spPr bwMode="auto">
              <a:xfrm flipV="1">
                <a:off x="1242" y="393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02" name="Line 146"/>
              <p:cNvSpPr>
                <a:spLocks noChangeShapeType="1"/>
              </p:cNvSpPr>
              <p:nvPr/>
            </p:nvSpPr>
            <p:spPr bwMode="auto">
              <a:xfrm>
                <a:off x="1242" y="1278"/>
                <a:ext cx="0" cy="6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03" name="Line 147"/>
              <p:cNvSpPr>
                <a:spLocks noChangeShapeType="1"/>
              </p:cNvSpPr>
              <p:nvPr/>
            </p:nvSpPr>
            <p:spPr bwMode="auto">
              <a:xfrm>
                <a:off x="2036" y="1161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04" name="Line 148"/>
              <p:cNvSpPr>
                <a:spLocks noChangeShapeType="1"/>
              </p:cNvSpPr>
              <p:nvPr/>
            </p:nvSpPr>
            <p:spPr bwMode="auto">
              <a:xfrm>
                <a:off x="1316" y="555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119" name="Text Box 149"/>
              <p:cNvSpPr txBox="1">
                <a:spLocks noChangeArrowheads="1"/>
              </p:cNvSpPr>
              <p:nvPr/>
            </p:nvSpPr>
            <p:spPr bwMode="auto">
              <a:xfrm>
                <a:off x="1445" y="258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i="0" baseline="-25000">
                    <a:solidFill>
                      <a:srgbClr val="003399"/>
                    </a:solidFill>
                  </a:rPr>
                  <a:t>2</a:t>
                </a:r>
                <a:endParaRPr kumimoji="0" lang="en-US" altLang="zh-CN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46120" name="Text Box 150"/>
              <p:cNvSpPr txBox="1">
                <a:spLocks noChangeArrowheads="1"/>
              </p:cNvSpPr>
              <p:nvPr/>
            </p:nvSpPr>
            <p:spPr bwMode="auto">
              <a:xfrm>
                <a:off x="1412" y="1689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i="0" baseline="-25000">
                    <a:solidFill>
                      <a:srgbClr val="003399"/>
                    </a:solidFill>
                  </a:rPr>
                  <a:t>4</a:t>
                </a:r>
                <a:endParaRPr kumimoji="0" lang="en-US" altLang="zh-CN" sz="2000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46121" name="Text Box 151"/>
              <p:cNvSpPr txBox="1">
                <a:spLocks noChangeArrowheads="1"/>
              </p:cNvSpPr>
              <p:nvPr/>
            </p:nvSpPr>
            <p:spPr bwMode="auto">
              <a:xfrm>
                <a:off x="1283" y="585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i="0" baseline="-25000">
                    <a:solidFill>
                      <a:srgbClr val="003399"/>
                    </a:solidFill>
                  </a:rPr>
                  <a:t>6</a:t>
                </a:r>
                <a:endParaRPr kumimoji="0" lang="en-US" altLang="zh-CN" sz="2400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250008" name="Line 152"/>
              <p:cNvSpPr>
                <a:spLocks noChangeShapeType="1"/>
              </p:cNvSpPr>
              <p:nvPr/>
            </p:nvSpPr>
            <p:spPr bwMode="auto">
              <a:xfrm>
                <a:off x="452" y="1151"/>
                <a:ext cx="0" cy="1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09" name="Line 153"/>
              <p:cNvSpPr>
                <a:spLocks noChangeShapeType="1"/>
              </p:cNvSpPr>
              <p:nvPr/>
            </p:nvSpPr>
            <p:spPr bwMode="auto">
              <a:xfrm rot="-5400000" flipH="1" flipV="1">
                <a:off x="752" y="2109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124" name="Text Box 154"/>
              <p:cNvSpPr txBox="1">
                <a:spLocks noChangeArrowheads="1"/>
              </p:cNvSpPr>
              <p:nvPr/>
            </p:nvSpPr>
            <p:spPr bwMode="auto">
              <a:xfrm>
                <a:off x="740" y="249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i="0" baseline="-25000">
                    <a:solidFill>
                      <a:srgbClr val="003399"/>
                    </a:solidFill>
                  </a:rPr>
                  <a:t>1</a:t>
                </a:r>
                <a:endParaRPr kumimoji="0" lang="en-US" altLang="zh-CN" sz="2000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46125" name="Text Box 155"/>
              <p:cNvSpPr txBox="1">
                <a:spLocks noChangeArrowheads="1"/>
              </p:cNvSpPr>
              <p:nvPr/>
            </p:nvSpPr>
            <p:spPr bwMode="auto">
              <a:xfrm>
                <a:off x="788" y="1689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sz="2400" i="0" baseline="-25000">
                    <a:solidFill>
                      <a:srgbClr val="003399"/>
                    </a:solidFill>
                  </a:rPr>
                  <a:t>3</a:t>
                </a:r>
                <a:endParaRPr kumimoji="0" lang="en-US" altLang="zh-CN" sz="2000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46126" name="Text Box 156"/>
              <p:cNvSpPr txBox="1">
                <a:spLocks noChangeArrowheads="1"/>
              </p:cNvSpPr>
              <p:nvPr/>
            </p:nvSpPr>
            <p:spPr bwMode="auto">
              <a:xfrm>
                <a:off x="713" y="1986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endParaRPr kumimoji="0" lang="en-US" altLang="zh-CN" sz="2000" i="0">
                  <a:solidFill>
                    <a:srgbClr val="003399"/>
                  </a:solidFill>
                </a:endParaRPr>
              </a:p>
            </p:txBody>
          </p:sp>
          <p:grpSp>
            <p:nvGrpSpPr>
              <p:cNvPr id="46127" name="Group 157"/>
              <p:cNvGrpSpPr>
                <a:grpSpLocks/>
              </p:cNvGrpSpPr>
              <p:nvPr/>
            </p:nvGrpSpPr>
            <p:grpSpPr bwMode="auto">
              <a:xfrm>
                <a:off x="1221" y="1154"/>
                <a:ext cx="777" cy="776"/>
                <a:chOff x="1105" y="1049"/>
                <a:chExt cx="777" cy="776"/>
              </a:xfrm>
            </p:grpSpPr>
            <p:sp>
              <p:nvSpPr>
                <p:cNvPr id="250014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1584" y="1049"/>
                  <a:ext cx="298" cy="29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15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105" y="1536"/>
                  <a:ext cx="287" cy="2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16" name="Rectangle 160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437" y="1290"/>
                  <a:ext cx="8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0017" name="Line 161"/>
              <p:cNvSpPr>
                <a:spLocks noChangeShapeType="1"/>
              </p:cNvSpPr>
              <p:nvPr/>
            </p:nvSpPr>
            <p:spPr bwMode="auto">
              <a:xfrm>
                <a:off x="1364" y="393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18" name="Line 162"/>
              <p:cNvSpPr>
                <a:spLocks noChangeShapeType="1"/>
              </p:cNvSpPr>
              <p:nvPr/>
            </p:nvSpPr>
            <p:spPr bwMode="auto">
              <a:xfrm rot="10800000" flipH="1">
                <a:off x="1316" y="1689"/>
                <a:ext cx="216" cy="21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19" name="Line 163"/>
              <p:cNvSpPr>
                <a:spLocks noChangeShapeType="1"/>
              </p:cNvSpPr>
              <p:nvPr/>
            </p:nvSpPr>
            <p:spPr bwMode="auto">
              <a:xfrm rot="-10800000" flipH="1" flipV="1">
                <a:off x="932" y="1737"/>
                <a:ext cx="208" cy="207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0" name="Line 164"/>
              <p:cNvSpPr>
                <a:spLocks noChangeShapeType="1"/>
              </p:cNvSpPr>
              <p:nvPr/>
            </p:nvSpPr>
            <p:spPr bwMode="auto">
              <a:xfrm flipV="1">
                <a:off x="932" y="395"/>
                <a:ext cx="190" cy="19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1" name="Oval 165"/>
              <p:cNvSpPr>
                <a:spLocks noChangeArrowheads="1"/>
              </p:cNvSpPr>
              <p:nvPr/>
            </p:nvSpPr>
            <p:spPr bwMode="auto">
              <a:xfrm>
                <a:off x="1998" y="1136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2" name="Oval 166"/>
              <p:cNvSpPr>
                <a:spLocks noChangeArrowheads="1"/>
              </p:cNvSpPr>
              <p:nvPr/>
            </p:nvSpPr>
            <p:spPr bwMode="auto">
              <a:xfrm>
                <a:off x="1203" y="37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3" name="Oval 167"/>
              <p:cNvSpPr>
                <a:spLocks noChangeArrowheads="1"/>
              </p:cNvSpPr>
              <p:nvPr/>
            </p:nvSpPr>
            <p:spPr bwMode="auto">
              <a:xfrm>
                <a:off x="426" y="1136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4" name="Oval 168"/>
              <p:cNvSpPr>
                <a:spLocks noChangeArrowheads="1"/>
              </p:cNvSpPr>
              <p:nvPr/>
            </p:nvSpPr>
            <p:spPr bwMode="auto">
              <a:xfrm rot="5400000">
                <a:off x="1124" y="2240"/>
                <a:ext cx="245" cy="24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5" name="Line 169"/>
              <p:cNvSpPr>
                <a:spLocks noChangeShapeType="1"/>
              </p:cNvSpPr>
              <p:nvPr/>
            </p:nvSpPr>
            <p:spPr bwMode="auto">
              <a:xfrm rot="16200000" flipV="1">
                <a:off x="1247" y="1567"/>
                <a:ext cx="0" cy="15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6137" name="Group 170"/>
              <p:cNvGrpSpPr>
                <a:grpSpLocks/>
              </p:cNvGrpSpPr>
              <p:nvPr/>
            </p:nvGrpSpPr>
            <p:grpSpPr bwMode="auto">
              <a:xfrm>
                <a:off x="452" y="385"/>
                <a:ext cx="777" cy="776"/>
                <a:chOff x="1105" y="1049"/>
                <a:chExt cx="777" cy="776"/>
              </a:xfrm>
            </p:grpSpPr>
            <p:sp>
              <p:nvSpPr>
                <p:cNvPr id="250027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1584" y="1049"/>
                  <a:ext cx="298" cy="29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28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1105" y="1536"/>
                  <a:ext cx="287" cy="2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29" name="Rectangle 173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437" y="1290"/>
                  <a:ext cx="8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6138" name="Group 174"/>
              <p:cNvGrpSpPr>
                <a:grpSpLocks/>
              </p:cNvGrpSpPr>
              <p:nvPr/>
            </p:nvGrpSpPr>
            <p:grpSpPr bwMode="auto">
              <a:xfrm rot="-5400000">
                <a:off x="451" y="1162"/>
                <a:ext cx="777" cy="776"/>
                <a:chOff x="1105" y="1049"/>
                <a:chExt cx="777" cy="776"/>
              </a:xfrm>
            </p:grpSpPr>
            <p:sp>
              <p:nvSpPr>
                <p:cNvPr id="25003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1584" y="1049"/>
                  <a:ext cx="298" cy="29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32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123" y="1537"/>
                  <a:ext cx="287" cy="2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33" name="Rectangle 177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435" y="1290"/>
                  <a:ext cx="8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6139" name="Group 178"/>
              <p:cNvGrpSpPr>
                <a:grpSpLocks/>
              </p:cNvGrpSpPr>
              <p:nvPr/>
            </p:nvGrpSpPr>
            <p:grpSpPr bwMode="auto">
              <a:xfrm rot="-5400000">
                <a:off x="1259" y="394"/>
                <a:ext cx="777" cy="776"/>
                <a:chOff x="1105" y="1049"/>
                <a:chExt cx="777" cy="776"/>
              </a:xfrm>
            </p:grpSpPr>
            <p:sp>
              <p:nvSpPr>
                <p:cNvPr id="25003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1584" y="1049"/>
                  <a:ext cx="298" cy="29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36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123" y="1537"/>
                  <a:ext cx="287" cy="2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37" name="Rectangle 181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435" y="1290"/>
                  <a:ext cx="8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0039" name="Oval 183"/>
              <p:cNvSpPr>
                <a:spLocks noChangeArrowheads="1"/>
              </p:cNvSpPr>
              <p:nvPr/>
            </p:nvSpPr>
            <p:spPr bwMode="auto">
              <a:xfrm>
                <a:off x="1212" y="190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0057" name="Rectangle 201"/>
            <p:cNvSpPr>
              <a:spLocks noChangeArrowheads="1"/>
            </p:cNvSpPr>
            <p:nvPr/>
          </p:nvSpPr>
          <p:spPr bwMode="auto">
            <a:xfrm>
              <a:off x="1200" y="1008"/>
              <a:ext cx="96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8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4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5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5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87" grpId="0" animBg="1"/>
      <p:bldP spid="250041" grpId="0" animBg="1"/>
      <p:bldP spid="250042" grpId="0" autoUpdateAnimBg="0"/>
      <p:bldP spid="250043" grpId="0" autoUpdateAnimBg="0"/>
      <p:bldP spid="250044" grpId="0" autoUpdateAnimBg="0"/>
      <p:bldP spid="250048" grpId="0" animBg="1"/>
      <p:bldP spid="250049" grpId="0" autoUpdateAnimBg="0"/>
      <p:bldP spid="250050" grpId="0" autoUpdateAnimBg="0"/>
      <p:bldP spid="250051" grpId="0" autoUpdateAnimBg="0"/>
      <p:bldP spid="250052" grpId="0" autoUpdateAnimBg="0"/>
      <p:bldP spid="250053" grpId="0" autoUpdateAnimBg="0"/>
      <p:bldP spid="250055" grpId="0" autoUpdateAnimBg="0"/>
      <p:bldP spid="25005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828800" y="180976"/>
            <a:ext cx="36808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 (1)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求开路电压</a:t>
            </a:r>
            <a:r>
              <a:rPr lang="en-US" altLang="zh-CN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094038" y="3429001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2286000" y="609600"/>
            <a:ext cx="3276600" cy="3159126"/>
            <a:chOff x="480" y="384"/>
            <a:chExt cx="2064" cy="1990"/>
          </a:xfrm>
        </p:grpSpPr>
        <p:sp>
          <p:nvSpPr>
            <p:cNvPr id="61445" name="Text Box 5"/>
            <p:cNvSpPr txBox="1">
              <a:spLocks noChangeArrowheads="1"/>
            </p:cNvSpPr>
            <p:nvPr/>
          </p:nvSpPr>
          <p:spPr bwMode="auto">
            <a:xfrm>
              <a:off x="2046" y="951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1968" y="47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1968" y="1479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2268" y="38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2303" y="162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1207" y="204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816" y="208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 rot="-366282">
              <a:off x="528" y="1382"/>
              <a:ext cx="4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 rot="30116">
              <a:off x="1427" y="135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 rot="371425">
              <a:off x="480" y="51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 rot="-15499">
              <a:off x="1466" y="59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74" name="Line 16"/>
            <p:cNvSpPr>
              <a:spLocks noChangeShapeType="1"/>
            </p:cNvSpPr>
            <p:nvPr/>
          </p:nvSpPr>
          <p:spPr bwMode="auto">
            <a:xfrm>
              <a:off x="1773" y="1123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75" name="Line 17"/>
            <p:cNvSpPr>
              <a:spLocks noChangeShapeType="1"/>
            </p:cNvSpPr>
            <p:nvPr/>
          </p:nvSpPr>
          <p:spPr bwMode="auto">
            <a:xfrm>
              <a:off x="506" y="1115"/>
              <a:ext cx="0" cy="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1008" y="76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1008" y="1095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60478" name="Group 20"/>
            <p:cNvGrpSpPr>
              <a:grpSpLocks/>
            </p:cNvGrpSpPr>
            <p:nvPr/>
          </p:nvGrpSpPr>
          <p:grpSpPr bwMode="auto">
            <a:xfrm>
              <a:off x="1121" y="1117"/>
              <a:ext cx="621" cy="621"/>
              <a:chOff x="1105" y="1049"/>
              <a:chExt cx="777" cy="776"/>
            </a:xfrm>
          </p:grpSpPr>
          <p:sp>
            <p:nvSpPr>
              <p:cNvPr id="60503" name="Line 21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04" name="Line 22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05" name="Rectangle 23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479" name="Oval 24"/>
            <p:cNvSpPr>
              <a:spLocks noChangeArrowheads="1"/>
            </p:cNvSpPr>
            <p:nvPr/>
          </p:nvSpPr>
          <p:spPr bwMode="auto">
            <a:xfrm>
              <a:off x="1742" y="110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80" name="Oval 25"/>
            <p:cNvSpPr>
              <a:spLocks noChangeArrowheads="1"/>
            </p:cNvSpPr>
            <p:nvPr/>
          </p:nvSpPr>
          <p:spPr bwMode="auto">
            <a:xfrm>
              <a:off x="1106" y="491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81" name="Oval 26"/>
            <p:cNvSpPr>
              <a:spLocks noChangeArrowheads="1"/>
            </p:cNvSpPr>
            <p:nvPr/>
          </p:nvSpPr>
          <p:spPr bwMode="auto">
            <a:xfrm>
              <a:off x="485" y="110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82" name="Oval 27"/>
            <p:cNvSpPr>
              <a:spLocks noChangeArrowheads="1"/>
            </p:cNvSpPr>
            <p:nvPr/>
          </p:nvSpPr>
          <p:spPr bwMode="auto">
            <a:xfrm rot="5400000">
              <a:off x="1043" y="1986"/>
              <a:ext cx="196" cy="1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83" name="Line 28"/>
            <p:cNvSpPr>
              <a:spLocks noChangeShapeType="1"/>
            </p:cNvSpPr>
            <p:nvPr/>
          </p:nvSpPr>
          <p:spPr bwMode="auto">
            <a:xfrm rot="16200000" flipV="1">
              <a:off x="1142" y="1447"/>
              <a:ext cx="0" cy="1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60484" name="Group 29"/>
            <p:cNvGrpSpPr>
              <a:grpSpLocks/>
            </p:cNvGrpSpPr>
            <p:nvPr/>
          </p:nvGrpSpPr>
          <p:grpSpPr bwMode="auto">
            <a:xfrm>
              <a:off x="506" y="501"/>
              <a:ext cx="621" cy="622"/>
              <a:chOff x="1105" y="1049"/>
              <a:chExt cx="777" cy="776"/>
            </a:xfrm>
          </p:grpSpPr>
          <p:sp>
            <p:nvSpPr>
              <p:cNvPr id="60500" name="Line 30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01" name="Line 31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02" name="Rectangle 32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85" name="Group 33"/>
            <p:cNvGrpSpPr>
              <a:grpSpLocks/>
            </p:cNvGrpSpPr>
            <p:nvPr/>
          </p:nvGrpSpPr>
          <p:grpSpPr bwMode="auto">
            <a:xfrm rot="-5400000">
              <a:off x="505" y="1124"/>
              <a:ext cx="621" cy="620"/>
              <a:chOff x="1105" y="1049"/>
              <a:chExt cx="777" cy="776"/>
            </a:xfrm>
          </p:grpSpPr>
          <p:sp>
            <p:nvSpPr>
              <p:cNvPr id="60497" name="Line 34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98" name="Line 35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99" name="Rectangle 36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86" name="Group 37"/>
            <p:cNvGrpSpPr>
              <a:grpSpLocks/>
            </p:cNvGrpSpPr>
            <p:nvPr/>
          </p:nvGrpSpPr>
          <p:grpSpPr bwMode="auto">
            <a:xfrm rot="-5400000">
              <a:off x="1152" y="508"/>
              <a:ext cx="622" cy="621"/>
              <a:chOff x="1105" y="1049"/>
              <a:chExt cx="777" cy="776"/>
            </a:xfrm>
          </p:grpSpPr>
          <p:sp>
            <p:nvSpPr>
              <p:cNvPr id="60494" name="Line 38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95" name="Line 39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96" name="Rectangle 40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487" name="Oval 41"/>
            <p:cNvSpPr>
              <a:spLocks noChangeArrowheads="1"/>
            </p:cNvSpPr>
            <p:nvPr/>
          </p:nvSpPr>
          <p:spPr bwMode="auto">
            <a:xfrm>
              <a:off x="1114" y="1718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88" name="Line 42"/>
            <p:cNvSpPr>
              <a:spLocks noChangeShapeType="1"/>
            </p:cNvSpPr>
            <p:nvPr/>
          </p:nvSpPr>
          <p:spPr bwMode="auto">
            <a:xfrm>
              <a:off x="1104" y="519"/>
              <a:ext cx="11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89" name="Line 43"/>
            <p:cNvSpPr>
              <a:spLocks noChangeShapeType="1"/>
            </p:cNvSpPr>
            <p:nvPr/>
          </p:nvSpPr>
          <p:spPr bwMode="auto">
            <a:xfrm>
              <a:off x="1152" y="1767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90" name="Oval 44"/>
            <p:cNvSpPr>
              <a:spLocks noChangeArrowheads="1"/>
            </p:cNvSpPr>
            <p:nvPr/>
          </p:nvSpPr>
          <p:spPr bwMode="auto">
            <a:xfrm>
              <a:off x="2208" y="1747"/>
              <a:ext cx="68" cy="6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91" name="Oval 45"/>
            <p:cNvSpPr>
              <a:spLocks noChangeArrowheads="1"/>
            </p:cNvSpPr>
            <p:nvPr/>
          </p:nvSpPr>
          <p:spPr bwMode="auto">
            <a:xfrm>
              <a:off x="2208" y="499"/>
              <a:ext cx="68" cy="6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92" name="Freeform 46"/>
            <p:cNvSpPr>
              <a:spLocks/>
            </p:cNvSpPr>
            <p:nvPr/>
          </p:nvSpPr>
          <p:spPr bwMode="auto">
            <a:xfrm>
              <a:off x="802" y="807"/>
              <a:ext cx="686" cy="193"/>
            </a:xfrm>
            <a:custGeom>
              <a:avLst/>
              <a:gdLst>
                <a:gd name="T0" fmla="*/ 0 w 686"/>
                <a:gd name="T1" fmla="*/ 172 h 193"/>
                <a:gd name="T2" fmla="*/ 9 w 686"/>
                <a:gd name="T3" fmla="*/ 135 h 193"/>
                <a:gd name="T4" fmla="*/ 28 w 686"/>
                <a:gd name="T5" fmla="*/ 110 h 193"/>
                <a:gd name="T6" fmla="*/ 70 w 686"/>
                <a:gd name="T7" fmla="*/ 65 h 193"/>
                <a:gd name="T8" fmla="*/ 134 w 686"/>
                <a:gd name="T9" fmla="*/ 28 h 193"/>
                <a:gd name="T10" fmla="*/ 188 w 686"/>
                <a:gd name="T11" fmla="*/ 19 h 193"/>
                <a:gd name="T12" fmla="*/ 225 w 686"/>
                <a:gd name="T13" fmla="*/ 10 h 193"/>
                <a:gd name="T14" fmla="*/ 270 w 686"/>
                <a:gd name="T15" fmla="*/ 1 h 193"/>
                <a:gd name="T16" fmla="*/ 316 w 686"/>
                <a:gd name="T17" fmla="*/ 1 h 193"/>
                <a:gd name="T18" fmla="*/ 361 w 686"/>
                <a:gd name="T19" fmla="*/ 1 h 193"/>
                <a:gd name="T20" fmla="*/ 406 w 686"/>
                <a:gd name="T21" fmla="*/ 1 h 193"/>
                <a:gd name="T22" fmla="*/ 452 w 686"/>
                <a:gd name="T23" fmla="*/ 10 h 193"/>
                <a:gd name="T24" fmla="*/ 506 w 686"/>
                <a:gd name="T25" fmla="*/ 19 h 193"/>
                <a:gd name="T26" fmla="*/ 534 w 686"/>
                <a:gd name="T27" fmla="*/ 46 h 193"/>
                <a:gd name="T28" fmla="*/ 591 w 686"/>
                <a:gd name="T29" fmla="*/ 81 h 193"/>
                <a:gd name="T30" fmla="*/ 681 w 686"/>
                <a:gd name="T31" fmla="*/ 190 h 193"/>
                <a:gd name="T32" fmla="*/ 563 w 686"/>
                <a:gd name="T33" fmla="*/ 63 h 193"/>
                <a:gd name="T34" fmla="*/ 681 w 686"/>
                <a:gd name="T35" fmla="*/ 190 h 19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86" h="193">
                  <a:moveTo>
                    <a:pt x="0" y="172"/>
                  </a:moveTo>
                  <a:cubicBezTo>
                    <a:pt x="1" y="166"/>
                    <a:pt x="4" y="145"/>
                    <a:pt x="9" y="135"/>
                  </a:cubicBezTo>
                  <a:cubicBezTo>
                    <a:pt x="14" y="125"/>
                    <a:pt x="18" y="122"/>
                    <a:pt x="28" y="110"/>
                  </a:cubicBezTo>
                  <a:cubicBezTo>
                    <a:pt x="38" y="98"/>
                    <a:pt x="52" y="79"/>
                    <a:pt x="70" y="65"/>
                  </a:cubicBezTo>
                  <a:cubicBezTo>
                    <a:pt x="88" y="51"/>
                    <a:pt x="114" y="36"/>
                    <a:pt x="134" y="28"/>
                  </a:cubicBezTo>
                  <a:cubicBezTo>
                    <a:pt x="154" y="20"/>
                    <a:pt x="173" y="22"/>
                    <a:pt x="188" y="19"/>
                  </a:cubicBezTo>
                  <a:cubicBezTo>
                    <a:pt x="203" y="16"/>
                    <a:pt x="211" y="13"/>
                    <a:pt x="225" y="10"/>
                  </a:cubicBezTo>
                  <a:cubicBezTo>
                    <a:pt x="239" y="7"/>
                    <a:pt x="255" y="2"/>
                    <a:pt x="270" y="1"/>
                  </a:cubicBezTo>
                  <a:cubicBezTo>
                    <a:pt x="285" y="0"/>
                    <a:pt x="301" y="1"/>
                    <a:pt x="316" y="1"/>
                  </a:cubicBezTo>
                  <a:cubicBezTo>
                    <a:pt x="331" y="1"/>
                    <a:pt x="346" y="1"/>
                    <a:pt x="361" y="1"/>
                  </a:cubicBezTo>
                  <a:cubicBezTo>
                    <a:pt x="376" y="1"/>
                    <a:pt x="391" y="0"/>
                    <a:pt x="406" y="1"/>
                  </a:cubicBezTo>
                  <a:cubicBezTo>
                    <a:pt x="421" y="2"/>
                    <a:pt x="435" y="7"/>
                    <a:pt x="452" y="10"/>
                  </a:cubicBezTo>
                  <a:cubicBezTo>
                    <a:pt x="469" y="13"/>
                    <a:pt x="492" y="13"/>
                    <a:pt x="506" y="19"/>
                  </a:cubicBezTo>
                  <a:cubicBezTo>
                    <a:pt x="520" y="25"/>
                    <a:pt x="520" y="36"/>
                    <a:pt x="534" y="46"/>
                  </a:cubicBezTo>
                  <a:cubicBezTo>
                    <a:pt x="548" y="56"/>
                    <a:pt x="566" y="57"/>
                    <a:pt x="591" y="81"/>
                  </a:cubicBezTo>
                  <a:cubicBezTo>
                    <a:pt x="616" y="105"/>
                    <a:pt x="686" y="193"/>
                    <a:pt x="681" y="190"/>
                  </a:cubicBezTo>
                  <a:cubicBezTo>
                    <a:pt x="676" y="187"/>
                    <a:pt x="563" y="63"/>
                    <a:pt x="563" y="63"/>
                  </a:cubicBezTo>
                  <a:cubicBezTo>
                    <a:pt x="563" y="63"/>
                    <a:pt x="656" y="163"/>
                    <a:pt x="681" y="19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93" name="Freeform 47"/>
            <p:cNvSpPr>
              <a:spLocks/>
            </p:cNvSpPr>
            <p:nvPr/>
          </p:nvSpPr>
          <p:spPr bwMode="auto">
            <a:xfrm flipV="1">
              <a:off x="768" y="1238"/>
              <a:ext cx="686" cy="193"/>
            </a:xfrm>
            <a:custGeom>
              <a:avLst/>
              <a:gdLst>
                <a:gd name="T0" fmla="*/ 0 w 686"/>
                <a:gd name="T1" fmla="*/ 172 h 193"/>
                <a:gd name="T2" fmla="*/ 9 w 686"/>
                <a:gd name="T3" fmla="*/ 135 h 193"/>
                <a:gd name="T4" fmla="*/ 28 w 686"/>
                <a:gd name="T5" fmla="*/ 110 h 193"/>
                <a:gd name="T6" fmla="*/ 70 w 686"/>
                <a:gd name="T7" fmla="*/ 65 h 193"/>
                <a:gd name="T8" fmla="*/ 134 w 686"/>
                <a:gd name="T9" fmla="*/ 28 h 193"/>
                <a:gd name="T10" fmla="*/ 188 w 686"/>
                <a:gd name="T11" fmla="*/ 19 h 193"/>
                <a:gd name="T12" fmla="*/ 225 w 686"/>
                <a:gd name="T13" fmla="*/ 10 h 193"/>
                <a:gd name="T14" fmla="*/ 270 w 686"/>
                <a:gd name="T15" fmla="*/ 1 h 193"/>
                <a:gd name="T16" fmla="*/ 316 w 686"/>
                <a:gd name="T17" fmla="*/ 1 h 193"/>
                <a:gd name="T18" fmla="*/ 361 w 686"/>
                <a:gd name="T19" fmla="*/ 1 h 193"/>
                <a:gd name="T20" fmla="*/ 406 w 686"/>
                <a:gd name="T21" fmla="*/ 1 h 193"/>
                <a:gd name="T22" fmla="*/ 452 w 686"/>
                <a:gd name="T23" fmla="*/ 10 h 193"/>
                <a:gd name="T24" fmla="*/ 506 w 686"/>
                <a:gd name="T25" fmla="*/ 19 h 193"/>
                <a:gd name="T26" fmla="*/ 534 w 686"/>
                <a:gd name="T27" fmla="*/ 46 h 193"/>
                <a:gd name="T28" fmla="*/ 591 w 686"/>
                <a:gd name="T29" fmla="*/ 81 h 193"/>
                <a:gd name="T30" fmla="*/ 681 w 686"/>
                <a:gd name="T31" fmla="*/ 190 h 193"/>
                <a:gd name="T32" fmla="*/ 563 w 686"/>
                <a:gd name="T33" fmla="*/ 63 h 193"/>
                <a:gd name="T34" fmla="*/ 681 w 686"/>
                <a:gd name="T35" fmla="*/ 190 h 19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86" h="193">
                  <a:moveTo>
                    <a:pt x="0" y="172"/>
                  </a:moveTo>
                  <a:cubicBezTo>
                    <a:pt x="1" y="166"/>
                    <a:pt x="4" y="145"/>
                    <a:pt x="9" y="135"/>
                  </a:cubicBezTo>
                  <a:cubicBezTo>
                    <a:pt x="14" y="125"/>
                    <a:pt x="18" y="122"/>
                    <a:pt x="28" y="110"/>
                  </a:cubicBezTo>
                  <a:cubicBezTo>
                    <a:pt x="38" y="98"/>
                    <a:pt x="52" y="79"/>
                    <a:pt x="70" y="65"/>
                  </a:cubicBezTo>
                  <a:cubicBezTo>
                    <a:pt x="88" y="51"/>
                    <a:pt x="114" y="36"/>
                    <a:pt x="134" y="28"/>
                  </a:cubicBezTo>
                  <a:cubicBezTo>
                    <a:pt x="154" y="20"/>
                    <a:pt x="173" y="22"/>
                    <a:pt x="188" y="19"/>
                  </a:cubicBezTo>
                  <a:cubicBezTo>
                    <a:pt x="203" y="16"/>
                    <a:pt x="211" y="13"/>
                    <a:pt x="225" y="10"/>
                  </a:cubicBezTo>
                  <a:cubicBezTo>
                    <a:pt x="239" y="7"/>
                    <a:pt x="255" y="2"/>
                    <a:pt x="270" y="1"/>
                  </a:cubicBezTo>
                  <a:cubicBezTo>
                    <a:pt x="285" y="0"/>
                    <a:pt x="301" y="1"/>
                    <a:pt x="316" y="1"/>
                  </a:cubicBezTo>
                  <a:cubicBezTo>
                    <a:pt x="331" y="1"/>
                    <a:pt x="346" y="1"/>
                    <a:pt x="361" y="1"/>
                  </a:cubicBezTo>
                  <a:cubicBezTo>
                    <a:pt x="376" y="1"/>
                    <a:pt x="391" y="0"/>
                    <a:pt x="406" y="1"/>
                  </a:cubicBezTo>
                  <a:cubicBezTo>
                    <a:pt x="421" y="2"/>
                    <a:pt x="435" y="7"/>
                    <a:pt x="452" y="10"/>
                  </a:cubicBezTo>
                  <a:cubicBezTo>
                    <a:pt x="469" y="13"/>
                    <a:pt x="492" y="13"/>
                    <a:pt x="506" y="19"/>
                  </a:cubicBezTo>
                  <a:cubicBezTo>
                    <a:pt x="520" y="25"/>
                    <a:pt x="520" y="36"/>
                    <a:pt x="534" y="46"/>
                  </a:cubicBezTo>
                  <a:cubicBezTo>
                    <a:pt x="548" y="56"/>
                    <a:pt x="566" y="57"/>
                    <a:pt x="591" y="81"/>
                  </a:cubicBezTo>
                  <a:cubicBezTo>
                    <a:pt x="616" y="105"/>
                    <a:pt x="686" y="193"/>
                    <a:pt x="681" y="190"/>
                  </a:cubicBezTo>
                  <a:cubicBezTo>
                    <a:pt x="676" y="187"/>
                    <a:pt x="563" y="63"/>
                    <a:pt x="563" y="63"/>
                  </a:cubicBezTo>
                  <a:cubicBezTo>
                    <a:pt x="563" y="63"/>
                    <a:pt x="656" y="163"/>
                    <a:pt x="681" y="19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61488" name="Object 48"/>
          <p:cNvGraphicFramePr>
            <a:graphicFrameLocks noChangeAspect="1"/>
          </p:cNvGraphicFramePr>
          <p:nvPr/>
        </p:nvGraphicFramePr>
        <p:xfrm>
          <a:off x="5937250" y="360363"/>
          <a:ext cx="3740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885777" imgH="438051" progId="Equation.3">
                  <p:embed/>
                </p:oleObj>
              </mc:Choice>
              <mc:Fallback>
                <p:oleObj name="Equation" r:id="rId4" imgW="1885777" imgH="4380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360363"/>
                        <a:ext cx="37401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9" name="Object 49"/>
          <p:cNvGraphicFramePr>
            <a:graphicFrameLocks noChangeAspect="1"/>
          </p:cNvGraphicFramePr>
          <p:nvPr/>
        </p:nvGraphicFramePr>
        <p:xfrm>
          <a:off x="5910264" y="1295400"/>
          <a:ext cx="39957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1971819" imgH="438051" progId="Equation.3">
                  <p:embed/>
                </p:oleObj>
              </mc:Choice>
              <mc:Fallback>
                <p:oleObj name="Equation" r:id="rId6" imgW="1971819" imgH="4380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4" y="1295400"/>
                        <a:ext cx="39957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0" name="Text Box 50"/>
          <p:cNvSpPr txBox="1">
            <a:spLocks noChangeArrowheads="1"/>
          </p:cNvSpPr>
          <p:nvPr/>
        </p:nvSpPr>
        <p:spPr bwMode="auto">
          <a:xfrm>
            <a:off x="5867400" y="2286000"/>
            <a:ext cx="480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E'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I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= 1.2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5V–0.8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 V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2V</a:t>
            </a:r>
          </a:p>
        </p:txBody>
      </p:sp>
      <p:sp>
        <p:nvSpPr>
          <p:cNvPr id="61491" name="Text Box 51"/>
          <p:cNvSpPr txBox="1">
            <a:spLocks noChangeArrowheads="1"/>
          </p:cNvSpPr>
          <p:nvPr/>
        </p:nvSpPr>
        <p:spPr bwMode="auto">
          <a:xfrm>
            <a:off x="5334000" y="3200400"/>
            <a:ext cx="518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或：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E'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I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= 0.8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10V–1.2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V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2V</a:t>
            </a:r>
          </a:p>
        </p:txBody>
      </p:sp>
      <p:sp>
        <p:nvSpPr>
          <p:cNvPr id="61492" name="Text Box 52"/>
          <p:cNvSpPr txBox="1">
            <a:spLocks noChangeArrowheads="1"/>
          </p:cNvSpPr>
          <p:nvPr/>
        </p:nvSpPr>
        <p:spPr bwMode="auto">
          <a:xfrm>
            <a:off x="1905000" y="3810001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求等效电源的内阻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6" name="Line 53"/>
          <p:cNvSpPr>
            <a:spLocks noChangeShapeType="1"/>
          </p:cNvSpPr>
          <p:nvPr/>
        </p:nvSpPr>
        <p:spPr bwMode="auto">
          <a:xfrm rot="16200000" flipV="1">
            <a:off x="3412332" y="5879307"/>
            <a:ext cx="0" cy="2017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61494" name="Group 54"/>
          <p:cNvGrpSpPr>
            <a:grpSpLocks/>
          </p:cNvGrpSpPr>
          <p:nvPr/>
        </p:nvGrpSpPr>
        <p:grpSpPr bwMode="auto">
          <a:xfrm>
            <a:off x="2362200" y="4191001"/>
            <a:ext cx="3276600" cy="2486025"/>
            <a:chOff x="528" y="2640"/>
            <a:chExt cx="2064" cy="1566"/>
          </a:xfrm>
        </p:grpSpPr>
        <p:sp>
          <p:nvSpPr>
            <p:cNvPr id="60430" name="Text Box 55"/>
            <p:cNvSpPr txBox="1">
              <a:spLocks noChangeArrowheads="1"/>
            </p:cNvSpPr>
            <p:nvPr/>
          </p:nvSpPr>
          <p:spPr bwMode="auto">
            <a:xfrm>
              <a:off x="2155" y="336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 i="1">
                  <a:solidFill>
                    <a:srgbClr val="FF3300"/>
                  </a:solidFill>
                </a:rPr>
                <a:t>R</a:t>
              </a:r>
              <a:r>
                <a:rPr kumimoji="0" lang="en-US" altLang="zh-CN" sz="2800" b="1" baseline="-25000">
                  <a:solidFill>
                    <a:srgbClr val="FF3300"/>
                  </a:solidFill>
                </a:rPr>
                <a:t>0</a:t>
              </a:r>
              <a:endParaRPr kumimoji="0"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60431" name="Text Box 56"/>
            <p:cNvSpPr txBox="1">
              <a:spLocks noChangeArrowheads="1"/>
            </p:cNvSpPr>
            <p:nvPr/>
          </p:nvSpPr>
          <p:spPr bwMode="auto">
            <a:xfrm>
              <a:off x="2316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0432" name="Text Box 57"/>
            <p:cNvSpPr txBox="1">
              <a:spLocks noChangeArrowheads="1"/>
            </p:cNvSpPr>
            <p:nvPr/>
          </p:nvSpPr>
          <p:spPr bwMode="auto">
            <a:xfrm>
              <a:off x="2351" y="3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0433" name="Rectangle 58"/>
            <p:cNvSpPr>
              <a:spLocks noChangeArrowheads="1"/>
            </p:cNvSpPr>
            <p:nvPr/>
          </p:nvSpPr>
          <p:spPr bwMode="auto">
            <a:xfrm rot="-366282">
              <a:off x="576" y="3638"/>
              <a:ext cx="4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0" lang="en-US" altLang="zh-CN" sz="2800" b="1" baseline="-25000">
                  <a:solidFill>
                    <a:srgbClr val="000000"/>
                  </a:solidFill>
                </a:rPr>
                <a:t>3</a:t>
              </a:r>
              <a:endParaRPr kumimoji="0"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60434" name="Rectangle 59"/>
            <p:cNvSpPr>
              <a:spLocks noChangeArrowheads="1"/>
            </p:cNvSpPr>
            <p:nvPr/>
          </p:nvSpPr>
          <p:spPr bwMode="auto">
            <a:xfrm rot="30116">
              <a:off x="1475" y="360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0" lang="en-US" altLang="zh-CN" sz="2800" b="1" baseline="-25000">
                  <a:solidFill>
                    <a:srgbClr val="000000"/>
                  </a:solidFill>
                </a:rPr>
                <a:t>4</a:t>
              </a:r>
              <a:endParaRPr kumimoji="0"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60435" name="Rectangle 60"/>
            <p:cNvSpPr>
              <a:spLocks noChangeArrowheads="1"/>
            </p:cNvSpPr>
            <p:nvPr/>
          </p:nvSpPr>
          <p:spPr bwMode="auto">
            <a:xfrm rot="371425">
              <a:off x="528" y="277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0" lang="en-US" altLang="zh-CN" sz="2800" b="1" baseline="-25000">
                  <a:solidFill>
                    <a:srgbClr val="000000"/>
                  </a:solidFill>
                </a:rPr>
                <a:t>1</a:t>
              </a:r>
              <a:endParaRPr kumimoji="0"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60436" name="Rectangle 61"/>
            <p:cNvSpPr>
              <a:spLocks noChangeArrowheads="1"/>
            </p:cNvSpPr>
            <p:nvPr/>
          </p:nvSpPr>
          <p:spPr bwMode="auto">
            <a:xfrm rot="-15499">
              <a:off x="1514" y="284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0" lang="en-US" altLang="zh-CN" sz="2800" b="1" baseline="-25000">
                  <a:solidFill>
                    <a:srgbClr val="000000"/>
                  </a:solidFill>
                </a:rPr>
                <a:t>2</a:t>
              </a:r>
              <a:endParaRPr kumimoji="0" lang="en-US" altLang="zh-CN" b="1">
                <a:solidFill>
                  <a:srgbClr val="000000"/>
                </a:solidFill>
              </a:endParaRPr>
            </a:p>
          </p:txBody>
        </p:sp>
        <p:grpSp>
          <p:nvGrpSpPr>
            <p:cNvPr id="60437" name="Group 62"/>
            <p:cNvGrpSpPr>
              <a:grpSpLocks/>
            </p:cNvGrpSpPr>
            <p:nvPr/>
          </p:nvGrpSpPr>
          <p:grpSpPr bwMode="auto">
            <a:xfrm>
              <a:off x="1169" y="3373"/>
              <a:ext cx="621" cy="621"/>
              <a:chOff x="1105" y="1049"/>
              <a:chExt cx="777" cy="776"/>
            </a:xfrm>
          </p:grpSpPr>
          <p:sp>
            <p:nvSpPr>
              <p:cNvPr id="60460" name="Line 63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61" name="Line 64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62" name="Rectangle 65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438" name="Oval 66"/>
            <p:cNvSpPr>
              <a:spLocks noChangeArrowheads="1"/>
            </p:cNvSpPr>
            <p:nvPr/>
          </p:nvSpPr>
          <p:spPr bwMode="auto">
            <a:xfrm>
              <a:off x="1790" y="33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39" name="Oval 67"/>
            <p:cNvSpPr>
              <a:spLocks noChangeArrowheads="1"/>
            </p:cNvSpPr>
            <p:nvPr/>
          </p:nvSpPr>
          <p:spPr bwMode="auto">
            <a:xfrm>
              <a:off x="1154" y="2747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40" name="Oval 68"/>
            <p:cNvSpPr>
              <a:spLocks noChangeArrowheads="1"/>
            </p:cNvSpPr>
            <p:nvPr/>
          </p:nvSpPr>
          <p:spPr bwMode="auto">
            <a:xfrm>
              <a:off x="533" y="335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60441" name="Group 69"/>
            <p:cNvGrpSpPr>
              <a:grpSpLocks/>
            </p:cNvGrpSpPr>
            <p:nvPr/>
          </p:nvGrpSpPr>
          <p:grpSpPr bwMode="auto">
            <a:xfrm>
              <a:off x="554" y="2757"/>
              <a:ext cx="621" cy="622"/>
              <a:chOff x="1105" y="1049"/>
              <a:chExt cx="777" cy="776"/>
            </a:xfrm>
          </p:grpSpPr>
          <p:sp>
            <p:nvSpPr>
              <p:cNvPr id="60457" name="Line 70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8" name="Line 71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9" name="Rectangle 72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42" name="Group 73"/>
            <p:cNvGrpSpPr>
              <a:grpSpLocks/>
            </p:cNvGrpSpPr>
            <p:nvPr/>
          </p:nvGrpSpPr>
          <p:grpSpPr bwMode="auto">
            <a:xfrm rot="-5400000">
              <a:off x="553" y="3380"/>
              <a:ext cx="621" cy="620"/>
              <a:chOff x="1105" y="1049"/>
              <a:chExt cx="777" cy="776"/>
            </a:xfrm>
          </p:grpSpPr>
          <p:sp>
            <p:nvSpPr>
              <p:cNvPr id="60454" name="Line 74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5" name="Line 75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6" name="Rectangle 76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43" name="Group 77"/>
            <p:cNvGrpSpPr>
              <a:grpSpLocks/>
            </p:cNvGrpSpPr>
            <p:nvPr/>
          </p:nvGrpSpPr>
          <p:grpSpPr bwMode="auto">
            <a:xfrm rot="-5400000">
              <a:off x="1200" y="2764"/>
              <a:ext cx="622" cy="621"/>
              <a:chOff x="1105" y="1049"/>
              <a:chExt cx="777" cy="776"/>
            </a:xfrm>
          </p:grpSpPr>
          <p:sp>
            <p:nvSpPr>
              <p:cNvPr id="60451" name="Line 78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2" name="Line 79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3" name="Rectangle 80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444" name="Oval 81"/>
            <p:cNvSpPr>
              <a:spLocks noChangeArrowheads="1"/>
            </p:cNvSpPr>
            <p:nvPr/>
          </p:nvSpPr>
          <p:spPr bwMode="auto">
            <a:xfrm>
              <a:off x="1162" y="397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45" name="Line 82"/>
            <p:cNvSpPr>
              <a:spLocks noChangeShapeType="1"/>
            </p:cNvSpPr>
            <p:nvPr/>
          </p:nvSpPr>
          <p:spPr bwMode="auto">
            <a:xfrm>
              <a:off x="1152" y="2775"/>
              <a:ext cx="11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46" name="Line 83"/>
            <p:cNvSpPr>
              <a:spLocks noChangeShapeType="1"/>
            </p:cNvSpPr>
            <p:nvPr/>
          </p:nvSpPr>
          <p:spPr bwMode="auto">
            <a:xfrm>
              <a:off x="1200" y="4023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47" name="Oval 84"/>
            <p:cNvSpPr>
              <a:spLocks noChangeArrowheads="1"/>
            </p:cNvSpPr>
            <p:nvPr/>
          </p:nvSpPr>
          <p:spPr bwMode="auto">
            <a:xfrm>
              <a:off x="2256" y="4003"/>
              <a:ext cx="68" cy="6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48" name="Oval 85"/>
            <p:cNvSpPr>
              <a:spLocks noChangeArrowheads="1"/>
            </p:cNvSpPr>
            <p:nvPr/>
          </p:nvSpPr>
          <p:spPr bwMode="auto">
            <a:xfrm>
              <a:off x="2256" y="2755"/>
              <a:ext cx="68" cy="6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49" name="Line 86"/>
            <p:cNvSpPr>
              <a:spLocks noChangeShapeType="1"/>
            </p:cNvSpPr>
            <p:nvPr/>
          </p:nvSpPr>
          <p:spPr bwMode="auto">
            <a:xfrm flipV="1">
              <a:off x="576" y="336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50" name="AutoShape 87"/>
            <p:cNvSpPr>
              <a:spLocks noChangeArrowheads="1"/>
            </p:cNvSpPr>
            <p:nvPr/>
          </p:nvSpPr>
          <p:spPr bwMode="auto">
            <a:xfrm flipH="1">
              <a:off x="2112" y="3168"/>
              <a:ext cx="336" cy="252"/>
            </a:xfrm>
            <a:prstGeom prst="notchedRight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lin ang="0" scaled="1"/>
            </a:gra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800" b="1">
                <a:solidFill>
                  <a:srgbClr val="FFCC00"/>
                </a:solidFill>
              </a:endParaRPr>
            </a:p>
          </p:txBody>
        </p:sp>
      </p:grpSp>
      <p:sp>
        <p:nvSpPr>
          <p:cNvPr id="61528" name="Text Box 88"/>
          <p:cNvSpPr txBox="1">
            <a:spLocks noChangeArrowheads="1"/>
          </p:cNvSpPr>
          <p:nvPr/>
        </p:nvSpPr>
        <p:spPr bwMode="auto">
          <a:xfrm>
            <a:off x="5791200" y="4191000"/>
            <a:ext cx="4953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看进去，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并联，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并联，然后再串联。</a:t>
            </a:r>
            <a:endParaRPr kumimoji="1" lang="zh-CN" altLang="en-US" sz="28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1530" name="Object 90"/>
          <p:cNvGraphicFramePr>
            <a:graphicFrameLocks noChangeAspect="1"/>
          </p:cNvGraphicFramePr>
          <p:nvPr/>
        </p:nvGraphicFramePr>
        <p:xfrm>
          <a:off x="5778500" y="5070476"/>
          <a:ext cx="46609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8" imgW="1943278" imgH="609743" progId="Equation.3">
                  <p:embed/>
                </p:oleObj>
              </mc:Choice>
              <mc:Fallback>
                <p:oleObj name="Equation" r:id="rId8" imgW="1943278" imgH="6097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070476"/>
                        <a:ext cx="46609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2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0" grpId="0" autoUpdateAnimBg="0"/>
      <p:bldP spid="61491" grpId="0" autoUpdateAnimBg="0"/>
      <p:bldP spid="61492" grpId="0" build="p" autoUpdateAnimBg="0"/>
      <p:bldP spid="615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981200" y="4433888"/>
            <a:ext cx="746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画出等效电路求检流计中的电流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6553200" y="1676400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089275" y="4932363"/>
          <a:ext cx="49799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390694" imgH="438051" progId="Equation.3">
                  <p:embed/>
                </p:oleObj>
              </mc:Choice>
              <mc:Fallback>
                <p:oleObj name="Equation" r:id="rId3" imgW="2390694" imgH="4380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4932363"/>
                        <a:ext cx="49799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7086600" y="471488"/>
            <a:ext cx="3429000" cy="2728912"/>
            <a:chOff x="3264" y="720"/>
            <a:chExt cx="2160" cy="1719"/>
          </a:xfrm>
        </p:grpSpPr>
        <p:sp>
          <p:nvSpPr>
            <p:cNvPr id="62517" name="Oval 6"/>
            <p:cNvSpPr>
              <a:spLocks noChangeArrowheads="1"/>
            </p:cNvSpPr>
            <p:nvPr/>
          </p:nvSpPr>
          <p:spPr bwMode="auto">
            <a:xfrm>
              <a:off x="3570" y="1689"/>
              <a:ext cx="269" cy="2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8" name="Line 7"/>
            <p:cNvSpPr>
              <a:spLocks noChangeShapeType="1"/>
            </p:cNvSpPr>
            <p:nvPr/>
          </p:nvSpPr>
          <p:spPr bwMode="auto">
            <a:xfrm>
              <a:off x="3696" y="105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19" name="Line 8"/>
            <p:cNvSpPr>
              <a:spLocks noChangeShapeType="1"/>
            </p:cNvSpPr>
            <p:nvPr/>
          </p:nvSpPr>
          <p:spPr bwMode="auto">
            <a:xfrm>
              <a:off x="3716" y="2112"/>
              <a:ext cx="1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20" name="Line 9"/>
            <p:cNvSpPr>
              <a:spLocks noChangeShapeType="1"/>
            </p:cNvSpPr>
            <p:nvPr/>
          </p:nvSpPr>
          <p:spPr bwMode="auto">
            <a:xfrm>
              <a:off x="3696" y="153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21" name="Rectangle 10"/>
            <p:cNvSpPr>
              <a:spLocks noChangeArrowheads="1"/>
            </p:cNvSpPr>
            <p:nvPr/>
          </p:nvSpPr>
          <p:spPr bwMode="auto">
            <a:xfrm>
              <a:off x="3631" y="1257"/>
              <a:ext cx="125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3264" y="1689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E'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3312" y="1195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3696" y="144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3696" y="173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</a:p>
          </p:txBody>
        </p:sp>
        <p:sp>
          <p:nvSpPr>
            <p:cNvPr id="62526" name="Line 15"/>
            <p:cNvSpPr>
              <a:spLocks noChangeShapeType="1"/>
            </p:cNvSpPr>
            <p:nvPr/>
          </p:nvSpPr>
          <p:spPr bwMode="auto">
            <a:xfrm flipH="1">
              <a:off x="4848" y="16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4320" y="1344"/>
              <a:ext cx="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528" name="Line 17"/>
            <p:cNvSpPr>
              <a:spLocks noChangeShapeType="1"/>
            </p:cNvSpPr>
            <p:nvPr/>
          </p:nvSpPr>
          <p:spPr bwMode="auto">
            <a:xfrm flipH="1">
              <a:off x="4848" y="105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4176" y="7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62530" name="Oval 19"/>
            <p:cNvSpPr>
              <a:spLocks noChangeArrowheads="1"/>
            </p:cNvSpPr>
            <p:nvPr/>
          </p:nvSpPr>
          <p:spPr bwMode="auto">
            <a:xfrm>
              <a:off x="4272" y="1031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31" name="Oval 20"/>
            <p:cNvSpPr>
              <a:spLocks noChangeArrowheads="1"/>
            </p:cNvSpPr>
            <p:nvPr/>
          </p:nvSpPr>
          <p:spPr bwMode="auto">
            <a:xfrm>
              <a:off x="4293" y="208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509" name="Rectangle 21"/>
            <p:cNvSpPr>
              <a:spLocks noChangeArrowheads="1"/>
            </p:cNvSpPr>
            <p:nvPr/>
          </p:nvSpPr>
          <p:spPr bwMode="auto">
            <a:xfrm>
              <a:off x="4224" y="211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62533" name="Line 22"/>
            <p:cNvSpPr>
              <a:spLocks noChangeShapeType="1"/>
            </p:cNvSpPr>
            <p:nvPr/>
          </p:nvSpPr>
          <p:spPr bwMode="auto">
            <a:xfrm rot="5400000">
              <a:off x="4923" y="1575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3511" name="Rectangle 23"/>
            <p:cNvSpPr>
              <a:spLocks noChangeArrowheads="1"/>
            </p:cNvSpPr>
            <p:nvPr/>
          </p:nvSpPr>
          <p:spPr bwMode="auto">
            <a:xfrm>
              <a:off x="5103" y="1344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</a:p>
          </p:txBody>
        </p:sp>
        <p:sp>
          <p:nvSpPr>
            <p:cNvPr id="62535" name="Line 24"/>
            <p:cNvSpPr>
              <a:spLocks noChangeShapeType="1"/>
            </p:cNvSpPr>
            <p:nvPr/>
          </p:nvSpPr>
          <p:spPr bwMode="auto">
            <a:xfrm>
              <a:off x="3696" y="105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36" name="Oval 25"/>
            <p:cNvSpPr>
              <a:spLocks noChangeArrowheads="1"/>
            </p:cNvSpPr>
            <p:nvPr/>
          </p:nvSpPr>
          <p:spPr bwMode="auto">
            <a:xfrm>
              <a:off x="4704" y="1392"/>
              <a:ext cx="28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37" name="Line 26"/>
            <p:cNvSpPr>
              <a:spLocks noChangeShapeType="1"/>
            </p:cNvSpPr>
            <p:nvPr/>
          </p:nvSpPr>
          <p:spPr bwMode="auto">
            <a:xfrm rot="5400000">
              <a:off x="4737" y="1543"/>
              <a:ext cx="22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2470" name="Rectangle 27"/>
          <p:cNvSpPr>
            <a:spLocks noChangeArrowheads="1"/>
          </p:cNvSpPr>
          <p:nvPr/>
        </p:nvSpPr>
        <p:spPr bwMode="auto">
          <a:xfrm>
            <a:off x="2247900" y="457200"/>
            <a:ext cx="2705100" cy="3810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2471" name="Group 28"/>
          <p:cNvGrpSpPr>
            <a:grpSpLocks/>
          </p:cNvGrpSpPr>
          <p:nvPr/>
        </p:nvGrpSpPr>
        <p:grpSpPr bwMode="auto">
          <a:xfrm>
            <a:off x="2438400" y="182563"/>
            <a:ext cx="3924300" cy="4038600"/>
            <a:chOff x="3192" y="480"/>
            <a:chExt cx="2472" cy="2544"/>
          </a:xfrm>
        </p:grpSpPr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60" y="4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4896" y="216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3777" y="2697"/>
              <a:ext cx="3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520" name="Rectangle 32"/>
            <p:cNvSpPr>
              <a:spLocks noChangeArrowheads="1"/>
            </p:cNvSpPr>
            <p:nvPr/>
          </p:nvSpPr>
          <p:spPr bwMode="auto">
            <a:xfrm>
              <a:off x="4004" y="252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63521" name="Rectangle 33"/>
            <p:cNvSpPr>
              <a:spLocks noChangeArrowheads="1"/>
            </p:cNvSpPr>
            <p:nvPr/>
          </p:nvSpPr>
          <p:spPr bwMode="auto">
            <a:xfrm>
              <a:off x="3552" y="257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5374" y="1296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523" name="Rectangle 35"/>
            <p:cNvSpPr>
              <a:spLocks noChangeArrowheads="1"/>
            </p:cNvSpPr>
            <p:nvPr/>
          </p:nvSpPr>
          <p:spPr bwMode="auto">
            <a:xfrm rot="-366282">
              <a:off x="3264" y="1786"/>
              <a:ext cx="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 rot="30116">
              <a:off x="4252" y="174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 rot="371425">
              <a:off x="3216" y="8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526" name="Rectangle 38"/>
            <p:cNvSpPr>
              <a:spLocks noChangeArrowheads="1"/>
            </p:cNvSpPr>
            <p:nvPr/>
          </p:nvSpPr>
          <p:spPr bwMode="auto">
            <a:xfrm rot="-15499">
              <a:off x="4295" y="89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483" name="Line 39"/>
            <p:cNvSpPr>
              <a:spLocks noChangeShapeType="1"/>
            </p:cNvSpPr>
            <p:nvPr/>
          </p:nvSpPr>
          <p:spPr bwMode="auto">
            <a:xfrm flipV="1">
              <a:off x="5265" y="799"/>
              <a:ext cx="0" cy="5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84" name="Line 40"/>
            <p:cNvSpPr>
              <a:spLocks noChangeShapeType="1"/>
            </p:cNvSpPr>
            <p:nvPr/>
          </p:nvSpPr>
          <p:spPr bwMode="auto">
            <a:xfrm>
              <a:off x="5265" y="1576"/>
              <a:ext cx="0" cy="6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85" name="Line 41"/>
            <p:cNvSpPr>
              <a:spLocks noChangeShapeType="1"/>
            </p:cNvSpPr>
            <p:nvPr/>
          </p:nvSpPr>
          <p:spPr bwMode="auto">
            <a:xfrm>
              <a:off x="4641" y="1490"/>
              <a:ext cx="0" cy="1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86" name="Line 42"/>
            <p:cNvSpPr>
              <a:spLocks noChangeShapeType="1"/>
            </p:cNvSpPr>
            <p:nvPr/>
          </p:nvSpPr>
          <p:spPr bwMode="auto">
            <a:xfrm>
              <a:off x="5331" y="944"/>
              <a:ext cx="0" cy="28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5301" y="971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zh-CN" sz="2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2488" name="Line 44"/>
            <p:cNvSpPr>
              <a:spLocks noChangeShapeType="1"/>
            </p:cNvSpPr>
            <p:nvPr/>
          </p:nvSpPr>
          <p:spPr bwMode="auto">
            <a:xfrm>
              <a:off x="3215" y="1481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62489" name="Group 45"/>
            <p:cNvGrpSpPr>
              <a:grpSpLocks/>
            </p:cNvGrpSpPr>
            <p:nvPr/>
          </p:nvGrpSpPr>
          <p:grpSpPr bwMode="auto">
            <a:xfrm>
              <a:off x="3907" y="1484"/>
              <a:ext cx="699" cy="698"/>
              <a:chOff x="1105" y="1049"/>
              <a:chExt cx="777" cy="776"/>
            </a:xfrm>
          </p:grpSpPr>
          <p:sp>
            <p:nvSpPr>
              <p:cNvPr id="62514" name="Line 46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15" name="Line 47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16" name="Rectangle 48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2490" name="Oval 49"/>
            <p:cNvSpPr>
              <a:spLocks noChangeArrowheads="1"/>
            </p:cNvSpPr>
            <p:nvPr/>
          </p:nvSpPr>
          <p:spPr bwMode="auto">
            <a:xfrm>
              <a:off x="4606" y="1467"/>
              <a:ext cx="52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1" name="Oval 50"/>
            <p:cNvSpPr>
              <a:spLocks noChangeArrowheads="1"/>
            </p:cNvSpPr>
            <p:nvPr/>
          </p:nvSpPr>
          <p:spPr bwMode="auto">
            <a:xfrm>
              <a:off x="3891" y="780"/>
              <a:ext cx="51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2" name="Oval 51"/>
            <p:cNvSpPr>
              <a:spLocks noChangeArrowheads="1"/>
            </p:cNvSpPr>
            <p:nvPr/>
          </p:nvSpPr>
          <p:spPr bwMode="auto">
            <a:xfrm>
              <a:off x="3192" y="1467"/>
              <a:ext cx="51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3" name="Oval 52"/>
            <p:cNvSpPr>
              <a:spLocks noChangeArrowheads="1"/>
            </p:cNvSpPr>
            <p:nvPr/>
          </p:nvSpPr>
          <p:spPr bwMode="auto">
            <a:xfrm rot="5400000">
              <a:off x="3766" y="2437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4" name="Line 53"/>
            <p:cNvSpPr>
              <a:spLocks noChangeShapeType="1"/>
            </p:cNvSpPr>
            <p:nvPr/>
          </p:nvSpPr>
          <p:spPr bwMode="auto">
            <a:xfrm rot="16200000" flipV="1">
              <a:off x="3930" y="1855"/>
              <a:ext cx="0" cy="14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62495" name="Group 54"/>
            <p:cNvGrpSpPr>
              <a:grpSpLocks/>
            </p:cNvGrpSpPr>
            <p:nvPr/>
          </p:nvGrpSpPr>
          <p:grpSpPr bwMode="auto">
            <a:xfrm>
              <a:off x="3215" y="791"/>
              <a:ext cx="700" cy="699"/>
              <a:chOff x="1105" y="1049"/>
              <a:chExt cx="777" cy="776"/>
            </a:xfrm>
          </p:grpSpPr>
          <p:sp>
            <p:nvSpPr>
              <p:cNvPr id="62511" name="Line 55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12" name="Line 56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13" name="Rectangle 57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496" name="Group 58"/>
            <p:cNvGrpSpPr>
              <a:grpSpLocks/>
            </p:cNvGrpSpPr>
            <p:nvPr/>
          </p:nvGrpSpPr>
          <p:grpSpPr bwMode="auto">
            <a:xfrm rot="-5400000">
              <a:off x="3215" y="1490"/>
              <a:ext cx="699" cy="699"/>
              <a:chOff x="1105" y="1049"/>
              <a:chExt cx="777" cy="776"/>
            </a:xfrm>
          </p:grpSpPr>
          <p:sp>
            <p:nvSpPr>
              <p:cNvPr id="62508" name="Line 59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09" name="Line 60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10" name="Rectangle 61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2497" name="Line 62"/>
            <p:cNvSpPr>
              <a:spLocks noChangeShapeType="1"/>
            </p:cNvSpPr>
            <p:nvPr/>
          </p:nvSpPr>
          <p:spPr bwMode="auto">
            <a:xfrm rot="16200000" flipV="1">
              <a:off x="3940" y="800"/>
              <a:ext cx="268" cy="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98" name="Line 63"/>
            <p:cNvSpPr>
              <a:spLocks noChangeShapeType="1"/>
            </p:cNvSpPr>
            <p:nvPr/>
          </p:nvSpPr>
          <p:spPr bwMode="auto">
            <a:xfrm rot="16200000" flipH="1">
              <a:off x="4381" y="1239"/>
              <a:ext cx="25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499" name="Rectangle 64"/>
            <p:cNvSpPr>
              <a:spLocks noChangeArrowheads="1"/>
            </p:cNvSpPr>
            <p:nvPr/>
          </p:nvSpPr>
          <p:spPr bwMode="auto">
            <a:xfrm rot="18900000" flipH="1">
              <a:off x="4249" y="1030"/>
              <a:ext cx="77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0" name="Oval 65"/>
            <p:cNvSpPr>
              <a:spLocks noChangeArrowheads="1"/>
            </p:cNvSpPr>
            <p:nvPr/>
          </p:nvSpPr>
          <p:spPr bwMode="auto">
            <a:xfrm rot="5400000">
              <a:off x="5158" y="1360"/>
              <a:ext cx="221" cy="2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1" name="Oval 66"/>
            <p:cNvSpPr>
              <a:spLocks noChangeArrowheads="1"/>
            </p:cNvSpPr>
            <p:nvPr/>
          </p:nvSpPr>
          <p:spPr bwMode="auto">
            <a:xfrm>
              <a:off x="3899" y="2160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2" name="Line 67"/>
            <p:cNvSpPr>
              <a:spLocks noChangeShapeType="1"/>
            </p:cNvSpPr>
            <p:nvPr/>
          </p:nvSpPr>
          <p:spPr bwMode="auto">
            <a:xfrm>
              <a:off x="5265" y="1396"/>
              <a:ext cx="0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03" name="Line 68"/>
            <p:cNvSpPr>
              <a:spLocks noChangeShapeType="1"/>
            </p:cNvSpPr>
            <p:nvPr/>
          </p:nvSpPr>
          <p:spPr bwMode="auto">
            <a:xfrm flipV="1">
              <a:off x="3948" y="791"/>
              <a:ext cx="13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504" name="Line 69"/>
            <p:cNvSpPr>
              <a:spLocks noChangeShapeType="1"/>
            </p:cNvSpPr>
            <p:nvPr/>
          </p:nvSpPr>
          <p:spPr bwMode="auto">
            <a:xfrm flipV="1">
              <a:off x="3905" y="2160"/>
              <a:ext cx="1375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3558" name="Rectangle 70"/>
            <p:cNvSpPr>
              <a:spLocks noChangeArrowheads="1"/>
            </p:cNvSpPr>
            <p:nvPr/>
          </p:nvSpPr>
          <p:spPr bwMode="auto">
            <a:xfrm>
              <a:off x="5233" y="1536"/>
              <a:ext cx="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</a:p>
          </p:txBody>
        </p:sp>
        <p:sp>
          <p:nvSpPr>
            <p:cNvPr id="62506" name="Oval 71"/>
            <p:cNvSpPr>
              <a:spLocks noChangeArrowheads="1"/>
            </p:cNvSpPr>
            <p:nvPr/>
          </p:nvSpPr>
          <p:spPr bwMode="auto">
            <a:xfrm>
              <a:off x="4944" y="768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7" name="Oval 72"/>
            <p:cNvSpPr>
              <a:spLocks noChangeArrowheads="1"/>
            </p:cNvSpPr>
            <p:nvPr/>
          </p:nvSpPr>
          <p:spPr bwMode="auto">
            <a:xfrm>
              <a:off x="4944" y="2121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3561" name="Rectangle 73"/>
          <p:cNvSpPr>
            <a:spLocks noChangeArrowheads="1"/>
          </p:cNvSpPr>
          <p:nvPr/>
        </p:nvSpPr>
        <p:spPr bwMode="auto">
          <a:xfrm>
            <a:off x="7173914" y="838200"/>
            <a:ext cx="1284287" cy="19812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4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491" grpId="0" animBg="1" autoUpdateAnimBg="0"/>
      <p:bldP spid="6356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676400" y="447675"/>
            <a:ext cx="121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667001" y="447676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求下列各电路的等效电源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05000" y="3371851"/>
            <a:ext cx="66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00"/>
                </a:solidFill>
              </a:rPr>
              <a:t>解</a:t>
            </a:r>
            <a:r>
              <a:rPr lang="en-US" altLang="zh-CN" sz="2800" b="1">
                <a:solidFill>
                  <a:srgbClr val="CC0000"/>
                </a:solidFill>
              </a:rPr>
              <a:t>: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2176464" y="3703638"/>
            <a:ext cx="2319337" cy="2316162"/>
            <a:chOff x="310" y="2238"/>
            <a:chExt cx="1623" cy="1621"/>
          </a:xfrm>
        </p:grpSpPr>
        <p:sp>
          <p:nvSpPr>
            <p:cNvPr id="22653" name="Oval 6"/>
            <p:cNvSpPr>
              <a:spLocks noChangeArrowheads="1"/>
            </p:cNvSpPr>
            <p:nvPr/>
          </p:nvSpPr>
          <p:spPr bwMode="auto">
            <a:xfrm flipV="1">
              <a:off x="310" y="3102"/>
              <a:ext cx="266" cy="25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54" name="Line 7"/>
            <p:cNvSpPr>
              <a:spLocks noChangeShapeType="1"/>
            </p:cNvSpPr>
            <p:nvPr/>
          </p:nvSpPr>
          <p:spPr bwMode="auto">
            <a:xfrm flipV="1">
              <a:off x="443" y="2913"/>
              <a:ext cx="0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655" name="Rectangle 8"/>
            <p:cNvSpPr>
              <a:spLocks noChangeArrowheads="1"/>
            </p:cNvSpPr>
            <p:nvPr/>
          </p:nvSpPr>
          <p:spPr bwMode="auto">
            <a:xfrm flipV="1">
              <a:off x="376" y="2662"/>
              <a:ext cx="133" cy="2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656" name="Line 9"/>
            <p:cNvSpPr>
              <a:spLocks noChangeShapeType="1"/>
            </p:cNvSpPr>
            <p:nvPr/>
          </p:nvSpPr>
          <p:spPr bwMode="auto">
            <a:xfrm flipV="1">
              <a:off x="443" y="2427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657" name="Text Box 10"/>
            <p:cNvSpPr txBox="1">
              <a:spLocks noChangeArrowheads="1"/>
            </p:cNvSpPr>
            <p:nvPr/>
          </p:nvSpPr>
          <p:spPr bwMode="auto">
            <a:xfrm>
              <a:off x="509" y="2798"/>
              <a:ext cx="266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+</a:t>
              </a:r>
              <a:endParaRPr lang="en-US" altLang="zh-CN" sz="2800">
                <a:solidFill>
                  <a:srgbClr val="000000"/>
                </a:solidFill>
              </a:endParaRP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22658" name="Line 11"/>
            <p:cNvSpPr>
              <a:spLocks noChangeShapeType="1"/>
            </p:cNvSpPr>
            <p:nvPr/>
          </p:nvSpPr>
          <p:spPr bwMode="auto">
            <a:xfrm>
              <a:off x="443" y="2427"/>
              <a:ext cx="1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659" name="Oval 12"/>
            <p:cNvSpPr>
              <a:spLocks noChangeArrowheads="1"/>
            </p:cNvSpPr>
            <p:nvPr/>
          </p:nvSpPr>
          <p:spPr bwMode="auto">
            <a:xfrm>
              <a:off x="1573" y="2396"/>
              <a:ext cx="81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60" name="Text Box 13"/>
            <p:cNvSpPr txBox="1">
              <a:spLocks noChangeArrowheads="1"/>
            </p:cNvSpPr>
            <p:nvPr/>
          </p:nvSpPr>
          <p:spPr bwMode="auto">
            <a:xfrm>
              <a:off x="1680" y="2238"/>
              <a:ext cx="25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2661" name="Line 14"/>
            <p:cNvSpPr>
              <a:spLocks noChangeShapeType="1"/>
            </p:cNvSpPr>
            <p:nvPr/>
          </p:nvSpPr>
          <p:spPr bwMode="auto">
            <a:xfrm>
              <a:off x="443" y="3525"/>
              <a:ext cx="1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662" name="Oval 15"/>
            <p:cNvSpPr>
              <a:spLocks noChangeArrowheads="1"/>
            </p:cNvSpPr>
            <p:nvPr/>
          </p:nvSpPr>
          <p:spPr bwMode="auto">
            <a:xfrm>
              <a:off x="1556" y="3494"/>
              <a:ext cx="82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63" name="Text Box 16"/>
            <p:cNvSpPr txBox="1">
              <a:spLocks noChangeArrowheads="1"/>
            </p:cNvSpPr>
            <p:nvPr/>
          </p:nvSpPr>
          <p:spPr bwMode="auto">
            <a:xfrm>
              <a:off x="1654" y="3337"/>
              <a:ext cx="26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2664" name="Text Box 17"/>
            <p:cNvSpPr txBox="1">
              <a:spLocks noChangeArrowheads="1"/>
            </p:cNvSpPr>
            <p:nvPr/>
          </p:nvSpPr>
          <p:spPr bwMode="auto">
            <a:xfrm>
              <a:off x="1424" y="2771"/>
              <a:ext cx="30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2665" name="Text Box 18"/>
            <p:cNvSpPr txBox="1">
              <a:spLocks noChangeArrowheads="1"/>
            </p:cNvSpPr>
            <p:nvPr/>
          </p:nvSpPr>
          <p:spPr bwMode="auto">
            <a:xfrm>
              <a:off x="463" y="2616"/>
              <a:ext cx="44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2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</a:t>
              </a:r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666" name="Text Box 19"/>
            <p:cNvSpPr txBox="1">
              <a:spLocks noChangeArrowheads="1"/>
            </p:cNvSpPr>
            <p:nvPr/>
          </p:nvSpPr>
          <p:spPr bwMode="auto">
            <a:xfrm>
              <a:off x="549" y="3064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5V</a:t>
              </a:r>
            </a:p>
          </p:txBody>
        </p:sp>
        <p:sp>
          <p:nvSpPr>
            <p:cNvPr id="22667" name="Text Box 20"/>
            <p:cNvSpPr txBox="1">
              <a:spLocks noChangeArrowheads="1"/>
            </p:cNvSpPr>
            <p:nvPr/>
          </p:nvSpPr>
          <p:spPr bwMode="auto">
            <a:xfrm>
              <a:off x="814" y="3496"/>
              <a:ext cx="42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(a)</a:t>
              </a:r>
            </a:p>
          </p:txBody>
        </p:sp>
        <p:sp>
          <p:nvSpPr>
            <p:cNvPr id="22668" name="Text Box 21"/>
            <p:cNvSpPr txBox="1">
              <a:spLocks noChangeArrowheads="1"/>
            </p:cNvSpPr>
            <p:nvPr/>
          </p:nvSpPr>
          <p:spPr bwMode="auto">
            <a:xfrm>
              <a:off x="1481" y="2406"/>
              <a:ext cx="31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2669" name="Text Box 22"/>
            <p:cNvSpPr txBox="1">
              <a:spLocks noChangeArrowheads="1"/>
            </p:cNvSpPr>
            <p:nvPr/>
          </p:nvSpPr>
          <p:spPr bwMode="auto">
            <a:xfrm>
              <a:off x="1481" y="3222"/>
              <a:ext cx="3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</a:p>
          </p:txBody>
        </p:sp>
      </p:grp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7958138" y="3657600"/>
            <a:ext cx="2127250" cy="2438400"/>
            <a:chOff x="4053" y="2094"/>
            <a:chExt cx="1535" cy="1708"/>
          </a:xfrm>
        </p:grpSpPr>
        <p:sp>
          <p:nvSpPr>
            <p:cNvPr id="22639" name="Oval 24"/>
            <p:cNvSpPr>
              <a:spLocks noChangeArrowheads="1"/>
            </p:cNvSpPr>
            <p:nvPr/>
          </p:nvSpPr>
          <p:spPr bwMode="auto">
            <a:xfrm>
              <a:off x="4053" y="2750"/>
              <a:ext cx="251" cy="26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40" name="Line 25"/>
            <p:cNvSpPr>
              <a:spLocks noChangeShapeType="1"/>
            </p:cNvSpPr>
            <p:nvPr/>
          </p:nvSpPr>
          <p:spPr bwMode="auto">
            <a:xfrm>
              <a:off x="4178" y="2284"/>
              <a:ext cx="0" cy="11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641" name="Text Box 26"/>
            <p:cNvSpPr txBox="1">
              <a:spLocks noChangeArrowheads="1"/>
            </p:cNvSpPr>
            <p:nvPr/>
          </p:nvSpPr>
          <p:spPr bwMode="auto">
            <a:xfrm>
              <a:off x="4165" y="2455"/>
              <a:ext cx="251" cy="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+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22642" name="Line 27"/>
            <p:cNvSpPr>
              <a:spLocks noChangeShapeType="1"/>
            </p:cNvSpPr>
            <p:nvPr/>
          </p:nvSpPr>
          <p:spPr bwMode="auto">
            <a:xfrm>
              <a:off x="4178" y="2284"/>
              <a:ext cx="10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643" name="Oval 28"/>
            <p:cNvSpPr>
              <a:spLocks noChangeArrowheads="1"/>
            </p:cNvSpPr>
            <p:nvPr/>
          </p:nvSpPr>
          <p:spPr bwMode="auto">
            <a:xfrm>
              <a:off x="5228" y="2251"/>
              <a:ext cx="77" cy="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44" name="Text Box 29"/>
            <p:cNvSpPr txBox="1">
              <a:spLocks noChangeArrowheads="1"/>
            </p:cNvSpPr>
            <p:nvPr/>
          </p:nvSpPr>
          <p:spPr bwMode="auto">
            <a:xfrm>
              <a:off x="5315" y="2094"/>
              <a:ext cx="26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2645" name="Line 30"/>
            <p:cNvSpPr>
              <a:spLocks noChangeShapeType="1"/>
            </p:cNvSpPr>
            <p:nvPr/>
          </p:nvSpPr>
          <p:spPr bwMode="auto">
            <a:xfrm>
              <a:off x="4178" y="3464"/>
              <a:ext cx="10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646" name="Oval 31"/>
            <p:cNvSpPr>
              <a:spLocks noChangeArrowheads="1"/>
            </p:cNvSpPr>
            <p:nvPr/>
          </p:nvSpPr>
          <p:spPr bwMode="auto">
            <a:xfrm>
              <a:off x="5228" y="3431"/>
              <a:ext cx="76" cy="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47" name="Text Box 32"/>
            <p:cNvSpPr txBox="1">
              <a:spLocks noChangeArrowheads="1"/>
            </p:cNvSpPr>
            <p:nvPr/>
          </p:nvSpPr>
          <p:spPr bwMode="auto">
            <a:xfrm>
              <a:off x="5312" y="3273"/>
              <a:ext cx="27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2648" name="Text Box 33"/>
            <p:cNvSpPr txBox="1">
              <a:spLocks noChangeArrowheads="1"/>
            </p:cNvSpPr>
            <p:nvPr/>
          </p:nvSpPr>
          <p:spPr bwMode="auto">
            <a:xfrm>
              <a:off x="5116" y="2679"/>
              <a:ext cx="3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2649" name="Text Box 34"/>
            <p:cNvSpPr txBox="1">
              <a:spLocks noChangeArrowheads="1"/>
            </p:cNvSpPr>
            <p:nvPr/>
          </p:nvSpPr>
          <p:spPr bwMode="auto">
            <a:xfrm>
              <a:off x="4244" y="2709"/>
              <a:ext cx="44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5V</a:t>
              </a:r>
            </a:p>
          </p:txBody>
        </p:sp>
        <p:sp>
          <p:nvSpPr>
            <p:cNvPr id="22650" name="Text Box 35"/>
            <p:cNvSpPr txBox="1">
              <a:spLocks noChangeArrowheads="1"/>
            </p:cNvSpPr>
            <p:nvPr/>
          </p:nvSpPr>
          <p:spPr bwMode="auto">
            <a:xfrm>
              <a:off x="4612" y="3438"/>
              <a:ext cx="4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(c)</a:t>
              </a:r>
            </a:p>
          </p:txBody>
        </p:sp>
        <p:sp>
          <p:nvSpPr>
            <p:cNvPr id="22651" name="Text Box 36"/>
            <p:cNvSpPr txBox="1">
              <a:spLocks noChangeArrowheads="1"/>
            </p:cNvSpPr>
            <p:nvPr/>
          </p:nvSpPr>
          <p:spPr bwMode="auto">
            <a:xfrm>
              <a:off x="5148" y="2262"/>
              <a:ext cx="3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2652" name="Text Box 37"/>
            <p:cNvSpPr txBox="1">
              <a:spLocks noChangeArrowheads="1"/>
            </p:cNvSpPr>
            <p:nvPr/>
          </p:nvSpPr>
          <p:spPr bwMode="auto">
            <a:xfrm>
              <a:off x="5147" y="3169"/>
              <a:ext cx="31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</a:p>
          </p:txBody>
        </p:sp>
      </p:grpSp>
      <p:grpSp>
        <p:nvGrpSpPr>
          <p:cNvPr id="22535" name="Group 38"/>
          <p:cNvGrpSpPr>
            <a:grpSpLocks/>
          </p:cNvGrpSpPr>
          <p:nvPr/>
        </p:nvGrpSpPr>
        <p:grpSpPr bwMode="auto">
          <a:xfrm>
            <a:off x="1990726" y="981076"/>
            <a:ext cx="8372475" cy="2447925"/>
            <a:chOff x="294" y="618"/>
            <a:chExt cx="5274" cy="1542"/>
          </a:xfrm>
        </p:grpSpPr>
        <p:grpSp>
          <p:nvGrpSpPr>
            <p:cNvPr id="22563" name="Group 39"/>
            <p:cNvGrpSpPr>
              <a:grpSpLocks/>
            </p:cNvGrpSpPr>
            <p:nvPr/>
          </p:nvGrpSpPr>
          <p:grpSpPr bwMode="auto">
            <a:xfrm>
              <a:off x="3924" y="618"/>
              <a:ext cx="1644" cy="1503"/>
              <a:chOff x="3876" y="618"/>
              <a:chExt cx="1644" cy="1503"/>
            </a:xfrm>
          </p:grpSpPr>
          <p:grpSp>
            <p:nvGrpSpPr>
              <p:cNvPr id="22616" name="Group 40"/>
              <p:cNvGrpSpPr>
                <a:grpSpLocks/>
              </p:cNvGrpSpPr>
              <p:nvPr/>
            </p:nvGrpSpPr>
            <p:grpSpPr bwMode="auto">
              <a:xfrm>
                <a:off x="4310" y="618"/>
                <a:ext cx="1203" cy="327"/>
                <a:chOff x="600" y="718"/>
                <a:chExt cx="1088" cy="282"/>
              </a:xfrm>
            </p:grpSpPr>
            <p:sp>
              <p:nvSpPr>
                <p:cNvPr id="22636" name="Line 41"/>
                <p:cNvSpPr>
                  <a:spLocks noChangeShapeType="1"/>
                </p:cNvSpPr>
                <p:nvPr/>
              </p:nvSpPr>
              <p:spPr bwMode="auto">
                <a:xfrm>
                  <a:off x="600" y="864"/>
                  <a:ext cx="8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637" name="Oval 42"/>
                <p:cNvSpPr>
                  <a:spLocks noChangeArrowheads="1"/>
                </p:cNvSpPr>
                <p:nvPr/>
              </p:nvSpPr>
              <p:spPr bwMode="auto">
                <a:xfrm>
                  <a:off x="1416" y="840"/>
                  <a:ext cx="59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6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482" y="718"/>
                  <a:ext cx="206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8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22617" name="Oval 44"/>
              <p:cNvSpPr>
                <a:spLocks noChangeArrowheads="1"/>
              </p:cNvSpPr>
              <p:nvPr/>
            </p:nvSpPr>
            <p:spPr bwMode="auto">
              <a:xfrm>
                <a:off x="4762" y="1176"/>
                <a:ext cx="240" cy="223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8" name="Line 45"/>
              <p:cNvSpPr>
                <a:spLocks noChangeShapeType="1"/>
              </p:cNvSpPr>
              <p:nvPr/>
            </p:nvSpPr>
            <p:spPr bwMode="auto">
              <a:xfrm>
                <a:off x="4882" y="787"/>
                <a:ext cx="0" cy="10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9" name="Text Box 46"/>
              <p:cNvSpPr txBox="1">
                <a:spLocks noChangeArrowheads="1"/>
              </p:cNvSpPr>
              <p:nvPr/>
            </p:nvSpPr>
            <p:spPr bwMode="auto">
              <a:xfrm>
                <a:off x="4655" y="1017"/>
                <a:ext cx="240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+</a:t>
                </a:r>
                <a:endParaRPr lang="en-US" altLang="zh-CN" sz="280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6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22620" name="Text Box 47"/>
              <p:cNvSpPr txBox="1">
                <a:spLocks noChangeArrowheads="1"/>
              </p:cNvSpPr>
              <p:nvPr/>
            </p:nvSpPr>
            <p:spPr bwMode="auto">
              <a:xfrm>
                <a:off x="3876" y="1382"/>
                <a:ext cx="3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2V</a:t>
                </a:r>
              </a:p>
            </p:txBody>
          </p:sp>
          <p:sp>
            <p:nvSpPr>
              <p:cNvPr id="22621" name="Text Box 48"/>
              <p:cNvSpPr txBox="1">
                <a:spLocks noChangeArrowheads="1"/>
              </p:cNvSpPr>
              <p:nvPr/>
            </p:nvSpPr>
            <p:spPr bwMode="auto">
              <a:xfrm>
                <a:off x="4432" y="1122"/>
                <a:ext cx="3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5V</a:t>
                </a:r>
              </a:p>
            </p:txBody>
          </p:sp>
          <p:sp>
            <p:nvSpPr>
              <p:cNvPr id="22622" name="Text Box 49"/>
              <p:cNvSpPr txBox="1">
                <a:spLocks noChangeArrowheads="1"/>
              </p:cNvSpPr>
              <p:nvPr/>
            </p:nvSpPr>
            <p:spPr bwMode="auto">
              <a:xfrm>
                <a:off x="5136" y="116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U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3" name="Line 50"/>
              <p:cNvSpPr>
                <a:spLocks noChangeShapeType="1"/>
              </p:cNvSpPr>
              <p:nvPr/>
            </p:nvSpPr>
            <p:spPr bwMode="auto">
              <a:xfrm flipV="1">
                <a:off x="4164" y="1413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4" name="Oval 51"/>
              <p:cNvSpPr>
                <a:spLocks noChangeArrowheads="1"/>
              </p:cNvSpPr>
              <p:nvPr/>
            </p:nvSpPr>
            <p:spPr bwMode="auto">
              <a:xfrm flipV="1">
                <a:off x="4201" y="1413"/>
                <a:ext cx="228" cy="219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5" name="Line 52"/>
              <p:cNvSpPr>
                <a:spLocks noChangeShapeType="1"/>
              </p:cNvSpPr>
              <p:nvPr/>
            </p:nvSpPr>
            <p:spPr bwMode="auto">
              <a:xfrm flipV="1">
                <a:off x="4323" y="1246"/>
                <a:ext cx="0" cy="5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6" name="Rectangle 53"/>
              <p:cNvSpPr>
                <a:spLocks noChangeArrowheads="1"/>
              </p:cNvSpPr>
              <p:nvPr/>
            </p:nvSpPr>
            <p:spPr bwMode="auto">
              <a:xfrm flipV="1">
                <a:off x="4270" y="1024"/>
                <a:ext cx="106" cy="2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7" name="Line 54"/>
              <p:cNvSpPr>
                <a:spLocks noChangeShapeType="1"/>
              </p:cNvSpPr>
              <p:nvPr/>
            </p:nvSpPr>
            <p:spPr bwMode="auto">
              <a:xfrm flipV="1">
                <a:off x="4323" y="801"/>
                <a:ext cx="0" cy="2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8" name="Text Box 55"/>
              <p:cNvSpPr txBox="1">
                <a:spLocks noChangeArrowheads="1"/>
              </p:cNvSpPr>
              <p:nvPr/>
            </p:nvSpPr>
            <p:spPr bwMode="auto">
              <a:xfrm>
                <a:off x="4127" y="1161"/>
                <a:ext cx="213" cy="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+</a:t>
                </a:r>
                <a:endParaRPr lang="en-US" altLang="zh-CN" sz="2800">
                  <a:solidFill>
                    <a:srgbClr val="000000"/>
                  </a:solidFill>
                </a:endParaRPr>
              </a:p>
              <a:p>
                <a:pPr algn="ctr" fontAlgn="base">
                  <a:lnSpc>
                    <a:spcPct val="75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22629" name="Line 56"/>
              <p:cNvSpPr>
                <a:spLocks noChangeShapeType="1"/>
              </p:cNvSpPr>
              <p:nvPr/>
            </p:nvSpPr>
            <p:spPr bwMode="auto">
              <a:xfrm>
                <a:off x="4310" y="1802"/>
                <a:ext cx="8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0" name="Oval 57"/>
              <p:cNvSpPr>
                <a:spLocks noChangeArrowheads="1"/>
              </p:cNvSpPr>
              <p:nvPr/>
            </p:nvSpPr>
            <p:spPr bwMode="auto">
              <a:xfrm>
                <a:off x="5213" y="1774"/>
                <a:ext cx="65" cy="6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1" name="Text Box 58"/>
              <p:cNvSpPr txBox="1">
                <a:spLocks noChangeArrowheads="1"/>
              </p:cNvSpPr>
              <p:nvPr/>
            </p:nvSpPr>
            <p:spPr bwMode="auto">
              <a:xfrm>
                <a:off x="5279" y="1633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2632" name="Text Box 59"/>
              <p:cNvSpPr txBox="1">
                <a:spLocks noChangeArrowheads="1"/>
              </p:cNvSpPr>
              <p:nvPr/>
            </p:nvSpPr>
            <p:spPr bwMode="auto">
              <a:xfrm>
                <a:off x="3887" y="945"/>
                <a:ext cx="4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28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</a:t>
                </a:r>
                <a:endParaRPr lang="zh-CN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3" name="Text Box 60"/>
              <p:cNvSpPr txBox="1">
                <a:spLocks noChangeArrowheads="1"/>
              </p:cNvSpPr>
              <p:nvPr/>
            </p:nvSpPr>
            <p:spPr bwMode="auto">
              <a:xfrm>
                <a:off x="4674" y="1794"/>
                <a:ext cx="3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(c)</a:t>
                </a:r>
              </a:p>
            </p:txBody>
          </p:sp>
          <p:sp>
            <p:nvSpPr>
              <p:cNvPr id="22634" name="Text Box 61"/>
              <p:cNvSpPr txBox="1">
                <a:spLocks noChangeArrowheads="1"/>
              </p:cNvSpPr>
              <p:nvPr/>
            </p:nvSpPr>
            <p:spPr bwMode="auto">
              <a:xfrm>
                <a:off x="5147" y="754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2635" name="Text Box 62"/>
              <p:cNvSpPr txBox="1">
                <a:spLocks noChangeArrowheads="1"/>
              </p:cNvSpPr>
              <p:nvPr/>
            </p:nvSpPr>
            <p:spPr bwMode="auto">
              <a:xfrm>
                <a:off x="5103" y="1488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</a:p>
            </p:txBody>
          </p:sp>
        </p:grpSp>
        <p:sp>
          <p:nvSpPr>
            <p:cNvPr id="22564" name="Text Box 63"/>
            <p:cNvSpPr txBox="1">
              <a:spLocks noChangeArrowheads="1"/>
            </p:cNvSpPr>
            <p:nvPr/>
          </p:nvSpPr>
          <p:spPr bwMode="auto">
            <a:xfrm>
              <a:off x="2824" y="1833"/>
              <a:ext cx="3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(b)</a:t>
              </a:r>
            </a:p>
          </p:txBody>
        </p:sp>
        <p:sp>
          <p:nvSpPr>
            <p:cNvPr id="22565" name="Text Box 64"/>
            <p:cNvSpPr txBox="1">
              <a:spLocks noChangeArrowheads="1"/>
            </p:cNvSpPr>
            <p:nvPr/>
          </p:nvSpPr>
          <p:spPr bwMode="auto">
            <a:xfrm>
              <a:off x="3515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</a:p>
          </p:txBody>
        </p:sp>
        <p:grpSp>
          <p:nvGrpSpPr>
            <p:cNvPr id="22566" name="Group 65"/>
            <p:cNvGrpSpPr>
              <a:grpSpLocks/>
            </p:cNvGrpSpPr>
            <p:nvPr/>
          </p:nvGrpSpPr>
          <p:grpSpPr bwMode="auto">
            <a:xfrm rot="10800000">
              <a:off x="2242" y="1449"/>
              <a:ext cx="259" cy="235"/>
              <a:chOff x="576" y="1152"/>
              <a:chExt cx="192" cy="192"/>
            </a:xfrm>
          </p:grpSpPr>
          <p:sp>
            <p:nvSpPr>
              <p:cNvPr id="22614" name="Oval 66"/>
              <p:cNvSpPr>
                <a:spLocks noChangeArrowheads="1"/>
              </p:cNvSpPr>
              <p:nvPr/>
            </p:nvSpPr>
            <p:spPr bwMode="auto">
              <a:xfrm flipV="1">
                <a:off x="576" y="115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5" name="Line 67"/>
              <p:cNvSpPr>
                <a:spLocks noChangeShapeType="1"/>
              </p:cNvSpPr>
              <p:nvPr/>
            </p:nvSpPr>
            <p:spPr bwMode="auto">
              <a:xfrm flipV="1">
                <a:off x="576" y="12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67" name="Rectangle 68"/>
            <p:cNvSpPr>
              <a:spLocks noChangeArrowheads="1"/>
            </p:cNvSpPr>
            <p:nvPr/>
          </p:nvSpPr>
          <p:spPr bwMode="auto">
            <a:xfrm rot="10800000">
              <a:off x="2307" y="1038"/>
              <a:ext cx="129" cy="2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568" name="Line 69"/>
            <p:cNvSpPr>
              <a:spLocks noChangeShapeType="1"/>
            </p:cNvSpPr>
            <p:nvPr/>
          </p:nvSpPr>
          <p:spPr bwMode="auto">
            <a:xfrm rot="10800000">
              <a:off x="2372" y="802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69" name="Line 70"/>
            <p:cNvSpPr>
              <a:spLocks noChangeShapeType="1"/>
            </p:cNvSpPr>
            <p:nvPr/>
          </p:nvSpPr>
          <p:spPr bwMode="auto">
            <a:xfrm rot="10800000" flipV="1">
              <a:off x="2372" y="1274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70" name="Line 71"/>
            <p:cNvSpPr>
              <a:spLocks noChangeShapeType="1"/>
            </p:cNvSpPr>
            <p:nvPr/>
          </p:nvSpPr>
          <p:spPr bwMode="auto">
            <a:xfrm rot="10800000" flipV="1">
              <a:off x="2357" y="1691"/>
              <a:ext cx="0" cy="1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71" name="Text Box 72"/>
            <p:cNvSpPr txBox="1">
              <a:spLocks noChangeArrowheads="1"/>
            </p:cNvSpPr>
            <p:nvPr/>
          </p:nvSpPr>
          <p:spPr bwMode="auto">
            <a:xfrm>
              <a:off x="3361" y="1111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</a:rPr>
                <a:t>U 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572" name="Rectangle 73"/>
            <p:cNvSpPr>
              <a:spLocks noChangeArrowheads="1"/>
            </p:cNvSpPr>
            <p:nvPr/>
          </p:nvSpPr>
          <p:spPr bwMode="auto">
            <a:xfrm>
              <a:off x="2972" y="1209"/>
              <a:ext cx="130" cy="2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573" name="Line 74"/>
            <p:cNvSpPr>
              <a:spLocks noChangeShapeType="1"/>
            </p:cNvSpPr>
            <p:nvPr/>
          </p:nvSpPr>
          <p:spPr bwMode="auto">
            <a:xfrm>
              <a:off x="3037" y="1441"/>
              <a:ext cx="0" cy="4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74" name="Line 75"/>
            <p:cNvSpPr>
              <a:spLocks noChangeShapeType="1"/>
            </p:cNvSpPr>
            <p:nvPr/>
          </p:nvSpPr>
          <p:spPr bwMode="auto">
            <a:xfrm flipV="1">
              <a:off x="3037" y="803"/>
              <a:ext cx="0" cy="4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75" name="Line 76"/>
            <p:cNvSpPr>
              <a:spLocks noChangeShapeType="1"/>
            </p:cNvSpPr>
            <p:nvPr/>
          </p:nvSpPr>
          <p:spPr bwMode="auto">
            <a:xfrm flipV="1">
              <a:off x="2207" y="1392"/>
              <a:ext cx="0" cy="3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76" name="Text Box 77"/>
            <p:cNvSpPr txBox="1">
              <a:spLocks noChangeArrowheads="1"/>
            </p:cNvSpPr>
            <p:nvPr/>
          </p:nvSpPr>
          <p:spPr bwMode="auto">
            <a:xfrm>
              <a:off x="1871" y="1392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5A</a:t>
              </a:r>
            </a:p>
          </p:txBody>
        </p:sp>
        <p:sp>
          <p:nvSpPr>
            <p:cNvPr id="22577" name="Text Box 78"/>
            <p:cNvSpPr txBox="1">
              <a:spLocks noChangeArrowheads="1"/>
            </p:cNvSpPr>
            <p:nvPr/>
          </p:nvSpPr>
          <p:spPr bwMode="auto">
            <a:xfrm>
              <a:off x="1903" y="1017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2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</a:t>
              </a:r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578" name="Text Box 79"/>
            <p:cNvSpPr txBox="1">
              <a:spLocks noChangeArrowheads="1"/>
            </p:cNvSpPr>
            <p:nvPr/>
          </p:nvSpPr>
          <p:spPr bwMode="auto">
            <a:xfrm>
              <a:off x="2543" y="1200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3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</a:t>
              </a:r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579" name="Line 80"/>
            <p:cNvSpPr>
              <a:spLocks noChangeShapeType="1"/>
            </p:cNvSpPr>
            <p:nvPr/>
          </p:nvSpPr>
          <p:spPr bwMode="auto">
            <a:xfrm>
              <a:off x="2372" y="803"/>
              <a:ext cx="10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80" name="Oval 81"/>
            <p:cNvSpPr>
              <a:spLocks noChangeArrowheads="1"/>
            </p:cNvSpPr>
            <p:nvPr/>
          </p:nvSpPr>
          <p:spPr bwMode="auto">
            <a:xfrm>
              <a:off x="3458" y="774"/>
              <a:ext cx="80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81" name="Line 82"/>
            <p:cNvSpPr>
              <a:spLocks noChangeShapeType="1"/>
            </p:cNvSpPr>
            <p:nvPr/>
          </p:nvSpPr>
          <p:spPr bwMode="auto">
            <a:xfrm>
              <a:off x="2364" y="1832"/>
              <a:ext cx="1094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82" name="Oval 83"/>
            <p:cNvSpPr>
              <a:spLocks noChangeArrowheads="1"/>
            </p:cNvSpPr>
            <p:nvPr/>
          </p:nvSpPr>
          <p:spPr bwMode="auto">
            <a:xfrm>
              <a:off x="3458" y="1806"/>
              <a:ext cx="80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83" name="Text Box 84"/>
            <p:cNvSpPr txBox="1">
              <a:spLocks noChangeArrowheads="1"/>
            </p:cNvSpPr>
            <p:nvPr/>
          </p:nvSpPr>
          <p:spPr bwMode="auto">
            <a:xfrm>
              <a:off x="3551" y="16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2584" name="Text Box 85"/>
            <p:cNvSpPr txBox="1">
              <a:spLocks noChangeArrowheads="1"/>
            </p:cNvSpPr>
            <p:nvPr/>
          </p:nvSpPr>
          <p:spPr bwMode="auto">
            <a:xfrm>
              <a:off x="3388" y="75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2585" name="Text Box 86"/>
            <p:cNvSpPr txBox="1">
              <a:spLocks noChangeArrowheads="1"/>
            </p:cNvSpPr>
            <p:nvPr/>
          </p:nvSpPr>
          <p:spPr bwMode="auto">
            <a:xfrm>
              <a:off x="3377" y="1488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22586" name="Text Box 87"/>
            <p:cNvSpPr txBox="1">
              <a:spLocks noChangeArrowheads="1"/>
            </p:cNvSpPr>
            <p:nvPr/>
          </p:nvSpPr>
          <p:spPr bwMode="auto">
            <a:xfrm>
              <a:off x="1005" y="1815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(a)</a:t>
              </a:r>
            </a:p>
          </p:txBody>
        </p:sp>
        <p:sp>
          <p:nvSpPr>
            <p:cNvPr id="22587" name="Text Box 88"/>
            <p:cNvSpPr txBox="1">
              <a:spLocks noChangeArrowheads="1"/>
            </p:cNvSpPr>
            <p:nvPr/>
          </p:nvSpPr>
          <p:spPr bwMode="auto">
            <a:xfrm>
              <a:off x="1596" y="6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2588" name="Oval 89"/>
            <p:cNvSpPr>
              <a:spLocks noChangeArrowheads="1"/>
            </p:cNvSpPr>
            <p:nvPr/>
          </p:nvSpPr>
          <p:spPr bwMode="auto">
            <a:xfrm>
              <a:off x="1103" y="1451"/>
              <a:ext cx="237" cy="22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89" name="Line 90"/>
            <p:cNvSpPr>
              <a:spLocks noChangeShapeType="1"/>
            </p:cNvSpPr>
            <p:nvPr/>
          </p:nvSpPr>
          <p:spPr bwMode="auto">
            <a:xfrm flipH="1">
              <a:off x="1222" y="1295"/>
              <a:ext cx="0" cy="5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90" name="Text Box 91"/>
            <p:cNvSpPr txBox="1">
              <a:spLocks noChangeArrowheads="1"/>
            </p:cNvSpPr>
            <p:nvPr/>
          </p:nvSpPr>
          <p:spPr bwMode="auto">
            <a:xfrm>
              <a:off x="1014" y="1295"/>
              <a:ext cx="20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+</a:t>
              </a:r>
              <a:endParaRPr lang="en-US" altLang="zh-CN" sz="2800">
                <a:solidFill>
                  <a:srgbClr val="000000"/>
                </a:solidFill>
              </a:endParaRPr>
            </a:p>
            <a:p>
              <a:pPr algn="ctr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22591" name="Rectangle 92"/>
            <p:cNvSpPr>
              <a:spLocks noChangeArrowheads="1"/>
            </p:cNvSpPr>
            <p:nvPr/>
          </p:nvSpPr>
          <p:spPr bwMode="auto">
            <a:xfrm>
              <a:off x="690" y="934"/>
              <a:ext cx="96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592" name="Line 93"/>
            <p:cNvSpPr>
              <a:spLocks noChangeShapeType="1"/>
            </p:cNvSpPr>
            <p:nvPr/>
          </p:nvSpPr>
          <p:spPr bwMode="auto">
            <a:xfrm>
              <a:off x="738" y="1158"/>
              <a:ext cx="0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93" name="Line 94"/>
            <p:cNvSpPr>
              <a:spLocks noChangeShapeType="1"/>
            </p:cNvSpPr>
            <p:nvPr/>
          </p:nvSpPr>
          <p:spPr bwMode="auto">
            <a:xfrm flipV="1">
              <a:off x="738" y="800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94" name="Rectangle 95"/>
            <p:cNvSpPr>
              <a:spLocks noChangeArrowheads="1"/>
            </p:cNvSpPr>
            <p:nvPr/>
          </p:nvSpPr>
          <p:spPr bwMode="auto">
            <a:xfrm>
              <a:off x="690" y="1466"/>
              <a:ext cx="96" cy="2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595" name="Line 96"/>
            <p:cNvSpPr>
              <a:spLocks noChangeShapeType="1"/>
            </p:cNvSpPr>
            <p:nvPr/>
          </p:nvSpPr>
          <p:spPr bwMode="auto">
            <a:xfrm>
              <a:off x="738" y="1689"/>
              <a:ext cx="0" cy="1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96" name="Line 97"/>
            <p:cNvSpPr>
              <a:spLocks noChangeShapeType="1"/>
            </p:cNvSpPr>
            <p:nvPr/>
          </p:nvSpPr>
          <p:spPr bwMode="auto">
            <a:xfrm flipV="1">
              <a:off x="738" y="1242"/>
              <a:ext cx="0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97" name="Line 98"/>
            <p:cNvSpPr>
              <a:spLocks noChangeShapeType="1"/>
            </p:cNvSpPr>
            <p:nvPr/>
          </p:nvSpPr>
          <p:spPr bwMode="auto">
            <a:xfrm>
              <a:off x="750" y="1295"/>
              <a:ext cx="4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98" name="Line 99"/>
            <p:cNvSpPr>
              <a:spLocks noChangeShapeType="1"/>
            </p:cNvSpPr>
            <p:nvPr/>
          </p:nvSpPr>
          <p:spPr bwMode="auto">
            <a:xfrm>
              <a:off x="726" y="1815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99" name="Text Box 100"/>
            <p:cNvSpPr txBox="1">
              <a:spLocks noChangeArrowheads="1"/>
            </p:cNvSpPr>
            <p:nvPr/>
          </p:nvSpPr>
          <p:spPr bwMode="auto">
            <a:xfrm>
              <a:off x="768" y="1401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5V</a:t>
              </a:r>
            </a:p>
          </p:txBody>
        </p:sp>
        <p:sp>
          <p:nvSpPr>
            <p:cNvPr id="22600" name="Text Box 101"/>
            <p:cNvSpPr txBox="1">
              <a:spLocks noChangeArrowheads="1"/>
            </p:cNvSpPr>
            <p:nvPr/>
          </p:nvSpPr>
          <p:spPr bwMode="auto">
            <a:xfrm>
              <a:off x="294" y="140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3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</a:t>
              </a:r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601" name="Text Box 102"/>
            <p:cNvSpPr txBox="1">
              <a:spLocks noChangeArrowheads="1"/>
            </p:cNvSpPr>
            <p:nvPr/>
          </p:nvSpPr>
          <p:spPr bwMode="auto">
            <a:xfrm>
              <a:off x="294" y="91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2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</a:t>
              </a:r>
              <a:endParaRPr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22602" name="Oval 103"/>
            <p:cNvSpPr>
              <a:spLocks noChangeArrowheads="1"/>
            </p:cNvSpPr>
            <p:nvPr/>
          </p:nvSpPr>
          <p:spPr bwMode="auto">
            <a:xfrm>
              <a:off x="1518" y="1773"/>
              <a:ext cx="5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03" name="Line 104"/>
            <p:cNvSpPr>
              <a:spLocks noChangeShapeType="1"/>
            </p:cNvSpPr>
            <p:nvPr/>
          </p:nvSpPr>
          <p:spPr bwMode="auto">
            <a:xfrm>
              <a:off x="726" y="794"/>
              <a:ext cx="8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604" name="Oval 105"/>
            <p:cNvSpPr>
              <a:spLocks noChangeArrowheads="1"/>
            </p:cNvSpPr>
            <p:nvPr/>
          </p:nvSpPr>
          <p:spPr bwMode="auto">
            <a:xfrm>
              <a:off x="1542" y="766"/>
              <a:ext cx="5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05" name="Text Box 106"/>
            <p:cNvSpPr txBox="1">
              <a:spLocks noChangeArrowheads="1"/>
            </p:cNvSpPr>
            <p:nvPr/>
          </p:nvSpPr>
          <p:spPr bwMode="auto">
            <a:xfrm>
              <a:off x="1398" y="115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2606" name="Text Box 107"/>
            <p:cNvSpPr txBox="1">
              <a:spLocks noChangeArrowheads="1"/>
            </p:cNvSpPr>
            <p:nvPr/>
          </p:nvSpPr>
          <p:spPr bwMode="auto">
            <a:xfrm>
              <a:off x="1445" y="74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2607" name="Text Box 108"/>
            <p:cNvSpPr txBox="1">
              <a:spLocks noChangeArrowheads="1"/>
            </p:cNvSpPr>
            <p:nvPr/>
          </p:nvSpPr>
          <p:spPr bwMode="auto">
            <a:xfrm>
              <a:off x="1445" y="151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22608" name="Oval 109"/>
            <p:cNvSpPr>
              <a:spLocks noChangeArrowheads="1"/>
            </p:cNvSpPr>
            <p:nvPr/>
          </p:nvSpPr>
          <p:spPr bwMode="auto">
            <a:xfrm>
              <a:off x="714" y="1258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09" name="Oval 110"/>
            <p:cNvSpPr>
              <a:spLocks noChangeArrowheads="1"/>
            </p:cNvSpPr>
            <p:nvPr/>
          </p:nvSpPr>
          <p:spPr bwMode="auto">
            <a:xfrm>
              <a:off x="1200" y="1776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10" name="Oval 111"/>
            <p:cNvSpPr>
              <a:spLocks noChangeArrowheads="1"/>
            </p:cNvSpPr>
            <p:nvPr/>
          </p:nvSpPr>
          <p:spPr bwMode="auto">
            <a:xfrm>
              <a:off x="2999" y="784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11" name="Oval 112"/>
            <p:cNvSpPr>
              <a:spLocks noChangeArrowheads="1"/>
            </p:cNvSpPr>
            <p:nvPr/>
          </p:nvSpPr>
          <p:spPr bwMode="auto">
            <a:xfrm>
              <a:off x="3015" y="1815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12" name="Oval 113"/>
            <p:cNvSpPr>
              <a:spLocks noChangeArrowheads="1"/>
            </p:cNvSpPr>
            <p:nvPr/>
          </p:nvSpPr>
          <p:spPr bwMode="auto">
            <a:xfrm>
              <a:off x="4896" y="754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13" name="Oval 114"/>
            <p:cNvSpPr>
              <a:spLocks noChangeArrowheads="1"/>
            </p:cNvSpPr>
            <p:nvPr/>
          </p:nvSpPr>
          <p:spPr bwMode="auto">
            <a:xfrm>
              <a:off x="4896" y="1776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3667" name="Group 115"/>
          <p:cNvGrpSpPr>
            <a:grpSpLocks/>
          </p:cNvGrpSpPr>
          <p:nvPr/>
        </p:nvGrpSpPr>
        <p:grpSpPr bwMode="auto">
          <a:xfrm>
            <a:off x="4443414" y="3689350"/>
            <a:ext cx="3024187" cy="2406650"/>
            <a:chOff x="1839" y="2324"/>
            <a:chExt cx="1905" cy="1516"/>
          </a:xfrm>
        </p:grpSpPr>
        <p:grpSp>
          <p:nvGrpSpPr>
            <p:cNvPr id="22537" name="Group 116"/>
            <p:cNvGrpSpPr>
              <a:grpSpLocks/>
            </p:cNvGrpSpPr>
            <p:nvPr/>
          </p:nvGrpSpPr>
          <p:grpSpPr bwMode="auto">
            <a:xfrm>
              <a:off x="1839" y="2324"/>
              <a:ext cx="1905" cy="1516"/>
              <a:chOff x="1839" y="2132"/>
              <a:chExt cx="1905" cy="1516"/>
            </a:xfrm>
          </p:grpSpPr>
          <p:sp>
            <p:nvSpPr>
              <p:cNvPr id="22540" name="Line 117"/>
              <p:cNvSpPr>
                <a:spLocks noChangeShapeType="1"/>
              </p:cNvSpPr>
              <p:nvPr/>
            </p:nvSpPr>
            <p:spPr bwMode="auto">
              <a:xfrm>
                <a:off x="2353" y="2302"/>
                <a:ext cx="10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1" name="Oval 118"/>
              <p:cNvSpPr>
                <a:spLocks noChangeArrowheads="1"/>
              </p:cNvSpPr>
              <p:nvPr/>
            </p:nvSpPr>
            <p:spPr bwMode="auto">
              <a:xfrm>
                <a:off x="3405" y="2272"/>
                <a:ext cx="77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2" name="Text Box 119"/>
              <p:cNvSpPr txBox="1">
                <a:spLocks noChangeArrowheads="1"/>
              </p:cNvSpPr>
              <p:nvPr/>
            </p:nvSpPr>
            <p:spPr bwMode="auto">
              <a:xfrm>
                <a:off x="3507" y="21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grpSp>
            <p:nvGrpSpPr>
              <p:cNvPr id="22543" name="Group 120"/>
              <p:cNvGrpSpPr>
                <a:grpSpLocks/>
              </p:cNvGrpSpPr>
              <p:nvPr/>
            </p:nvGrpSpPr>
            <p:grpSpPr bwMode="auto">
              <a:xfrm>
                <a:off x="2843" y="2302"/>
                <a:ext cx="122" cy="1058"/>
                <a:chOff x="2822" y="2499"/>
                <a:chExt cx="136" cy="1175"/>
              </a:xfrm>
            </p:grpSpPr>
            <p:sp>
              <p:nvSpPr>
                <p:cNvPr id="22560" name="Rectangle 121"/>
                <p:cNvSpPr>
                  <a:spLocks noChangeArrowheads="1"/>
                </p:cNvSpPr>
                <p:nvPr/>
              </p:nvSpPr>
              <p:spPr bwMode="auto">
                <a:xfrm>
                  <a:off x="2822" y="2956"/>
                  <a:ext cx="136" cy="26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CC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8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561" name="Line 122"/>
                <p:cNvSpPr>
                  <a:spLocks noChangeShapeType="1"/>
                </p:cNvSpPr>
                <p:nvPr/>
              </p:nvSpPr>
              <p:spPr bwMode="auto">
                <a:xfrm>
                  <a:off x="2890" y="3217"/>
                  <a:ext cx="0" cy="4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562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90" y="2499"/>
                  <a:ext cx="0" cy="4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2544" name="Text Box 124"/>
              <p:cNvSpPr txBox="1">
                <a:spLocks noChangeArrowheads="1"/>
              </p:cNvSpPr>
              <p:nvPr/>
            </p:nvSpPr>
            <p:spPr bwMode="auto">
              <a:xfrm>
                <a:off x="1839" y="2672"/>
                <a:ext cx="3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5A</a:t>
                </a:r>
              </a:p>
            </p:txBody>
          </p:sp>
          <p:grpSp>
            <p:nvGrpSpPr>
              <p:cNvPr id="22545" name="Group 125"/>
              <p:cNvGrpSpPr>
                <a:grpSpLocks/>
              </p:cNvGrpSpPr>
              <p:nvPr/>
            </p:nvGrpSpPr>
            <p:grpSpPr bwMode="auto">
              <a:xfrm>
                <a:off x="2231" y="2302"/>
                <a:ext cx="245" cy="1058"/>
                <a:chOff x="2142" y="2499"/>
                <a:chExt cx="272" cy="1175"/>
              </a:xfrm>
            </p:grpSpPr>
            <p:grpSp>
              <p:nvGrpSpPr>
                <p:cNvPr id="22555" name="Group 126"/>
                <p:cNvGrpSpPr>
                  <a:grpSpLocks/>
                </p:cNvGrpSpPr>
                <p:nvPr/>
              </p:nvGrpSpPr>
              <p:grpSpPr bwMode="auto">
                <a:xfrm>
                  <a:off x="2142" y="2956"/>
                  <a:ext cx="272" cy="261"/>
                  <a:chOff x="2142" y="2956"/>
                  <a:chExt cx="272" cy="261"/>
                </a:xfrm>
              </p:grpSpPr>
              <p:sp>
                <p:nvSpPr>
                  <p:cNvPr id="22558" name="Oval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42" y="2956"/>
                    <a:ext cx="272" cy="26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559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42" y="3087"/>
                    <a:ext cx="27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2556" name="Line 129"/>
                <p:cNvSpPr>
                  <a:spLocks noChangeShapeType="1"/>
                </p:cNvSpPr>
                <p:nvPr/>
              </p:nvSpPr>
              <p:spPr bwMode="auto">
                <a:xfrm>
                  <a:off x="2278" y="3217"/>
                  <a:ext cx="0" cy="457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557" name="Line 130"/>
                <p:cNvSpPr>
                  <a:spLocks noChangeShapeType="1"/>
                </p:cNvSpPr>
                <p:nvPr/>
              </p:nvSpPr>
              <p:spPr bwMode="auto">
                <a:xfrm>
                  <a:off x="2278" y="2499"/>
                  <a:ext cx="0" cy="457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2546" name="Line 131"/>
              <p:cNvSpPr>
                <a:spLocks noChangeShapeType="1"/>
              </p:cNvSpPr>
              <p:nvPr/>
            </p:nvSpPr>
            <p:spPr bwMode="auto">
              <a:xfrm>
                <a:off x="2368" y="3345"/>
                <a:ext cx="10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7" name="Oval 132"/>
              <p:cNvSpPr>
                <a:spLocks noChangeArrowheads="1"/>
              </p:cNvSpPr>
              <p:nvPr/>
            </p:nvSpPr>
            <p:spPr bwMode="auto">
              <a:xfrm>
                <a:off x="3410" y="3315"/>
                <a:ext cx="75" cy="7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8" name="Text Box 133"/>
              <p:cNvSpPr txBox="1">
                <a:spLocks noChangeArrowheads="1"/>
              </p:cNvSpPr>
              <p:nvPr/>
            </p:nvSpPr>
            <p:spPr bwMode="auto">
              <a:xfrm>
                <a:off x="3503" y="3174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2549" name="Line 134"/>
              <p:cNvSpPr>
                <a:spLocks noChangeShapeType="1"/>
              </p:cNvSpPr>
              <p:nvPr/>
            </p:nvSpPr>
            <p:spPr bwMode="auto">
              <a:xfrm flipV="1">
                <a:off x="2204" y="2678"/>
                <a:ext cx="0" cy="31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0" name="Text Box 135"/>
              <p:cNvSpPr txBox="1">
                <a:spLocks noChangeArrowheads="1"/>
              </p:cNvSpPr>
              <p:nvPr/>
            </p:nvSpPr>
            <p:spPr bwMode="auto">
              <a:xfrm>
                <a:off x="3279" y="268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22551" name="Text Box 136"/>
              <p:cNvSpPr txBox="1">
                <a:spLocks noChangeArrowheads="1"/>
              </p:cNvSpPr>
              <p:nvPr/>
            </p:nvSpPr>
            <p:spPr bwMode="auto">
              <a:xfrm>
                <a:off x="2448" y="2665"/>
                <a:ext cx="4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3</a:t>
                </a:r>
                <a:r>
                  <a:rPr lang="en-US" altLang="zh-CN" sz="28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</a:t>
                </a:r>
                <a:endParaRPr lang="zh-CN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2" name="Text Box 137"/>
              <p:cNvSpPr txBox="1">
                <a:spLocks noChangeArrowheads="1"/>
              </p:cNvSpPr>
              <p:nvPr/>
            </p:nvSpPr>
            <p:spPr bwMode="auto">
              <a:xfrm>
                <a:off x="2738" y="3321"/>
                <a:ext cx="3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(b)</a:t>
                </a:r>
              </a:p>
            </p:txBody>
          </p:sp>
          <p:sp>
            <p:nvSpPr>
              <p:cNvPr id="22553" name="Text Box 138"/>
              <p:cNvSpPr txBox="1">
                <a:spLocks noChangeArrowheads="1"/>
              </p:cNvSpPr>
              <p:nvPr/>
            </p:nvSpPr>
            <p:spPr bwMode="auto">
              <a:xfrm>
                <a:off x="3343" y="2283"/>
                <a:ext cx="28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2554" name="Text Box 139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8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</a:p>
            </p:txBody>
          </p:sp>
        </p:grpSp>
        <p:sp>
          <p:nvSpPr>
            <p:cNvPr id="22538" name="Oval 140"/>
            <p:cNvSpPr>
              <a:spLocks noChangeArrowheads="1"/>
            </p:cNvSpPr>
            <p:nvPr/>
          </p:nvSpPr>
          <p:spPr bwMode="auto">
            <a:xfrm>
              <a:off x="2880" y="2471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39" name="Oval 141"/>
            <p:cNvSpPr>
              <a:spLocks noChangeArrowheads="1"/>
            </p:cNvSpPr>
            <p:nvPr/>
          </p:nvSpPr>
          <p:spPr bwMode="auto">
            <a:xfrm>
              <a:off x="2880" y="3504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8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752600" y="609600"/>
            <a:ext cx="2209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2: </a:t>
            </a:r>
            <a:r>
              <a:rPr lang="zh-CN" altLang="en-US" sz="2800" b="1">
                <a:solidFill>
                  <a:schemeClr val="tx1"/>
                </a:solidFill>
              </a:rPr>
              <a:t>已知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563814" y="3886201"/>
          <a:ext cx="77231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3619618" imgH="190626" progId="Equation.3">
                  <p:embed/>
                </p:oleObj>
              </mc:Choice>
              <mc:Fallback>
                <p:oleObj name="Equation" r:id="rId3" imgW="3619618" imgH="190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4" y="3886201"/>
                        <a:ext cx="77231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Text Box 5" descr="40%"/>
          <p:cNvSpPr txBox="1">
            <a:spLocks noChangeArrowheads="1"/>
          </p:cNvSpPr>
          <p:nvPr/>
        </p:nvSpPr>
        <p:spPr bwMode="auto">
          <a:xfrm>
            <a:off x="3883026" y="5562600"/>
            <a:ext cx="3127375" cy="598488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</a:rPr>
              <a:t>有效值 </a:t>
            </a:r>
            <a:r>
              <a:rPr lang="en-US" altLang="zh-CN" sz="3200" b="1" i="1">
                <a:solidFill>
                  <a:srgbClr val="FF0000"/>
                </a:solidFill>
              </a:rPr>
              <a:t>I </a:t>
            </a:r>
            <a:r>
              <a:rPr lang="en-US" altLang="zh-CN" sz="3200" b="1">
                <a:solidFill>
                  <a:srgbClr val="FF0000"/>
                </a:solidFill>
              </a:rPr>
              <a:t>=16.8 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8534400" y="1600200"/>
          <a:ext cx="11382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剪辑" r:id="rId5" imgW="1139342" imgH="940918" progId="MS_ClipArt_Gallery.2">
                  <p:embed/>
                </p:oleObj>
              </mc:Choice>
              <mc:Fallback>
                <p:oleObj name="剪辑" r:id="rId5" imgW="1139342" imgH="94091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1600200"/>
                        <a:ext cx="11382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2801" y="533400"/>
          <a:ext cx="4467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7" imgW="2070100" imgH="241300" progId="Equation.3">
                  <p:embed/>
                </p:oleObj>
              </mc:Choice>
              <mc:Fallback>
                <p:oleObj name="Equation" r:id="rId7" imgW="20701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33400"/>
                        <a:ext cx="4467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82989" y="1066801"/>
          <a:ext cx="436403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9" imgW="1777229" imgH="253890" progId="Equation.3">
                  <p:embed/>
                </p:oleObj>
              </mc:Choice>
              <mc:Fallback>
                <p:oleObj name="Equation" r:id="rId9" imgW="1777229" imgH="253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9" y="1066801"/>
                        <a:ext cx="436403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2800" y="1600200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1" imgW="837836" imgH="215806" progId="Equation.3">
                  <p:embed/>
                </p:oleObj>
              </mc:Choice>
              <mc:Fallback>
                <p:oleObj name="Equation" r:id="rId11" imgW="837836" imgH="21580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00200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0" y="4953000"/>
          <a:ext cx="502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3" imgW="2082800" imgH="241300" progId="Equation.3">
                  <p:embed/>
                </p:oleObj>
              </mc:Choice>
              <mc:Fallback>
                <p:oleObj name="Equation" r:id="rId13" imgW="20828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0"/>
                        <a:ext cx="502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2743201" y="160020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求：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114675" y="2133601"/>
            <a:ext cx="2863850" cy="582613"/>
            <a:chOff x="897" y="1344"/>
            <a:chExt cx="1804" cy="367"/>
          </a:xfrm>
        </p:grpSpPr>
        <p:graphicFrame>
          <p:nvGraphicFramePr>
            <p:cNvPr id="22558" name="Object 13"/>
            <p:cNvGraphicFramePr>
              <a:graphicFrameLocks noChangeAspect="1"/>
            </p:cNvGraphicFramePr>
            <p:nvPr/>
          </p:nvGraphicFramePr>
          <p:xfrm>
            <a:off x="897" y="1344"/>
            <a:ext cx="180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15" imgW="1040948" imgH="228501" progId="Equation.3">
                    <p:embed/>
                  </p:oleObj>
                </mc:Choice>
                <mc:Fallback>
                  <p:oleObj name="Equation" r:id="rId15" imgW="104094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1344"/>
                          <a:ext cx="180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59" name="Group 14"/>
            <p:cNvGrpSpPr>
              <a:grpSpLocks/>
            </p:cNvGrpSpPr>
            <p:nvPr/>
          </p:nvGrpSpPr>
          <p:grpSpPr bwMode="auto">
            <a:xfrm>
              <a:off x="1920" y="1392"/>
              <a:ext cx="528" cy="240"/>
              <a:chOff x="1920" y="1392"/>
              <a:chExt cx="528" cy="240"/>
            </a:xfrm>
          </p:grpSpPr>
          <p:sp>
            <p:nvSpPr>
              <p:cNvPr id="22560" name="Line 15"/>
              <p:cNvSpPr>
                <a:spLocks noChangeShapeType="1"/>
              </p:cNvSpPr>
              <p:nvPr/>
            </p:nvSpPr>
            <p:spPr bwMode="auto">
              <a:xfrm flipH="1">
                <a:off x="1920" y="1392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1" name="Line 16"/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190876" y="2667001"/>
            <a:ext cx="2828925" cy="600075"/>
            <a:chOff x="945" y="1680"/>
            <a:chExt cx="1782" cy="378"/>
          </a:xfrm>
        </p:grpSpPr>
        <p:graphicFrame>
          <p:nvGraphicFramePr>
            <p:cNvPr id="22554" name="Object 18"/>
            <p:cNvGraphicFramePr>
              <a:graphicFrameLocks noChangeAspect="1"/>
            </p:cNvGraphicFramePr>
            <p:nvPr/>
          </p:nvGraphicFramePr>
          <p:xfrm>
            <a:off x="945" y="1680"/>
            <a:ext cx="17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17" imgW="1002865" imgH="228501" progId="Equation.3">
                    <p:embed/>
                  </p:oleObj>
                </mc:Choice>
                <mc:Fallback>
                  <p:oleObj name="Equation" r:id="rId17" imgW="100286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1680"/>
                          <a:ext cx="17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55" name="Group 19"/>
            <p:cNvGrpSpPr>
              <a:grpSpLocks/>
            </p:cNvGrpSpPr>
            <p:nvPr/>
          </p:nvGrpSpPr>
          <p:grpSpPr bwMode="auto">
            <a:xfrm>
              <a:off x="1728" y="1745"/>
              <a:ext cx="720" cy="240"/>
              <a:chOff x="1824" y="2040"/>
              <a:chExt cx="720" cy="240"/>
            </a:xfrm>
          </p:grpSpPr>
          <p:sp>
            <p:nvSpPr>
              <p:cNvPr id="22556" name="Line 20"/>
              <p:cNvSpPr>
                <a:spLocks noChangeShapeType="1"/>
              </p:cNvSpPr>
              <p:nvPr/>
            </p:nvSpPr>
            <p:spPr bwMode="auto">
              <a:xfrm flipH="1">
                <a:off x="1824" y="204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7" name="Line 21"/>
              <p:cNvSpPr>
                <a:spLocks noChangeShapeType="1"/>
              </p:cNvSpPr>
              <p:nvPr/>
            </p:nvSpPr>
            <p:spPr bwMode="auto">
              <a:xfrm>
                <a:off x="1824" y="228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286000" y="3276601"/>
            <a:ext cx="6019800" cy="581025"/>
            <a:chOff x="406" y="2016"/>
            <a:chExt cx="4235" cy="414"/>
          </a:xfrm>
        </p:grpSpPr>
        <p:graphicFrame>
          <p:nvGraphicFramePr>
            <p:cNvPr id="22547" name="Object 23"/>
            <p:cNvGraphicFramePr>
              <a:graphicFrameLocks noChangeAspect="1"/>
            </p:cNvGraphicFramePr>
            <p:nvPr/>
          </p:nvGraphicFramePr>
          <p:xfrm>
            <a:off x="406" y="2016"/>
            <a:ext cx="4235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19" imgW="2323959" imgH="219026" progId="Equation.3">
                    <p:embed/>
                  </p:oleObj>
                </mc:Choice>
                <mc:Fallback>
                  <p:oleObj name="Equation" r:id="rId19" imgW="2323959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2016"/>
                          <a:ext cx="4235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8" name="Group 24"/>
            <p:cNvGrpSpPr>
              <a:grpSpLocks/>
            </p:cNvGrpSpPr>
            <p:nvPr/>
          </p:nvGrpSpPr>
          <p:grpSpPr bwMode="auto">
            <a:xfrm>
              <a:off x="3648" y="2112"/>
              <a:ext cx="720" cy="240"/>
              <a:chOff x="1824" y="2040"/>
              <a:chExt cx="720" cy="240"/>
            </a:xfrm>
          </p:grpSpPr>
          <p:sp>
            <p:nvSpPr>
              <p:cNvPr id="22552" name="Line 25"/>
              <p:cNvSpPr>
                <a:spLocks noChangeShapeType="1"/>
              </p:cNvSpPr>
              <p:nvPr/>
            </p:nvSpPr>
            <p:spPr bwMode="auto">
              <a:xfrm flipH="1">
                <a:off x="1824" y="2040"/>
                <a:ext cx="144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3" name="Line 26"/>
              <p:cNvSpPr>
                <a:spLocks noChangeShapeType="1"/>
              </p:cNvSpPr>
              <p:nvPr/>
            </p:nvSpPr>
            <p:spPr bwMode="auto">
              <a:xfrm>
                <a:off x="1824" y="2280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549" name="Group 27"/>
            <p:cNvGrpSpPr>
              <a:grpSpLocks/>
            </p:cNvGrpSpPr>
            <p:nvPr/>
          </p:nvGrpSpPr>
          <p:grpSpPr bwMode="auto">
            <a:xfrm>
              <a:off x="2400" y="2112"/>
              <a:ext cx="528" cy="240"/>
              <a:chOff x="2592" y="2112"/>
              <a:chExt cx="528" cy="240"/>
            </a:xfrm>
          </p:grpSpPr>
          <p:sp>
            <p:nvSpPr>
              <p:cNvPr id="22550" name="Line 28"/>
              <p:cNvSpPr>
                <a:spLocks noChangeShapeType="1"/>
              </p:cNvSpPr>
              <p:nvPr/>
            </p:nvSpPr>
            <p:spPr bwMode="auto">
              <a:xfrm flipH="1">
                <a:off x="2592" y="2112"/>
                <a:ext cx="144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1" name="Line 29"/>
              <p:cNvSpPr>
                <a:spLocks noChangeShapeType="1"/>
              </p:cNvSpPr>
              <p:nvPr/>
            </p:nvSpPr>
            <p:spPr bwMode="auto">
              <a:xfrm>
                <a:off x="2592" y="2352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2362201" y="4419600"/>
            <a:ext cx="5834063" cy="533400"/>
            <a:chOff x="213" y="2784"/>
            <a:chExt cx="3867" cy="354"/>
          </a:xfrm>
        </p:grpSpPr>
        <p:graphicFrame>
          <p:nvGraphicFramePr>
            <p:cNvPr id="22543" name="Object 31"/>
            <p:cNvGraphicFramePr>
              <a:graphicFrameLocks noChangeAspect="1"/>
            </p:cNvGraphicFramePr>
            <p:nvPr/>
          </p:nvGraphicFramePr>
          <p:xfrm>
            <a:off x="213" y="2784"/>
            <a:ext cx="386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21" imgW="2209797" imgH="190626" progId="Equation.3">
                    <p:embed/>
                  </p:oleObj>
                </mc:Choice>
                <mc:Fallback>
                  <p:oleObj name="Equation" r:id="rId21" imgW="2209797" imgH="1906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2784"/>
                          <a:ext cx="386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4" name="Group 32"/>
            <p:cNvGrpSpPr>
              <a:grpSpLocks/>
            </p:cNvGrpSpPr>
            <p:nvPr/>
          </p:nvGrpSpPr>
          <p:grpSpPr bwMode="auto">
            <a:xfrm>
              <a:off x="2928" y="2832"/>
              <a:ext cx="912" cy="240"/>
              <a:chOff x="2832" y="2832"/>
              <a:chExt cx="912" cy="240"/>
            </a:xfrm>
          </p:grpSpPr>
          <p:sp>
            <p:nvSpPr>
              <p:cNvPr id="22545" name="Line 33"/>
              <p:cNvSpPr>
                <a:spLocks noChangeShapeType="1"/>
              </p:cNvSpPr>
              <p:nvPr/>
            </p:nvSpPr>
            <p:spPr bwMode="auto">
              <a:xfrm flipH="1">
                <a:off x="2832" y="2832"/>
                <a:ext cx="144" cy="24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6" name="Line 34"/>
              <p:cNvSpPr>
                <a:spLocks noChangeShapeType="1"/>
              </p:cNvSpPr>
              <p:nvPr/>
            </p:nvSpPr>
            <p:spPr bwMode="auto">
              <a:xfrm>
                <a:off x="2832" y="3072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714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362200" y="609600"/>
            <a:ext cx="1447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>
                <a:solidFill>
                  <a:srgbClr val="FF3300"/>
                </a:solidFill>
              </a:rPr>
              <a:t>例</a:t>
            </a:r>
            <a:r>
              <a:rPr lang="en-US" altLang="zh-CN" sz="2800" b="1">
                <a:solidFill>
                  <a:srgbClr val="FF3300"/>
                </a:solidFill>
              </a:rPr>
              <a:t>3:</a:t>
            </a:r>
            <a:endParaRPr lang="zh-CN" altLang="zh-CN" sz="2800" b="1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402263" y="1781175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srgbClr val="0000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41538" y="6080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              </a:t>
            </a:r>
            <a:r>
              <a:rPr lang="zh-CN" altLang="en-US" sz="2800" b="1">
                <a:solidFill>
                  <a:srgbClr val="000000"/>
                </a:solidFill>
              </a:rPr>
              <a:t>图示电路是三相四线制电源，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           已知三个电源的电压分别为：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951164" y="2055814"/>
          <a:ext cx="49355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2057441" imgH="228492" progId="Equation.3">
                  <p:embed/>
                </p:oleObj>
              </mc:Choice>
              <mc:Fallback>
                <p:oleObj name="Equation" r:id="rId3" imgW="2057441" imgH="228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4" y="2055814"/>
                        <a:ext cx="49355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979739" y="1446213"/>
          <a:ext cx="3787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1476556" imgH="228492" progId="Equation.3">
                  <p:embed/>
                </p:oleObj>
              </mc:Choice>
              <mc:Fallback>
                <p:oleObj name="Equation" r:id="rId5" imgW="1476556" imgH="228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9" y="1446213"/>
                        <a:ext cx="37877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903538" y="2589214"/>
          <a:ext cx="50736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7" imgW="2057441" imgH="247856" progId="Equation.3">
                  <p:embed/>
                </p:oleObj>
              </mc:Choice>
              <mc:Fallback>
                <p:oleObj name="Equation" r:id="rId7" imgW="2057441" imgH="2478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2589214"/>
                        <a:ext cx="50736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2598738" y="3275013"/>
            <a:ext cx="434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试求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 baseline="-25000">
                <a:solidFill>
                  <a:srgbClr val="000000"/>
                </a:solidFill>
              </a:rPr>
              <a:t>AB </a:t>
            </a:r>
            <a:r>
              <a:rPr lang="zh-CN" altLang="en-US" sz="2800" b="1">
                <a:solidFill>
                  <a:srgbClr val="000000"/>
                </a:solidFill>
              </a:rPr>
              <a:t>，并画出相量图。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117725" y="6202364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srgbClr val="000000"/>
              </a:solidFill>
            </a:endParaRPr>
          </a:p>
        </p:txBody>
      </p: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6475414" y="3273597"/>
            <a:ext cx="3582987" cy="2903281"/>
            <a:chOff x="3077" y="1998"/>
            <a:chExt cx="2352" cy="1933"/>
          </a:xfrm>
        </p:grpSpPr>
        <p:sp>
          <p:nvSpPr>
            <p:cNvPr id="23577" name="Line 11"/>
            <p:cNvSpPr>
              <a:spLocks noChangeShapeType="1"/>
            </p:cNvSpPr>
            <p:nvPr/>
          </p:nvSpPr>
          <p:spPr bwMode="auto">
            <a:xfrm>
              <a:off x="3111" y="3779"/>
              <a:ext cx="19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8" name="Text Box 12"/>
            <p:cNvSpPr txBox="1">
              <a:spLocks noChangeArrowheads="1"/>
            </p:cNvSpPr>
            <p:nvPr/>
          </p:nvSpPr>
          <p:spPr bwMode="auto">
            <a:xfrm>
              <a:off x="3423" y="2674"/>
              <a:ext cx="26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79" name="Text Box 13"/>
            <p:cNvSpPr txBox="1">
              <a:spLocks noChangeArrowheads="1"/>
            </p:cNvSpPr>
            <p:nvPr/>
          </p:nvSpPr>
          <p:spPr bwMode="auto">
            <a:xfrm>
              <a:off x="5162" y="3624"/>
              <a:ext cx="26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C</a:t>
              </a:r>
              <a:endParaRPr lang="en-US" altLang="zh-CN" b="1">
                <a:solidFill>
                  <a:srgbClr val="00CC99"/>
                </a:solidFill>
              </a:endParaRPr>
            </a:p>
          </p:txBody>
        </p:sp>
        <p:sp>
          <p:nvSpPr>
            <p:cNvPr id="23580" name="Text Box 14"/>
            <p:cNvSpPr txBox="1">
              <a:spLocks noChangeArrowheads="1"/>
            </p:cNvSpPr>
            <p:nvPr/>
          </p:nvSpPr>
          <p:spPr bwMode="auto">
            <a:xfrm>
              <a:off x="5162" y="1998"/>
              <a:ext cx="26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23581" name="Text Box 15"/>
            <p:cNvSpPr txBox="1">
              <a:spLocks noChangeArrowheads="1"/>
            </p:cNvSpPr>
            <p:nvPr/>
          </p:nvSpPr>
          <p:spPr bwMode="auto">
            <a:xfrm>
              <a:off x="5162" y="2750"/>
              <a:ext cx="26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82" name="Text Box 16"/>
            <p:cNvSpPr txBox="1">
              <a:spLocks noChangeArrowheads="1"/>
            </p:cNvSpPr>
            <p:nvPr/>
          </p:nvSpPr>
          <p:spPr bwMode="auto">
            <a:xfrm>
              <a:off x="5161" y="3188"/>
              <a:ext cx="25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23583" name="Line 17"/>
            <p:cNvSpPr>
              <a:spLocks noChangeShapeType="1"/>
            </p:cNvSpPr>
            <p:nvPr/>
          </p:nvSpPr>
          <p:spPr bwMode="auto">
            <a:xfrm>
              <a:off x="3691" y="2153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4" name="Freeform 18"/>
            <p:cNvSpPr>
              <a:spLocks/>
            </p:cNvSpPr>
            <p:nvPr/>
          </p:nvSpPr>
          <p:spPr bwMode="auto">
            <a:xfrm rot="3587139" flipH="1">
              <a:off x="3340" y="2998"/>
              <a:ext cx="66" cy="102"/>
            </a:xfrm>
            <a:custGeom>
              <a:avLst/>
              <a:gdLst>
                <a:gd name="T0" fmla="*/ 0 w 140"/>
                <a:gd name="T1" fmla="*/ 0 h 198"/>
                <a:gd name="T2" fmla="*/ 57 w 140"/>
                <a:gd name="T3" fmla="*/ 31 h 198"/>
                <a:gd name="T4" fmla="*/ 57 w 140"/>
                <a:gd name="T5" fmla="*/ 74 h 198"/>
                <a:gd name="T6" fmla="*/ 0 w 140"/>
                <a:gd name="T7" fmla="*/ 102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5" name="Freeform 19"/>
            <p:cNvSpPr>
              <a:spLocks/>
            </p:cNvSpPr>
            <p:nvPr/>
          </p:nvSpPr>
          <p:spPr bwMode="auto">
            <a:xfrm rot="3587139" flipH="1">
              <a:off x="3253" y="3052"/>
              <a:ext cx="65" cy="103"/>
            </a:xfrm>
            <a:custGeom>
              <a:avLst/>
              <a:gdLst>
                <a:gd name="T0" fmla="*/ 0 w 140"/>
                <a:gd name="T1" fmla="*/ 0 h 198"/>
                <a:gd name="T2" fmla="*/ 56 w 140"/>
                <a:gd name="T3" fmla="*/ 31 h 198"/>
                <a:gd name="T4" fmla="*/ 56 w 140"/>
                <a:gd name="T5" fmla="*/ 75 h 198"/>
                <a:gd name="T6" fmla="*/ 0 w 140"/>
                <a:gd name="T7" fmla="*/ 103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6" name="Line 20"/>
            <p:cNvSpPr>
              <a:spLocks noChangeShapeType="1"/>
            </p:cNvSpPr>
            <p:nvPr/>
          </p:nvSpPr>
          <p:spPr bwMode="auto">
            <a:xfrm rot="3587139" flipH="1">
              <a:off x="3174" y="3080"/>
              <a:ext cx="0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7" name="Line 21"/>
            <p:cNvSpPr>
              <a:spLocks noChangeShapeType="1"/>
            </p:cNvSpPr>
            <p:nvPr/>
          </p:nvSpPr>
          <p:spPr bwMode="auto">
            <a:xfrm rot="3587139" flipH="1">
              <a:off x="3593" y="2845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8" name="Freeform 22"/>
            <p:cNvSpPr>
              <a:spLocks/>
            </p:cNvSpPr>
            <p:nvPr/>
          </p:nvSpPr>
          <p:spPr bwMode="auto">
            <a:xfrm rot="3587139" flipH="1">
              <a:off x="3425" y="2946"/>
              <a:ext cx="65" cy="101"/>
            </a:xfrm>
            <a:custGeom>
              <a:avLst/>
              <a:gdLst>
                <a:gd name="T0" fmla="*/ 0 w 140"/>
                <a:gd name="T1" fmla="*/ 0 h 198"/>
                <a:gd name="T2" fmla="*/ 56 w 140"/>
                <a:gd name="T3" fmla="*/ 31 h 198"/>
                <a:gd name="T4" fmla="*/ 56 w 140"/>
                <a:gd name="T5" fmla="*/ 73 h 198"/>
                <a:gd name="T6" fmla="*/ 0 w 140"/>
                <a:gd name="T7" fmla="*/ 101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9" name="Freeform 23"/>
            <p:cNvSpPr>
              <a:spLocks/>
            </p:cNvSpPr>
            <p:nvPr/>
          </p:nvSpPr>
          <p:spPr bwMode="auto">
            <a:xfrm>
              <a:off x="3672" y="2326"/>
              <a:ext cx="58" cy="116"/>
            </a:xfrm>
            <a:custGeom>
              <a:avLst/>
              <a:gdLst>
                <a:gd name="T0" fmla="*/ 0 w 140"/>
                <a:gd name="T1" fmla="*/ 0 h 198"/>
                <a:gd name="T2" fmla="*/ 50 w 140"/>
                <a:gd name="T3" fmla="*/ 35 h 198"/>
                <a:gd name="T4" fmla="*/ 50 w 140"/>
                <a:gd name="T5" fmla="*/ 84 h 198"/>
                <a:gd name="T6" fmla="*/ 0 w 140"/>
                <a:gd name="T7" fmla="*/ 116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0" name="Freeform 24"/>
            <p:cNvSpPr>
              <a:spLocks/>
            </p:cNvSpPr>
            <p:nvPr/>
          </p:nvSpPr>
          <p:spPr bwMode="auto">
            <a:xfrm>
              <a:off x="3672" y="2442"/>
              <a:ext cx="58" cy="116"/>
            </a:xfrm>
            <a:custGeom>
              <a:avLst/>
              <a:gdLst>
                <a:gd name="T0" fmla="*/ 0 w 140"/>
                <a:gd name="T1" fmla="*/ 0 h 198"/>
                <a:gd name="T2" fmla="*/ 50 w 140"/>
                <a:gd name="T3" fmla="*/ 35 h 198"/>
                <a:gd name="T4" fmla="*/ 50 w 140"/>
                <a:gd name="T5" fmla="*/ 84 h 198"/>
                <a:gd name="T6" fmla="*/ 0 w 140"/>
                <a:gd name="T7" fmla="*/ 116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1" name="Freeform 25"/>
            <p:cNvSpPr>
              <a:spLocks/>
            </p:cNvSpPr>
            <p:nvPr/>
          </p:nvSpPr>
          <p:spPr bwMode="auto">
            <a:xfrm>
              <a:off x="3672" y="2558"/>
              <a:ext cx="58" cy="114"/>
            </a:xfrm>
            <a:custGeom>
              <a:avLst/>
              <a:gdLst>
                <a:gd name="T0" fmla="*/ 0 w 140"/>
                <a:gd name="T1" fmla="*/ 0 h 198"/>
                <a:gd name="T2" fmla="*/ 50 w 140"/>
                <a:gd name="T3" fmla="*/ 35 h 198"/>
                <a:gd name="T4" fmla="*/ 50 w 140"/>
                <a:gd name="T5" fmla="*/ 83 h 198"/>
                <a:gd name="T6" fmla="*/ 0 w 140"/>
                <a:gd name="T7" fmla="*/ 114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2" name="Line 26"/>
            <p:cNvSpPr>
              <a:spLocks noChangeShapeType="1"/>
            </p:cNvSpPr>
            <p:nvPr/>
          </p:nvSpPr>
          <p:spPr bwMode="auto">
            <a:xfrm>
              <a:off x="3676" y="2669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3" name="Line 27"/>
            <p:cNvSpPr>
              <a:spLocks noChangeShapeType="1"/>
            </p:cNvSpPr>
            <p:nvPr/>
          </p:nvSpPr>
          <p:spPr bwMode="auto">
            <a:xfrm>
              <a:off x="3691" y="2153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4" name="Freeform 28"/>
            <p:cNvSpPr>
              <a:spLocks/>
            </p:cNvSpPr>
            <p:nvPr/>
          </p:nvSpPr>
          <p:spPr bwMode="auto">
            <a:xfrm rot="-3587139">
              <a:off x="3948" y="2997"/>
              <a:ext cx="66" cy="103"/>
            </a:xfrm>
            <a:custGeom>
              <a:avLst/>
              <a:gdLst>
                <a:gd name="T0" fmla="*/ 0 w 140"/>
                <a:gd name="T1" fmla="*/ 0 h 198"/>
                <a:gd name="T2" fmla="*/ 57 w 140"/>
                <a:gd name="T3" fmla="*/ 31 h 198"/>
                <a:gd name="T4" fmla="*/ 57 w 140"/>
                <a:gd name="T5" fmla="*/ 75 h 198"/>
                <a:gd name="T6" fmla="*/ 0 w 140"/>
                <a:gd name="T7" fmla="*/ 103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5" name="Freeform 29"/>
            <p:cNvSpPr>
              <a:spLocks/>
            </p:cNvSpPr>
            <p:nvPr/>
          </p:nvSpPr>
          <p:spPr bwMode="auto">
            <a:xfrm rot="-3587139">
              <a:off x="4035" y="3053"/>
              <a:ext cx="65" cy="102"/>
            </a:xfrm>
            <a:custGeom>
              <a:avLst/>
              <a:gdLst>
                <a:gd name="T0" fmla="*/ 0 w 140"/>
                <a:gd name="T1" fmla="*/ 0 h 198"/>
                <a:gd name="T2" fmla="*/ 56 w 140"/>
                <a:gd name="T3" fmla="*/ 31 h 198"/>
                <a:gd name="T4" fmla="*/ 56 w 140"/>
                <a:gd name="T5" fmla="*/ 74 h 198"/>
                <a:gd name="T6" fmla="*/ 0 w 140"/>
                <a:gd name="T7" fmla="*/ 102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6" name="Line 30"/>
            <p:cNvSpPr>
              <a:spLocks noChangeShapeType="1"/>
            </p:cNvSpPr>
            <p:nvPr/>
          </p:nvSpPr>
          <p:spPr bwMode="auto">
            <a:xfrm rot="-3587139">
              <a:off x="4180" y="3080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7" name="Line 31"/>
            <p:cNvSpPr>
              <a:spLocks noChangeShapeType="1"/>
            </p:cNvSpPr>
            <p:nvPr/>
          </p:nvSpPr>
          <p:spPr bwMode="auto">
            <a:xfrm rot="-3587139">
              <a:off x="3761" y="2844"/>
              <a:ext cx="0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8" name="Freeform 32"/>
            <p:cNvSpPr>
              <a:spLocks/>
            </p:cNvSpPr>
            <p:nvPr/>
          </p:nvSpPr>
          <p:spPr bwMode="auto">
            <a:xfrm rot="-3587139">
              <a:off x="3864" y="2945"/>
              <a:ext cx="65" cy="101"/>
            </a:xfrm>
            <a:custGeom>
              <a:avLst/>
              <a:gdLst>
                <a:gd name="T0" fmla="*/ 0 w 140"/>
                <a:gd name="T1" fmla="*/ 0 h 198"/>
                <a:gd name="T2" fmla="*/ 56 w 140"/>
                <a:gd name="T3" fmla="*/ 31 h 198"/>
                <a:gd name="T4" fmla="*/ 56 w 140"/>
                <a:gd name="T5" fmla="*/ 73 h 198"/>
                <a:gd name="T6" fmla="*/ 0 w 140"/>
                <a:gd name="T7" fmla="*/ 101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198"/>
                <a:gd name="T14" fmla="*/ 140 w 140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9" name="Line 33"/>
            <p:cNvSpPr>
              <a:spLocks noChangeShapeType="1"/>
            </p:cNvSpPr>
            <p:nvPr/>
          </p:nvSpPr>
          <p:spPr bwMode="auto">
            <a:xfrm>
              <a:off x="4271" y="3216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600" name="Oval 34"/>
            <p:cNvSpPr>
              <a:spLocks noChangeArrowheads="1"/>
            </p:cNvSpPr>
            <p:nvPr/>
          </p:nvSpPr>
          <p:spPr bwMode="auto">
            <a:xfrm>
              <a:off x="5083" y="3743"/>
              <a:ext cx="55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601" name="Oval 35"/>
            <p:cNvSpPr>
              <a:spLocks noChangeArrowheads="1"/>
            </p:cNvSpPr>
            <p:nvPr/>
          </p:nvSpPr>
          <p:spPr bwMode="auto">
            <a:xfrm>
              <a:off x="5083" y="3307"/>
              <a:ext cx="55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602" name="Oval 36"/>
            <p:cNvSpPr>
              <a:spLocks noChangeArrowheads="1"/>
            </p:cNvSpPr>
            <p:nvPr/>
          </p:nvSpPr>
          <p:spPr bwMode="auto">
            <a:xfrm>
              <a:off x="5083" y="2841"/>
              <a:ext cx="55" cy="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603" name="Oval 37"/>
            <p:cNvSpPr>
              <a:spLocks noChangeArrowheads="1"/>
            </p:cNvSpPr>
            <p:nvPr/>
          </p:nvSpPr>
          <p:spPr bwMode="auto">
            <a:xfrm>
              <a:off x="5083" y="2120"/>
              <a:ext cx="55" cy="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604" name="Oval 38"/>
            <p:cNvSpPr>
              <a:spLocks noChangeArrowheads="1"/>
            </p:cNvSpPr>
            <p:nvPr/>
          </p:nvSpPr>
          <p:spPr bwMode="auto">
            <a:xfrm>
              <a:off x="3670" y="2850"/>
              <a:ext cx="40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3605" name="Line 39"/>
            <p:cNvSpPr>
              <a:spLocks noChangeShapeType="1"/>
            </p:cNvSpPr>
            <p:nvPr/>
          </p:nvSpPr>
          <p:spPr bwMode="auto">
            <a:xfrm>
              <a:off x="3111" y="3216"/>
              <a:ext cx="0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606" name="Line 40"/>
            <p:cNvSpPr>
              <a:spLocks noChangeShapeType="1"/>
            </p:cNvSpPr>
            <p:nvPr/>
          </p:nvSpPr>
          <p:spPr bwMode="auto">
            <a:xfrm>
              <a:off x="4271" y="3341"/>
              <a:ext cx="8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607" name="Line 41"/>
            <p:cNvSpPr>
              <a:spLocks noChangeShapeType="1"/>
            </p:cNvSpPr>
            <p:nvPr/>
          </p:nvSpPr>
          <p:spPr bwMode="auto">
            <a:xfrm>
              <a:off x="3691" y="2869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608" name="Text Box 42"/>
            <p:cNvSpPr txBox="1">
              <a:spLocks noChangeArrowheads="1"/>
            </p:cNvSpPr>
            <p:nvPr/>
          </p:nvSpPr>
          <p:spPr bwMode="auto">
            <a:xfrm>
              <a:off x="4271" y="2090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3609" name="Text Box 43"/>
            <p:cNvSpPr txBox="1">
              <a:spLocks noChangeArrowheads="1"/>
            </p:cNvSpPr>
            <p:nvPr/>
          </p:nvSpPr>
          <p:spPr bwMode="auto">
            <a:xfrm>
              <a:off x="4293" y="2640"/>
              <a:ext cx="29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0000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23610" name="Text Box 44"/>
            <p:cNvSpPr txBox="1">
              <a:spLocks noChangeArrowheads="1"/>
            </p:cNvSpPr>
            <p:nvPr/>
          </p:nvSpPr>
          <p:spPr bwMode="auto">
            <a:xfrm>
              <a:off x="4387" y="3112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3611" name="Text Box 45"/>
            <p:cNvSpPr txBox="1">
              <a:spLocks noChangeArrowheads="1"/>
            </p:cNvSpPr>
            <p:nvPr/>
          </p:nvSpPr>
          <p:spPr bwMode="auto">
            <a:xfrm>
              <a:off x="4619" y="3553"/>
              <a:ext cx="2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3612" name="Text Box 46"/>
            <p:cNvSpPr txBox="1">
              <a:spLocks noChangeArrowheads="1"/>
            </p:cNvSpPr>
            <p:nvPr/>
          </p:nvSpPr>
          <p:spPr bwMode="auto">
            <a:xfrm>
              <a:off x="4677" y="2715"/>
              <a:ext cx="29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3613" name="Text Box 47"/>
            <p:cNvSpPr txBox="1">
              <a:spLocks noChangeArrowheads="1"/>
            </p:cNvSpPr>
            <p:nvPr/>
          </p:nvSpPr>
          <p:spPr bwMode="auto">
            <a:xfrm>
              <a:off x="4851" y="2090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</a:rPr>
                <a:t>+</a:t>
              </a:r>
            </a:p>
          </p:txBody>
        </p:sp>
        <p:graphicFrame>
          <p:nvGraphicFramePr>
            <p:cNvPr id="23614" name="Object 48"/>
            <p:cNvGraphicFramePr>
              <a:graphicFrameLocks noChangeAspect="1"/>
            </p:cNvGraphicFramePr>
            <p:nvPr/>
          </p:nvGraphicFramePr>
          <p:xfrm>
            <a:off x="4272" y="2352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9" imgW="219091" imgH="219026" progId="Equation.3">
                    <p:embed/>
                  </p:oleObj>
                </mc:Choice>
                <mc:Fallback>
                  <p:oleObj name="Equation" r:id="rId9" imgW="219091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52"/>
                          <a:ext cx="2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5" name="Object 49"/>
            <p:cNvGraphicFramePr>
              <a:graphicFrameLocks noChangeAspect="1"/>
            </p:cNvGraphicFramePr>
            <p:nvPr/>
          </p:nvGraphicFramePr>
          <p:xfrm>
            <a:off x="4368" y="2928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11" imgW="219091" imgH="219026" progId="Equation.3">
                    <p:embed/>
                  </p:oleObj>
                </mc:Choice>
                <mc:Fallback>
                  <p:oleObj name="Equation" r:id="rId11" imgW="219091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928"/>
                          <a:ext cx="2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6" name="Text Box 50"/>
            <p:cNvSpPr txBox="1">
              <a:spLocks noChangeArrowheads="1"/>
            </p:cNvSpPr>
            <p:nvPr/>
          </p:nvSpPr>
          <p:spPr bwMode="auto">
            <a:xfrm>
              <a:off x="4389" y="2774"/>
              <a:ext cx="29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0000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graphicFrame>
          <p:nvGraphicFramePr>
            <p:cNvPr id="23617" name="Object 51"/>
            <p:cNvGraphicFramePr>
              <a:graphicFrameLocks noChangeAspect="1"/>
            </p:cNvGraphicFramePr>
            <p:nvPr/>
          </p:nvGraphicFramePr>
          <p:xfrm>
            <a:off x="4609" y="3408"/>
            <a:ext cx="28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Equation" r:id="rId13" imgW="219091" imgH="228492" progId="Equation.3">
                    <p:embed/>
                  </p:oleObj>
                </mc:Choice>
                <mc:Fallback>
                  <p:oleObj name="Equation" r:id="rId13" imgW="219091" imgH="228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3408"/>
                          <a:ext cx="28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8" name="Text Box 52"/>
            <p:cNvSpPr txBox="1">
              <a:spLocks noChangeArrowheads="1"/>
            </p:cNvSpPr>
            <p:nvPr/>
          </p:nvSpPr>
          <p:spPr bwMode="auto">
            <a:xfrm>
              <a:off x="4631" y="3254"/>
              <a:ext cx="29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0000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graphicFrame>
          <p:nvGraphicFramePr>
            <p:cNvPr id="23619" name="Object 53"/>
            <p:cNvGraphicFramePr>
              <a:graphicFrameLocks noChangeAspect="1"/>
            </p:cNvGraphicFramePr>
            <p:nvPr/>
          </p:nvGraphicFramePr>
          <p:xfrm>
            <a:off x="4760" y="2496"/>
            <a:ext cx="3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Equation" r:id="rId15" imgW="285826" imgH="219026" progId="Equation.3">
                    <p:embed/>
                  </p:oleObj>
                </mc:Choice>
                <mc:Fallback>
                  <p:oleObj name="Equation" r:id="rId15" imgW="285826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496"/>
                          <a:ext cx="3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20" name="Text Box 54"/>
            <p:cNvSpPr txBox="1">
              <a:spLocks noChangeArrowheads="1"/>
            </p:cNvSpPr>
            <p:nvPr/>
          </p:nvSpPr>
          <p:spPr bwMode="auto">
            <a:xfrm>
              <a:off x="4846" y="3120"/>
              <a:ext cx="29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0000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446339" y="3884614"/>
            <a:ext cx="3932237" cy="2211387"/>
            <a:chOff x="581" y="2447"/>
            <a:chExt cx="2477" cy="1393"/>
          </a:xfrm>
        </p:grpSpPr>
        <p:sp>
          <p:nvSpPr>
            <p:cNvPr id="23564" name="Text Box 56"/>
            <p:cNvSpPr txBox="1">
              <a:spLocks noChangeArrowheads="1"/>
            </p:cNvSpPr>
            <p:nvPr/>
          </p:nvSpPr>
          <p:spPr bwMode="auto">
            <a:xfrm>
              <a:off x="581" y="2447"/>
              <a:ext cx="24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解</a:t>
              </a:r>
              <a:r>
                <a:rPr lang="en-US" altLang="zh-CN" sz="2800" b="1">
                  <a:solidFill>
                    <a:srgbClr val="000000"/>
                  </a:solidFill>
                  <a:sym typeface="Wingdings" panose="05000000000000000000" pitchFamily="2" charset="2"/>
                </a:rPr>
                <a:t>:</a:t>
              </a:r>
              <a:r>
                <a:rPr lang="en-US" altLang="zh-CN" sz="2800" b="1">
                  <a:solidFill>
                    <a:srgbClr val="000099"/>
                  </a:solidFill>
                  <a:sym typeface="Wingdings" panose="05000000000000000000" pitchFamily="2" charset="2"/>
                </a:rPr>
                <a:t>(</a:t>
              </a:r>
              <a:r>
                <a:rPr lang="en-US" altLang="zh-CN" sz="2800" b="1">
                  <a:solidFill>
                    <a:srgbClr val="000099"/>
                  </a:solidFill>
                </a:rPr>
                <a:t>1)  </a:t>
              </a:r>
              <a:r>
                <a:rPr lang="zh-CN" altLang="en-US" sz="2800" b="1">
                  <a:solidFill>
                    <a:srgbClr val="000099"/>
                  </a:solidFill>
                </a:rPr>
                <a:t>用相量法计算：</a:t>
              </a:r>
              <a:r>
                <a:rPr lang="zh-CN" altLang="en-US" sz="2800" b="1">
                  <a:solidFill>
                    <a:srgbClr val="FF3300"/>
                  </a:solidFill>
                </a:rPr>
                <a:t>  </a:t>
              </a:r>
            </a:p>
          </p:txBody>
        </p:sp>
        <p:graphicFrame>
          <p:nvGraphicFramePr>
            <p:cNvPr id="23565" name="Object 57"/>
            <p:cNvGraphicFramePr>
              <a:graphicFrameLocks noChangeAspect="1"/>
            </p:cNvGraphicFramePr>
            <p:nvPr/>
          </p:nvGraphicFramePr>
          <p:xfrm>
            <a:off x="831" y="2783"/>
            <a:ext cx="1617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Equation" r:id="rId17" imgW="977900" imgH="228600" progId="Equation.3">
                    <p:embed/>
                  </p:oleObj>
                </mc:Choice>
                <mc:Fallback>
                  <p:oleObj name="Equation" r:id="rId17" imgW="977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2783"/>
                          <a:ext cx="1617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58"/>
            <p:cNvGraphicFramePr>
              <a:graphicFrameLocks noChangeAspect="1"/>
            </p:cNvGraphicFramePr>
            <p:nvPr/>
          </p:nvGraphicFramePr>
          <p:xfrm>
            <a:off x="808" y="3119"/>
            <a:ext cx="201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Equation" r:id="rId19" imgW="1257300" imgH="228600" progId="Equation.3">
                    <p:embed/>
                  </p:oleObj>
                </mc:Choice>
                <mc:Fallback>
                  <p:oleObj name="Equation" r:id="rId19" imgW="1257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" y="3119"/>
                          <a:ext cx="201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59"/>
            <p:cNvGraphicFramePr>
              <a:graphicFrameLocks noChangeAspect="1"/>
            </p:cNvGraphicFramePr>
            <p:nvPr/>
          </p:nvGraphicFramePr>
          <p:xfrm>
            <a:off x="801" y="3455"/>
            <a:ext cx="201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Equation" r:id="rId21" imgW="1257300" imgH="241300" progId="Equation.3">
                    <p:embed/>
                  </p:oleObj>
                </mc:Choice>
                <mc:Fallback>
                  <p:oleObj name="Equation" r:id="rId21" imgW="12573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3455"/>
                          <a:ext cx="201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68" name="Group 60"/>
            <p:cNvGrpSpPr>
              <a:grpSpLocks/>
            </p:cNvGrpSpPr>
            <p:nvPr/>
          </p:nvGrpSpPr>
          <p:grpSpPr bwMode="auto">
            <a:xfrm>
              <a:off x="1824" y="3168"/>
              <a:ext cx="720" cy="240"/>
              <a:chOff x="1824" y="2040"/>
              <a:chExt cx="720" cy="240"/>
            </a:xfrm>
          </p:grpSpPr>
          <p:sp>
            <p:nvSpPr>
              <p:cNvPr id="23575" name="Line 61"/>
              <p:cNvSpPr>
                <a:spLocks noChangeShapeType="1"/>
              </p:cNvSpPr>
              <p:nvPr/>
            </p:nvSpPr>
            <p:spPr bwMode="auto">
              <a:xfrm flipH="1">
                <a:off x="1824" y="204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6" name="Line 62"/>
              <p:cNvSpPr>
                <a:spLocks noChangeShapeType="1"/>
              </p:cNvSpPr>
              <p:nvPr/>
            </p:nvSpPr>
            <p:spPr bwMode="auto">
              <a:xfrm>
                <a:off x="1824" y="228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69" name="Group 63"/>
            <p:cNvGrpSpPr>
              <a:grpSpLocks/>
            </p:cNvGrpSpPr>
            <p:nvPr/>
          </p:nvGrpSpPr>
          <p:grpSpPr bwMode="auto">
            <a:xfrm>
              <a:off x="1824" y="2832"/>
              <a:ext cx="432" cy="240"/>
              <a:chOff x="2256" y="2784"/>
              <a:chExt cx="432" cy="240"/>
            </a:xfrm>
          </p:grpSpPr>
          <p:sp>
            <p:nvSpPr>
              <p:cNvPr id="23573" name="Line 64"/>
              <p:cNvSpPr>
                <a:spLocks noChangeShapeType="1"/>
              </p:cNvSpPr>
              <p:nvPr/>
            </p:nvSpPr>
            <p:spPr bwMode="auto">
              <a:xfrm flipH="1">
                <a:off x="2256" y="2784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4" name="Line 65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70" name="Group 66"/>
            <p:cNvGrpSpPr>
              <a:grpSpLocks/>
            </p:cNvGrpSpPr>
            <p:nvPr/>
          </p:nvGrpSpPr>
          <p:grpSpPr bwMode="auto">
            <a:xfrm>
              <a:off x="1824" y="3504"/>
              <a:ext cx="720" cy="240"/>
              <a:chOff x="1824" y="2040"/>
              <a:chExt cx="720" cy="240"/>
            </a:xfrm>
          </p:grpSpPr>
          <p:sp>
            <p:nvSpPr>
              <p:cNvPr id="23571" name="Line 67"/>
              <p:cNvSpPr>
                <a:spLocks noChangeShapeType="1"/>
              </p:cNvSpPr>
              <p:nvPr/>
            </p:nvSpPr>
            <p:spPr bwMode="auto">
              <a:xfrm flipH="1">
                <a:off x="1824" y="204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2" name="Line 68"/>
              <p:cNvSpPr>
                <a:spLocks noChangeShapeType="1"/>
              </p:cNvSpPr>
              <p:nvPr/>
            </p:nvSpPr>
            <p:spPr bwMode="auto">
              <a:xfrm>
                <a:off x="1824" y="228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3587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078038" y="4495801"/>
          <a:ext cx="57705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2152716" imgH="228492" progId="Equation.3">
                  <p:embed/>
                </p:oleObj>
              </mc:Choice>
              <mc:Fallback>
                <p:oleObj name="Equation" r:id="rId3" imgW="2152716" imgH="228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495801"/>
                        <a:ext cx="57705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360613" y="5257801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相量图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208214" y="593726"/>
            <a:ext cx="2740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KVL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定律可知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08814" y="3184525"/>
            <a:ext cx="2840037" cy="2833688"/>
            <a:chOff x="3360" y="1920"/>
            <a:chExt cx="1789" cy="1785"/>
          </a:xfrm>
        </p:grpSpPr>
        <p:sp>
          <p:nvSpPr>
            <p:cNvPr id="24614" name="Line 6"/>
            <p:cNvSpPr>
              <a:spLocks noChangeShapeType="1"/>
            </p:cNvSpPr>
            <p:nvPr/>
          </p:nvSpPr>
          <p:spPr bwMode="auto">
            <a:xfrm flipH="1">
              <a:off x="3600" y="2889"/>
              <a:ext cx="432" cy="67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4615" name="Group 7"/>
            <p:cNvGrpSpPr>
              <a:grpSpLocks/>
            </p:cNvGrpSpPr>
            <p:nvPr/>
          </p:nvGrpSpPr>
          <p:grpSpPr bwMode="auto">
            <a:xfrm>
              <a:off x="3360" y="1920"/>
              <a:ext cx="1789" cy="1785"/>
              <a:chOff x="3360" y="1920"/>
              <a:chExt cx="1789" cy="1785"/>
            </a:xfrm>
          </p:grpSpPr>
          <p:sp>
            <p:nvSpPr>
              <p:cNvPr id="24616" name="Line 8"/>
              <p:cNvSpPr>
                <a:spLocks noChangeShapeType="1"/>
              </p:cNvSpPr>
              <p:nvPr/>
            </p:nvSpPr>
            <p:spPr bwMode="auto">
              <a:xfrm rot="14282560" flipV="1">
                <a:off x="3415" y="2546"/>
                <a:ext cx="783" cy="3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7" name="Line 9"/>
              <p:cNvSpPr>
                <a:spLocks noChangeShapeType="1"/>
              </p:cNvSpPr>
              <p:nvPr/>
            </p:nvSpPr>
            <p:spPr bwMode="auto">
              <a:xfrm flipV="1">
                <a:off x="4032" y="2889"/>
                <a:ext cx="80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4618" name="Object 10"/>
              <p:cNvGraphicFramePr>
                <a:graphicFrameLocks noChangeAspect="1"/>
              </p:cNvGraphicFramePr>
              <p:nvPr/>
            </p:nvGraphicFramePr>
            <p:xfrm>
              <a:off x="4848" y="2745"/>
              <a:ext cx="30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5" name="Equation" r:id="rId5" imgW="219091" imgH="219026" progId="Equation.3">
                      <p:embed/>
                    </p:oleObj>
                  </mc:Choice>
                  <mc:Fallback>
                    <p:oleObj name="Equation" r:id="rId5" imgW="219091" imgH="2190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745"/>
                            <a:ext cx="30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9" name="Object 11"/>
              <p:cNvGraphicFramePr>
                <a:graphicFrameLocks noChangeAspect="1"/>
              </p:cNvGraphicFramePr>
              <p:nvPr/>
            </p:nvGraphicFramePr>
            <p:xfrm>
              <a:off x="3360" y="3369"/>
              <a:ext cx="30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6" name="Equation" r:id="rId7" imgW="219091" imgH="219026" progId="Equation.3">
                      <p:embed/>
                    </p:oleObj>
                  </mc:Choice>
                  <mc:Fallback>
                    <p:oleObj name="Equation" r:id="rId7" imgW="219091" imgH="2190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3369"/>
                            <a:ext cx="30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0" name="Object 12"/>
              <p:cNvGraphicFramePr>
                <a:graphicFrameLocks noChangeAspect="1"/>
              </p:cNvGraphicFramePr>
              <p:nvPr/>
            </p:nvGraphicFramePr>
            <p:xfrm>
              <a:off x="3360" y="1920"/>
              <a:ext cx="301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" name="Equation" r:id="rId9" imgW="219091" imgH="228492" progId="Equation.3">
                      <p:embed/>
                    </p:oleObj>
                  </mc:Choice>
                  <mc:Fallback>
                    <p:oleObj name="Equation" r:id="rId9" imgW="219091" imgH="228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920"/>
                            <a:ext cx="301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316913" y="2970213"/>
            <a:ext cx="609600" cy="1828800"/>
            <a:chOff x="4184" y="1785"/>
            <a:chExt cx="384" cy="1152"/>
          </a:xfrm>
        </p:grpSpPr>
        <p:sp>
          <p:nvSpPr>
            <p:cNvPr id="24612" name="Line 14"/>
            <p:cNvSpPr>
              <a:spLocks noChangeShapeType="1"/>
            </p:cNvSpPr>
            <p:nvPr/>
          </p:nvSpPr>
          <p:spPr bwMode="auto">
            <a:xfrm rot="18113207" flipV="1">
              <a:off x="3865" y="2528"/>
              <a:ext cx="81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24613" name="Object 15"/>
            <p:cNvGraphicFramePr>
              <a:graphicFrameLocks noChangeAspect="1"/>
            </p:cNvGraphicFramePr>
            <p:nvPr/>
          </p:nvGraphicFramePr>
          <p:xfrm>
            <a:off x="4184" y="1785"/>
            <a:ext cx="3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公式" r:id="rId11" imgW="285826" imgH="219026" progId="Equation.3">
                    <p:embed/>
                  </p:oleObj>
                </mc:Choice>
                <mc:Fallback>
                  <p:oleObj name="公式" r:id="rId11" imgW="285826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785"/>
                          <a:ext cx="3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075614" y="3122613"/>
            <a:ext cx="2439987" cy="1600200"/>
            <a:chOff x="4032" y="1881"/>
            <a:chExt cx="1537" cy="1008"/>
          </a:xfrm>
        </p:grpSpPr>
        <p:sp>
          <p:nvSpPr>
            <p:cNvPr id="24610" name="Line 17"/>
            <p:cNvSpPr>
              <a:spLocks noChangeShapeType="1"/>
            </p:cNvSpPr>
            <p:nvPr/>
          </p:nvSpPr>
          <p:spPr bwMode="auto">
            <a:xfrm flipV="1">
              <a:off x="4032" y="2169"/>
              <a:ext cx="1200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24611" name="Object 18"/>
            <p:cNvGraphicFramePr>
              <a:graphicFrameLocks noChangeAspect="1"/>
            </p:cNvGraphicFramePr>
            <p:nvPr/>
          </p:nvGraphicFramePr>
          <p:xfrm>
            <a:off x="5184" y="1881"/>
            <a:ext cx="38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Equation" r:id="rId13" imgW="285826" imgH="219026" progId="Equation.3">
                    <p:embed/>
                  </p:oleObj>
                </mc:Choice>
                <mc:Fallback>
                  <p:oleObj name="Equation" r:id="rId13" imgW="285826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881"/>
                          <a:ext cx="38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8502651" y="4294188"/>
            <a:ext cx="677863" cy="474662"/>
            <a:chOff x="4301" y="2619"/>
            <a:chExt cx="427" cy="299"/>
          </a:xfrm>
        </p:grpSpPr>
        <p:sp>
          <p:nvSpPr>
            <p:cNvPr id="24608" name="Freeform 20"/>
            <p:cNvSpPr>
              <a:spLocks/>
            </p:cNvSpPr>
            <p:nvPr/>
          </p:nvSpPr>
          <p:spPr bwMode="auto">
            <a:xfrm>
              <a:off x="4301" y="2741"/>
              <a:ext cx="79" cy="142"/>
            </a:xfrm>
            <a:custGeom>
              <a:avLst/>
              <a:gdLst>
                <a:gd name="T0" fmla="*/ 0 w 79"/>
                <a:gd name="T1" fmla="*/ 0 h 142"/>
                <a:gd name="T2" fmla="*/ 55 w 79"/>
                <a:gd name="T3" fmla="*/ 71 h 142"/>
                <a:gd name="T4" fmla="*/ 71 w 79"/>
                <a:gd name="T5" fmla="*/ 118 h 142"/>
                <a:gd name="T6" fmla="*/ 79 w 79"/>
                <a:gd name="T7" fmla="*/ 142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42"/>
                <a:gd name="T14" fmla="*/ 79 w 79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42">
                  <a:moveTo>
                    <a:pt x="0" y="0"/>
                  </a:moveTo>
                  <a:cubicBezTo>
                    <a:pt x="21" y="21"/>
                    <a:pt x="45" y="42"/>
                    <a:pt x="55" y="71"/>
                  </a:cubicBezTo>
                  <a:cubicBezTo>
                    <a:pt x="60" y="87"/>
                    <a:pt x="66" y="102"/>
                    <a:pt x="71" y="118"/>
                  </a:cubicBezTo>
                  <a:cubicBezTo>
                    <a:pt x="74" y="126"/>
                    <a:pt x="79" y="142"/>
                    <a:pt x="79" y="14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24609" name="Object 21"/>
            <p:cNvGraphicFramePr>
              <a:graphicFrameLocks noChangeAspect="1"/>
            </p:cNvGraphicFramePr>
            <p:nvPr/>
          </p:nvGraphicFramePr>
          <p:xfrm>
            <a:off x="4360" y="2619"/>
            <a:ext cx="36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Equation" r:id="rId15" imgW="266519" imgH="190626" progId="Equation.3">
                    <p:embed/>
                  </p:oleObj>
                </mc:Choice>
                <mc:Fallback>
                  <p:oleObj name="Equation" r:id="rId15" imgW="266519" imgH="1906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2619"/>
                          <a:ext cx="36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37613" y="3565525"/>
            <a:ext cx="1143000" cy="1143000"/>
            <a:chOff x="4512" y="2160"/>
            <a:chExt cx="720" cy="720"/>
          </a:xfrm>
        </p:grpSpPr>
        <p:sp>
          <p:nvSpPr>
            <p:cNvPr id="24606" name="Line 23"/>
            <p:cNvSpPr>
              <a:spLocks noChangeShapeType="1"/>
            </p:cNvSpPr>
            <p:nvPr/>
          </p:nvSpPr>
          <p:spPr bwMode="auto">
            <a:xfrm>
              <a:off x="4512" y="2169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07" name="Line 24"/>
            <p:cNvSpPr>
              <a:spLocks noChangeShapeType="1"/>
            </p:cNvSpPr>
            <p:nvPr/>
          </p:nvSpPr>
          <p:spPr bwMode="auto">
            <a:xfrm flipV="1">
              <a:off x="4848" y="2160"/>
              <a:ext cx="384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211389" y="1127126"/>
            <a:ext cx="6503987" cy="606425"/>
            <a:chOff x="433" y="710"/>
            <a:chExt cx="4097" cy="382"/>
          </a:xfrm>
        </p:grpSpPr>
        <p:graphicFrame>
          <p:nvGraphicFramePr>
            <p:cNvPr id="24599" name="Object 26"/>
            <p:cNvGraphicFramePr>
              <a:graphicFrameLocks noChangeAspect="1"/>
            </p:cNvGraphicFramePr>
            <p:nvPr/>
          </p:nvGraphicFramePr>
          <p:xfrm>
            <a:off x="433" y="710"/>
            <a:ext cx="409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Equation" r:id="rId17" imgW="2768600" imgH="228600" progId="Equation.3">
                    <p:embed/>
                  </p:oleObj>
                </mc:Choice>
                <mc:Fallback>
                  <p:oleObj name="Equation" r:id="rId17" imgW="276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710"/>
                          <a:ext cx="4097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00" name="Group 27"/>
            <p:cNvGrpSpPr>
              <a:grpSpLocks/>
            </p:cNvGrpSpPr>
            <p:nvPr/>
          </p:nvGrpSpPr>
          <p:grpSpPr bwMode="auto">
            <a:xfrm>
              <a:off x="3552" y="768"/>
              <a:ext cx="720" cy="240"/>
              <a:chOff x="1824" y="2040"/>
              <a:chExt cx="720" cy="240"/>
            </a:xfrm>
          </p:grpSpPr>
          <p:sp>
            <p:nvSpPr>
              <p:cNvPr id="24604" name="Line 28"/>
              <p:cNvSpPr>
                <a:spLocks noChangeShapeType="1"/>
              </p:cNvSpPr>
              <p:nvPr/>
            </p:nvSpPr>
            <p:spPr bwMode="auto">
              <a:xfrm flipH="1">
                <a:off x="1824" y="204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5" name="Line 29"/>
              <p:cNvSpPr>
                <a:spLocks noChangeShapeType="1"/>
              </p:cNvSpPr>
              <p:nvPr/>
            </p:nvSpPr>
            <p:spPr bwMode="auto">
              <a:xfrm>
                <a:off x="1824" y="228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01" name="Group 30"/>
            <p:cNvGrpSpPr>
              <a:grpSpLocks/>
            </p:cNvGrpSpPr>
            <p:nvPr/>
          </p:nvGrpSpPr>
          <p:grpSpPr bwMode="auto">
            <a:xfrm>
              <a:off x="2448" y="768"/>
              <a:ext cx="336" cy="240"/>
              <a:chOff x="2496" y="768"/>
              <a:chExt cx="336" cy="240"/>
            </a:xfrm>
          </p:grpSpPr>
          <p:sp>
            <p:nvSpPr>
              <p:cNvPr id="24602" name="Line 31"/>
              <p:cNvSpPr>
                <a:spLocks noChangeShapeType="1"/>
              </p:cNvSpPr>
              <p:nvPr/>
            </p:nvSpPr>
            <p:spPr bwMode="auto">
              <a:xfrm flipH="1">
                <a:off x="2496" y="768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3" name="Line 32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2193926" y="1828800"/>
            <a:ext cx="7712075" cy="2636838"/>
            <a:chOff x="422" y="1152"/>
            <a:chExt cx="4858" cy="1661"/>
          </a:xfrm>
        </p:grpSpPr>
        <p:grpSp>
          <p:nvGrpSpPr>
            <p:cNvPr id="24588" name="Group 34"/>
            <p:cNvGrpSpPr>
              <a:grpSpLocks/>
            </p:cNvGrpSpPr>
            <p:nvPr/>
          </p:nvGrpSpPr>
          <p:grpSpPr bwMode="auto">
            <a:xfrm>
              <a:off x="422" y="1152"/>
              <a:ext cx="4858" cy="1661"/>
              <a:chOff x="422" y="1152"/>
              <a:chExt cx="4858" cy="1661"/>
            </a:xfrm>
          </p:grpSpPr>
          <p:graphicFrame>
            <p:nvGraphicFramePr>
              <p:cNvPr id="24595" name="Object 35"/>
              <p:cNvGraphicFramePr>
                <a:graphicFrameLocks noChangeAspect="1"/>
              </p:cNvGraphicFramePr>
              <p:nvPr/>
            </p:nvGraphicFramePr>
            <p:xfrm>
              <a:off x="422" y="1152"/>
              <a:ext cx="4858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2" name="Equation" r:id="rId19" imgW="3289300" imgH="228600" progId="Equation.3">
                      <p:embed/>
                    </p:oleObj>
                  </mc:Choice>
                  <mc:Fallback>
                    <p:oleObj name="Equation" r:id="rId19" imgW="32893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" y="1152"/>
                            <a:ext cx="4858" cy="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6" name="Object 36"/>
              <p:cNvGraphicFramePr>
                <a:graphicFrameLocks noChangeAspect="1"/>
              </p:cNvGraphicFramePr>
              <p:nvPr/>
            </p:nvGraphicFramePr>
            <p:xfrm>
              <a:off x="865" y="1635"/>
              <a:ext cx="2495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3" name="Equation" r:id="rId21" imgW="1688367" imgH="203112" progId="Equation.3">
                      <p:embed/>
                    </p:oleObj>
                  </mc:Choice>
                  <mc:Fallback>
                    <p:oleObj name="Equation" r:id="rId21" imgW="168836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5" y="1635"/>
                            <a:ext cx="2495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7" name="Object 37"/>
              <p:cNvGraphicFramePr>
                <a:graphicFrameLocks noChangeAspect="1"/>
              </p:cNvGraphicFramePr>
              <p:nvPr/>
            </p:nvGraphicFramePr>
            <p:xfrm>
              <a:off x="888" y="2044"/>
              <a:ext cx="1896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4" name="Equation" r:id="rId23" imgW="1282700" imgH="203200" progId="Equation.3">
                      <p:embed/>
                    </p:oleObj>
                  </mc:Choice>
                  <mc:Fallback>
                    <p:oleObj name="Equation" r:id="rId23" imgW="1282700" imgH="203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8" y="2044"/>
                            <a:ext cx="1896" cy="3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8" name="Object 38"/>
              <p:cNvGraphicFramePr>
                <a:graphicFrameLocks noChangeAspect="1"/>
              </p:cNvGraphicFramePr>
              <p:nvPr/>
            </p:nvGraphicFramePr>
            <p:xfrm>
              <a:off x="927" y="2477"/>
              <a:ext cx="122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5" name="Equation" r:id="rId25" imgW="819283" imgH="190626" progId="Equation.3">
                      <p:embed/>
                    </p:oleObj>
                  </mc:Choice>
                  <mc:Fallback>
                    <p:oleObj name="Equation" r:id="rId25" imgW="819283" imgH="1906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7" y="2477"/>
                            <a:ext cx="122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89" name="Group 39"/>
            <p:cNvGrpSpPr>
              <a:grpSpLocks/>
            </p:cNvGrpSpPr>
            <p:nvPr/>
          </p:nvGrpSpPr>
          <p:grpSpPr bwMode="auto">
            <a:xfrm>
              <a:off x="2112" y="2064"/>
              <a:ext cx="480" cy="240"/>
              <a:chOff x="2112" y="2064"/>
              <a:chExt cx="480" cy="240"/>
            </a:xfrm>
          </p:grpSpPr>
          <p:sp>
            <p:nvSpPr>
              <p:cNvPr id="24593" name="Line 40"/>
              <p:cNvSpPr>
                <a:spLocks noChangeShapeType="1"/>
              </p:cNvSpPr>
              <p:nvPr/>
            </p:nvSpPr>
            <p:spPr bwMode="auto">
              <a:xfrm flipH="1">
                <a:off x="2112" y="2064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4" name="Line 41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590" name="Group 42"/>
            <p:cNvGrpSpPr>
              <a:grpSpLocks/>
            </p:cNvGrpSpPr>
            <p:nvPr/>
          </p:nvGrpSpPr>
          <p:grpSpPr bwMode="auto">
            <a:xfrm>
              <a:off x="1488" y="2496"/>
              <a:ext cx="480" cy="240"/>
              <a:chOff x="1488" y="2496"/>
              <a:chExt cx="480" cy="240"/>
            </a:xfrm>
          </p:grpSpPr>
          <p:sp>
            <p:nvSpPr>
              <p:cNvPr id="24591" name="Line 43"/>
              <p:cNvSpPr>
                <a:spLocks noChangeShapeType="1"/>
              </p:cNvSpPr>
              <p:nvPr/>
            </p:nvSpPr>
            <p:spPr bwMode="auto">
              <a:xfrm flipH="1">
                <a:off x="1488" y="2496"/>
                <a:ext cx="144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2" name="Line 44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8782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803525" y="3881439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srgbClr val="000000"/>
              </a:solidFill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981200" y="228601"/>
            <a:ext cx="82296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1: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有一电感元件，</a:t>
            </a:r>
            <a:r>
              <a:rPr kumimoji="1" lang="en-US" altLang="zh-CN" sz="2800" b="1" i="1">
                <a:solidFill>
                  <a:srgbClr val="000000"/>
                </a:solidFill>
              </a:rPr>
              <a:t>L</a:t>
            </a:r>
            <a:r>
              <a:rPr kumimoji="1" lang="en-US" altLang="zh-CN" sz="2800" b="1">
                <a:solidFill>
                  <a:srgbClr val="000000"/>
                </a:solidFill>
              </a:rPr>
              <a:t>=0.2H,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电流 </a:t>
            </a:r>
            <a:r>
              <a:rPr kumimoji="1" lang="en-US" altLang="zh-CN" sz="2800" b="1" i="1">
                <a:solidFill>
                  <a:srgbClr val="000000"/>
                </a:solidFill>
              </a:rPr>
              <a:t>i 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如图所示，求电感元件中产生的自感电动势</a:t>
            </a:r>
            <a:r>
              <a:rPr kumimoji="1" lang="en-US" altLang="zh-CN" sz="2800" b="1" i="1">
                <a:solidFill>
                  <a:srgbClr val="000000"/>
                </a:solidFill>
              </a:rPr>
              <a:t>e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宋体" pitchFamily="2" charset="-122"/>
              </a:rPr>
              <a:t>L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和两端电压</a:t>
            </a:r>
            <a:r>
              <a:rPr kumimoji="1" lang="en-US" altLang="zh-CN" sz="2800" b="1" i="1">
                <a:solidFill>
                  <a:srgbClr val="000000"/>
                </a:solidFill>
              </a:rPr>
              <a:t>u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的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波形。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2789" y="1679576"/>
            <a:ext cx="3436937" cy="519113"/>
            <a:chOff x="289" y="1104"/>
            <a:chExt cx="2165" cy="327"/>
          </a:xfrm>
        </p:grpSpPr>
        <p:sp>
          <p:nvSpPr>
            <p:cNvPr id="30799" name="Rectangle 5"/>
            <p:cNvSpPr>
              <a:spLocks noChangeArrowheads="1"/>
            </p:cNvSpPr>
            <p:nvPr/>
          </p:nvSpPr>
          <p:spPr bwMode="auto">
            <a:xfrm>
              <a:off x="289" y="1104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解：当</a:t>
              </a:r>
            </a:p>
          </p:txBody>
        </p:sp>
        <p:graphicFrame>
          <p:nvGraphicFramePr>
            <p:cNvPr id="30800" name="Object 1036"/>
            <p:cNvGraphicFramePr>
              <a:graphicFrameLocks noChangeAspect="1"/>
            </p:cNvGraphicFramePr>
            <p:nvPr/>
          </p:nvGraphicFramePr>
          <p:xfrm>
            <a:off x="1056" y="1152"/>
            <a:ext cx="109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name="公式" r:id="rId3" imgW="736280" imgH="177723" progId="Equation.3">
                    <p:embed/>
                  </p:oleObj>
                </mc:Choice>
                <mc:Fallback>
                  <p:oleObj name="公式" r:id="rId3" imgW="736280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152"/>
                          <a:ext cx="109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1" name="Rectangle 7"/>
            <p:cNvSpPr>
              <a:spLocks noChangeArrowheads="1"/>
            </p:cNvSpPr>
            <p:nvPr/>
          </p:nvSpPr>
          <p:spPr bwMode="auto">
            <a:xfrm>
              <a:off x="2112" y="1104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时</a:t>
              </a:r>
            </a:p>
          </p:txBody>
        </p:sp>
      </p:grpSp>
      <p:graphicFrame>
        <p:nvGraphicFramePr>
          <p:cNvPr id="249856" name="Object 1024"/>
          <p:cNvGraphicFramePr>
            <a:graphicFrameLocks noChangeAspect="1"/>
          </p:cNvGraphicFramePr>
          <p:nvPr/>
        </p:nvGraphicFramePr>
        <p:xfrm>
          <a:off x="3200401" y="2212976"/>
          <a:ext cx="13128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5" imgW="558558" imgH="203112" progId="Equation.3">
                  <p:embed/>
                </p:oleObj>
              </mc:Choice>
              <mc:Fallback>
                <p:oleObj name="公式" r:id="rId5" imgW="5585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212976"/>
                        <a:ext cx="13128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1" y="2441576"/>
            <a:ext cx="3643313" cy="1063625"/>
            <a:chOff x="480" y="1538"/>
            <a:chExt cx="2295" cy="670"/>
          </a:xfrm>
        </p:grpSpPr>
        <p:graphicFrame>
          <p:nvGraphicFramePr>
            <p:cNvPr id="30797" name="Object 1035"/>
            <p:cNvGraphicFramePr>
              <a:graphicFrameLocks noChangeAspect="1"/>
            </p:cNvGraphicFramePr>
            <p:nvPr/>
          </p:nvGraphicFramePr>
          <p:xfrm>
            <a:off x="894" y="1586"/>
            <a:ext cx="1881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Equation" r:id="rId7" imgW="1269449" imgH="393529" progId="Equation.3">
                    <p:embed/>
                  </p:oleObj>
                </mc:Choice>
                <mc:Fallback>
                  <p:oleObj name="Equation" r:id="rId7" imgW="126944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1586"/>
                          <a:ext cx="1881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8" name="Rectangle 11"/>
            <p:cNvSpPr>
              <a:spLocks noChangeArrowheads="1"/>
            </p:cNvSpPr>
            <p:nvPr/>
          </p:nvSpPr>
          <p:spPr bwMode="auto">
            <a:xfrm>
              <a:off x="480" y="1538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则：</a:t>
              </a:r>
            </a:p>
          </p:txBody>
        </p:sp>
      </p:grpSp>
      <p:graphicFrame>
        <p:nvGraphicFramePr>
          <p:cNvPr id="249857" name="Object 1025"/>
          <p:cNvGraphicFramePr>
            <a:graphicFrameLocks noChangeAspect="1"/>
          </p:cNvGraphicFramePr>
          <p:nvPr/>
        </p:nvGraphicFramePr>
        <p:xfrm>
          <a:off x="2778125" y="3432176"/>
          <a:ext cx="29987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9" imgW="1307532" imgH="215806" progId="Equation.3">
                  <p:embed/>
                </p:oleObj>
              </mc:Choice>
              <mc:Fallback>
                <p:oleObj name="Equation" r:id="rId9" imgW="130753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3432176"/>
                        <a:ext cx="29987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32000" y="3965576"/>
            <a:ext cx="4986338" cy="2206625"/>
            <a:chOff x="320" y="2498"/>
            <a:chExt cx="3141" cy="1390"/>
          </a:xfrm>
        </p:grpSpPr>
        <p:grpSp>
          <p:nvGrpSpPr>
            <p:cNvPr id="30791" name="Group 14"/>
            <p:cNvGrpSpPr>
              <a:grpSpLocks/>
            </p:cNvGrpSpPr>
            <p:nvPr/>
          </p:nvGrpSpPr>
          <p:grpSpPr bwMode="auto">
            <a:xfrm>
              <a:off x="576" y="2498"/>
              <a:ext cx="1940" cy="327"/>
              <a:chOff x="562" y="2832"/>
              <a:chExt cx="1940" cy="327"/>
            </a:xfrm>
          </p:grpSpPr>
          <p:sp>
            <p:nvSpPr>
              <p:cNvPr id="30794" name="Rectangle 15"/>
              <p:cNvSpPr>
                <a:spLocks noChangeArrowheads="1"/>
              </p:cNvSpPr>
              <p:nvPr/>
            </p:nvSpPr>
            <p:spPr bwMode="auto">
              <a:xfrm>
                <a:off x="562" y="2832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当</a:t>
                </a:r>
              </a:p>
            </p:txBody>
          </p:sp>
          <p:graphicFrame>
            <p:nvGraphicFramePr>
              <p:cNvPr id="30795" name="Object 1034"/>
              <p:cNvGraphicFramePr>
                <a:graphicFrameLocks noChangeAspect="1"/>
              </p:cNvGraphicFramePr>
              <p:nvPr/>
            </p:nvGraphicFramePr>
            <p:xfrm>
              <a:off x="819" y="2880"/>
              <a:ext cx="1372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3" name="公式" r:id="rId11" imgW="926698" imgH="177723" progId="Equation.3">
                      <p:embed/>
                    </p:oleObj>
                  </mc:Choice>
                  <mc:Fallback>
                    <p:oleObj name="公式" r:id="rId11" imgW="926698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9" y="2880"/>
                            <a:ext cx="1372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96" name="Rectangle 1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时</a:t>
                </a:r>
              </a:p>
            </p:txBody>
          </p:sp>
        </p:grpSp>
        <p:graphicFrame>
          <p:nvGraphicFramePr>
            <p:cNvPr id="30792" name="Object 1032"/>
            <p:cNvGraphicFramePr>
              <a:graphicFrameLocks noChangeAspect="1"/>
            </p:cNvGraphicFramePr>
            <p:nvPr/>
          </p:nvGraphicFramePr>
          <p:xfrm>
            <a:off x="768" y="2930"/>
            <a:ext cx="163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公式" r:id="rId13" imgW="1104900" imgH="203200" progId="Equation.3">
                    <p:embed/>
                  </p:oleObj>
                </mc:Choice>
                <mc:Fallback>
                  <p:oleObj name="公式" r:id="rId13" imgW="11049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30"/>
                          <a:ext cx="163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3" name="Object 1033"/>
            <p:cNvGraphicFramePr>
              <a:graphicFrameLocks noChangeAspect="1"/>
            </p:cNvGraphicFramePr>
            <p:nvPr/>
          </p:nvGraphicFramePr>
          <p:xfrm>
            <a:off x="320" y="3266"/>
            <a:ext cx="3141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15" imgW="2120900" imgH="393700" progId="Equation.3">
                    <p:embed/>
                  </p:oleObj>
                </mc:Choice>
                <mc:Fallback>
                  <p:oleObj name="Equation" r:id="rId15" imgW="21209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3266"/>
                          <a:ext cx="3141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9" name="Group 20"/>
          <p:cNvGrpSpPr>
            <a:grpSpLocks/>
          </p:cNvGrpSpPr>
          <p:nvPr/>
        </p:nvGrpSpPr>
        <p:grpSpPr bwMode="auto">
          <a:xfrm>
            <a:off x="7010401" y="1243014"/>
            <a:ext cx="2447925" cy="1728787"/>
            <a:chOff x="3456" y="783"/>
            <a:chExt cx="1542" cy="1089"/>
          </a:xfrm>
        </p:grpSpPr>
        <p:grpSp>
          <p:nvGrpSpPr>
            <p:cNvPr id="30773" name="Group 21"/>
            <p:cNvGrpSpPr>
              <a:grpSpLocks/>
            </p:cNvGrpSpPr>
            <p:nvPr/>
          </p:nvGrpSpPr>
          <p:grpSpPr bwMode="auto">
            <a:xfrm>
              <a:off x="3459" y="783"/>
              <a:ext cx="1539" cy="1070"/>
              <a:chOff x="3459" y="783"/>
              <a:chExt cx="1539" cy="1070"/>
            </a:xfrm>
          </p:grpSpPr>
          <p:sp>
            <p:nvSpPr>
              <p:cNvPr id="30775" name="Line 22"/>
              <p:cNvSpPr>
                <a:spLocks noChangeShapeType="1"/>
              </p:cNvSpPr>
              <p:nvPr/>
            </p:nvSpPr>
            <p:spPr bwMode="auto">
              <a:xfrm flipV="1">
                <a:off x="3691" y="864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76" name="Line 23"/>
              <p:cNvSpPr>
                <a:spLocks noChangeShapeType="1"/>
              </p:cNvSpPr>
              <p:nvPr/>
            </p:nvSpPr>
            <p:spPr bwMode="auto">
              <a:xfrm>
                <a:off x="3643" y="1632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77" name="Line 24"/>
              <p:cNvSpPr>
                <a:spLocks noChangeShapeType="1"/>
              </p:cNvSpPr>
              <p:nvPr/>
            </p:nvSpPr>
            <p:spPr bwMode="auto">
              <a:xfrm flipV="1">
                <a:off x="3691" y="1152"/>
                <a:ext cx="480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78" name="Line 25"/>
              <p:cNvSpPr>
                <a:spLocks noChangeShapeType="1"/>
              </p:cNvSpPr>
              <p:nvPr/>
            </p:nvSpPr>
            <p:spPr bwMode="auto">
              <a:xfrm>
                <a:off x="4171" y="1152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79" name="Line 26"/>
              <p:cNvSpPr>
                <a:spLocks noChangeShapeType="1"/>
              </p:cNvSpPr>
              <p:nvPr/>
            </p:nvSpPr>
            <p:spPr bwMode="auto">
              <a:xfrm>
                <a:off x="3931" y="1632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80" name="Line 27"/>
              <p:cNvSpPr>
                <a:spLocks noChangeShapeType="1"/>
              </p:cNvSpPr>
              <p:nvPr/>
            </p:nvSpPr>
            <p:spPr bwMode="auto">
              <a:xfrm>
                <a:off x="4411" y="1632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81" name="Line 28"/>
              <p:cNvSpPr>
                <a:spLocks noChangeShapeType="1"/>
              </p:cNvSpPr>
              <p:nvPr/>
            </p:nvSpPr>
            <p:spPr bwMode="auto">
              <a:xfrm>
                <a:off x="4171" y="1632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82" name="Line 29"/>
              <p:cNvSpPr>
                <a:spLocks noChangeShapeType="1"/>
              </p:cNvSpPr>
              <p:nvPr/>
            </p:nvSpPr>
            <p:spPr bwMode="auto">
              <a:xfrm flipH="1">
                <a:off x="3643" y="1392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83" name="Line 30"/>
              <p:cNvSpPr>
                <a:spLocks noChangeShapeType="1"/>
              </p:cNvSpPr>
              <p:nvPr/>
            </p:nvSpPr>
            <p:spPr bwMode="auto">
              <a:xfrm flipH="1">
                <a:off x="3643" y="1152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84" name="Text Box 31"/>
              <p:cNvSpPr txBox="1">
                <a:spLocks noChangeArrowheads="1"/>
              </p:cNvSpPr>
              <p:nvPr/>
            </p:nvSpPr>
            <p:spPr bwMode="auto">
              <a:xfrm>
                <a:off x="3843" y="160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0785" name="Text Box 32"/>
              <p:cNvSpPr txBox="1">
                <a:spLocks noChangeArrowheads="1"/>
              </p:cNvSpPr>
              <p:nvPr/>
            </p:nvSpPr>
            <p:spPr bwMode="auto">
              <a:xfrm>
                <a:off x="4083" y="160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30786" name="Text Box 33"/>
              <p:cNvSpPr txBox="1">
                <a:spLocks noChangeArrowheads="1"/>
              </p:cNvSpPr>
              <p:nvPr/>
            </p:nvSpPr>
            <p:spPr bwMode="auto">
              <a:xfrm>
                <a:off x="4323" y="160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30787" name="Text Box 34"/>
              <p:cNvSpPr txBox="1">
                <a:spLocks noChangeArrowheads="1"/>
              </p:cNvSpPr>
              <p:nvPr/>
            </p:nvSpPr>
            <p:spPr bwMode="auto">
              <a:xfrm>
                <a:off x="3459" y="12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0788" name="Text Box 35"/>
              <p:cNvSpPr txBox="1">
                <a:spLocks noChangeArrowheads="1"/>
              </p:cNvSpPr>
              <p:nvPr/>
            </p:nvSpPr>
            <p:spPr bwMode="auto">
              <a:xfrm>
                <a:off x="3459" y="102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4</a:t>
                </a:r>
              </a:p>
            </p:txBody>
          </p:sp>
          <p:graphicFrame>
            <p:nvGraphicFramePr>
              <p:cNvPr id="30789" name="Object 1030"/>
              <p:cNvGraphicFramePr>
                <a:graphicFrameLocks noChangeAspect="1"/>
              </p:cNvGraphicFramePr>
              <p:nvPr/>
            </p:nvGraphicFramePr>
            <p:xfrm>
              <a:off x="3774" y="783"/>
              <a:ext cx="41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6" name="Equation" r:id="rId17" imgW="361794" imgH="171262" progId="Equation.3">
                      <p:embed/>
                    </p:oleObj>
                  </mc:Choice>
                  <mc:Fallback>
                    <p:oleObj name="Equation" r:id="rId17" imgW="361794" imgH="1712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4" y="783"/>
                            <a:ext cx="410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0" name="Object 1031"/>
              <p:cNvGraphicFramePr>
                <a:graphicFrameLocks noChangeAspect="1"/>
              </p:cNvGraphicFramePr>
              <p:nvPr/>
            </p:nvGraphicFramePr>
            <p:xfrm>
              <a:off x="4645" y="1551"/>
              <a:ext cx="353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7" name="Equation" r:id="rId19" imgW="304713" imgH="171262" progId="Equation.3">
                      <p:embed/>
                    </p:oleObj>
                  </mc:Choice>
                  <mc:Fallback>
                    <p:oleObj name="Equation" r:id="rId19" imgW="304713" imgH="1712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5" y="1551"/>
                            <a:ext cx="353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74" name="Text Box 38"/>
            <p:cNvSpPr txBox="1">
              <a:spLocks noChangeArrowheads="1"/>
            </p:cNvSpPr>
            <p:nvPr/>
          </p:nvSpPr>
          <p:spPr bwMode="auto">
            <a:xfrm>
              <a:off x="3456" y="158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O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6634164" y="2824163"/>
            <a:ext cx="2797175" cy="3733800"/>
            <a:chOff x="3219" y="1779"/>
            <a:chExt cx="1762" cy="2352"/>
          </a:xfrm>
        </p:grpSpPr>
        <p:grpSp>
          <p:nvGrpSpPr>
            <p:cNvPr id="30731" name="Group 40"/>
            <p:cNvGrpSpPr>
              <a:grpSpLocks/>
            </p:cNvGrpSpPr>
            <p:nvPr/>
          </p:nvGrpSpPr>
          <p:grpSpPr bwMode="auto">
            <a:xfrm>
              <a:off x="3219" y="1779"/>
              <a:ext cx="1762" cy="2352"/>
              <a:chOff x="3219" y="1779"/>
              <a:chExt cx="1762" cy="2352"/>
            </a:xfrm>
          </p:grpSpPr>
          <p:grpSp>
            <p:nvGrpSpPr>
              <p:cNvPr id="30734" name="Group 41"/>
              <p:cNvGrpSpPr>
                <a:grpSpLocks/>
              </p:cNvGrpSpPr>
              <p:nvPr/>
            </p:nvGrpSpPr>
            <p:grpSpPr bwMode="auto">
              <a:xfrm>
                <a:off x="3267" y="1779"/>
                <a:ext cx="1714" cy="1149"/>
                <a:chOff x="3267" y="1779"/>
                <a:chExt cx="1714" cy="1149"/>
              </a:xfrm>
            </p:grpSpPr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674" y="1824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3626" y="2544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5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544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58" name="Line 45"/>
                <p:cNvSpPr>
                  <a:spLocks noChangeShapeType="1"/>
                </p:cNvSpPr>
                <p:nvPr/>
              </p:nvSpPr>
              <p:spPr bwMode="auto">
                <a:xfrm>
                  <a:off x="4394" y="2544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59" name="Line 46"/>
                <p:cNvSpPr>
                  <a:spLocks noChangeShapeType="1"/>
                </p:cNvSpPr>
                <p:nvPr/>
              </p:nvSpPr>
              <p:spPr bwMode="auto">
                <a:xfrm>
                  <a:off x="4154" y="2544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6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626" y="2784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6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626" y="2064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6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826" y="25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3076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066" y="25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4</a:t>
                  </a:r>
                </a:p>
              </p:txBody>
            </p:sp>
            <p:sp>
              <p:nvSpPr>
                <p:cNvPr id="3076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06" y="25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6</a:t>
                  </a:r>
                </a:p>
              </p:txBody>
            </p:sp>
            <p:sp>
              <p:nvSpPr>
                <p:cNvPr id="3076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267" y="2659"/>
                  <a:ext cx="3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-0.2</a:t>
                  </a:r>
                </a:p>
              </p:txBody>
            </p:sp>
            <p:sp>
              <p:nvSpPr>
                <p:cNvPr id="3076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382" y="1939"/>
                  <a:ext cx="3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0.4</a:t>
                  </a:r>
                </a:p>
              </p:txBody>
            </p:sp>
            <p:graphicFrame>
              <p:nvGraphicFramePr>
                <p:cNvPr id="30767" name="Object 1028"/>
                <p:cNvGraphicFramePr>
                  <a:graphicFrameLocks noChangeAspect="1"/>
                </p:cNvGraphicFramePr>
                <p:nvPr/>
              </p:nvGraphicFramePr>
              <p:xfrm>
                <a:off x="3706" y="1779"/>
                <a:ext cx="353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88" name="Equation" r:id="rId21" imgW="333253" imgH="209559" progId="Equation.3">
                        <p:embed/>
                      </p:oleObj>
                    </mc:Choice>
                    <mc:Fallback>
                      <p:oleObj name="Equation" r:id="rId21" imgW="333253" imgH="20955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6" y="1779"/>
                              <a:ext cx="353" cy="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68" name="Object 1029"/>
                <p:cNvGraphicFramePr>
                  <a:graphicFrameLocks noChangeAspect="1"/>
                </p:cNvGraphicFramePr>
                <p:nvPr/>
              </p:nvGraphicFramePr>
              <p:xfrm>
                <a:off x="4628" y="2463"/>
                <a:ext cx="353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89" name="Equation" r:id="rId23" imgW="304713" imgH="171262" progId="Equation.3">
                        <p:embed/>
                      </p:oleObj>
                    </mc:Choice>
                    <mc:Fallback>
                      <p:oleObj name="Equation" r:id="rId23" imgW="304713" imgH="1712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28" y="2463"/>
                              <a:ext cx="353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69" name="Line 56"/>
                <p:cNvSpPr>
                  <a:spLocks noChangeShapeType="1"/>
                </p:cNvSpPr>
                <p:nvPr/>
              </p:nvSpPr>
              <p:spPr bwMode="auto">
                <a:xfrm>
                  <a:off x="3674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70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154" y="2064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71" name="Line 58"/>
                <p:cNvSpPr>
                  <a:spLocks noChangeShapeType="1"/>
                </p:cNvSpPr>
                <p:nvPr/>
              </p:nvSpPr>
              <p:spPr bwMode="auto">
                <a:xfrm>
                  <a:off x="4154" y="206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72" name="Line 59"/>
                <p:cNvSpPr>
                  <a:spLocks noChangeShapeType="1"/>
                </p:cNvSpPr>
                <p:nvPr/>
              </p:nvSpPr>
              <p:spPr bwMode="auto">
                <a:xfrm>
                  <a:off x="4394" y="2064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0735" name="Group 60"/>
              <p:cNvGrpSpPr>
                <a:grpSpLocks/>
              </p:cNvGrpSpPr>
              <p:nvPr/>
            </p:nvGrpSpPr>
            <p:grpSpPr bwMode="auto">
              <a:xfrm>
                <a:off x="3219" y="2894"/>
                <a:ext cx="1762" cy="1237"/>
                <a:chOff x="3219" y="2894"/>
                <a:chExt cx="1762" cy="1237"/>
              </a:xfrm>
            </p:grpSpPr>
            <p:sp>
              <p:nvSpPr>
                <p:cNvPr id="30736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673" y="3017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37" name="Line 62"/>
                <p:cNvSpPr>
                  <a:spLocks noChangeShapeType="1"/>
                </p:cNvSpPr>
                <p:nvPr/>
              </p:nvSpPr>
              <p:spPr bwMode="auto">
                <a:xfrm>
                  <a:off x="3626" y="3497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38" name="Line 63"/>
                <p:cNvSpPr>
                  <a:spLocks noChangeShapeType="1"/>
                </p:cNvSpPr>
                <p:nvPr/>
              </p:nvSpPr>
              <p:spPr bwMode="auto">
                <a:xfrm>
                  <a:off x="3914" y="3497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39" name="Line 64"/>
                <p:cNvSpPr>
                  <a:spLocks noChangeShapeType="1"/>
                </p:cNvSpPr>
                <p:nvPr/>
              </p:nvSpPr>
              <p:spPr bwMode="auto">
                <a:xfrm>
                  <a:off x="4394" y="3497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40" name="Line 65"/>
                <p:cNvSpPr>
                  <a:spLocks noChangeShapeType="1"/>
                </p:cNvSpPr>
                <p:nvPr/>
              </p:nvSpPr>
              <p:spPr bwMode="auto">
                <a:xfrm>
                  <a:off x="4154" y="3497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41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625" y="3977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42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3628" y="3257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4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826" y="346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3074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066" y="346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4</a:t>
                  </a:r>
                </a:p>
              </p:txBody>
            </p:sp>
            <p:sp>
              <p:nvSpPr>
                <p:cNvPr id="3074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306" y="346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6</a:t>
                  </a:r>
                </a:p>
              </p:txBody>
            </p:sp>
            <p:sp>
              <p:nvSpPr>
                <p:cNvPr id="307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219" y="3881"/>
                  <a:ext cx="3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-0.4</a:t>
                  </a:r>
                </a:p>
              </p:txBody>
            </p:sp>
            <p:sp>
              <p:nvSpPr>
                <p:cNvPr id="307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363" y="3113"/>
                  <a:ext cx="3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0.2</a:t>
                  </a:r>
                </a:p>
              </p:txBody>
            </p:sp>
            <p:graphicFrame>
              <p:nvGraphicFramePr>
                <p:cNvPr id="30748" name="Object 1026"/>
                <p:cNvGraphicFramePr>
                  <a:graphicFrameLocks noChangeAspect="1"/>
                </p:cNvGraphicFramePr>
                <p:nvPr/>
              </p:nvGraphicFramePr>
              <p:xfrm>
                <a:off x="3708" y="2894"/>
                <a:ext cx="302" cy="1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90" name="Equation" r:id="rId25" imgW="285826" imgH="171262" progId="Equation.3">
                        <p:embed/>
                      </p:oleObj>
                    </mc:Choice>
                    <mc:Fallback>
                      <p:oleObj name="Equation" r:id="rId25" imgW="285826" imgH="1712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8" y="2894"/>
                              <a:ext cx="302" cy="1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49" name="Object 1027"/>
                <p:cNvGraphicFramePr>
                  <a:graphicFrameLocks noChangeAspect="1"/>
                </p:cNvGraphicFramePr>
                <p:nvPr/>
              </p:nvGraphicFramePr>
              <p:xfrm>
                <a:off x="4628" y="3416"/>
                <a:ext cx="353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91" name="Equation" r:id="rId27" imgW="304713" imgH="171262" progId="Equation.3">
                        <p:embed/>
                      </p:oleObj>
                    </mc:Choice>
                    <mc:Fallback>
                      <p:oleObj name="Equation" r:id="rId27" imgW="304713" imgH="1712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28" y="3416"/>
                              <a:ext cx="353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50" name="Line 75"/>
                <p:cNvSpPr>
                  <a:spLocks noChangeShapeType="1"/>
                </p:cNvSpPr>
                <p:nvPr/>
              </p:nvSpPr>
              <p:spPr bwMode="auto">
                <a:xfrm>
                  <a:off x="3675" y="3257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0751" name="Group 76"/>
                <p:cNvGrpSpPr>
                  <a:grpSpLocks/>
                </p:cNvGrpSpPr>
                <p:nvPr/>
              </p:nvGrpSpPr>
              <p:grpSpPr bwMode="auto">
                <a:xfrm>
                  <a:off x="4153" y="3257"/>
                  <a:ext cx="240" cy="720"/>
                  <a:chOff x="3024" y="2208"/>
                  <a:chExt cx="240" cy="720"/>
                </a:xfrm>
              </p:grpSpPr>
              <p:sp>
                <p:nvSpPr>
                  <p:cNvPr id="30753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2208"/>
                    <a:ext cx="0" cy="72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75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928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0752" name="Line 79"/>
                <p:cNvSpPr>
                  <a:spLocks noChangeShapeType="1"/>
                </p:cNvSpPr>
                <p:nvPr/>
              </p:nvSpPr>
              <p:spPr bwMode="auto">
                <a:xfrm>
                  <a:off x="4394" y="3499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30732" name="Rectangle 80"/>
            <p:cNvSpPr>
              <a:spLocks noChangeArrowheads="1"/>
            </p:cNvSpPr>
            <p:nvPr/>
          </p:nvSpPr>
          <p:spPr bwMode="auto">
            <a:xfrm>
              <a:off x="3456" y="249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30733" name="Rectangle 81"/>
            <p:cNvSpPr>
              <a:spLocks noChangeArrowheads="1"/>
            </p:cNvSpPr>
            <p:nvPr/>
          </p:nvSpPr>
          <p:spPr bwMode="auto">
            <a:xfrm>
              <a:off x="3441" y="34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985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803525" y="3922714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srgbClr val="000000"/>
              </a:solidFill>
            </a:endParaRPr>
          </a:p>
        </p:txBody>
      </p:sp>
      <p:graphicFrame>
        <p:nvGraphicFramePr>
          <p:cNvPr id="250880" name="Object 1024"/>
          <p:cNvGraphicFramePr>
            <a:graphicFrameLocks noChangeAspect="1"/>
          </p:cNvGraphicFramePr>
          <p:nvPr/>
        </p:nvGraphicFramePr>
        <p:xfrm>
          <a:off x="2368550" y="555626"/>
          <a:ext cx="3117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396394" imgH="215806" progId="Equation.3">
                  <p:embed/>
                </p:oleObj>
              </mc:Choice>
              <mc:Fallback>
                <p:oleObj name="Equation" r:id="rId3" imgW="139639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555626"/>
                        <a:ext cx="31178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133600" y="1111251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由图可见：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057400" y="1677989"/>
            <a:ext cx="4953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(1)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电流正值增大时，</a:t>
            </a:r>
            <a:r>
              <a:rPr lang="en-US" altLang="zh-CN" sz="2800" b="1" i="1">
                <a:solidFill>
                  <a:srgbClr val="CC0000"/>
                </a:solidFill>
              </a:rPr>
              <a:t>e</a:t>
            </a:r>
            <a:r>
              <a:rPr lang="en-US" altLang="zh-CN" sz="2800" b="1" i="1" baseline="-25000">
                <a:solidFill>
                  <a:srgbClr val="CC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为负，   电流正值减小时，</a:t>
            </a:r>
            <a:r>
              <a:rPr lang="en-US" altLang="zh-CN" sz="2800" b="1" i="1">
                <a:solidFill>
                  <a:srgbClr val="CC0000"/>
                </a:solidFill>
              </a:rPr>
              <a:t>e</a:t>
            </a:r>
            <a:r>
              <a:rPr lang="en-US" altLang="zh-CN" sz="2800" b="1" i="1" baseline="-25000">
                <a:solidFill>
                  <a:srgbClr val="CC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为正；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133600" y="2743201"/>
            <a:ext cx="4953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(2)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电流的变化率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sz="2800" b="1" i="1">
                <a:solidFill>
                  <a:srgbClr val="CC0000"/>
                </a:solidFill>
              </a:rPr>
              <a:t>i</a:t>
            </a:r>
            <a:r>
              <a:rPr lang="en-US" altLang="zh-CN" sz="2800" b="1" i="1">
                <a:solidFill>
                  <a:srgbClr val="CC0000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sz="2800" b="1" i="1">
                <a:solidFill>
                  <a:srgbClr val="CC0000"/>
                </a:solidFill>
              </a:rPr>
              <a:t>t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大，则</a:t>
            </a:r>
            <a:r>
              <a:rPr lang="en-US" altLang="zh-CN" sz="2800" b="1" i="1">
                <a:solidFill>
                  <a:srgbClr val="990000"/>
                </a:solidFill>
              </a:rPr>
              <a:t>e</a:t>
            </a:r>
            <a:r>
              <a:rPr lang="en-US" altLang="zh-CN" sz="2800" b="1" i="1" baseline="-25000">
                <a:solidFill>
                  <a:srgbClr val="990000"/>
                </a:solidFill>
                <a:latin typeface="宋体" panose="02010600030101010101" pitchFamily="2" charset="-12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大；反映电感阻碍电流变化的性质。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2133600" y="4267201"/>
            <a:ext cx="4953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(3)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电感两端电压</a:t>
            </a:r>
            <a:r>
              <a:rPr lang="en-US" altLang="zh-CN" sz="2800" b="1" i="1">
                <a:solidFill>
                  <a:srgbClr val="CC0000"/>
                </a:solidFill>
              </a:rPr>
              <a:t>u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和通过它的电流</a:t>
            </a:r>
            <a:r>
              <a:rPr lang="en-US" altLang="zh-CN" sz="2800" b="1" i="1">
                <a:solidFill>
                  <a:srgbClr val="990000"/>
                </a:solidFill>
              </a:rPr>
              <a:t>i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的波形是不一样的。</a:t>
            </a:r>
          </a:p>
        </p:txBody>
      </p:sp>
      <p:grpSp>
        <p:nvGrpSpPr>
          <p:cNvPr id="31752" name="Group 8"/>
          <p:cNvGrpSpPr>
            <a:grpSpLocks/>
          </p:cNvGrpSpPr>
          <p:nvPr/>
        </p:nvGrpSpPr>
        <p:grpSpPr bwMode="auto">
          <a:xfrm>
            <a:off x="7162801" y="476250"/>
            <a:ext cx="2824163" cy="5314950"/>
            <a:chOff x="3552" y="300"/>
            <a:chExt cx="1779" cy="3348"/>
          </a:xfrm>
        </p:grpSpPr>
        <p:grpSp>
          <p:nvGrpSpPr>
            <p:cNvPr id="31753" name="Group 9"/>
            <p:cNvGrpSpPr>
              <a:grpSpLocks/>
            </p:cNvGrpSpPr>
            <p:nvPr/>
          </p:nvGrpSpPr>
          <p:grpSpPr bwMode="auto">
            <a:xfrm>
              <a:off x="3789" y="300"/>
              <a:ext cx="1542" cy="1089"/>
              <a:chOff x="3456" y="783"/>
              <a:chExt cx="1542" cy="1089"/>
            </a:xfrm>
          </p:grpSpPr>
          <p:grpSp>
            <p:nvGrpSpPr>
              <p:cNvPr id="31797" name="Group 10"/>
              <p:cNvGrpSpPr>
                <a:grpSpLocks/>
              </p:cNvGrpSpPr>
              <p:nvPr/>
            </p:nvGrpSpPr>
            <p:grpSpPr bwMode="auto">
              <a:xfrm>
                <a:off x="3459" y="783"/>
                <a:ext cx="1539" cy="1070"/>
                <a:chOff x="3459" y="783"/>
                <a:chExt cx="1539" cy="1070"/>
              </a:xfrm>
            </p:grpSpPr>
            <p:sp>
              <p:nvSpPr>
                <p:cNvPr id="3179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691" y="864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0" name="Line 12"/>
                <p:cNvSpPr>
                  <a:spLocks noChangeShapeType="1"/>
                </p:cNvSpPr>
                <p:nvPr/>
              </p:nvSpPr>
              <p:spPr bwMode="auto">
                <a:xfrm>
                  <a:off x="3643" y="1632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691" y="1152"/>
                  <a:ext cx="480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2" name="Line 14"/>
                <p:cNvSpPr>
                  <a:spLocks noChangeShapeType="1"/>
                </p:cNvSpPr>
                <p:nvPr/>
              </p:nvSpPr>
              <p:spPr bwMode="auto">
                <a:xfrm>
                  <a:off x="4171" y="1152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3" name="Line 15"/>
                <p:cNvSpPr>
                  <a:spLocks noChangeShapeType="1"/>
                </p:cNvSpPr>
                <p:nvPr/>
              </p:nvSpPr>
              <p:spPr bwMode="auto">
                <a:xfrm>
                  <a:off x="3931" y="163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4" name="Line 16"/>
                <p:cNvSpPr>
                  <a:spLocks noChangeShapeType="1"/>
                </p:cNvSpPr>
                <p:nvPr/>
              </p:nvSpPr>
              <p:spPr bwMode="auto">
                <a:xfrm>
                  <a:off x="4411" y="163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5" name="Line 17"/>
                <p:cNvSpPr>
                  <a:spLocks noChangeShapeType="1"/>
                </p:cNvSpPr>
                <p:nvPr/>
              </p:nvSpPr>
              <p:spPr bwMode="auto">
                <a:xfrm>
                  <a:off x="4171" y="163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643" y="139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643" y="115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843" y="16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3180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3" y="16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4</a:t>
                  </a:r>
                </a:p>
              </p:txBody>
            </p:sp>
            <p:sp>
              <p:nvSpPr>
                <p:cNvPr id="318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23" y="16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6</a:t>
                  </a:r>
                </a:p>
              </p:txBody>
            </p:sp>
            <p:sp>
              <p:nvSpPr>
                <p:cNvPr id="3181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459" y="126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3181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459" y="102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000000"/>
                      </a:solidFill>
                      <a:ea typeface="楷体_GB2312" pitchFamily="49" charset="-122"/>
                    </a:rPr>
                    <a:t>4</a:t>
                  </a:r>
                </a:p>
              </p:txBody>
            </p:sp>
            <p:graphicFrame>
              <p:nvGraphicFramePr>
                <p:cNvPr id="31813" name="Object 1029"/>
                <p:cNvGraphicFramePr>
                  <a:graphicFrameLocks noChangeAspect="1"/>
                </p:cNvGraphicFramePr>
                <p:nvPr/>
              </p:nvGraphicFramePr>
              <p:xfrm>
                <a:off x="3774" y="783"/>
                <a:ext cx="410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98" name="Equation" r:id="rId5" imgW="361794" imgH="171262" progId="Equation.3">
                        <p:embed/>
                      </p:oleObj>
                    </mc:Choice>
                    <mc:Fallback>
                      <p:oleObj name="Equation" r:id="rId5" imgW="361794" imgH="1712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74" y="783"/>
                              <a:ext cx="410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814" name="Object 1030"/>
                <p:cNvGraphicFramePr>
                  <a:graphicFrameLocks noChangeAspect="1"/>
                </p:cNvGraphicFramePr>
                <p:nvPr/>
              </p:nvGraphicFramePr>
              <p:xfrm>
                <a:off x="4645" y="1551"/>
                <a:ext cx="353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99" name="Equation" r:id="rId7" imgW="304713" imgH="171262" progId="Equation.3">
                        <p:embed/>
                      </p:oleObj>
                    </mc:Choice>
                    <mc:Fallback>
                      <p:oleObj name="Equation" r:id="rId7" imgW="304713" imgH="1712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5" y="1551"/>
                              <a:ext cx="353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1798" name="Text Box 27"/>
              <p:cNvSpPr txBox="1">
                <a:spLocks noChangeArrowheads="1"/>
              </p:cNvSpPr>
              <p:nvPr/>
            </p:nvSpPr>
            <p:spPr bwMode="auto">
              <a:xfrm>
                <a:off x="3456" y="158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grpSp>
          <p:nvGrpSpPr>
            <p:cNvPr id="31754" name="Group 28"/>
            <p:cNvGrpSpPr>
              <a:grpSpLocks/>
            </p:cNvGrpSpPr>
            <p:nvPr/>
          </p:nvGrpSpPr>
          <p:grpSpPr bwMode="auto">
            <a:xfrm>
              <a:off x="3552" y="1296"/>
              <a:ext cx="1762" cy="2352"/>
              <a:chOff x="3219" y="1779"/>
              <a:chExt cx="1762" cy="2352"/>
            </a:xfrm>
          </p:grpSpPr>
          <p:grpSp>
            <p:nvGrpSpPr>
              <p:cNvPr id="31755" name="Group 29"/>
              <p:cNvGrpSpPr>
                <a:grpSpLocks/>
              </p:cNvGrpSpPr>
              <p:nvPr/>
            </p:nvGrpSpPr>
            <p:grpSpPr bwMode="auto">
              <a:xfrm>
                <a:off x="3219" y="1779"/>
                <a:ext cx="1762" cy="2352"/>
                <a:chOff x="3219" y="1779"/>
                <a:chExt cx="1762" cy="2352"/>
              </a:xfrm>
            </p:grpSpPr>
            <p:grpSp>
              <p:nvGrpSpPr>
                <p:cNvPr id="31758" name="Group 30"/>
                <p:cNvGrpSpPr>
                  <a:grpSpLocks/>
                </p:cNvGrpSpPr>
                <p:nvPr/>
              </p:nvGrpSpPr>
              <p:grpSpPr bwMode="auto">
                <a:xfrm>
                  <a:off x="3267" y="1779"/>
                  <a:ext cx="1714" cy="1149"/>
                  <a:chOff x="3267" y="1779"/>
                  <a:chExt cx="1714" cy="1149"/>
                </a:xfrm>
              </p:grpSpPr>
              <p:sp>
                <p:nvSpPr>
                  <p:cNvPr id="31779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74" y="1824"/>
                    <a:ext cx="0" cy="110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8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626" y="2544"/>
                    <a:ext cx="10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8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914" y="2544"/>
                    <a:ext cx="0" cy="4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8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394" y="2544"/>
                    <a:ext cx="0" cy="4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8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154" y="2544"/>
                    <a:ext cx="0" cy="4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84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26" y="2784"/>
                    <a:ext cx="4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85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26" y="2064"/>
                    <a:ext cx="4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8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6" y="2515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2</a:t>
                    </a:r>
                  </a:p>
                </p:txBody>
              </p:sp>
              <p:sp>
                <p:nvSpPr>
                  <p:cNvPr id="3178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6" y="2515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4</a:t>
                    </a:r>
                  </a:p>
                </p:txBody>
              </p:sp>
              <p:sp>
                <p:nvSpPr>
                  <p:cNvPr id="3178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6" y="2515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6</a:t>
                    </a:r>
                  </a:p>
                </p:txBody>
              </p:sp>
              <p:sp>
                <p:nvSpPr>
                  <p:cNvPr id="3178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7" y="2659"/>
                    <a:ext cx="369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-0.2</a:t>
                    </a:r>
                  </a:p>
                </p:txBody>
              </p:sp>
              <p:sp>
                <p:nvSpPr>
                  <p:cNvPr id="3179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2" y="1939"/>
                    <a:ext cx="3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0.4</a:t>
                    </a:r>
                  </a:p>
                </p:txBody>
              </p:sp>
              <p:graphicFrame>
                <p:nvGraphicFramePr>
                  <p:cNvPr id="31791" name="Object 1027"/>
                  <p:cNvGraphicFramePr>
                    <a:graphicFrameLocks noChangeAspect="1"/>
                  </p:cNvGraphicFramePr>
                  <p:nvPr/>
                </p:nvGraphicFramePr>
                <p:xfrm>
                  <a:off x="3706" y="1779"/>
                  <a:ext cx="353" cy="23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00" name="Equation" r:id="rId9" imgW="333253" imgH="209559" progId="Equation.3">
                          <p:embed/>
                        </p:oleObj>
                      </mc:Choice>
                      <mc:Fallback>
                        <p:oleObj name="Equation" r:id="rId9" imgW="333253" imgH="20955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06" y="1779"/>
                                <a:ext cx="353" cy="23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1792" name="Object 1028"/>
                  <p:cNvGraphicFramePr>
                    <a:graphicFrameLocks noChangeAspect="1"/>
                  </p:cNvGraphicFramePr>
                  <p:nvPr/>
                </p:nvGraphicFramePr>
                <p:xfrm>
                  <a:off x="4628" y="2463"/>
                  <a:ext cx="353" cy="2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01" name="Equation" r:id="rId11" imgW="304713" imgH="171262" progId="Equation.3">
                          <p:embed/>
                        </p:oleObj>
                      </mc:Choice>
                      <mc:Fallback>
                        <p:oleObj name="Equation" r:id="rId11" imgW="304713" imgH="17126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28" y="2463"/>
                                <a:ext cx="353" cy="21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179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674" y="2784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94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54" y="2064"/>
                    <a:ext cx="0" cy="72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9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154" y="206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9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394" y="2064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1759" name="Group 49"/>
                <p:cNvGrpSpPr>
                  <a:grpSpLocks/>
                </p:cNvGrpSpPr>
                <p:nvPr/>
              </p:nvGrpSpPr>
              <p:grpSpPr bwMode="auto">
                <a:xfrm>
                  <a:off x="3219" y="2894"/>
                  <a:ext cx="1762" cy="1237"/>
                  <a:chOff x="3219" y="2894"/>
                  <a:chExt cx="1762" cy="1237"/>
                </a:xfrm>
              </p:grpSpPr>
              <p:sp>
                <p:nvSpPr>
                  <p:cNvPr id="31760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73" y="3017"/>
                    <a:ext cx="0" cy="110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6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626" y="3497"/>
                    <a:ext cx="10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6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914" y="3497"/>
                    <a:ext cx="0" cy="4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6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394" y="3497"/>
                    <a:ext cx="0" cy="4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6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154" y="3497"/>
                    <a:ext cx="0" cy="4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65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25" y="3977"/>
                    <a:ext cx="4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66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28" y="3257"/>
                    <a:ext cx="4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767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6" y="3468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2</a:t>
                    </a:r>
                  </a:p>
                </p:txBody>
              </p:sp>
              <p:sp>
                <p:nvSpPr>
                  <p:cNvPr id="3176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6" y="3468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4</a:t>
                    </a:r>
                  </a:p>
                </p:txBody>
              </p:sp>
              <p:sp>
                <p:nvSpPr>
                  <p:cNvPr id="31769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6" y="3468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6</a:t>
                    </a:r>
                  </a:p>
                </p:txBody>
              </p:sp>
              <p:sp>
                <p:nvSpPr>
                  <p:cNvPr id="31770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9" y="3881"/>
                    <a:ext cx="369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-0.4</a:t>
                    </a:r>
                  </a:p>
                </p:txBody>
              </p:sp>
              <p:sp>
                <p:nvSpPr>
                  <p:cNvPr id="31771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3" y="3113"/>
                    <a:ext cx="3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000" b="1">
                        <a:solidFill>
                          <a:srgbClr val="000000"/>
                        </a:solidFill>
                        <a:ea typeface="楷体_GB2312" pitchFamily="49" charset="-122"/>
                      </a:rPr>
                      <a:t>0.2</a:t>
                    </a:r>
                  </a:p>
                </p:txBody>
              </p:sp>
              <p:graphicFrame>
                <p:nvGraphicFramePr>
                  <p:cNvPr id="31772" name="Object 1025"/>
                  <p:cNvGraphicFramePr>
                    <a:graphicFrameLocks noChangeAspect="1"/>
                  </p:cNvGraphicFramePr>
                  <p:nvPr/>
                </p:nvGraphicFramePr>
                <p:xfrm>
                  <a:off x="3708" y="2894"/>
                  <a:ext cx="302" cy="19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02" name="Equation" r:id="rId13" imgW="285826" imgH="171262" progId="Equation.3">
                          <p:embed/>
                        </p:oleObj>
                      </mc:Choice>
                      <mc:Fallback>
                        <p:oleObj name="Equation" r:id="rId13" imgW="285826" imgH="17126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08" y="2894"/>
                                <a:ext cx="302" cy="19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1773" name="Object 1026"/>
                  <p:cNvGraphicFramePr>
                    <a:graphicFrameLocks noChangeAspect="1"/>
                  </p:cNvGraphicFramePr>
                  <p:nvPr/>
                </p:nvGraphicFramePr>
                <p:xfrm>
                  <a:off x="4628" y="3416"/>
                  <a:ext cx="353" cy="2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03" name="Equation" r:id="rId15" imgW="304713" imgH="171262" progId="Equation.3">
                          <p:embed/>
                        </p:oleObj>
                      </mc:Choice>
                      <mc:Fallback>
                        <p:oleObj name="Equation" r:id="rId15" imgW="304713" imgH="17126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28" y="3416"/>
                                <a:ext cx="353" cy="21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177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675" y="3257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1775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153" y="3257"/>
                    <a:ext cx="240" cy="720"/>
                    <a:chOff x="3024" y="2208"/>
                    <a:chExt cx="240" cy="720"/>
                  </a:xfrm>
                </p:grpSpPr>
                <p:sp>
                  <p:nvSpPr>
                    <p:cNvPr id="31777" name="Line 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2208"/>
                      <a:ext cx="0" cy="7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1778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928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317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394" y="3499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31756" name="Rectangle 69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31757" name="Rectangle 70"/>
              <p:cNvSpPr>
                <a:spLocks noChangeArrowheads="1"/>
              </p:cNvSpPr>
              <p:nvPr/>
            </p:nvSpPr>
            <p:spPr bwMode="auto">
              <a:xfrm>
                <a:off x="3441" y="345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468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  <p:bldP spid="10547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381000"/>
            <a:ext cx="1447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828800" y="2286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438400" y="8683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已知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71685" name="Object 1024"/>
          <p:cNvGraphicFramePr>
            <a:graphicFrameLocks noChangeAspect="1"/>
          </p:cNvGraphicFramePr>
          <p:nvPr/>
        </p:nvGraphicFramePr>
        <p:xfrm>
          <a:off x="3530600" y="1371601"/>
          <a:ext cx="52085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1930400" imgH="241300" progId="Equation.3">
                  <p:embed/>
                </p:oleObj>
              </mc:Choice>
              <mc:Fallback>
                <p:oleObj name="Equation" r:id="rId3" imgW="1930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371601"/>
                        <a:ext cx="52085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1025"/>
          <p:cNvGraphicFramePr>
            <a:graphicFrameLocks noChangeAspect="1"/>
          </p:cNvGraphicFramePr>
          <p:nvPr/>
        </p:nvGraphicFramePr>
        <p:xfrm>
          <a:off x="3505200" y="914400"/>
          <a:ext cx="53038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5" imgW="2070100" imgH="203200" progId="Equation.3">
                  <p:embed/>
                </p:oleObj>
              </mc:Choice>
              <mc:Fallback>
                <p:oleObj name="公式" r:id="rId5" imgW="2070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14400"/>
                        <a:ext cx="53038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2286000" y="1981201"/>
            <a:ext cx="79248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求</a:t>
            </a:r>
            <a:r>
              <a:rPr lang="en-US" altLang="zh-CN" sz="2800" b="1">
                <a:solidFill>
                  <a:srgbClr val="000000"/>
                </a:solidFill>
              </a:rPr>
              <a:t>:(1)</a:t>
            </a:r>
            <a:r>
              <a:rPr lang="zh-CN" altLang="en-US" sz="2800" b="1">
                <a:solidFill>
                  <a:srgbClr val="000000"/>
                </a:solidFill>
              </a:rPr>
              <a:t>电流的有效值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zh-CN" altLang="en-US" sz="2800" b="1">
                <a:solidFill>
                  <a:srgbClr val="000000"/>
                </a:solidFill>
              </a:rPr>
              <a:t>与瞬时值 </a:t>
            </a:r>
            <a:r>
              <a:rPr lang="en-US" altLang="zh-CN" sz="2800" b="1" i="1">
                <a:solidFill>
                  <a:srgbClr val="000000"/>
                </a:solidFill>
              </a:rPr>
              <a:t>i </a:t>
            </a:r>
            <a:r>
              <a:rPr lang="en-US" altLang="zh-CN" sz="2800" b="1">
                <a:solidFill>
                  <a:srgbClr val="000000"/>
                </a:solidFill>
              </a:rPr>
              <a:t>;(2) </a:t>
            </a:r>
            <a:r>
              <a:rPr lang="zh-CN" altLang="en-US" sz="2800" b="1">
                <a:solidFill>
                  <a:srgbClr val="000000"/>
                </a:solidFill>
              </a:rPr>
              <a:t>各部分电压的有效值与瞬时值；</a:t>
            </a:r>
            <a:r>
              <a:rPr lang="en-US" altLang="zh-CN" sz="2800" b="1">
                <a:solidFill>
                  <a:srgbClr val="000000"/>
                </a:solidFill>
              </a:rPr>
              <a:t>(3) </a:t>
            </a:r>
            <a:r>
              <a:rPr lang="zh-CN" altLang="en-US" sz="2800" b="1">
                <a:solidFill>
                  <a:srgbClr val="000000"/>
                </a:solidFill>
              </a:rPr>
              <a:t>作相量图；</a:t>
            </a:r>
            <a:r>
              <a:rPr lang="en-US" altLang="zh-CN" sz="2800" b="1">
                <a:solidFill>
                  <a:srgbClr val="000000"/>
                </a:solidFill>
              </a:rPr>
              <a:t>(4)</a:t>
            </a:r>
            <a:r>
              <a:rPr lang="zh-CN" altLang="en-US" sz="2800" b="1">
                <a:solidFill>
                  <a:srgbClr val="000000"/>
                </a:solidFill>
              </a:rPr>
              <a:t>有功功率</a:t>
            </a:r>
            <a:r>
              <a:rPr lang="en-US" altLang="zh-CN" sz="2800" b="1" i="1">
                <a:solidFill>
                  <a:srgbClr val="000000"/>
                </a:solidFill>
              </a:rPr>
              <a:t>P</a:t>
            </a:r>
            <a:r>
              <a:rPr lang="zh-CN" altLang="en-US" sz="2800" b="1">
                <a:solidFill>
                  <a:srgbClr val="000000"/>
                </a:solidFill>
              </a:rPr>
              <a:t>、无功功率</a:t>
            </a:r>
            <a:r>
              <a:rPr lang="en-US" altLang="zh-CN" sz="2800" b="1" i="1">
                <a:solidFill>
                  <a:srgbClr val="000000"/>
                </a:solidFill>
              </a:rPr>
              <a:t>Q</a:t>
            </a:r>
            <a:r>
              <a:rPr lang="zh-CN" altLang="en-US" sz="2800" b="1">
                <a:solidFill>
                  <a:srgbClr val="000000"/>
                </a:solidFill>
              </a:rPr>
              <a:t>和视在功率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3352800" y="395288"/>
            <a:ext cx="408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在</a:t>
            </a:r>
            <a:r>
              <a:rPr lang="en-US" altLang="zh-CN" sz="2800" b="1" i="1">
                <a:solidFill>
                  <a:srgbClr val="000000"/>
                </a:solidFill>
              </a:rPr>
              <a:t>RLC</a:t>
            </a:r>
            <a:r>
              <a:rPr lang="zh-CN" altLang="en-US" sz="2800" b="1">
                <a:solidFill>
                  <a:srgbClr val="000000"/>
                </a:solidFill>
              </a:rPr>
              <a:t>串联交流电路中，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2335213" y="3657601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解：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43138" y="3657600"/>
            <a:ext cx="8128000" cy="2368550"/>
            <a:chOff x="453" y="2304"/>
            <a:chExt cx="5120" cy="1492"/>
          </a:xfrm>
        </p:grpSpPr>
        <p:graphicFrame>
          <p:nvGraphicFramePr>
            <p:cNvPr id="71691" name="Object 1026"/>
            <p:cNvGraphicFramePr>
              <a:graphicFrameLocks noChangeAspect="1"/>
            </p:cNvGraphicFramePr>
            <p:nvPr/>
          </p:nvGraphicFramePr>
          <p:xfrm>
            <a:off x="905" y="2304"/>
            <a:ext cx="3895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Equation" r:id="rId7" imgW="2413000" imgH="228600" progId="Equation.3">
                    <p:embed/>
                  </p:oleObj>
                </mc:Choice>
                <mc:Fallback>
                  <p:oleObj name="Equation" r:id="rId7" imgW="241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304"/>
                          <a:ext cx="3895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2" name="Object 1027"/>
            <p:cNvGraphicFramePr>
              <a:graphicFrameLocks noChangeAspect="1"/>
            </p:cNvGraphicFramePr>
            <p:nvPr/>
          </p:nvGraphicFramePr>
          <p:xfrm>
            <a:off x="864" y="2602"/>
            <a:ext cx="3895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Equation" r:id="rId9" imgW="2413000" imgH="419100" progId="Equation.3">
                    <p:embed/>
                  </p:oleObj>
                </mc:Choice>
                <mc:Fallback>
                  <p:oleObj name="Equation" r:id="rId9" imgW="24130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602"/>
                          <a:ext cx="3895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1028"/>
            <p:cNvGraphicFramePr>
              <a:graphicFrameLocks noChangeAspect="1"/>
            </p:cNvGraphicFramePr>
            <p:nvPr/>
          </p:nvGraphicFramePr>
          <p:xfrm>
            <a:off x="453" y="3360"/>
            <a:ext cx="512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Equation" r:id="rId11" imgW="3403600" imgH="292100" progId="Equation.3">
                    <p:embed/>
                  </p:oleObj>
                </mc:Choice>
                <mc:Fallback>
                  <p:oleObj name="Equation" r:id="rId11" imgW="3403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3360"/>
                          <a:ext cx="5120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6696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447926" y="677863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(1)</a:t>
            </a:r>
          </a:p>
        </p:txBody>
      </p:sp>
      <p:graphicFrame>
        <p:nvGraphicFramePr>
          <p:cNvPr id="259072" name="Object 1024"/>
          <p:cNvGraphicFramePr>
            <a:graphicFrameLocks noChangeAspect="1"/>
          </p:cNvGraphicFramePr>
          <p:nvPr/>
        </p:nvGraphicFramePr>
        <p:xfrm>
          <a:off x="3081338" y="525464"/>
          <a:ext cx="38719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1511300" imgH="444500" progId="Equation.3">
                  <p:embed/>
                </p:oleObj>
              </mc:Choice>
              <mc:Fallback>
                <p:oleObj name="Equation" r:id="rId3" imgW="1511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25464"/>
                        <a:ext cx="3871912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3" name="Object 1025"/>
          <p:cNvGraphicFramePr>
            <a:graphicFrameLocks noChangeAspect="1"/>
          </p:cNvGraphicFramePr>
          <p:nvPr/>
        </p:nvGraphicFramePr>
        <p:xfrm>
          <a:off x="3429000" y="3040063"/>
          <a:ext cx="4967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1841500" imgH="254000" progId="Equation.3">
                  <p:embed/>
                </p:oleObj>
              </mc:Choice>
              <mc:Fallback>
                <p:oleObj name="Equation" r:id="rId5" imgW="1841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0063"/>
                        <a:ext cx="4967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4" name="Object 1026"/>
          <p:cNvGraphicFramePr>
            <a:graphicFrameLocks noChangeAspect="1"/>
          </p:cNvGraphicFramePr>
          <p:nvPr/>
        </p:nvGraphicFramePr>
        <p:xfrm>
          <a:off x="3065463" y="1516063"/>
          <a:ext cx="70929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2768600" imgH="393700" progId="Equation.3">
                  <p:embed/>
                </p:oleObj>
              </mc:Choice>
              <mc:Fallback>
                <p:oleObj name="Equation" r:id="rId7" imgW="2768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1516063"/>
                        <a:ext cx="70929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5" name="Object 1027"/>
          <p:cNvGraphicFramePr>
            <a:graphicFrameLocks noChangeAspect="1"/>
          </p:cNvGraphicFramePr>
          <p:nvPr/>
        </p:nvGraphicFramePr>
        <p:xfrm>
          <a:off x="2819400" y="2422526"/>
          <a:ext cx="6705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2425700" imgH="228600" progId="Equation.3">
                  <p:embed/>
                </p:oleObj>
              </mc:Choice>
              <mc:Fallback>
                <p:oleObj name="Equation" r:id="rId9" imgW="242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22526"/>
                        <a:ext cx="6705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2524126" y="3649663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14541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96863"/>
            <a:ext cx="14478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95676" y="3725864"/>
            <a:ext cx="5483225" cy="1235075"/>
            <a:chOff x="1242" y="2347"/>
            <a:chExt cx="3454" cy="778"/>
          </a:xfrm>
        </p:grpSpPr>
        <p:graphicFrame>
          <p:nvGraphicFramePr>
            <p:cNvPr id="72717" name="Object 1030"/>
            <p:cNvGraphicFramePr>
              <a:graphicFrameLocks noChangeAspect="1"/>
            </p:cNvGraphicFramePr>
            <p:nvPr/>
          </p:nvGraphicFramePr>
          <p:xfrm>
            <a:off x="1285" y="2683"/>
            <a:ext cx="3411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Equation" r:id="rId11" imgW="2006600" imgH="241300" progId="Equation.3">
                    <p:embed/>
                  </p:oleObj>
                </mc:Choice>
                <mc:Fallback>
                  <p:oleObj name="Equation" r:id="rId11" imgW="2006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2683"/>
                          <a:ext cx="3411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8" name="Object 1031"/>
            <p:cNvGraphicFramePr>
              <a:graphicFrameLocks noChangeAspect="1"/>
            </p:cNvGraphicFramePr>
            <p:nvPr/>
          </p:nvGraphicFramePr>
          <p:xfrm>
            <a:off x="1242" y="2347"/>
            <a:ext cx="286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Equation" r:id="rId13" imgW="1777229" imgH="215806" progId="Equation.3">
                    <p:embed/>
                  </p:oleObj>
                </mc:Choice>
                <mc:Fallback>
                  <p:oleObj name="Equation" r:id="rId13" imgW="177722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2347"/>
                          <a:ext cx="286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457575" y="5021264"/>
            <a:ext cx="5551488" cy="1227137"/>
            <a:chOff x="1218" y="3163"/>
            <a:chExt cx="3497" cy="773"/>
          </a:xfrm>
        </p:grpSpPr>
        <p:graphicFrame>
          <p:nvGraphicFramePr>
            <p:cNvPr id="72715" name="Object 1028"/>
            <p:cNvGraphicFramePr>
              <a:graphicFrameLocks noChangeAspect="1"/>
            </p:cNvGraphicFramePr>
            <p:nvPr/>
          </p:nvGraphicFramePr>
          <p:xfrm>
            <a:off x="1238" y="3499"/>
            <a:ext cx="3477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Equation" r:id="rId15" imgW="2070100" imgH="241300" progId="Equation.3">
                    <p:embed/>
                  </p:oleObj>
                </mc:Choice>
                <mc:Fallback>
                  <p:oleObj name="Equation" r:id="rId15" imgW="20701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3499"/>
                          <a:ext cx="3477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6" name="Object 1029"/>
            <p:cNvGraphicFramePr>
              <a:graphicFrameLocks noChangeAspect="1"/>
            </p:cNvGraphicFramePr>
            <p:nvPr/>
          </p:nvGraphicFramePr>
          <p:xfrm>
            <a:off x="1218" y="3163"/>
            <a:ext cx="305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Equation" r:id="rId17" imgW="1892300" imgH="215900" progId="Equation.3">
                    <p:embed/>
                  </p:oleObj>
                </mc:Choice>
                <mc:Fallback>
                  <p:oleObj name="Equation" r:id="rId17" imgW="18923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3163"/>
                          <a:ext cx="305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86057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  <p:bldP spid="1454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1712914" y="249238"/>
            <a:ext cx="1487487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endParaRPr kumimoji="1" lang="zh-CN" altLang="en-US" sz="2800" b="1" baseline="-250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9927" name="AutoShape 7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91501" y="6400801"/>
            <a:ext cx="576263" cy="334963"/>
          </a:xfrm>
          <a:prstGeom prst="actionButtonBackPrevious">
            <a:avLst/>
          </a:prstGeom>
          <a:gradFill rotWithShape="0">
            <a:gsLst>
              <a:gs pos="0">
                <a:srgbClr val="ECFDFE"/>
              </a:gs>
              <a:gs pos="100000">
                <a:srgbClr val="ECFDFE">
                  <a:gamma/>
                  <a:shade val="84706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9928" name="AutoShape 7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96338" y="6400801"/>
            <a:ext cx="576262" cy="334963"/>
          </a:xfrm>
          <a:prstGeom prst="actionButtonForwardNext">
            <a:avLst/>
          </a:prstGeom>
          <a:gradFill rotWithShape="0">
            <a:gsLst>
              <a:gs pos="0">
                <a:srgbClr val="ECFDFE"/>
              </a:gs>
              <a:gs pos="100000">
                <a:srgbClr val="ECFDFE">
                  <a:gamma/>
                  <a:shade val="84706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9929" name="AutoShape 7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410701" y="6400801"/>
            <a:ext cx="576263" cy="334963"/>
          </a:xfrm>
          <a:prstGeom prst="actionButtonHome">
            <a:avLst/>
          </a:prstGeom>
          <a:gradFill rotWithShape="0">
            <a:gsLst>
              <a:gs pos="0">
                <a:srgbClr val="ECFDFE"/>
              </a:gs>
              <a:gs pos="100000">
                <a:srgbClr val="ECFDFE">
                  <a:gamma/>
                  <a:shade val="84706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9987" name="Freeform 131"/>
          <p:cNvSpPr>
            <a:spLocks/>
          </p:cNvSpPr>
          <p:nvPr/>
        </p:nvSpPr>
        <p:spPr bwMode="auto">
          <a:xfrm>
            <a:off x="3155950" y="1371601"/>
            <a:ext cx="533400" cy="925513"/>
          </a:xfrm>
          <a:custGeom>
            <a:avLst/>
            <a:gdLst/>
            <a:ahLst/>
            <a:cxnLst>
              <a:cxn ang="0">
                <a:pos x="12" y="248"/>
              </a:cxn>
              <a:cxn ang="0">
                <a:pos x="108" y="32"/>
              </a:cxn>
              <a:cxn ang="0">
                <a:pos x="321" y="56"/>
              </a:cxn>
              <a:cxn ang="0">
                <a:pos x="396" y="284"/>
              </a:cxn>
              <a:cxn ang="0">
                <a:pos x="360" y="536"/>
              </a:cxn>
              <a:cxn ang="0">
                <a:pos x="230" y="662"/>
              </a:cxn>
              <a:cxn ang="0">
                <a:pos x="103" y="636"/>
              </a:cxn>
              <a:cxn ang="0">
                <a:pos x="60" y="584"/>
              </a:cxn>
              <a:cxn ang="0">
                <a:pos x="0" y="476"/>
              </a:cxn>
            </a:cxnLst>
            <a:rect l="0" t="0" r="r" b="b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041" name="Freeform 185"/>
          <p:cNvSpPr>
            <a:spLocks/>
          </p:cNvSpPr>
          <p:nvPr/>
        </p:nvSpPr>
        <p:spPr bwMode="auto">
          <a:xfrm>
            <a:off x="2943225" y="2971800"/>
            <a:ext cx="2063750" cy="685800"/>
          </a:xfrm>
          <a:custGeom>
            <a:avLst/>
            <a:gdLst/>
            <a:ahLst/>
            <a:cxnLst>
              <a:cxn ang="0">
                <a:pos x="902" y="302"/>
              </a:cxn>
              <a:cxn ang="0">
                <a:pos x="1070" y="122"/>
              </a:cxn>
              <a:cxn ang="0">
                <a:pos x="1286" y="50"/>
              </a:cxn>
              <a:cxn ang="0">
                <a:pos x="1154" y="422"/>
              </a:cxn>
              <a:cxn ang="0">
                <a:pos x="755" y="609"/>
              </a:cxn>
              <a:cxn ang="0">
                <a:pos x="328" y="588"/>
              </a:cxn>
              <a:cxn ang="0">
                <a:pos x="134" y="458"/>
              </a:cxn>
              <a:cxn ang="0">
                <a:pos x="38" y="302"/>
              </a:cxn>
              <a:cxn ang="0">
                <a:pos x="26" y="98"/>
              </a:cxn>
              <a:cxn ang="0">
                <a:pos x="194" y="122"/>
              </a:cxn>
              <a:cxn ang="0">
                <a:pos x="374" y="266"/>
              </a:cxn>
              <a:cxn ang="0">
                <a:pos x="429" y="373"/>
              </a:cxn>
            </a:cxnLst>
            <a:rect l="0" t="0" r="r" b="b"/>
            <a:pathLst>
              <a:path w="1300" h="637">
                <a:moveTo>
                  <a:pt x="902" y="302"/>
                </a:moveTo>
                <a:cubicBezTo>
                  <a:pt x="930" y="272"/>
                  <a:pt x="1006" y="164"/>
                  <a:pt x="1070" y="122"/>
                </a:cubicBezTo>
                <a:cubicBezTo>
                  <a:pt x="1134" y="80"/>
                  <a:pt x="1272" y="0"/>
                  <a:pt x="1286" y="50"/>
                </a:cubicBezTo>
                <a:cubicBezTo>
                  <a:pt x="1300" y="100"/>
                  <a:pt x="1243" y="329"/>
                  <a:pt x="1154" y="422"/>
                </a:cubicBezTo>
                <a:cubicBezTo>
                  <a:pt x="1065" y="515"/>
                  <a:pt x="893" y="581"/>
                  <a:pt x="755" y="609"/>
                </a:cubicBezTo>
                <a:cubicBezTo>
                  <a:pt x="617" y="637"/>
                  <a:pt x="432" y="613"/>
                  <a:pt x="328" y="588"/>
                </a:cubicBezTo>
                <a:cubicBezTo>
                  <a:pt x="224" y="563"/>
                  <a:pt x="182" y="506"/>
                  <a:pt x="134" y="458"/>
                </a:cubicBezTo>
                <a:cubicBezTo>
                  <a:pt x="86" y="410"/>
                  <a:pt x="56" y="362"/>
                  <a:pt x="38" y="302"/>
                </a:cubicBezTo>
                <a:cubicBezTo>
                  <a:pt x="20" y="242"/>
                  <a:pt x="0" y="128"/>
                  <a:pt x="26" y="98"/>
                </a:cubicBezTo>
                <a:cubicBezTo>
                  <a:pt x="52" y="68"/>
                  <a:pt x="136" y="94"/>
                  <a:pt x="194" y="122"/>
                </a:cubicBezTo>
                <a:cubicBezTo>
                  <a:pt x="252" y="150"/>
                  <a:pt x="335" y="224"/>
                  <a:pt x="374" y="266"/>
                </a:cubicBezTo>
                <a:cubicBezTo>
                  <a:pt x="413" y="308"/>
                  <a:pt x="418" y="351"/>
                  <a:pt x="429" y="373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042" name="Rectangle 186" descr="40%"/>
          <p:cNvSpPr>
            <a:spLocks noChangeArrowheads="1"/>
          </p:cNvSpPr>
          <p:nvPr/>
        </p:nvSpPr>
        <p:spPr bwMode="auto">
          <a:xfrm>
            <a:off x="6248400" y="9906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对网孔</a:t>
            </a:r>
            <a:r>
              <a:rPr lang="en-US" altLang="zh-CN" i="0">
                <a:solidFill>
                  <a:srgbClr val="CC0000"/>
                </a:solidFill>
              </a:rPr>
              <a:t>abda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250043" name="Rectangle 187" descr="40%"/>
          <p:cNvSpPr>
            <a:spLocks noChangeArrowheads="1"/>
          </p:cNvSpPr>
          <p:nvPr/>
        </p:nvSpPr>
        <p:spPr bwMode="auto">
          <a:xfrm>
            <a:off x="6324600" y="20574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对网孔</a:t>
            </a:r>
            <a:r>
              <a:rPr lang="en-US" altLang="zh-CN" i="0">
                <a:solidFill>
                  <a:srgbClr val="CC0000"/>
                </a:solidFill>
              </a:rPr>
              <a:t>acba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250044" name="Rectangle 188" descr="40%"/>
          <p:cNvSpPr>
            <a:spLocks noChangeArrowheads="1"/>
          </p:cNvSpPr>
          <p:nvPr/>
        </p:nvSpPr>
        <p:spPr bwMode="auto">
          <a:xfrm>
            <a:off x="6324600" y="3200401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对网孔</a:t>
            </a:r>
            <a:r>
              <a:rPr lang="en-US" altLang="zh-CN" i="0">
                <a:solidFill>
                  <a:srgbClr val="CC0000"/>
                </a:solidFill>
              </a:rPr>
              <a:t>bcdb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  <a:endParaRPr lang="zh-CN" altLang="en-US" i="0">
              <a:solidFill>
                <a:srgbClr val="000000"/>
              </a:solidFill>
            </a:endParaRPr>
          </a:p>
        </p:txBody>
      </p:sp>
      <p:sp>
        <p:nvSpPr>
          <p:cNvPr id="46091" name="Rectangle 189"/>
          <p:cNvSpPr>
            <a:spLocks noChangeArrowheads="1"/>
          </p:cNvSpPr>
          <p:nvPr/>
        </p:nvSpPr>
        <p:spPr bwMode="auto">
          <a:xfrm>
            <a:off x="4105275" y="15382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0048" name="Freeform 192"/>
          <p:cNvSpPr>
            <a:spLocks/>
          </p:cNvSpPr>
          <p:nvPr/>
        </p:nvSpPr>
        <p:spPr bwMode="auto">
          <a:xfrm>
            <a:off x="4146550" y="1371601"/>
            <a:ext cx="533400" cy="925513"/>
          </a:xfrm>
          <a:custGeom>
            <a:avLst/>
            <a:gdLst/>
            <a:ahLst/>
            <a:cxnLst>
              <a:cxn ang="0">
                <a:pos x="12" y="248"/>
              </a:cxn>
              <a:cxn ang="0">
                <a:pos x="108" y="32"/>
              </a:cxn>
              <a:cxn ang="0">
                <a:pos x="321" y="56"/>
              </a:cxn>
              <a:cxn ang="0">
                <a:pos x="396" y="284"/>
              </a:cxn>
              <a:cxn ang="0">
                <a:pos x="360" y="536"/>
              </a:cxn>
              <a:cxn ang="0">
                <a:pos x="230" y="662"/>
              </a:cxn>
              <a:cxn ang="0">
                <a:pos x="103" y="636"/>
              </a:cxn>
              <a:cxn ang="0">
                <a:pos x="60" y="584"/>
              </a:cxn>
              <a:cxn ang="0">
                <a:pos x="0" y="476"/>
              </a:cxn>
            </a:cxnLst>
            <a:rect l="0" t="0" r="r" b="b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049" name="Rectangle 193" descr="40%"/>
          <p:cNvSpPr>
            <a:spLocks noChangeArrowheads="1"/>
          </p:cNvSpPr>
          <p:nvPr/>
        </p:nvSpPr>
        <p:spPr bwMode="auto">
          <a:xfrm>
            <a:off x="6324600" y="14478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6 </a:t>
            </a:r>
            <a:r>
              <a:rPr lang="en-US" altLang="zh-CN" i="0">
                <a:solidFill>
                  <a:srgbClr val="000000"/>
                </a:solidFill>
              </a:rPr>
              <a:t>–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 i="0">
                <a:solidFill>
                  <a:srgbClr val="000000"/>
                </a:solidFill>
              </a:rPr>
              <a:t>+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250050" name="Rectangle 194" descr="40%"/>
          <p:cNvSpPr>
            <a:spLocks noChangeArrowheads="1"/>
          </p:cNvSpPr>
          <p:nvPr/>
        </p:nvSpPr>
        <p:spPr bwMode="auto">
          <a:xfrm>
            <a:off x="6324600" y="25908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 i="0" baseline="-25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 i="0">
                <a:solidFill>
                  <a:srgbClr val="000000"/>
                </a:solidFill>
              </a:rPr>
              <a:t>–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6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6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250051" name="Rectangle 195" descr="40%"/>
          <p:cNvSpPr>
            <a:spLocks noChangeArrowheads="1"/>
          </p:cNvSpPr>
          <p:nvPr/>
        </p:nvSpPr>
        <p:spPr bwMode="auto">
          <a:xfrm>
            <a:off x="6324600" y="3657601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 i="0">
                <a:solidFill>
                  <a:srgbClr val="000000"/>
                </a:solidFill>
              </a:rPr>
              <a:t>+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>
                <a:solidFill>
                  <a:srgbClr val="000000"/>
                </a:solidFill>
              </a:rPr>
              <a:t>E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250052" name="Rectangle 196" descr="40%"/>
          <p:cNvSpPr>
            <a:spLocks noChangeArrowheads="1"/>
          </p:cNvSpPr>
          <p:nvPr/>
        </p:nvSpPr>
        <p:spPr bwMode="auto">
          <a:xfrm>
            <a:off x="2514600" y="4286251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对回路 </a:t>
            </a:r>
            <a:r>
              <a:rPr lang="en-US" altLang="zh-CN" i="0">
                <a:solidFill>
                  <a:srgbClr val="CC0000"/>
                </a:solidFill>
              </a:rPr>
              <a:t>adbca</a:t>
            </a:r>
            <a:r>
              <a:rPr lang="zh-CN" altLang="en-US" i="0">
                <a:solidFill>
                  <a:srgbClr val="CC0000"/>
                </a:solidFill>
              </a:rPr>
              <a:t>，沿逆时针方向循行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250053" name="Rectangle 197" descr="40%"/>
          <p:cNvSpPr>
            <a:spLocks noChangeArrowheads="1"/>
          </p:cNvSpPr>
          <p:nvPr/>
        </p:nvSpPr>
        <p:spPr bwMode="auto">
          <a:xfrm>
            <a:off x="2590800" y="47863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>
                <a:solidFill>
                  <a:srgbClr val="000000"/>
                </a:solidFill>
              </a:rPr>
              <a:t> I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 i="0">
                <a:solidFill>
                  <a:srgbClr val="000000"/>
                </a:solidFill>
              </a:rPr>
              <a:t>+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3 </a:t>
            </a:r>
            <a:r>
              <a:rPr lang="en-US" altLang="zh-CN" i="0">
                <a:solidFill>
                  <a:srgbClr val="000000"/>
                </a:solidFill>
              </a:rPr>
              <a:t>+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4 </a:t>
            </a:r>
            <a:r>
              <a:rPr lang="en-US" altLang="zh-CN" i="0">
                <a:solidFill>
                  <a:srgbClr val="000000"/>
                </a:solidFill>
              </a:rPr>
              <a:t>– </a:t>
            </a:r>
            <a:r>
              <a:rPr lang="en-US" altLang="zh-CN">
                <a:solidFill>
                  <a:srgbClr val="000000"/>
                </a:solidFill>
              </a:rPr>
              <a:t>I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46098" name="Rectangle 198"/>
          <p:cNvSpPr>
            <a:spLocks noChangeArrowheads="1"/>
          </p:cNvSpPr>
          <p:nvPr/>
        </p:nvSpPr>
        <p:spPr bwMode="auto">
          <a:xfrm>
            <a:off x="5943601" y="395288"/>
            <a:ext cx="3706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003399"/>
                </a:solidFill>
              </a:rPr>
              <a:t>应用 </a:t>
            </a:r>
            <a:r>
              <a:rPr lang="zh-CN" altLang="en-US" i="0">
                <a:solidFill>
                  <a:srgbClr val="FF0000"/>
                </a:solidFill>
                <a:sym typeface="Symbol" panose="05050102010706020507" pitchFamily="18" charset="2"/>
              </a:rPr>
              <a:t>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US" altLang="zh-CN" i="0">
                <a:solidFill>
                  <a:srgbClr val="FF0000"/>
                </a:solidFill>
                <a:sym typeface="Symbol" panose="05050102010706020507" pitchFamily="18" charset="2"/>
              </a:rPr>
              <a:t> = 0</a:t>
            </a:r>
            <a:r>
              <a:rPr lang="zh-CN" altLang="en-US" i="0">
                <a:solidFill>
                  <a:srgbClr val="003399"/>
                </a:solidFill>
                <a:sym typeface="Symbol" panose="05050102010706020507" pitchFamily="18" charset="2"/>
              </a:rPr>
              <a:t>列方程</a:t>
            </a:r>
          </a:p>
        </p:txBody>
      </p:sp>
      <p:sp>
        <p:nvSpPr>
          <p:cNvPr id="250055" name="Rectangle 199" descr="40%"/>
          <p:cNvSpPr>
            <a:spLocks noChangeArrowheads="1"/>
          </p:cNvSpPr>
          <p:nvPr/>
        </p:nvSpPr>
        <p:spPr bwMode="auto">
          <a:xfrm>
            <a:off x="2524125" y="5357813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i="0">
                <a:solidFill>
                  <a:srgbClr val="CC0000"/>
                </a:solidFill>
              </a:rPr>
              <a:t>对回路 </a:t>
            </a:r>
            <a:r>
              <a:rPr lang="en-US" altLang="zh-CN" i="0">
                <a:solidFill>
                  <a:srgbClr val="CC0000"/>
                </a:solidFill>
              </a:rPr>
              <a:t>cadc</a:t>
            </a:r>
            <a:r>
              <a:rPr lang="zh-CN" altLang="en-US" i="0">
                <a:solidFill>
                  <a:srgbClr val="CC0000"/>
                </a:solidFill>
              </a:rPr>
              <a:t>，沿逆时针方向循行</a:t>
            </a:r>
            <a:r>
              <a:rPr kumimoji="0" lang="zh-CN" altLang="en-US" i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250056" name="Rectangle 200" descr="40%"/>
          <p:cNvSpPr>
            <a:spLocks noChangeArrowheads="1"/>
          </p:cNvSpPr>
          <p:nvPr/>
        </p:nvSpPr>
        <p:spPr bwMode="auto">
          <a:xfrm>
            <a:off x="2590800" y="5838826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>
                <a:solidFill>
                  <a:srgbClr val="000000"/>
                </a:solidFill>
              </a:rPr>
              <a:t> I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2 </a:t>
            </a:r>
            <a:r>
              <a:rPr lang="en-US" altLang="zh-CN" i="0">
                <a:solidFill>
                  <a:srgbClr val="000000"/>
                </a:solidFill>
              </a:rPr>
              <a:t>–</a:t>
            </a:r>
            <a:r>
              <a:rPr lang="en-US" altLang="zh-CN">
                <a:solidFill>
                  <a:srgbClr val="000000"/>
                </a:solidFill>
              </a:rPr>
              <a:t> I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>
                <a:solidFill>
                  <a:srgbClr val="000000"/>
                </a:solidFill>
              </a:rPr>
              <a:t>R</a:t>
            </a:r>
            <a:r>
              <a:rPr lang="en-US" altLang="zh-CN" i="0" baseline="-25000">
                <a:solidFill>
                  <a:srgbClr val="000000"/>
                </a:solidFill>
              </a:rPr>
              <a:t>1 </a:t>
            </a:r>
            <a:r>
              <a:rPr lang="en-US" altLang="zh-CN" i="0">
                <a:solidFill>
                  <a:srgbClr val="000000"/>
                </a:solidFill>
              </a:rPr>
              <a:t>+ 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i="0" baseline="-25000">
                <a:solidFill>
                  <a:srgbClr val="000000"/>
                </a:solidFill>
              </a:rPr>
              <a:t> </a:t>
            </a:r>
            <a:r>
              <a:rPr lang="en-US" altLang="zh-CN" i="0">
                <a:solidFill>
                  <a:srgbClr val="000000"/>
                </a:solidFill>
              </a:rPr>
              <a:t>= 0</a:t>
            </a:r>
          </a:p>
        </p:txBody>
      </p:sp>
      <p:grpSp>
        <p:nvGrpSpPr>
          <p:cNvPr id="46101" name="Group 203"/>
          <p:cNvGrpSpPr>
            <a:grpSpLocks/>
          </p:cNvGrpSpPr>
          <p:nvPr/>
        </p:nvGrpSpPr>
        <p:grpSpPr bwMode="auto">
          <a:xfrm>
            <a:off x="2314576" y="138114"/>
            <a:ext cx="3248025" cy="4238625"/>
            <a:chOff x="210" y="87"/>
            <a:chExt cx="2046" cy="2670"/>
          </a:xfrm>
        </p:grpSpPr>
        <p:grpSp>
          <p:nvGrpSpPr>
            <p:cNvPr id="46102" name="Group 202"/>
            <p:cNvGrpSpPr>
              <a:grpSpLocks/>
            </p:cNvGrpSpPr>
            <p:nvPr/>
          </p:nvGrpSpPr>
          <p:grpSpPr bwMode="auto">
            <a:xfrm>
              <a:off x="210" y="87"/>
              <a:ext cx="2046" cy="2670"/>
              <a:chOff x="210" y="87"/>
              <a:chExt cx="2046" cy="2670"/>
            </a:xfrm>
          </p:grpSpPr>
          <p:sp>
            <p:nvSpPr>
              <p:cNvPr id="46104" name="Text Box 133"/>
              <p:cNvSpPr txBox="1">
                <a:spLocks noChangeArrowheads="1"/>
              </p:cNvSpPr>
              <p:nvPr/>
            </p:nvSpPr>
            <p:spPr bwMode="auto">
              <a:xfrm>
                <a:off x="1220" y="8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3399"/>
                    </a:solidFill>
                  </a:rPr>
                  <a:t>a</a:t>
                </a:r>
              </a:p>
            </p:txBody>
          </p:sp>
          <p:sp>
            <p:nvSpPr>
              <p:cNvPr id="46105" name="Text Box 134"/>
              <p:cNvSpPr txBox="1">
                <a:spLocks noChangeArrowheads="1"/>
              </p:cNvSpPr>
              <p:nvPr/>
            </p:nvSpPr>
            <p:spPr bwMode="auto">
              <a:xfrm>
                <a:off x="210" y="1095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3399"/>
                    </a:solidFill>
                  </a:rPr>
                  <a:t>d</a:t>
                </a:r>
              </a:p>
            </p:txBody>
          </p:sp>
          <p:sp>
            <p:nvSpPr>
              <p:cNvPr id="46106" name="Text Box 135"/>
              <p:cNvSpPr txBox="1">
                <a:spLocks noChangeArrowheads="1"/>
              </p:cNvSpPr>
              <p:nvPr/>
            </p:nvSpPr>
            <p:spPr bwMode="auto">
              <a:xfrm>
                <a:off x="1250" y="1844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3399"/>
                    </a:solidFill>
                  </a:rPr>
                  <a:t>b</a:t>
                </a:r>
              </a:p>
            </p:txBody>
          </p:sp>
          <p:sp>
            <p:nvSpPr>
              <p:cNvPr id="46107" name="Text Box 136"/>
              <p:cNvSpPr txBox="1">
                <a:spLocks noChangeArrowheads="1"/>
              </p:cNvSpPr>
              <p:nvPr/>
            </p:nvSpPr>
            <p:spPr bwMode="auto">
              <a:xfrm>
                <a:off x="2041" y="102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3399"/>
                    </a:solidFill>
                  </a:rPr>
                  <a:t>c</a:t>
                </a:r>
              </a:p>
            </p:txBody>
          </p:sp>
          <p:sp>
            <p:nvSpPr>
              <p:cNvPr id="46108" name="Rectangle 137"/>
              <p:cNvSpPr>
                <a:spLocks noChangeArrowheads="1"/>
              </p:cNvSpPr>
              <p:nvPr/>
            </p:nvSpPr>
            <p:spPr bwMode="auto">
              <a:xfrm>
                <a:off x="1128" y="243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E</a:t>
                </a:r>
                <a:endParaRPr kumimoji="0" lang="en-US" altLang="zh-CN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09" name="Rectangle 138"/>
              <p:cNvSpPr>
                <a:spLocks noChangeArrowheads="1"/>
              </p:cNvSpPr>
              <p:nvPr/>
            </p:nvSpPr>
            <p:spPr bwMode="auto">
              <a:xfrm>
                <a:off x="1328" y="231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i="0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46110" name="Rectangle 139"/>
              <p:cNvSpPr>
                <a:spLocks noChangeArrowheads="1"/>
              </p:cNvSpPr>
              <p:nvPr/>
            </p:nvSpPr>
            <p:spPr bwMode="auto">
              <a:xfrm>
                <a:off x="948" y="2361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0" i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6111" name="Rectangle 141"/>
              <p:cNvSpPr>
                <a:spLocks noChangeArrowheads="1"/>
              </p:cNvSpPr>
              <p:nvPr/>
            </p:nvSpPr>
            <p:spPr bwMode="auto">
              <a:xfrm rot="-366282">
                <a:off x="548" y="1497"/>
                <a:ext cx="3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R</a:t>
                </a:r>
                <a:r>
                  <a:rPr kumimoji="0" lang="en-US" altLang="zh-CN" i="0" baseline="-25000">
                    <a:solidFill>
                      <a:srgbClr val="000000"/>
                    </a:solidFill>
                  </a:rPr>
                  <a:t>3</a:t>
                </a:r>
                <a:endParaRPr kumimoji="0" lang="en-US" altLang="zh-CN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2" name="Rectangle 142"/>
              <p:cNvSpPr>
                <a:spLocks noChangeArrowheads="1"/>
              </p:cNvSpPr>
              <p:nvPr/>
            </p:nvSpPr>
            <p:spPr bwMode="auto">
              <a:xfrm rot="30116">
                <a:off x="1604" y="1449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R</a:t>
                </a:r>
                <a:r>
                  <a:rPr kumimoji="0" lang="en-US" altLang="zh-CN" i="0" baseline="-25000">
                    <a:solidFill>
                      <a:srgbClr val="000000"/>
                    </a:solidFill>
                  </a:rPr>
                  <a:t>4</a:t>
                </a:r>
                <a:endParaRPr kumimoji="0" lang="en-US" altLang="zh-CN" sz="2400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Rectangle 143"/>
              <p:cNvSpPr>
                <a:spLocks noChangeArrowheads="1"/>
              </p:cNvSpPr>
              <p:nvPr/>
            </p:nvSpPr>
            <p:spPr bwMode="auto">
              <a:xfrm rot="371425">
                <a:off x="500" y="450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R</a:t>
                </a:r>
                <a:r>
                  <a:rPr kumimoji="0" lang="en-US" altLang="zh-CN" i="0" baseline="-25000">
                    <a:solidFill>
                      <a:srgbClr val="000000"/>
                    </a:solidFill>
                  </a:rPr>
                  <a:t>1</a:t>
                </a:r>
                <a:endParaRPr kumimoji="0" lang="en-US" altLang="zh-CN" sz="2400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4" name="Rectangle 144"/>
              <p:cNvSpPr>
                <a:spLocks noChangeArrowheads="1"/>
              </p:cNvSpPr>
              <p:nvPr/>
            </p:nvSpPr>
            <p:spPr bwMode="auto">
              <a:xfrm rot="-15499">
                <a:off x="1652" y="49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0000"/>
                    </a:solidFill>
                  </a:rPr>
                  <a:t>R</a:t>
                </a:r>
                <a:r>
                  <a:rPr kumimoji="0" lang="en-US" altLang="zh-CN" i="0" baseline="-25000">
                    <a:solidFill>
                      <a:srgbClr val="000000"/>
                    </a:solidFill>
                  </a:rPr>
                  <a:t>2</a:t>
                </a:r>
                <a:endParaRPr kumimoji="0" lang="en-US" altLang="zh-CN" sz="2400" i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001" name="Line 145"/>
              <p:cNvSpPr>
                <a:spLocks noChangeShapeType="1"/>
              </p:cNvSpPr>
              <p:nvPr/>
            </p:nvSpPr>
            <p:spPr bwMode="auto">
              <a:xfrm flipV="1">
                <a:off x="1242" y="393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02" name="Line 146"/>
              <p:cNvSpPr>
                <a:spLocks noChangeShapeType="1"/>
              </p:cNvSpPr>
              <p:nvPr/>
            </p:nvSpPr>
            <p:spPr bwMode="auto">
              <a:xfrm>
                <a:off x="1242" y="1278"/>
                <a:ext cx="0" cy="6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03" name="Line 147"/>
              <p:cNvSpPr>
                <a:spLocks noChangeShapeType="1"/>
              </p:cNvSpPr>
              <p:nvPr/>
            </p:nvSpPr>
            <p:spPr bwMode="auto">
              <a:xfrm>
                <a:off x="2036" y="1161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04" name="Line 148"/>
              <p:cNvSpPr>
                <a:spLocks noChangeShapeType="1"/>
              </p:cNvSpPr>
              <p:nvPr/>
            </p:nvSpPr>
            <p:spPr bwMode="auto">
              <a:xfrm>
                <a:off x="1316" y="555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119" name="Text Box 149"/>
              <p:cNvSpPr txBox="1">
                <a:spLocks noChangeArrowheads="1"/>
              </p:cNvSpPr>
              <p:nvPr/>
            </p:nvSpPr>
            <p:spPr bwMode="auto">
              <a:xfrm>
                <a:off x="1445" y="258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i="0" baseline="-25000">
                    <a:solidFill>
                      <a:srgbClr val="003399"/>
                    </a:solidFill>
                  </a:rPr>
                  <a:t>2</a:t>
                </a:r>
                <a:endParaRPr kumimoji="0" lang="en-US" altLang="zh-CN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46120" name="Text Box 150"/>
              <p:cNvSpPr txBox="1">
                <a:spLocks noChangeArrowheads="1"/>
              </p:cNvSpPr>
              <p:nvPr/>
            </p:nvSpPr>
            <p:spPr bwMode="auto">
              <a:xfrm>
                <a:off x="1412" y="1689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i="0" baseline="-25000">
                    <a:solidFill>
                      <a:srgbClr val="003399"/>
                    </a:solidFill>
                  </a:rPr>
                  <a:t>4</a:t>
                </a:r>
                <a:endParaRPr kumimoji="0" lang="en-US" altLang="zh-CN" sz="2000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46121" name="Text Box 151"/>
              <p:cNvSpPr txBox="1">
                <a:spLocks noChangeArrowheads="1"/>
              </p:cNvSpPr>
              <p:nvPr/>
            </p:nvSpPr>
            <p:spPr bwMode="auto">
              <a:xfrm>
                <a:off x="1283" y="585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i="0" baseline="-25000">
                    <a:solidFill>
                      <a:srgbClr val="003399"/>
                    </a:solidFill>
                  </a:rPr>
                  <a:t>6</a:t>
                </a:r>
                <a:endParaRPr kumimoji="0" lang="en-US" altLang="zh-CN" sz="2400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250008" name="Line 152"/>
              <p:cNvSpPr>
                <a:spLocks noChangeShapeType="1"/>
              </p:cNvSpPr>
              <p:nvPr/>
            </p:nvSpPr>
            <p:spPr bwMode="auto">
              <a:xfrm>
                <a:off x="452" y="1151"/>
                <a:ext cx="0" cy="1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09" name="Line 153"/>
              <p:cNvSpPr>
                <a:spLocks noChangeShapeType="1"/>
              </p:cNvSpPr>
              <p:nvPr/>
            </p:nvSpPr>
            <p:spPr bwMode="auto">
              <a:xfrm rot="-5400000" flipH="1" flipV="1">
                <a:off x="752" y="2109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124" name="Text Box 154"/>
              <p:cNvSpPr txBox="1">
                <a:spLocks noChangeArrowheads="1"/>
              </p:cNvSpPr>
              <p:nvPr/>
            </p:nvSpPr>
            <p:spPr bwMode="auto">
              <a:xfrm>
                <a:off x="740" y="249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i="0" baseline="-25000">
                    <a:solidFill>
                      <a:srgbClr val="003399"/>
                    </a:solidFill>
                  </a:rPr>
                  <a:t>1</a:t>
                </a:r>
                <a:endParaRPr kumimoji="0" lang="en-US" altLang="zh-CN" sz="2000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46125" name="Text Box 155"/>
              <p:cNvSpPr txBox="1">
                <a:spLocks noChangeArrowheads="1"/>
              </p:cNvSpPr>
              <p:nvPr/>
            </p:nvSpPr>
            <p:spPr bwMode="auto">
              <a:xfrm>
                <a:off x="788" y="1689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r>
                  <a:rPr kumimoji="0" lang="en-US" altLang="zh-CN" sz="2400" i="0" baseline="-25000">
                    <a:solidFill>
                      <a:srgbClr val="003399"/>
                    </a:solidFill>
                  </a:rPr>
                  <a:t>3</a:t>
                </a:r>
                <a:endParaRPr kumimoji="0" lang="en-US" altLang="zh-CN" sz="2000" i="0">
                  <a:solidFill>
                    <a:srgbClr val="003399"/>
                  </a:solidFill>
                </a:endParaRPr>
              </a:p>
            </p:txBody>
          </p:sp>
          <p:sp>
            <p:nvSpPr>
              <p:cNvPr id="46126" name="Text Box 156"/>
              <p:cNvSpPr txBox="1">
                <a:spLocks noChangeArrowheads="1"/>
              </p:cNvSpPr>
              <p:nvPr/>
            </p:nvSpPr>
            <p:spPr bwMode="auto">
              <a:xfrm>
                <a:off x="713" y="1986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 eaLnBrk="0" hangingPunct="0"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>
                    <a:solidFill>
                      <a:srgbClr val="003399"/>
                    </a:solidFill>
                  </a:rPr>
                  <a:t>I</a:t>
                </a:r>
                <a:endParaRPr kumimoji="0" lang="en-US" altLang="zh-CN" sz="2000" i="0">
                  <a:solidFill>
                    <a:srgbClr val="003399"/>
                  </a:solidFill>
                </a:endParaRPr>
              </a:p>
            </p:txBody>
          </p:sp>
          <p:grpSp>
            <p:nvGrpSpPr>
              <p:cNvPr id="46127" name="Group 157"/>
              <p:cNvGrpSpPr>
                <a:grpSpLocks/>
              </p:cNvGrpSpPr>
              <p:nvPr/>
            </p:nvGrpSpPr>
            <p:grpSpPr bwMode="auto">
              <a:xfrm>
                <a:off x="1221" y="1154"/>
                <a:ext cx="777" cy="776"/>
                <a:chOff x="1105" y="1049"/>
                <a:chExt cx="777" cy="776"/>
              </a:xfrm>
            </p:grpSpPr>
            <p:sp>
              <p:nvSpPr>
                <p:cNvPr id="250014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1584" y="1049"/>
                  <a:ext cx="298" cy="29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15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105" y="1536"/>
                  <a:ext cx="287" cy="2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16" name="Rectangle 160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437" y="1290"/>
                  <a:ext cx="8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0017" name="Line 161"/>
              <p:cNvSpPr>
                <a:spLocks noChangeShapeType="1"/>
              </p:cNvSpPr>
              <p:nvPr/>
            </p:nvSpPr>
            <p:spPr bwMode="auto">
              <a:xfrm>
                <a:off x="1364" y="393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18" name="Line 162"/>
              <p:cNvSpPr>
                <a:spLocks noChangeShapeType="1"/>
              </p:cNvSpPr>
              <p:nvPr/>
            </p:nvSpPr>
            <p:spPr bwMode="auto">
              <a:xfrm rot="10800000" flipH="1">
                <a:off x="1316" y="1689"/>
                <a:ext cx="216" cy="21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19" name="Line 163"/>
              <p:cNvSpPr>
                <a:spLocks noChangeShapeType="1"/>
              </p:cNvSpPr>
              <p:nvPr/>
            </p:nvSpPr>
            <p:spPr bwMode="auto">
              <a:xfrm rot="-10800000" flipH="1" flipV="1">
                <a:off x="932" y="1737"/>
                <a:ext cx="208" cy="207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0" name="Line 164"/>
              <p:cNvSpPr>
                <a:spLocks noChangeShapeType="1"/>
              </p:cNvSpPr>
              <p:nvPr/>
            </p:nvSpPr>
            <p:spPr bwMode="auto">
              <a:xfrm flipV="1">
                <a:off x="932" y="395"/>
                <a:ext cx="190" cy="19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1" name="Oval 165"/>
              <p:cNvSpPr>
                <a:spLocks noChangeArrowheads="1"/>
              </p:cNvSpPr>
              <p:nvPr/>
            </p:nvSpPr>
            <p:spPr bwMode="auto">
              <a:xfrm>
                <a:off x="1998" y="1136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2" name="Oval 166"/>
              <p:cNvSpPr>
                <a:spLocks noChangeArrowheads="1"/>
              </p:cNvSpPr>
              <p:nvPr/>
            </p:nvSpPr>
            <p:spPr bwMode="auto">
              <a:xfrm>
                <a:off x="1203" y="37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3" name="Oval 167"/>
              <p:cNvSpPr>
                <a:spLocks noChangeArrowheads="1"/>
              </p:cNvSpPr>
              <p:nvPr/>
            </p:nvSpPr>
            <p:spPr bwMode="auto">
              <a:xfrm>
                <a:off x="426" y="1136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4" name="Oval 168"/>
              <p:cNvSpPr>
                <a:spLocks noChangeArrowheads="1"/>
              </p:cNvSpPr>
              <p:nvPr/>
            </p:nvSpPr>
            <p:spPr bwMode="auto">
              <a:xfrm rot="5400000">
                <a:off x="1124" y="2240"/>
                <a:ext cx="245" cy="24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025" name="Line 169"/>
              <p:cNvSpPr>
                <a:spLocks noChangeShapeType="1"/>
              </p:cNvSpPr>
              <p:nvPr/>
            </p:nvSpPr>
            <p:spPr bwMode="auto">
              <a:xfrm rot="16200000" flipV="1">
                <a:off x="1247" y="1567"/>
                <a:ext cx="0" cy="15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6137" name="Group 170"/>
              <p:cNvGrpSpPr>
                <a:grpSpLocks/>
              </p:cNvGrpSpPr>
              <p:nvPr/>
            </p:nvGrpSpPr>
            <p:grpSpPr bwMode="auto">
              <a:xfrm>
                <a:off x="452" y="385"/>
                <a:ext cx="777" cy="776"/>
                <a:chOff x="1105" y="1049"/>
                <a:chExt cx="777" cy="776"/>
              </a:xfrm>
            </p:grpSpPr>
            <p:sp>
              <p:nvSpPr>
                <p:cNvPr id="250027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1584" y="1049"/>
                  <a:ext cx="298" cy="29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28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1105" y="1536"/>
                  <a:ext cx="287" cy="2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29" name="Rectangle 173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437" y="1290"/>
                  <a:ext cx="8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6138" name="Group 174"/>
              <p:cNvGrpSpPr>
                <a:grpSpLocks/>
              </p:cNvGrpSpPr>
              <p:nvPr/>
            </p:nvGrpSpPr>
            <p:grpSpPr bwMode="auto">
              <a:xfrm rot="-5400000">
                <a:off x="451" y="1162"/>
                <a:ext cx="777" cy="776"/>
                <a:chOff x="1105" y="1049"/>
                <a:chExt cx="777" cy="776"/>
              </a:xfrm>
            </p:grpSpPr>
            <p:sp>
              <p:nvSpPr>
                <p:cNvPr id="25003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1584" y="1049"/>
                  <a:ext cx="298" cy="29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32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123" y="1537"/>
                  <a:ext cx="287" cy="2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33" name="Rectangle 177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435" y="1290"/>
                  <a:ext cx="8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6139" name="Group 178"/>
              <p:cNvGrpSpPr>
                <a:grpSpLocks/>
              </p:cNvGrpSpPr>
              <p:nvPr/>
            </p:nvGrpSpPr>
            <p:grpSpPr bwMode="auto">
              <a:xfrm rot="-5400000">
                <a:off x="1259" y="394"/>
                <a:ext cx="777" cy="776"/>
                <a:chOff x="1105" y="1049"/>
                <a:chExt cx="777" cy="776"/>
              </a:xfrm>
            </p:grpSpPr>
            <p:sp>
              <p:nvSpPr>
                <p:cNvPr id="25003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1584" y="1049"/>
                  <a:ext cx="298" cy="29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36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123" y="1537"/>
                  <a:ext cx="287" cy="2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0037" name="Rectangle 181"/>
                <p:cNvSpPr>
                  <a:spLocks noChangeArrowheads="1"/>
                </p:cNvSpPr>
                <p:nvPr/>
              </p:nvSpPr>
              <p:spPr bwMode="auto">
                <a:xfrm rot="2700000" flipH="1">
                  <a:off x="1435" y="1290"/>
                  <a:ext cx="8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0039" name="Oval 183"/>
              <p:cNvSpPr>
                <a:spLocks noChangeArrowheads="1"/>
              </p:cNvSpPr>
              <p:nvPr/>
            </p:nvSpPr>
            <p:spPr bwMode="auto">
              <a:xfrm>
                <a:off x="1212" y="190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0057" name="Rectangle 201"/>
            <p:cNvSpPr>
              <a:spLocks noChangeArrowheads="1"/>
            </p:cNvSpPr>
            <p:nvPr/>
          </p:nvSpPr>
          <p:spPr bwMode="auto">
            <a:xfrm>
              <a:off x="1200" y="1008"/>
              <a:ext cx="96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0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4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5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5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87" grpId="0" animBg="1"/>
      <p:bldP spid="250041" grpId="0" animBg="1"/>
      <p:bldP spid="250042" grpId="0" autoUpdateAnimBg="0"/>
      <p:bldP spid="250043" grpId="0" autoUpdateAnimBg="0"/>
      <p:bldP spid="250044" grpId="0" autoUpdateAnimBg="0"/>
      <p:bldP spid="250048" grpId="0" animBg="1"/>
      <p:bldP spid="250049" grpId="0" autoUpdateAnimBg="0"/>
      <p:bldP spid="250050" grpId="0" autoUpdateAnimBg="0"/>
      <p:bldP spid="250051" grpId="0" autoUpdateAnimBg="0"/>
      <p:bldP spid="250052" grpId="0" autoUpdateAnimBg="0"/>
      <p:bldP spid="250053" grpId="0" autoUpdateAnimBg="0"/>
      <p:bldP spid="250055" grpId="0" autoUpdateAnimBg="0"/>
      <p:bldP spid="25005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04800"/>
            <a:ext cx="14478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3276601" y="609600"/>
            <a:ext cx="5351463" cy="1143000"/>
            <a:chOff x="1152" y="336"/>
            <a:chExt cx="3371" cy="720"/>
          </a:xfrm>
        </p:grpSpPr>
        <p:graphicFrame>
          <p:nvGraphicFramePr>
            <p:cNvPr id="73768" name="Object 1035"/>
            <p:cNvGraphicFramePr>
              <a:graphicFrameLocks noChangeAspect="1"/>
            </p:cNvGraphicFramePr>
            <p:nvPr/>
          </p:nvGraphicFramePr>
          <p:xfrm>
            <a:off x="1152" y="624"/>
            <a:ext cx="337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Equation" r:id="rId3" imgW="2005729" imgH="253890" progId="Equation.3">
                    <p:embed/>
                  </p:oleObj>
                </mc:Choice>
                <mc:Fallback>
                  <p:oleObj name="Equation" r:id="rId3" imgW="2005729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624"/>
                          <a:ext cx="337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9" name="Object 1036"/>
            <p:cNvGraphicFramePr>
              <a:graphicFrameLocks noChangeAspect="1"/>
            </p:cNvGraphicFramePr>
            <p:nvPr/>
          </p:nvGraphicFramePr>
          <p:xfrm>
            <a:off x="1200" y="336"/>
            <a:ext cx="28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公式" r:id="rId5" imgW="1752600" imgH="228600" progId="Equation.3">
                    <p:embed/>
                  </p:oleObj>
                </mc:Choice>
                <mc:Fallback>
                  <p:oleObj name="公式" r:id="rId5" imgW="1752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36"/>
                          <a:ext cx="282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229600" y="2514600"/>
            <a:ext cx="914400" cy="1447800"/>
            <a:chOff x="4320" y="1392"/>
            <a:chExt cx="576" cy="912"/>
          </a:xfrm>
        </p:grpSpPr>
        <p:sp>
          <p:nvSpPr>
            <p:cNvPr id="73766" name="Line 7"/>
            <p:cNvSpPr>
              <a:spLocks noChangeShapeType="1"/>
            </p:cNvSpPr>
            <p:nvPr/>
          </p:nvSpPr>
          <p:spPr bwMode="auto">
            <a:xfrm>
              <a:off x="4320" y="1392"/>
              <a:ext cx="576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3767" name="Line 8"/>
            <p:cNvSpPr>
              <a:spLocks noChangeShapeType="1"/>
            </p:cNvSpPr>
            <p:nvPr/>
          </p:nvSpPr>
          <p:spPr bwMode="auto">
            <a:xfrm flipV="1">
              <a:off x="4512" y="1776"/>
              <a:ext cx="384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853364" y="2819401"/>
            <a:ext cx="530225" cy="466725"/>
            <a:chOff x="4083" y="1584"/>
            <a:chExt cx="334" cy="294"/>
          </a:xfrm>
        </p:grpSpPr>
        <p:sp>
          <p:nvSpPr>
            <p:cNvPr id="73764" name="Freeform 10"/>
            <p:cNvSpPr>
              <a:spLocks/>
            </p:cNvSpPr>
            <p:nvPr/>
          </p:nvSpPr>
          <p:spPr bwMode="auto">
            <a:xfrm>
              <a:off x="4083" y="1722"/>
              <a:ext cx="94" cy="156"/>
            </a:xfrm>
            <a:custGeom>
              <a:avLst/>
              <a:gdLst>
                <a:gd name="T0" fmla="*/ 0 w 94"/>
                <a:gd name="T1" fmla="*/ 0 h 156"/>
                <a:gd name="T2" fmla="*/ 94 w 94"/>
                <a:gd name="T3" fmla="*/ 156 h 156"/>
                <a:gd name="T4" fmla="*/ 0 60000 65536"/>
                <a:gd name="T5" fmla="*/ 0 60000 65536"/>
                <a:gd name="T6" fmla="*/ 0 w 94"/>
                <a:gd name="T7" fmla="*/ 0 h 156"/>
                <a:gd name="T8" fmla="*/ 94 w 94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" h="156">
                  <a:moveTo>
                    <a:pt x="0" y="0"/>
                  </a:moveTo>
                  <a:cubicBezTo>
                    <a:pt x="51" y="34"/>
                    <a:pt x="94" y="93"/>
                    <a:pt x="94" y="15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3765" name="Object 1034"/>
            <p:cNvGraphicFramePr>
              <a:graphicFrameLocks noChangeAspect="1"/>
            </p:cNvGraphicFramePr>
            <p:nvPr/>
          </p:nvGraphicFramePr>
          <p:xfrm>
            <a:off x="4128" y="1584"/>
            <a:ext cx="28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公式" r:id="rId7" imgW="266519" imgH="219026" progId="Equation.3">
                    <p:embed/>
                  </p:oleObj>
                </mc:Choice>
                <mc:Fallback>
                  <p:oleObj name="公式" r:id="rId7" imgW="266519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8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620000" y="2895600"/>
            <a:ext cx="1836738" cy="457200"/>
            <a:chOff x="3936" y="1632"/>
            <a:chExt cx="1157" cy="288"/>
          </a:xfrm>
        </p:grpSpPr>
        <p:sp>
          <p:nvSpPr>
            <p:cNvPr id="73761" name="Line 13"/>
            <p:cNvSpPr>
              <a:spLocks noChangeShapeType="1"/>
            </p:cNvSpPr>
            <p:nvPr/>
          </p:nvSpPr>
          <p:spPr bwMode="auto">
            <a:xfrm>
              <a:off x="3936" y="1920"/>
              <a:ext cx="10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3762" name="Line 14"/>
            <p:cNvSpPr>
              <a:spLocks noChangeShapeType="1"/>
            </p:cNvSpPr>
            <p:nvPr/>
          </p:nvSpPr>
          <p:spPr bwMode="auto">
            <a:xfrm flipV="1">
              <a:off x="3936" y="1776"/>
              <a:ext cx="96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3763" name="Object 1033"/>
            <p:cNvGraphicFramePr>
              <a:graphicFrameLocks noChangeAspect="1"/>
            </p:cNvGraphicFramePr>
            <p:nvPr/>
          </p:nvGraphicFramePr>
          <p:xfrm>
            <a:off x="4896" y="1632"/>
            <a:ext cx="19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公式" r:id="rId9" imgW="180897" imgH="219026" progId="Equation.3">
                    <p:embed/>
                  </p:oleObj>
                </mc:Choice>
                <mc:Fallback>
                  <p:oleObj name="公式" r:id="rId9" imgW="180897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632"/>
                          <a:ext cx="19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248400" y="2590800"/>
            <a:ext cx="1371600" cy="762000"/>
            <a:chOff x="3072" y="1440"/>
            <a:chExt cx="864" cy="480"/>
          </a:xfrm>
        </p:grpSpPr>
        <p:sp>
          <p:nvSpPr>
            <p:cNvPr id="73759" name="Line 17"/>
            <p:cNvSpPr>
              <a:spLocks noChangeShapeType="1"/>
            </p:cNvSpPr>
            <p:nvPr/>
          </p:nvSpPr>
          <p:spPr bwMode="auto">
            <a:xfrm flipH="1" flipV="1">
              <a:off x="3264" y="1488"/>
              <a:ext cx="672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3760" name="Object 1032"/>
            <p:cNvGraphicFramePr>
              <a:graphicFrameLocks noChangeAspect="1"/>
            </p:cNvGraphicFramePr>
            <p:nvPr/>
          </p:nvGraphicFramePr>
          <p:xfrm>
            <a:off x="3072" y="1440"/>
            <a:ext cx="27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name="公式" r:id="rId11" imgW="257285" imgH="219026" progId="Equation.3">
                    <p:embed/>
                  </p:oleObj>
                </mc:Choice>
                <mc:Fallback>
                  <p:oleObj name="公式" r:id="rId11" imgW="257285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40"/>
                          <a:ext cx="27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620001" y="3352800"/>
            <a:ext cx="2644775" cy="1951038"/>
            <a:chOff x="3936" y="1920"/>
            <a:chExt cx="1666" cy="1229"/>
          </a:xfrm>
        </p:grpSpPr>
        <p:sp>
          <p:nvSpPr>
            <p:cNvPr id="73757" name="Line 20"/>
            <p:cNvSpPr>
              <a:spLocks noChangeShapeType="1"/>
            </p:cNvSpPr>
            <p:nvPr/>
          </p:nvSpPr>
          <p:spPr bwMode="auto">
            <a:xfrm>
              <a:off x="3936" y="1920"/>
              <a:ext cx="1440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3758" name="Object 1031"/>
            <p:cNvGraphicFramePr>
              <a:graphicFrameLocks noChangeAspect="1"/>
            </p:cNvGraphicFramePr>
            <p:nvPr/>
          </p:nvGraphicFramePr>
          <p:xfrm>
            <a:off x="5328" y="2880"/>
            <a:ext cx="27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公式" r:id="rId13" imgW="257285" imgH="228492" progId="Equation.3">
                    <p:embed/>
                  </p:oleObj>
                </mc:Choice>
                <mc:Fallback>
                  <p:oleObj name="公式" r:id="rId13" imgW="257285" imgH="228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880"/>
                          <a:ext cx="27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620001" y="3352800"/>
            <a:ext cx="969963" cy="958850"/>
            <a:chOff x="3936" y="1920"/>
            <a:chExt cx="611" cy="604"/>
          </a:xfrm>
        </p:grpSpPr>
        <p:sp>
          <p:nvSpPr>
            <p:cNvPr id="73755" name="Line 23"/>
            <p:cNvSpPr>
              <a:spLocks noChangeShapeType="1"/>
            </p:cNvSpPr>
            <p:nvPr/>
          </p:nvSpPr>
          <p:spPr bwMode="auto">
            <a:xfrm>
              <a:off x="3936" y="1920"/>
              <a:ext cx="598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3756" name="Object 1030"/>
            <p:cNvGraphicFramePr>
              <a:graphicFrameLocks noChangeAspect="1"/>
            </p:cNvGraphicFramePr>
            <p:nvPr/>
          </p:nvGraphicFramePr>
          <p:xfrm>
            <a:off x="3984" y="2256"/>
            <a:ext cx="56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公式" r:id="rId15" imgW="533457" imgH="228492" progId="Equation.3">
                    <p:embed/>
                  </p:oleObj>
                </mc:Choice>
                <mc:Fallback>
                  <p:oleObj name="公式" r:id="rId15" imgW="533457" imgH="228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256"/>
                          <a:ext cx="56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620000" y="1676400"/>
            <a:ext cx="1335088" cy="1676400"/>
            <a:chOff x="3936" y="864"/>
            <a:chExt cx="841" cy="1056"/>
          </a:xfrm>
        </p:grpSpPr>
        <p:sp>
          <p:nvSpPr>
            <p:cNvPr id="73753" name="Line 26"/>
            <p:cNvSpPr>
              <a:spLocks noChangeShapeType="1"/>
            </p:cNvSpPr>
            <p:nvPr/>
          </p:nvSpPr>
          <p:spPr bwMode="auto">
            <a:xfrm flipV="1">
              <a:off x="3936" y="960"/>
              <a:ext cx="624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3754" name="Object 1029"/>
            <p:cNvGraphicFramePr>
              <a:graphicFrameLocks noChangeAspect="1"/>
            </p:cNvGraphicFramePr>
            <p:nvPr/>
          </p:nvGraphicFramePr>
          <p:xfrm>
            <a:off x="4608" y="864"/>
            <a:ext cx="1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公式" r:id="rId17" imgW="152356" imgH="219026" progId="Equation.3">
                    <p:embed/>
                  </p:oleObj>
                </mc:Choice>
                <mc:Fallback>
                  <p:oleObj name="公式" r:id="rId17" imgW="152356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864"/>
                          <a:ext cx="16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7620000" y="2209800"/>
            <a:ext cx="609600" cy="1143000"/>
            <a:chOff x="3936" y="1200"/>
            <a:chExt cx="384" cy="720"/>
          </a:xfrm>
        </p:grpSpPr>
        <p:graphicFrame>
          <p:nvGraphicFramePr>
            <p:cNvPr id="73751" name="Object 1028"/>
            <p:cNvGraphicFramePr>
              <a:graphicFrameLocks noChangeAspect="1"/>
            </p:cNvGraphicFramePr>
            <p:nvPr/>
          </p:nvGraphicFramePr>
          <p:xfrm>
            <a:off x="3984" y="1200"/>
            <a:ext cx="27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公式" r:id="rId19" imgW="257285" imgH="219026" progId="Equation.3">
                    <p:embed/>
                  </p:oleObj>
                </mc:Choice>
                <mc:Fallback>
                  <p:oleObj name="公式" r:id="rId19" imgW="257285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00"/>
                          <a:ext cx="27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2" name="Line 30"/>
            <p:cNvSpPr>
              <a:spLocks noChangeShapeType="1"/>
            </p:cNvSpPr>
            <p:nvPr/>
          </p:nvSpPr>
          <p:spPr bwMode="auto">
            <a:xfrm flipV="1">
              <a:off x="3936" y="1344"/>
              <a:ext cx="38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46463" name="Rectangle 31"/>
          <p:cNvSpPr>
            <a:spLocks noChangeArrowheads="1"/>
          </p:cNvSpPr>
          <p:nvPr/>
        </p:nvSpPr>
        <p:spPr bwMode="auto">
          <a:xfrm>
            <a:off x="2509838" y="1752601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通过计算可看出：</a:t>
            </a:r>
          </a:p>
        </p:txBody>
      </p:sp>
      <p:graphicFrame>
        <p:nvGraphicFramePr>
          <p:cNvPr id="260096" name="Object 1024"/>
          <p:cNvGraphicFramePr>
            <a:graphicFrameLocks noChangeAspect="1"/>
          </p:cNvGraphicFramePr>
          <p:nvPr/>
        </p:nvGraphicFramePr>
        <p:xfrm>
          <a:off x="2971800" y="2438400"/>
          <a:ext cx="29606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21" imgW="1155700" imgH="228600" progId="Equation.3">
                  <p:embed/>
                </p:oleObj>
              </mc:Choice>
              <mc:Fallback>
                <p:oleObj name="公式" r:id="rId21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29606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2209801" y="3124200"/>
            <a:ext cx="4543425" cy="630238"/>
            <a:chOff x="240" y="2112"/>
            <a:chExt cx="2862" cy="397"/>
          </a:xfrm>
        </p:grpSpPr>
        <p:graphicFrame>
          <p:nvGraphicFramePr>
            <p:cNvPr id="73749" name="Object 1027" descr="40%"/>
            <p:cNvGraphicFramePr>
              <a:graphicFrameLocks noChangeAspect="1"/>
            </p:cNvGraphicFramePr>
            <p:nvPr/>
          </p:nvGraphicFramePr>
          <p:xfrm>
            <a:off x="864" y="2112"/>
            <a:ext cx="223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公式" r:id="rId23" imgW="1142883" imgH="228492" progId="Equation.3">
                    <p:embed/>
                  </p:oleObj>
                </mc:Choice>
                <mc:Fallback>
                  <p:oleObj name="公式" r:id="rId23" imgW="1142883" imgH="228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12"/>
                          <a:ext cx="223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pattFill prst="pct40">
                                <a:fgClr>
                                  <a:srgbClr val="CCCCFF"/>
                                </a:fgClr>
                                <a:bgClr>
                                  <a:srgbClr val="FFFFFF"/>
                                </a:bgClr>
                              </a:patt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0" name="Rectangle 35"/>
            <p:cNvSpPr>
              <a:spLocks noChangeArrowheads="1"/>
            </p:cNvSpPr>
            <p:nvPr/>
          </p:nvSpPr>
          <p:spPr bwMode="auto">
            <a:xfrm>
              <a:off x="240" y="21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CC0000"/>
                  </a:solidFill>
                </a:rPr>
                <a:t>而是</a:t>
              </a:r>
            </a:p>
          </p:txBody>
        </p:sp>
      </p:grp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2057400" y="365760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(3)</a:t>
            </a:r>
            <a:r>
              <a:rPr lang="zh-CN" altLang="en-US" sz="2800" b="1">
                <a:solidFill>
                  <a:srgbClr val="000000"/>
                </a:solidFill>
              </a:rPr>
              <a:t>相量图</a:t>
            </a:r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2066926" y="4191001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(4)</a:t>
            </a:r>
          </a:p>
        </p:txBody>
      </p:sp>
      <p:graphicFrame>
        <p:nvGraphicFramePr>
          <p:cNvPr id="260097" name="Object 1025"/>
          <p:cNvGraphicFramePr>
            <a:graphicFrameLocks noChangeAspect="1"/>
          </p:cNvGraphicFramePr>
          <p:nvPr/>
        </p:nvGraphicFramePr>
        <p:xfrm>
          <a:off x="2832100" y="4267201"/>
          <a:ext cx="61595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25" imgW="2463800" imgH="431800" progId="Equation.3">
                  <p:embed/>
                </p:oleObj>
              </mc:Choice>
              <mc:Fallback>
                <p:oleObj name="Equation" r:id="rId25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267201"/>
                        <a:ext cx="61595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2209800" y="5410200"/>
            <a:ext cx="4795838" cy="584200"/>
            <a:chOff x="911" y="3600"/>
            <a:chExt cx="3021" cy="368"/>
          </a:xfrm>
        </p:grpSpPr>
        <p:sp>
          <p:nvSpPr>
            <p:cNvPr id="73747" name="Rectangle 40"/>
            <p:cNvSpPr>
              <a:spLocks noChangeArrowheads="1"/>
            </p:cNvSpPr>
            <p:nvPr/>
          </p:nvSpPr>
          <p:spPr bwMode="auto">
            <a:xfrm>
              <a:off x="911" y="360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或</a:t>
              </a:r>
            </a:p>
          </p:txBody>
        </p:sp>
        <p:graphicFrame>
          <p:nvGraphicFramePr>
            <p:cNvPr id="73748" name="Object 1026"/>
            <p:cNvGraphicFramePr>
              <a:graphicFrameLocks noChangeAspect="1"/>
            </p:cNvGraphicFramePr>
            <p:nvPr/>
          </p:nvGraphicFramePr>
          <p:xfrm>
            <a:off x="1248" y="3600"/>
            <a:ext cx="268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公式" r:id="rId27" imgW="1663700" imgH="228600" progId="Equation.3">
                    <p:embed/>
                  </p:oleObj>
                </mc:Choice>
                <mc:Fallback>
                  <p:oleObj name="公式" r:id="rId27" imgW="1663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600"/>
                          <a:ext cx="268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719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3" grpId="0" autoUpdateAnimBg="0"/>
      <p:bldP spid="146468" grpId="0" autoUpdateAnimBg="0"/>
      <p:bldP spid="14646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2549526" y="533401"/>
            <a:ext cx="7051675" cy="1135063"/>
            <a:chOff x="646" y="336"/>
            <a:chExt cx="4442" cy="715"/>
          </a:xfrm>
        </p:grpSpPr>
        <p:sp>
          <p:nvSpPr>
            <p:cNvPr id="74808" name="Rectangle 3"/>
            <p:cNvSpPr>
              <a:spLocks noChangeArrowheads="1"/>
            </p:cNvSpPr>
            <p:nvPr/>
          </p:nvSpPr>
          <p:spPr bwMode="auto">
            <a:xfrm>
              <a:off x="646" y="336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74809" name="Object 1031"/>
            <p:cNvGraphicFramePr>
              <a:graphicFrameLocks noChangeAspect="1"/>
            </p:cNvGraphicFramePr>
            <p:nvPr/>
          </p:nvGraphicFramePr>
          <p:xfrm>
            <a:off x="1051" y="356"/>
            <a:ext cx="4037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Equation" r:id="rId3" imgW="2501900" imgH="431800" progId="Equation.3">
                    <p:embed/>
                  </p:oleObj>
                </mc:Choice>
                <mc:Fallback>
                  <p:oleObj name="Equation" r:id="rId3" imgW="2501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356"/>
                          <a:ext cx="4037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617789" y="1524000"/>
            <a:ext cx="6757987" cy="609600"/>
            <a:chOff x="687" y="1056"/>
            <a:chExt cx="4257" cy="384"/>
          </a:xfrm>
        </p:grpSpPr>
        <p:sp>
          <p:nvSpPr>
            <p:cNvPr id="74806" name="Rectangle 6"/>
            <p:cNvSpPr>
              <a:spLocks noChangeArrowheads="1"/>
            </p:cNvSpPr>
            <p:nvPr/>
          </p:nvSpPr>
          <p:spPr bwMode="auto">
            <a:xfrm>
              <a:off x="687" y="110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或</a:t>
              </a:r>
            </a:p>
          </p:txBody>
        </p:sp>
        <p:graphicFrame>
          <p:nvGraphicFramePr>
            <p:cNvPr id="74807" name="Object 1030"/>
            <p:cNvGraphicFramePr>
              <a:graphicFrameLocks noChangeAspect="1"/>
            </p:cNvGraphicFramePr>
            <p:nvPr/>
          </p:nvGraphicFramePr>
          <p:xfrm>
            <a:off x="1008" y="1056"/>
            <a:ext cx="393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Equation" r:id="rId5" imgW="2755900" imgH="241300" progId="Equation.3">
                    <p:embed/>
                  </p:oleObj>
                </mc:Choice>
                <mc:Fallback>
                  <p:oleObj name="Equation" r:id="rId5" imgW="27559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056"/>
                          <a:ext cx="393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6" name="Rectangle 8"/>
          <p:cNvSpPr>
            <a:spLocks noChangeArrowheads="1"/>
          </p:cNvSpPr>
          <p:nvPr/>
        </p:nvSpPr>
        <p:spPr bwMode="auto">
          <a:xfrm>
            <a:off x="5716588" y="1066801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00"/>
                </a:solidFill>
              </a:rPr>
              <a:t>呈容性</a:t>
            </a: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2209800" y="22098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：复数运算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60663" y="3290889"/>
            <a:ext cx="7281862" cy="542925"/>
            <a:chOff x="779" y="2073"/>
            <a:chExt cx="4587" cy="342"/>
          </a:xfrm>
        </p:grpSpPr>
        <p:graphicFrame>
          <p:nvGraphicFramePr>
            <p:cNvPr id="74802" name="Object 1029"/>
            <p:cNvGraphicFramePr>
              <a:graphicFrameLocks noChangeAspect="1"/>
            </p:cNvGraphicFramePr>
            <p:nvPr/>
          </p:nvGraphicFramePr>
          <p:xfrm>
            <a:off x="779" y="2073"/>
            <a:ext cx="458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Equation" r:id="rId7" imgW="3048000" imgH="228600" progId="Equation.3">
                    <p:embed/>
                  </p:oleObj>
                </mc:Choice>
                <mc:Fallback>
                  <p:oleObj name="Equation" r:id="rId7" imgW="3048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2073"/>
                          <a:ext cx="458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803" name="Group 12"/>
            <p:cNvGrpSpPr>
              <a:grpSpLocks/>
            </p:cNvGrpSpPr>
            <p:nvPr/>
          </p:nvGrpSpPr>
          <p:grpSpPr bwMode="auto">
            <a:xfrm>
              <a:off x="4560" y="2137"/>
              <a:ext cx="576" cy="192"/>
              <a:chOff x="4560" y="2160"/>
              <a:chExt cx="576" cy="192"/>
            </a:xfrm>
          </p:grpSpPr>
          <p:sp>
            <p:nvSpPr>
              <p:cNvPr id="74804" name="Line 13"/>
              <p:cNvSpPr>
                <a:spLocks noChangeShapeType="1"/>
              </p:cNvSpPr>
              <p:nvPr/>
            </p:nvSpPr>
            <p:spPr bwMode="auto">
              <a:xfrm flipH="1">
                <a:off x="4560" y="2160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805" name="Line 14"/>
              <p:cNvSpPr>
                <a:spLocks noChangeShapeType="1"/>
              </p:cNvSpPr>
              <p:nvPr/>
            </p:nvSpPr>
            <p:spPr bwMode="auto">
              <a:xfrm>
                <a:off x="4575" y="2352"/>
                <a:ext cx="5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971800" y="3741738"/>
            <a:ext cx="5238750" cy="1135062"/>
            <a:chOff x="912" y="2357"/>
            <a:chExt cx="3300" cy="715"/>
          </a:xfrm>
        </p:grpSpPr>
        <p:grpSp>
          <p:nvGrpSpPr>
            <p:cNvPr id="74791" name="Group 16"/>
            <p:cNvGrpSpPr>
              <a:grpSpLocks/>
            </p:cNvGrpSpPr>
            <p:nvPr/>
          </p:nvGrpSpPr>
          <p:grpSpPr bwMode="auto">
            <a:xfrm>
              <a:off x="912" y="2357"/>
              <a:ext cx="3300" cy="715"/>
              <a:chOff x="912" y="2357"/>
              <a:chExt cx="3300" cy="715"/>
            </a:xfrm>
          </p:grpSpPr>
          <p:graphicFrame>
            <p:nvGraphicFramePr>
              <p:cNvPr id="74795" name="Object 1028"/>
              <p:cNvGraphicFramePr>
                <a:graphicFrameLocks noChangeAspect="1"/>
              </p:cNvGraphicFramePr>
              <p:nvPr/>
            </p:nvGraphicFramePr>
            <p:xfrm>
              <a:off x="912" y="2357"/>
              <a:ext cx="3300" cy="7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7" name="Equation" r:id="rId9" imgW="2044700" imgH="444500" progId="Equation.3">
                      <p:embed/>
                    </p:oleObj>
                  </mc:Choice>
                  <mc:Fallback>
                    <p:oleObj name="Equation" r:id="rId9" imgW="2044700" imgH="4445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357"/>
                            <a:ext cx="3300" cy="7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4796" name="Group 18"/>
              <p:cNvGrpSpPr>
                <a:grpSpLocks/>
              </p:cNvGrpSpPr>
              <p:nvPr/>
            </p:nvGrpSpPr>
            <p:grpSpPr bwMode="auto">
              <a:xfrm>
                <a:off x="3456" y="2618"/>
                <a:ext cx="432" cy="192"/>
                <a:chOff x="3456" y="2618"/>
                <a:chExt cx="432" cy="192"/>
              </a:xfrm>
            </p:grpSpPr>
            <p:sp>
              <p:nvSpPr>
                <p:cNvPr id="74800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56" y="2618"/>
                  <a:ext cx="111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801" name="Line 20"/>
                <p:cNvSpPr>
                  <a:spLocks noChangeShapeType="1"/>
                </p:cNvSpPr>
                <p:nvPr/>
              </p:nvSpPr>
              <p:spPr bwMode="auto">
                <a:xfrm>
                  <a:off x="3471" y="2810"/>
                  <a:ext cx="4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4797" name="Group 21"/>
              <p:cNvGrpSpPr>
                <a:grpSpLocks/>
              </p:cNvGrpSpPr>
              <p:nvPr/>
            </p:nvGrpSpPr>
            <p:grpSpPr bwMode="auto">
              <a:xfrm>
                <a:off x="2112" y="2808"/>
                <a:ext cx="528" cy="192"/>
                <a:chOff x="2112" y="2832"/>
                <a:chExt cx="528" cy="192"/>
              </a:xfrm>
            </p:grpSpPr>
            <p:sp>
              <p:nvSpPr>
                <p:cNvPr id="7479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112" y="2832"/>
                  <a:ext cx="111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799" name="Line 23"/>
                <p:cNvSpPr>
                  <a:spLocks noChangeShapeType="1"/>
                </p:cNvSpPr>
                <p:nvPr/>
              </p:nvSpPr>
              <p:spPr bwMode="auto">
                <a:xfrm>
                  <a:off x="2127" y="3024"/>
                  <a:ext cx="51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74792" name="Group 24"/>
            <p:cNvGrpSpPr>
              <a:grpSpLocks/>
            </p:cNvGrpSpPr>
            <p:nvPr/>
          </p:nvGrpSpPr>
          <p:grpSpPr bwMode="auto">
            <a:xfrm>
              <a:off x="2208" y="2471"/>
              <a:ext cx="432" cy="192"/>
              <a:chOff x="3456" y="2618"/>
              <a:chExt cx="432" cy="192"/>
            </a:xfrm>
          </p:grpSpPr>
          <p:sp>
            <p:nvSpPr>
              <p:cNvPr id="74793" name="Line 25"/>
              <p:cNvSpPr>
                <a:spLocks noChangeShapeType="1"/>
              </p:cNvSpPr>
              <p:nvPr/>
            </p:nvSpPr>
            <p:spPr bwMode="auto">
              <a:xfrm flipH="1">
                <a:off x="3456" y="2618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94" name="Line 26"/>
              <p:cNvSpPr>
                <a:spLocks noChangeShapeType="1"/>
              </p:cNvSpPr>
              <p:nvPr/>
            </p:nvSpPr>
            <p:spPr bwMode="auto">
              <a:xfrm>
                <a:off x="3471" y="2810"/>
                <a:ext cx="4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2624138" y="4724400"/>
            <a:ext cx="6051550" cy="584200"/>
            <a:chOff x="693" y="2976"/>
            <a:chExt cx="3812" cy="368"/>
          </a:xfrm>
        </p:grpSpPr>
        <p:graphicFrame>
          <p:nvGraphicFramePr>
            <p:cNvPr id="74784" name="Object 1027"/>
            <p:cNvGraphicFramePr>
              <a:graphicFrameLocks noChangeAspect="1"/>
            </p:cNvGraphicFramePr>
            <p:nvPr/>
          </p:nvGraphicFramePr>
          <p:xfrm>
            <a:off x="693" y="2976"/>
            <a:ext cx="381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11" imgW="2362200" imgH="228600" progId="Equation.3">
                    <p:embed/>
                  </p:oleObj>
                </mc:Choice>
                <mc:Fallback>
                  <p:oleObj name="Equation" r:id="rId11" imgW="2362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2976"/>
                          <a:ext cx="381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785" name="Group 29"/>
            <p:cNvGrpSpPr>
              <a:grpSpLocks/>
            </p:cNvGrpSpPr>
            <p:nvPr/>
          </p:nvGrpSpPr>
          <p:grpSpPr bwMode="auto">
            <a:xfrm>
              <a:off x="2112" y="3072"/>
              <a:ext cx="432" cy="192"/>
              <a:chOff x="3456" y="2618"/>
              <a:chExt cx="432" cy="192"/>
            </a:xfrm>
          </p:grpSpPr>
          <p:sp>
            <p:nvSpPr>
              <p:cNvPr id="74789" name="Line 30"/>
              <p:cNvSpPr>
                <a:spLocks noChangeShapeType="1"/>
              </p:cNvSpPr>
              <p:nvPr/>
            </p:nvSpPr>
            <p:spPr bwMode="auto">
              <a:xfrm flipH="1">
                <a:off x="3456" y="2618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90" name="Line 31"/>
              <p:cNvSpPr>
                <a:spLocks noChangeShapeType="1"/>
              </p:cNvSpPr>
              <p:nvPr/>
            </p:nvSpPr>
            <p:spPr bwMode="auto">
              <a:xfrm>
                <a:off x="3471" y="2810"/>
                <a:ext cx="4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4786" name="Group 32"/>
            <p:cNvGrpSpPr>
              <a:grpSpLocks/>
            </p:cNvGrpSpPr>
            <p:nvPr/>
          </p:nvGrpSpPr>
          <p:grpSpPr bwMode="auto">
            <a:xfrm>
              <a:off x="3792" y="3072"/>
              <a:ext cx="432" cy="192"/>
              <a:chOff x="3456" y="2618"/>
              <a:chExt cx="432" cy="192"/>
            </a:xfrm>
          </p:grpSpPr>
          <p:sp>
            <p:nvSpPr>
              <p:cNvPr id="74787" name="Line 33"/>
              <p:cNvSpPr>
                <a:spLocks noChangeShapeType="1"/>
              </p:cNvSpPr>
              <p:nvPr/>
            </p:nvSpPr>
            <p:spPr bwMode="auto">
              <a:xfrm flipH="1">
                <a:off x="3456" y="2618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88" name="Line 34"/>
              <p:cNvSpPr>
                <a:spLocks noChangeShapeType="1"/>
              </p:cNvSpPr>
              <p:nvPr/>
            </p:nvSpPr>
            <p:spPr bwMode="auto">
              <a:xfrm>
                <a:off x="3471" y="2810"/>
                <a:ext cx="4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2601914" y="5257800"/>
            <a:ext cx="6702425" cy="584200"/>
            <a:chOff x="679" y="3312"/>
            <a:chExt cx="4222" cy="368"/>
          </a:xfrm>
        </p:grpSpPr>
        <p:graphicFrame>
          <p:nvGraphicFramePr>
            <p:cNvPr id="74777" name="Object 1026"/>
            <p:cNvGraphicFramePr>
              <a:graphicFrameLocks noChangeAspect="1"/>
            </p:cNvGraphicFramePr>
            <p:nvPr/>
          </p:nvGraphicFramePr>
          <p:xfrm>
            <a:off x="679" y="3312"/>
            <a:ext cx="422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Equation" r:id="rId13" imgW="2616200" imgH="228600" progId="Equation.3">
                    <p:embed/>
                  </p:oleObj>
                </mc:Choice>
                <mc:Fallback>
                  <p:oleObj name="Equation" r:id="rId13" imgW="2616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3312"/>
                          <a:ext cx="422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778" name="Group 37"/>
            <p:cNvGrpSpPr>
              <a:grpSpLocks/>
            </p:cNvGrpSpPr>
            <p:nvPr/>
          </p:nvGrpSpPr>
          <p:grpSpPr bwMode="auto">
            <a:xfrm>
              <a:off x="2832" y="3408"/>
              <a:ext cx="432" cy="192"/>
              <a:chOff x="3456" y="2618"/>
              <a:chExt cx="432" cy="192"/>
            </a:xfrm>
          </p:grpSpPr>
          <p:sp>
            <p:nvSpPr>
              <p:cNvPr id="74782" name="Line 38"/>
              <p:cNvSpPr>
                <a:spLocks noChangeShapeType="1"/>
              </p:cNvSpPr>
              <p:nvPr/>
            </p:nvSpPr>
            <p:spPr bwMode="auto">
              <a:xfrm flipH="1">
                <a:off x="3456" y="2618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83" name="Line 39"/>
              <p:cNvSpPr>
                <a:spLocks noChangeShapeType="1"/>
              </p:cNvSpPr>
              <p:nvPr/>
            </p:nvSpPr>
            <p:spPr bwMode="auto">
              <a:xfrm>
                <a:off x="3471" y="2810"/>
                <a:ext cx="4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4779" name="Group 40"/>
            <p:cNvGrpSpPr>
              <a:grpSpLocks/>
            </p:cNvGrpSpPr>
            <p:nvPr/>
          </p:nvGrpSpPr>
          <p:grpSpPr bwMode="auto">
            <a:xfrm>
              <a:off x="4080" y="3408"/>
              <a:ext cx="576" cy="192"/>
              <a:chOff x="4080" y="3408"/>
              <a:chExt cx="576" cy="192"/>
            </a:xfrm>
          </p:grpSpPr>
          <p:sp>
            <p:nvSpPr>
              <p:cNvPr id="74780" name="Line 41"/>
              <p:cNvSpPr>
                <a:spLocks noChangeShapeType="1"/>
              </p:cNvSpPr>
              <p:nvPr/>
            </p:nvSpPr>
            <p:spPr bwMode="auto">
              <a:xfrm flipH="1">
                <a:off x="4080" y="3408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81" name="Line 42"/>
              <p:cNvSpPr>
                <a:spLocks noChangeShapeType="1"/>
              </p:cNvSpPr>
              <p:nvPr/>
            </p:nvSpPr>
            <p:spPr bwMode="auto">
              <a:xfrm>
                <a:off x="4095" y="3600"/>
                <a:ext cx="5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2584450" y="5791201"/>
            <a:ext cx="7321550" cy="612775"/>
            <a:chOff x="668" y="3648"/>
            <a:chExt cx="4612" cy="386"/>
          </a:xfrm>
        </p:grpSpPr>
        <p:graphicFrame>
          <p:nvGraphicFramePr>
            <p:cNvPr id="74770" name="Object 1025"/>
            <p:cNvGraphicFramePr>
              <a:graphicFrameLocks noChangeAspect="1"/>
            </p:cNvGraphicFramePr>
            <p:nvPr/>
          </p:nvGraphicFramePr>
          <p:xfrm>
            <a:off x="668" y="3648"/>
            <a:ext cx="461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Equation" r:id="rId15" imgW="2857500" imgH="241300" progId="Equation.3">
                    <p:embed/>
                  </p:oleObj>
                </mc:Choice>
                <mc:Fallback>
                  <p:oleObj name="Equation" r:id="rId15" imgW="2857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3648"/>
                          <a:ext cx="4612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771" name="Group 45"/>
            <p:cNvGrpSpPr>
              <a:grpSpLocks/>
            </p:cNvGrpSpPr>
            <p:nvPr/>
          </p:nvGrpSpPr>
          <p:grpSpPr bwMode="auto">
            <a:xfrm>
              <a:off x="3216" y="3744"/>
              <a:ext cx="432" cy="192"/>
              <a:chOff x="3456" y="2618"/>
              <a:chExt cx="432" cy="192"/>
            </a:xfrm>
          </p:grpSpPr>
          <p:sp>
            <p:nvSpPr>
              <p:cNvPr id="74775" name="Line 46"/>
              <p:cNvSpPr>
                <a:spLocks noChangeShapeType="1"/>
              </p:cNvSpPr>
              <p:nvPr/>
            </p:nvSpPr>
            <p:spPr bwMode="auto">
              <a:xfrm flipH="1">
                <a:off x="3456" y="2618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6" name="Line 47"/>
              <p:cNvSpPr>
                <a:spLocks noChangeShapeType="1"/>
              </p:cNvSpPr>
              <p:nvPr/>
            </p:nvSpPr>
            <p:spPr bwMode="auto">
              <a:xfrm>
                <a:off x="3471" y="2810"/>
                <a:ext cx="4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4772" name="Group 48"/>
            <p:cNvGrpSpPr>
              <a:grpSpLocks/>
            </p:cNvGrpSpPr>
            <p:nvPr/>
          </p:nvGrpSpPr>
          <p:grpSpPr bwMode="auto">
            <a:xfrm>
              <a:off x="4512" y="3744"/>
              <a:ext cx="528" cy="192"/>
              <a:chOff x="4512" y="3744"/>
              <a:chExt cx="528" cy="192"/>
            </a:xfrm>
          </p:grpSpPr>
          <p:sp>
            <p:nvSpPr>
              <p:cNvPr id="74773" name="Line 49"/>
              <p:cNvSpPr>
                <a:spLocks noChangeShapeType="1"/>
              </p:cNvSpPr>
              <p:nvPr/>
            </p:nvSpPr>
            <p:spPr bwMode="auto">
              <a:xfrm flipH="1">
                <a:off x="4512" y="3744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4" name="Line 50"/>
              <p:cNvSpPr>
                <a:spLocks noChangeShapeType="1"/>
              </p:cNvSpPr>
              <p:nvPr/>
            </p:nvSpPr>
            <p:spPr bwMode="auto">
              <a:xfrm>
                <a:off x="4527" y="3936"/>
                <a:ext cx="5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2209800" y="2590801"/>
            <a:ext cx="3314700" cy="657225"/>
            <a:chOff x="432" y="1632"/>
            <a:chExt cx="2088" cy="414"/>
          </a:xfrm>
        </p:grpSpPr>
        <p:grpSp>
          <p:nvGrpSpPr>
            <p:cNvPr id="74764" name="Group 52"/>
            <p:cNvGrpSpPr>
              <a:grpSpLocks/>
            </p:cNvGrpSpPr>
            <p:nvPr/>
          </p:nvGrpSpPr>
          <p:grpSpPr bwMode="auto">
            <a:xfrm>
              <a:off x="432" y="1632"/>
              <a:ext cx="2088" cy="414"/>
              <a:chOff x="432" y="1632"/>
              <a:chExt cx="2088" cy="414"/>
            </a:xfrm>
          </p:grpSpPr>
          <p:graphicFrame>
            <p:nvGraphicFramePr>
              <p:cNvPr id="74768" name="Object 1024"/>
              <p:cNvGraphicFramePr>
                <a:graphicFrameLocks noChangeAspect="1"/>
              </p:cNvGraphicFramePr>
              <p:nvPr/>
            </p:nvGraphicFramePr>
            <p:xfrm>
              <a:off x="943" y="1680"/>
              <a:ext cx="1577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1" name="Equation" r:id="rId17" imgW="977900" imgH="228600" progId="Equation.3">
                      <p:embed/>
                    </p:oleObj>
                  </mc:Choice>
                  <mc:Fallback>
                    <p:oleObj name="Equation" r:id="rId17" imgW="9779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3" y="1680"/>
                            <a:ext cx="1577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769" name="Rectangle 54"/>
              <p:cNvSpPr>
                <a:spLocks noChangeArrowheads="1"/>
              </p:cNvSpPr>
              <p:nvPr/>
            </p:nvSpPr>
            <p:spPr bwMode="auto">
              <a:xfrm>
                <a:off x="432" y="1632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00000"/>
                    </a:solidFill>
                  </a:rPr>
                  <a:t>解：</a:t>
                </a:r>
              </a:p>
            </p:txBody>
          </p:sp>
        </p:grpSp>
        <p:grpSp>
          <p:nvGrpSpPr>
            <p:cNvPr id="74765" name="Group 55"/>
            <p:cNvGrpSpPr>
              <a:grpSpLocks/>
            </p:cNvGrpSpPr>
            <p:nvPr/>
          </p:nvGrpSpPr>
          <p:grpSpPr bwMode="auto">
            <a:xfrm>
              <a:off x="1776" y="1776"/>
              <a:ext cx="432" cy="192"/>
              <a:chOff x="3456" y="2618"/>
              <a:chExt cx="432" cy="192"/>
            </a:xfrm>
          </p:grpSpPr>
          <p:sp>
            <p:nvSpPr>
              <p:cNvPr id="74766" name="Line 56"/>
              <p:cNvSpPr>
                <a:spLocks noChangeShapeType="1"/>
              </p:cNvSpPr>
              <p:nvPr/>
            </p:nvSpPr>
            <p:spPr bwMode="auto">
              <a:xfrm flipH="1">
                <a:off x="3456" y="2618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67" name="Line 57"/>
              <p:cNvSpPr>
                <a:spLocks noChangeShapeType="1"/>
              </p:cNvSpPr>
              <p:nvPr/>
            </p:nvSpPr>
            <p:spPr bwMode="auto">
              <a:xfrm>
                <a:off x="3471" y="2810"/>
                <a:ext cx="4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5083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304800"/>
            <a:ext cx="14478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828800" y="2286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438400" y="8683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已知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75781" name="Object 1024"/>
          <p:cNvGraphicFramePr>
            <a:graphicFrameLocks noChangeAspect="1"/>
          </p:cNvGraphicFramePr>
          <p:nvPr/>
        </p:nvGraphicFramePr>
        <p:xfrm>
          <a:off x="3548064" y="914401"/>
          <a:ext cx="30368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346200" imgH="203200" progId="Equation.3">
                  <p:embed/>
                </p:oleObj>
              </mc:Choice>
              <mc:Fallback>
                <p:oleObj name="Equation" r:id="rId3" imgW="1346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4" y="914401"/>
                        <a:ext cx="30368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429001" y="304801"/>
            <a:ext cx="3871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在</a:t>
            </a:r>
            <a:r>
              <a:rPr lang="en-US" altLang="zh-CN" sz="2800" b="1" i="1">
                <a:solidFill>
                  <a:srgbClr val="000000"/>
                </a:solidFill>
              </a:rPr>
              <a:t>RC</a:t>
            </a:r>
            <a:r>
              <a:rPr lang="zh-CN" altLang="en-US" sz="2800" b="1">
                <a:solidFill>
                  <a:srgbClr val="000000"/>
                </a:solidFill>
              </a:rPr>
              <a:t>串联交流电路中，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209800" y="3962401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262145" name="Object 1025"/>
          <p:cNvGraphicFramePr>
            <a:graphicFrameLocks noChangeAspect="1"/>
          </p:cNvGraphicFramePr>
          <p:nvPr/>
        </p:nvGraphicFramePr>
        <p:xfrm>
          <a:off x="2819400" y="4419600"/>
          <a:ext cx="70612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3238500" imgH="419100" progId="Equation.3">
                  <p:embed/>
                </p:oleObj>
              </mc:Choice>
              <mc:Fallback>
                <p:oleObj name="Equation" r:id="rId5" imgW="3238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70612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6" name="Object 1026"/>
          <p:cNvGraphicFramePr>
            <a:graphicFrameLocks noChangeAspect="1"/>
          </p:cNvGraphicFramePr>
          <p:nvPr/>
        </p:nvGraphicFramePr>
        <p:xfrm>
          <a:off x="2897189" y="5410201"/>
          <a:ext cx="67024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7" imgW="2806700" imgH="304800" progId="Equation.3">
                  <p:embed/>
                </p:oleObj>
              </mc:Choice>
              <mc:Fallback>
                <p:oleObj name="Equation" r:id="rId7" imgW="2806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9" y="5410201"/>
                        <a:ext cx="67024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2514600" y="1371601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输入电压</a:t>
            </a:r>
          </a:p>
        </p:txBody>
      </p:sp>
      <p:graphicFrame>
        <p:nvGraphicFramePr>
          <p:cNvPr id="75787" name="Object 1027"/>
          <p:cNvGraphicFramePr>
            <a:graphicFrameLocks noChangeAspect="1"/>
          </p:cNvGraphicFramePr>
          <p:nvPr/>
        </p:nvGraphicFramePr>
        <p:xfrm>
          <a:off x="4114801" y="1371601"/>
          <a:ext cx="3286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9" imgW="1282700" imgH="215900" progId="Equation.3">
                  <p:embed/>
                </p:oleObj>
              </mc:Choice>
              <mc:Fallback>
                <p:oleObj name="公式" r:id="rId9" imgW="1282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1371601"/>
                        <a:ext cx="3286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8" name="Group 12"/>
          <p:cNvGrpSpPr>
            <a:grpSpLocks/>
          </p:cNvGrpSpPr>
          <p:nvPr/>
        </p:nvGrpSpPr>
        <p:grpSpPr bwMode="auto">
          <a:xfrm>
            <a:off x="2362200" y="1828801"/>
            <a:ext cx="7543800" cy="2143125"/>
            <a:chOff x="480" y="1248"/>
            <a:chExt cx="4752" cy="1350"/>
          </a:xfrm>
        </p:grpSpPr>
        <p:sp>
          <p:nvSpPr>
            <p:cNvPr id="75815" name="Text Box 13"/>
            <p:cNvSpPr txBox="1">
              <a:spLocks noChangeArrowheads="1"/>
            </p:cNvSpPr>
            <p:nvPr/>
          </p:nvSpPr>
          <p:spPr bwMode="auto">
            <a:xfrm>
              <a:off x="480" y="1248"/>
              <a:ext cx="4752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(1)</a:t>
              </a:r>
              <a:r>
                <a:rPr lang="zh-CN" altLang="en-US" sz="2800" b="1">
                  <a:solidFill>
                    <a:srgbClr val="000000"/>
                  </a:solidFill>
                </a:rPr>
                <a:t>求输出电压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U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zh-CN" altLang="en-US" sz="2800" b="1">
                  <a:solidFill>
                    <a:srgbClr val="000000"/>
                  </a:solidFill>
                </a:rPr>
                <a:t>，</a:t>
              </a:r>
              <a:r>
                <a:rPr lang="zh-CN" altLang="zh-CN" sz="2800" b="1">
                  <a:solidFill>
                    <a:srgbClr val="000000"/>
                  </a:solidFill>
                </a:rPr>
                <a:t>并讨论输入和输出电压之间的大小和相位关系</a:t>
              </a:r>
              <a:r>
                <a:rPr lang="zh-CN" altLang="en-US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>
                  <a:solidFill>
                    <a:srgbClr val="000000"/>
                  </a:solidFill>
                </a:rPr>
                <a:t>(2)</a:t>
              </a:r>
              <a:r>
                <a:rPr lang="zh-CN" altLang="en-US" sz="2800" b="1">
                  <a:solidFill>
                    <a:srgbClr val="000000"/>
                  </a:solidFill>
                </a:rPr>
                <a:t>当将电容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C</a:t>
              </a:r>
              <a:r>
                <a:rPr lang="zh-CN" altLang="en-US" sz="2800" b="1">
                  <a:solidFill>
                    <a:srgbClr val="000000"/>
                  </a:solidFill>
                </a:rPr>
                <a:t>改为          时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zh-CN" altLang="en-US" sz="2800" b="1">
                  <a:solidFill>
                    <a:srgbClr val="000000"/>
                  </a:solidFill>
                </a:rPr>
                <a:t>求</a:t>
              </a:r>
              <a:r>
                <a:rPr lang="en-US" altLang="zh-CN" sz="2800" b="1">
                  <a:solidFill>
                    <a:srgbClr val="000000"/>
                  </a:solidFill>
                </a:rPr>
                <a:t>(1)</a:t>
              </a:r>
              <a:r>
                <a:rPr lang="zh-CN" altLang="en-US" sz="2800" b="1">
                  <a:solidFill>
                    <a:srgbClr val="000000"/>
                  </a:solidFill>
                </a:rPr>
                <a:t>中各项；</a:t>
              </a:r>
              <a:r>
                <a:rPr lang="en-US" altLang="zh-CN" sz="2800" b="1">
                  <a:solidFill>
                    <a:srgbClr val="000000"/>
                  </a:solidFill>
                </a:rPr>
                <a:t>(3)</a:t>
              </a:r>
              <a:r>
                <a:rPr lang="zh-CN" altLang="en-US" sz="2800" b="1">
                  <a:solidFill>
                    <a:srgbClr val="000000"/>
                  </a:solidFill>
                </a:rPr>
                <a:t>当将频率改为</a:t>
              </a:r>
              <a:r>
                <a:rPr lang="en-US" altLang="zh-CN" sz="2800" b="1">
                  <a:solidFill>
                    <a:srgbClr val="000000"/>
                  </a:solidFill>
                </a:rPr>
                <a:t>4000Hz</a:t>
              </a:r>
              <a:r>
                <a:rPr lang="zh-CN" altLang="zh-CN" sz="2800" b="1">
                  <a:solidFill>
                    <a:srgbClr val="000000"/>
                  </a:solidFill>
                </a:rPr>
                <a:t>时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zh-CN" altLang="en-US" sz="2800" b="1">
                  <a:solidFill>
                    <a:srgbClr val="000000"/>
                  </a:solidFill>
                </a:rPr>
                <a:t>再求</a:t>
              </a:r>
              <a:r>
                <a:rPr lang="en-US" altLang="zh-CN" sz="2800" b="1">
                  <a:solidFill>
                    <a:srgbClr val="000000"/>
                  </a:solidFill>
                </a:rPr>
                <a:t>(1)</a:t>
              </a:r>
              <a:r>
                <a:rPr lang="zh-CN" altLang="en-US" sz="2800" b="1">
                  <a:solidFill>
                    <a:srgbClr val="000000"/>
                  </a:solidFill>
                </a:rPr>
                <a:t>中各项。</a:t>
              </a:r>
            </a:p>
          </p:txBody>
        </p:sp>
        <p:graphicFrame>
          <p:nvGraphicFramePr>
            <p:cNvPr id="75816" name="Object 1031"/>
            <p:cNvGraphicFramePr>
              <a:graphicFrameLocks noChangeAspect="1"/>
            </p:cNvGraphicFramePr>
            <p:nvPr/>
          </p:nvGraphicFramePr>
          <p:xfrm>
            <a:off x="4128" y="1680"/>
            <a:ext cx="59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2" name="公式" r:id="rId11" imgW="418918" imgH="203112" progId="Equation.3">
                    <p:embed/>
                  </p:oleObj>
                </mc:Choice>
                <mc:Fallback>
                  <p:oleObj name="公式" r:id="rId11" imgW="41891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59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89" name="Group 15"/>
          <p:cNvGrpSpPr>
            <a:grpSpLocks/>
          </p:cNvGrpSpPr>
          <p:nvPr/>
        </p:nvGrpSpPr>
        <p:grpSpPr bwMode="auto">
          <a:xfrm>
            <a:off x="7543801" y="381000"/>
            <a:ext cx="1616075" cy="1416050"/>
            <a:chOff x="4464" y="2352"/>
            <a:chExt cx="1018" cy="892"/>
          </a:xfrm>
        </p:grpSpPr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4704" y="2496"/>
              <a:ext cx="2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4896" y="27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4752" y="259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C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75795" name="Object 1028"/>
            <p:cNvGraphicFramePr>
              <a:graphicFrameLocks noChangeAspect="1"/>
            </p:cNvGraphicFramePr>
            <p:nvPr/>
          </p:nvGraphicFramePr>
          <p:xfrm>
            <a:off x="4464" y="2832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公式" r:id="rId13" imgW="190550" imgH="219026" progId="Equation.3">
                    <p:embed/>
                  </p:oleObj>
                </mc:Choice>
                <mc:Fallback>
                  <p:oleObj name="公式" r:id="rId13" imgW="190550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32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796" name="Group 20"/>
            <p:cNvGrpSpPr>
              <a:grpSpLocks/>
            </p:cNvGrpSpPr>
            <p:nvPr/>
          </p:nvGrpSpPr>
          <p:grpSpPr bwMode="auto">
            <a:xfrm>
              <a:off x="5109" y="2613"/>
              <a:ext cx="96" cy="624"/>
              <a:chOff x="4224" y="2193"/>
              <a:chExt cx="96" cy="624"/>
            </a:xfrm>
          </p:grpSpPr>
          <p:sp>
            <p:nvSpPr>
              <p:cNvPr id="75812" name="Rectangle 21"/>
              <p:cNvSpPr>
                <a:spLocks noChangeArrowheads="1"/>
              </p:cNvSpPr>
              <p:nvPr/>
            </p:nvSpPr>
            <p:spPr bwMode="auto">
              <a:xfrm>
                <a:off x="4224" y="2385"/>
                <a:ext cx="96" cy="2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813" name="Line 22"/>
              <p:cNvSpPr>
                <a:spLocks noChangeShapeType="1"/>
              </p:cNvSpPr>
              <p:nvPr/>
            </p:nvSpPr>
            <p:spPr bwMode="auto">
              <a:xfrm>
                <a:off x="4272" y="219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14" name="Line 23"/>
              <p:cNvSpPr>
                <a:spLocks noChangeShapeType="1"/>
              </p:cNvSpPr>
              <p:nvPr/>
            </p:nvSpPr>
            <p:spPr bwMode="auto">
              <a:xfrm>
                <a:off x="4272" y="2599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5797" name="Text Box 24"/>
            <p:cNvSpPr txBox="1">
              <a:spLocks noChangeArrowheads="1"/>
            </p:cNvSpPr>
            <p:nvPr/>
          </p:nvSpPr>
          <p:spPr bwMode="auto">
            <a:xfrm>
              <a:off x="5232" y="2592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75798" name="Text Box 25"/>
            <p:cNvSpPr txBox="1">
              <a:spLocks noChangeArrowheads="1"/>
            </p:cNvSpPr>
            <p:nvPr/>
          </p:nvSpPr>
          <p:spPr bwMode="auto">
            <a:xfrm>
              <a:off x="4464" y="29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</a:rPr>
                <a:t>_</a:t>
              </a:r>
            </a:p>
          </p:txBody>
        </p:sp>
        <p:sp>
          <p:nvSpPr>
            <p:cNvPr id="75799" name="Text Box 26"/>
            <p:cNvSpPr txBox="1">
              <a:spLocks noChangeArrowheads="1"/>
            </p:cNvSpPr>
            <p:nvPr/>
          </p:nvSpPr>
          <p:spPr bwMode="auto">
            <a:xfrm>
              <a:off x="4464" y="2592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75800" name="Text Box 27"/>
            <p:cNvSpPr txBox="1">
              <a:spLocks noChangeArrowheads="1"/>
            </p:cNvSpPr>
            <p:nvPr/>
          </p:nvSpPr>
          <p:spPr bwMode="auto">
            <a:xfrm>
              <a:off x="5232" y="29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</a:rPr>
                <a:t>_</a:t>
              </a:r>
            </a:p>
          </p:txBody>
        </p:sp>
        <p:sp>
          <p:nvSpPr>
            <p:cNvPr id="75801" name="Oval 28"/>
            <p:cNvSpPr>
              <a:spLocks noChangeArrowheads="1"/>
            </p:cNvSpPr>
            <p:nvPr/>
          </p:nvSpPr>
          <p:spPr bwMode="auto">
            <a:xfrm>
              <a:off x="4560" y="2592"/>
              <a:ext cx="50" cy="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802" name="Oval 29"/>
            <p:cNvSpPr>
              <a:spLocks noChangeArrowheads="1"/>
            </p:cNvSpPr>
            <p:nvPr/>
          </p:nvSpPr>
          <p:spPr bwMode="auto">
            <a:xfrm>
              <a:off x="4586" y="3194"/>
              <a:ext cx="50" cy="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75803" name="Object 1029"/>
            <p:cNvGraphicFramePr>
              <a:graphicFrameLocks noChangeAspect="1"/>
            </p:cNvGraphicFramePr>
            <p:nvPr/>
          </p:nvGraphicFramePr>
          <p:xfrm>
            <a:off x="4944" y="2352"/>
            <a:ext cx="16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公式" r:id="rId15" imgW="114162" imgH="181159" progId="Equation.3">
                    <p:embed/>
                  </p:oleObj>
                </mc:Choice>
                <mc:Fallback>
                  <p:oleObj name="公式" r:id="rId15" imgW="114162" imgH="1811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16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4" name="Line 31"/>
            <p:cNvSpPr>
              <a:spLocks noChangeShapeType="1"/>
            </p:cNvSpPr>
            <p:nvPr/>
          </p:nvSpPr>
          <p:spPr bwMode="auto">
            <a:xfrm>
              <a:off x="4848" y="2544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805" name="Line 32"/>
            <p:cNvSpPr>
              <a:spLocks noChangeShapeType="1"/>
            </p:cNvSpPr>
            <p:nvPr/>
          </p:nvSpPr>
          <p:spPr bwMode="auto">
            <a:xfrm>
              <a:off x="4919" y="2544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806" name="Line 33"/>
            <p:cNvSpPr>
              <a:spLocks noChangeShapeType="1"/>
            </p:cNvSpPr>
            <p:nvPr/>
          </p:nvSpPr>
          <p:spPr bwMode="auto">
            <a:xfrm>
              <a:off x="4608" y="2618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807" name="Line 34"/>
            <p:cNvSpPr>
              <a:spLocks noChangeShapeType="1"/>
            </p:cNvSpPr>
            <p:nvPr/>
          </p:nvSpPr>
          <p:spPr bwMode="auto">
            <a:xfrm>
              <a:off x="4921" y="2613"/>
              <a:ext cx="35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808" name="Line 35"/>
            <p:cNvSpPr>
              <a:spLocks noChangeShapeType="1"/>
            </p:cNvSpPr>
            <p:nvPr/>
          </p:nvSpPr>
          <p:spPr bwMode="auto">
            <a:xfrm flipH="1">
              <a:off x="4631" y="3216"/>
              <a:ext cx="6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5809" name="Oval 36"/>
            <p:cNvSpPr>
              <a:spLocks noChangeArrowheads="1"/>
            </p:cNvSpPr>
            <p:nvPr/>
          </p:nvSpPr>
          <p:spPr bwMode="auto">
            <a:xfrm>
              <a:off x="5254" y="2592"/>
              <a:ext cx="50" cy="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810" name="Oval 37"/>
            <p:cNvSpPr>
              <a:spLocks noChangeArrowheads="1"/>
            </p:cNvSpPr>
            <p:nvPr/>
          </p:nvSpPr>
          <p:spPr bwMode="auto">
            <a:xfrm>
              <a:off x="5280" y="3194"/>
              <a:ext cx="50" cy="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75811" name="Object 1030"/>
            <p:cNvGraphicFramePr>
              <a:graphicFrameLocks noChangeAspect="1"/>
            </p:cNvGraphicFramePr>
            <p:nvPr/>
          </p:nvGraphicFramePr>
          <p:xfrm>
            <a:off x="5232" y="2832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5" name="公式" r:id="rId17" imgW="190550" imgH="219026" progId="Equation.3">
                    <p:embed/>
                  </p:oleObj>
                </mc:Choice>
                <mc:Fallback>
                  <p:oleObj name="公式" r:id="rId17" imgW="190550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832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90" name="Rectangle 39"/>
          <p:cNvSpPr>
            <a:spLocks noChangeArrowheads="1"/>
          </p:cNvSpPr>
          <p:nvPr/>
        </p:nvSpPr>
        <p:spPr bwMode="auto">
          <a:xfrm>
            <a:off x="2895600" y="4038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00"/>
                </a:solidFill>
              </a:rPr>
              <a:t>方法</a:t>
            </a:r>
            <a:r>
              <a:rPr lang="en-US" altLang="zh-CN" sz="2800" b="1">
                <a:solidFill>
                  <a:srgbClr val="CC0000"/>
                </a:solidFill>
              </a:rPr>
              <a:t>1</a:t>
            </a:r>
            <a:r>
              <a:rPr lang="zh-CN" altLang="en-US" sz="2800" b="1">
                <a:solidFill>
                  <a:srgbClr val="CC0000"/>
                </a:solidFill>
              </a:rPr>
              <a:t>：</a:t>
            </a:r>
          </a:p>
        </p:txBody>
      </p:sp>
      <p:sp>
        <p:nvSpPr>
          <p:cNvPr id="75791" name="Text Box 40"/>
          <p:cNvSpPr txBox="1">
            <a:spLocks noChangeArrowheads="1"/>
          </p:cNvSpPr>
          <p:nvPr/>
        </p:nvSpPr>
        <p:spPr bwMode="auto">
          <a:xfrm>
            <a:off x="2286000" y="4495800"/>
            <a:ext cx="1371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011326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68" name="Object 1024"/>
          <p:cNvGraphicFramePr>
            <a:graphicFrameLocks noChangeAspect="1"/>
          </p:cNvGraphicFramePr>
          <p:nvPr/>
        </p:nvGraphicFramePr>
        <p:xfrm>
          <a:off x="2914650" y="381000"/>
          <a:ext cx="47815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866090" imgH="444307" progId="Equation.3">
                  <p:embed/>
                </p:oleObj>
              </mc:Choice>
              <mc:Fallback>
                <p:oleObj name="Equation" r:id="rId3" imgW="186609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81000"/>
                        <a:ext cx="478155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69" name="Object 1025"/>
          <p:cNvGraphicFramePr>
            <a:graphicFrameLocks noChangeAspect="1"/>
          </p:cNvGraphicFramePr>
          <p:nvPr/>
        </p:nvGraphicFramePr>
        <p:xfrm>
          <a:off x="2911476" y="1905001"/>
          <a:ext cx="6149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2400300" imgH="393700" progId="Equation.3">
                  <p:embed/>
                </p:oleObj>
              </mc:Choice>
              <mc:Fallback>
                <p:oleObj name="Equation" r:id="rId5" imgW="2400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6" y="1905001"/>
                        <a:ext cx="61499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0" name="Object 1026"/>
          <p:cNvGraphicFramePr>
            <a:graphicFrameLocks noChangeAspect="1"/>
          </p:cNvGraphicFramePr>
          <p:nvPr/>
        </p:nvGraphicFramePr>
        <p:xfrm>
          <a:off x="2870201" y="1447800"/>
          <a:ext cx="46513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1815312" imgH="215806" progId="Equation.3">
                  <p:embed/>
                </p:oleObj>
              </mc:Choice>
              <mc:Fallback>
                <p:oleObj name="Equation" r:id="rId7" imgW="181531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1" y="1447800"/>
                        <a:ext cx="46513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62201" y="2819400"/>
            <a:ext cx="7065963" cy="1098550"/>
            <a:chOff x="528" y="1776"/>
            <a:chExt cx="4451" cy="692"/>
          </a:xfrm>
        </p:grpSpPr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528" y="1824"/>
              <a:ext cx="1691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大小和相位关系</a:t>
              </a:r>
              <a:endPara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76826" name="Object 1029"/>
            <p:cNvGraphicFramePr>
              <a:graphicFrameLocks noChangeAspect="1"/>
            </p:cNvGraphicFramePr>
            <p:nvPr/>
          </p:nvGraphicFramePr>
          <p:xfrm>
            <a:off x="2208" y="1776"/>
            <a:ext cx="1127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6" name="公式" r:id="rId9" imgW="698197" imgH="431613" progId="Equation.3">
                    <p:embed/>
                  </p:oleObj>
                </mc:Choice>
                <mc:Fallback>
                  <p:oleObj name="公式" r:id="rId9" imgW="698197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776"/>
                          <a:ext cx="1127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7" name="Object 1030"/>
            <p:cNvGraphicFramePr>
              <a:graphicFrameLocks noChangeAspect="1"/>
            </p:cNvGraphicFramePr>
            <p:nvPr/>
          </p:nvGraphicFramePr>
          <p:xfrm>
            <a:off x="3408" y="1920"/>
            <a:ext cx="2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7" name="公式" r:id="rId11" imgW="203112" imgH="228501" progId="Equation.3">
                    <p:embed/>
                  </p:oleObj>
                </mc:Choice>
                <mc:Fallback>
                  <p:oleObj name="公式" r:id="rId11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920"/>
                          <a:ext cx="2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8" name="Object 1031"/>
            <p:cNvGraphicFramePr>
              <a:graphicFrameLocks noChangeAspect="1"/>
            </p:cNvGraphicFramePr>
            <p:nvPr/>
          </p:nvGraphicFramePr>
          <p:xfrm>
            <a:off x="3888" y="1920"/>
            <a:ext cx="2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8" name="公式" r:id="rId13" imgW="203112" imgH="228501" progId="Equation.3">
                    <p:embed/>
                  </p:oleObj>
                </mc:Choice>
                <mc:Fallback>
                  <p:oleObj name="公式" r:id="rId13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20"/>
                          <a:ext cx="2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9" name="Rectangle 10"/>
            <p:cNvSpPr>
              <a:spLocks noChangeArrowheads="1"/>
            </p:cNvSpPr>
            <p:nvPr/>
          </p:nvSpPr>
          <p:spPr bwMode="auto">
            <a:xfrm>
              <a:off x="3600" y="1841"/>
              <a:ext cx="101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800" b="1">
                  <a:solidFill>
                    <a:srgbClr val="000000"/>
                  </a:solidFill>
                </a:rPr>
                <a:t>比    超前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76830" name="Object 1032"/>
            <p:cNvGraphicFramePr>
              <a:graphicFrameLocks noChangeAspect="1"/>
            </p:cNvGraphicFramePr>
            <p:nvPr/>
          </p:nvGraphicFramePr>
          <p:xfrm>
            <a:off x="4648" y="1936"/>
            <a:ext cx="33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Equation" r:id="rId15" imgW="253670" imgH="177569" progId="Equation.3">
                    <p:embed/>
                  </p:oleObj>
                </mc:Choice>
                <mc:Fallback>
                  <p:oleObj name="Equation" r:id="rId15" imgW="253670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1936"/>
                          <a:ext cx="33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2209800" y="38862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：复数运算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86001" y="4419600"/>
            <a:ext cx="3389313" cy="584200"/>
            <a:chOff x="480" y="2784"/>
            <a:chExt cx="2135" cy="368"/>
          </a:xfrm>
        </p:grpSpPr>
        <p:grpSp>
          <p:nvGrpSpPr>
            <p:cNvPr id="76819" name="Group 14"/>
            <p:cNvGrpSpPr>
              <a:grpSpLocks/>
            </p:cNvGrpSpPr>
            <p:nvPr/>
          </p:nvGrpSpPr>
          <p:grpSpPr bwMode="auto">
            <a:xfrm>
              <a:off x="480" y="2784"/>
              <a:ext cx="2135" cy="368"/>
              <a:chOff x="480" y="2784"/>
              <a:chExt cx="2135" cy="368"/>
            </a:xfrm>
          </p:grpSpPr>
          <p:graphicFrame>
            <p:nvGraphicFramePr>
              <p:cNvPr id="76823" name="Object 1028"/>
              <p:cNvGraphicFramePr>
                <a:graphicFrameLocks noChangeAspect="1"/>
              </p:cNvGraphicFramePr>
              <p:nvPr/>
            </p:nvGraphicFramePr>
            <p:xfrm>
              <a:off x="1447" y="2784"/>
              <a:ext cx="1168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0" name="Equation" r:id="rId17" imgW="723586" imgH="228501" progId="Equation.3">
                      <p:embed/>
                    </p:oleObj>
                  </mc:Choice>
                  <mc:Fallback>
                    <p:oleObj name="Equation" r:id="rId17" imgW="723586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7" y="2784"/>
                            <a:ext cx="1168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24" name="Rectangle 16"/>
              <p:cNvSpPr>
                <a:spLocks noChangeArrowheads="1"/>
              </p:cNvSpPr>
              <p:nvPr/>
            </p:nvSpPr>
            <p:spPr bwMode="auto">
              <a:xfrm>
                <a:off x="480" y="2805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00000"/>
                    </a:solidFill>
                  </a:rPr>
                  <a:t>解：设</a:t>
                </a:r>
              </a:p>
            </p:txBody>
          </p:sp>
        </p:grpSp>
        <p:grpSp>
          <p:nvGrpSpPr>
            <p:cNvPr id="76820" name="Group 17"/>
            <p:cNvGrpSpPr>
              <a:grpSpLocks/>
            </p:cNvGrpSpPr>
            <p:nvPr/>
          </p:nvGrpSpPr>
          <p:grpSpPr bwMode="auto">
            <a:xfrm>
              <a:off x="2064" y="2880"/>
              <a:ext cx="336" cy="192"/>
              <a:chOff x="2064" y="2880"/>
              <a:chExt cx="336" cy="192"/>
            </a:xfrm>
          </p:grpSpPr>
          <p:sp>
            <p:nvSpPr>
              <p:cNvPr id="76821" name="Line 18"/>
              <p:cNvSpPr>
                <a:spLocks noChangeShapeType="1"/>
              </p:cNvSpPr>
              <p:nvPr/>
            </p:nvSpPr>
            <p:spPr bwMode="auto">
              <a:xfrm flipH="1">
                <a:off x="2064" y="2880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22" name="Line 19"/>
              <p:cNvSpPr>
                <a:spLocks noChangeShapeType="1"/>
              </p:cNvSpPr>
              <p:nvPr/>
            </p:nvSpPr>
            <p:spPr bwMode="auto">
              <a:xfrm>
                <a:off x="2079" y="3072"/>
                <a:ext cx="3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062164" y="5051426"/>
            <a:ext cx="8491537" cy="1044575"/>
            <a:chOff x="339" y="3182"/>
            <a:chExt cx="5349" cy="658"/>
          </a:xfrm>
        </p:grpSpPr>
        <p:graphicFrame>
          <p:nvGraphicFramePr>
            <p:cNvPr id="76809" name="Object 1027"/>
            <p:cNvGraphicFramePr>
              <a:graphicFrameLocks noChangeAspect="1"/>
            </p:cNvGraphicFramePr>
            <p:nvPr/>
          </p:nvGraphicFramePr>
          <p:xfrm>
            <a:off x="339" y="3182"/>
            <a:ext cx="5349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" name="Equation" r:id="rId19" imgW="3759200" imgH="419100" progId="Equation.3">
                    <p:embed/>
                  </p:oleObj>
                </mc:Choice>
                <mc:Fallback>
                  <p:oleObj name="Equation" r:id="rId19" imgW="3759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3182"/>
                          <a:ext cx="5349" cy="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10" name="Group 22"/>
            <p:cNvGrpSpPr>
              <a:grpSpLocks/>
            </p:cNvGrpSpPr>
            <p:nvPr/>
          </p:nvGrpSpPr>
          <p:grpSpPr bwMode="auto">
            <a:xfrm>
              <a:off x="3648" y="3577"/>
              <a:ext cx="576" cy="192"/>
              <a:chOff x="3648" y="3577"/>
              <a:chExt cx="576" cy="192"/>
            </a:xfrm>
          </p:grpSpPr>
          <p:sp>
            <p:nvSpPr>
              <p:cNvPr id="76817" name="Line 23"/>
              <p:cNvSpPr>
                <a:spLocks noChangeShapeType="1"/>
              </p:cNvSpPr>
              <p:nvPr/>
            </p:nvSpPr>
            <p:spPr bwMode="auto">
              <a:xfrm flipH="1">
                <a:off x="3648" y="3577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18" name="Line 24"/>
              <p:cNvSpPr>
                <a:spLocks noChangeShapeType="1"/>
              </p:cNvSpPr>
              <p:nvPr/>
            </p:nvSpPr>
            <p:spPr bwMode="auto">
              <a:xfrm>
                <a:off x="3663" y="3769"/>
                <a:ext cx="5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11" name="Group 25"/>
            <p:cNvGrpSpPr>
              <a:grpSpLocks/>
            </p:cNvGrpSpPr>
            <p:nvPr/>
          </p:nvGrpSpPr>
          <p:grpSpPr bwMode="auto">
            <a:xfrm>
              <a:off x="5040" y="3389"/>
              <a:ext cx="384" cy="192"/>
              <a:chOff x="5040" y="3389"/>
              <a:chExt cx="384" cy="192"/>
            </a:xfrm>
          </p:grpSpPr>
          <p:sp>
            <p:nvSpPr>
              <p:cNvPr id="76815" name="Line 26"/>
              <p:cNvSpPr>
                <a:spLocks noChangeShapeType="1"/>
              </p:cNvSpPr>
              <p:nvPr/>
            </p:nvSpPr>
            <p:spPr bwMode="auto">
              <a:xfrm flipH="1">
                <a:off x="5040" y="3389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16" name="Line 27"/>
              <p:cNvSpPr>
                <a:spLocks noChangeShapeType="1"/>
              </p:cNvSpPr>
              <p:nvPr/>
            </p:nvSpPr>
            <p:spPr bwMode="auto">
              <a:xfrm>
                <a:off x="5055" y="3581"/>
                <a:ext cx="3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12" name="Group 28"/>
            <p:cNvGrpSpPr>
              <a:grpSpLocks/>
            </p:cNvGrpSpPr>
            <p:nvPr/>
          </p:nvGrpSpPr>
          <p:grpSpPr bwMode="auto">
            <a:xfrm>
              <a:off x="2496" y="3384"/>
              <a:ext cx="336" cy="192"/>
              <a:chOff x="2496" y="3384"/>
              <a:chExt cx="336" cy="192"/>
            </a:xfrm>
          </p:grpSpPr>
          <p:sp>
            <p:nvSpPr>
              <p:cNvPr id="76813" name="Line 29"/>
              <p:cNvSpPr>
                <a:spLocks noChangeShapeType="1"/>
              </p:cNvSpPr>
              <p:nvPr/>
            </p:nvSpPr>
            <p:spPr bwMode="auto">
              <a:xfrm flipH="1">
                <a:off x="2496" y="3384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14" name="Line 30"/>
              <p:cNvSpPr>
                <a:spLocks noChangeShapeType="1"/>
              </p:cNvSpPr>
              <p:nvPr/>
            </p:nvSpPr>
            <p:spPr bwMode="auto">
              <a:xfrm>
                <a:off x="2511" y="3576"/>
                <a:ext cx="3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530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057400" y="5334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：相量图</a:t>
            </a:r>
          </a:p>
        </p:txBody>
      </p:sp>
      <p:graphicFrame>
        <p:nvGraphicFramePr>
          <p:cNvPr id="264192" name="Object 1024"/>
          <p:cNvGraphicFramePr>
            <a:graphicFrameLocks noChangeAspect="1"/>
          </p:cNvGraphicFramePr>
          <p:nvPr/>
        </p:nvGraphicFramePr>
        <p:xfrm>
          <a:off x="2259014" y="2454276"/>
          <a:ext cx="57880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" imgW="2260600" imgH="215900" progId="Equation.3">
                  <p:embed/>
                </p:oleObj>
              </mc:Choice>
              <mc:Fallback>
                <p:oleObj name="Equation" r:id="rId3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4" y="2454276"/>
                        <a:ext cx="57880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1400" y="5029200"/>
            <a:ext cx="2097088" cy="711200"/>
            <a:chOff x="3696" y="3456"/>
            <a:chExt cx="1321" cy="448"/>
          </a:xfrm>
        </p:grpSpPr>
        <p:sp>
          <p:nvSpPr>
            <p:cNvPr id="77855" name="Line 5"/>
            <p:cNvSpPr>
              <a:spLocks noChangeShapeType="1"/>
            </p:cNvSpPr>
            <p:nvPr/>
          </p:nvSpPr>
          <p:spPr bwMode="auto">
            <a:xfrm flipV="1">
              <a:off x="3744" y="3600"/>
              <a:ext cx="115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7856" name="Line 6"/>
            <p:cNvSpPr>
              <a:spLocks noChangeShapeType="1"/>
            </p:cNvSpPr>
            <p:nvPr/>
          </p:nvSpPr>
          <p:spPr bwMode="auto">
            <a:xfrm flipV="1">
              <a:off x="3696" y="3600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7857" name="Object 1036"/>
            <p:cNvGraphicFramePr>
              <a:graphicFrameLocks noChangeAspect="1"/>
            </p:cNvGraphicFramePr>
            <p:nvPr/>
          </p:nvGraphicFramePr>
          <p:xfrm>
            <a:off x="3989" y="3648"/>
            <a:ext cx="52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公式" r:id="rId5" imgW="495263" imgH="219026" progId="Equation.3">
                    <p:embed/>
                  </p:oleObj>
                </mc:Choice>
                <mc:Fallback>
                  <p:oleObj name="公式" r:id="rId5" imgW="495263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3648"/>
                          <a:ext cx="52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8" name="Object 1037"/>
            <p:cNvGraphicFramePr>
              <a:graphicFrameLocks noChangeAspect="1"/>
            </p:cNvGraphicFramePr>
            <p:nvPr/>
          </p:nvGraphicFramePr>
          <p:xfrm>
            <a:off x="4848" y="3456"/>
            <a:ext cx="1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公式" r:id="rId7" imgW="152356" imgH="219026" progId="Equation.3">
                    <p:embed/>
                  </p:oleObj>
                </mc:Choice>
                <mc:Fallback>
                  <p:oleObj name="公式" r:id="rId7" imgW="152356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456"/>
                          <a:ext cx="16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077200" y="1600201"/>
            <a:ext cx="490538" cy="314325"/>
            <a:chOff x="4128" y="1008"/>
            <a:chExt cx="309" cy="198"/>
          </a:xfrm>
        </p:grpSpPr>
        <p:sp>
          <p:nvSpPr>
            <p:cNvPr id="77853" name="Freeform 10"/>
            <p:cNvSpPr>
              <a:spLocks/>
            </p:cNvSpPr>
            <p:nvPr/>
          </p:nvSpPr>
          <p:spPr bwMode="auto">
            <a:xfrm>
              <a:off x="4128" y="1056"/>
              <a:ext cx="86" cy="140"/>
            </a:xfrm>
            <a:custGeom>
              <a:avLst/>
              <a:gdLst>
                <a:gd name="T0" fmla="*/ 0 w 86"/>
                <a:gd name="T1" fmla="*/ 0 h 140"/>
                <a:gd name="T2" fmla="*/ 63 w 86"/>
                <a:gd name="T3" fmla="*/ 54 h 140"/>
                <a:gd name="T4" fmla="*/ 86 w 86"/>
                <a:gd name="T5" fmla="*/ 140 h 140"/>
                <a:gd name="T6" fmla="*/ 0 60000 65536"/>
                <a:gd name="T7" fmla="*/ 0 60000 65536"/>
                <a:gd name="T8" fmla="*/ 0 60000 65536"/>
                <a:gd name="T9" fmla="*/ 0 w 86"/>
                <a:gd name="T10" fmla="*/ 0 h 140"/>
                <a:gd name="T11" fmla="*/ 86 w 86"/>
                <a:gd name="T12" fmla="*/ 140 h 1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140">
                  <a:moveTo>
                    <a:pt x="0" y="0"/>
                  </a:moveTo>
                  <a:cubicBezTo>
                    <a:pt x="27" y="17"/>
                    <a:pt x="36" y="37"/>
                    <a:pt x="63" y="54"/>
                  </a:cubicBezTo>
                  <a:cubicBezTo>
                    <a:pt x="71" y="83"/>
                    <a:pt x="86" y="110"/>
                    <a:pt x="86" y="1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7854" name="Object 1035"/>
            <p:cNvGraphicFramePr>
              <a:graphicFrameLocks noChangeAspect="1"/>
            </p:cNvGraphicFramePr>
            <p:nvPr/>
          </p:nvGraphicFramePr>
          <p:xfrm>
            <a:off x="4176" y="1008"/>
            <a:ext cx="26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Equation" r:id="rId9" imgW="247632" imgH="171262" progId="Equation.3">
                    <p:embed/>
                  </p:oleObj>
                </mc:Choice>
                <mc:Fallback>
                  <p:oleObj name="Equation" r:id="rId9" imgW="247632" imgH="171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008"/>
                          <a:ext cx="26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4193" name="Object 1025"/>
          <p:cNvGraphicFramePr>
            <a:graphicFrameLocks noChangeAspect="1"/>
          </p:cNvGraphicFramePr>
          <p:nvPr/>
        </p:nvGraphicFramePr>
        <p:xfrm>
          <a:off x="2225675" y="1600200"/>
          <a:ext cx="5614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11" imgW="2400300" imgH="393700" progId="Equation.3">
                  <p:embed/>
                </p:oleObj>
              </mc:Choice>
              <mc:Fallback>
                <p:oleObj name="Equation" r:id="rId11" imgW="2400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600200"/>
                        <a:ext cx="56149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4" name="Object 1026"/>
          <p:cNvGraphicFramePr>
            <a:graphicFrameLocks noChangeAspect="1"/>
          </p:cNvGraphicFramePr>
          <p:nvPr/>
        </p:nvGraphicFramePr>
        <p:xfrm>
          <a:off x="2238375" y="3062288"/>
          <a:ext cx="7283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3" imgW="3340100" imgH="419100" progId="Equation.3">
                  <p:embed/>
                </p:oleObj>
              </mc:Choice>
              <mc:Fallback>
                <p:oleObj name="Equation" r:id="rId13" imgW="3340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062288"/>
                        <a:ext cx="72834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5" name="Object 1027"/>
          <p:cNvGraphicFramePr>
            <a:graphicFrameLocks noChangeAspect="1"/>
          </p:cNvGraphicFramePr>
          <p:nvPr/>
        </p:nvGraphicFramePr>
        <p:xfrm>
          <a:off x="3001963" y="4038601"/>
          <a:ext cx="38211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15" imgW="1600200" imgH="304800" progId="Equation.3">
                  <p:embed/>
                </p:oleObj>
              </mc:Choice>
              <mc:Fallback>
                <p:oleObj name="Equation" r:id="rId15" imgW="16002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4038601"/>
                        <a:ext cx="382111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6" name="Object 1028"/>
          <p:cNvGraphicFramePr>
            <a:graphicFrameLocks noChangeAspect="1"/>
          </p:cNvGraphicFramePr>
          <p:nvPr/>
        </p:nvGraphicFramePr>
        <p:xfrm>
          <a:off x="2895601" y="4724400"/>
          <a:ext cx="3268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17" imgW="1396394" imgH="393529" progId="Equation.3">
                  <p:embed/>
                </p:oleObj>
              </mc:Choice>
              <mc:Fallback>
                <p:oleObj name="Equation" r:id="rId17" imgW="139639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724400"/>
                        <a:ext cx="3268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7" name="Object 1029"/>
          <p:cNvGraphicFramePr>
            <a:graphicFrameLocks noChangeAspect="1"/>
          </p:cNvGraphicFramePr>
          <p:nvPr/>
        </p:nvGraphicFramePr>
        <p:xfrm>
          <a:off x="2787651" y="5638800"/>
          <a:ext cx="39354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19" imgW="1536033" imgH="215806" progId="Equation.3">
                  <p:embed/>
                </p:oleObj>
              </mc:Choice>
              <mc:Fallback>
                <p:oleObj name="Equation" r:id="rId19" imgW="153603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1" y="5638800"/>
                        <a:ext cx="39354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924800" y="762000"/>
            <a:ext cx="1689100" cy="2101850"/>
            <a:chOff x="3936" y="480"/>
            <a:chExt cx="1064" cy="1324"/>
          </a:xfrm>
        </p:grpSpPr>
        <p:sp>
          <p:nvSpPr>
            <p:cNvPr id="77843" name="Line 18"/>
            <p:cNvSpPr>
              <a:spLocks noChangeShapeType="1"/>
            </p:cNvSpPr>
            <p:nvPr/>
          </p:nvSpPr>
          <p:spPr bwMode="auto">
            <a:xfrm flipV="1">
              <a:off x="3936" y="1200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7844" name="Object 1031"/>
            <p:cNvGraphicFramePr>
              <a:graphicFrameLocks noChangeAspect="1"/>
            </p:cNvGraphicFramePr>
            <p:nvPr/>
          </p:nvGraphicFramePr>
          <p:xfrm>
            <a:off x="4752" y="1104"/>
            <a:ext cx="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公式" r:id="rId21" imgW="228744" imgH="219026" progId="Equation.3">
                    <p:embed/>
                  </p:oleObj>
                </mc:Choice>
                <mc:Fallback>
                  <p:oleObj name="公式" r:id="rId21" imgW="228744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04"/>
                          <a:ext cx="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5" name="Line 20"/>
            <p:cNvSpPr>
              <a:spLocks noChangeShapeType="1"/>
            </p:cNvSpPr>
            <p:nvPr/>
          </p:nvSpPr>
          <p:spPr bwMode="auto">
            <a:xfrm>
              <a:off x="3936" y="1200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7846" name="Object 1032"/>
            <p:cNvGraphicFramePr>
              <a:graphicFrameLocks noChangeAspect="1"/>
            </p:cNvGraphicFramePr>
            <p:nvPr/>
          </p:nvGraphicFramePr>
          <p:xfrm>
            <a:off x="4272" y="1536"/>
            <a:ext cx="23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公式" r:id="rId23" imgW="219091" imgH="228492" progId="Equation.3">
                    <p:embed/>
                  </p:oleObj>
                </mc:Choice>
                <mc:Fallback>
                  <p:oleObj name="公式" r:id="rId23" imgW="219091" imgH="228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536"/>
                          <a:ext cx="23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7" name="Line 22"/>
            <p:cNvSpPr>
              <a:spLocks noChangeShapeType="1"/>
            </p:cNvSpPr>
            <p:nvPr/>
          </p:nvSpPr>
          <p:spPr bwMode="auto">
            <a:xfrm flipV="1">
              <a:off x="3936" y="576"/>
              <a:ext cx="384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7848" name="Object 1033"/>
            <p:cNvGraphicFramePr>
              <a:graphicFrameLocks noChangeAspect="1"/>
            </p:cNvGraphicFramePr>
            <p:nvPr/>
          </p:nvGraphicFramePr>
          <p:xfrm>
            <a:off x="4320" y="480"/>
            <a:ext cx="1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公式" r:id="rId25" imgW="152356" imgH="219026" progId="Equation.3">
                    <p:embed/>
                  </p:oleObj>
                </mc:Choice>
                <mc:Fallback>
                  <p:oleObj name="公式" r:id="rId25" imgW="152356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480"/>
                          <a:ext cx="16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9" name="Line 24"/>
            <p:cNvSpPr>
              <a:spLocks noChangeShapeType="1"/>
            </p:cNvSpPr>
            <p:nvPr/>
          </p:nvSpPr>
          <p:spPr bwMode="auto">
            <a:xfrm flipV="1">
              <a:off x="3936" y="816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7850" name="Object 1034"/>
            <p:cNvGraphicFramePr>
              <a:graphicFrameLocks noChangeAspect="1"/>
            </p:cNvGraphicFramePr>
            <p:nvPr/>
          </p:nvGraphicFramePr>
          <p:xfrm>
            <a:off x="3984" y="480"/>
            <a:ext cx="2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name="公式" r:id="rId27" imgW="247632" imgH="219026" progId="Equation.3">
                    <p:embed/>
                  </p:oleObj>
                </mc:Choice>
                <mc:Fallback>
                  <p:oleObj name="公式" r:id="rId27" imgW="247632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480"/>
                          <a:ext cx="2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1" name="Line 26"/>
            <p:cNvSpPr>
              <a:spLocks noChangeShapeType="1"/>
            </p:cNvSpPr>
            <p:nvPr/>
          </p:nvSpPr>
          <p:spPr bwMode="auto">
            <a:xfrm>
              <a:off x="4176" y="816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7852" name="Line 27"/>
            <p:cNvSpPr>
              <a:spLocks noChangeShapeType="1"/>
            </p:cNvSpPr>
            <p:nvPr/>
          </p:nvSpPr>
          <p:spPr bwMode="auto">
            <a:xfrm flipV="1">
              <a:off x="4512" y="1200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514600" y="990600"/>
            <a:ext cx="3219450" cy="609600"/>
            <a:chOff x="624" y="624"/>
            <a:chExt cx="2028" cy="384"/>
          </a:xfrm>
        </p:grpSpPr>
        <p:grpSp>
          <p:nvGrpSpPr>
            <p:cNvPr id="77837" name="Group 29"/>
            <p:cNvGrpSpPr>
              <a:grpSpLocks/>
            </p:cNvGrpSpPr>
            <p:nvPr/>
          </p:nvGrpSpPr>
          <p:grpSpPr bwMode="auto">
            <a:xfrm>
              <a:off x="624" y="624"/>
              <a:ext cx="2028" cy="384"/>
              <a:chOff x="624" y="624"/>
              <a:chExt cx="2028" cy="384"/>
            </a:xfrm>
          </p:grpSpPr>
          <p:graphicFrame>
            <p:nvGraphicFramePr>
              <p:cNvPr id="77841" name="Object 1030"/>
              <p:cNvGraphicFramePr>
                <a:graphicFrameLocks noChangeAspect="1"/>
              </p:cNvGraphicFramePr>
              <p:nvPr/>
            </p:nvGraphicFramePr>
            <p:xfrm>
              <a:off x="1423" y="672"/>
              <a:ext cx="122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5" name="Equation" r:id="rId29" imgW="761669" imgH="228501" progId="Equation.3">
                      <p:embed/>
                    </p:oleObj>
                  </mc:Choice>
                  <mc:Fallback>
                    <p:oleObj name="Equation" r:id="rId29" imgW="761669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3" y="672"/>
                            <a:ext cx="122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42" name="Rectangle 31"/>
              <p:cNvSpPr>
                <a:spLocks noChangeArrowheads="1"/>
              </p:cNvSpPr>
              <p:nvPr/>
            </p:nvSpPr>
            <p:spPr bwMode="auto">
              <a:xfrm>
                <a:off x="624" y="624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00000"/>
                    </a:solidFill>
                  </a:rPr>
                  <a:t>解：设</a:t>
                </a:r>
              </a:p>
            </p:txBody>
          </p:sp>
        </p:grpSp>
        <p:grpSp>
          <p:nvGrpSpPr>
            <p:cNvPr id="77838" name="Group 32"/>
            <p:cNvGrpSpPr>
              <a:grpSpLocks/>
            </p:cNvGrpSpPr>
            <p:nvPr/>
          </p:nvGrpSpPr>
          <p:grpSpPr bwMode="auto">
            <a:xfrm>
              <a:off x="2064" y="745"/>
              <a:ext cx="336" cy="192"/>
              <a:chOff x="2064" y="745"/>
              <a:chExt cx="336" cy="192"/>
            </a:xfrm>
          </p:grpSpPr>
          <p:sp>
            <p:nvSpPr>
              <p:cNvPr id="77839" name="Line 33"/>
              <p:cNvSpPr>
                <a:spLocks noChangeShapeType="1"/>
              </p:cNvSpPr>
              <p:nvPr/>
            </p:nvSpPr>
            <p:spPr bwMode="auto">
              <a:xfrm flipH="1">
                <a:off x="2064" y="745"/>
                <a:ext cx="11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7840" name="Line 34"/>
              <p:cNvSpPr>
                <a:spLocks noChangeShapeType="1"/>
              </p:cNvSpPr>
              <p:nvPr/>
            </p:nvSpPr>
            <p:spPr bwMode="auto">
              <a:xfrm>
                <a:off x="2079" y="937"/>
                <a:ext cx="3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658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905000" y="533400"/>
            <a:ext cx="1219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（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</a:p>
        </p:txBody>
      </p:sp>
      <p:graphicFrame>
        <p:nvGraphicFramePr>
          <p:cNvPr id="78851" name="Object 1024"/>
          <p:cNvGraphicFramePr>
            <a:graphicFrameLocks noChangeAspect="1"/>
          </p:cNvGraphicFramePr>
          <p:nvPr/>
        </p:nvGraphicFramePr>
        <p:xfrm>
          <a:off x="2632076" y="471488"/>
          <a:ext cx="69246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3175000" imgH="419100" progId="Equation.3">
                  <p:embed/>
                </p:oleObj>
              </mc:Choice>
              <mc:Fallback>
                <p:oleObj name="Equation" r:id="rId3" imgW="3175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6" y="471488"/>
                        <a:ext cx="69246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17" name="Object 1025"/>
          <p:cNvGraphicFramePr>
            <a:graphicFrameLocks noChangeAspect="1"/>
          </p:cNvGraphicFramePr>
          <p:nvPr/>
        </p:nvGraphicFramePr>
        <p:xfrm>
          <a:off x="2087564" y="1447801"/>
          <a:ext cx="42751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5" imgW="1790700" imgH="304800" progId="Equation.3">
                  <p:embed/>
                </p:oleObj>
              </mc:Choice>
              <mc:Fallback>
                <p:oleObj name="Equation" r:id="rId5" imgW="1790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4" y="1447801"/>
                        <a:ext cx="42751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18" name="Object 1026"/>
          <p:cNvGraphicFramePr>
            <a:graphicFrameLocks noChangeAspect="1"/>
          </p:cNvGraphicFramePr>
          <p:nvPr/>
        </p:nvGraphicFramePr>
        <p:xfrm>
          <a:off x="6324600" y="1371600"/>
          <a:ext cx="38306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7" imgW="1637589" imgH="393529" progId="Equation.3">
                  <p:embed/>
                </p:oleObj>
              </mc:Choice>
              <mc:Fallback>
                <p:oleObj name="Equation" r:id="rId7" imgW="163758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371600"/>
                        <a:ext cx="38306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19" name="Object 1027"/>
          <p:cNvGraphicFramePr>
            <a:graphicFrameLocks noChangeAspect="1"/>
          </p:cNvGraphicFramePr>
          <p:nvPr/>
        </p:nvGraphicFramePr>
        <p:xfrm>
          <a:off x="2819400" y="2286000"/>
          <a:ext cx="35448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9" imgW="1383699" imgH="215806" progId="Equation.3">
                  <p:embed/>
                </p:oleObj>
              </mc:Choice>
              <mc:Fallback>
                <p:oleObj name="Equation" r:id="rId9" imgW="138369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35448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81800" y="1981200"/>
            <a:ext cx="2173288" cy="1263650"/>
            <a:chOff x="3456" y="1584"/>
            <a:chExt cx="1369" cy="796"/>
          </a:xfrm>
        </p:grpSpPr>
        <p:sp>
          <p:nvSpPr>
            <p:cNvPr id="78868" name="Line 8"/>
            <p:cNvSpPr>
              <a:spLocks noChangeShapeType="1"/>
            </p:cNvSpPr>
            <p:nvPr/>
          </p:nvSpPr>
          <p:spPr bwMode="auto">
            <a:xfrm flipV="1">
              <a:off x="3600" y="1824"/>
              <a:ext cx="110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8869" name="Object 1033"/>
            <p:cNvGraphicFramePr>
              <a:graphicFrameLocks noChangeAspect="1"/>
            </p:cNvGraphicFramePr>
            <p:nvPr/>
          </p:nvGraphicFramePr>
          <p:xfrm>
            <a:off x="3696" y="1584"/>
            <a:ext cx="3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0" name="公式" r:id="rId11" imgW="333253" imgH="190626" progId="Equation.3">
                    <p:embed/>
                  </p:oleObj>
                </mc:Choice>
                <mc:Fallback>
                  <p:oleObj name="公式" r:id="rId11" imgW="333253" imgH="1906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84"/>
                          <a:ext cx="3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0" name="Line 10"/>
            <p:cNvSpPr>
              <a:spLocks noChangeShapeType="1"/>
            </p:cNvSpPr>
            <p:nvPr/>
          </p:nvSpPr>
          <p:spPr bwMode="auto">
            <a:xfrm flipV="1">
              <a:off x="3600" y="2064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8871" name="Object 1034"/>
            <p:cNvGraphicFramePr>
              <a:graphicFrameLocks noChangeAspect="1"/>
            </p:cNvGraphicFramePr>
            <p:nvPr/>
          </p:nvGraphicFramePr>
          <p:xfrm>
            <a:off x="4416" y="1968"/>
            <a:ext cx="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1" name="公式" r:id="rId13" imgW="228744" imgH="219026" progId="Equation.3">
                    <p:embed/>
                  </p:oleObj>
                </mc:Choice>
                <mc:Fallback>
                  <p:oleObj name="公式" r:id="rId13" imgW="228744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68"/>
                          <a:ext cx="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2" name="Line 12"/>
            <p:cNvSpPr>
              <a:spLocks noChangeShapeType="1"/>
            </p:cNvSpPr>
            <p:nvPr/>
          </p:nvSpPr>
          <p:spPr bwMode="auto">
            <a:xfrm>
              <a:off x="3600" y="2064"/>
              <a:ext cx="48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8873" name="Object 1035"/>
            <p:cNvGraphicFramePr>
              <a:graphicFrameLocks noChangeAspect="1"/>
            </p:cNvGraphicFramePr>
            <p:nvPr/>
          </p:nvGraphicFramePr>
          <p:xfrm>
            <a:off x="3456" y="2112"/>
            <a:ext cx="23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2" name="公式" r:id="rId15" imgW="219091" imgH="228492" progId="Equation.3">
                    <p:embed/>
                  </p:oleObj>
                </mc:Choice>
                <mc:Fallback>
                  <p:oleObj name="公式" r:id="rId15" imgW="219091" imgH="228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12"/>
                          <a:ext cx="23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4" name="Object 1036"/>
            <p:cNvGraphicFramePr>
              <a:graphicFrameLocks noChangeAspect="1"/>
            </p:cNvGraphicFramePr>
            <p:nvPr/>
          </p:nvGraphicFramePr>
          <p:xfrm>
            <a:off x="4656" y="1632"/>
            <a:ext cx="1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3" name="公式" r:id="rId17" imgW="152356" imgH="219026" progId="Equation.3">
                    <p:embed/>
                  </p:oleObj>
                </mc:Choice>
                <mc:Fallback>
                  <p:oleObj name="公式" r:id="rId17" imgW="152356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32"/>
                          <a:ext cx="16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5" name="Line 15"/>
            <p:cNvSpPr>
              <a:spLocks noChangeShapeType="1"/>
            </p:cNvSpPr>
            <p:nvPr/>
          </p:nvSpPr>
          <p:spPr bwMode="auto">
            <a:xfrm flipV="1">
              <a:off x="3600" y="1920"/>
              <a:ext cx="72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78876" name="Object 1037"/>
            <p:cNvGraphicFramePr>
              <a:graphicFrameLocks noChangeAspect="1"/>
            </p:cNvGraphicFramePr>
            <p:nvPr/>
          </p:nvGraphicFramePr>
          <p:xfrm>
            <a:off x="4080" y="1680"/>
            <a:ext cx="2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" name="公式" r:id="rId19" imgW="247632" imgH="219026" progId="Equation.3">
                    <p:embed/>
                  </p:oleObj>
                </mc:Choice>
                <mc:Fallback>
                  <p:oleObj name="公式" r:id="rId19" imgW="247632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680"/>
                          <a:ext cx="2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7" name="Line 17"/>
            <p:cNvSpPr>
              <a:spLocks noChangeShapeType="1"/>
            </p:cNvSpPr>
            <p:nvPr/>
          </p:nvSpPr>
          <p:spPr bwMode="auto">
            <a:xfrm flipV="1">
              <a:off x="3648" y="2064"/>
              <a:ext cx="72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8878" name="Line 18"/>
            <p:cNvSpPr>
              <a:spLocks noChangeShapeType="1"/>
            </p:cNvSpPr>
            <p:nvPr/>
          </p:nvSpPr>
          <p:spPr bwMode="auto">
            <a:xfrm>
              <a:off x="4320" y="1920"/>
              <a:ext cx="48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8879" name="Line 19"/>
            <p:cNvSpPr>
              <a:spLocks noChangeShapeType="1"/>
            </p:cNvSpPr>
            <p:nvPr/>
          </p:nvSpPr>
          <p:spPr bwMode="auto">
            <a:xfrm flipH="1" flipV="1">
              <a:off x="3888" y="1776"/>
              <a:ext cx="14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8880" name="Freeform 20"/>
            <p:cNvSpPr>
              <a:spLocks/>
            </p:cNvSpPr>
            <p:nvPr/>
          </p:nvSpPr>
          <p:spPr bwMode="auto">
            <a:xfrm>
              <a:off x="3943" y="2003"/>
              <a:ext cx="11" cy="54"/>
            </a:xfrm>
            <a:custGeom>
              <a:avLst/>
              <a:gdLst>
                <a:gd name="T0" fmla="*/ 0 w 11"/>
                <a:gd name="T1" fmla="*/ 0 h 54"/>
                <a:gd name="T2" fmla="*/ 8 w 11"/>
                <a:gd name="T3" fmla="*/ 54 h 54"/>
                <a:gd name="T4" fmla="*/ 0 60000 65536"/>
                <a:gd name="T5" fmla="*/ 0 60000 65536"/>
                <a:gd name="T6" fmla="*/ 0 w 11"/>
                <a:gd name="T7" fmla="*/ 0 h 54"/>
                <a:gd name="T8" fmla="*/ 11 w 11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" h="54">
                  <a:moveTo>
                    <a:pt x="0" y="0"/>
                  </a:moveTo>
                  <a:cubicBezTo>
                    <a:pt x="11" y="33"/>
                    <a:pt x="8" y="15"/>
                    <a:pt x="8" y="5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86001" y="2895600"/>
            <a:ext cx="7185025" cy="1098550"/>
            <a:chOff x="480" y="1824"/>
            <a:chExt cx="4526" cy="692"/>
          </a:xfrm>
        </p:grpSpPr>
        <p:sp>
          <p:nvSpPr>
            <p:cNvPr id="151574" name="Rectangle 22"/>
            <p:cNvSpPr>
              <a:spLocks noChangeArrowheads="1"/>
            </p:cNvSpPr>
            <p:nvPr/>
          </p:nvSpPr>
          <p:spPr bwMode="auto">
            <a:xfrm>
              <a:off x="480" y="1872"/>
              <a:ext cx="1691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大小和相位关系</a:t>
              </a:r>
              <a:endPara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78863" name="Object 1029"/>
            <p:cNvGraphicFramePr>
              <a:graphicFrameLocks noChangeAspect="1"/>
            </p:cNvGraphicFramePr>
            <p:nvPr/>
          </p:nvGraphicFramePr>
          <p:xfrm>
            <a:off x="2160" y="1824"/>
            <a:ext cx="1127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5" name="公式" r:id="rId21" imgW="698197" imgH="431613" progId="Equation.3">
                    <p:embed/>
                  </p:oleObj>
                </mc:Choice>
                <mc:Fallback>
                  <p:oleObj name="公式" r:id="rId21" imgW="698197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824"/>
                          <a:ext cx="1127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4" name="Object 1030"/>
            <p:cNvGraphicFramePr>
              <a:graphicFrameLocks noChangeAspect="1"/>
            </p:cNvGraphicFramePr>
            <p:nvPr/>
          </p:nvGraphicFramePr>
          <p:xfrm>
            <a:off x="3360" y="1968"/>
            <a:ext cx="2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6" name="公式" r:id="rId23" imgW="203112" imgH="228501" progId="Equation.3">
                    <p:embed/>
                  </p:oleObj>
                </mc:Choice>
                <mc:Fallback>
                  <p:oleObj name="公式" r:id="rId23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968"/>
                          <a:ext cx="2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5" name="Object 1031"/>
            <p:cNvGraphicFramePr>
              <a:graphicFrameLocks noChangeAspect="1"/>
            </p:cNvGraphicFramePr>
            <p:nvPr/>
          </p:nvGraphicFramePr>
          <p:xfrm>
            <a:off x="3840" y="1968"/>
            <a:ext cx="2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7" name="公式" r:id="rId25" imgW="203112" imgH="228501" progId="Equation.3">
                    <p:embed/>
                  </p:oleObj>
                </mc:Choice>
                <mc:Fallback>
                  <p:oleObj name="公式" r:id="rId25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968"/>
                          <a:ext cx="2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6" name="Rectangle 26"/>
            <p:cNvSpPr>
              <a:spLocks noChangeArrowheads="1"/>
            </p:cNvSpPr>
            <p:nvPr/>
          </p:nvSpPr>
          <p:spPr bwMode="auto">
            <a:xfrm>
              <a:off x="3552" y="1889"/>
              <a:ext cx="101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800" b="1">
                  <a:solidFill>
                    <a:srgbClr val="000000"/>
                  </a:solidFill>
                </a:rPr>
                <a:t>比    超前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78867" name="Object 1032"/>
            <p:cNvGraphicFramePr>
              <a:graphicFrameLocks noChangeAspect="1"/>
            </p:cNvGraphicFramePr>
            <p:nvPr/>
          </p:nvGraphicFramePr>
          <p:xfrm>
            <a:off x="4525" y="1984"/>
            <a:ext cx="48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8" name="Equation" r:id="rId27" imgW="368140" imgH="177723" progId="Equation.3">
                    <p:embed/>
                  </p:oleObj>
                </mc:Choice>
                <mc:Fallback>
                  <p:oleObj name="Equation" r:id="rId27" imgW="368140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1984"/>
                          <a:ext cx="48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2438401" y="3733800"/>
            <a:ext cx="51847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从本例中可了解两个实际问题：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438400" y="4267201"/>
            <a:ext cx="7620000" cy="1077913"/>
            <a:chOff x="576" y="2688"/>
            <a:chExt cx="4800" cy="679"/>
          </a:xfrm>
        </p:grpSpPr>
        <p:sp>
          <p:nvSpPr>
            <p:cNvPr id="151582" name="Rectangle 30"/>
            <p:cNvSpPr>
              <a:spLocks noChangeArrowheads="1"/>
            </p:cNvSpPr>
            <p:nvPr/>
          </p:nvSpPr>
          <p:spPr bwMode="auto">
            <a:xfrm>
              <a:off x="576" y="2688"/>
              <a:ext cx="480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kumimoji="1" lang="zh-CN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  <a:r>
                <a:rPr kumimoji="1" lang="zh-CN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串联电容</a:t>
              </a: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kumimoji="1" lang="zh-CN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可起到隔直通交的作用</a:t>
              </a: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kumimoji="1" lang="zh-CN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只要选</a:t>
              </a:r>
              <a:r>
                <a:rPr kumimoji="1"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择</a:t>
              </a:r>
              <a:r>
                <a:rPr kumimoji="1" lang="zh-CN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合适的</a:t>
              </a: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kumimoji="1"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，使</a:t>
              </a: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</a:t>
              </a: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</a:p>
          </p:txBody>
        </p:sp>
        <p:graphicFrame>
          <p:nvGraphicFramePr>
            <p:cNvPr id="78861" name="Object 1028"/>
            <p:cNvGraphicFramePr>
              <a:graphicFrameLocks noChangeAspect="1"/>
            </p:cNvGraphicFramePr>
            <p:nvPr/>
          </p:nvGraphicFramePr>
          <p:xfrm>
            <a:off x="1920" y="3024"/>
            <a:ext cx="917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公式" r:id="rId29" imgW="600192" imgH="219026" progId="Equation.3">
                    <p:embed/>
                  </p:oleObj>
                </mc:Choice>
                <mc:Fallback>
                  <p:oleObj name="公式" r:id="rId29" imgW="600192" imgH="2190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024"/>
                          <a:ext cx="917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2362200" y="5181601"/>
            <a:ext cx="7696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kumimoji="1" lang="zh-CN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kumimoji="1" lang="en-US" altLang="zh-CN" sz="2800" b="1" i="1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</a:t>
            </a:r>
            <a:r>
              <a:rPr kumimoji="1" lang="zh-CN" altLang="zh-CN" sz="2800" b="1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串联电路也是一种移相电路，</a:t>
            </a:r>
            <a:r>
              <a:rPr kumimoji="1" lang="zh-CN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改变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 </a:t>
            </a:r>
            <a:r>
              <a:rPr kumimoji="1" lang="zh-CN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都可达到移相的目的</a:t>
            </a:r>
            <a:r>
              <a:rPr kumimoji="1" lang="zh-CN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063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0" grpId="0" autoUpdateAnimBg="0"/>
      <p:bldP spid="15158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11430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3:</a:t>
            </a:r>
            <a:endParaRPr lang="en-US" altLang="zh-CN" sz="28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667000" y="457201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求例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电路中性线断开时负载的相电压及相电流。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562600" y="933451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</a:rPr>
              <a:t>则节点电压</a:t>
            </a: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3175000" y="914400"/>
            <a:ext cx="546100" cy="960438"/>
            <a:chOff x="608" y="0"/>
            <a:chExt cx="344" cy="605"/>
          </a:xfrm>
        </p:grpSpPr>
        <p:grpSp>
          <p:nvGrpSpPr>
            <p:cNvPr id="29704" name="Group 8"/>
            <p:cNvGrpSpPr>
              <a:grpSpLocks/>
            </p:cNvGrpSpPr>
            <p:nvPr/>
          </p:nvGrpSpPr>
          <p:grpSpPr bwMode="auto">
            <a:xfrm>
              <a:off x="608" y="0"/>
              <a:ext cx="128" cy="605"/>
              <a:chOff x="560" y="0"/>
              <a:chExt cx="128" cy="605"/>
            </a:xfrm>
          </p:grpSpPr>
          <p:sp>
            <p:nvSpPr>
              <p:cNvPr id="29705" name="Text Box 9"/>
              <p:cNvSpPr txBox="1">
                <a:spLocks noChangeArrowheads="1"/>
              </p:cNvSpPr>
              <p:nvPr/>
            </p:nvSpPr>
            <p:spPr bwMode="auto">
              <a:xfrm>
                <a:off x="572" y="240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9706" name="Text Box 10"/>
              <p:cNvSpPr txBox="1">
                <a:spLocks noChangeArrowheads="1"/>
              </p:cNvSpPr>
              <p:nvPr/>
            </p:nvSpPr>
            <p:spPr bwMode="auto">
              <a:xfrm>
                <a:off x="560" y="0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sz="32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836" y="286"/>
              <a:ext cx="11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sz="3200" b="1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1905000" y="4460876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负载电压</a:t>
            </a:r>
          </a:p>
        </p:txBody>
      </p:sp>
      <p:grpSp>
        <p:nvGrpSpPr>
          <p:cNvPr id="29715" name="Group 19"/>
          <p:cNvGrpSpPr>
            <a:grpSpLocks/>
          </p:cNvGrpSpPr>
          <p:nvPr/>
        </p:nvGrpSpPr>
        <p:grpSpPr bwMode="auto">
          <a:xfrm>
            <a:off x="6564314" y="3505200"/>
            <a:ext cx="4027487" cy="2876550"/>
            <a:chOff x="3367" y="2333"/>
            <a:chExt cx="2393" cy="1709"/>
          </a:xfrm>
        </p:grpSpPr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3367" y="2946"/>
              <a:ext cx="24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5376" y="2934"/>
              <a:ext cx="38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</a:rPr>
                <a:t>N</a:t>
              </a:r>
              <a:r>
                <a:rPr kumimoji="1" lang="en-US" altLang="zh-CN" sz="2400" b="1">
                  <a:solidFill>
                    <a:srgbClr val="000000"/>
                  </a:solidFill>
                  <a:sym typeface="Symbol" panose="05050102010706020507" pitchFamily="18" charset="2"/>
                </a:rPr>
                <a:t></a:t>
              </a:r>
              <a:endParaRPr kumimoji="1"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auto">
            <a:xfrm rot="-5400000">
              <a:off x="4113" y="255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auto">
            <a:xfrm rot="-5400000">
              <a:off x="4233" y="255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rot="-5400000">
              <a:off x="4442" y="25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 rot="-5400000">
              <a:off x="3794" y="2462"/>
              <a:ext cx="0" cy="3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22" name="Freeform 26"/>
            <p:cNvSpPr>
              <a:spLocks/>
            </p:cNvSpPr>
            <p:nvPr/>
          </p:nvSpPr>
          <p:spPr bwMode="auto">
            <a:xfrm rot="-5400000">
              <a:off x="3999" y="2559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 rot="16200000" flipV="1">
              <a:off x="4943" y="2567"/>
              <a:ext cx="9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 rot="16200000" flipV="1">
              <a:off x="4726" y="249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 rot="-5400000">
              <a:off x="5260" y="2488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26" name="Freeform 30"/>
            <p:cNvSpPr>
              <a:spLocks/>
            </p:cNvSpPr>
            <p:nvPr/>
          </p:nvSpPr>
          <p:spPr bwMode="auto">
            <a:xfrm rot="-5400000">
              <a:off x="4101" y="2967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27" name="Freeform 31"/>
            <p:cNvSpPr>
              <a:spLocks/>
            </p:cNvSpPr>
            <p:nvPr/>
          </p:nvSpPr>
          <p:spPr bwMode="auto">
            <a:xfrm rot="-5400000">
              <a:off x="4221" y="2967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 rot="-5400000">
              <a:off x="4433" y="2951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 rot="-5400000">
              <a:off x="3782" y="2870"/>
              <a:ext cx="0" cy="3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30" name="Freeform 34"/>
            <p:cNvSpPr>
              <a:spLocks/>
            </p:cNvSpPr>
            <p:nvPr/>
          </p:nvSpPr>
          <p:spPr bwMode="auto">
            <a:xfrm rot="-5400000">
              <a:off x="3987" y="2967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 rot="16200000" flipV="1">
              <a:off x="4931" y="2975"/>
              <a:ext cx="9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 rot="16200000" flipV="1">
              <a:off x="4714" y="290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 rot="-5400000">
              <a:off x="5242" y="290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34" name="Freeform 38"/>
            <p:cNvSpPr>
              <a:spLocks/>
            </p:cNvSpPr>
            <p:nvPr/>
          </p:nvSpPr>
          <p:spPr bwMode="auto">
            <a:xfrm rot="-5400000">
              <a:off x="4101" y="3351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35" name="Freeform 39"/>
            <p:cNvSpPr>
              <a:spLocks/>
            </p:cNvSpPr>
            <p:nvPr/>
          </p:nvSpPr>
          <p:spPr bwMode="auto">
            <a:xfrm rot="-5400000">
              <a:off x="4221" y="3351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 rot="-5400000">
              <a:off x="4430" y="33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 rot="-5400000">
              <a:off x="3782" y="3254"/>
              <a:ext cx="0" cy="3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38" name="Freeform 42"/>
            <p:cNvSpPr>
              <a:spLocks/>
            </p:cNvSpPr>
            <p:nvPr/>
          </p:nvSpPr>
          <p:spPr bwMode="auto">
            <a:xfrm rot="-5400000">
              <a:off x="3987" y="3351"/>
              <a:ext cx="68" cy="120"/>
            </a:xfrm>
            <a:custGeom>
              <a:avLst/>
              <a:gdLst>
                <a:gd name="T0" fmla="*/ 0 w 140"/>
                <a:gd name="T1" fmla="*/ 0 h 198"/>
                <a:gd name="T2" fmla="*/ 120 w 140"/>
                <a:gd name="T3" fmla="*/ 60 h 198"/>
                <a:gd name="T4" fmla="*/ 120 w 140"/>
                <a:gd name="T5" fmla="*/ 144 h 198"/>
                <a:gd name="T6" fmla="*/ 0 w 140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98">
                  <a:moveTo>
                    <a:pt x="0" y="0"/>
                  </a:moveTo>
                  <a:cubicBezTo>
                    <a:pt x="50" y="18"/>
                    <a:pt x="100" y="36"/>
                    <a:pt x="120" y="60"/>
                  </a:cubicBezTo>
                  <a:cubicBezTo>
                    <a:pt x="140" y="84"/>
                    <a:pt x="140" y="121"/>
                    <a:pt x="120" y="144"/>
                  </a:cubicBezTo>
                  <a:cubicBezTo>
                    <a:pt x="100" y="167"/>
                    <a:pt x="20" y="189"/>
                    <a:pt x="0" y="19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 rot="16200000" flipV="1">
              <a:off x="4931" y="3359"/>
              <a:ext cx="9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 rot="16200000" flipV="1">
              <a:off x="4714" y="328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 rot="-5400000">
              <a:off x="5254" y="3274"/>
              <a:ext cx="0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>
              <a:off x="3599" y="2639"/>
              <a:ext cx="0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>
              <a:off x="5435" y="2651"/>
              <a:ext cx="0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>
              <a:off x="3593" y="3899"/>
              <a:ext cx="5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>
              <a:off x="4848" y="3911"/>
              <a:ext cx="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46" name="Oval 50"/>
            <p:cNvSpPr>
              <a:spLocks noChangeArrowheads="1"/>
            </p:cNvSpPr>
            <p:nvPr/>
          </p:nvSpPr>
          <p:spPr bwMode="auto">
            <a:xfrm>
              <a:off x="5405" y="3035"/>
              <a:ext cx="50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47" name="Oval 51"/>
            <p:cNvSpPr>
              <a:spLocks noChangeArrowheads="1"/>
            </p:cNvSpPr>
            <p:nvPr/>
          </p:nvSpPr>
          <p:spPr bwMode="auto">
            <a:xfrm>
              <a:off x="3575" y="3023"/>
              <a:ext cx="50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48" name="Oval 52"/>
            <p:cNvSpPr>
              <a:spLocks noChangeArrowheads="1"/>
            </p:cNvSpPr>
            <p:nvPr/>
          </p:nvSpPr>
          <p:spPr bwMode="auto">
            <a:xfrm>
              <a:off x="4583" y="3419"/>
              <a:ext cx="50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49" name="Oval 53"/>
            <p:cNvSpPr>
              <a:spLocks noChangeArrowheads="1"/>
            </p:cNvSpPr>
            <p:nvPr/>
          </p:nvSpPr>
          <p:spPr bwMode="auto">
            <a:xfrm>
              <a:off x="4571" y="3041"/>
              <a:ext cx="50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50" name="Oval 54"/>
            <p:cNvSpPr>
              <a:spLocks noChangeArrowheads="1"/>
            </p:cNvSpPr>
            <p:nvPr/>
          </p:nvSpPr>
          <p:spPr bwMode="auto">
            <a:xfrm>
              <a:off x="4571" y="2633"/>
              <a:ext cx="50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51" name="Line 55"/>
            <p:cNvSpPr>
              <a:spLocks noChangeShapeType="1"/>
            </p:cNvSpPr>
            <p:nvPr/>
          </p:nvSpPr>
          <p:spPr bwMode="auto">
            <a:xfrm>
              <a:off x="4427" y="3017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>
              <a:off x="4433" y="2597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>
              <a:off x="4427" y="3401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754" name="Text Box 58"/>
            <p:cNvSpPr txBox="1">
              <a:spLocks noChangeArrowheads="1"/>
            </p:cNvSpPr>
            <p:nvPr/>
          </p:nvSpPr>
          <p:spPr bwMode="auto">
            <a:xfrm>
              <a:off x="5064" y="2814"/>
              <a:ext cx="33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400" b="1" baseline="-25000">
                  <a:solidFill>
                    <a:srgbClr val="000000"/>
                  </a:solidFill>
                </a:rPr>
                <a:t>B</a:t>
              </a:r>
              <a:endParaRPr kumimoji="1"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29755" name="Text Box 59"/>
            <p:cNvSpPr txBox="1">
              <a:spLocks noChangeArrowheads="1"/>
            </p:cNvSpPr>
            <p:nvPr/>
          </p:nvSpPr>
          <p:spPr bwMode="auto">
            <a:xfrm>
              <a:off x="5064" y="3200"/>
              <a:ext cx="33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400" b="1" baseline="-25000">
                  <a:solidFill>
                    <a:srgbClr val="000000"/>
                  </a:solidFill>
                </a:rPr>
                <a:t>C</a:t>
              </a:r>
              <a:endParaRPr kumimoji="1"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29756" name="Text Box 60"/>
            <p:cNvSpPr txBox="1">
              <a:spLocks noChangeArrowheads="1"/>
            </p:cNvSpPr>
            <p:nvPr/>
          </p:nvSpPr>
          <p:spPr bwMode="auto">
            <a:xfrm>
              <a:off x="4085" y="3348"/>
              <a:ext cx="1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29757" name="Text Box 61"/>
            <p:cNvSpPr txBox="1">
              <a:spLocks noChangeArrowheads="1"/>
            </p:cNvSpPr>
            <p:nvPr/>
          </p:nvSpPr>
          <p:spPr bwMode="auto">
            <a:xfrm>
              <a:off x="5052" y="2381"/>
              <a:ext cx="4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400" b="1" baseline="-25000">
                  <a:solidFill>
                    <a:srgbClr val="000000"/>
                  </a:solidFill>
                </a:rPr>
                <a:t>A</a:t>
              </a:r>
              <a:endParaRPr kumimoji="1"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29758" name="Text Box 62"/>
            <p:cNvSpPr txBox="1">
              <a:spLocks noChangeArrowheads="1"/>
            </p:cNvSpPr>
            <p:nvPr/>
          </p:nvSpPr>
          <p:spPr bwMode="auto">
            <a:xfrm>
              <a:off x="4679" y="3411"/>
              <a:ext cx="21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9759" name="Text Box 63"/>
            <p:cNvSpPr txBox="1">
              <a:spLocks noChangeArrowheads="1"/>
            </p:cNvSpPr>
            <p:nvPr/>
          </p:nvSpPr>
          <p:spPr bwMode="auto">
            <a:xfrm>
              <a:off x="4681" y="2640"/>
              <a:ext cx="21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9760" name="Text Box 64"/>
            <p:cNvSpPr txBox="1">
              <a:spLocks noChangeArrowheads="1"/>
            </p:cNvSpPr>
            <p:nvPr/>
          </p:nvSpPr>
          <p:spPr bwMode="auto">
            <a:xfrm>
              <a:off x="4671" y="3024"/>
              <a:ext cx="21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9761" name="Text Box 65"/>
            <p:cNvSpPr txBox="1">
              <a:spLocks noChangeArrowheads="1"/>
            </p:cNvSpPr>
            <p:nvPr/>
          </p:nvSpPr>
          <p:spPr bwMode="auto">
            <a:xfrm>
              <a:off x="4247" y="3437"/>
              <a:ext cx="21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9762" name="Text Box 66"/>
            <p:cNvSpPr txBox="1">
              <a:spLocks noChangeArrowheads="1"/>
            </p:cNvSpPr>
            <p:nvPr/>
          </p:nvSpPr>
          <p:spPr bwMode="auto">
            <a:xfrm>
              <a:off x="4633" y="3770"/>
              <a:ext cx="21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9763" name="Text Box 67"/>
            <p:cNvSpPr txBox="1">
              <a:spLocks noChangeArrowheads="1"/>
            </p:cNvSpPr>
            <p:nvPr/>
          </p:nvSpPr>
          <p:spPr bwMode="auto">
            <a:xfrm>
              <a:off x="4247" y="3026"/>
              <a:ext cx="21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9764" name="Text Box 68"/>
            <p:cNvSpPr txBox="1">
              <a:spLocks noChangeArrowheads="1"/>
            </p:cNvSpPr>
            <p:nvPr/>
          </p:nvSpPr>
          <p:spPr bwMode="auto">
            <a:xfrm>
              <a:off x="4247" y="2621"/>
              <a:ext cx="21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9765" name="Text Box 69"/>
            <p:cNvSpPr txBox="1">
              <a:spLocks noChangeArrowheads="1"/>
            </p:cNvSpPr>
            <p:nvPr/>
          </p:nvSpPr>
          <p:spPr bwMode="auto">
            <a:xfrm>
              <a:off x="3863" y="2597"/>
              <a:ext cx="2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29766" name="Text Box 70"/>
            <p:cNvSpPr txBox="1">
              <a:spLocks noChangeArrowheads="1"/>
            </p:cNvSpPr>
            <p:nvPr/>
          </p:nvSpPr>
          <p:spPr bwMode="auto">
            <a:xfrm>
              <a:off x="3863" y="3005"/>
              <a:ext cx="2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29767" name="Text Box 71"/>
            <p:cNvSpPr txBox="1">
              <a:spLocks noChangeArrowheads="1"/>
            </p:cNvSpPr>
            <p:nvPr/>
          </p:nvSpPr>
          <p:spPr bwMode="auto">
            <a:xfrm>
              <a:off x="3863" y="3415"/>
              <a:ext cx="201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29768" name="Text Box 72"/>
            <p:cNvSpPr txBox="1">
              <a:spLocks noChangeArrowheads="1"/>
            </p:cNvSpPr>
            <p:nvPr/>
          </p:nvSpPr>
          <p:spPr bwMode="auto">
            <a:xfrm>
              <a:off x="4176" y="3744"/>
              <a:ext cx="2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29769" name="Text Box 73"/>
            <p:cNvSpPr txBox="1">
              <a:spLocks noChangeArrowheads="1"/>
            </p:cNvSpPr>
            <p:nvPr/>
          </p:nvSpPr>
          <p:spPr bwMode="auto">
            <a:xfrm>
              <a:off x="5068" y="2611"/>
              <a:ext cx="2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29770" name="Text Box 74"/>
            <p:cNvSpPr txBox="1">
              <a:spLocks noChangeArrowheads="1"/>
            </p:cNvSpPr>
            <p:nvPr/>
          </p:nvSpPr>
          <p:spPr bwMode="auto">
            <a:xfrm>
              <a:off x="5046" y="2997"/>
              <a:ext cx="2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29771" name="Text Box 75"/>
            <p:cNvSpPr txBox="1">
              <a:spLocks noChangeArrowheads="1"/>
            </p:cNvSpPr>
            <p:nvPr/>
          </p:nvSpPr>
          <p:spPr bwMode="auto">
            <a:xfrm>
              <a:off x="5046" y="3384"/>
              <a:ext cx="201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–</a:t>
              </a:r>
            </a:p>
          </p:txBody>
        </p:sp>
        <p:graphicFrame>
          <p:nvGraphicFramePr>
            <p:cNvPr id="29772" name="Object 76"/>
            <p:cNvGraphicFramePr>
              <a:graphicFrameLocks noChangeAspect="1"/>
            </p:cNvGraphicFramePr>
            <p:nvPr/>
          </p:nvGraphicFramePr>
          <p:xfrm>
            <a:off x="4487" y="2333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2" name="Equation" r:id="rId3" imgW="190440" imgH="228600" progId="Equation.3">
                    <p:embed/>
                  </p:oleObj>
                </mc:Choice>
                <mc:Fallback>
                  <p:oleObj name="Equation" r:id="rId3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2333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3" name="Object 77"/>
            <p:cNvGraphicFramePr>
              <a:graphicFrameLocks noChangeAspect="1"/>
            </p:cNvGraphicFramePr>
            <p:nvPr/>
          </p:nvGraphicFramePr>
          <p:xfrm>
            <a:off x="4487" y="2765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" name="Equation" r:id="rId5" imgW="190440" imgH="228600" progId="Equation.3">
                    <p:embed/>
                  </p:oleObj>
                </mc:Choice>
                <mc:Fallback>
                  <p:oleObj name="Equation" r:id="rId5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2765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4" name="Object 78"/>
            <p:cNvGraphicFramePr>
              <a:graphicFrameLocks noChangeAspect="1"/>
            </p:cNvGraphicFramePr>
            <p:nvPr/>
          </p:nvGraphicFramePr>
          <p:xfrm>
            <a:off x="4484" y="3120"/>
            <a:ext cx="2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4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120"/>
                          <a:ext cx="22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5" name="Object 79"/>
            <p:cNvGraphicFramePr>
              <a:graphicFrameLocks noChangeAspect="1"/>
            </p:cNvGraphicFramePr>
            <p:nvPr/>
          </p:nvGraphicFramePr>
          <p:xfrm>
            <a:off x="4055" y="2645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" name="Equation" r:id="rId9" imgW="228600" imgH="228600" progId="Equation.3">
                    <p:embed/>
                  </p:oleObj>
                </mc:Choice>
                <mc:Fallback>
                  <p:oleObj name="Equation" r:id="rId9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" y="2645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6" name="Object 80"/>
            <p:cNvGraphicFramePr>
              <a:graphicFrameLocks noChangeAspect="1"/>
            </p:cNvGraphicFramePr>
            <p:nvPr/>
          </p:nvGraphicFramePr>
          <p:xfrm>
            <a:off x="4079" y="3053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6" name="Equation" r:id="rId11" imgW="228600" imgH="228600" progId="Equation.3">
                    <p:embed/>
                  </p:oleObj>
                </mc:Choice>
                <mc:Fallback>
                  <p:oleObj name="Equation" r:id="rId11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3053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7" name="Object 81"/>
            <p:cNvGraphicFramePr>
              <a:graphicFrameLocks noChangeAspect="1"/>
            </p:cNvGraphicFramePr>
            <p:nvPr/>
          </p:nvGraphicFramePr>
          <p:xfrm>
            <a:off x="4079" y="3447"/>
            <a:ext cx="26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7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3447"/>
                          <a:ext cx="26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8" name="Object 82"/>
            <p:cNvGraphicFramePr>
              <a:graphicFrameLocks noChangeAspect="1"/>
            </p:cNvGraphicFramePr>
            <p:nvPr/>
          </p:nvGraphicFramePr>
          <p:xfrm>
            <a:off x="4872" y="2712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8" name="Equation" r:id="rId15" imgW="228600" imgH="228600" progId="Equation.3">
                    <p:embed/>
                  </p:oleObj>
                </mc:Choice>
                <mc:Fallback>
                  <p:oleObj name="Equation" r:id="rId15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2712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9" name="Object 83"/>
            <p:cNvGraphicFramePr>
              <a:graphicFrameLocks noChangeAspect="1"/>
            </p:cNvGraphicFramePr>
            <p:nvPr/>
          </p:nvGraphicFramePr>
          <p:xfrm>
            <a:off x="4872" y="3120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9" name="Equation" r:id="rId17" imgW="228600" imgH="228600" progId="Equation.3">
                    <p:embed/>
                  </p:oleObj>
                </mc:Choice>
                <mc:Fallback>
                  <p:oleObj name="Equation" r:id="rId17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3120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80" name="Object 84"/>
            <p:cNvGraphicFramePr>
              <a:graphicFrameLocks noChangeAspect="1"/>
            </p:cNvGraphicFramePr>
            <p:nvPr/>
          </p:nvGraphicFramePr>
          <p:xfrm>
            <a:off x="4872" y="3504"/>
            <a:ext cx="26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Equation" r:id="rId19" imgW="228600" imgH="241200" progId="Equation.3">
                    <p:embed/>
                  </p:oleObj>
                </mc:Choice>
                <mc:Fallback>
                  <p:oleObj name="Equation" r:id="rId1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3504"/>
                          <a:ext cx="26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81" name="Object 85"/>
            <p:cNvGraphicFramePr>
              <a:graphicFrameLocks noChangeAspect="1"/>
            </p:cNvGraphicFramePr>
            <p:nvPr/>
          </p:nvGraphicFramePr>
          <p:xfrm>
            <a:off x="4392" y="3744"/>
            <a:ext cx="26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744"/>
                          <a:ext cx="26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89" name="Group 93"/>
          <p:cNvGrpSpPr>
            <a:grpSpLocks/>
          </p:cNvGrpSpPr>
          <p:nvPr/>
        </p:nvGrpSpPr>
        <p:grpSpPr bwMode="auto">
          <a:xfrm>
            <a:off x="1828801" y="933450"/>
            <a:ext cx="3732213" cy="609600"/>
            <a:chOff x="192" y="588"/>
            <a:chExt cx="2351" cy="384"/>
          </a:xfrm>
        </p:grpSpPr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192" y="588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解：</a:t>
              </a: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592" y="59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</a:rPr>
                <a:t>设</a:t>
              </a:r>
            </a:p>
          </p:txBody>
        </p:sp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941" y="591"/>
            <a:ext cx="160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2" name="Equation" r:id="rId23" imgW="1066680" imgH="228600" progId="Equation.3">
                    <p:embed/>
                  </p:oleObj>
                </mc:Choice>
                <mc:Fallback>
                  <p:oleObj name="Equation" r:id="rId23" imgW="1066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591"/>
                          <a:ext cx="160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86" name="Group 90"/>
            <p:cNvGrpSpPr>
              <a:grpSpLocks/>
            </p:cNvGrpSpPr>
            <p:nvPr/>
          </p:nvGrpSpPr>
          <p:grpSpPr bwMode="auto">
            <a:xfrm>
              <a:off x="1872" y="693"/>
              <a:ext cx="314" cy="192"/>
              <a:chOff x="2518" y="3287"/>
              <a:chExt cx="314" cy="192"/>
            </a:xfrm>
          </p:grpSpPr>
          <p:sp>
            <p:nvSpPr>
              <p:cNvPr id="29787" name="Line 91"/>
              <p:cNvSpPr>
                <a:spLocks noChangeShapeType="1"/>
              </p:cNvSpPr>
              <p:nvPr/>
            </p:nvSpPr>
            <p:spPr bwMode="auto">
              <a:xfrm flipH="1">
                <a:off x="2518" y="3287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88" name="Line 92"/>
              <p:cNvSpPr>
                <a:spLocks noChangeShapeType="1"/>
              </p:cNvSpPr>
              <p:nvPr/>
            </p:nvSpPr>
            <p:spPr bwMode="auto">
              <a:xfrm>
                <a:off x="2518" y="3479"/>
                <a:ext cx="3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9798" name="Group 102"/>
          <p:cNvGrpSpPr>
            <a:grpSpLocks/>
          </p:cNvGrpSpPr>
          <p:nvPr/>
        </p:nvGrpSpPr>
        <p:grpSpPr bwMode="auto">
          <a:xfrm>
            <a:off x="2095500" y="1466851"/>
            <a:ext cx="8091488" cy="2085975"/>
            <a:chOff x="360" y="924"/>
            <a:chExt cx="5097" cy="1314"/>
          </a:xfrm>
        </p:grpSpPr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360" y="924"/>
            <a:ext cx="5097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name="Equation" r:id="rId25" imgW="3771720" imgH="850680" progId="Equation.3">
                    <p:embed/>
                  </p:oleObj>
                </mc:Choice>
                <mc:Fallback>
                  <p:oleObj name="Equation" r:id="rId25" imgW="3771720" imgH="850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924"/>
                          <a:ext cx="5097" cy="1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83" name="Group 87"/>
            <p:cNvGrpSpPr>
              <a:grpSpLocks/>
            </p:cNvGrpSpPr>
            <p:nvPr/>
          </p:nvGrpSpPr>
          <p:grpSpPr bwMode="auto">
            <a:xfrm>
              <a:off x="2736" y="1079"/>
              <a:ext cx="314" cy="192"/>
              <a:chOff x="2518" y="3287"/>
              <a:chExt cx="314" cy="192"/>
            </a:xfrm>
          </p:grpSpPr>
          <p:sp>
            <p:nvSpPr>
              <p:cNvPr id="29784" name="Line 88"/>
              <p:cNvSpPr>
                <a:spLocks noChangeShapeType="1"/>
              </p:cNvSpPr>
              <p:nvPr/>
            </p:nvSpPr>
            <p:spPr bwMode="auto">
              <a:xfrm flipH="1">
                <a:off x="2518" y="3287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85" name="Line 89"/>
              <p:cNvSpPr>
                <a:spLocks noChangeShapeType="1"/>
              </p:cNvSpPr>
              <p:nvPr/>
            </p:nvSpPr>
            <p:spPr bwMode="auto">
              <a:xfrm>
                <a:off x="2518" y="3479"/>
                <a:ext cx="3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793" name="Group 97"/>
            <p:cNvGrpSpPr>
              <a:grpSpLocks/>
            </p:cNvGrpSpPr>
            <p:nvPr/>
          </p:nvGrpSpPr>
          <p:grpSpPr bwMode="auto">
            <a:xfrm>
              <a:off x="3648" y="1079"/>
              <a:ext cx="672" cy="192"/>
              <a:chOff x="3648" y="1079"/>
              <a:chExt cx="672" cy="192"/>
            </a:xfrm>
          </p:grpSpPr>
          <p:sp>
            <p:nvSpPr>
              <p:cNvPr id="29791" name="Line 95"/>
              <p:cNvSpPr>
                <a:spLocks noChangeShapeType="1"/>
              </p:cNvSpPr>
              <p:nvPr/>
            </p:nvSpPr>
            <p:spPr bwMode="auto">
              <a:xfrm flipH="1">
                <a:off x="3648" y="1079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92" name="Line 96"/>
              <p:cNvSpPr>
                <a:spLocks noChangeShapeType="1"/>
              </p:cNvSpPr>
              <p:nvPr/>
            </p:nvSpPr>
            <p:spPr bwMode="auto">
              <a:xfrm>
                <a:off x="3648" y="1271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797" name="Group 101"/>
            <p:cNvGrpSpPr>
              <a:grpSpLocks/>
            </p:cNvGrpSpPr>
            <p:nvPr/>
          </p:nvGrpSpPr>
          <p:grpSpPr bwMode="auto">
            <a:xfrm>
              <a:off x="4896" y="1056"/>
              <a:ext cx="480" cy="192"/>
              <a:chOff x="4896" y="1056"/>
              <a:chExt cx="480" cy="192"/>
            </a:xfrm>
          </p:grpSpPr>
          <p:sp>
            <p:nvSpPr>
              <p:cNvPr id="29795" name="Line 99"/>
              <p:cNvSpPr>
                <a:spLocks noChangeShapeType="1"/>
              </p:cNvSpPr>
              <p:nvPr/>
            </p:nvSpPr>
            <p:spPr bwMode="auto">
              <a:xfrm flipH="1">
                <a:off x="4896" y="1056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96" name="Line 100"/>
              <p:cNvSpPr>
                <a:spLocks noChangeShapeType="1"/>
              </p:cNvSpPr>
              <p:nvPr/>
            </p:nvSpPr>
            <p:spPr bwMode="auto">
              <a:xfrm>
                <a:off x="4896" y="124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9802" name="Group 106"/>
          <p:cNvGrpSpPr>
            <a:grpSpLocks/>
          </p:cNvGrpSpPr>
          <p:nvPr/>
        </p:nvGrpSpPr>
        <p:grpSpPr bwMode="auto">
          <a:xfrm>
            <a:off x="2343150" y="3571876"/>
            <a:ext cx="2986088" cy="1050925"/>
            <a:chOff x="516" y="2250"/>
            <a:chExt cx="1881" cy="662"/>
          </a:xfrm>
        </p:grpSpPr>
        <p:graphicFrame>
          <p:nvGraphicFramePr>
            <p:cNvPr id="29701" name="Object 5"/>
            <p:cNvGraphicFramePr>
              <a:graphicFrameLocks noChangeAspect="1"/>
            </p:cNvGraphicFramePr>
            <p:nvPr/>
          </p:nvGraphicFramePr>
          <p:xfrm>
            <a:off x="516" y="2250"/>
            <a:ext cx="1881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Equation" r:id="rId27" imgW="1155600" imgH="431640" progId="Equation.3">
                    <p:embed/>
                  </p:oleObj>
                </mc:Choice>
                <mc:Fallback>
                  <p:oleObj name="Equation" r:id="rId27" imgW="1155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2250"/>
                          <a:ext cx="1881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99" name="Group 103"/>
            <p:cNvGrpSpPr>
              <a:grpSpLocks/>
            </p:cNvGrpSpPr>
            <p:nvPr/>
          </p:nvGrpSpPr>
          <p:grpSpPr bwMode="auto">
            <a:xfrm>
              <a:off x="1200" y="2640"/>
              <a:ext cx="672" cy="192"/>
              <a:chOff x="3648" y="1079"/>
              <a:chExt cx="672" cy="192"/>
            </a:xfrm>
          </p:grpSpPr>
          <p:sp>
            <p:nvSpPr>
              <p:cNvPr id="29800" name="Line 104"/>
              <p:cNvSpPr>
                <a:spLocks noChangeShapeType="1"/>
              </p:cNvSpPr>
              <p:nvPr/>
            </p:nvSpPr>
            <p:spPr bwMode="auto">
              <a:xfrm flipH="1">
                <a:off x="3648" y="1079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01" name="Line 105"/>
              <p:cNvSpPr>
                <a:spLocks noChangeShapeType="1"/>
              </p:cNvSpPr>
              <p:nvPr/>
            </p:nvSpPr>
            <p:spPr bwMode="auto">
              <a:xfrm>
                <a:off x="3648" y="1271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9816" name="Group 120"/>
          <p:cNvGrpSpPr>
            <a:grpSpLocks/>
          </p:cNvGrpSpPr>
          <p:nvPr/>
        </p:nvGrpSpPr>
        <p:grpSpPr bwMode="auto">
          <a:xfrm>
            <a:off x="2195514" y="5965826"/>
            <a:ext cx="4295775" cy="587375"/>
            <a:chOff x="423" y="3758"/>
            <a:chExt cx="2706" cy="370"/>
          </a:xfrm>
        </p:grpSpPr>
        <p:graphicFrame>
          <p:nvGraphicFramePr>
            <p:cNvPr id="29782" name="Object 86"/>
            <p:cNvGraphicFramePr>
              <a:graphicFrameLocks noChangeAspect="1"/>
            </p:cNvGraphicFramePr>
            <p:nvPr/>
          </p:nvGraphicFramePr>
          <p:xfrm>
            <a:off x="423" y="3758"/>
            <a:ext cx="270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" name="Equation" r:id="rId29" imgW="1765080" imgH="241200" progId="Equation.3">
                    <p:embed/>
                  </p:oleObj>
                </mc:Choice>
                <mc:Fallback>
                  <p:oleObj name="Equation" r:id="rId29" imgW="1765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3758"/>
                          <a:ext cx="2706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806" name="Group 110"/>
            <p:cNvGrpSpPr>
              <a:grpSpLocks/>
            </p:cNvGrpSpPr>
            <p:nvPr/>
          </p:nvGrpSpPr>
          <p:grpSpPr bwMode="auto">
            <a:xfrm>
              <a:off x="2352" y="3840"/>
              <a:ext cx="576" cy="192"/>
              <a:chOff x="2352" y="3840"/>
              <a:chExt cx="576" cy="192"/>
            </a:xfrm>
          </p:grpSpPr>
          <p:sp>
            <p:nvSpPr>
              <p:cNvPr id="29804" name="Line 108"/>
              <p:cNvSpPr>
                <a:spLocks noChangeShapeType="1"/>
              </p:cNvSpPr>
              <p:nvPr/>
            </p:nvSpPr>
            <p:spPr bwMode="auto">
              <a:xfrm flipH="1">
                <a:off x="2352" y="3840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05" name="Line 109"/>
              <p:cNvSpPr>
                <a:spLocks noChangeShapeType="1"/>
              </p:cNvSpPr>
              <p:nvPr/>
            </p:nvSpPr>
            <p:spPr bwMode="auto">
              <a:xfrm>
                <a:off x="2352" y="403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9815" name="Group 119"/>
          <p:cNvGrpSpPr>
            <a:grpSpLocks/>
          </p:cNvGrpSpPr>
          <p:nvPr/>
        </p:nvGrpSpPr>
        <p:grpSpPr bwMode="auto">
          <a:xfrm>
            <a:off x="2216151" y="5432426"/>
            <a:ext cx="4176713" cy="620713"/>
            <a:chOff x="436" y="3422"/>
            <a:chExt cx="2631" cy="391"/>
          </a:xfrm>
        </p:grpSpPr>
        <p:graphicFrame>
          <p:nvGraphicFramePr>
            <p:cNvPr id="29714" name="Object 18"/>
            <p:cNvGraphicFramePr>
              <a:graphicFrameLocks noChangeAspect="1"/>
            </p:cNvGraphicFramePr>
            <p:nvPr/>
          </p:nvGraphicFramePr>
          <p:xfrm>
            <a:off x="436" y="3422"/>
            <a:ext cx="263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Equation" r:id="rId31" imgW="1663560" imgH="253800" progId="Equation.3">
                    <p:embed/>
                  </p:oleObj>
                </mc:Choice>
                <mc:Fallback>
                  <p:oleObj name="Equation" r:id="rId31" imgW="16635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" y="3422"/>
                          <a:ext cx="263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810" name="Group 114"/>
            <p:cNvGrpSpPr>
              <a:grpSpLocks/>
            </p:cNvGrpSpPr>
            <p:nvPr/>
          </p:nvGrpSpPr>
          <p:grpSpPr bwMode="auto">
            <a:xfrm>
              <a:off x="2448" y="3504"/>
              <a:ext cx="336" cy="192"/>
              <a:chOff x="2448" y="3504"/>
              <a:chExt cx="336" cy="192"/>
            </a:xfrm>
          </p:grpSpPr>
          <p:sp>
            <p:nvSpPr>
              <p:cNvPr id="29808" name="Line 112"/>
              <p:cNvSpPr>
                <a:spLocks noChangeShapeType="1"/>
              </p:cNvSpPr>
              <p:nvPr/>
            </p:nvSpPr>
            <p:spPr bwMode="auto">
              <a:xfrm flipH="1">
                <a:off x="2448" y="3504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09" name="Line 113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9814" name="Group 118"/>
          <p:cNvGrpSpPr>
            <a:grpSpLocks/>
          </p:cNvGrpSpPr>
          <p:nvPr/>
        </p:nvGrpSpPr>
        <p:grpSpPr bwMode="auto">
          <a:xfrm>
            <a:off x="2212976" y="4899026"/>
            <a:ext cx="4105275" cy="620713"/>
            <a:chOff x="434" y="3086"/>
            <a:chExt cx="2586" cy="391"/>
          </a:xfrm>
        </p:grpSpPr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434" y="3086"/>
            <a:ext cx="2586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Equation" r:id="rId33" imgW="1663560" imgH="253800" progId="Equation.3">
                    <p:embed/>
                  </p:oleObj>
                </mc:Choice>
                <mc:Fallback>
                  <p:oleObj name="Equation" r:id="rId33" imgW="16635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3086"/>
                          <a:ext cx="2586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811" name="Group 115"/>
            <p:cNvGrpSpPr>
              <a:grpSpLocks/>
            </p:cNvGrpSpPr>
            <p:nvPr/>
          </p:nvGrpSpPr>
          <p:grpSpPr bwMode="auto">
            <a:xfrm>
              <a:off x="2414" y="3168"/>
              <a:ext cx="336" cy="192"/>
              <a:chOff x="2448" y="3504"/>
              <a:chExt cx="336" cy="192"/>
            </a:xfrm>
          </p:grpSpPr>
          <p:sp>
            <p:nvSpPr>
              <p:cNvPr id="29812" name="Line 116"/>
              <p:cNvSpPr>
                <a:spLocks noChangeShapeType="1"/>
              </p:cNvSpPr>
              <p:nvPr/>
            </p:nvSpPr>
            <p:spPr bwMode="auto">
              <a:xfrm flipH="1">
                <a:off x="2448" y="3504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13" name="Line 117"/>
              <p:cNvSpPr>
                <a:spLocks noChangeShapeType="1"/>
              </p:cNvSpPr>
              <p:nvPr/>
            </p:nvSpPr>
            <p:spPr bwMode="auto">
              <a:xfrm>
                <a:off x="2448" y="369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017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  <p:bldP spid="2971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524000" y="765176"/>
            <a:ext cx="91440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             </a:t>
            </a:r>
            <a:r>
              <a:rPr lang="zh-CN" altLang="en-US" sz="2800" b="1">
                <a:solidFill>
                  <a:srgbClr val="000000"/>
                </a:solidFill>
              </a:rPr>
              <a:t>有一三相电动机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每相的等效电阻</a:t>
            </a:r>
            <a:r>
              <a:rPr lang="en-US" altLang="zh-CN" sz="2800" b="1" i="1">
                <a:solidFill>
                  <a:srgbClr val="000000"/>
                </a:solidFill>
              </a:rPr>
              <a:t>R </a:t>
            </a:r>
            <a:r>
              <a:rPr lang="en-US" altLang="zh-CN" sz="2800" b="1">
                <a:solidFill>
                  <a:srgbClr val="000000"/>
                </a:solidFill>
              </a:rPr>
              <a:t>= 29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, </a:t>
            </a:r>
            <a:r>
              <a:rPr lang="zh-CN" altLang="en-US" sz="2800" b="1">
                <a:solidFill>
                  <a:srgbClr val="000000"/>
                </a:solidFill>
              </a:rPr>
              <a:t>等效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 感抗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</a:rPr>
              <a:t>L</a:t>
            </a:r>
            <a:r>
              <a:rPr lang="en-US" altLang="zh-CN" sz="2800" b="1">
                <a:solidFill>
                  <a:srgbClr val="000000"/>
                </a:solidFill>
              </a:rPr>
              <a:t>=21.8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, </a:t>
            </a:r>
            <a:r>
              <a:rPr lang="zh-CN" altLang="en-US" sz="2800" b="1">
                <a:solidFill>
                  <a:srgbClr val="000000"/>
                </a:solidFill>
              </a:rPr>
              <a:t>试求下列两种情况下电动机的相电流、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 线电流以及从电源输入的功率，并比较所得的结果：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(1) </a:t>
            </a:r>
            <a:r>
              <a:rPr lang="zh-CN" altLang="en-US" sz="2800" b="1">
                <a:solidFill>
                  <a:srgbClr val="000000"/>
                </a:solidFill>
              </a:rPr>
              <a:t>绕组联成星形接于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 baseline="-25000">
                <a:solidFill>
                  <a:srgbClr val="000000"/>
                </a:solidFill>
              </a:rPr>
              <a:t>L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=380 V</a:t>
            </a:r>
            <a:r>
              <a:rPr lang="zh-CN" altLang="en-US" sz="2800" b="1">
                <a:solidFill>
                  <a:srgbClr val="000000"/>
                </a:solidFill>
              </a:rPr>
              <a:t>的三相电源上</a:t>
            </a:r>
            <a:r>
              <a:rPr lang="en-US" altLang="zh-CN" sz="2800" b="1">
                <a:solidFill>
                  <a:srgbClr val="000000"/>
                </a:solidFill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    (2) </a:t>
            </a:r>
            <a:r>
              <a:rPr lang="zh-CN" altLang="en-US" sz="2800" b="1">
                <a:solidFill>
                  <a:srgbClr val="000000"/>
                </a:solidFill>
              </a:rPr>
              <a:t>绕组联成三角形接于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 baseline="-25000">
                <a:solidFill>
                  <a:srgbClr val="000000"/>
                </a:solidFill>
              </a:rPr>
              <a:t>L</a:t>
            </a:r>
            <a:r>
              <a:rPr lang="en-US" altLang="zh-CN" sz="2800" b="1">
                <a:solidFill>
                  <a:srgbClr val="000000"/>
                </a:solidFill>
              </a:rPr>
              <a:t>=220 V</a:t>
            </a:r>
            <a:r>
              <a:rPr lang="zh-CN" altLang="en-US" sz="2800" b="1">
                <a:solidFill>
                  <a:srgbClr val="000000"/>
                </a:solidFill>
              </a:rPr>
              <a:t>的三相电源上。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762000"/>
            <a:ext cx="990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rgbClr val="CC0000"/>
                </a:solidFill>
              </a:rPr>
              <a:t>例</a:t>
            </a:r>
            <a:r>
              <a:rPr lang="en-US" altLang="zh-CN" sz="2800" b="1">
                <a:solidFill>
                  <a:srgbClr val="CC0000"/>
                </a:solidFill>
              </a:rPr>
              <a:t>1: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905000" y="3522663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00"/>
                </a:solidFill>
              </a:rPr>
              <a:t>解</a:t>
            </a:r>
            <a:r>
              <a:rPr lang="en-US" altLang="zh-CN" sz="2800" b="1">
                <a:solidFill>
                  <a:srgbClr val="CC0000"/>
                </a:solidFill>
              </a:rPr>
              <a:t>:</a:t>
            </a:r>
          </a:p>
        </p:txBody>
      </p:sp>
      <p:grpSp>
        <p:nvGrpSpPr>
          <p:cNvPr id="38926" name="Group 14"/>
          <p:cNvGrpSpPr>
            <a:grpSpLocks/>
          </p:cNvGrpSpPr>
          <p:nvPr/>
        </p:nvGrpSpPr>
        <p:grpSpPr bwMode="auto">
          <a:xfrm>
            <a:off x="2590800" y="3292476"/>
            <a:ext cx="5638800" cy="1050925"/>
            <a:chOff x="672" y="2074"/>
            <a:chExt cx="3552" cy="662"/>
          </a:xfrm>
        </p:grpSpPr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672" y="2198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(1)</a:t>
              </a:r>
            </a:p>
          </p:txBody>
        </p:sp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1048" y="2074"/>
            <a:ext cx="3176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Equation" r:id="rId3" imgW="2184120" imgH="457200" progId="Equation.3">
                    <p:embed/>
                  </p:oleObj>
                </mc:Choice>
                <mc:Fallback>
                  <p:oleObj name="Equation" r:id="rId3" imgW="21841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2074"/>
                          <a:ext cx="3176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20" name="Object 8" descr="40%"/>
          <p:cNvGraphicFramePr>
            <a:graphicFrameLocks noChangeAspect="1"/>
          </p:cNvGraphicFramePr>
          <p:nvPr/>
        </p:nvGraphicFramePr>
        <p:xfrm>
          <a:off x="3206750" y="4165600"/>
          <a:ext cx="71564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5" imgW="3314520" imgH="444240" progId="Equation.3">
                  <p:embed/>
                </p:oleObj>
              </mc:Choice>
              <mc:Fallback>
                <p:oleObj name="Equation" r:id="rId5" imgW="3314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165600"/>
                        <a:ext cx="71564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FFFF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 descr="40%"/>
          <p:cNvGraphicFramePr>
            <a:graphicFrameLocks noChangeAspect="1"/>
          </p:cNvGraphicFramePr>
          <p:nvPr/>
        </p:nvGraphicFramePr>
        <p:xfrm>
          <a:off x="3429000" y="5121276"/>
          <a:ext cx="4419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7" imgW="1981080" imgH="241200" progId="Equation.3">
                  <p:embed/>
                </p:oleObj>
              </mc:Choice>
              <mc:Fallback>
                <p:oleObj name="Equation" r:id="rId7" imgW="1981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21276"/>
                        <a:ext cx="4419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FFFF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709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 descr="40%"/>
          <p:cNvGraphicFramePr>
            <a:graphicFrameLocks noChangeAspect="1"/>
          </p:cNvGraphicFramePr>
          <p:nvPr/>
        </p:nvGraphicFramePr>
        <p:xfrm>
          <a:off x="2703514" y="2114550"/>
          <a:ext cx="75390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3390840" imgH="241200" progId="Equation.3">
                  <p:embed/>
                </p:oleObj>
              </mc:Choice>
              <mc:Fallback>
                <p:oleObj name="Equation" r:id="rId3" imgW="3390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4" y="2114550"/>
                        <a:ext cx="75390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FFFF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359150" y="498476"/>
          <a:ext cx="50990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2171520" imgH="444240" progId="Equation.3">
                  <p:embed/>
                </p:oleObj>
              </mc:Choice>
              <mc:Fallback>
                <p:oleObj name="Equation" r:id="rId5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98476"/>
                        <a:ext cx="50990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286001" y="650876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(2)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397250" y="1504951"/>
          <a:ext cx="3111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7" imgW="1244520" imgH="241200" progId="Equation.3">
                  <p:embed/>
                </p:oleObj>
              </mc:Choice>
              <mc:Fallback>
                <p:oleObj name="Equation" r:id="rId7" imgW="1244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1504951"/>
                        <a:ext cx="31115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981200" y="2646363"/>
            <a:ext cx="3543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</a:rPr>
              <a:t>    </a:t>
            </a:r>
            <a:r>
              <a:rPr kumimoji="1" lang="zh-CN" altLang="en-US" sz="2800" b="1">
                <a:solidFill>
                  <a:srgbClr val="000099"/>
                </a:solidFill>
              </a:rPr>
              <a:t>比较</a:t>
            </a:r>
            <a:r>
              <a:rPr kumimoji="1" lang="en-US" altLang="zh-CN" sz="2800" b="1">
                <a:solidFill>
                  <a:srgbClr val="000099"/>
                </a:solidFill>
              </a:rPr>
              <a:t>(1),  (2)</a:t>
            </a:r>
            <a:r>
              <a:rPr kumimoji="1" lang="zh-CN" altLang="en-US" sz="2800" b="1">
                <a:solidFill>
                  <a:srgbClr val="000099"/>
                </a:solidFill>
              </a:rPr>
              <a:t>的结果</a:t>
            </a:r>
            <a:r>
              <a:rPr kumimoji="1" lang="en-US" altLang="zh-CN" sz="2800" b="1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752601" y="3089276"/>
            <a:ext cx="8742363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</a:rPr>
              <a:t>有的电动机有两种额定电压</a:t>
            </a:r>
            <a:r>
              <a:rPr kumimoji="1" lang="en-US" altLang="zh-CN" sz="2800" b="1">
                <a:solidFill>
                  <a:srgbClr val="000000"/>
                </a:solidFill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</a:rPr>
              <a:t>如</a:t>
            </a:r>
            <a:r>
              <a:rPr kumimoji="1" lang="en-US" altLang="zh-CN" sz="2800" b="1">
                <a:solidFill>
                  <a:srgbClr val="000000"/>
                </a:solidFill>
              </a:rPr>
              <a:t>220/380 V</a:t>
            </a:r>
            <a:r>
              <a:rPr kumimoji="1" lang="zh-CN" altLang="en-US" sz="2800" b="1">
                <a:solidFill>
                  <a:srgbClr val="000000"/>
                </a:solidFill>
              </a:rPr>
              <a:t>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CC0000"/>
                </a:solidFill>
              </a:rPr>
              <a:t>当电源电压为</a:t>
            </a:r>
            <a:r>
              <a:rPr kumimoji="1" lang="en-US" altLang="zh-CN" sz="2800" b="1">
                <a:solidFill>
                  <a:srgbClr val="CC0000"/>
                </a:solidFill>
              </a:rPr>
              <a:t>380 V</a:t>
            </a:r>
            <a:r>
              <a:rPr kumimoji="1" lang="zh-CN" altLang="en-US" sz="2800" b="1">
                <a:solidFill>
                  <a:srgbClr val="CC0000"/>
                </a:solidFill>
              </a:rPr>
              <a:t>时</a:t>
            </a:r>
            <a:r>
              <a:rPr kumimoji="1" lang="en-US" altLang="zh-CN" sz="2800" b="1">
                <a:solidFill>
                  <a:srgbClr val="CC0000"/>
                </a:solidFill>
              </a:rPr>
              <a:t>, </a:t>
            </a:r>
            <a:r>
              <a:rPr kumimoji="1" lang="zh-CN" altLang="en-US" sz="2800" b="1">
                <a:solidFill>
                  <a:srgbClr val="CC0000"/>
                </a:solidFill>
              </a:rPr>
              <a:t>电动机的绕组应联结成星形；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CC0000"/>
                </a:solidFill>
              </a:rPr>
              <a:t>当电源电压为</a:t>
            </a:r>
            <a:r>
              <a:rPr kumimoji="1" lang="en-US" altLang="zh-CN" sz="2800" b="1">
                <a:solidFill>
                  <a:srgbClr val="CC0000"/>
                </a:solidFill>
              </a:rPr>
              <a:t>220 V</a:t>
            </a:r>
            <a:r>
              <a:rPr kumimoji="1" lang="zh-CN" altLang="en-US" sz="2800" b="1">
                <a:solidFill>
                  <a:srgbClr val="CC0000"/>
                </a:solidFill>
              </a:rPr>
              <a:t>时</a:t>
            </a:r>
            <a:r>
              <a:rPr kumimoji="1" lang="en-US" altLang="zh-CN" sz="2800" b="1">
                <a:solidFill>
                  <a:srgbClr val="CC0000"/>
                </a:solidFill>
              </a:rPr>
              <a:t>, </a:t>
            </a:r>
            <a:r>
              <a:rPr kumimoji="1" lang="zh-CN" altLang="en-US" sz="2800" b="1">
                <a:solidFill>
                  <a:srgbClr val="CC0000"/>
                </a:solidFill>
              </a:rPr>
              <a:t>电动机的绕组应联结成三角形。</a:t>
            </a:r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1752601" y="4484688"/>
            <a:ext cx="8042275" cy="1535112"/>
            <a:chOff x="295" y="2751"/>
            <a:chExt cx="5066" cy="967"/>
          </a:xfrm>
        </p:grpSpPr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295" y="2751"/>
              <a:ext cx="5066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</a:rPr>
                <a:t>　在三角形和星形两种联结法中</a:t>
              </a:r>
              <a:r>
                <a:rPr kumimoji="1" lang="en-US" altLang="zh-CN" sz="2800" b="1">
                  <a:solidFill>
                    <a:srgbClr val="000000"/>
                  </a:solidFill>
                </a:rPr>
                <a:t>,   </a:t>
              </a:r>
              <a:r>
                <a:rPr kumimoji="1" lang="zh-CN" altLang="en-US" sz="2800" b="1">
                  <a:solidFill>
                    <a:srgbClr val="CC0000"/>
                  </a:solidFill>
                </a:rPr>
                <a:t>相电压、相电流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CC0000"/>
                  </a:solidFill>
                </a:rPr>
                <a:t>以及功率都未改变</a:t>
              </a:r>
              <a:r>
                <a:rPr kumimoji="1" lang="zh-CN" altLang="en-US" sz="2800" b="1">
                  <a:solidFill>
                    <a:srgbClr val="000000"/>
                  </a:solidFill>
                </a:rPr>
                <a:t>，仅</a:t>
              </a:r>
              <a:r>
                <a:rPr kumimoji="1" lang="zh-CN" altLang="en-US" sz="2800" b="1">
                  <a:solidFill>
                    <a:srgbClr val="000099"/>
                  </a:solidFill>
                </a:rPr>
                <a:t>三角形联结情况下的线电流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99"/>
                  </a:solidFill>
                </a:rPr>
                <a:t>比星形联结情况下的线电流增大　  倍</a:t>
              </a:r>
              <a:r>
                <a:rPr kumimoji="1" lang="zh-CN" altLang="en-US" sz="2800" b="1">
                  <a:solidFill>
                    <a:srgbClr val="000000"/>
                  </a:solidFill>
                </a:rPr>
                <a:t>。</a:t>
              </a:r>
            </a:p>
          </p:txBody>
        </p:sp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3456" y="3360"/>
            <a:ext cx="38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Equation" r:id="rId9" imgW="241200" imgH="228600" progId="Equation.3">
                    <p:embed/>
                  </p:oleObj>
                </mc:Choice>
                <mc:Fallback>
                  <p:oleObj name="Equation" r:id="rId9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60"/>
                          <a:ext cx="380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6209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utoUpdateAnimBg="0"/>
      <p:bldP spid="3994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Line 2"/>
          <p:cNvSpPr>
            <a:spLocks noChangeShapeType="1"/>
          </p:cNvSpPr>
          <p:nvPr/>
        </p:nvSpPr>
        <p:spPr bwMode="auto">
          <a:xfrm>
            <a:off x="3275013" y="3719513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1905001" y="1952626"/>
            <a:ext cx="170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联接</a:t>
            </a:r>
            <a:r>
              <a:rPr lang="zh-CN" altLang="en-US" sz="2800">
                <a:solidFill>
                  <a:srgbClr val="FF3300"/>
                </a:solidFill>
              </a:rPr>
              <a:t> </a:t>
            </a:r>
            <a:r>
              <a:rPr lang="en-US" altLang="zh-CN" sz="2800">
                <a:solidFill>
                  <a:srgbClr val="FF3300"/>
                </a:solidFill>
              </a:rPr>
              <a:t>2</a:t>
            </a:r>
            <a:r>
              <a:rPr lang="zh-CN" altLang="en-US" sz="2800">
                <a:solidFill>
                  <a:srgbClr val="FF3300"/>
                </a:solidFill>
              </a:rPr>
              <a:t>－</a:t>
            </a:r>
            <a:r>
              <a:rPr lang="en-US" altLang="zh-CN" sz="2800">
                <a:solidFill>
                  <a:srgbClr val="FF3300"/>
                </a:solidFill>
              </a:rPr>
              <a:t>3</a:t>
            </a:r>
          </a:p>
        </p:txBody>
      </p:sp>
      <p:graphicFrame>
        <p:nvGraphicFramePr>
          <p:cNvPr id="446464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4600" y="5297488"/>
          <a:ext cx="29718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3" imgW="1104840" imgH="431640" progId="Equation.3">
                  <p:embed/>
                </p:oleObj>
              </mc:Choice>
              <mc:Fallback>
                <p:oleObj name="公式" r:id="rId3" imgW="110484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97488"/>
                        <a:ext cx="29718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1831976" y="838200"/>
            <a:ext cx="88360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变压器原边有两个额定电压为 </a:t>
            </a: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110V 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的绕组：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18013" y="2590800"/>
            <a:ext cx="381000" cy="2057400"/>
            <a:chOff x="4320" y="2016"/>
            <a:chExt cx="240" cy="1296"/>
          </a:xfrm>
        </p:grpSpPr>
        <p:sp>
          <p:nvSpPr>
            <p:cNvPr id="283655" name="Line 7"/>
            <p:cNvSpPr>
              <a:spLocks noChangeShapeType="1"/>
            </p:cNvSpPr>
            <p:nvPr/>
          </p:nvSpPr>
          <p:spPr bwMode="auto">
            <a:xfrm flipV="1">
              <a:off x="4320" y="2112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13" name="Object 11"/>
            <p:cNvGraphicFramePr>
              <a:graphicFrameLocks noChangeAspect="1"/>
            </p:cNvGraphicFramePr>
            <p:nvPr/>
          </p:nvGraphicFramePr>
          <p:xfrm>
            <a:off x="4365" y="2016"/>
            <a:ext cx="19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公式" r:id="rId5" imgW="164880" imgH="152280" progId="Equation.3">
                    <p:embed/>
                  </p:oleObj>
                </mc:Choice>
                <mc:Fallback>
                  <p:oleObj name="公式" r:id="rId5" imgW="1648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016"/>
                          <a:ext cx="19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1949451" y="284163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二、线圈的接法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010400" y="2466975"/>
            <a:ext cx="2287588" cy="2681288"/>
            <a:chOff x="3456" y="1680"/>
            <a:chExt cx="1441" cy="1689"/>
          </a:xfrm>
        </p:grpSpPr>
        <p:sp>
          <p:nvSpPr>
            <p:cNvPr id="25672" name="Text Box 11"/>
            <p:cNvSpPr txBox="1">
              <a:spLocks noChangeArrowheads="1"/>
            </p:cNvSpPr>
            <p:nvPr/>
          </p:nvSpPr>
          <p:spPr bwMode="auto">
            <a:xfrm>
              <a:off x="4076" y="1680"/>
              <a:ext cx="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3300"/>
                  </a:solidFill>
                </a:rPr>
                <a:t>•</a:t>
              </a:r>
            </a:p>
          </p:txBody>
        </p:sp>
        <p:sp>
          <p:nvSpPr>
            <p:cNvPr id="25673" name="Text Box 12"/>
            <p:cNvSpPr txBox="1">
              <a:spLocks noChangeArrowheads="1"/>
            </p:cNvSpPr>
            <p:nvPr/>
          </p:nvSpPr>
          <p:spPr bwMode="auto">
            <a:xfrm>
              <a:off x="4080" y="2448"/>
              <a:ext cx="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3300"/>
                  </a:solidFill>
                </a:rPr>
                <a:t>•</a:t>
              </a:r>
            </a:p>
          </p:txBody>
        </p:sp>
        <p:graphicFrame>
          <p:nvGraphicFramePr>
            <p:cNvPr id="25611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656" y="2024"/>
            <a:ext cx="2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公式" r:id="rId7" imgW="177480" imgH="177480" progId="Equation.3">
                    <p:embed/>
                  </p:oleObj>
                </mc:Choice>
                <mc:Fallback>
                  <p:oleObj name="公式" r:id="rId7" imgW="177480" imgH="177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24"/>
                          <a:ext cx="22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656" y="2744"/>
            <a:ext cx="22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name="公式" r:id="rId9" imgW="177480" imgH="177480" progId="Equation.3">
                    <p:embed/>
                  </p:oleObj>
                </mc:Choice>
                <mc:Fallback>
                  <p:oleObj name="公式" r:id="rId9" imgW="177480" imgH="177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44"/>
                          <a:ext cx="22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74" name="Text Box 15"/>
            <p:cNvSpPr txBox="1">
              <a:spLocks noChangeArrowheads="1"/>
            </p:cNvSpPr>
            <p:nvPr/>
          </p:nvSpPr>
          <p:spPr bwMode="auto">
            <a:xfrm>
              <a:off x="3456" y="17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675" name="Text Box 16"/>
            <p:cNvSpPr txBox="1">
              <a:spLocks noChangeArrowheads="1"/>
            </p:cNvSpPr>
            <p:nvPr/>
          </p:nvSpPr>
          <p:spPr bwMode="auto">
            <a:xfrm>
              <a:off x="3456" y="25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5676" name="Text Box 17"/>
            <p:cNvSpPr txBox="1">
              <a:spLocks noChangeArrowheads="1"/>
            </p:cNvSpPr>
            <p:nvPr/>
          </p:nvSpPr>
          <p:spPr bwMode="auto">
            <a:xfrm>
              <a:off x="3456" y="21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677" name="Text Box 18"/>
            <p:cNvSpPr txBox="1">
              <a:spLocks noChangeArrowheads="1"/>
            </p:cNvSpPr>
            <p:nvPr/>
          </p:nvSpPr>
          <p:spPr bwMode="auto">
            <a:xfrm>
              <a:off x="3456" y="29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83667" name="Freeform 19"/>
            <p:cNvSpPr>
              <a:spLocks/>
            </p:cNvSpPr>
            <p:nvPr/>
          </p:nvSpPr>
          <p:spPr bwMode="auto">
            <a:xfrm>
              <a:off x="4471" y="2095"/>
              <a:ext cx="143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>
              <a:off x="3704" y="1920"/>
              <a:ext cx="78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69" name="Freeform 21"/>
            <p:cNvSpPr>
              <a:spLocks/>
            </p:cNvSpPr>
            <p:nvPr/>
          </p:nvSpPr>
          <p:spPr bwMode="auto">
            <a:xfrm>
              <a:off x="4471" y="1920"/>
              <a:ext cx="143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0" name="Freeform 22"/>
            <p:cNvSpPr>
              <a:spLocks/>
            </p:cNvSpPr>
            <p:nvPr/>
          </p:nvSpPr>
          <p:spPr bwMode="auto">
            <a:xfrm>
              <a:off x="4471" y="2271"/>
              <a:ext cx="143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1" name="Line 23"/>
            <p:cNvSpPr>
              <a:spLocks noChangeShapeType="1"/>
            </p:cNvSpPr>
            <p:nvPr/>
          </p:nvSpPr>
          <p:spPr bwMode="auto">
            <a:xfrm flipH="1">
              <a:off x="3690" y="2403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2" name="Line 24"/>
            <p:cNvSpPr>
              <a:spLocks noChangeShapeType="1"/>
            </p:cNvSpPr>
            <p:nvPr/>
          </p:nvSpPr>
          <p:spPr bwMode="auto">
            <a:xfrm flipH="1">
              <a:off x="4332" y="2095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3" name="Line 25"/>
            <p:cNvSpPr>
              <a:spLocks noChangeShapeType="1"/>
            </p:cNvSpPr>
            <p:nvPr/>
          </p:nvSpPr>
          <p:spPr bwMode="auto">
            <a:xfrm flipH="1">
              <a:off x="4332" y="2271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4283" y="2008"/>
              <a:ext cx="47" cy="11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48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5" name="Freeform 27"/>
            <p:cNvSpPr>
              <a:spLocks/>
            </p:cNvSpPr>
            <p:nvPr/>
          </p:nvSpPr>
          <p:spPr bwMode="auto">
            <a:xfrm>
              <a:off x="4283" y="2183"/>
              <a:ext cx="31" cy="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48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6" name="Freeform 28"/>
            <p:cNvSpPr>
              <a:spLocks/>
            </p:cNvSpPr>
            <p:nvPr/>
          </p:nvSpPr>
          <p:spPr bwMode="auto">
            <a:xfrm>
              <a:off x="4472" y="2841"/>
              <a:ext cx="142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7" name="Line 29"/>
            <p:cNvSpPr>
              <a:spLocks noChangeShapeType="1"/>
            </p:cNvSpPr>
            <p:nvPr/>
          </p:nvSpPr>
          <p:spPr bwMode="auto">
            <a:xfrm flipH="1">
              <a:off x="4333" y="2841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8" name="Freeform 30"/>
            <p:cNvSpPr>
              <a:spLocks/>
            </p:cNvSpPr>
            <p:nvPr/>
          </p:nvSpPr>
          <p:spPr bwMode="auto">
            <a:xfrm>
              <a:off x="4284" y="2754"/>
              <a:ext cx="31" cy="8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48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9" name="Freeform 31"/>
            <p:cNvSpPr>
              <a:spLocks/>
            </p:cNvSpPr>
            <p:nvPr/>
          </p:nvSpPr>
          <p:spPr bwMode="auto">
            <a:xfrm>
              <a:off x="4472" y="3017"/>
              <a:ext cx="142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>
              <a:off x="4324" y="3017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1" name="Freeform 33"/>
            <p:cNvSpPr>
              <a:spLocks/>
            </p:cNvSpPr>
            <p:nvPr/>
          </p:nvSpPr>
          <p:spPr bwMode="auto">
            <a:xfrm>
              <a:off x="4284" y="2929"/>
              <a:ext cx="31" cy="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48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3690" y="3105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>
              <a:off x="3708" y="2666"/>
              <a:ext cx="78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4" name="Freeform 36"/>
            <p:cNvSpPr>
              <a:spLocks/>
            </p:cNvSpPr>
            <p:nvPr/>
          </p:nvSpPr>
          <p:spPr bwMode="auto">
            <a:xfrm>
              <a:off x="4476" y="2666"/>
              <a:ext cx="142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>
              <a:off x="4319" y="1680"/>
              <a:ext cx="0" cy="168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6" name="Line 38"/>
            <p:cNvSpPr>
              <a:spLocks noChangeShapeType="1"/>
            </p:cNvSpPr>
            <p:nvPr/>
          </p:nvSpPr>
          <p:spPr bwMode="auto">
            <a:xfrm flipH="1">
              <a:off x="4570" y="1880"/>
              <a:ext cx="0" cy="12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7" name="Line 39"/>
            <p:cNvSpPr>
              <a:spLocks noChangeShapeType="1"/>
            </p:cNvSpPr>
            <p:nvPr/>
          </p:nvSpPr>
          <p:spPr bwMode="auto">
            <a:xfrm>
              <a:off x="4555" y="1880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8" name="Line 40"/>
            <p:cNvSpPr>
              <a:spLocks noChangeShapeType="1"/>
            </p:cNvSpPr>
            <p:nvPr/>
          </p:nvSpPr>
          <p:spPr bwMode="auto">
            <a:xfrm>
              <a:off x="4321" y="1688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89" name="Line 41"/>
            <p:cNvSpPr>
              <a:spLocks noChangeShapeType="1"/>
            </p:cNvSpPr>
            <p:nvPr/>
          </p:nvSpPr>
          <p:spPr bwMode="auto">
            <a:xfrm>
              <a:off x="4555" y="3176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90" name="Line 42"/>
            <p:cNvSpPr>
              <a:spLocks noChangeShapeType="1"/>
            </p:cNvSpPr>
            <p:nvPr/>
          </p:nvSpPr>
          <p:spPr bwMode="auto">
            <a:xfrm>
              <a:off x="4314" y="3369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894014" y="2576514"/>
            <a:ext cx="2287587" cy="2681287"/>
            <a:chOff x="863" y="1719"/>
            <a:chExt cx="1441" cy="1689"/>
          </a:xfrm>
        </p:grpSpPr>
        <p:sp>
          <p:nvSpPr>
            <p:cNvPr id="25642" name="Text Box 44"/>
            <p:cNvSpPr txBox="1">
              <a:spLocks noChangeArrowheads="1"/>
            </p:cNvSpPr>
            <p:nvPr/>
          </p:nvSpPr>
          <p:spPr bwMode="auto">
            <a:xfrm>
              <a:off x="1483" y="1737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3300"/>
                  </a:solidFill>
                </a:rPr>
                <a:t>• </a:t>
              </a:r>
            </a:p>
          </p:txBody>
        </p:sp>
        <p:sp>
          <p:nvSpPr>
            <p:cNvPr id="25643" name="Text Box 45"/>
            <p:cNvSpPr txBox="1">
              <a:spLocks noChangeArrowheads="1"/>
            </p:cNvSpPr>
            <p:nvPr/>
          </p:nvSpPr>
          <p:spPr bwMode="auto">
            <a:xfrm>
              <a:off x="1487" y="2448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3300"/>
                  </a:solidFill>
                </a:rPr>
                <a:t>• </a:t>
              </a:r>
            </a:p>
          </p:txBody>
        </p:sp>
        <p:graphicFrame>
          <p:nvGraphicFramePr>
            <p:cNvPr id="25609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63" y="2063"/>
            <a:ext cx="2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公式" r:id="rId10" imgW="177480" imgH="177480" progId="Equation.3">
                    <p:embed/>
                  </p:oleObj>
                </mc:Choice>
                <mc:Fallback>
                  <p:oleObj name="公式" r:id="rId10" imgW="177480" imgH="177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063"/>
                          <a:ext cx="22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63" y="2783"/>
            <a:ext cx="22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name="公式" r:id="rId11" imgW="177480" imgH="177480" progId="Equation.3">
                    <p:embed/>
                  </p:oleObj>
                </mc:Choice>
                <mc:Fallback>
                  <p:oleObj name="公式" r:id="rId11" imgW="177480" imgH="177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783"/>
                          <a:ext cx="22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4" name="Text Box 48"/>
            <p:cNvSpPr txBox="1">
              <a:spLocks noChangeArrowheads="1"/>
            </p:cNvSpPr>
            <p:nvPr/>
          </p:nvSpPr>
          <p:spPr bwMode="auto">
            <a:xfrm>
              <a:off x="863" y="179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645" name="Text Box 49"/>
            <p:cNvSpPr txBox="1">
              <a:spLocks noChangeArrowheads="1"/>
            </p:cNvSpPr>
            <p:nvPr/>
          </p:nvSpPr>
          <p:spPr bwMode="auto">
            <a:xfrm>
              <a:off x="863" y="255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5646" name="Text Box 50"/>
            <p:cNvSpPr txBox="1">
              <a:spLocks noChangeArrowheads="1"/>
            </p:cNvSpPr>
            <p:nvPr/>
          </p:nvSpPr>
          <p:spPr bwMode="auto">
            <a:xfrm>
              <a:off x="863" y="222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647" name="Text Box 51"/>
            <p:cNvSpPr txBox="1">
              <a:spLocks noChangeArrowheads="1"/>
            </p:cNvSpPr>
            <p:nvPr/>
          </p:nvSpPr>
          <p:spPr bwMode="auto">
            <a:xfrm>
              <a:off x="863" y="294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83700" name="Freeform 52"/>
            <p:cNvSpPr>
              <a:spLocks/>
            </p:cNvSpPr>
            <p:nvPr/>
          </p:nvSpPr>
          <p:spPr bwMode="auto">
            <a:xfrm>
              <a:off x="1878" y="2134"/>
              <a:ext cx="143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>
              <a:off x="1111" y="1959"/>
              <a:ext cx="78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02" name="Freeform 54"/>
            <p:cNvSpPr>
              <a:spLocks/>
            </p:cNvSpPr>
            <p:nvPr/>
          </p:nvSpPr>
          <p:spPr bwMode="auto">
            <a:xfrm>
              <a:off x="1878" y="1959"/>
              <a:ext cx="143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03" name="Freeform 55"/>
            <p:cNvSpPr>
              <a:spLocks/>
            </p:cNvSpPr>
            <p:nvPr/>
          </p:nvSpPr>
          <p:spPr bwMode="auto">
            <a:xfrm>
              <a:off x="1878" y="2310"/>
              <a:ext cx="143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1097" y="2442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1739" y="2134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 flipH="1">
              <a:off x="1739" y="2310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07" name="Freeform 59"/>
            <p:cNvSpPr>
              <a:spLocks/>
            </p:cNvSpPr>
            <p:nvPr/>
          </p:nvSpPr>
          <p:spPr bwMode="auto">
            <a:xfrm>
              <a:off x="1690" y="2047"/>
              <a:ext cx="47" cy="11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48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08" name="Freeform 60"/>
            <p:cNvSpPr>
              <a:spLocks/>
            </p:cNvSpPr>
            <p:nvPr/>
          </p:nvSpPr>
          <p:spPr bwMode="auto">
            <a:xfrm>
              <a:off x="1690" y="2222"/>
              <a:ext cx="31" cy="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48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09" name="Freeform 61"/>
            <p:cNvSpPr>
              <a:spLocks/>
            </p:cNvSpPr>
            <p:nvPr/>
          </p:nvSpPr>
          <p:spPr bwMode="auto">
            <a:xfrm>
              <a:off x="1879" y="2880"/>
              <a:ext cx="142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0" name="Line 62"/>
            <p:cNvSpPr>
              <a:spLocks noChangeShapeType="1"/>
            </p:cNvSpPr>
            <p:nvPr/>
          </p:nvSpPr>
          <p:spPr bwMode="auto">
            <a:xfrm flipH="1">
              <a:off x="1740" y="2880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1691" y="2793"/>
              <a:ext cx="31" cy="8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48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1879" y="3056"/>
              <a:ext cx="142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3" name="Line 65"/>
            <p:cNvSpPr>
              <a:spLocks noChangeShapeType="1"/>
            </p:cNvSpPr>
            <p:nvPr/>
          </p:nvSpPr>
          <p:spPr bwMode="auto">
            <a:xfrm flipH="1">
              <a:off x="1731" y="3056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4" name="Freeform 66"/>
            <p:cNvSpPr>
              <a:spLocks/>
            </p:cNvSpPr>
            <p:nvPr/>
          </p:nvSpPr>
          <p:spPr bwMode="auto">
            <a:xfrm>
              <a:off x="1691" y="2968"/>
              <a:ext cx="31" cy="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48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5" name="Line 67"/>
            <p:cNvSpPr>
              <a:spLocks noChangeShapeType="1"/>
            </p:cNvSpPr>
            <p:nvPr/>
          </p:nvSpPr>
          <p:spPr bwMode="auto">
            <a:xfrm flipH="1">
              <a:off x="1097" y="3144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6" name="Line 68"/>
            <p:cNvSpPr>
              <a:spLocks noChangeShapeType="1"/>
            </p:cNvSpPr>
            <p:nvPr/>
          </p:nvSpPr>
          <p:spPr bwMode="auto">
            <a:xfrm>
              <a:off x="1115" y="2705"/>
              <a:ext cx="78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7" name="Freeform 69"/>
            <p:cNvSpPr>
              <a:spLocks/>
            </p:cNvSpPr>
            <p:nvPr/>
          </p:nvSpPr>
          <p:spPr bwMode="auto">
            <a:xfrm>
              <a:off x="1883" y="2705"/>
              <a:ext cx="142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144" y="144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8" name="Line 70"/>
            <p:cNvSpPr>
              <a:spLocks noChangeShapeType="1"/>
            </p:cNvSpPr>
            <p:nvPr/>
          </p:nvSpPr>
          <p:spPr bwMode="auto">
            <a:xfrm>
              <a:off x="1726" y="1719"/>
              <a:ext cx="0" cy="168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19" name="Line 71"/>
            <p:cNvSpPr>
              <a:spLocks noChangeShapeType="1"/>
            </p:cNvSpPr>
            <p:nvPr/>
          </p:nvSpPr>
          <p:spPr bwMode="auto">
            <a:xfrm flipH="1">
              <a:off x="1977" y="1919"/>
              <a:ext cx="0" cy="12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20" name="Line 72"/>
            <p:cNvSpPr>
              <a:spLocks noChangeShapeType="1"/>
            </p:cNvSpPr>
            <p:nvPr/>
          </p:nvSpPr>
          <p:spPr bwMode="auto">
            <a:xfrm>
              <a:off x="1962" y="1919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21" name="Line 73"/>
            <p:cNvSpPr>
              <a:spLocks noChangeShapeType="1"/>
            </p:cNvSpPr>
            <p:nvPr/>
          </p:nvSpPr>
          <p:spPr bwMode="auto">
            <a:xfrm>
              <a:off x="1728" y="1727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22" name="Line 74"/>
            <p:cNvSpPr>
              <a:spLocks noChangeShapeType="1"/>
            </p:cNvSpPr>
            <p:nvPr/>
          </p:nvSpPr>
          <p:spPr bwMode="auto">
            <a:xfrm>
              <a:off x="1962" y="3215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723" name="Line 75"/>
            <p:cNvSpPr>
              <a:spLocks noChangeShapeType="1"/>
            </p:cNvSpPr>
            <p:nvPr/>
          </p:nvSpPr>
          <p:spPr bwMode="auto">
            <a:xfrm>
              <a:off x="1721" y="3408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3724" name="Rectangle 76"/>
          <p:cNvSpPr>
            <a:spLocks noChangeArrowheads="1"/>
          </p:cNvSpPr>
          <p:nvPr/>
        </p:nvSpPr>
        <p:spPr bwMode="auto">
          <a:xfrm>
            <a:off x="6096000" y="1905001"/>
            <a:ext cx="312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9999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联接</a:t>
            </a:r>
            <a:r>
              <a:rPr lang="zh-CN" altLang="en-US" sz="2800">
                <a:solidFill>
                  <a:srgbClr val="FF3300"/>
                </a:solidFill>
              </a:rPr>
              <a:t>  </a:t>
            </a:r>
            <a:r>
              <a:rPr lang="en-US" altLang="zh-CN" sz="2800">
                <a:solidFill>
                  <a:srgbClr val="FF3300"/>
                </a:solidFill>
              </a:rPr>
              <a:t>1</a:t>
            </a:r>
            <a:r>
              <a:rPr lang="zh-CN" altLang="en-US" sz="2800">
                <a:solidFill>
                  <a:srgbClr val="FF3300"/>
                </a:solidFill>
              </a:rPr>
              <a:t>－</a:t>
            </a:r>
            <a:r>
              <a:rPr lang="en-US" altLang="zh-CN" sz="2800">
                <a:solidFill>
                  <a:srgbClr val="FF3300"/>
                </a:solidFill>
              </a:rPr>
              <a:t>3</a:t>
            </a:r>
            <a:r>
              <a:rPr lang="zh-CN" altLang="en-US" sz="2800">
                <a:solidFill>
                  <a:srgbClr val="FF3300"/>
                </a:solidFill>
              </a:rPr>
              <a:t>， </a:t>
            </a:r>
            <a:r>
              <a:rPr lang="en-US" altLang="zh-CN" sz="2800">
                <a:solidFill>
                  <a:srgbClr val="FF3300"/>
                </a:solidFill>
              </a:rPr>
              <a:t>2 </a:t>
            </a:r>
            <a:r>
              <a:rPr lang="zh-CN" altLang="en-US" sz="2800">
                <a:solidFill>
                  <a:srgbClr val="FF3300"/>
                </a:solidFill>
              </a:rPr>
              <a:t>－</a:t>
            </a:r>
            <a:r>
              <a:rPr lang="en-US" altLang="zh-CN" sz="280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283725" name="Line 77"/>
          <p:cNvSpPr>
            <a:spLocks noChangeShapeType="1"/>
          </p:cNvSpPr>
          <p:nvPr/>
        </p:nvSpPr>
        <p:spPr bwMode="auto">
          <a:xfrm>
            <a:off x="6019800" y="1447800"/>
            <a:ext cx="0" cy="4648200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726" name="Line 78"/>
          <p:cNvSpPr>
            <a:spLocks noChangeShapeType="1"/>
          </p:cNvSpPr>
          <p:nvPr/>
        </p:nvSpPr>
        <p:spPr bwMode="auto">
          <a:xfrm>
            <a:off x="7543800" y="2847975"/>
            <a:ext cx="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727" name="Line 79"/>
          <p:cNvSpPr>
            <a:spLocks noChangeShapeType="1"/>
          </p:cNvSpPr>
          <p:nvPr/>
        </p:nvSpPr>
        <p:spPr bwMode="auto">
          <a:xfrm>
            <a:off x="7848600" y="3609975"/>
            <a:ext cx="0" cy="1143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7086600" y="2314575"/>
            <a:ext cx="457200" cy="458788"/>
            <a:chOff x="3504" y="1584"/>
            <a:chExt cx="288" cy="289"/>
          </a:xfrm>
        </p:grpSpPr>
        <p:graphicFrame>
          <p:nvGraphicFramePr>
            <p:cNvPr id="25608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552" y="1584"/>
            <a:ext cx="1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公式" r:id="rId12" imgW="88560" imgH="164880" progId="Equation.3">
                    <p:embed/>
                  </p:oleObj>
                </mc:Choice>
                <mc:Fallback>
                  <p:oleObj name="公式" r:id="rId12" imgW="8856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584"/>
                          <a:ext cx="12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3730" name="Line 82"/>
            <p:cNvSpPr>
              <a:spLocks noChangeShapeType="1"/>
            </p:cNvSpPr>
            <p:nvPr/>
          </p:nvSpPr>
          <p:spPr bwMode="auto">
            <a:xfrm>
              <a:off x="3504" y="1824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351213" y="2436814"/>
            <a:ext cx="609600" cy="458787"/>
            <a:chOff x="1151" y="1631"/>
            <a:chExt cx="384" cy="289"/>
          </a:xfrm>
        </p:grpSpPr>
        <p:sp>
          <p:nvSpPr>
            <p:cNvPr id="283732" name="Line 84"/>
            <p:cNvSpPr>
              <a:spLocks noChangeShapeType="1"/>
            </p:cNvSpPr>
            <p:nvPr/>
          </p:nvSpPr>
          <p:spPr bwMode="auto">
            <a:xfrm>
              <a:off x="1151" y="1863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07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48" y="1631"/>
            <a:ext cx="1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公式" r:id="rId14" imgW="88560" imgH="164880" progId="Equation.3">
                    <p:embed/>
                  </p:oleObj>
                </mc:Choice>
                <mc:Fallback>
                  <p:oleObj name="公式" r:id="rId14" imgW="8856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31"/>
                          <a:ext cx="12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8534400" y="2466975"/>
            <a:ext cx="381000" cy="2057400"/>
            <a:chOff x="4320" y="2016"/>
            <a:chExt cx="240" cy="1296"/>
          </a:xfrm>
        </p:grpSpPr>
        <p:sp>
          <p:nvSpPr>
            <p:cNvPr id="283735" name="Line 87"/>
            <p:cNvSpPr>
              <a:spLocks noChangeShapeType="1"/>
            </p:cNvSpPr>
            <p:nvPr/>
          </p:nvSpPr>
          <p:spPr bwMode="auto">
            <a:xfrm flipV="1">
              <a:off x="4320" y="2112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06" name="Object 4"/>
            <p:cNvGraphicFramePr>
              <a:graphicFrameLocks noChangeAspect="1"/>
            </p:cNvGraphicFramePr>
            <p:nvPr/>
          </p:nvGraphicFramePr>
          <p:xfrm>
            <a:off x="4365" y="2016"/>
            <a:ext cx="19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公式" r:id="rId15" imgW="164880" imgH="152280" progId="Equation.3">
                    <p:embed/>
                  </p:oleObj>
                </mc:Choice>
                <mc:Fallback>
                  <p:oleObj name="公式" r:id="rId15" imgW="1648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016"/>
                          <a:ext cx="19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6465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81800" y="5213350"/>
          <a:ext cx="2971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公式" r:id="rId17" imgW="1041120" imgH="431640" progId="Equation.3">
                  <p:embed/>
                </p:oleObj>
              </mc:Choice>
              <mc:Fallback>
                <p:oleObj name="公式" r:id="rId17" imgW="10411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13350"/>
                        <a:ext cx="29718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738" name="Rectangle 90"/>
          <p:cNvSpPr>
            <a:spLocks noChangeArrowheads="1"/>
          </p:cNvSpPr>
          <p:nvPr/>
        </p:nvSpPr>
        <p:spPr bwMode="auto">
          <a:xfrm>
            <a:off x="1958976" y="1419226"/>
            <a:ext cx="3832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</a:rPr>
              <a:t>当电源电压为</a:t>
            </a:r>
            <a:r>
              <a:rPr lang="en-US" altLang="zh-CN" sz="2800">
                <a:solidFill>
                  <a:srgbClr val="000099"/>
                </a:solidFill>
              </a:rPr>
              <a:t>220V</a:t>
            </a:r>
            <a:r>
              <a:rPr lang="zh-CN" altLang="en-US" sz="2800">
                <a:solidFill>
                  <a:srgbClr val="000099"/>
                </a:solidFill>
              </a:rPr>
              <a:t>时：</a:t>
            </a:r>
          </a:p>
        </p:txBody>
      </p: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2209800" y="2743200"/>
            <a:ext cx="838200" cy="2286000"/>
            <a:chOff x="432" y="1824"/>
            <a:chExt cx="528" cy="1440"/>
          </a:xfrm>
        </p:grpSpPr>
        <p:graphicFrame>
          <p:nvGraphicFramePr>
            <p:cNvPr id="25605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2" y="2323"/>
            <a:ext cx="3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公式" r:id="rId19" imgW="266400" imgH="228600" progId="Equation.3">
                    <p:embed/>
                  </p:oleObj>
                </mc:Choice>
                <mc:Fallback>
                  <p:oleObj name="公式" r:id="rId19" imgW="26640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323"/>
                          <a:ext cx="3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Text Box 96"/>
            <p:cNvSpPr txBox="1">
              <a:spLocks noChangeArrowheads="1"/>
            </p:cNvSpPr>
            <p:nvPr/>
          </p:nvSpPr>
          <p:spPr bwMode="auto">
            <a:xfrm>
              <a:off x="432" y="182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5638" name="Text Box 97"/>
            <p:cNvSpPr txBox="1">
              <a:spLocks noChangeArrowheads="1"/>
            </p:cNvSpPr>
            <p:nvPr/>
          </p:nvSpPr>
          <p:spPr bwMode="auto">
            <a:xfrm>
              <a:off x="432" y="293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</a:rPr>
                <a:t>–</a:t>
              </a:r>
            </a:p>
          </p:txBody>
        </p:sp>
      </p:grp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6400800" y="2543176"/>
            <a:ext cx="990600" cy="1281113"/>
            <a:chOff x="3072" y="1728"/>
            <a:chExt cx="624" cy="807"/>
          </a:xfrm>
        </p:grpSpPr>
        <p:graphicFrame>
          <p:nvGraphicFramePr>
            <p:cNvPr id="25604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72" y="1952"/>
            <a:ext cx="36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公式" r:id="rId21" imgW="266400" imgH="228600" progId="Equation.3">
                    <p:embed/>
                  </p:oleObj>
                </mc:Choice>
                <mc:Fallback>
                  <p:oleObj name="公式" r:id="rId21" imgW="26640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952"/>
                          <a:ext cx="36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5" name="Text Box 100"/>
            <p:cNvSpPr txBox="1">
              <a:spLocks noChangeArrowheads="1"/>
            </p:cNvSpPr>
            <p:nvPr/>
          </p:nvSpPr>
          <p:spPr bwMode="auto">
            <a:xfrm>
              <a:off x="3168" y="172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5636" name="Text Box 101"/>
            <p:cNvSpPr txBox="1">
              <a:spLocks noChangeArrowheads="1"/>
            </p:cNvSpPr>
            <p:nvPr/>
          </p:nvSpPr>
          <p:spPr bwMode="auto">
            <a:xfrm>
              <a:off x="3168" y="220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</a:rPr>
                <a:t>–</a:t>
              </a:r>
            </a:p>
          </p:txBody>
        </p:sp>
      </p:grpSp>
      <p:sp>
        <p:nvSpPr>
          <p:cNvPr id="283750" name="Rectangle 102"/>
          <p:cNvSpPr>
            <a:spLocks noChangeArrowheads="1"/>
          </p:cNvSpPr>
          <p:nvPr/>
        </p:nvSpPr>
        <p:spPr bwMode="auto">
          <a:xfrm>
            <a:off x="6172200" y="1371601"/>
            <a:ext cx="347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</a:rPr>
              <a:t>电源电压为</a:t>
            </a:r>
            <a:r>
              <a:rPr lang="en-US" altLang="zh-CN" sz="2800">
                <a:solidFill>
                  <a:srgbClr val="000099"/>
                </a:solidFill>
              </a:rPr>
              <a:t>110V</a:t>
            </a:r>
            <a:r>
              <a:rPr lang="zh-CN" altLang="en-US" sz="2800">
                <a:solidFill>
                  <a:srgbClr val="000099"/>
                </a:solidFill>
              </a:rPr>
              <a:t>时：</a:t>
            </a:r>
          </a:p>
        </p:txBody>
      </p:sp>
      <p:sp>
        <p:nvSpPr>
          <p:cNvPr id="283758" name="AutoShape 1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682038" y="6400801"/>
            <a:ext cx="576262" cy="334963"/>
          </a:xfrm>
          <a:prstGeom prst="actionButtonBackPrevious">
            <a:avLst/>
          </a:prstGeom>
          <a:gradFill rotWithShape="0">
            <a:gsLst>
              <a:gs pos="0">
                <a:srgbClr val="ECFDFE"/>
              </a:gs>
              <a:gs pos="100000">
                <a:srgbClr val="ECFDFE">
                  <a:gamma/>
                  <a:shade val="84706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759" name="AutoShape 1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91638" y="6400801"/>
            <a:ext cx="576262" cy="334963"/>
          </a:xfrm>
          <a:prstGeom prst="actionButtonForwardNext">
            <a:avLst/>
          </a:prstGeom>
          <a:gradFill rotWithShape="0">
            <a:gsLst>
              <a:gs pos="0">
                <a:srgbClr val="ECFDFE"/>
              </a:gs>
              <a:gs pos="100000">
                <a:srgbClr val="ECFDFE">
                  <a:gamma/>
                  <a:shade val="84706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760" name="AutoShape 1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863138" y="6400801"/>
            <a:ext cx="576262" cy="334963"/>
          </a:xfrm>
          <a:prstGeom prst="actionButtonHome">
            <a:avLst/>
          </a:prstGeom>
          <a:gradFill rotWithShape="0">
            <a:gsLst>
              <a:gs pos="0">
                <a:srgbClr val="ECFDFE"/>
              </a:gs>
              <a:gs pos="100000">
                <a:srgbClr val="ECFDFE">
                  <a:gamma/>
                  <a:shade val="84706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3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autoUpdateAnimBg="0"/>
      <p:bldP spid="283653" grpId="0" autoUpdateAnimBg="0"/>
      <p:bldP spid="283724" grpId="0" autoUpdateAnimBg="0"/>
      <p:bldP spid="283738" grpId="0" autoUpdateAnimBg="0"/>
      <p:bldP spid="2837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041526" y="457200"/>
            <a:ext cx="3140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CC"/>
                </a:solidFill>
              </a:rPr>
              <a:t>2. </a:t>
            </a:r>
            <a:r>
              <a:rPr lang="zh-CN" altLang="en-US" sz="2800" b="1">
                <a:solidFill>
                  <a:srgbClr val="0000CC"/>
                </a:solidFill>
                <a:latin typeface="宋体" panose="02010600030101010101" pitchFamily="2" charset="-122"/>
              </a:rPr>
              <a:t>举例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905000" y="838200"/>
            <a:ext cx="297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求图示电路中各点的电位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800" b="1" i="1">
                <a:solidFill>
                  <a:srgbClr val="000000"/>
                </a:solidFill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d</a:t>
            </a:r>
            <a:r>
              <a:rPr kumimoji="1" lang="en-US" altLang="zh-CN" sz="2800" b="1" i="1" baseline="-25000">
                <a:solidFill>
                  <a:srgbClr val="000000"/>
                </a:solidFill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</a:rPr>
              <a:t>。</a:t>
            </a:r>
            <a:endParaRPr kumimoji="1"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05000" y="2362200"/>
            <a:ext cx="4191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</a:rPr>
              <a:t>解：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00"/>
                </a:solidFill>
              </a:rPr>
              <a:t>设 </a:t>
            </a:r>
            <a:r>
              <a:rPr kumimoji="1" lang="en-US" altLang="zh-CN" sz="2800" b="1">
                <a:solidFill>
                  <a:srgbClr val="000000"/>
                </a:solidFill>
              </a:rPr>
              <a:t>a</a:t>
            </a:r>
            <a:r>
              <a:rPr kumimoji="1" lang="zh-CN" altLang="en-US" sz="2800" b="1">
                <a:solidFill>
                  <a:srgbClr val="FF0000"/>
                </a:solidFill>
              </a:rPr>
              <a:t>为参考点， 即</a:t>
            </a:r>
            <a:r>
              <a:rPr kumimoji="1" lang="en-US" altLang="zh-CN" sz="2800" b="1" i="1">
                <a:solidFill>
                  <a:srgbClr val="FF0000"/>
                </a:solidFill>
              </a:rPr>
              <a:t>V</a:t>
            </a:r>
            <a:r>
              <a:rPr kumimoji="1" lang="en-US" altLang="zh-CN" sz="2800" b="1" baseline="-25000">
                <a:solidFill>
                  <a:srgbClr val="FF0000"/>
                </a:solidFill>
              </a:rPr>
              <a:t>a</a:t>
            </a:r>
            <a:r>
              <a:rPr kumimoji="1" lang="en-US" altLang="zh-CN" sz="2800" b="1">
                <a:solidFill>
                  <a:srgbClr val="FF0000"/>
                </a:solidFill>
              </a:rPr>
              <a:t>=0V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981200" y="3417888"/>
            <a:ext cx="388620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–10×6=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60V</a:t>
            </a:r>
            <a:endParaRPr kumimoji="1" lang="en-US" altLang="zh-CN" sz="2800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4×20 = 80 V</a:t>
            </a:r>
            <a:endParaRPr kumimoji="1" lang="en-US" altLang="zh-CN" sz="2800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kumimoji="1" lang="en-US" altLang="zh-CN" sz="2800" b="1" i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 6×5 = 30 V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　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248400" y="2971801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00"/>
                </a:solidFill>
              </a:rPr>
              <a:t>设 </a:t>
            </a:r>
            <a:r>
              <a:rPr kumimoji="1" lang="en-US" altLang="zh-CN" sz="2800" b="1">
                <a:solidFill>
                  <a:srgbClr val="000000"/>
                </a:solidFill>
              </a:rPr>
              <a:t>b</a:t>
            </a:r>
            <a:r>
              <a:rPr kumimoji="1" lang="zh-CN" altLang="en-US" sz="2800" b="1">
                <a:solidFill>
                  <a:srgbClr val="FF0000"/>
                </a:solidFill>
              </a:rPr>
              <a:t>为参考点，即</a:t>
            </a:r>
            <a:r>
              <a:rPr kumimoji="1" lang="en-US" altLang="zh-CN" sz="2800" b="1" i="1">
                <a:solidFill>
                  <a:srgbClr val="FF0000"/>
                </a:solidFill>
              </a:rPr>
              <a:t>V</a:t>
            </a:r>
            <a:r>
              <a:rPr kumimoji="1" lang="en-US" altLang="zh-CN" sz="2800" b="1" i="1" baseline="-25000">
                <a:solidFill>
                  <a:srgbClr val="FF0000"/>
                </a:solidFill>
              </a:rPr>
              <a:t>b</a:t>
            </a:r>
            <a:r>
              <a:rPr kumimoji="1" lang="en-US" altLang="zh-CN" sz="2800" b="1">
                <a:solidFill>
                  <a:srgbClr val="FF0000"/>
                </a:solidFill>
              </a:rPr>
              <a:t>=0V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524000" y="2971800"/>
            <a:ext cx="9144000" cy="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248400" y="3429001"/>
            <a:ext cx="37338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en-US" altLang="zh-CN" sz="2800" b="1" i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=10×6 = 60 V</a:t>
            </a:r>
            <a:endParaRPr kumimoji="1" lang="en-US" altLang="zh-CN" sz="2800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cb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140 V</a:t>
            </a:r>
            <a:endParaRPr kumimoji="1" lang="en-US" altLang="zh-CN" sz="2800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kumimoji="1" lang="en-US" altLang="zh-CN" sz="2800" b="1" i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db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90 V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　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096000" y="3048000"/>
            <a:ext cx="0" cy="32004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7237414" y="25447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b</a:t>
            </a:r>
            <a:endParaRPr kumimoji="1"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221538" y="3063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a</a:t>
            </a:r>
            <a:endParaRPr kumimoji="1" lang="en-US" altLang="zh-CN" sz="2800" i="1">
              <a:solidFill>
                <a:srgbClr val="000000"/>
              </a:solidFill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753101" y="2559050"/>
            <a:ext cx="33639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4648200" y="0"/>
            <a:ext cx="5562600" cy="2559050"/>
            <a:chOff x="1968" y="0"/>
            <a:chExt cx="3504" cy="1612"/>
          </a:xfrm>
        </p:grpSpPr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2591" y="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2544" y="23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c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630" y="877"/>
              <a:ext cx="125" cy="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2548" y="944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3038" y="442"/>
              <a:ext cx="280" cy="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4129" y="442"/>
              <a:ext cx="280" cy="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3318" y="508"/>
              <a:ext cx="8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H="1">
              <a:off x="2664" y="508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4409" y="508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3693" y="508"/>
              <a:ext cx="0" cy="3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3693" y="1177"/>
              <a:ext cx="0" cy="4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2664" y="508"/>
              <a:ext cx="0" cy="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2664" y="50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2939" y="144"/>
              <a:ext cx="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20</a:t>
              </a: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</a:t>
              </a:r>
              <a:endParaRPr kumimoji="1"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3859" y="850"/>
              <a:ext cx="0" cy="3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3017" y="643"/>
              <a:ext cx="3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H="1">
              <a:off x="4093" y="643"/>
              <a:ext cx="3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51" name="Text Box 31"/>
            <p:cNvSpPr txBox="1">
              <a:spLocks noChangeArrowheads="1"/>
            </p:cNvSpPr>
            <p:nvPr/>
          </p:nvSpPr>
          <p:spPr bwMode="auto">
            <a:xfrm>
              <a:off x="2976" y="62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4A</a:t>
              </a:r>
              <a:endParaRPr kumimoji="1"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3246" y="889"/>
              <a:ext cx="4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6</a:t>
              </a: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</a:t>
              </a:r>
              <a:endParaRPr kumimoji="1"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30753" name="Text Box 33"/>
            <p:cNvSpPr txBox="1">
              <a:spLocks noChangeArrowheads="1"/>
            </p:cNvSpPr>
            <p:nvPr/>
          </p:nvSpPr>
          <p:spPr bwMode="auto">
            <a:xfrm>
              <a:off x="3873" y="935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10A</a:t>
              </a:r>
              <a:endParaRPr kumimoji="1"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4848" y="817"/>
              <a:ext cx="62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</a:rPr>
                <a:t>E</a:t>
              </a:r>
              <a:r>
                <a:rPr kumimoji="1" lang="en-US" altLang="zh-CN" sz="2800" b="1" baseline="-25000">
                  <a:solidFill>
                    <a:srgbClr val="000000"/>
                  </a:solidFill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90V</a:t>
              </a:r>
              <a:endParaRPr kumimoji="1"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640" y="673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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0756" name="Text Box 36"/>
            <p:cNvSpPr txBox="1">
              <a:spLocks noChangeArrowheads="1"/>
            </p:cNvSpPr>
            <p:nvPr/>
          </p:nvSpPr>
          <p:spPr bwMode="auto">
            <a:xfrm>
              <a:off x="2592" y="1105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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0757" name="Text Box 37"/>
            <p:cNvSpPr txBox="1">
              <a:spLocks noChangeArrowheads="1"/>
            </p:cNvSpPr>
            <p:nvPr/>
          </p:nvSpPr>
          <p:spPr bwMode="auto">
            <a:xfrm>
              <a:off x="1968" y="769"/>
              <a:ext cx="61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</a:rPr>
                <a:t>E</a:t>
              </a:r>
              <a:r>
                <a:rPr kumimoji="1" lang="en-US" altLang="zh-CN" sz="2800" b="1" baseline="-25000">
                  <a:solidFill>
                    <a:srgbClr val="000000"/>
                  </a:solidFill>
                </a:rPr>
                <a:t>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140V</a:t>
              </a:r>
            </a:p>
          </p:txBody>
        </p:sp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4070" y="14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5</a:t>
              </a: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</a:t>
              </a:r>
              <a:endParaRPr kumimoji="1" lang="en-US" altLang="zh-CN" sz="2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4169" y="62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6A</a:t>
              </a:r>
              <a:endParaRPr kumimoji="1"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30760" name="Oval 40"/>
            <p:cNvSpPr>
              <a:spLocks noChangeArrowheads="1"/>
            </p:cNvSpPr>
            <p:nvPr/>
          </p:nvSpPr>
          <p:spPr bwMode="auto">
            <a:xfrm>
              <a:off x="4644" y="965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4786" y="529"/>
              <a:ext cx="0" cy="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786" y="503"/>
              <a:ext cx="0" cy="1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560" y="673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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0764" name="Text Box 44"/>
            <p:cNvSpPr txBox="1">
              <a:spLocks noChangeArrowheads="1"/>
            </p:cNvSpPr>
            <p:nvPr/>
          </p:nvSpPr>
          <p:spPr bwMode="auto">
            <a:xfrm>
              <a:off x="4512" y="1153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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752" y="289"/>
              <a:ext cx="3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1981200" y="4789488"/>
            <a:ext cx="388620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10×6 = 60 V</a:t>
            </a:r>
            <a:endParaRPr kumimoji="1" lang="en-US" altLang="zh-CN" sz="28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cb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140 V</a:t>
            </a:r>
            <a:endParaRPr kumimoji="1" lang="en-US" altLang="zh-CN" sz="28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db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90 V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　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6248400" y="4865688"/>
            <a:ext cx="388620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10×6 = 60 V</a:t>
            </a:r>
            <a:endParaRPr kumimoji="1" lang="en-US" altLang="zh-CN" sz="28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cb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140 V</a:t>
            </a:r>
            <a:endParaRPr kumimoji="1" lang="en-US" altLang="zh-CN" sz="28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db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90 V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　</a:t>
            </a:r>
          </a:p>
        </p:txBody>
      </p:sp>
      <p:sp>
        <p:nvSpPr>
          <p:cNvPr id="30768" name="Oval 48"/>
          <p:cNvSpPr>
            <a:spLocks noChangeArrowheads="1"/>
          </p:cNvSpPr>
          <p:nvPr/>
        </p:nvSpPr>
        <p:spPr bwMode="auto">
          <a:xfrm flipV="1">
            <a:off x="7315200" y="24828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0769" name="Oval 49"/>
          <p:cNvSpPr>
            <a:spLocks noChangeArrowheads="1"/>
          </p:cNvSpPr>
          <p:nvPr/>
        </p:nvSpPr>
        <p:spPr bwMode="auto">
          <a:xfrm flipV="1">
            <a:off x="7315200" y="76200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30770" name="Group 50"/>
          <p:cNvGrpSpPr>
            <a:grpSpLocks/>
          </p:cNvGrpSpPr>
          <p:nvPr/>
        </p:nvGrpSpPr>
        <p:grpSpPr bwMode="auto">
          <a:xfrm>
            <a:off x="7239000" y="533400"/>
            <a:ext cx="304800" cy="304800"/>
            <a:chOff x="3600" y="336"/>
            <a:chExt cx="192" cy="192"/>
          </a:xfrm>
        </p:grpSpPr>
        <p:grpSp>
          <p:nvGrpSpPr>
            <p:cNvPr id="30771" name="Group 51"/>
            <p:cNvGrpSpPr>
              <a:grpSpLocks/>
            </p:cNvGrpSpPr>
            <p:nvPr/>
          </p:nvGrpSpPr>
          <p:grpSpPr bwMode="auto">
            <a:xfrm>
              <a:off x="3600" y="336"/>
              <a:ext cx="192" cy="192"/>
              <a:chOff x="3600" y="336"/>
              <a:chExt cx="192" cy="192"/>
            </a:xfrm>
          </p:grpSpPr>
          <p:sp>
            <p:nvSpPr>
              <p:cNvPr id="30772" name="Line 52"/>
              <p:cNvSpPr>
                <a:spLocks noChangeShapeType="1"/>
              </p:cNvSpPr>
              <p:nvPr/>
            </p:nvSpPr>
            <p:spPr bwMode="auto">
              <a:xfrm flipV="1">
                <a:off x="3696" y="3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73" name="Line 53"/>
              <p:cNvSpPr>
                <a:spLocks noChangeShapeType="1"/>
              </p:cNvSpPr>
              <p:nvPr/>
            </p:nvSpPr>
            <p:spPr bwMode="auto">
              <a:xfrm>
                <a:off x="3600" y="33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774" name="Oval 54"/>
            <p:cNvSpPr>
              <a:spLocks noChangeArrowheads="1"/>
            </p:cNvSpPr>
            <p:nvPr/>
          </p:nvSpPr>
          <p:spPr bwMode="auto">
            <a:xfrm rot="16200000" flipH="1">
              <a:off x="3672" y="481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0775" name="Group 55"/>
          <p:cNvGrpSpPr>
            <a:grpSpLocks/>
          </p:cNvGrpSpPr>
          <p:nvPr/>
        </p:nvGrpSpPr>
        <p:grpSpPr bwMode="auto">
          <a:xfrm flipV="1">
            <a:off x="7239000" y="2514600"/>
            <a:ext cx="304800" cy="304800"/>
            <a:chOff x="3600" y="336"/>
            <a:chExt cx="192" cy="192"/>
          </a:xfrm>
        </p:grpSpPr>
        <p:grpSp>
          <p:nvGrpSpPr>
            <p:cNvPr id="30776" name="Group 56"/>
            <p:cNvGrpSpPr>
              <a:grpSpLocks/>
            </p:cNvGrpSpPr>
            <p:nvPr/>
          </p:nvGrpSpPr>
          <p:grpSpPr bwMode="auto">
            <a:xfrm>
              <a:off x="3600" y="336"/>
              <a:ext cx="192" cy="192"/>
              <a:chOff x="3600" y="336"/>
              <a:chExt cx="192" cy="192"/>
            </a:xfrm>
          </p:grpSpPr>
          <p:sp>
            <p:nvSpPr>
              <p:cNvPr id="30777" name="Line 57"/>
              <p:cNvSpPr>
                <a:spLocks noChangeShapeType="1"/>
              </p:cNvSpPr>
              <p:nvPr/>
            </p:nvSpPr>
            <p:spPr bwMode="auto">
              <a:xfrm flipV="1">
                <a:off x="3696" y="3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78" name="Line 58"/>
              <p:cNvSpPr>
                <a:spLocks noChangeShapeType="1"/>
              </p:cNvSpPr>
              <p:nvPr/>
            </p:nvSpPr>
            <p:spPr bwMode="auto">
              <a:xfrm>
                <a:off x="3600" y="33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779" name="Oval 59"/>
            <p:cNvSpPr>
              <a:spLocks noChangeArrowheads="1"/>
            </p:cNvSpPr>
            <p:nvPr/>
          </p:nvSpPr>
          <p:spPr bwMode="auto">
            <a:xfrm rot="16200000" flipH="1">
              <a:off x="3672" y="481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7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  <p:bldP spid="30725" grpId="0" build="p" autoUpdateAnimBg="0"/>
      <p:bldP spid="30726" grpId="0" build="p" autoUpdateAnimBg="0"/>
      <p:bldP spid="30727" grpId="0" animBg="1"/>
      <p:bldP spid="30728" grpId="0" build="p" autoUpdateAnimBg="0"/>
      <p:bldP spid="30729" grpId="0" animBg="1"/>
      <p:bldP spid="30766" grpId="0" build="p" autoUpdateAnimBg="0"/>
      <p:bldP spid="3076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04800"/>
            <a:ext cx="990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>
                <a:solidFill>
                  <a:srgbClr val="CC0000"/>
                </a:solidFill>
              </a:rPr>
              <a:t>例</a:t>
            </a:r>
            <a:r>
              <a:rPr lang="en-US" altLang="zh-CN" sz="2800" b="1">
                <a:solidFill>
                  <a:srgbClr val="CC0000"/>
                </a:solidFill>
              </a:rPr>
              <a:t>2: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-1905000" y="304800"/>
            <a:ext cx="99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srgbClr val="CC0000"/>
              </a:solidFill>
            </a:endParaRP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2239964" y="4953001"/>
            <a:ext cx="38560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各电阻负载的相电流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2286001" y="5500688"/>
            <a:ext cx="7777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由于三相负载对称，所以只需计算一相，其它两相可依据对称性写出。</a:t>
            </a: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5518150" y="2514601"/>
            <a:ext cx="4845050" cy="2879725"/>
            <a:chOff x="2516" y="1584"/>
            <a:chExt cx="3052" cy="1814"/>
          </a:xfrm>
        </p:grpSpPr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2814" y="1748"/>
              <a:ext cx="269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2814" y="1978"/>
              <a:ext cx="269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2814" y="2206"/>
              <a:ext cx="27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2516" y="1584"/>
              <a:ext cx="288" cy="791"/>
              <a:chOff x="2148" y="1402"/>
              <a:chExt cx="302" cy="829"/>
            </a:xfrm>
          </p:grpSpPr>
          <p:sp>
            <p:nvSpPr>
              <p:cNvPr id="40979" name="Text Box 19"/>
              <p:cNvSpPr txBox="1">
                <a:spLocks noChangeArrowheads="1"/>
              </p:cNvSpPr>
              <p:nvPr/>
            </p:nvSpPr>
            <p:spPr bwMode="auto">
              <a:xfrm>
                <a:off x="2160" y="1402"/>
                <a:ext cx="29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40980" name="Text Box 20"/>
              <p:cNvSpPr txBox="1">
                <a:spLocks noChangeArrowheads="1"/>
              </p:cNvSpPr>
              <p:nvPr/>
            </p:nvSpPr>
            <p:spPr bwMode="auto">
              <a:xfrm>
                <a:off x="2160" y="1690"/>
                <a:ext cx="258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40981" name="Rectangle 21"/>
              <p:cNvSpPr>
                <a:spLocks noChangeArrowheads="1"/>
              </p:cNvSpPr>
              <p:nvPr/>
            </p:nvSpPr>
            <p:spPr bwMode="auto">
              <a:xfrm>
                <a:off x="2148" y="1929"/>
                <a:ext cx="268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40982" name="Oval 22"/>
              <p:cNvSpPr>
                <a:spLocks noChangeArrowheads="1"/>
              </p:cNvSpPr>
              <p:nvPr/>
            </p:nvSpPr>
            <p:spPr bwMode="auto">
              <a:xfrm>
                <a:off x="2400" y="1546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3" name="Oval 23"/>
              <p:cNvSpPr>
                <a:spLocks noChangeArrowheads="1"/>
              </p:cNvSpPr>
              <p:nvPr/>
            </p:nvSpPr>
            <p:spPr bwMode="auto">
              <a:xfrm>
                <a:off x="2400" y="1786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4" name="Oval 24"/>
              <p:cNvSpPr>
                <a:spLocks noChangeArrowheads="1"/>
              </p:cNvSpPr>
              <p:nvPr/>
            </p:nvSpPr>
            <p:spPr bwMode="auto">
              <a:xfrm>
                <a:off x="2400" y="2026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4559" y="1734"/>
              <a:ext cx="0" cy="10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5227" y="2223"/>
              <a:ext cx="0" cy="5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V="1">
              <a:off x="4902" y="1968"/>
              <a:ext cx="0" cy="8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8" name="Rectangle 28"/>
            <p:cNvSpPr>
              <a:spLocks noChangeArrowheads="1"/>
            </p:cNvSpPr>
            <p:nvPr/>
          </p:nvSpPr>
          <p:spPr bwMode="auto">
            <a:xfrm rot="-5400000">
              <a:off x="5078" y="2860"/>
              <a:ext cx="294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9" name="Rectangle 29"/>
            <p:cNvSpPr>
              <a:spLocks noChangeArrowheads="1"/>
            </p:cNvSpPr>
            <p:nvPr/>
          </p:nvSpPr>
          <p:spPr bwMode="auto">
            <a:xfrm rot="-5400000">
              <a:off x="4753" y="2860"/>
              <a:ext cx="294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 rot="-5400000">
              <a:off x="4419" y="2855"/>
              <a:ext cx="294" cy="1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4569" y="3338"/>
              <a:ext cx="6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4569" y="3069"/>
              <a:ext cx="0" cy="2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4894" y="3059"/>
              <a:ext cx="0" cy="2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5220" y="3059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4064" y="2215"/>
              <a:ext cx="0" cy="1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3290" y="1738"/>
              <a:ext cx="0" cy="16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 flipV="1">
              <a:off x="3674" y="1968"/>
              <a:ext cx="0" cy="6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 rot="-7135556">
              <a:off x="3738" y="2951"/>
              <a:ext cx="294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 rot="-3769731">
              <a:off x="3339" y="2906"/>
              <a:ext cx="293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0" name="Rectangle 40"/>
            <p:cNvSpPr>
              <a:spLocks noChangeArrowheads="1"/>
            </p:cNvSpPr>
            <p:nvPr/>
          </p:nvSpPr>
          <p:spPr bwMode="auto">
            <a:xfrm>
              <a:off x="3535" y="3288"/>
              <a:ext cx="293" cy="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1" name="Line 41"/>
            <p:cNvSpPr>
              <a:spLocks noChangeShapeType="1"/>
            </p:cNvSpPr>
            <p:nvPr/>
          </p:nvSpPr>
          <p:spPr bwMode="auto">
            <a:xfrm>
              <a:off x="3286" y="3338"/>
              <a:ext cx="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2" name="Line 42"/>
            <p:cNvSpPr>
              <a:spLocks noChangeShapeType="1"/>
            </p:cNvSpPr>
            <p:nvPr/>
          </p:nvSpPr>
          <p:spPr bwMode="auto">
            <a:xfrm flipH="1">
              <a:off x="3288" y="3085"/>
              <a:ext cx="128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3" name="Line 43"/>
            <p:cNvSpPr>
              <a:spLocks noChangeShapeType="1"/>
            </p:cNvSpPr>
            <p:nvPr/>
          </p:nvSpPr>
          <p:spPr bwMode="auto">
            <a:xfrm>
              <a:off x="3674" y="2627"/>
              <a:ext cx="129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4" name="Line 44"/>
            <p:cNvSpPr>
              <a:spLocks noChangeShapeType="1"/>
            </p:cNvSpPr>
            <p:nvPr/>
          </p:nvSpPr>
          <p:spPr bwMode="auto">
            <a:xfrm>
              <a:off x="3835" y="3338"/>
              <a:ext cx="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5" name="Line 45"/>
            <p:cNvSpPr>
              <a:spLocks noChangeShapeType="1"/>
            </p:cNvSpPr>
            <p:nvPr/>
          </p:nvSpPr>
          <p:spPr bwMode="auto">
            <a:xfrm flipH="1">
              <a:off x="3558" y="2604"/>
              <a:ext cx="128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6" name="Line 46"/>
            <p:cNvSpPr>
              <a:spLocks noChangeShapeType="1"/>
            </p:cNvSpPr>
            <p:nvPr/>
          </p:nvSpPr>
          <p:spPr bwMode="auto">
            <a:xfrm>
              <a:off x="3951" y="3131"/>
              <a:ext cx="103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41007" name="Object 47"/>
            <p:cNvGraphicFramePr>
              <a:graphicFrameLocks noChangeAspect="1"/>
            </p:cNvGraphicFramePr>
            <p:nvPr/>
          </p:nvGraphicFramePr>
          <p:xfrm>
            <a:off x="3552" y="297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" name="Equation" r:id="rId3" imgW="215640" imgH="215640" progId="Equation.3">
                    <p:embed/>
                  </p:oleObj>
                </mc:Choice>
                <mc:Fallback>
                  <p:oleObj name="Equation" r:id="rId3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97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8" name="Object 48"/>
            <p:cNvGraphicFramePr>
              <a:graphicFrameLocks noChangeAspect="1"/>
            </p:cNvGraphicFramePr>
            <p:nvPr/>
          </p:nvGraphicFramePr>
          <p:xfrm>
            <a:off x="5263" y="2784"/>
            <a:ext cx="3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" name="Equation" r:id="rId5" imgW="228600" imgH="215640" progId="Equation.3">
                    <p:embed/>
                  </p:oleObj>
                </mc:Choice>
                <mc:Fallback>
                  <p:oleObj name="Equation" r:id="rId5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3" y="2784"/>
                          <a:ext cx="30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13" name="Group 53"/>
          <p:cNvGrpSpPr>
            <a:grpSpLocks/>
          </p:cNvGrpSpPr>
          <p:nvPr/>
        </p:nvGrpSpPr>
        <p:grpSpPr bwMode="auto">
          <a:xfrm>
            <a:off x="2039938" y="257176"/>
            <a:ext cx="8399462" cy="3381375"/>
            <a:chOff x="325" y="162"/>
            <a:chExt cx="5291" cy="2130"/>
          </a:xfrm>
        </p:grpSpPr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325" y="162"/>
              <a:ext cx="5291" cy="2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        </a:t>
              </a:r>
              <a:r>
                <a:rPr lang="zh-CN" altLang="en-US" sz="2800" b="1">
                  <a:solidFill>
                    <a:srgbClr val="000000"/>
                  </a:solidFill>
                </a:rPr>
                <a:t>线电压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U</a:t>
              </a:r>
              <a:r>
                <a:rPr lang="en-US" altLang="zh-CN" sz="2800" b="1" i="1" baseline="-25000">
                  <a:solidFill>
                    <a:srgbClr val="000000"/>
                  </a:solidFill>
                </a:rPr>
                <a:t>l</a:t>
              </a:r>
              <a:r>
                <a:rPr lang="zh-CN" altLang="en-US" sz="2800" b="1">
                  <a:solidFill>
                    <a:srgbClr val="000000"/>
                  </a:solidFill>
                </a:rPr>
                <a:t>为</a:t>
              </a:r>
              <a:r>
                <a:rPr lang="en-US" altLang="zh-CN" sz="2800" b="1">
                  <a:solidFill>
                    <a:srgbClr val="000000"/>
                  </a:solidFill>
                </a:rPr>
                <a:t>380 V</a:t>
              </a:r>
              <a:r>
                <a:rPr lang="zh-CN" altLang="en-US" sz="2800" b="1">
                  <a:solidFill>
                    <a:srgbClr val="000000"/>
                  </a:solidFill>
                </a:rPr>
                <a:t>的三相电源上，接有两组对称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三相电源：一组是三角形联结的电感性负载，每相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阻抗                               </a:t>
              </a:r>
              <a:r>
                <a:rPr lang="en-US" altLang="zh-CN" sz="2800" b="1">
                  <a:solidFill>
                    <a:srgbClr val="000000"/>
                  </a:solidFill>
                </a:rPr>
                <a:t>;  </a:t>
              </a:r>
              <a:r>
                <a:rPr lang="zh-CN" altLang="en-US" sz="2800" b="1">
                  <a:solidFill>
                    <a:srgbClr val="000000"/>
                  </a:solidFill>
                </a:rPr>
                <a:t>另一组是星形联结的电阻性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负载，每相电阻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R </a:t>
              </a:r>
              <a:r>
                <a:rPr lang="en-US" altLang="zh-CN" sz="2800" b="1">
                  <a:solidFill>
                    <a:srgbClr val="000000"/>
                  </a:solidFill>
                </a:rPr>
                <a:t>=10</a:t>
              </a: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,  </a:t>
              </a:r>
              <a:r>
                <a:rPr lang="zh-CN" altLang="en-US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如图所示。试求：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Tx/>
                <a:buAutoNum type="arabicParenBoth"/>
              </a:pPr>
              <a:r>
                <a:rPr lang="zh-CN" altLang="en-US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各组负载的相电流；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(2) </a:t>
              </a:r>
              <a:r>
                <a:rPr lang="zh-CN" altLang="en-US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电路线电流；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(3) </a:t>
              </a:r>
              <a:r>
                <a:rPr lang="zh-CN" altLang="en-US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三相有功功率。</a:t>
              </a:r>
            </a:p>
          </p:txBody>
        </p: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864" y="776"/>
              <a:ext cx="1632" cy="328"/>
              <a:chOff x="864" y="776"/>
              <a:chExt cx="1632" cy="328"/>
            </a:xfrm>
          </p:grpSpPr>
          <p:graphicFrame>
            <p:nvGraphicFramePr>
              <p:cNvPr id="40966" name="Object 6"/>
              <p:cNvGraphicFramePr>
                <a:graphicFrameLocks noChangeAspect="1"/>
              </p:cNvGraphicFramePr>
              <p:nvPr/>
            </p:nvGraphicFramePr>
            <p:xfrm>
              <a:off x="864" y="776"/>
              <a:ext cx="163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5" name="Equation" r:id="rId7" imgW="1206360" imgH="215640" progId="Equation.3">
                      <p:embed/>
                    </p:oleObj>
                  </mc:Choice>
                  <mc:Fallback>
                    <p:oleObj name="Equation" r:id="rId7" imgW="12063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776"/>
                            <a:ext cx="163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009" name="Group 49"/>
              <p:cNvGrpSpPr>
                <a:grpSpLocks/>
              </p:cNvGrpSpPr>
              <p:nvPr/>
            </p:nvGrpSpPr>
            <p:grpSpPr bwMode="auto">
              <a:xfrm>
                <a:off x="1776" y="838"/>
                <a:ext cx="432" cy="192"/>
                <a:chOff x="1488" y="2928"/>
                <a:chExt cx="432" cy="192"/>
              </a:xfrm>
            </p:grpSpPr>
            <p:sp>
              <p:nvSpPr>
                <p:cNvPr id="4101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488" y="2928"/>
                  <a:ext cx="96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011" name="Line 51"/>
                <p:cNvSpPr>
                  <a:spLocks noChangeShapeType="1"/>
                </p:cNvSpPr>
                <p:nvPr/>
              </p:nvSpPr>
              <p:spPr bwMode="auto">
                <a:xfrm>
                  <a:off x="1488" y="3120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41024" name="Group 64"/>
          <p:cNvGrpSpPr>
            <a:grpSpLocks/>
          </p:cNvGrpSpPr>
          <p:nvPr/>
        </p:nvGrpSpPr>
        <p:grpSpPr bwMode="auto">
          <a:xfrm>
            <a:off x="2209800" y="3886200"/>
            <a:ext cx="3494088" cy="609600"/>
            <a:chOff x="432" y="2448"/>
            <a:chExt cx="2201" cy="384"/>
          </a:xfrm>
        </p:grpSpPr>
        <p:grpSp>
          <p:nvGrpSpPr>
            <p:cNvPr id="41022" name="Group 62"/>
            <p:cNvGrpSpPr>
              <a:grpSpLocks/>
            </p:cNvGrpSpPr>
            <p:nvPr/>
          </p:nvGrpSpPr>
          <p:grpSpPr bwMode="auto">
            <a:xfrm>
              <a:off x="432" y="2448"/>
              <a:ext cx="2201" cy="384"/>
              <a:chOff x="432" y="2448"/>
              <a:chExt cx="2201" cy="384"/>
            </a:xfrm>
          </p:grpSpPr>
          <p:sp>
            <p:nvSpPr>
              <p:cNvPr id="40968" name="Text Box 8"/>
              <p:cNvSpPr txBox="1">
                <a:spLocks noChangeArrowheads="1"/>
              </p:cNvSpPr>
              <p:nvPr/>
            </p:nvSpPr>
            <p:spPr bwMode="auto">
              <a:xfrm>
                <a:off x="816" y="2454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000000"/>
                    </a:solidFill>
                  </a:rPr>
                  <a:t>设</a:t>
                </a:r>
              </a:p>
            </p:txBody>
          </p:sp>
          <p:sp>
            <p:nvSpPr>
              <p:cNvPr id="40969" name="Text Box 9"/>
              <p:cNvSpPr txBox="1">
                <a:spLocks noChangeArrowheads="1"/>
              </p:cNvSpPr>
              <p:nvPr/>
            </p:nvSpPr>
            <p:spPr bwMode="auto">
              <a:xfrm>
                <a:off x="432" y="2448"/>
                <a:ext cx="5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CC0000"/>
                    </a:solidFill>
                  </a:rPr>
                  <a:t>解：</a:t>
                </a:r>
              </a:p>
            </p:txBody>
          </p:sp>
          <p:graphicFrame>
            <p:nvGraphicFramePr>
              <p:cNvPr id="40970" name="Object 10"/>
              <p:cNvGraphicFramePr>
                <a:graphicFrameLocks noChangeAspect="1"/>
              </p:cNvGraphicFramePr>
              <p:nvPr/>
            </p:nvGraphicFramePr>
            <p:xfrm>
              <a:off x="1093" y="2478"/>
              <a:ext cx="1540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86" name="Equation" r:id="rId9" imgW="1041120" imgH="228600" progId="Equation.3">
                      <p:embed/>
                    </p:oleObj>
                  </mc:Choice>
                  <mc:Fallback>
                    <p:oleObj name="Equation" r:id="rId9" imgW="104112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3" y="2478"/>
                            <a:ext cx="1540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17" name="Group 57"/>
            <p:cNvGrpSpPr>
              <a:grpSpLocks/>
            </p:cNvGrpSpPr>
            <p:nvPr/>
          </p:nvGrpSpPr>
          <p:grpSpPr bwMode="auto">
            <a:xfrm>
              <a:off x="2085" y="2566"/>
              <a:ext cx="315" cy="192"/>
              <a:chOff x="2085" y="2566"/>
              <a:chExt cx="315" cy="192"/>
            </a:xfrm>
          </p:grpSpPr>
          <p:sp>
            <p:nvSpPr>
              <p:cNvPr id="41015" name="Line 55"/>
              <p:cNvSpPr>
                <a:spLocks noChangeShapeType="1"/>
              </p:cNvSpPr>
              <p:nvPr/>
            </p:nvSpPr>
            <p:spPr bwMode="auto">
              <a:xfrm flipH="1">
                <a:off x="2085" y="2566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6" name="Line 56"/>
              <p:cNvSpPr>
                <a:spLocks noChangeShapeType="1"/>
              </p:cNvSpPr>
              <p:nvPr/>
            </p:nvSpPr>
            <p:spPr bwMode="auto">
              <a:xfrm>
                <a:off x="2085" y="2758"/>
                <a:ext cx="3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1025" name="Group 65"/>
          <p:cNvGrpSpPr>
            <a:grpSpLocks/>
          </p:cNvGrpSpPr>
          <p:nvPr/>
        </p:nvGrpSpPr>
        <p:grpSpPr bwMode="auto">
          <a:xfrm>
            <a:off x="2960689" y="4495800"/>
            <a:ext cx="3292475" cy="565150"/>
            <a:chOff x="905" y="2832"/>
            <a:chExt cx="2074" cy="356"/>
          </a:xfrm>
        </p:grpSpPr>
        <p:graphicFrame>
          <p:nvGraphicFramePr>
            <p:cNvPr id="40971" name="Object 11"/>
            <p:cNvGraphicFramePr>
              <a:graphicFrameLocks noChangeAspect="1"/>
            </p:cNvGraphicFramePr>
            <p:nvPr/>
          </p:nvGraphicFramePr>
          <p:xfrm>
            <a:off x="905" y="2832"/>
            <a:ext cx="207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7" name="Equation" r:id="rId11" imgW="1460160" imgH="228600" progId="Equation.3">
                    <p:embed/>
                  </p:oleObj>
                </mc:Choice>
                <mc:Fallback>
                  <p:oleObj name="Equation" r:id="rId11" imgW="1460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832"/>
                          <a:ext cx="207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2112" y="2906"/>
              <a:ext cx="624" cy="192"/>
              <a:chOff x="2112" y="2906"/>
              <a:chExt cx="624" cy="192"/>
            </a:xfrm>
          </p:grpSpPr>
          <p:sp>
            <p:nvSpPr>
              <p:cNvPr id="41019" name="Line 59"/>
              <p:cNvSpPr>
                <a:spLocks noChangeShapeType="1"/>
              </p:cNvSpPr>
              <p:nvPr/>
            </p:nvSpPr>
            <p:spPr bwMode="auto">
              <a:xfrm flipH="1">
                <a:off x="2112" y="2906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20" name="Line 60"/>
              <p:cNvSpPr>
                <a:spLocks noChangeShapeType="1"/>
              </p:cNvSpPr>
              <p:nvPr/>
            </p:nvSpPr>
            <p:spPr bwMode="auto">
              <a:xfrm>
                <a:off x="2112" y="309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100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 autoUpdateAnimBg="0"/>
      <p:bldP spid="4097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133600" y="1968501"/>
            <a:ext cx="5410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负载星形联接时，其线电流为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133600" y="568326"/>
            <a:ext cx="5867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负载三角形联解时，其相电流为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209801" y="3416301"/>
            <a:ext cx="2474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(2)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电路线电流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382838" y="5653088"/>
            <a:ext cx="5541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</a:rPr>
              <a:t>一相电压与电流的相量图如图所示</a:t>
            </a:r>
          </a:p>
        </p:txBody>
      </p:sp>
      <p:grpSp>
        <p:nvGrpSpPr>
          <p:cNvPr id="42046" name="Group 62"/>
          <p:cNvGrpSpPr>
            <a:grpSpLocks/>
          </p:cNvGrpSpPr>
          <p:nvPr/>
        </p:nvGrpSpPr>
        <p:grpSpPr bwMode="auto">
          <a:xfrm>
            <a:off x="2819401" y="1023938"/>
            <a:ext cx="6640513" cy="1109662"/>
            <a:chOff x="816" y="645"/>
            <a:chExt cx="4183" cy="699"/>
          </a:xfrm>
        </p:grpSpPr>
        <p:graphicFrame>
          <p:nvGraphicFramePr>
            <p:cNvPr id="41988" name="Object 4"/>
            <p:cNvGraphicFramePr>
              <a:graphicFrameLocks noChangeAspect="1"/>
            </p:cNvGraphicFramePr>
            <p:nvPr/>
          </p:nvGraphicFramePr>
          <p:xfrm>
            <a:off x="816" y="645"/>
            <a:ext cx="4183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6" name="Equation" r:id="rId3" imgW="2920680" imgH="457200" progId="Equation.3">
                    <p:embed/>
                  </p:oleObj>
                </mc:Choice>
                <mc:Fallback>
                  <p:oleObj name="Equation" r:id="rId3" imgW="29206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45"/>
                          <a:ext cx="4183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37" name="Group 53"/>
            <p:cNvGrpSpPr>
              <a:grpSpLocks/>
            </p:cNvGrpSpPr>
            <p:nvPr/>
          </p:nvGrpSpPr>
          <p:grpSpPr bwMode="auto">
            <a:xfrm>
              <a:off x="3840" y="886"/>
              <a:ext cx="528" cy="192"/>
              <a:chOff x="3840" y="886"/>
              <a:chExt cx="528" cy="192"/>
            </a:xfrm>
          </p:grpSpPr>
          <p:sp>
            <p:nvSpPr>
              <p:cNvPr id="42035" name="Line 51"/>
              <p:cNvSpPr>
                <a:spLocks noChangeShapeType="1"/>
              </p:cNvSpPr>
              <p:nvPr/>
            </p:nvSpPr>
            <p:spPr bwMode="auto">
              <a:xfrm flipH="1">
                <a:off x="3840" y="886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36" name="Line 52"/>
              <p:cNvSpPr>
                <a:spLocks noChangeShapeType="1"/>
              </p:cNvSpPr>
              <p:nvPr/>
            </p:nvSpPr>
            <p:spPr bwMode="auto">
              <a:xfrm>
                <a:off x="3840" y="107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041" name="Group 57"/>
            <p:cNvGrpSpPr>
              <a:grpSpLocks/>
            </p:cNvGrpSpPr>
            <p:nvPr/>
          </p:nvGrpSpPr>
          <p:grpSpPr bwMode="auto">
            <a:xfrm>
              <a:off x="2544" y="720"/>
              <a:ext cx="336" cy="192"/>
              <a:chOff x="2544" y="720"/>
              <a:chExt cx="336" cy="192"/>
            </a:xfrm>
          </p:grpSpPr>
          <p:sp>
            <p:nvSpPr>
              <p:cNvPr id="42039" name="Line 55"/>
              <p:cNvSpPr>
                <a:spLocks noChangeShapeType="1"/>
              </p:cNvSpPr>
              <p:nvPr/>
            </p:nvSpPr>
            <p:spPr bwMode="auto">
              <a:xfrm flipH="1">
                <a:off x="2544" y="720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0" name="Line 56"/>
              <p:cNvSpPr>
                <a:spLocks noChangeShapeType="1"/>
              </p:cNvSpPr>
              <p:nvPr/>
            </p:nvSpPr>
            <p:spPr bwMode="auto">
              <a:xfrm>
                <a:off x="2544" y="91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045" name="Group 61"/>
            <p:cNvGrpSpPr>
              <a:grpSpLocks/>
            </p:cNvGrpSpPr>
            <p:nvPr/>
          </p:nvGrpSpPr>
          <p:grpSpPr bwMode="auto">
            <a:xfrm>
              <a:off x="2520" y="1056"/>
              <a:ext cx="360" cy="192"/>
              <a:chOff x="2520" y="1056"/>
              <a:chExt cx="360" cy="192"/>
            </a:xfrm>
          </p:grpSpPr>
          <p:sp>
            <p:nvSpPr>
              <p:cNvPr id="42043" name="Line 59"/>
              <p:cNvSpPr>
                <a:spLocks noChangeShapeType="1"/>
              </p:cNvSpPr>
              <p:nvPr/>
            </p:nvSpPr>
            <p:spPr bwMode="auto">
              <a:xfrm flipH="1">
                <a:off x="2520" y="1056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4" name="Line 60"/>
              <p:cNvSpPr>
                <a:spLocks noChangeShapeType="1"/>
              </p:cNvSpPr>
              <p:nvPr/>
            </p:nvSpPr>
            <p:spPr bwMode="auto">
              <a:xfrm>
                <a:off x="2520" y="1248"/>
                <a:ext cx="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2072" name="Group 88"/>
          <p:cNvGrpSpPr>
            <a:grpSpLocks/>
          </p:cNvGrpSpPr>
          <p:nvPr/>
        </p:nvGrpSpPr>
        <p:grpSpPr bwMode="auto">
          <a:xfrm>
            <a:off x="2955925" y="2438400"/>
            <a:ext cx="4179888" cy="1155700"/>
            <a:chOff x="902" y="1536"/>
            <a:chExt cx="2633" cy="728"/>
          </a:xfrm>
        </p:grpSpPr>
        <p:graphicFrame>
          <p:nvGraphicFramePr>
            <p:cNvPr id="41986" name="Object 2"/>
            <p:cNvGraphicFramePr>
              <a:graphicFrameLocks noChangeAspect="1"/>
            </p:cNvGraphicFramePr>
            <p:nvPr/>
          </p:nvGraphicFramePr>
          <p:xfrm>
            <a:off x="902" y="1536"/>
            <a:ext cx="2633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" name="Equation" r:id="rId5" imgW="1765080" imgH="457200" progId="Equation.3">
                    <p:embed/>
                  </p:oleObj>
                </mc:Choice>
                <mc:Fallback>
                  <p:oleObj name="Equation" r:id="rId5" imgW="1765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536"/>
                          <a:ext cx="2633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50" name="Group 66"/>
            <p:cNvGrpSpPr>
              <a:grpSpLocks/>
            </p:cNvGrpSpPr>
            <p:nvPr/>
          </p:nvGrpSpPr>
          <p:grpSpPr bwMode="auto">
            <a:xfrm>
              <a:off x="2352" y="1776"/>
              <a:ext cx="528" cy="192"/>
              <a:chOff x="2352" y="1776"/>
              <a:chExt cx="528" cy="192"/>
            </a:xfrm>
          </p:grpSpPr>
          <p:sp>
            <p:nvSpPr>
              <p:cNvPr id="42048" name="Line 64"/>
              <p:cNvSpPr>
                <a:spLocks noChangeShapeType="1"/>
              </p:cNvSpPr>
              <p:nvPr/>
            </p:nvSpPr>
            <p:spPr bwMode="auto">
              <a:xfrm flipH="1">
                <a:off x="2352" y="1776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9" name="Line 65"/>
              <p:cNvSpPr>
                <a:spLocks noChangeShapeType="1"/>
              </p:cNvSpPr>
              <p:nvPr/>
            </p:nvSpPr>
            <p:spPr bwMode="auto">
              <a:xfrm>
                <a:off x="2352" y="196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2060" name="Group 76"/>
          <p:cNvGrpSpPr>
            <a:grpSpLocks/>
          </p:cNvGrpSpPr>
          <p:nvPr/>
        </p:nvGrpSpPr>
        <p:grpSpPr bwMode="auto">
          <a:xfrm>
            <a:off x="3009901" y="3873500"/>
            <a:ext cx="7154863" cy="609600"/>
            <a:chOff x="936" y="2440"/>
            <a:chExt cx="4507" cy="384"/>
          </a:xfrm>
        </p:grpSpPr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936" y="2440"/>
            <a:ext cx="450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8" name="Equation" r:id="rId7" imgW="3022560" imgH="241200" progId="Equation.3">
                    <p:embed/>
                  </p:oleObj>
                </mc:Choice>
                <mc:Fallback>
                  <p:oleObj name="Equation" r:id="rId7" imgW="3022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440"/>
                          <a:ext cx="450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55" name="Group 71"/>
            <p:cNvGrpSpPr>
              <a:grpSpLocks/>
            </p:cNvGrpSpPr>
            <p:nvPr/>
          </p:nvGrpSpPr>
          <p:grpSpPr bwMode="auto">
            <a:xfrm>
              <a:off x="2352" y="2544"/>
              <a:ext cx="1104" cy="192"/>
              <a:chOff x="2352" y="2544"/>
              <a:chExt cx="1104" cy="192"/>
            </a:xfrm>
          </p:grpSpPr>
          <p:sp>
            <p:nvSpPr>
              <p:cNvPr id="42053" name="Line 69"/>
              <p:cNvSpPr>
                <a:spLocks noChangeShapeType="1"/>
              </p:cNvSpPr>
              <p:nvPr/>
            </p:nvSpPr>
            <p:spPr bwMode="auto">
              <a:xfrm flipH="1">
                <a:off x="2352" y="2544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4" name="Line 70"/>
              <p:cNvSpPr>
                <a:spLocks noChangeShapeType="1"/>
              </p:cNvSpPr>
              <p:nvPr/>
            </p:nvSpPr>
            <p:spPr bwMode="auto">
              <a:xfrm>
                <a:off x="2352" y="2736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059" name="Group 75"/>
            <p:cNvGrpSpPr>
              <a:grpSpLocks/>
            </p:cNvGrpSpPr>
            <p:nvPr/>
          </p:nvGrpSpPr>
          <p:grpSpPr bwMode="auto">
            <a:xfrm>
              <a:off x="4224" y="2544"/>
              <a:ext cx="624" cy="192"/>
              <a:chOff x="4176" y="2544"/>
              <a:chExt cx="624" cy="192"/>
            </a:xfrm>
          </p:grpSpPr>
          <p:sp>
            <p:nvSpPr>
              <p:cNvPr id="42057" name="Line 73"/>
              <p:cNvSpPr>
                <a:spLocks noChangeShapeType="1"/>
              </p:cNvSpPr>
              <p:nvPr/>
            </p:nvSpPr>
            <p:spPr bwMode="auto">
              <a:xfrm flipH="1">
                <a:off x="4176" y="2544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58" name="Line 74"/>
              <p:cNvSpPr>
                <a:spLocks noChangeShapeType="1"/>
              </p:cNvSpPr>
              <p:nvPr/>
            </p:nvSpPr>
            <p:spPr bwMode="auto">
              <a:xfrm>
                <a:off x="4176" y="273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2071" name="Group 87"/>
          <p:cNvGrpSpPr>
            <a:grpSpLocks/>
          </p:cNvGrpSpPr>
          <p:nvPr/>
        </p:nvGrpSpPr>
        <p:grpSpPr bwMode="auto">
          <a:xfrm>
            <a:off x="3048000" y="4543425"/>
            <a:ext cx="6096000" cy="1189038"/>
            <a:chOff x="960" y="2862"/>
            <a:chExt cx="3840" cy="749"/>
          </a:xfrm>
        </p:grpSpPr>
        <p:graphicFrame>
          <p:nvGraphicFramePr>
            <p:cNvPr id="41996" name="Object 12"/>
            <p:cNvGraphicFramePr>
              <a:graphicFrameLocks noChangeAspect="1"/>
            </p:cNvGraphicFramePr>
            <p:nvPr/>
          </p:nvGraphicFramePr>
          <p:xfrm>
            <a:off x="960" y="2862"/>
            <a:ext cx="3825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Equation" r:id="rId9" imgW="2565360" imgH="469800" progId="Equation.3">
                    <p:embed/>
                  </p:oleObj>
                </mc:Choice>
                <mc:Fallback>
                  <p:oleObj name="Equation" r:id="rId9" imgW="25653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62"/>
                          <a:ext cx="3825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61" name="Group 77"/>
            <p:cNvGrpSpPr>
              <a:grpSpLocks/>
            </p:cNvGrpSpPr>
            <p:nvPr/>
          </p:nvGrpSpPr>
          <p:grpSpPr bwMode="auto">
            <a:xfrm>
              <a:off x="3120" y="2976"/>
              <a:ext cx="624" cy="192"/>
              <a:chOff x="4176" y="2544"/>
              <a:chExt cx="624" cy="192"/>
            </a:xfrm>
          </p:grpSpPr>
          <p:sp>
            <p:nvSpPr>
              <p:cNvPr id="42062" name="Line 78"/>
              <p:cNvSpPr>
                <a:spLocks noChangeShapeType="1"/>
              </p:cNvSpPr>
              <p:nvPr/>
            </p:nvSpPr>
            <p:spPr bwMode="auto">
              <a:xfrm flipH="1">
                <a:off x="4176" y="2544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3" name="Line 79"/>
              <p:cNvSpPr>
                <a:spLocks noChangeShapeType="1"/>
              </p:cNvSpPr>
              <p:nvPr/>
            </p:nvSpPr>
            <p:spPr bwMode="auto">
              <a:xfrm>
                <a:off x="4176" y="273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064" name="Group 80"/>
            <p:cNvGrpSpPr>
              <a:grpSpLocks/>
            </p:cNvGrpSpPr>
            <p:nvPr/>
          </p:nvGrpSpPr>
          <p:grpSpPr bwMode="auto">
            <a:xfrm>
              <a:off x="4176" y="2976"/>
              <a:ext cx="624" cy="192"/>
              <a:chOff x="4176" y="2544"/>
              <a:chExt cx="624" cy="192"/>
            </a:xfrm>
          </p:grpSpPr>
          <p:sp>
            <p:nvSpPr>
              <p:cNvPr id="42065" name="Line 81"/>
              <p:cNvSpPr>
                <a:spLocks noChangeShapeType="1"/>
              </p:cNvSpPr>
              <p:nvPr/>
            </p:nvSpPr>
            <p:spPr bwMode="auto">
              <a:xfrm flipH="1">
                <a:off x="4176" y="2544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6" name="Line 82"/>
              <p:cNvSpPr>
                <a:spLocks noChangeShapeType="1"/>
              </p:cNvSpPr>
              <p:nvPr/>
            </p:nvSpPr>
            <p:spPr bwMode="auto">
              <a:xfrm>
                <a:off x="4176" y="273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070" name="Group 86"/>
            <p:cNvGrpSpPr>
              <a:grpSpLocks/>
            </p:cNvGrpSpPr>
            <p:nvPr/>
          </p:nvGrpSpPr>
          <p:grpSpPr bwMode="auto">
            <a:xfrm>
              <a:off x="1728" y="3337"/>
              <a:ext cx="768" cy="192"/>
              <a:chOff x="1728" y="3337"/>
              <a:chExt cx="768" cy="192"/>
            </a:xfrm>
          </p:grpSpPr>
          <p:sp>
            <p:nvSpPr>
              <p:cNvPr id="42068" name="Line 84"/>
              <p:cNvSpPr>
                <a:spLocks noChangeShapeType="1"/>
              </p:cNvSpPr>
              <p:nvPr/>
            </p:nvSpPr>
            <p:spPr bwMode="auto">
              <a:xfrm flipH="1">
                <a:off x="1728" y="3337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69" name="Line 85"/>
              <p:cNvSpPr>
                <a:spLocks noChangeShapeType="1"/>
              </p:cNvSpPr>
              <p:nvPr/>
            </p:nvSpPr>
            <p:spPr bwMode="auto">
              <a:xfrm>
                <a:off x="1728" y="3529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898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90" grpId="0" autoUpdateAnimBg="0"/>
      <p:bldP spid="4199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4441825" y="1204913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4441825" y="1204913"/>
            <a:ext cx="2057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5127626" y="2114551"/>
            <a:ext cx="1438275" cy="842963"/>
            <a:chOff x="2160" y="1149"/>
            <a:chExt cx="906" cy="531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2160" y="1296"/>
              <a:ext cx="768" cy="38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 rot="1957878">
              <a:off x="2314" y="1149"/>
              <a:ext cx="752" cy="34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441825" y="1204913"/>
            <a:ext cx="1905000" cy="1752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6499225" y="2011363"/>
          <a:ext cx="5159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228600" imgH="228600" progId="Equation.3">
                  <p:embed/>
                </p:oleObj>
              </mc:Choice>
              <mc:Fallback>
                <p:oleObj name="Equation" r:id="rId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2011363"/>
                        <a:ext cx="5159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7570788" y="976313"/>
          <a:ext cx="6588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291960" imgH="228600" progId="Equation.3">
                  <p:embed/>
                </p:oleObj>
              </mc:Choice>
              <mc:Fallback>
                <p:oleObj name="Equation" r:id="rId5" imgW="29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976313"/>
                        <a:ext cx="6588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4441825" y="1204913"/>
            <a:ext cx="1716088" cy="717550"/>
            <a:chOff x="1728" y="576"/>
            <a:chExt cx="1081" cy="452"/>
          </a:xfrm>
        </p:grpSpPr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728" y="576"/>
              <a:ext cx="768" cy="38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43020" name="Object 12"/>
            <p:cNvGraphicFramePr>
              <a:graphicFrameLocks noChangeAspect="1"/>
            </p:cNvGraphicFramePr>
            <p:nvPr/>
          </p:nvGraphicFramePr>
          <p:xfrm>
            <a:off x="2448" y="672"/>
            <a:ext cx="36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4" name="Equation" r:id="rId7" imgW="253800" imgH="228600" progId="Equation.3">
                    <p:embed/>
                  </p:oleObj>
                </mc:Choice>
                <mc:Fallback>
                  <p:oleObj name="Equation" r:id="rId7" imgW="253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672"/>
                          <a:ext cx="36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1" name="Group 13"/>
          <p:cNvGrpSpPr>
            <a:grpSpLocks/>
          </p:cNvGrpSpPr>
          <p:nvPr/>
        </p:nvGrpSpPr>
        <p:grpSpPr bwMode="auto">
          <a:xfrm>
            <a:off x="4173538" y="1509713"/>
            <a:ext cx="1219200" cy="1174750"/>
            <a:chOff x="1559" y="768"/>
            <a:chExt cx="768" cy="740"/>
          </a:xfrm>
        </p:grpSpPr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1957878">
              <a:off x="1559" y="768"/>
              <a:ext cx="768" cy="38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43023" name="Object 15"/>
            <p:cNvGraphicFramePr>
              <a:graphicFrameLocks noChangeAspect="1"/>
            </p:cNvGraphicFramePr>
            <p:nvPr/>
          </p:nvGraphicFramePr>
          <p:xfrm>
            <a:off x="1767" y="1152"/>
            <a:ext cx="37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5" name="Equation" r:id="rId9" imgW="266400" imgH="228600" progId="Equation.3">
                    <p:embed/>
                  </p:oleObj>
                </mc:Choice>
                <mc:Fallback>
                  <p:oleObj name="Equation" r:id="rId9" imgW="266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1152"/>
                          <a:ext cx="37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6346826" y="2805113"/>
          <a:ext cx="4302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6" y="2805113"/>
                        <a:ext cx="4302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154238" y="457201"/>
            <a:ext cx="554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一相电压与电流的相量图如图所示</a:t>
            </a:r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2825750" y="3498850"/>
          <a:ext cx="6699250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13" imgW="2971800" imgH="1206360" progId="Equation.3">
                  <p:embed/>
                </p:oleObj>
              </mc:Choice>
              <mc:Fallback>
                <p:oleObj name="Equation" r:id="rId13" imgW="2971800" imgH="1206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3498850"/>
                        <a:ext cx="6699250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2286001" y="3048001"/>
            <a:ext cx="39036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(3)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三相电路的有功功率</a:t>
            </a:r>
          </a:p>
        </p:txBody>
      </p:sp>
      <p:grpSp>
        <p:nvGrpSpPr>
          <p:cNvPr id="43032" name="Group 24"/>
          <p:cNvGrpSpPr>
            <a:grpSpLocks/>
          </p:cNvGrpSpPr>
          <p:nvPr/>
        </p:nvGrpSpPr>
        <p:grpSpPr bwMode="auto">
          <a:xfrm>
            <a:off x="4800600" y="1108075"/>
            <a:ext cx="838200" cy="457200"/>
            <a:chOff x="2064" y="698"/>
            <a:chExt cx="528" cy="288"/>
          </a:xfrm>
        </p:grpSpPr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2064" y="768"/>
              <a:ext cx="48" cy="9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48" y="0"/>
                    <a:pt x="24" y="48"/>
                    <a:pt x="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112" y="69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2400">
                  <a:solidFill>
                    <a:srgbClr val="000000"/>
                  </a:solidFill>
                </a:rPr>
                <a:t>-30</a:t>
              </a:r>
              <a:r>
                <a:rPr kumimoji="1" lang="en-US" sz="2400" baseline="30000">
                  <a:solidFill>
                    <a:srgbClr val="000000"/>
                  </a:solidFill>
                </a:rPr>
                <a:t>o</a:t>
              </a:r>
            </a:p>
          </p:txBody>
        </p:sp>
      </p:grpSp>
      <p:grpSp>
        <p:nvGrpSpPr>
          <p:cNvPr id="43036" name="Group 28"/>
          <p:cNvGrpSpPr>
            <a:grpSpLocks/>
          </p:cNvGrpSpPr>
          <p:nvPr/>
        </p:nvGrpSpPr>
        <p:grpSpPr bwMode="auto">
          <a:xfrm>
            <a:off x="3733800" y="1219200"/>
            <a:ext cx="1257300" cy="1219200"/>
            <a:chOff x="1392" y="768"/>
            <a:chExt cx="792" cy="768"/>
          </a:xfrm>
        </p:grpSpPr>
        <p:sp>
          <p:nvSpPr>
            <p:cNvPr id="43033" name="Freeform 25"/>
            <p:cNvSpPr>
              <a:spLocks/>
            </p:cNvSpPr>
            <p:nvPr/>
          </p:nvSpPr>
          <p:spPr bwMode="auto">
            <a:xfrm>
              <a:off x="2016" y="768"/>
              <a:ext cx="168" cy="288"/>
            </a:xfrm>
            <a:custGeom>
              <a:avLst/>
              <a:gdLst>
                <a:gd name="T0" fmla="*/ 144 w 168"/>
                <a:gd name="T1" fmla="*/ 0 h 288"/>
                <a:gd name="T2" fmla="*/ 144 w 168"/>
                <a:gd name="T3" fmla="*/ 192 h 288"/>
                <a:gd name="T4" fmla="*/ 0 w 16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288">
                  <a:moveTo>
                    <a:pt x="144" y="0"/>
                  </a:moveTo>
                  <a:cubicBezTo>
                    <a:pt x="156" y="72"/>
                    <a:pt x="168" y="144"/>
                    <a:pt x="144" y="192"/>
                  </a:cubicBezTo>
                  <a:cubicBezTo>
                    <a:pt x="120" y="240"/>
                    <a:pt x="60" y="264"/>
                    <a:pt x="0" y="288"/>
                  </a:cubicBezTo>
                </a:path>
              </a:pathLst>
            </a:custGeom>
            <a:noFill/>
            <a:ln w="28575" cmpd="sng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35" name="AutoShape 27"/>
            <p:cNvSpPr>
              <a:spLocks noChangeArrowheads="1"/>
            </p:cNvSpPr>
            <p:nvPr/>
          </p:nvSpPr>
          <p:spPr bwMode="auto">
            <a:xfrm>
              <a:off x="1392" y="1248"/>
              <a:ext cx="480" cy="288"/>
            </a:xfrm>
            <a:prstGeom prst="wedgeRoundRectCallout">
              <a:avLst>
                <a:gd name="adj1" fmla="val 95000"/>
                <a:gd name="adj2" fmla="val -122917"/>
                <a:gd name="adj3" fmla="val 16667"/>
              </a:avLst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2400">
                  <a:solidFill>
                    <a:srgbClr val="000000"/>
                  </a:solidFill>
                </a:rPr>
                <a:t>-67</a:t>
              </a:r>
              <a:r>
                <a:rPr kumimoji="1" lang="en-US" sz="2400" baseline="30000">
                  <a:solidFill>
                    <a:srgbClr val="000000"/>
                  </a:solidFill>
                </a:rPr>
                <a:t>o</a:t>
              </a:r>
            </a:p>
          </p:txBody>
        </p:sp>
      </p:grp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5232400" y="1100138"/>
            <a:ext cx="1320800" cy="804862"/>
            <a:chOff x="2336" y="693"/>
            <a:chExt cx="832" cy="507"/>
          </a:xfrm>
        </p:grpSpPr>
        <p:sp>
          <p:nvSpPr>
            <p:cNvPr id="43038" name="Freeform 30"/>
            <p:cNvSpPr>
              <a:spLocks/>
            </p:cNvSpPr>
            <p:nvPr/>
          </p:nvSpPr>
          <p:spPr bwMode="auto">
            <a:xfrm>
              <a:off x="2336" y="768"/>
              <a:ext cx="208" cy="432"/>
            </a:xfrm>
            <a:custGeom>
              <a:avLst/>
              <a:gdLst>
                <a:gd name="T0" fmla="*/ 144 w 208"/>
                <a:gd name="T1" fmla="*/ 0 h 432"/>
                <a:gd name="T2" fmla="*/ 192 w 208"/>
                <a:gd name="T3" fmla="*/ 96 h 432"/>
                <a:gd name="T4" fmla="*/ 192 w 208"/>
                <a:gd name="T5" fmla="*/ 240 h 432"/>
                <a:gd name="T6" fmla="*/ 96 w 208"/>
                <a:gd name="T7" fmla="*/ 384 h 432"/>
                <a:gd name="T8" fmla="*/ 0 w 20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432">
                  <a:moveTo>
                    <a:pt x="144" y="0"/>
                  </a:moveTo>
                  <a:cubicBezTo>
                    <a:pt x="164" y="28"/>
                    <a:pt x="184" y="56"/>
                    <a:pt x="192" y="96"/>
                  </a:cubicBezTo>
                  <a:cubicBezTo>
                    <a:pt x="200" y="136"/>
                    <a:pt x="208" y="192"/>
                    <a:pt x="192" y="240"/>
                  </a:cubicBezTo>
                  <a:cubicBezTo>
                    <a:pt x="176" y="288"/>
                    <a:pt x="128" y="352"/>
                    <a:pt x="96" y="384"/>
                  </a:cubicBezTo>
                  <a:cubicBezTo>
                    <a:pt x="64" y="416"/>
                    <a:pt x="32" y="424"/>
                    <a:pt x="0" y="432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2544" y="693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2400">
                  <a:solidFill>
                    <a:srgbClr val="000000"/>
                  </a:solidFill>
                </a:rPr>
                <a:t>-46.7</a:t>
              </a:r>
              <a:r>
                <a:rPr kumimoji="1" lang="en-US" sz="2400" baseline="30000">
                  <a:solidFill>
                    <a:srgbClr val="000000"/>
                  </a:solidFill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096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 animBg="1"/>
      <p:bldP spid="43015" grpId="0" animBg="1"/>
      <p:bldP spid="4302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676400" y="441326"/>
            <a:ext cx="8763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            </a:t>
            </a:r>
            <a:r>
              <a:rPr lang="zh-CN" altLang="en-US" sz="2800" b="1">
                <a:solidFill>
                  <a:srgbClr val="000000"/>
                </a:solidFill>
              </a:rPr>
              <a:t>三相对称负载作三角形联结，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 baseline="-25000">
                <a:solidFill>
                  <a:srgbClr val="000000"/>
                </a:solidFill>
              </a:rPr>
              <a:t>L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=220V</a:t>
            </a:r>
            <a:r>
              <a:rPr lang="zh-CN" altLang="en-US" sz="2800" b="1">
                <a:solidFill>
                  <a:srgbClr val="000000"/>
                </a:solidFill>
              </a:rPr>
              <a:t>，当</a:t>
            </a:r>
            <a:r>
              <a:rPr lang="en-US" altLang="zh-CN" sz="2800" b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2 </a:t>
            </a:r>
            <a:r>
              <a:rPr lang="zh-CN" altLang="en-US" sz="2800" b="1">
                <a:solidFill>
                  <a:srgbClr val="000000"/>
                </a:solidFill>
              </a:rPr>
              <a:t>均闭合时，各电流表读数均为</a:t>
            </a:r>
            <a:r>
              <a:rPr lang="en-US" altLang="zh-CN" sz="2800" b="1">
                <a:solidFill>
                  <a:srgbClr val="000000"/>
                </a:solidFill>
              </a:rPr>
              <a:t>17.3A</a:t>
            </a:r>
            <a:r>
              <a:rPr lang="zh-CN" altLang="en-US" sz="2800" b="1">
                <a:solidFill>
                  <a:srgbClr val="000000"/>
                </a:solidFill>
              </a:rPr>
              <a:t>，三相功率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 </a:t>
            </a:r>
            <a:r>
              <a:rPr lang="en-US" altLang="zh-CN" sz="2800" b="1" i="1">
                <a:solidFill>
                  <a:srgbClr val="000000"/>
                </a:solidFill>
              </a:rPr>
              <a:t>P </a:t>
            </a:r>
            <a:r>
              <a:rPr lang="en-US" altLang="zh-CN" sz="2800" b="1">
                <a:solidFill>
                  <a:srgbClr val="000000"/>
                </a:solidFill>
              </a:rPr>
              <a:t>= 4.5 kW</a:t>
            </a:r>
            <a:r>
              <a:rPr lang="zh-CN" altLang="en-US" sz="2800" b="1">
                <a:solidFill>
                  <a:srgbClr val="000000"/>
                </a:solidFill>
              </a:rPr>
              <a:t>，试求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  <a:br>
              <a:rPr lang="en-US" altLang="zh-CN" sz="2800" b="1">
                <a:solidFill>
                  <a:srgbClr val="000000"/>
                </a:solidFill>
              </a:rPr>
            </a:br>
            <a:r>
              <a:rPr lang="en-US" altLang="zh-CN" sz="2800" b="1">
                <a:solidFill>
                  <a:srgbClr val="000000"/>
                </a:solidFill>
              </a:rPr>
              <a:t>    1) </a:t>
            </a:r>
            <a:r>
              <a:rPr lang="zh-CN" altLang="en-US" sz="2800" b="1">
                <a:solidFill>
                  <a:srgbClr val="000000"/>
                </a:solidFill>
              </a:rPr>
              <a:t>每相负载的电阻和感抗；</a:t>
            </a:r>
            <a:br>
              <a:rPr lang="zh-CN" altLang="en-US" sz="2800" b="1">
                <a:solidFill>
                  <a:srgbClr val="000000"/>
                </a:solidFill>
              </a:rPr>
            </a:br>
            <a:r>
              <a:rPr lang="zh-CN" altLang="en-US" sz="2800" b="1">
                <a:solidFill>
                  <a:srgbClr val="0000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2) S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合、</a:t>
            </a:r>
            <a:r>
              <a:rPr lang="en-US" altLang="zh-CN" sz="2800" b="1">
                <a:solidFill>
                  <a:srgbClr val="000000"/>
                </a:solidFill>
              </a:rPr>
              <a:t>S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断开时</a:t>
            </a:r>
            <a:r>
              <a:rPr lang="en-US" altLang="zh-CN" sz="2800" b="1">
                <a:solidFill>
                  <a:srgbClr val="000000"/>
                </a:solidFill>
              </a:rPr>
              <a:t>,  </a:t>
            </a:r>
            <a:r>
              <a:rPr lang="zh-CN" altLang="en-US" sz="2800" b="1">
                <a:solidFill>
                  <a:srgbClr val="000000"/>
                </a:solidFill>
              </a:rPr>
              <a:t>各电流表读数和有功功率</a:t>
            </a:r>
            <a:r>
              <a:rPr lang="en-US" altLang="zh-CN" sz="2800" b="1" i="1">
                <a:solidFill>
                  <a:srgbClr val="000000"/>
                </a:solidFill>
              </a:rPr>
              <a:t>P</a:t>
            </a:r>
            <a:r>
              <a:rPr lang="zh-CN" altLang="en-US" sz="2800" b="1">
                <a:solidFill>
                  <a:srgbClr val="000000"/>
                </a:solidFill>
              </a:rPr>
              <a:t>；</a:t>
            </a:r>
            <a:br>
              <a:rPr lang="zh-CN" altLang="en-US" sz="2800" b="1">
                <a:solidFill>
                  <a:srgbClr val="000000"/>
                </a:solidFill>
              </a:rPr>
            </a:br>
            <a:r>
              <a:rPr lang="zh-CN" altLang="en-US" sz="2800" b="1">
                <a:solidFill>
                  <a:srgbClr val="0000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3) S</a:t>
            </a:r>
            <a:r>
              <a:rPr lang="en-US" altLang="zh-CN" sz="2800" b="1" i="1">
                <a:solidFill>
                  <a:srgbClr val="000000"/>
                </a:solidFill>
              </a:rPr>
              <a:t> 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断、</a:t>
            </a:r>
            <a:r>
              <a:rPr lang="en-US" altLang="zh-CN" sz="2800" b="1">
                <a:solidFill>
                  <a:srgbClr val="000000"/>
                </a:solidFill>
              </a:rPr>
              <a:t>S</a:t>
            </a:r>
            <a:r>
              <a:rPr lang="en-US" altLang="zh-CN" sz="2800" b="1" i="1">
                <a:solidFill>
                  <a:srgbClr val="000000"/>
                </a:solidFill>
              </a:rPr>
              <a:t> 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闭合时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各电流表读数和有功功率</a:t>
            </a:r>
            <a:r>
              <a:rPr lang="en-US" altLang="zh-CN" sz="2800" b="1" i="1">
                <a:solidFill>
                  <a:srgbClr val="000000"/>
                </a:solidFill>
              </a:rPr>
              <a:t>P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226" y="533400"/>
            <a:ext cx="1552575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zh-CN" altLang="en-US" sz="2800" b="1">
                <a:solidFill>
                  <a:srgbClr val="CC0000"/>
                </a:solidFill>
              </a:rPr>
              <a:t>例</a:t>
            </a:r>
            <a:r>
              <a:rPr lang="en-US" altLang="zh-CN" sz="2800" b="1">
                <a:solidFill>
                  <a:srgbClr val="CC0000"/>
                </a:solidFill>
              </a:rPr>
              <a:t>3</a:t>
            </a:r>
            <a:r>
              <a:rPr lang="zh-CN" altLang="en-US" sz="2800" b="1">
                <a:solidFill>
                  <a:srgbClr val="CC0000"/>
                </a:solidFill>
              </a:rPr>
              <a:t>：</a:t>
            </a:r>
            <a:endParaRPr lang="zh-CN" altLang="zh-CN" sz="2800">
              <a:solidFill>
                <a:srgbClr val="CC0000"/>
              </a:solidFill>
            </a:endParaRPr>
          </a:p>
        </p:txBody>
      </p:sp>
      <p:grpSp>
        <p:nvGrpSpPr>
          <p:cNvPr id="44077" name="Group 45"/>
          <p:cNvGrpSpPr>
            <a:grpSpLocks/>
          </p:cNvGrpSpPr>
          <p:nvPr/>
        </p:nvGrpSpPr>
        <p:grpSpPr bwMode="auto">
          <a:xfrm>
            <a:off x="4419601" y="3513138"/>
            <a:ext cx="4113213" cy="2590800"/>
            <a:chOff x="1824" y="2213"/>
            <a:chExt cx="2591" cy="1632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3702" y="3001"/>
              <a:ext cx="4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 rot="-5388762">
              <a:off x="3973" y="3191"/>
              <a:ext cx="327" cy="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 rot="-5389120">
              <a:off x="4016" y="24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rot="16210880" flipV="1">
              <a:off x="4008" y="3542"/>
              <a:ext cx="2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 rot="-2128465">
              <a:off x="3518" y="2638"/>
              <a:ext cx="332" cy="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rot="-2216266">
              <a:off x="3795" y="2468"/>
              <a:ext cx="374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rot="19236392" flipV="1">
              <a:off x="3267" y="2878"/>
              <a:ext cx="323" cy="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rot="-8380990">
              <a:off x="3261" y="3112"/>
              <a:ext cx="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rot="13219010" flipV="1">
              <a:off x="3809" y="3542"/>
              <a:ext cx="359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4136" y="2877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>
              <a:off x="2406" y="2885"/>
              <a:ext cx="260" cy="2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406" y="288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 flipH="1">
              <a:off x="2137" y="3013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flipH="1">
              <a:off x="2665" y="2361"/>
              <a:ext cx="14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0" name="Oval 18"/>
            <p:cNvSpPr>
              <a:spLocks noChangeArrowheads="1"/>
            </p:cNvSpPr>
            <p:nvPr/>
          </p:nvSpPr>
          <p:spPr bwMode="auto">
            <a:xfrm>
              <a:off x="2406" y="2213"/>
              <a:ext cx="259" cy="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2406" y="221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flipH="1">
              <a:off x="2132" y="2361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flipH="1" flipV="1">
              <a:off x="2670" y="3672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2406" y="3557"/>
              <a:ext cx="259" cy="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2406" y="355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>
              <a:off x="2132" y="3672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2880" y="2693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1" lang="en-US" altLang="zh-CN" sz="2400" b="1" baseline="-25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4128" y="259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CC0000"/>
                  </a:solidFill>
                </a:rPr>
                <a:t>S</a:t>
              </a:r>
              <a:r>
                <a:rPr kumimoji="1" lang="en-US" altLang="zh-CN" sz="2400" b="1" baseline="-25000">
                  <a:solidFill>
                    <a:srgbClr val="CC0000"/>
                  </a:solidFill>
                </a:rPr>
                <a:t>2</a:t>
              </a:r>
              <a:endParaRPr kumimoji="1" lang="en-US" altLang="zh-CN" sz="2400" b="1">
                <a:solidFill>
                  <a:srgbClr val="CC0000"/>
                </a:solidFill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264" y="2400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</a:rPr>
                <a:t>AB</a:t>
              </a:r>
              <a:endParaRPr kumimoji="1" lang="en-US" altLang="zh-CN" sz="2400" b="1">
                <a:solidFill>
                  <a:srgbClr val="000099"/>
                </a:solidFill>
              </a:endParaRP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3286" y="3221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</a:rPr>
                <a:t>BC</a:t>
              </a:r>
              <a:endParaRPr kumimoji="1" lang="en-US" altLang="zh-CN" sz="2400" b="1">
                <a:solidFill>
                  <a:srgbClr val="000099"/>
                </a:solidFill>
              </a:endParaRPr>
            </a:p>
          </p:txBody>
        </p:sp>
        <p:sp>
          <p:nvSpPr>
            <p:cNvPr id="44061" name="Oval 29"/>
            <p:cNvSpPr>
              <a:spLocks noChangeArrowheads="1"/>
            </p:cNvSpPr>
            <p:nvPr/>
          </p:nvSpPr>
          <p:spPr bwMode="auto">
            <a:xfrm>
              <a:off x="4098" y="2809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2" name="Oval 30"/>
            <p:cNvSpPr>
              <a:spLocks noChangeArrowheads="1"/>
            </p:cNvSpPr>
            <p:nvPr/>
          </p:nvSpPr>
          <p:spPr bwMode="auto">
            <a:xfrm>
              <a:off x="4106" y="2577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>
              <a:off x="4072" y="2565"/>
              <a:ext cx="56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4" name="Oval 32"/>
            <p:cNvSpPr>
              <a:spLocks noChangeArrowheads="1"/>
            </p:cNvSpPr>
            <p:nvPr/>
          </p:nvSpPr>
          <p:spPr bwMode="auto">
            <a:xfrm>
              <a:off x="2866" y="2977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5" name="Oval 33"/>
            <p:cNvSpPr>
              <a:spLocks noChangeArrowheads="1"/>
            </p:cNvSpPr>
            <p:nvPr/>
          </p:nvSpPr>
          <p:spPr bwMode="auto">
            <a:xfrm>
              <a:off x="3114" y="2961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6" name="Line 34"/>
            <p:cNvSpPr>
              <a:spLocks noChangeShapeType="1"/>
            </p:cNvSpPr>
            <p:nvPr/>
          </p:nvSpPr>
          <p:spPr bwMode="auto">
            <a:xfrm flipH="1">
              <a:off x="3170" y="2997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 flipV="1">
              <a:off x="2897" y="3015"/>
              <a:ext cx="271" cy="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 flipH="1">
              <a:off x="2666" y="3013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069" name="Rectangle 37"/>
            <p:cNvSpPr>
              <a:spLocks noChangeArrowheads="1"/>
            </p:cNvSpPr>
            <p:nvPr/>
          </p:nvSpPr>
          <p:spPr bwMode="auto">
            <a:xfrm rot="-8314482">
              <a:off x="3552" y="3291"/>
              <a:ext cx="327" cy="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4070" name="Group 38"/>
            <p:cNvGrpSpPr>
              <a:grpSpLocks/>
            </p:cNvGrpSpPr>
            <p:nvPr/>
          </p:nvGrpSpPr>
          <p:grpSpPr bwMode="auto">
            <a:xfrm>
              <a:off x="1824" y="2213"/>
              <a:ext cx="322" cy="1595"/>
              <a:chOff x="3024" y="480"/>
              <a:chExt cx="322" cy="1595"/>
            </a:xfrm>
          </p:grpSpPr>
          <p:sp>
            <p:nvSpPr>
              <p:cNvPr id="44071" name="Text Box 39"/>
              <p:cNvSpPr txBox="1">
                <a:spLocks noChangeArrowheads="1"/>
              </p:cNvSpPr>
              <p:nvPr/>
            </p:nvSpPr>
            <p:spPr bwMode="auto">
              <a:xfrm>
                <a:off x="3028" y="178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44072" name="Text Box 40"/>
              <p:cNvSpPr txBox="1">
                <a:spLocks noChangeArrowheads="1"/>
              </p:cNvSpPr>
              <p:nvPr/>
            </p:nvSpPr>
            <p:spPr bwMode="auto">
              <a:xfrm>
                <a:off x="3024" y="48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44073" name="Text Box 41"/>
              <p:cNvSpPr txBox="1">
                <a:spLocks noChangeArrowheads="1"/>
              </p:cNvSpPr>
              <p:nvPr/>
            </p:nvSpPr>
            <p:spPr bwMode="auto">
              <a:xfrm>
                <a:off x="3043" y="112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44074" name="Oval 42"/>
              <p:cNvSpPr>
                <a:spLocks noChangeArrowheads="1"/>
              </p:cNvSpPr>
              <p:nvPr/>
            </p:nvSpPr>
            <p:spPr bwMode="auto">
              <a:xfrm>
                <a:off x="3287" y="599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75" name="Oval 43"/>
              <p:cNvSpPr>
                <a:spLocks noChangeArrowheads="1"/>
              </p:cNvSpPr>
              <p:nvPr/>
            </p:nvSpPr>
            <p:spPr bwMode="auto">
              <a:xfrm>
                <a:off x="3264" y="1248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76" name="Oval 44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0265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133600" y="4876801"/>
            <a:ext cx="76200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99"/>
                </a:solidFill>
              </a:rPr>
              <a:t>或：</a:t>
            </a:r>
            <a:r>
              <a:rPr kumimoji="1" lang="en-US" altLang="zh-CN" sz="3200" b="1" i="1">
                <a:solidFill>
                  <a:srgbClr val="000099"/>
                </a:solidFill>
              </a:rPr>
              <a:t>P </a:t>
            </a:r>
            <a:r>
              <a:rPr kumimoji="1" lang="en-US" altLang="zh-CN" sz="3200" b="1">
                <a:solidFill>
                  <a:srgbClr val="000099"/>
                </a:solidFill>
              </a:rPr>
              <a:t>=</a:t>
            </a:r>
            <a:r>
              <a:rPr kumimoji="1" lang="en-US" altLang="zh-CN" sz="3200" b="1" i="1">
                <a:solidFill>
                  <a:srgbClr val="000099"/>
                </a:solidFill>
              </a:rPr>
              <a:t>I </a:t>
            </a:r>
            <a:r>
              <a:rPr kumimoji="1" lang="en-US" altLang="zh-CN" sz="3200" b="1" baseline="30000">
                <a:solidFill>
                  <a:srgbClr val="000099"/>
                </a:solidFill>
              </a:rPr>
              <a:t>2</a:t>
            </a:r>
            <a:r>
              <a:rPr kumimoji="1" lang="en-US" altLang="zh-CN" sz="3200" b="1" i="1">
                <a:solidFill>
                  <a:srgbClr val="000099"/>
                </a:solidFill>
              </a:rPr>
              <a:t>R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99"/>
                </a:solidFill>
              </a:rPr>
              <a:t>        P </a:t>
            </a:r>
            <a:r>
              <a:rPr kumimoji="1" lang="en-US" altLang="zh-CN" sz="3200" b="1">
                <a:solidFill>
                  <a:srgbClr val="000099"/>
                </a:solidFill>
              </a:rPr>
              <a:t>=</a:t>
            </a:r>
            <a:r>
              <a:rPr kumimoji="1" lang="en-US" altLang="zh-CN" sz="3200" b="1" i="1">
                <a:solidFill>
                  <a:srgbClr val="000099"/>
                </a:solidFill>
              </a:rPr>
              <a:t>UI</a:t>
            </a:r>
            <a:r>
              <a:rPr kumimoji="1" lang="en-US" altLang="zh-CN" sz="3200" b="1">
                <a:solidFill>
                  <a:srgbClr val="000099"/>
                </a:solidFill>
              </a:rPr>
              <a:t>cos</a:t>
            </a:r>
            <a:r>
              <a:rPr kumimoji="1" lang="en-US" altLang="zh-CN" sz="3200" b="1">
                <a:solidFill>
                  <a:srgbClr val="000099"/>
                </a:solidFill>
                <a:sym typeface="Symbol" panose="05050102010706020507" pitchFamily="18" charset="2"/>
              </a:rPr>
              <a:t></a:t>
            </a:r>
            <a:r>
              <a:rPr kumimoji="1" lang="zh-CN" altLang="en-US" sz="3200" b="1">
                <a:solidFill>
                  <a:srgbClr val="000099"/>
                </a:solidFill>
                <a:sym typeface="Symbol" panose="05050102010706020507" pitchFamily="18" charset="2"/>
              </a:rPr>
              <a:t>　</a:t>
            </a:r>
            <a:r>
              <a:rPr kumimoji="1" lang="en-US" altLang="zh-CN" sz="3200" b="1" i="1">
                <a:solidFill>
                  <a:srgbClr val="000099"/>
                </a:solidFill>
                <a:sym typeface="Symbol" panose="05050102010706020507" pitchFamily="18" charset="2"/>
              </a:rPr>
              <a:t>tg</a:t>
            </a:r>
            <a:r>
              <a:rPr kumimoji="1" lang="en-US" altLang="zh-CN" sz="3200" b="1">
                <a:solidFill>
                  <a:srgbClr val="000099"/>
                </a:solidFill>
                <a:sym typeface="Symbol" panose="05050102010706020507" pitchFamily="18" charset="2"/>
              </a:rPr>
              <a:t> </a:t>
            </a:r>
            <a:r>
              <a:rPr kumimoji="1" lang="en-US" altLang="zh-CN" sz="3200" b="1" i="1">
                <a:solidFill>
                  <a:srgbClr val="000099"/>
                </a:solidFill>
                <a:sym typeface="Symbol" panose="05050102010706020507" pitchFamily="18" charset="2"/>
              </a:rPr>
              <a:t>=X</a:t>
            </a:r>
            <a:r>
              <a:rPr kumimoji="1" lang="en-US" altLang="zh-CN" sz="3200" b="1" i="1" baseline="-25000">
                <a:solidFill>
                  <a:srgbClr val="000099"/>
                </a:solidFill>
                <a:sym typeface="Symbol" panose="05050102010706020507" pitchFamily="18" charset="2"/>
              </a:rPr>
              <a:t>L </a:t>
            </a:r>
            <a:r>
              <a:rPr kumimoji="1" lang="en-US" altLang="zh-CN" sz="3200" b="1" i="1">
                <a:solidFill>
                  <a:srgbClr val="000099"/>
                </a:solidFill>
                <a:sym typeface="Symbol" panose="05050102010706020507" pitchFamily="18" charset="2"/>
              </a:rPr>
              <a:t>/ R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3886200" y="54864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6096000" y="609600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995489" y="1111250"/>
          <a:ext cx="43529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1803240" imgH="431640" progId="Equation.3">
                  <p:embed/>
                </p:oleObj>
              </mc:Choice>
              <mc:Fallback>
                <p:oleObj name="Equation" r:id="rId3" imgW="180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9" y="1111250"/>
                        <a:ext cx="43529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039938" y="2133600"/>
          <a:ext cx="31416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5" imgW="1066680" imgH="457200" progId="Equation.3">
                  <p:embed/>
                </p:oleObj>
              </mc:Choice>
              <mc:Fallback>
                <p:oleObj name="Equation" r:id="rId5" imgW="106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2133600"/>
                        <a:ext cx="31416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3124200" y="3230563"/>
          <a:ext cx="9906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公式" r:id="rId7" imgW="431640" imgH="177480" progId="Equation.3">
                  <p:embed/>
                </p:oleObj>
              </mc:Choice>
              <mc:Fallback>
                <p:oleObj name="公式" r:id="rId7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30563"/>
                        <a:ext cx="9906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130426" y="3657600"/>
          <a:ext cx="48434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9" imgW="1917360" imgH="253800" progId="Equation.3">
                  <p:embed/>
                </p:oleObj>
              </mc:Choice>
              <mc:Fallback>
                <p:oleObj name="Equation" r:id="rId9" imgW="1917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3657600"/>
                        <a:ext cx="484346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101850" y="4291014"/>
          <a:ext cx="55181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11" imgW="2184120" imgH="253800" progId="Equation.3">
                  <p:embed/>
                </p:oleObj>
              </mc:Choice>
              <mc:Fallback>
                <p:oleObj name="Equation" r:id="rId11" imgW="2184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291014"/>
                        <a:ext cx="55181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52600" y="381000"/>
            <a:ext cx="1295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</a:rPr>
              <a:t>  </a:t>
            </a:r>
            <a:r>
              <a:rPr lang="zh-CN" altLang="en-US" sz="3200" b="1">
                <a:solidFill>
                  <a:srgbClr val="CC0000"/>
                </a:solidFill>
              </a:rPr>
              <a:t>解：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2609851" y="609601"/>
            <a:ext cx="355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(1) </a:t>
            </a:r>
            <a:r>
              <a:rPr kumimoji="1" lang="zh-CN" altLang="en-US" sz="2800" b="1">
                <a:solidFill>
                  <a:srgbClr val="000000"/>
                </a:solidFill>
              </a:rPr>
              <a:t>由已知条件可求得</a:t>
            </a:r>
          </a:p>
        </p:txBody>
      </p:sp>
      <p:grpSp>
        <p:nvGrpSpPr>
          <p:cNvPr id="45109" name="Group 53"/>
          <p:cNvGrpSpPr>
            <a:grpSpLocks/>
          </p:cNvGrpSpPr>
          <p:nvPr/>
        </p:nvGrpSpPr>
        <p:grpSpPr bwMode="auto">
          <a:xfrm>
            <a:off x="6400801" y="838200"/>
            <a:ext cx="4113213" cy="2590800"/>
            <a:chOff x="1824" y="2213"/>
            <a:chExt cx="2591" cy="1632"/>
          </a:xfrm>
        </p:grpSpPr>
        <p:sp>
          <p:nvSpPr>
            <p:cNvPr id="45110" name="Text Box 54"/>
            <p:cNvSpPr txBox="1">
              <a:spLocks noChangeArrowheads="1"/>
            </p:cNvSpPr>
            <p:nvPr/>
          </p:nvSpPr>
          <p:spPr bwMode="auto">
            <a:xfrm>
              <a:off x="3702" y="3001"/>
              <a:ext cx="4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111" name="Rectangle 55"/>
            <p:cNvSpPr>
              <a:spLocks noChangeArrowheads="1"/>
            </p:cNvSpPr>
            <p:nvPr/>
          </p:nvSpPr>
          <p:spPr bwMode="auto">
            <a:xfrm rot="-5388762">
              <a:off x="3973" y="3191"/>
              <a:ext cx="327" cy="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rot="-5389120">
              <a:off x="4016" y="24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3" name="Line 57"/>
            <p:cNvSpPr>
              <a:spLocks noChangeShapeType="1"/>
            </p:cNvSpPr>
            <p:nvPr/>
          </p:nvSpPr>
          <p:spPr bwMode="auto">
            <a:xfrm rot="16210880" flipV="1">
              <a:off x="4008" y="3542"/>
              <a:ext cx="2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4" name="Rectangle 58"/>
            <p:cNvSpPr>
              <a:spLocks noChangeArrowheads="1"/>
            </p:cNvSpPr>
            <p:nvPr/>
          </p:nvSpPr>
          <p:spPr bwMode="auto">
            <a:xfrm rot="-2128465">
              <a:off x="3518" y="2638"/>
              <a:ext cx="332" cy="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5" name="Line 59"/>
            <p:cNvSpPr>
              <a:spLocks noChangeShapeType="1"/>
            </p:cNvSpPr>
            <p:nvPr/>
          </p:nvSpPr>
          <p:spPr bwMode="auto">
            <a:xfrm rot="-2216266">
              <a:off x="3795" y="2468"/>
              <a:ext cx="374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6" name="Line 60"/>
            <p:cNvSpPr>
              <a:spLocks noChangeShapeType="1"/>
            </p:cNvSpPr>
            <p:nvPr/>
          </p:nvSpPr>
          <p:spPr bwMode="auto">
            <a:xfrm rot="19236392" flipV="1">
              <a:off x="3267" y="2878"/>
              <a:ext cx="323" cy="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7" name="Line 61"/>
            <p:cNvSpPr>
              <a:spLocks noChangeShapeType="1"/>
            </p:cNvSpPr>
            <p:nvPr/>
          </p:nvSpPr>
          <p:spPr bwMode="auto">
            <a:xfrm rot="-8380990">
              <a:off x="3261" y="3112"/>
              <a:ext cx="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8" name="Line 62"/>
            <p:cNvSpPr>
              <a:spLocks noChangeShapeType="1"/>
            </p:cNvSpPr>
            <p:nvPr/>
          </p:nvSpPr>
          <p:spPr bwMode="auto">
            <a:xfrm rot="13219010" flipV="1">
              <a:off x="3809" y="3542"/>
              <a:ext cx="359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9" name="Line 63"/>
            <p:cNvSpPr>
              <a:spLocks noChangeShapeType="1"/>
            </p:cNvSpPr>
            <p:nvPr/>
          </p:nvSpPr>
          <p:spPr bwMode="auto">
            <a:xfrm flipV="1">
              <a:off x="4136" y="2877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0" name="Oval 64"/>
            <p:cNvSpPr>
              <a:spLocks noChangeArrowheads="1"/>
            </p:cNvSpPr>
            <p:nvPr/>
          </p:nvSpPr>
          <p:spPr bwMode="auto">
            <a:xfrm>
              <a:off x="2406" y="2885"/>
              <a:ext cx="260" cy="2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2406" y="288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5122" name="Line 66"/>
            <p:cNvSpPr>
              <a:spLocks noChangeShapeType="1"/>
            </p:cNvSpPr>
            <p:nvPr/>
          </p:nvSpPr>
          <p:spPr bwMode="auto">
            <a:xfrm flipH="1">
              <a:off x="2137" y="3013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3" name="Line 67"/>
            <p:cNvSpPr>
              <a:spLocks noChangeShapeType="1"/>
            </p:cNvSpPr>
            <p:nvPr/>
          </p:nvSpPr>
          <p:spPr bwMode="auto">
            <a:xfrm flipH="1">
              <a:off x="2665" y="2361"/>
              <a:ext cx="14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4" name="Oval 68"/>
            <p:cNvSpPr>
              <a:spLocks noChangeArrowheads="1"/>
            </p:cNvSpPr>
            <p:nvPr/>
          </p:nvSpPr>
          <p:spPr bwMode="auto">
            <a:xfrm>
              <a:off x="2406" y="2213"/>
              <a:ext cx="259" cy="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5" name="Text Box 69"/>
            <p:cNvSpPr txBox="1">
              <a:spLocks noChangeArrowheads="1"/>
            </p:cNvSpPr>
            <p:nvPr/>
          </p:nvSpPr>
          <p:spPr bwMode="auto">
            <a:xfrm>
              <a:off x="2406" y="221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5126" name="Line 70"/>
            <p:cNvSpPr>
              <a:spLocks noChangeShapeType="1"/>
            </p:cNvSpPr>
            <p:nvPr/>
          </p:nvSpPr>
          <p:spPr bwMode="auto">
            <a:xfrm flipH="1">
              <a:off x="2132" y="2361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7" name="Line 71"/>
            <p:cNvSpPr>
              <a:spLocks noChangeShapeType="1"/>
            </p:cNvSpPr>
            <p:nvPr/>
          </p:nvSpPr>
          <p:spPr bwMode="auto">
            <a:xfrm flipH="1" flipV="1">
              <a:off x="2670" y="3672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8" name="Oval 72"/>
            <p:cNvSpPr>
              <a:spLocks noChangeArrowheads="1"/>
            </p:cNvSpPr>
            <p:nvPr/>
          </p:nvSpPr>
          <p:spPr bwMode="auto">
            <a:xfrm>
              <a:off x="2406" y="3557"/>
              <a:ext cx="259" cy="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9" name="Text Box 73"/>
            <p:cNvSpPr txBox="1">
              <a:spLocks noChangeArrowheads="1"/>
            </p:cNvSpPr>
            <p:nvPr/>
          </p:nvSpPr>
          <p:spPr bwMode="auto">
            <a:xfrm>
              <a:off x="2406" y="355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H="1">
              <a:off x="2132" y="3672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1" name="Text Box 75"/>
            <p:cNvSpPr txBox="1">
              <a:spLocks noChangeArrowheads="1"/>
            </p:cNvSpPr>
            <p:nvPr/>
          </p:nvSpPr>
          <p:spPr bwMode="auto">
            <a:xfrm>
              <a:off x="2880" y="2693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1" lang="en-US" altLang="zh-CN" sz="2400" b="1" baseline="-25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132" name="Text Box 76"/>
            <p:cNvSpPr txBox="1">
              <a:spLocks noChangeArrowheads="1"/>
            </p:cNvSpPr>
            <p:nvPr/>
          </p:nvSpPr>
          <p:spPr bwMode="auto">
            <a:xfrm>
              <a:off x="4128" y="259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CC0000"/>
                  </a:solidFill>
                </a:rPr>
                <a:t>S</a:t>
              </a:r>
              <a:r>
                <a:rPr kumimoji="1" lang="en-US" altLang="zh-CN" sz="2400" b="1" baseline="-25000">
                  <a:solidFill>
                    <a:srgbClr val="CC0000"/>
                  </a:solidFill>
                </a:rPr>
                <a:t>2</a:t>
              </a:r>
              <a:endParaRPr kumimoji="1" lang="en-US" altLang="zh-CN" sz="2400" b="1">
                <a:solidFill>
                  <a:srgbClr val="CC0000"/>
                </a:solidFill>
              </a:endParaRPr>
            </a:p>
          </p:txBody>
        </p:sp>
        <p:sp>
          <p:nvSpPr>
            <p:cNvPr id="45133" name="Text Box 77"/>
            <p:cNvSpPr txBox="1">
              <a:spLocks noChangeArrowheads="1"/>
            </p:cNvSpPr>
            <p:nvPr/>
          </p:nvSpPr>
          <p:spPr bwMode="auto">
            <a:xfrm>
              <a:off x="3264" y="2400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</a:rPr>
                <a:t>AB</a:t>
              </a:r>
              <a:endParaRPr kumimoji="1" lang="en-US" altLang="zh-CN" sz="2400" b="1">
                <a:solidFill>
                  <a:srgbClr val="000099"/>
                </a:solidFill>
              </a:endParaRPr>
            </a:p>
          </p:txBody>
        </p:sp>
        <p:sp>
          <p:nvSpPr>
            <p:cNvPr id="45134" name="Text Box 78"/>
            <p:cNvSpPr txBox="1">
              <a:spLocks noChangeArrowheads="1"/>
            </p:cNvSpPr>
            <p:nvPr/>
          </p:nvSpPr>
          <p:spPr bwMode="auto">
            <a:xfrm>
              <a:off x="3286" y="3221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</a:rPr>
                <a:t>BC</a:t>
              </a:r>
              <a:endParaRPr kumimoji="1" lang="en-US" altLang="zh-CN" sz="2400" b="1">
                <a:solidFill>
                  <a:srgbClr val="000099"/>
                </a:solidFill>
              </a:endParaRPr>
            </a:p>
          </p:txBody>
        </p:sp>
        <p:sp>
          <p:nvSpPr>
            <p:cNvPr id="45135" name="Oval 79"/>
            <p:cNvSpPr>
              <a:spLocks noChangeArrowheads="1"/>
            </p:cNvSpPr>
            <p:nvPr/>
          </p:nvSpPr>
          <p:spPr bwMode="auto">
            <a:xfrm>
              <a:off x="4098" y="2809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6" name="Oval 80"/>
            <p:cNvSpPr>
              <a:spLocks noChangeArrowheads="1"/>
            </p:cNvSpPr>
            <p:nvPr/>
          </p:nvSpPr>
          <p:spPr bwMode="auto">
            <a:xfrm>
              <a:off x="4106" y="2577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7" name="Line 81"/>
            <p:cNvSpPr>
              <a:spLocks noChangeShapeType="1"/>
            </p:cNvSpPr>
            <p:nvPr/>
          </p:nvSpPr>
          <p:spPr bwMode="auto">
            <a:xfrm>
              <a:off x="4072" y="2565"/>
              <a:ext cx="56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8" name="Oval 82"/>
            <p:cNvSpPr>
              <a:spLocks noChangeArrowheads="1"/>
            </p:cNvSpPr>
            <p:nvPr/>
          </p:nvSpPr>
          <p:spPr bwMode="auto">
            <a:xfrm>
              <a:off x="2866" y="2977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9" name="Oval 83"/>
            <p:cNvSpPr>
              <a:spLocks noChangeArrowheads="1"/>
            </p:cNvSpPr>
            <p:nvPr/>
          </p:nvSpPr>
          <p:spPr bwMode="auto">
            <a:xfrm>
              <a:off x="3114" y="2961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40" name="Line 84"/>
            <p:cNvSpPr>
              <a:spLocks noChangeShapeType="1"/>
            </p:cNvSpPr>
            <p:nvPr/>
          </p:nvSpPr>
          <p:spPr bwMode="auto">
            <a:xfrm flipH="1">
              <a:off x="3170" y="2997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41" name="Line 85"/>
            <p:cNvSpPr>
              <a:spLocks noChangeShapeType="1"/>
            </p:cNvSpPr>
            <p:nvPr/>
          </p:nvSpPr>
          <p:spPr bwMode="auto">
            <a:xfrm flipV="1">
              <a:off x="2897" y="3015"/>
              <a:ext cx="271" cy="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42" name="Line 86"/>
            <p:cNvSpPr>
              <a:spLocks noChangeShapeType="1"/>
            </p:cNvSpPr>
            <p:nvPr/>
          </p:nvSpPr>
          <p:spPr bwMode="auto">
            <a:xfrm flipH="1">
              <a:off x="2666" y="3013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43" name="Rectangle 87"/>
            <p:cNvSpPr>
              <a:spLocks noChangeArrowheads="1"/>
            </p:cNvSpPr>
            <p:nvPr/>
          </p:nvSpPr>
          <p:spPr bwMode="auto">
            <a:xfrm rot="-8314482">
              <a:off x="3552" y="3291"/>
              <a:ext cx="327" cy="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5144" name="Group 88"/>
            <p:cNvGrpSpPr>
              <a:grpSpLocks/>
            </p:cNvGrpSpPr>
            <p:nvPr/>
          </p:nvGrpSpPr>
          <p:grpSpPr bwMode="auto">
            <a:xfrm>
              <a:off x="1824" y="2213"/>
              <a:ext cx="322" cy="1595"/>
              <a:chOff x="3024" y="480"/>
              <a:chExt cx="322" cy="1595"/>
            </a:xfrm>
          </p:grpSpPr>
          <p:sp>
            <p:nvSpPr>
              <p:cNvPr id="45145" name="Text Box 89"/>
              <p:cNvSpPr txBox="1">
                <a:spLocks noChangeArrowheads="1"/>
              </p:cNvSpPr>
              <p:nvPr/>
            </p:nvSpPr>
            <p:spPr bwMode="auto">
              <a:xfrm>
                <a:off x="3028" y="178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45146" name="Text Box 90"/>
              <p:cNvSpPr txBox="1">
                <a:spLocks noChangeArrowheads="1"/>
              </p:cNvSpPr>
              <p:nvPr/>
            </p:nvSpPr>
            <p:spPr bwMode="auto">
              <a:xfrm>
                <a:off x="3024" y="48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45147" name="Text Box 91"/>
              <p:cNvSpPr txBox="1">
                <a:spLocks noChangeArrowheads="1"/>
              </p:cNvSpPr>
              <p:nvPr/>
            </p:nvSpPr>
            <p:spPr bwMode="auto">
              <a:xfrm>
                <a:off x="3043" y="112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45148" name="Oval 92"/>
              <p:cNvSpPr>
                <a:spLocks noChangeArrowheads="1"/>
              </p:cNvSpPr>
              <p:nvPr/>
            </p:nvSpPr>
            <p:spPr bwMode="auto">
              <a:xfrm>
                <a:off x="3287" y="599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49" name="Oval 93"/>
              <p:cNvSpPr>
                <a:spLocks noChangeArrowheads="1"/>
              </p:cNvSpPr>
              <p:nvPr/>
            </p:nvSpPr>
            <p:spPr bwMode="auto">
              <a:xfrm>
                <a:off x="3264" y="1248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50" name="Oval 94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139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nimBg="1"/>
      <p:bldP spid="450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947864" y="584201"/>
            <a:ext cx="452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2) S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闭合、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断开时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981200" y="3300414"/>
            <a:ext cx="5791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3200" b="1">
                <a:solidFill>
                  <a:srgbClr val="000000"/>
                </a:solidFill>
              </a:rPr>
              <a:t> </a:t>
            </a:r>
            <a:r>
              <a:rPr kumimoji="1" lang="zh-CN" altLang="zh-CN" sz="3200" b="1">
                <a:solidFill>
                  <a:srgbClr val="000000"/>
                </a:solidFill>
                <a:sym typeface="Symbol" panose="05050102010706020507" pitchFamily="18" charset="2"/>
              </a:rPr>
              <a:t>  </a:t>
            </a:r>
            <a:r>
              <a:rPr kumimoji="1" lang="en-US" altLang="zh-CN" sz="3200" b="1" i="1">
                <a:solidFill>
                  <a:srgbClr val="000000"/>
                </a:solidFill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</a:rPr>
              <a:t>A</a:t>
            </a:r>
            <a:r>
              <a:rPr kumimoji="1" lang="en-US" altLang="zh-CN" sz="3200" b="1">
                <a:solidFill>
                  <a:srgbClr val="000000"/>
                </a:solidFill>
              </a:rPr>
              <a:t>=</a:t>
            </a:r>
            <a:r>
              <a:rPr kumimoji="1" lang="en-US" altLang="zh-CN" sz="3200" b="1" i="1">
                <a:solidFill>
                  <a:srgbClr val="000000"/>
                </a:solidFill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</a:rPr>
              <a:t>C </a:t>
            </a:r>
            <a:r>
              <a:rPr kumimoji="1" lang="en-US" altLang="zh-CN" sz="3200" b="1">
                <a:solidFill>
                  <a:srgbClr val="000000"/>
                </a:solidFill>
              </a:rPr>
              <a:t>=10A  </a:t>
            </a:r>
            <a:r>
              <a:rPr kumimoji="1" lang="en-US" altLang="zh-CN" sz="3200" b="1" i="1">
                <a:solidFill>
                  <a:srgbClr val="000000"/>
                </a:solidFill>
              </a:rPr>
              <a:t>  I</a:t>
            </a:r>
            <a:r>
              <a:rPr kumimoji="1" lang="en-US" altLang="zh-CN" sz="3200" b="1" baseline="-25000">
                <a:solidFill>
                  <a:srgbClr val="000000"/>
                </a:solidFill>
              </a:rPr>
              <a:t>B</a:t>
            </a:r>
            <a:r>
              <a:rPr kumimoji="1" lang="en-US" altLang="zh-CN" sz="3200" b="1" i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</a:rPr>
              <a:t>=17.32  A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057400" y="1133476"/>
            <a:ext cx="38862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8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流过电流表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的电流变为相电流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，流过电流表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的电流仍为线电流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060576" y="3711576"/>
            <a:ext cx="7007225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</a:rPr>
              <a:t>因为开关</a:t>
            </a:r>
            <a:r>
              <a:rPr kumimoji="1"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</a:rPr>
              <a:t>均闭合时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每相有功功率 </a:t>
            </a:r>
            <a:r>
              <a:rPr kumimoji="1" lang="en-US" altLang="zh-CN" sz="32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 </a:t>
            </a:r>
            <a:r>
              <a:rPr kumimoji="1"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=1.5 kW</a:t>
            </a:r>
            <a:endParaRPr kumimoji="1" lang="en-US" altLang="zh-CN" sz="2800" b="1" baseline="-250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905000" y="4800601"/>
            <a:ext cx="8458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800" b="1" i="1">
                <a:solidFill>
                  <a:srgbClr val="000000"/>
                </a:solidFill>
              </a:rPr>
              <a:t>   </a:t>
            </a:r>
            <a:r>
              <a:rPr kumimoji="1" lang="zh-CN" altLang="zh-CN" sz="2800" b="1">
                <a:solidFill>
                  <a:srgbClr val="000000"/>
                </a:solidFill>
              </a:rPr>
              <a:t>当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</a:rPr>
              <a:t>合、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</a:rPr>
              <a:t>断时，</a:t>
            </a:r>
            <a:r>
              <a:rPr kumimoji="1" lang="en-US" altLang="zh-CN" sz="2800" b="1" i="1">
                <a:solidFill>
                  <a:srgbClr val="000000"/>
                </a:solidFill>
              </a:rPr>
              <a:t>Z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AB</a:t>
            </a:r>
            <a:r>
              <a:rPr kumimoji="1" lang="zh-CN" altLang="en-US" sz="2800" b="1">
                <a:solidFill>
                  <a:srgbClr val="000000"/>
                </a:solidFill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</a:rPr>
              <a:t>Z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BC</a:t>
            </a:r>
            <a:r>
              <a:rPr kumimoji="1" lang="en-US" altLang="zh-CN" sz="2800" b="1" i="1" baseline="-25000">
                <a:solidFill>
                  <a:srgbClr val="000000"/>
                </a:solidFill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</a:rPr>
              <a:t>的相电压和相电流不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</a:rPr>
              <a:t>变，则</a:t>
            </a:r>
            <a:r>
              <a:rPr kumimoji="1" lang="en-US" altLang="zh-CN" sz="2800" b="1" i="1">
                <a:solidFill>
                  <a:srgbClr val="000000"/>
                </a:solidFill>
              </a:rPr>
              <a:t>P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AB</a:t>
            </a:r>
            <a:r>
              <a:rPr kumimoji="1" lang="zh-CN" altLang="en-US" sz="2800" b="1">
                <a:solidFill>
                  <a:srgbClr val="000000"/>
                </a:solidFill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</a:rPr>
              <a:t>P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BC</a:t>
            </a:r>
            <a:r>
              <a:rPr kumimoji="1" lang="zh-CN" altLang="en-US" sz="2800" b="1">
                <a:solidFill>
                  <a:srgbClr val="000000"/>
                </a:solidFill>
              </a:rPr>
              <a:t>不变。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627688" y="5562600"/>
            <a:ext cx="3592512" cy="5794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kumimoji="1" lang="en-US" altLang="zh-CN" sz="32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</a:t>
            </a: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+P</a:t>
            </a:r>
            <a:r>
              <a:rPr kumimoji="1" lang="en-US" altLang="zh-CN" sz="32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BC</a:t>
            </a:r>
            <a:r>
              <a:rPr kumimoji="1"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kW</a:t>
            </a:r>
          </a:p>
        </p:txBody>
      </p:sp>
      <p:grpSp>
        <p:nvGrpSpPr>
          <p:cNvPr id="46128" name="Group 48"/>
          <p:cNvGrpSpPr>
            <a:grpSpLocks/>
          </p:cNvGrpSpPr>
          <p:nvPr/>
        </p:nvGrpSpPr>
        <p:grpSpPr bwMode="auto">
          <a:xfrm>
            <a:off x="6096000" y="533401"/>
            <a:ext cx="4427538" cy="2652713"/>
            <a:chOff x="2880" y="336"/>
            <a:chExt cx="2789" cy="1671"/>
          </a:xfrm>
        </p:grpSpPr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3937" y="86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3880" y="1248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 rot="-5388762">
              <a:off x="5008" y="1320"/>
              <a:ext cx="363" cy="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 rot="-5389120">
              <a:off x="5068" y="62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rot="16210880" flipV="1">
              <a:off x="5060" y="1684"/>
              <a:ext cx="2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 rot="-2128465">
              <a:off x="4567" y="769"/>
              <a:ext cx="369" cy="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rot="-2216266">
              <a:off x="4876" y="602"/>
              <a:ext cx="342" cy="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 rot="19383734" flipV="1">
              <a:off x="4319" y="1020"/>
              <a:ext cx="323" cy="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 rot="-8293189">
              <a:off x="4575" y="1417"/>
              <a:ext cx="369" cy="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rot="-8380990">
              <a:off x="4320" y="12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 rot="13219010" flipV="1">
              <a:off x="4861" y="1684"/>
              <a:ext cx="359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V="1">
              <a:off x="5188" y="1019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 flipH="1" flipV="1">
              <a:off x="5040" y="753"/>
              <a:ext cx="149" cy="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 flipH="1">
              <a:off x="4191" y="1136"/>
              <a:ext cx="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 rot="5400000" flipH="1" flipV="1">
              <a:off x="3993" y="1088"/>
              <a:ext cx="147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 flipH="1">
              <a:off x="3728" y="1155"/>
              <a:ext cx="2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3458" y="1027"/>
              <a:ext cx="260" cy="265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3447" y="100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 flipH="1">
              <a:off x="3189" y="1155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H="1">
              <a:off x="3717" y="503"/>
              <a:ext cx="14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3458" y="355"/>
              <a:ext cx="259" cy="266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3447" y="3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 flipH="1">
              <a:off x="3184" y="503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 flipH="1" flipV="1">
              <a:off x="3722" y="1814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3458" y="1699"/>
              <a:ext cx="259" cy="266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3447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 flipH="1">
              <a:off x="3184" y="1814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5184" y="72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4322" y="542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5197" y="1273"/>
              <a:ext cx="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6119" name="Text Box 39"/>
            <p:cNvSpPr txBox="1">
              <a:spLocks noChangeArrowheads="1"/>
            </p:cNvSpPr>
            <p:nvPr/>
          </p:nvSpPr>
          <p:spPr bwMode="auto">
            <a:xfrm>
              <a:off x="4735" y="1190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6120" name="Line 40"/>
            <p:cNvSpPr>
              <a:spLocks noChangeShapeType="1"/>
            </p:cNvSpPr>
            <p:nvPr/>
          </p:nvSpPr>
          <p:spPr bwMode="auto">
            <a:xfrm>
              <a:off x="3936" y="1056"/>
              <a:ext cx="14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6121" name="Group 41"/>
            <p:cNvGrpSpPr>
              <a:grpSpLocks/>
            </p:cNvGrpSpPr>
            <p:nvPr/>
          </p:nvGrpSpPr>
          <p:grpSpPr bwMode="auto">
            <a:xfrm>
              <a:off x="2880" y="336"/>
              <a:ext cx="322" cy="1595"/>
              <a:chOff x="3024" y="480"/>
              <a:chExt cx="322" cy="1595"/>
            </a:xfrm>
          </p:grpSpPr>
          <p:sp>
            <p:nvSpPr>
              <p:cNvPr id="46122" name="Text Box 42"/>
              <p:cNvSpPr txBox="1">
                <a:spLocks noChangeArrowheads="1"/>
              </p:cNvSpPr>
              <p:nvPr/>
            </p:nvSpPr>
            <p:spPr bwMode="auto">
              <a:xfrm>
                <a:off x="3028" y="178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46123" name="Text Box 43"/>
              <p:cNvSpPr txBox="1">
                <a:spLocks noChangeArrowheads="1"/>
              </p:cNvSpPr>
              <p:nvPr/>
            </p:nvSpPr>
            <p:spPr bwMode="auto">
              <a:xfrm>
                <a:off x="3024" y="48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46124" name="Text Box 44"/>
              <p:cNvSpPr txBox="1">
                <a:spLocks noChangeArrowheads="1"/>
              </p:cNvSpPr>
              <p:nvPr/>
            </p:nvSpPr>
            <p:spPr bwMode="auto">
              <a:xfrm>
                <a:off x="3043" y="112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46125" name="Oval 45"/>
              <p:cNvSpPr>
                <a:spLocks noChangeArrowheads="1"/>
              </p:cNvSpPr>
              <p:nvPr/>
            </p:nvSpPr>
            <p:spPr bwMode="auto">
              <a:xfrm>
                <a:off x="3287" y="599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6" name="Oval 46"/>
              <p:cNvSpPr>
                <a:spLocks noChangeArrowheads="1"/>
              </p:cNvSpPr>
              <p:nvPr/>
            </p:nvSpPr>
            <p:spPr bwMode="auto">
              <a:xfrm>
                <a:off x="3264" y="1248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7" name="Oval 47"/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9011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4" grpId="0" autoUpdateAnimBg="0"/>
      <p:bldP spid="46085" grpId="0" autoUpdateAnimBg="0"/>
      <p:bldP spid="46086" grpId="0" autoUpdateAnimBg="0"/>
      <p:bldP spid="4608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514600" y="1433514"/>
            <a:ext cx="14478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</a:rPr>
              <a:t>B</a:t>
            </a:r>
            <a:r>
              <a:rPr kumimoji="1" lang="en-US" altLang="zh-CN" sz="3200" b="1" i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</a:rPr>
              <a:t>= 0A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981200" y="7620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3) S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断开、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闭合时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296150" y="3154363"/>
            <a:ext cx="264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变为单相电路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7451726" y="3649664"/>
            <a:ext cx="3186113" cy="2630487"/>
            <a:chOff x="3686" y="2318"/>
            <a:chExt cx="2007" cy="1657"/>
          </a:xfrm>
        </p:grpSpPr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3994" y="2496"/>
              <a:ext cx="1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5163" y="2957"/>
              <a:ext cx="137" cy="3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4523" y="3231"/>
              <a:ext cx="137" cy="3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4523" y="2684"/>
              <a:ext cx="137" cy="3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4592" y="2507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4592" y="3003"/>
              <a:ext cx="0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H="1">
              <a:off x="4586" y="3555"/>
              <a:ext cx="0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3994" y="3744"/>
              <a:ext cx="12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5264" y="2448"/>
              <a:ext cx="63" cy="135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5216" y="2496"/>
              <a:ext cx="0" cy="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5216" y="3264"/>
              <a:ext cx="0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3946" y="3566"/>
              <a:ext cx="51" cy="40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4638" y="2679"/>
              <a:ext cx="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4640" y="3254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5276" y="2995"/>
              <a:ext cx="4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</a:t>
              </a:r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3686" y="234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3692" y="356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3946" y="2318"/>
              <a:ext cx="51" cy="40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5302" y="2544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5302" y="254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4404" y="2592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4116" y="262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2209800" y="1792289"/>
            <a:ext cx="39624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kumimoji="1" lang="en-US" altLang="zh-CN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仍为相电流</a:t>
            </a:r>
            <a:r>
              <a:rPr kumimoji="1"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kumimoji="1" lang="en-US" altLang="zh-CN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变为 </a:t>
            </a:r>
            <a:r>
              <a:rPr kumimoji="1"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1/2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1981200" y="2911475"/>
            <a:ext cx="473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  </a:t>
            </a:r>
            <a:r>
              <a:rPr kumimoji="1" lang="en-US" altLang="zh-CN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kumimoji="1" lang="en-US" altLang="zh-CN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en-US" altLang="zh-CN" sz="3200" b="1" i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=10 A+ 5 A= 15A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2057400" y="3414714"/>
            <a:ext cx="49530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T Extra" panose="05050102010205020202" pitchFamily="18" charset="2"/>
              </a:rPr>
              <a:t></a:t>
            </a:r>
            <a:r>
              <a:rPr kumimoji="1" lang="zh-CN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2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变为 </a:t>
            </a:r>
            <a:r>
              <a:rPr kumimoji="1"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1/2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2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zh-CN" altLang="en-US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所以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kumimoji="1" lang="zh-CN" altLang="en-US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相的功率变为原来的</a:t>
            </a:r>
            <a:r>
              <a:rPr kumimoji="1"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1/4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1905000" y="4557713"/>
            <a:ext cx="62484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i="1">
                <a:solidFill>
                  <a:srgbClr val="000000"/>
                </a:solidFill>
              </a:rPr>
              <a:t>  </a:t>
            </a:r>
            <a:r>
              <a:rPr kumimoji="1" lang="en-US" altLang="zh-CN" sz="3200" b="1" i="1">
                <a:solidFill>
                  <a:srgbClr val="000000"/>
                </a:solidFill>
              </a:rPr>
              <a:t>P </a:t>
            </a:r>
            <a:r>
              <a:rPr kumimoji="1" lang="en-US" altLang="zh-CN" sz="3200" b="1">
                <a:solidFill>
                  <a:srgbClr val="000000"/>
                </a:solidFill>
              </a:rPr>
              <a:t>= 1/4 </a:t>
            </a:r>
            <a:r>
              <a:rPr kumimoji="1" lang="en-US" altLang="zh-CN" sz="3200" b="1" i="1">
                <a:solidFill>
                  <a:srgbClr val="000000"/>
                </a:solidFill>
              </a:rPr>
              <a:t>P</a:t>
            </a:r>
            <a:r>
              <a:rPr kumimoji="1" lang="en-US" altLang="zh-CN" sz="3200" b="1" baseline="-25000">
                <a:solidFill>
                  <a:srgbClr val="000000"/>
                </a:solidFill>
              </a:rPr>
              <a:t>AB</a:t>
            </a:r>
            <a:r>
              <a:rPr kumimoji="1" lang="en-US" altLang="zh-CN" sz="3200" b="1" i="1">
                <a:solidFill>
                  <a:srgbClr val="000000"/>
                </a:solidFill>
              </a:rPr>
              <a:t>+ </a:t>
            </a:r>
            <a:r>
              <a:rPr kumimoji="1" lang="en-US" altLang="zh-CN" sz="3200" b="1">
                <a:solidFill>
                  <a:srgbClr val="000000"/>
                </a:solidFill>
              </a:rPr>
              <a:t>1/4 </a:t>
            </a:r>
            <a:r>
              <a:rPr kumimoji="1" lang="en-US" altLang="zh-CN" sz="3200" b="1" i="1">
                <a:solidFill>
                  <a:srgbClr val="000000"/>
                </a:solidFill>
              </a:rPr>
              <a:t>P</a:t>
            </a:r>
            <a:r>
              <a:rPr kumimoji="1" lang="en-US" altLang="zh-CN" sz="3200" b="1" baseline="-25000">
                <a:solidFill>
                  <a:srgbClr val="000000"/>
                </a:solidFill>
              </a:rPr>
              <a:t>BC</a:t>
            </a:r>
            <a:r>
              <a:rPr kumimoji="1" lang="en-US" altLang="zh-CN" sz="3200" b="1" i="1">
                <a:solidFill>
                  <a:srgbClr val="000000"/>
                </a:solidFill>
              </a:rPr>
              <a:t> +P</a:t>
            </a:r>
            <a:r>
              <a:rPr kumimoji="1" lang="en-US" altLang="zh-CN" sz="3200" b="1" baseline="-25000">
                <a:solidFill>
                  <a:srgbClr val="000000"/>
                </a:solidFill>
              </a:rPr>
              <a:t>CA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baseline="-25000">
                <a:solidFill>
                  <a:srgbClr val="000000"/>
                </a:solidFill>
              </a:rPr>
              <a:t>       </a:t>
            </a:r>
            <a:r>
              <a:rPr kumimoji="1" lang="en-US" altLang="zh-CN" sz="3200" b="1" i="1">
                <a:solidFill>
                  <a:srgbClr val="000000"/>
                </a:solidFill>
              </a:rPr>
              <a:t>= </a:t>
            </a:r>
            <a:r>
              <a:rPr kumimoji="1" lang="en-US" altLang="zh-CN" sz="3200" b="1">
                <a:solidFill>
                  <a:srgbClr val="000000"/>
                </a:solidFill>
              </a:rPr>
              <a:t>0.375 W+ 0.375 W+ 1.5 W</a:t>
            </a:r>
            <a:br>
              <a:rPr kumimoji="1" lang="en-US" altLang="zh-CN" sz="3200" b="1">
                <a:solidFill>
                  <a:srgbClr val="000000"/>
                </a:solidFill>
              </a:rPr>
            </a:br>
            <a:r>
              <a:rPr kumimoji="1" lang="en-US" altLang="zh-CN" sz="3200" b="1">
                <a:solidFill>
                  <a:srgbClr val="000000"/>
                </a:solidFill>
              </a:rPr>
              <a:t>    = 2.25 </a:t>
            </a:r>
            <a:r>
              <a:rPr kumimoji="1" lang="en-US" altLang="zh-CN" sz="2800" b="1">
                <a:solidFill>
                  <a:srgbClr val="000000"/>
                </a:solidFill>
              </a:rPr>
              <a:t>kW</a:t>
            </a:r>
          </a:p>
        </p:txBody>
      </p:sp>
      <p:grpSp>
        <p:nvGrpSpPr>
          <p:cNvPr id="47184" name="Group 80"/>
          <p:cNvGrpSpPr>
            <a:grpSpLocks/>
          </p:cNvGrpSpPr>
          <p:nvPr/>
        </p:nvGrpSpPr>
        <p:grpSpPr bwMode="auto">
          <a:xfrm>
            <a:off x="6096001" y="609600"/>
            <a:ext cx="4144963" cy="2514600"/>
            <a:chOff x="2880" y="384"/>
            <a:chExt cx="2611" cy="1584"/>
          </a:xfrm>
        </p:grpSpPr>
        <p:grpSp>
          <p:nvGrpSpPr>
            <p:cNvPr id="47183" name="Group 79"/>
            <p:cNvGrpSpPr>
              <a:grpSpLocks/>
            </p:cNvGrpSpPr>
            <p:nvPr/>
          </p:nvGrpSpPr>
          <p:grpSpPr bwMode="auto">
            <a:xfrm>
              <a:off x="3001" y="390"/>
              <a:ext cx="2490" cy="1578"/>
              <a:chOff x="3001" y="390"/>
              <a:chExt cx="2490" cy="1578"/>
            </a:xfrm>
          </p:grpSpPr>
          <p:sp>
            <p:nvSpPr>
              <p:cNvPr id="47138" name="Text Box 34"/>
              <p:cNvSpPr txBox="1">
                <a:spLocks noChangeArrowheads="1"/>
              </p:cNvSpPr>
              <p:nvPr/>
            </p:nvSpPr>
            <p:spPr bwMode="auto">
              <a:xfrm>
                <a:off x="3822" y="1239"/>
                <a:ext cx="1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sz="2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7139" name="Rectangle 35"/>
              <p:cNvSpPr>
                <a:spLocks noChangeArrowheads="1"/>
              </p:cNvSpPr>
              <p:nvPr/>
            </p:nvSpPr>
            <p:spPr bwMode="auto">
              <a:xfrm rot="-5388762">
                <a:off x="4876" y="1317"/>
                <a:ext cx="338" cy="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0" name="Line 36"/>
              <p:cNvSpPr>
                <a:spLocks noChangeShapeType="1"/>
              </p:cNvSpPr>
              <p:nvPr/>
            </p:nvSpPr>
            <p:spPr bwMode="auto">
              <a:xfrm rot="-5389120">
                <a:off x="4932" y="669"/>
                <a:ext cx="2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1" name="Line 37"/>
              <p:cNvSpPr>
                <a:spLocks noChangeShapeType="1"/>
              </p:cNvSpPr>
              <p:nvPr/>
            </p:nvSpPr>
            <p:spPr bwMode="auto">
              <a:xfrm rot="16210880" flipV="1">
                <a:off x="4924" y="1656"/>
                <a:ext cx="2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2" name="Rectangle 38"/>
              <p:cNvSpPr>
                <a:spLocks noChangeArrowheads="1"/>
              </p:cNvSpPr>
              <p:nvPr/>
            </p:nvSpPr>
            <p:spPr bwMode="auto">
              <a:xfrm rot="-2128465">
                <a:off x="4466" y="805"/>
                <a:ext cx="343" cy="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3" name="Line 39"/>
              <p:cNvSpPr>
                <a:spLocks noChangeShapeType="1"/>
              </p:cNvSpPr>
              <p:nvPr/>
            </p:nvSpPr>
            <p:spPr bwMode="auto">
              <a:xfrm rot="-2216266">
                <a:off x="4753" y="649"/>
                <a:ext cx="319" cy="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4" name="Line 40"/>
              <p:cNvSpPr>
                <a:spLocks noChangeShapeType="1"/>
              </p:cNvSpPr>
              <p:nvPr/>
            </p:nvSpPr>
            <p:spPr bwMode="auto">
              <a:xfrm rot="19383734" flipV="1">
                <a:off x="4235" y="1038"/>
                <a:ext cx="301" cy="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5" name="Rectangle 41"/>
              <p:cNvSpPr>
                <a:spLocks noChangeArrowheads="1"/>
              </p:cNvSpPr>
              <p:nvPr/>
            </p:nvSpPr>
            <p:spPr bwMode="auto">
              <a:xfrm rot="-8293189">
                <a:off x="4473" y="1407"/>
                <a:ext cx="344" cy="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6" name="Line 42"/>
              <p:cNvSpPr>
                <a:spLocks noChangeShapeType="1"/>
              </p:cNvSpPr>
              <p:nvPr/>
            </p:nvSpPr>
            <p:spPr bwMode="auto">
              <a:xfrm rot="-8380990">
                <a:off x="4236" y="1241"/>
                <a:ext cx="3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7" name="Line 43"/>
              <p:cNvSpPr>
                <a:spLocks noChangeShapeType="1"/>
              </p:cNvSpPr>
              <p:nvPr/>
            </p:nvSpPr>
            <p:spPr bwMode="auto">
              <a:xfrm rot="13219010" flipV="1">
                <a:off x="4739" y="1656"/>
                <a:ext cx="334" cy="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8" name="Line 44"/>
              <p:cNvSpPr>
                <a:spLocks noChangeShapeType="1"/>
              </p:cNvSpPr>
              <p:nvPr/>
            </p:nvSpPr>
            <p:spPr bwMode="auto">
              <a:xfrm flipV="1">
                <a:off x="5044" y="1037"/>
                <a:ext cx="0" cy="1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9" name="Line 45"/>
              <p:cNvSpPr>
                <a:spLocks noChangeShapeType="1"/>
              </p:cNvSpPr>
              <p:nvPr/>
            </p:nvSpPr>
            <p:spPr bwMode="auto">
              <a:xfrm flipH="1" flipV="1">
                <a:off x="4896" y="790"/>
                <a:ext cx="138" cy="2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0" name="Line 46"/>
              <p:cNvSpPr>
                <a:spLocks noChangeShapeType="1"/>
              </p:cNvSpPr>
              <p:nvPr/>
            </p:nvSpPr>
            <p:spPr bwMode="auto">
              <a:xfrm flipH="1">
                <a:off x="4116" y="1146"/>
                <a:ext cx="1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1" name="Line 47"/>
              <p:cNvSpPr>
                <a:spLocks noChangeShapeType="1"/>
              </p:cNvSpPr>
              <p:nvPr/>
            </p:nvSpPr>
            <p:spPr bwMode="auto">
              <a:xfrm rot="5400000" flipH="1" flipV="1">
                <a:off x="3932" y="1095"/>
                <a:ext cx="137" cy="2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2" name="Line 48"/>
              <p:cNvSpPr>
                <a:spLocks noChangeShapeType="1"/>
              </p:cNvSpPr>
              <p:nvPr/>
            </p:nvSpPr>
            <p:spPr bwMode="auto">
              <a:xfrm flipH="1">
                <a:off x="3686" y="1164"/>
                <a:ext cx="1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3" name="Oval 49"/>
              <p:cNvSpPr>
                <a:spLocks noChangeArrowheads="1"/>
              </p:cNvSpPr>
              <p:nvPr/>
            </p:nvSpPr>
            <p:spPr bwMode="auto">
              <a:xfrm>
                <a:off x="3435" y="1045"/>
                <a:ext cx="241" cy="246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4" name="Text Box 50"/>
              <p:cNvSpPr txBox="1">
                <a:spLocks noChangeArrowheads="1"/>
              </p:cNvSpPr>
              <p:nvPr/>
            </p:nvSpPr>
            <p:spPr bwMode="auto">
              <a:xfrm>
                <a:off x="3415" y="101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3300"/>
                    </a:solidFill>
                  </a:rPr>
                  <a:t>A</a:t>
                </a:r>
              </a:p>
            </p:txBody>
          </p:sp>
          <p:sp>
            <p:nvSpPr>
              <p:cNvPr id="47155" name="Line 51"/>
              <p:cNvSpPr>
                <a:spLocks noChangeShapeType="1"/>
              </p:cNvSpPr>
              <p:nvPr/>
            </p:nvSpPr>
            <p:spPr bwMode="auto">
              <a:xfrm flipH="1">
                <a:off x="3184" y="1164"/>
                <a:ext cx="2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6" name="Line 52"/>
              <p:cNvSpPr>
                <a:spLocks noChangeShapeType="1"/>
              </p:cNvSpPr>
              <p:nvPr/>
            </p:nvSpPr>
            <p:spPr bwMode="auto">
              <a:xfrm flipH="1">
                <a:off x="3675" y="557"/>
                <a:ext cx="1373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7" name="Oval 53"/>
              <p:cNvSpPr>
                <a:spLocks noChangeArrowheads="1"/>
              </p:cNvSpPr>
              <p:nvPr/>
            </p:nvSpPr>
            <p:spPr bwMode="auto">
              <a:xfrm>
                <a:off x="3435" y="420"/>
                <a:ext cx="240" cy="247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58" name="Text Box 54"/>
              <p:cNvSpPr txBox="1">
                <a:spLocks noChangeArrowheads="1"/>
              </p:cNvSpPr>
              <p:nvPr/>
            </p:nvSpPr>
            <p:spPr bwMode="auto">
              <a:xfrm>
                <a:off x="3415" y="39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3300"/>
                    </a:solidFill>
                  </a:rPr>
                  <a:t>A</a:t>
                </a:r>
              </a:p>
            </p:txBody>
          </p:sp>
          <p:sp>
            <p:nvSpPr>
              <p:cNvPr id="47159" name="Line 55"/>
              <p:cNvSpPr>
                <a:spLocks noChangeShapeType="1"/>
              </p:cNvSpPr>
              <p:nvPr/>
            </p:nvSpPr>
            <p:spPr bwMode="auto">
              <a:xfrm flipH="1">
                <a:off x="3180" y="557"/>
                <a:ext cx="2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0" name="Line 56"/>
              <p:cNvSpPr>
                <a:spLocks noChangeShapeType="1"/>
              </p:cNvSpPr>
              <p:nvPr/>
            </p:nvSpPr>
            <p:spPr bwMode="auto">
              <a:xfrm flipH="1" flipV="1">
                <a:off x="3680" y="1776"/>
                <a:ext cx="13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1" name="Oval 57"/>
              <p:cNvSpPr>
                <a:spLocks noChangeArrowheads="1"/>
              </p:cNvSpPr>
              <p:nvPr/>
            </p:nvSpPr>
            <p:spPr bwMode="auto">
              <a:xfrm>
                <a:off x="3435" y="1670"/>
                <a:ext cx="240" cy="247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2" name="Text Box 58"/>
              <p:cNvSpPr txBox="1">
                <a:spLocks noChangeArrowheads="1"/>
              </p:cNvSpPr>
              <p:nvPr/>
            </p:nvSpPr>
            <p:spPr bwMode="auto">
              <a:xfrm>
                <a:off x="3415" y="16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3300"/>
                    </a:solidFill>
                  </a:rPr>
                  <a:t>A</a:t>
                </a:r>
              </a:p>
            </p:txBody>
          </p:sp>
          <p:sp>
            <p:nvSpPr>
              <p:cNvPr id="47163" name="Line 59"/>
              <p:cNvSpPr>
                <a:spLocks noChangeShapeType="1"/>
              </p:cNvSpPr>
              <p:nvPr/>
            </p:nvSpPr>
            <p:spPr bwMode="auto">
              <a:xfrm flipH="1">
                <a:off x="3180" y="1776"/>
                <a:ext cx="2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4" name="Text Box 60"/>
              <p:cNvSpPr txBox="1">
                <a:spLocks noChangeArrowheads="1"/>
              </p:cNvSpPr>
              <p:nvPr/>
            </p:nvSpPr>
            <p:spPr bwMode="auto">
              <a:xfrm>
                <a:off x="3001" y="1606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sz="2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7165" name="Text Box 61"/>
              <p:cNvSpPr txBox="1">
                <a:spLocks noChangeArrowheads="1"/>
              </p:cNvSpPr>
              <p:nvPr/>
            </p:nvSpPr>
            <p:spPr bwMode="auto">
              <a:xfrm>
                <a:off x="3029" y="390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sz="2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7166" name="Text Box 62"/>
              <p:cNvSpPr txBox="1">
                <a:spLocks noChangeArrowheads="1"/>
              </p:cNvSpPr>
              <p:nvPr/>
            </p:nvSpPr>
            <p:spPr bwMode="auto">
              <a:xfrm>
                <a:off x="3010" y="994"/>
                <a:ext cx="1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sz="2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47167" name="Text Box 63"/>
              <p:cNvSpPr txBox="1">
                <a:spLocks noChangeArrowheads="1"/>
              </p:cNvSpPr>
              <p:nvPr/>
            </p:nvSpPr>
            <p:spPr bwMode="auto">
              <a:xfrm>
                <a:off x="3840" y="816"/>
                <a:ext cx="2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99"/>
                    </a:solidFill>
                  </a:rPr>
                  <a:t>S</a:t>
                </a:r>
                <a:r>
                  <a:rPr kumimoji="1" lang="en-US" altLang="zh-CN" sz="2800" b="1" baseline="-25000">
                    <a:solidFill>
                      <a:srgbClr val="000099"/>
                    </a:solidFill>
                  </a:rPr>
                  <a:t>1</a:t>
                </a:r>
                <a:endParaRPr kumimoji="1" lang="en-US" altLang="zh-CN" sz="280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47168" name="Text Box 64"/>
              <p:cNvSpPr txBox="1">
                <a:spLocks noChangeArrowheads="1"/>
              </p:cNvSpPr>
              <p:nvPr/>
            </p:nvSpPr>
            <p:spPr bwMode="auto">
              <a:xfrm>
                <a:off x="5029" y="720"/>
                <a:ext cx="2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  <a:r>
                  <a:rPr kumimoji="1"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7169" name="Text Box 65"/>
              <p:cNvSpPr txBox="1">
                <a:spLocks noChangeArrowheads="1"/>
              </p:cNvSpPr>
              <p:nvPr/>
            </p:nvSpPr>
            <p:spPr bwMode="auto">
              <a:xfrm>
                <a:off x="4222" y="583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Z</a:t>
                </a:r>
                <a:r>
                  <a:rPr kumimoji="1" lang="en-US" altLang="zh-CN" sz="24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AB</a:t>
                </a:r>
                <a:endParaRPr kumimoji="1" lang="en-US" altLang="zh-CN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7170" name="Text Box 66"/>
              <p:cNvSpPr txBox="1">
                <a:spLocks noChangeArrowheads="1"/>
              </p:cNvSpPr>
              <p:nvPr/>
            </p:nvSpPr>
            <p:spPr bwMode="auto">
              <a:xfrm>
                <a:off x="5052" y="1282"/>
                <a:ext cx="4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7171" name="Text Box 67"/>
              <p:cNvSpPr txBox="1">
                <a:spLocks noChangeArrowheads="1"/>
              </p:cNvSpPr>
              <p:nvPr/>
            </p:nvSpPr>
            <p:spPr bwMode="auto">
              <a:xfrm>
                <a:off x="4754" y="118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7172" name="Line 68"/>
              <p:cNvSpPr>
                <a:spLocks noChangeShapeType="1"/>
              </p:cNvSpPr>
              <p:nvPr/>
            </p:nvSpPr>
            <p:spPr bwMode="auto">
              <a:xfrm rot="-15357826" flipH="1" flipV="1">
                <a:off x="4878" y="856"/>
                <a:ext cx="202" cy="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73" name="Rectangle 69"/>
            <p:cNvSpPr>
              <a:spLocks noChangeArrowheads="1"/>
            </p:cNvSpPr>
            <p:nvPr/>
          </p:nvSpPr>
          <p:spPr bwMode="auto">
            <a:xfrm>
              <a:off x="4205" y="1296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  <p:sp>
          <p:nvSpPr>
            <p:cNvPr id="47174" name="Rectangle 70"/>
            <p:cNvSpPr>
              <a:spLocks noChangeArrowheads="1"/>
            </p:cNvSpPr>
            <p:nvPr/>
          </p:nvSpPr>
          <p:spPr bwMode="auto">
            <a:xfrm>
              <a:off x="4608" y="1169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</a:t>
              </a:r>
            </a:p>
          </p:txBody>
        </p:sp>
        <p:sp>
          <p:nvSpPr>
            <p:cNvPr id="47175" name="Text Box 71"/>
            <p:cNvSpPr txBox="1">
              <a:spLocks noChangeArrowheads="1"/>
            </p:cNvSpPr>
            <p:nvPr/>
          </p:nvSpPr>
          <p:spPr bwMode="auto">
            <a:xfrm>
              <a:off x="2880" y="38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47176" name="Text Box 72"/>
            <p:cNvSpPr txBox="1">
              <a:spLocks noChangeArrowheads="1"/>
            </p:cNvSpPr>
            <p:nvPr/>
          </p:nvSpPr>
          <p:spPr bwMode="auto">
            <a:xfrm>
              <a:off x="2899" y="10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47177" name="Oval 73"/>
            <p:cNvSpPr>
              <a:spLocks noChangeArrowheads="1"/>
            </p:cNvSpPr>
            <p:nvPr/>
          </p:nvSpPr>
          <p:spPr bwMode="auto">
            <a:xfrm>
              <a:off x="3143" y="503"/>
              <a:ext cx="59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78" name="Oval 74"/>
            <p:cNvSpPr>
              <a:spLocks noChangeArrowheads="1"/>
            </p:cNvSpPr>
            <p:nvPr/>
          </p:nvSpPr>
          <p:spPr bwMode="auto">
            <a:xfrm>
              <a:off x="3120" y="1152"/>
              <a:ext cx="59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7179" name="Group 75"/>
            <p:cNvGrpSpPr>
              <a:grpSpLocks/>
            </p:cNvGrpSpPr>
            <p:nvPr/>
          </p:nvGrpSpPr>
          <p:grpSpPr bwMode="auto">
            <a:xfrm>
              <a:off x="2884" y="1609"/>
              <a:ext cx="295" cy="288"/>
              <a:chOff x="2884" y="1632"/>
              <a:chExt cx="295" cy="288"/>
            </a:xfrm>
          </p:grpSpPr>
          <p:sp>
            <p:nvSpPr>
              <p:cNvPr id="47180" name="Text Box 76"/>
              <p:cNvSpPr txBox="1">
                <a:spLocks noChangeArrowheads="1"/>
              </p:cNvSpPr>
              <p:nvPr/>
            </p:nvSpPr>
            <p:spPr bwMode="auto">
              <a:xfrm>
                <a:off x="2884" y="163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47181" name="Oval 77"/>
              <p:cNvSpPr>
                <a:spLocks noChangeArrowheads="1"/>
              </p:cNvSpPr>
              <p:nvPr/>
            </p:nvSpPr>
            <p:spPr bwMode="auto">
              <a:xfrm>
                <a:off x="3120" y="1765"/>
                <a:ext cx="59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7182" name="AutoShape 78"/>
          <p:cNvSpPr>
            <a:spLocks noChangeArrowheads="1"/>
          </p:cNvSpPr>
          <p:nvPr/>
        </p:nvSpPr>
        <p:spPr bwMode="auto">
          <a:xfrm>
            <a:off x="9906000" y="2133600"/>
            <a:ext cx="381000" cy="1214438"/>
          </a:xfrm>
          <a:prstGeom prst="curvedLeftArrow">
            <a:avLst>
              <a:gd name="adj1" fmla="val 63750"/>
              <a:gd name="adj2" fmla="val 127500"/>
              <a:gd name="adj3" fmla="val 33333"/>
            </a:avLst>
          </a:prstGeom>
          <a:gradFill rotWithShape="0">
            <a:gsLst>
              <a:gs pos="0">
                <a:srgbClr val="006600"/>
              </a:gs>
              <a:gs pos="100000">
                <a:srgbClr val="CC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76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8" grpId="0" autoUpdateAnimBg="0"/>
      <p:bldP spid="47132" grpId="0" autoUpdateAnimBg="0"/>
      <p:bldP spid="47133" grpId="0" autoUpdateAnimBg="0"/>
      <p:bldP spid="47134" grpId="0" autoUpdateAnimBg="0"/>
      <p:bldP spid="47135" grpId="0" autoUpdateAnimBg="0"/>
      <p:bldP spid="471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905000" y="304800"/>
            <a:ext cx="1066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05000" y="3048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电路如下图所示，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零电位参考点在哪里？画电路图表示出来。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当电位器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的滑动触点向下滑动时，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两点的电位增高了还是降低了？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905001" y="1752601"/>
            <a:ext cx="1527175" cy="3268663"/>
            <a:chOff x="426" y="1296"/>
            <a:chExt cx="875" cy="1872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554" y="1824"/>
              <a:ext cx="253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A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 rot="16200000" flipV="1">
              <a:off x="667" y="2210"/>
              <a:ext cx="218" cy="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rot="-5400000" flipH="1" flipV="1">
              <a:off x="663" y="2028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 rot="-5400000">
              <a:off x="667" y="1758"/>
              <a:ext cx="217" cy="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rot="-5400000">
              <a:off x="691" y="1594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2" name="Oval 10"/>
            <p:cNvSpPr>
              <a:spLocks noChangeArrowheads="1"/>
            </p:cNvSpPr>
            <p:nvPr/>
          </p:nvSpPr>
          <p:spPr bwMode="auto">
            <a:xfrm rot="-5400000">
              <a:off x="757" y="1473"/>
              <a:ext cx="43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 rot="16200000" flipV="1">
              <a:off x="667" y="2645"/>
              <a:ext cx="218" cy="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rot="-5400000" flipH="1" flipV="1">
              <a:off x="663" y="246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rot="-5400000">
              <a:off x="691" y="2868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6" name="Oval 14"/>
            <p:cNvSpPr>
              <a:spLocks noChangeArrowheads="1"/>
            </p:cNvSpPr>
            <p:nvPr/>
          </p:nvSpPr>
          <p:spPr bwMode="auto">
            <a:xfrm rot="-5400000">
              <a:off x="757" y="2947"/>
              <a:ext cx="44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767" y="2448"/>
              <a:ext cx="2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V="1">
              <a:off x="998" y="2255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 flipH="1">
              <a:off x="805" y="2256"/>
              <a:ext cx="1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10" name="Oval 18"/>
            <p:cNvSpPr>
              <a:spLocks noChangeArrowheads="1"/>
            </p:cNvSpPr>
            <p:nvPr/>
          </p:nvSpPr>
          <p:spPr bwMode="auto">
            <a:xfrm rot="-5400000">
              <a:off x="757" y="2420"/>
              <a:ext cx="43" cy="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11" name="Oval 19"/>
            <p:cNvSpPr>
              <a:spLocks noChangeArrowheads="1"/>
            </p:cNvSpPr>
            <p:nvPr/>
          </p:nvSpPr>
          <p:spPr bwMode="auto">
            <a:xfrm rot="-5400000">
              <a:off x="757" y="1987"/>
              <a:ext cx="43" cy="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728" y="1296"/>
              <a:ext cx="57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</a:rPr>
                <a:t>+</a:t>
              </a:r>
              <a:r>
                <a:rPr kumimoji="1" lang="en-US" altLang="zh-CN" sz="2800" b="1">
                  <a:solidFill>
                    <a:srgbClr val="000000"/>
                  </a:solidFill>
                </a:rPr>
                <a:t>12V</a:t>
              </a:r>
              <a:endParaRPr kumimoji="1"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694" y="2871"/>
              <a:ext cx="55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–</a:t>
              </a:r>
              <a:r>
                <a:rPr kumimoji="1" lang="en-US" altLang="zh-CN" sz="2800" b="1">
                  <a:solidFill>
                    <a:srgbClr val="000000"/>
                  </a:solidFill>
                </a:rPr>
                <a:t>12V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561" y="2313"/>
              <a:ext cx="24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B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426" y="2064"/>
              <a:ext cx="3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</a:rPr>
                <a:t>P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794" y="1642"/>
              <a:ext cx="31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</a:rPr>
                <a:t>1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786" y="2571"/>
              <a:ext cx="31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</a:rPr>
                <a:t>2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</p:grp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3962401" y="1593850"/>
            <a:ext cx="2151063" cy="3892550"/>
            <a:chOff x="1536" y="1004"/>
            <a:chExt cx="1355" cy="2452"/>
          </a:xfrm>
        </p:grpSpPr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 flipH="1">
              <a:off x="1941" y="1004"/>
              <a:ext cx="8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12V</a:t>
              </a:r>
              <a:endParaRPr kumimoji="1"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>
              <a:off x="2891" y="2124"/>
              <a:ext cx="0" cy="1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>
              <a:off x="2721" y="2199"/>
              <a:ext cx="1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22" name="Oval 30"/>
            <p:cNvSpPr>
              <a:spLocks noChangeArrowheads="1"/>
            </p:cNvSpPr>
            <p:nvPr/>
          </p:nvSpPr>
          <p:spPr bwMode="auto">
            <a:xfrm rot="5400000" flipH="1">
              <a:off x="2228" y="2886"/>
              <a:ext cx="239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 rot="5400000" flipH="1">
              <a:off x="1938" y="2221"/>
              <a:ext cx="15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rot="5400000" flipH="1">
              <a:off x="2328" y="2600"/>
              <a:ext cx="0" cy="8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 flipH="1">
              <a:off x="2452" y="2926"/>
              <a:ext cx="31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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 flipH="1">
              <a:off x="2003" y="2918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–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 flipH="1">
              <a:off x="2102" y="3129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12V</a:t>
              </a:r>
            </a:p>
          </p:txBody>
        </p:sp>
        <p:sp>
          <p:nvSpPr>
            <p:cNvPr id="33828" name="Oval 36"/>
            <p:cNvSpPr>
              <a:spLocks noChangeArrowheads="1"/>
            </p:cNvSpPr>
            <p:nvPr/>
          </p:nvSpPr>
          <p:spPr bwMode="auto">
            <a:xfrm rot="5400000" flipH="1">
              <a:off x="2226" y="1320"/>
              <a:ext cx="239" cy="2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 rot="5400000" flipH="1">
              <a:off x="2336" y="1051"/>
              <a:ext cx="0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 flipH="1">
              <a:off x="1994" y="1110"/>
              <a:ext cx="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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 flipH="1">
              <a:off x="2363" y="1110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–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 flipH="1">
              <a:off x="1672" y="2335"/>
              <a:ext cx="26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B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 rot="16200000" flipH="1" flipV="1">
              <a:off x="1813" y="2168"/>
              <a:ext cx="240" cy="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rot="16200000" flipV="1">
              <a:off x="1809" y="2457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 rot="16200000" flipH="1">
              <a:off x="1813" y="2666"/>
              <a:ext cx="240" cy="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rot="16200000" flipH="1">
              <a:off x="1839" y="2909"/>
              <a:ext cx="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 rot="16200000" flipH="1" flipV="1">
              <a:off x="1813" y="1689"/>
              <a:ext cx="240" cy="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 rot="16200000" flipV="1">
              <a:off x="1809" y="1970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 rot="16200000" flipH="1">
              <a:off x="1839" y="1522"/>
              <a:ext cx="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 rot="10800000" flipH="1">
              <a:off x="1923" y="2429"/>
              <a:ext cx="2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 rot="10800000" flipH="1" flipV="1">
              <a:off x="2177" y="2195"/>
              <a:ext cx="0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42" name="Line 50"/>
            <p:cNvSpPr>
              <a:spLocks noChangeShapeType="1"/>
            </p:cNvSpPr>
            <p:nvPr/>
          </p:nvSpPr>
          <p:spPr bwMode="auto">
            <a:xfrm rot="10800000">
              <a:off x="1966" y="2205"/>
              <a:ext cx="2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 rot="16200000" flipH="1">
              <a:off x="1908" y="1977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 rot="16200000" flipH="1">
              <a:off x="1914" y="2410"/>
              <a:ext cx="48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 flipH="1">
              <a:off x="1637" y="179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A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 flipH="1">
              <a:off x="1536" y="2048"/>
              <a:ext cx="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</a:rPr>
                <a:t>P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 flipH="1">
              <a:off x="1953" y="253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</a:rPr>
                <a:t>2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 flipH="1">
              <a:off x="1948" y="157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</a:rPr>
                <a:t>1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</p:grp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3792538" y="2297114"/>
            <a:ext cx="855662" cy="598487"/>
            <a:chOff x="3685" y="1735"/>
            <a:chExt cx="539" cy="377"/>
          </a:xfrm>
        </p:grpSpPr>
        <p:sp>
          <p:nvSpPr>
            <p:cNvPr id="33850" name="Line 58"/>
            <p:cNvSpPr>
              <a:spLocks noChangeShapeType="1"/>
            </p:cNvSpPr>
            <p:nvPr/>
          </p:nvSpPr>
          <p:spPr bwMode="auto">
            <a:xfrm rot="5400000">
              <a:off x="3896" y="1924"/>
              <a:ext cx="3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3685" y="1737"/>
              <a:ext cx="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6400800" y="1905001"/>
            <a:ext cx="38100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解：（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）电路如左图，零电位参考点为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+12V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电源的“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–”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端与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–12V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电源的“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+”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端的联接处。</a:t>
            </a:r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2057400" y="545465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当电位器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的滑动触点向下滑动时，回路中的电流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减小，所以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电位增高、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点电位降低。</a:t>
            </a:r>
          </a:p>
        </p:txBody>
      </p:sp>
      <p:sp>
        <p:nvSpPr>
          <p:cNvPr id="33854" name="AutoShape 62"/>
          <p:cNvSpPr>
            <a:spLocks noChangeArrowheads="1"/>
          </p:cNvSpPr>
          <p:nvPr/>
        </p:nvSpPr>
        <p:spPr bwMode="auto">
          <a:xfrm>
            <a:off x="3276600" y="31242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3F4C4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3855" name="Text Box 63"/>
          <p:cNvSpPr txBox="1">
            <a:spLocks noChangeArrowheads="1"/>
          </p:cNvSpPr>
          <p:nvPr/>
        </p:nvSpPr>
        <p:spPr bwMode="auto">
          <a:xfrm>
            <a:off x="6248400" y="4344988"/>
            <a:ext cx="3733800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1" lang="zh-CN" alt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en-US" altLang="zh-CN" sz="2800" b="1" i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–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+12</a:t>
            </a:r>
            <a:endParaRPr kumimoji="1" lang="en-US" altLang="zh-CN" sz="2800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V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12</a:t>
            </a:r>
          </a:p>
        </p:txBody>
      </p:sp>
    </p:spTree>
    <p:extLst>
      <p:ext uri="{BB962C8B-B14F-4D97-AF65-F5344CB8AC3E}">
        <p14:creationId xmlns:p14="http://schemas.microsoft.com/office/powerpoint/2010/main" val="29307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2" grpId="0" autoUpdateAnimBg="0"/>
      <p:bldP spid="33853" grpId="0" autoUpdateAnimBg="0"/>
      <p:bldP spid="33854" grpId="0" animBg="1"/>
      <p:bldP spid="338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648200" y="457200"/>
            <a:ext cx="571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 </a:t>
            </a: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应用</a:t>
            </a:r>
            <a:r>
              <a:rPr kumimoji="1"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KCL</a:t>
            </a: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</a:t>
            </a:r>
            <a:r>
              <a:rPr kumimoji="1"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-1)</a:t>
            </a: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个结点电流方程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52600" y="5105400"/>
            <a:ext cx="335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因支路数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=6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所以要列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个方程。</a:t>
            </a:r>
          </a:p>
        </p:txBody>
      </p:sp>
      <p:sp>
        <p:nvSpPr>
          <p:cNvPr id="32772" name="Freeform 4"/>
          <p:cNvSpPr>
            <a:spLocks/>
          </p:cNvSpPr>
          <p:nvPr/>
        </p:nvSpPr>
        <p:spPr bwMode="auto">
          <a:xfrm>
            <a:off x="2514600" y="1281113"/>
            <a:ext cx="533400" cy="925512"/>
          </a:xfrm>
          <a:custGeom>
            <a:avLst/>
            <a:gdLst>
              <a:gd name="T0" fmla="*/ 15922 w 402"/>
              <a:gd name="T1" fmla="*/ 338037 h 679"/>
              <a:gd name="T2" fmla="*/ 143301 w 402"/>
              <a:gd name="T3" fmla="*/ 43618 h 679"/>
              <a:gd name="T4" fmla="*/ 425924 w 402"/>
              <a:gd name="T5" fmla="*/ 76331 h 679"/>
              <a:gd name="T6" fmla="*/ 525439 w 402"/>
              <a:gd name="T7" fmla="*/ 387107 h 679"/>
              <a:gd name="T8" fmla="*/ 477672 w 402"/>
              <a:gd name="T9" fmla="*/ 730596 h 679"/>
              <a:gd name="T10" fmla="*/ 305179 w 402"/>
              <a:gd name="T11" fmla="*/ 902340 h 679"/>
              <a:gd name="T12" fmla="*/ 136667 w 402"/>
              <a:gd name="T13" fmla="*/ 866901 h 679"/>
              <a:gd name="T14" fmla="*/ 79612 w 402"/>
              <a:gd name="T15" fmla="*/ 796022 h 679"/>
              <a:gd name="T16" fmla="*/ 0 w 402"/>
              <a:gd name="T17" fmla="*/ 648813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648200" y="2209801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应用</a:t>
            </a:r>
            <a:r>
              <a:rPr kumimoji="1"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KVL</a:t>
            </a: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选网孔列回路电压方程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648200" y="41290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  </a:t>
            </a: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联立解出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 </a:t>
            </a:r>
          </a:p>
        </p:txBody>
      </p:sp>
      <p:sp>
        <p:nvSpPr>
          <p:cNvPr id="32775" name="Rectangle 7" descr="40%"/>
          <p:cNvSpPr>
            <a:spLocks noChangeArrowheads="1"/>
          </p:cNvSpPr>
          <p:nvPr/>
        </p:nvSpPr>
        <p:spPr bwMode="auto">
          <a:xfrm>
            <a:off x="4648200" y="4637088"/>
            <a:ext cx="5943600" cy="1382712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支路电流法是电路分析中最基本的方法之一，但当支路数较多时，所需方程的个数较多，求解不方便。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752601" y="166688"/>
            <a:ext cx="107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1673226" y="47625"/>
            <a:ext cx="3248025" cy="4281488"/>
            <a:chOff x="94" y="-18"/>
            <a:chExt cx="2046" cy="2697"/>
          </a:xfrm>
        </p:grpSpPr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104" y="-1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94" y="99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1134" y="173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1925" y="922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960" y="235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1212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832" y="225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720" y="86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 rot="-366282">
              <a:off x="432" y="1392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 rot="30116">
              <a:off x="1488" y="13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 rot="371425">
              <a:off x="384" y="34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 rot="-15499">
              <a:off x="1536" y="39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777" name="Line 23"/>
            <p:cNvSpPr>
              <a:spLocks noChangeShapeType="1"/>
            </p:cNvSpPr>
            <p:nvPr/>
          </p:nvSpPr>
          <p:spPr bwMode="auto">
            <a:xfrm flipV="1">
              <a:off x="1126" y="28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78" name="Line 24"/>
            <p:cNvSpPr>
              <a:spLocks noChangeShapeType="1"/>
            </p:cNvSpPr>
            <p:nvPr/>
          </p:nvSpPr>
          <p:spPr bwMode="auto">
            <a:xfrm>
              <a:off x="1126" y="115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79" name="Line 25"/>
            <p:cNvSpPr>
              <a:spLocks noChangeShapeType="1"/>
            </p:cNvSpPr>
            <p:nvPr/>
          </p:nvSpPr>
          <p:spPr bwMode="auto">
            <a:xfrm>
              <a:off x="1920" y="1056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0" name="Line 26"/>
            <p:cNvSpPr>
              <a:spLocks noChangeShapeType="1"/>
            </p:cNvSpPr>
            <p:nvPr/>
          </p:nvSpPr>
          <p:spPr bwMode="auto">
            <a:xfrm>
              <a:off x="1200" y="45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1329" y="153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1296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97" name="Text Box 29"/>
            <p:cNvSpPr txBox="1">
              <a:spLocks noChangeArrowheads="1"/>
            </p:cNvSpPr>
            <p:nvPr/>
          </p:nvSpPr>
          <p:spPr bwMode="auto">
            <a:xfrm>
              <a:off x="1167" y="480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zh-CN" sz="2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784" name="Line 30"/>
            <p:cNvSpPr>
              <a:spLocks noChangeShapeType="1"/>
            </p:cNvSpPr>
            <p:nvPr/>
          </p:nvSpPr>
          <p:spPr bwMode="auto">
            <a:xfrm>
              <a:off x="336" y="1046"/>
              <a:ext cx="0" cy="1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5" name="Line 31"/>
            <p:cNvSpPr>
              <a:spLocks noChangeShapeType="1"/>
            </p:cNvSpPr>
            <p:nvPr/>
          </p:nvSpPr>
          <p:spPr bwMode="auto">
            <a:xfrm rot="-5400000" flipH="1" flipV="1">
              <a:off x="636" y="2004"/>
              <a:ext cx="0" cy="31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624" y="14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672" y="1584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597" y="1881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lang="en-US" altLang="zh-CN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789" name="Group 35"/>
            <p:cNvGrpSpPr>
              <a:grpSpLocks/>
            </p:cNvGrpSpPr>
            <p:nvPr/>
          </p:nvGrpSpPr>
          <p:grpSpPr bwMode="auto">
            <a:xfrm>
              <a:off x="1105" y="1049"/>
              <a:ext cx="777" cy="776"/>
              <a:chOff x="1105" y="1049"/>
              <a:chExt cx="777" cy="776"/>
            </a:xfrm>
          </p:grpSpPr>
          <p:sp>
            <p:nvSpPr>
              <p:cNvPr id="31814" name="Line 36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5" name="Line 37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6" name="Rectangle 38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790" name="Line 39"/>
            <p:cNvSpPr>
              <a:spLocks noChangeShapeType="1"/>
            </p:cNvSpPr>
            <p:nvPr/>
          </p:nvSpPr>
          <p:spPr bwMode="auto">
            <a:xfrm>
              <a:off x="1248" y="288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1" name="Line 40"/>
            <p:cNvSpPr>
              <a:spLocks noChangeShapeType="1"/>
            </p:cNvSpPr>
            <p:nvPr/>
          </p:nvSpPr>
          <p:spPr bwMode="auto">
            <a:xfrm rot="10800000" flipH="1">
              <a:off x="1200" y="1584"/>
              <a:ext cx="216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2" name="Line 41"/>
            <p:cNvSpPr>
              <a:spLocks noChangeShapeType="1"/>
            </p:cNvSpPr>
            <p:nvPr/>
          </p:nvSpPr>
          <p:spPr bwMode="auto">
            <a:xfrm rot="10800000" flipH="1" flipV="1">
              <a:off x="816" y="1632"/>
              <a:ext cx="208" cy="20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3" name="Line 42"/>
            <p:cNvSpPr>
              <a:spLocks noChangeShapeType="1"/>
            </p:cNvSpPr>
            <p:nvPr/>
          </p:nvSpPr>
          <p:spPr bwMode="auto">
            <a:xfrm flipV="1">
              <a:off x="816" y="290"/>
              <a:ext cx="190" cy="19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4" name="Oval 43"/>
            <p:cNvSpPr>
              <a:spLocks noChangeArrowheads="1"/>
            </p:cNvSpPr>
            <p:nvPr/>
          </p:nvSpPr>
          <p:spPr bwMode="auto">
            <a:xfrm>
              <a:off x="1882" y="1031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95" name="Oval 44"/>
            <p:cNvSpPr>
              <a:spLocks noChangeArrowheads="1"/>
            </p:cNvSpPr>
            <p:nvPr/>
          </p:nvSpPr>
          <p:spPr bwMode="auto">
            <a:xfrm>
              <a:off x="1087" y="267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96" name="Oval 45"/>
            <p:cNvSpPr>
              <a:spLocks noChangeArrowheads="1"/>
            </p:cNvSpPr>
            <p:nvPr/>
          </p:nvSpPr>
          <p:spPr bwMode="auto">
            <a:xfrm>
              <a:off x="310" y="1031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97" name="Oval 46"/>
            <p:cNvSpPr>
              <a:spLocks noChangeArrowheads="1"/>
            </p:cNvSpPr>
            <p:nvPr/>
          </p:nvSpPr>
          <p:spPr bwMode="auto">
            <a:xfrm rot="5400000">
              <a:off x="1008" y="2135"/>
              <a:ext cx="245" cy="2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98" name="Line 47"/>
            <p:cNvSpPr>
              <a:spLocks noChangeShapeType="1"/>
            </p:cNvSpPr>
            <p:nvPr/>
          </p:nvSpPr>
          <p:spPr bwMode="auto">
            <a:xfrm rot="16200000" flipV="1">
              <a:off x="1131" y="1461"/>
              <a:ext cx="0" cy="1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1799" name="Group 48"/>
            <p:cNvGrpSpPr>
              <a:grpSpLocks/>
            </p:cNvGrpSpPr>
            <p:nvPr/>
          </p:nvGrpSpPr>
          <p:grpSpPr bwMode="auto">
            <a:xfrm>
              <a:off x="336" y="280"/>
              <a:ext cx="777" cy="776"/>
              <a:chOff x="1105" y="1049"/>
              <a:chExt cx="777" cy="776"/>
            </a:xfrm>
          </p:grpSpPr>
          <p:sp>
            <p:nvSpPr>
              <p:cNvPr id="31811" name="Line 49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2" name="Line 50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3" name="Rectangle 51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800" name="Group 52"/>
            <p:cNvGrpSpPr>
              <a:grpSpLocks/>
            </p:cNvGrpSpPr>
            <p:nvPr/>
          </p:nvGrpSpPr>
          <p:grpSpPr bwMode="auto">
            <a:xfrm rot="-5400000">
              <a:off x="335" y="1057"/>
              <a:ext cx="777" cy="776"/>
              <a:chOff x="1105" y="1049"/>
              <a:chExt cx="777" cy="776"/>
            </a:xfrm>
          </p:grpSpPr>
          <p:sp>
            <p:nvSpPr>
              <p:cNvPr id="31808" name="Line 53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9" name="Line 54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0" name="Rectangle 55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801" name="Group 56"/>
            <p:cNvGrpSpPr>
              <a:grpSpLocks/>
            </p:cNvGrpSpPr>
            <p:nvPr/>
          </p:nvGrpSpPr>
          <p:grpSpPr bwMode="auto">
            <a:xfrm rot="-5400000">
              <a:off x="1143" y="289"/>
              <a:ext cx="777" cy="776"/>
              <a:chOff x="1105" y="1049"/>
              <a:chExt cx="777" cy="776"/>
            </a:xfrm>
          </p:grpSpPr>
          <p:sp>
            <p:nvSpPr>
              <p:cNvPr id="31805" name="Line 57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6" name="Line 58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7" name="Rectangle 59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802" name="Oval 60"/>
            <p:cNvSpPr>
              <a:spLocks noChangeArrowheads="1"/>
            </p:cNvSpPr>
            <p:nvPr/>
          </p:nvSpPr>
          <p:spPr bwMode="auto">
            <a:xfrm rot="5400000">
              <a:off x="1008" y="912"/>
              <a:ext cx="245" cy="2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803" name="Oval 61"/>
            <p:cNvSpPr>
              <a:spLocks noChangeArrowheads="1"/>
            </p:cNvSpPr>
            <p:nvPr/>
          </p:nvSpPr>
          <p:spPr bwMode="auto">
            <a:xfrm>
              <a:off x="1096" y="1800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804" name="Line 62"/>
            <p:cNvSpPr>
              <a:spLocks noChangeShapeType="1"/>
            </p:cNvSpPr>
            <p:nvPr/>
          </p:nvSpPr>
          <p:spPr bwMode="auto">
            <a:xfrm>
              <a:off x="1126" y="952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32831" name="Freeform 63"/>
          <p:cNvSpPr>
            <a:spLocks/>
          </p:cNvSpPr>
          <p:nvPr/>
        </p:nvSpPr>
        <p:spPr bwMode="auto">
          <a:xfrm>
            <a:off x="3505200" y="1281113"/>
            <a:ext cx="533400" cy="925512"/>
          </a:xfrm>
          <a:custGeom>
            <a:avLst/>
            <a:gdLst>
              <a:gd name="T0" fmla="*/ 15922 w 402"/>
              <a:gd name="T1" fmla="*/ 338037 h 679"/>
              <a:gd name="T2" fmla="*/ 143301 w 402"/>
              <a:gd name="T3" fmla="*/ 43618 h 679"/>
              <a:gd name="T4" fmla="*/ 425924 w 402"/>
              <a:gd name="T5" fmla="*/ 76331 h 679"/>
              <a:gd name="T6" fmla="*/ 525439 w 402"/>
              <a:gd name="T7" fmla="*/ 387107 h 679"/>
              <a:gd name="T8" fmla="*/ 477672 w 402"/>
              <a:gd name="T9" fmla="*/ 730596 h 679"/>
              <a:gd name="T10" fmla="*/ 305179 w 402"/>
              <a:gd name="T11" fmla="*/ 902340 h 679"/>
              <a:gd name="T12" fmla="*/ 136667 w 402"/>
              <a:gd name="T13" fmla="*/ 866901 h 679"/>
              <a:gd name="T14" fmla="*/ 79612 w 402"/>
              <a:gd name="T15" fmla="*/ 796022 h 679"/>
              <a:gd name="T16" fmla="*/ 0 w 402"/>
              <a:gd name="T17" fmla="*/ 648813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2832" name="Freeform 64"/>
          <p:cNvSpPr>
            <a:spLocks/>
          </p:cNvSpPr>
          <p:nvPr/>
        </p:nvSpPr>
        <p:spPr bwMode="auto">
          <a:xfrm>
            <a:off x="2301875" y="2881313"/>
            <a:ext cx="2063750" cy="685800"/>
          </a:xfrm>
          <a:custGeom>
            <a:avLst/>
            <a:gdLst>
              <a:gd name="T0" fmla="*/ 1431925 w 1300"/>
              <a:gd name="T1" fmla="*/ 325136 h 637"/>
              <a:gd name="T2" fmla="*/ 1698625 w 1300"/>
              <a:gd name="T3" fmla="*/ 131346 h 637"/>
              <a:gd name="T4" fmla="*/ 2041525 w 1300"/>
              <a:gd name="T5" fmla="*/ 53830 h 637"/>
              <a:gd name="T6" fmla="*/ 1831975 w 1300"/>
              <a:gd name="T7" fmla="*/ 454329 h 637"/>
              <a:gd name="T8" fmla="*/ 1198563 w 1300"/>
              <a:gd name="T9" fmla="*/ 655655 h 637"/>
              <a:gd name="T10" fmla="*/ 520700 w 1300"/>
              <a:gd name="T11" fmla="*/ 633046 h 637"/>
              <a:gd name="T12" fmla="*/ 212725 w 1300"/>
              <a:gd name="T13" fmla="*/ 493087 h 637"/>
              <a:gd name="T14" fmla="*/ 60325 w 1300"/>
              <a:gd name="T15" fmla="*/ 325136 h 637"/>
              <a:gd name="T16" fmla="*/ 41275 w 1300"/>
              <a:gd name="T17" fmla="*/ 105508 h 637"/>
              <a:gd name="T18" fmla="*/ 307975 w 1300"/>
              <a:gd name="T19" fmla="*/ 131346 h 637"/>
              <a:gd name="T20" fmla="*/ 593725 w 1300"/>
              <a:gd name="T21" fmla="*/ 286378 h 637"/>
              <a:gd name="T22" fmla="*/ 681038 w 1300"/>
              <a:gd name="T23" fmla="*/ 401575 h 6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00" h="637">
                <a:moveTo>
                  <a:pt x="902" y="302"/>
                </a:moveTo>
                <a:cubicBezTo>
                  <a:pt x="930" y="272"/>
                  <a:pt x="1006" y="164"/>
                  <a:pt x="1070" y="122"/>
                </a:cubicBezTo>
                <a:cubicBezTo>
                  <a:pt x="1134" y="80"/>
                  <a:pt x="1272" y="0"/>
                  <a:pt x="1286" y="50"/>
                </a:cubicBezTo>
                <a:cubicBezTo>
                  <a:pt x="1300" y="100"/>
                  <a:pt x="1243" y="329"/>
                  <a:pt x="1154" y="422"/>
                </a:cubicBezTo>
                <a:cubicBezTo>
                  <a:pt x="1065" y="515"/>
                  <a:pt x="893" y="581"/>
                  <a:pt x="755" y="609"/>
                </a:cubicBezTo>
                <a:cubicBezTo>
                  <a:pt x="617" y="637"/>
                  <a:pt x="432" y="613"/>
                  <a:pt x="328" y="588"/>
                </a:cubicBezTo>
                <a:cubicBezTo>
                  <a:pt x="224" y="563"/>
                  <a:pt x="182" y="506"/>
                  <a:pt x="134" y="458"/>
                </a:cubicBezTo>
                <a:cubicBezTo>
                  <a:pt x="86" y="410"/>
                  <a:pt x="56" y="362"/>
                  <a:pt x="38" y="302"/>
                </a:cubicBezTo>
                <a:cubicBezTo>
                  <a:pt x="20" y="242"/>
                  <a:pt x="0" y="128"/>
                  <a:pt x="26" y="98"/>
                </a:cubicBezTo>
                <a:cubicBezTo>
                  <a:pt x="52" y="68"/>
                  <a:pt x="136" y="94"/>
                  <a:pt x="194" y="122"/>
                </a:cubicBezTo>
                <a:cubicBezTo>
                  <a:pt x="252" y="150"/>
                  <a:pt x="335" y="224"/>
                  <a:pt x="374" y="266"/>
                </a:cubicBezTo>
                <a:cubicBezTo>
                  <a:pt x="413" y="308"/>
                  <a:pt x="418" y="351"/>
                  <a:pt x="429" y="373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32833" name="Rectangle 65" descr="40%"/>
          <p:cNvSpPr>
            <a:spLocks noChangeArrowheads="1"/>
          </p:cNvSpPr>
          <p:nvPr/>
        </p:nvSpPr>
        <p:spPr bwMode="auto">
          <a:xfrm>
            <a:off x="5200650" y="838201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对结点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0</a:t>
            </a:r>
          </a:p>
        </p:txBody>
      </p:sp>
      <p:sp>
        <p:nvSpPr>
          <p:cNvPr id="32834" name="Rectangle 66" descr="40%"/>
          <p:cNvSpPr>
            <a:spLocks noChangeArrowheads="1"/>
          </p:cNvSpPr>
          <p:nvPr/>
        </p:nvSpPr>
        <p:spPr bwMode="auto">
          <a:xfrm>
            <a:off x="4800600" y="2667001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对网孔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abda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0</a:t>
            </a:r>
          </a:p>
        </p:txBody>
      </p:sp>
      <p:sp>
        <p:nvSpPr>
          <p:cNvPr id="32835" name="Rectangle 67" descr="40%"/>
          <p:cNvSpPr>
            <a:spLocks noChangeArrowheads="1"/>
          </p:cNvSpPr>
          <p:nvPr/>
        </p:nvSpPr>
        <p:spPr bwMode="auto">
          <a:xfrm>
            <a:off x="5200650" y="1295401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对结点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0</a:t>
            </a:r>
          </a:p>
        </p:txBody>
      </p:sp>
      <p:sp>
        <p:nvSpPr>
          <p:cNvPr id="32836" name="Rectangle 68" descr="40%"/>
          <p:cNvSpPr>
            <a:spLocks noChangeArrowheads="1"/>
          </p:cNvSpPr>
          <p:nvPr/>
        </p:nvSpPr>
        <p:spPr bwMode="auto">
          <a:xfrm>
            <a:off x="5181600" y="1752601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对结点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 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0</a:t>
            </a:r>
          </a:p>
        </p:txBody>
      </p:sp>
      <p:sp>
        <p:nvSpPr>
          <p:cNvPr id="32837" name="Rectangle 69" descr="40%"/>
          <p:cNvSpPr>
            <a:spLocks noChangeArrowheads="1"/>
          </p:cNvSpPr>
          <p:nvPr/>
        </p:nvSpPr>
        <p:spPr bwMode="auto">
          <a:xfrm>
            <a:off x="4800600" y="31384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对网孔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acba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0</a:t>
            </a:r>
          </a:p>
        </p:txBody>
      </p:sp>
      <p:sp>
        <p:nvSpPr>
          <p:cNvPr id="32838" name="Rectangle 70" descr="40%"/>
          <p:cNvSpPr>
            <a:spLocks noChangeArrowheads="1"/>
          </p:cNvSpPr>
          <p:nvPr/>
        </p:nvSpPr>
        <p:spPr bwMode="auto">
          <a:xfrm>
            <a:off x="4800600" y="35956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对网孔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bcdb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endParaRPr kumimoji="1"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1828800" y="4140200"/>
            <a:ext cx="2590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试求检流计中的电流</a:t>
            </a:r>
            <a:r>
              <a:rPr kumimoji="1"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3430588" y="1447801"/>
            <a:ext cx="60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067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2" grpId="0" animBg="1"/>
      <p:bldP spid="32773" grpId="0" autoUpdateAnimBg="0"/>
      <p:bldP spid="32774" grpId="0" autoUpdateAnimBg="0"/>
      <p:bldP spid="32775" grpId="0" animBg="1" autoUpdateAnimBg="0"/>
      <p:bldP spid="32831" grpId="0" animBg="1"/>
      <p:bldP spid="32832" grpId="0" animBg="1"/>
      <p:bldP spid="32833" grpId="0" autoUpdateAnimBg="0"/>
      <p:bldP spid="32834" grpId="0" autoUpdateAnimBg="0"/>
      <p:bldP spid="32835" grpId="0" autoUpdateAnimBg="0"/>
      <p:bldP spid="32836" grpId="0" autoUpdateAnimBg="0"/>
      <p:bldP spid="32837" grpId="0" autoUpdateAnimBg="0"/>
      <p:bldP spid="328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676400" y="381000"/>
            <a:ext cx="1214438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2:</a:t>
            </a:r>
            <a:endParaRPr lang="en-US" altLang="zh-CN" sz="2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743200" y="411163"/>
            <a:ext cx="2420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电路如图：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854200" y="914400"/>
            <a:ext cx="5003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已知：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=50 V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=30 V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=7 A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 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=2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=2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=3 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=5 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906588" y="2209801"/>
            <a:ext cx="4265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试求：各电源元件的功率。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943100" y="2743201"/>
            <a:ext cx="651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求结点电压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2209801" y="3251200"/>
          <a:ext cx="42513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638146" imgH="828769" progId="Equation.3">
                  <p:embed/>
                </p:oleObj>
              </mc:Choice>
              <mc:Fallback>
                <p:oleObj name="Equation" r:id="rId3" imgW="1638146" imgH="8287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251200"/>
                        <a:ext cx="42513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8709026" y="4800601"/>
          <a:ext cx="17303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剪辑" r:id="rId5" imgW="685800" imgH="587045" progId="MS_ClipArt_Gallery.2">
                  <p:embed/>
                </p:oleObj>
              </mc:Choice>
              <mc:Fallback>
                <p:oleObj name="剪辑" r:id="rId5" imgW="685800" imgH="58704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026" y="4800601"/>
                        <a:ext cx="17303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6324600" y="3455989"/>
          <a:ext cx="38862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676340" imgH="752605" progId="Equation.3">
                  <p:embed/>
                </p:oleObj>
              </mc:Choice>
              <mc:Fallback>
                <p:oleObj name="Equation" r:id="rId7" imgW="1676340" imgH="7526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55989"/>
                        <a:ext cx="3886200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133601" y="5140326"/>
            <a:ext cx="66135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恒流源支路的电阻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不应出现在分母中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9947" name="Group 11"/>
          <p:cNvGrpSpPr>
            <a:grpSpLocks/>
          </p:cNvGrpSpPr>
          <p:nvPr/>
        </p:nvGrpSpPr>
        <p:grpSpPr bwMode="auto">
          <a:xfrm>
            <a:off x="6324600" y="304801"/>
            <a:ext cx="3670300" cy="2593975"/>
            <a:chOff x="3024" y="192"/>
            <a:chExt cx="2312" cy="1634"/>
          </a:xfrm>
        </p:grpSpPr>
        <p:grpSp>
          <p:nvGrpSpPr>
            <p:cNvPr id="39948" name="Group 12"/>
            <p:cNvGrpSpPr>
              <a:grpSpLocks/>
            </p:cNvGrpSpPr>
            <p:nvPr/>
          </p:nvGrpSpPr>
          <p:grpSpPr bwMode="auto">
            <a:xfrm>
              <a:off x="3024" y="192"/>
              <a:ext cx="2312" cy="1634"/>
              <a:chOff x="3024" y="192"/>
              <a:chExt cx="2312" cy="1634"/>
            </a:xfrm>
          </p:grpSpPr>
          <p:sp>
            <p:nvSpPr>
              <p:cNvPr id="40973" name="Text Box 13"/>
              <p:cNvSpPr txBox="1">
                <a:spLocks noChangeArrowheads="1"/>
              </p:cNvSpPr>
              <p:nvPr/>
            </p:nvSpPr>
            <p:spPr bwMode="auto">
              <a:xfrm>
                <a:off x="4510" y="1499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39956" name="Oval 14"/>
              <p:cNvSpPr>
                <a:spLocks noChangeArrowheads="1"/>
              </p:cNvSpPr>
              <p:nvPr/>
            </p:nvSpPr>
            <p:spPr bwMode="auto">
              <a:xfrm flipV="1">
                <a:off x="3830" y="883"/>
                <a:ext cx="226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57" name="Line 15"/>
              <p:cNvSpPr>
                <a:spLocks noChangeShapeType="1"/>
              </p:cNvSpPr>
              <p:nvPr/>
            </p:nvSpPr>
            <p:spPr bwMode="auto">
              <a:xfrm flipV="1">
                <a:off x="3830" y="997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58" name="Line 16"/>
              <p:cNvSpPr>
                <a:spLocks noChangeShapeType="1"/>
              </p:cNvSpPr>
              <p:nvPr/>
            </p:nvSpPr>
            <p:spPr bwMode="auto">
              <a:xfrm>
                <a:off x="3267" y="883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59" name="Oval 17"/>
              <p:cNvSpPr>
                <a:spLocks noChangeArrowheads="1"/>
              </p:cNvSpPr>
              <p:nvPr/>
            </p:nvSpPr>
            <p:spPr bwMode="auto">
              <a:xfrm>
                <a:off x="3324" y="637"/>
                <a:ext cx="225" cy="2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60" name="Line 18"/>
              <p:cNvSpPr>
                <a:spLocks noChangeShapeType="1"/>
              </p:cNvSpPr>
              <p:nvPr/>
            </p:nvSpPr>
            <p:spPr bwMode="auto">
              <a:xfrm>
                <a:off x="3436" y="513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3380" y="1068"/>
                <a:ext cx="113" cy="2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962" name="Line 20"/>
              <p:cNvSpPr>
                <a:spLocks noChangeShapeType="1"/>
              </p:cNvSpPr>
              <p:nvPr/>
            </p:nvSpPr>
            <p:spPr bwMode="auto">
              <a:xfrm>
                <a:off x="3436" y="1315"/>
                <a:ext cx="0" cy="2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1" name="Text Box 21"/>
              <p:cNvSpPr txBox="1">
                <a:spLocks noChangeArrowheads="1"/>
              </p:cNvSpPr>
              <p:nvPr/>
            </p:nvSpPr>
            <p:spPr bwMode="auto">
              <a:xfrm>
                <a:off x="3180" y="399"/>
                <a:ext cx="224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40982" name="Text Box 22"/>
              <p:cNvSpPr txBox="1">
                <a:spLocks noChangeArrowheads="1"/>
              </p:cNvSpPr>
              <p:nvPr/>
            </p:nvSpPr>
            <p:spPr bwMode="auto">
              <a:xfrm>
                <a:off x="3084" y="1052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983" name="Text Box 23"/>
              <p:cNvSpPr txBox="1">
                <a:spLocks noChangeArrowheads="1"/>
              </p:cNvSpPr>
              <p:nvPr/>
            </p:nvSpPr>
            <p:spPr bwMode="auto">
              <a:xfrm>
                <a:off x="3024" y="587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966" name="Line 24"/>
              <p:cNvSpPr>
                <a:spLocks noChangeShapeType="1"/>
              </p:cNvSpPr>
              <p:nvPr/>
            </p:nvSpPr>
            <p:spPr bwMode="auto">
              <a:xfrm>
                <a:off x="4451" y="883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67" name="Oval 25"/>
              <p:cNvSpPr>
                <a:spLocks noChangeArrowheads="1"/>
              </p:cNvSpPr>
              <p:nvPr/>
            </p:nvSpPr>
            <p:spPr bwMode="auto">
              <a:xfrm>
                <a:off x="4507" y="637"/>
                <a:ext cx="226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68" name="Line 26"/>
              <p:cNvSpPr>
                <a:spLocks noChangeShapeType="1"/>
              </p:cNvSpPr>
              <p:nvPr/>
            </p:nvSpPr>
            <p:spPr bwMode="auto">
              <a:xfrm>
                <a:off x="4620" y="513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7" name="Rectangle 27"/>
              <p:cNvSpPr>
                <a:spLocks noChangeArrowheads="1"/>
              </p:cNvSpPr>
              <p:nvPr/>
            </p:nvSpPr>
            <p:spPr bwMode="auto">
              <a:xfrm>
                <a:off x="4564" y="1068"/>
                <a:ext cx="113" cy="2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970" name="Line 28"/>
              <p:cNvSpPr>
                <a:spLocks noChangeShapeType="1"/>
              </p:cNvSpPr>
              <p:nvPr/>
            </p:nvSpPr>
            <p:spPr bwMode="auto">
              <a:xfrm>
                <a:off x="4620" y="1315"/>
                <a:ext cx="0" cy="2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9" name="Text Box 29"/>
              <p:cNvSpPr txBox="1">
                <a:spLocks noChangeArrowheads="1"/>
              </p:cNvSpPr>
              <p:nvPr/>
            </p:nvSpPr>
            <p:spPr bwMode="auto">
              <a:xfrm>
                <a:off x="4380" y="404"/>
                <a:ext cx="225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kumimoji="1"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990" name="Text Box 30"/>
              <p:cNvSpPr txBox="1">
                <a:spLocks noChangeArrowheads="1"/>
              </p:cNvSpPr>
              <p:nvPr/>
            </p:nvSpPr>
            <p:spPr bwMode="auto">
              <a:xfrm>
                <a:off x="4279" y="103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991" name="Rectangle 31"/>
              <p:cNvSpPr>
                <a:spLocks noChangeArrowheads="1"/>
              </p:cNvSpPr>
              <p:nvPr/>
            </p:nvSpPr>
            <p:spPr bwMode="auto">
              <a:xfrm>
                <a:off x="4207" y="623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974" name="Oval 32"/>
              <p:cNvSpPr>
                <a:spLocks noChangeArrowheads="1"/>
              </p:cNvSpPr>
              <p:nvPr/>
            </p:nvSpPr>
            <p:spPr bwMode="auto">
              <a:xfrm flipV="1">
                <a:off x="5110" y="700"/>
                <a:ext cx="226" cy="227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75" name="Line 33"/>
              <p:cNvSpPr>
                <a:spLocks noChangeShapeType="1"/>
              </p:cNvSpPr>
              <p:nvPr/>
            </p:nvSpPr>
            <p:spPr bwMode="auto">
              <a:xfrm flipV="1">
                <a:off x="5110" y="814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94" name="Rectangle 34"/>
              <p:cNvSpPr>
                <a:spLocks noChangeArrowheads="1"/>
              </p:cNvSpPr>
              <p:nvPr/>
            </p:nvSpPr>
            <p:spPr bwMode="auto">
              <a:xfrm>
                <a:off x="5166" y="1133"/>
                <a:ext cx="113" cy="2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977" name="Line 35"/>
              <p:cNvSpPr>
                <a:spLocks noChangeShapeType="1"/>
              </p:cNvSpPr>
              <p:nvPr/>
            </p:nvSpPr>
            <p:spPr bwMode="auto">
              <a:xfrm>
                <a:off x="5223" y="1380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78" name="Line 36"/>
              <p:cNvSpPr>
                <a:spLocks noChangeShapeType="1"/>
              </p:cNvSpPr>
              <p:nvPr/>
            </p:nvSpPr>
            <p:spPr bwMode="auto">
              <a:xfrm flipV="1">
                <a:off x="5223" y="925"/>
                <a:ext cx="0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79" name="Line 37"/>
              <p:cNvSpPr>
                <a:spLocks noChangeShapeType="1"/>
              </p:cNvSpPr>
              <p:nvPr/>
            </p:nvSpPr>
            <p:spPr bwMode="auto">
              <a:xfrm flipV="1">
                <a:off x="5223" y="514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98" name="Text Box 38"/>
              <p:cNvSpPr txBox="1">
                <a:spLocks noChangeArrowheads="1"/>
              </p:cNvSpPr>
              <p:nvPr/>
            </p:nvSpPr>
            <p:spPr bwMode="auto">
              <a:xfrm>
                <a:off x="4860" y="1086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981" name="Line 39"/>
              <p:cNvSpPr>
                <a:spLocks noChangeShapeType="1"/>
              </p:cNvSpPr>
              <p:nvPr/>
            </p:nvSpPr>
            <p:spPr bwMode="auto">
              <a:xfrm rot="-5400000">
                <a:off x="4338" y="-388"/>
                <a:ext cx="0" cy="18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2" name="Line 40"/>
              <p:cNvSpPr>
                <a:spLocks noChangeShapeType="1"/>
              </p:cNvSpPr>
              <p:nvPr/>
            </p:nvSpPr>
            <p:spPr bwMode="auto">
              <a:xfrm rot="-5400000">
                <a:off x="4338" y="659"/>
                <a:ext cx="0" cy="18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3" name="Line 41"/>
              <p:cNvSpPr>
                <a:spLocks noChangeShapeType="1"/>
              </p:cNvSpPr>
              <p:nvPr/>
            </p:nvSpPr>
            <p:spPr bwMode="auto">
              <a:xfrm>
                <a:off x="5071" y="700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02" name="Rectangle 42"/>
              <p:cNvSpPr>
                <a:spLocks noChangeArrowheads="1"/>
              </p:cNvSpPr>
              <p:nvPr/>
            </p:nvSpPr>
            <p:spPr bwMode="auto">
              <a:xfrm>
                <a:off x="3493" y="999"/>
                <a:ext cx="4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S1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1003" name="Rectangle 43"/>
              <p:cNvSpPr>
                <a:spLocks noChangeArrowheads="1"/>
              </p:cNvSpPr>
              <p:nvPr/>
            </p:nvSpPr>
            <p:spPr bwMode="auto">
              <a:xfrm>
                <a:off x="4736" y="606"/>
                <a:ext cx="3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S2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986" name="Line 44"/>
              <p:cNvSpPr>
                <a:spLocks noChangeShapeType="1"/>
              </p:cNvSpPr>
              <p:nvPr/>
            </p:nvSpPr>
            <p:spPr bwMode="auto">
              <a:xfrm>
                <a:off x="3943" y="1117"/>
                <a:ext cx="0" cy="4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7" name="Line 45"/>
              <p:cNvSpPr>
                <a:spLocks noChangeShapeType="1"/>
              </p:cNvSpPr>
              <p:nvPr/>
            </p:nvSpPr>
            <p:spPr bwMode="auto">
              <a:xfrm flipV="1">
                <a:off x="3943" y="514"/>
                <a:ext cx="0" cy="3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8" name="Line 46"/>
              <p:cNvSpPr>
                <a:spLocks noChangeShapeType="1"/>
              </p:cNvSpPr>
              <p:nvPr/>
            </p:nvSpPr>
            <p:spPr bwMode="auto">
              <a:xfrm flipV="1">
                <a:off x="3774" y="824"/>
                <a:ext cx="0" cy="30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9" name="Line 47"/>
              <p:cNvSpPr>
                <a:spLocks noChangeShapeType="1"/>
              </p:cNvSpPr>
              <p:nvPr/>
            </p:nvSpPr>
            <p:spPr bwMode="auto">
              <a:xfrm>
                <a:off x="4338" y="1561"/>
                <a:ext cx="0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0" name="Line 48"/>
              <p:cNvSpPr>
                <a:spLocks noChangeShapeType="1"/>
              </p:cNvSpPr>
              <p:nvPr/>
            </p:nvSpPr>
            <p:spPr bwMode="auto">
              <a:xfrm>
                <a:off x="4281" y="1684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09" name="Text Box 49"/>
              <p:cNvSpPr txBox="1">
                <a:spLocks noChangeArrowheads="1"/>
              </p:cNvSpPr>
              <p:nvPr/>
            </p:nvSpPr>
            <p:spPr bwMode="auto">
              <a:xfrm>
                <a:off x="4503" y="1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41010" name="Text Box 50"/>
              <p:cNvSpPr txBox="1">
                <a:spLocks noChangeArrowheads="1"/>
              </p:cNvSpPr>
              <p:nvPr/>
            </p:nvSpPr>
            <p:spPr bwMode="auto">
              <a:xfrm>
                <a:off x="4380" y="80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1011" name="Text Box 51"/>
              <p:cNvSpPr txBox="1">
                <a:spLocks noChangeArrowheads="1"/>
              </p:cNvSpPr>
              <p:nvPr/>
            </p:nvSpPr>
            <p:spPr bwMode="auto">
              <a:xfrm>
                <a:off x="4383" y="3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_</a:t>
                </a:r>
              </a:p>
            </p:txBody>
          </p:sp>
          <p:sp>
            <p:nvSpPr>
              <p:cNvPr id="39994" name="Line 52"/>
              <p:cNvSpPr>
                <a:spLocks noChangeShapeType="1"/>
              </p:cNvSpPr>
              <p:nvPr/>
            </p:nvSpPr>
            <p:spPr bwMode="auto">
              <a:xfrm flipV="1">
                <a:off x="3516" y="127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3" name="Rectangle 53"/>
              <p:cNvSpPr>
                <a:spLocks noChangeArrowheads="1"/>
              </p:cNvSpPr>
              <p:nvPr/>
            </p:nvSpPr>
            <p:spPr bwMode="auto">
              <a:xfrm>
                <a:off x="3420" y="1239"/>
                <a:ext cx="4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9996" name="Line 54"/>
              <p:cNvSpPr>
                <a:spLocks noChangeShapeType="1"/>
              </p:cNvSpPr>
              <p:nvPr/>
            </p:nvSpPr>
            <p:spPr bwMode="auto">
              <a:xfrm>
                <a:off x="4716" y="12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5" name="Rectangle 55"/>
              <p:cNvSpPr>
                <a:spLocks noChangeArrowheads="1"/>
              </p:cNvSpPr>
              <p:nvPr/>
            </p:nvSpPr>
            <p:spPr bwMode="auto">
              <a:xfrm>
                <a:off x="4716" y="1230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1016" name="Text Box 56"/>
            <p:cNvSpPr txBox="1">
              <a:spLocks noChangeArrowheads="1"/>
            </p:cNvSpPr>
            <p:nvPr/>
          </p:nvSpPr>
          <p:spPr bwMode="auto">
            <a:xfrm>
              <a:off x="3973" y="720"/>
              <a:ext cx="528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  <a:p>
              <a:pPr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I1</a:t>
              </a:r>
            </a:p>
            <a:p>
              <a:pPr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39950" name="Oval 57"/>
            <p:cNvSpPr>
              <a:spLocks noChangeArrowheads="1"/>
            </p:cNvSpPr>
            <p:nvPr/>
          </p:nvSpPr>
          <p:spPr bwMode="auto">
            <a:xfrm>
              <a:off x="3912" y="48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1" name="Oval 58"/>
            <p:cNvSpPr>
              <a:spLocks noChangeArrowheads="1"/>
            </p:cNvSpPr>
            <p:nvPr/>
          </p:nvSpPr>
          <p:spPr bwMode="auto">
            <a:xfrm>
              <a:off x="3910" y="152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2" name="Oval 59"/>
            <p:cNvSpPr>
              <a:spLocks noChangeArrowheads="1"/>
            </p:cNvSpPr>
            <p:nvPr/>
          </p:nvSpPr>
          <p:spPr bwMode="auto">
            <a:xfrm>
              <a:off x="4590" y="480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3" name="Oval 60"/>
            <p:cNvSpPr>
              <a:spLocks noChangeArrowheads="1"/>
            </p:cNvSpPr>
            <p:nvPr/>
          </p:nvSpPr>
          <p:spPr bwMode="auto">
            <a:xfrm>
              <a:off x="4590" y="152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4" name="Oval 61"/>
            <p:cNvSpPr>
              <a:spLocks noChangeArrowheads="1"/>
            </p:cNvSpPr>
            <p:nvPr/>
          </p:nvSpPr>
          <p:spPr bwMode="auto">
            <a:xfrm>
              <a:off x="4311" y="152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3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  <p:bldP spid="40970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52600" y="152401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应用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欧姆定律求各电压源电流</a:t>
            </a:r>
            <a:endParaRPr lang="zh-CN" altLang="en-US" sz="2800" b="1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676401" y="609601"/>
          <a:ext cx="18383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876364" imgH="438051" progId="Equation.3">
                  <p:embed/>
                </p:oleObj>
              </mc:Choice>
              <mc:Fallback>
                <p:oleObj name="Equation" r:id="rId3" imgW="876364" imgH="4380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609601"/>
                        <a:ext cx="183832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513139" y="609600"/>
          <a:ext cx="26765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286005" imgH="400184" progId="Equation.3">
                  <p:embed/>
                </p:oleObj>
              </mc:Choice>
              <mc:Fallback>
                <p:oleObj name="Equation" r:id="rId5" imgW="1286005" imgH="4001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9" y="609600"/>
                        <a:ext cx="26765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676400" y="1654176"/>
          <a:ext cx="484663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2190910" imgH="438051" progId="Equation.3">
                  <p:embed/>
                </p:oleObj>
              </mc:Choice>
              <mc:Fallback>
                <p:oleObj name="Equation" r:id="rId7" imgW="2190910" imgH="4380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54176"/>
                        <a:ext cx="4846638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828800" y="26812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各电源元件的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功率</a:t>
            </a:r>
            <a:endParaRPr lang="zh-CN" altLang="en-US" sz="2800" b="1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0" y="3671888"/>
            <a:ext cx="838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（因电流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的“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端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流出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，所以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发出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功率）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705600" y="4114801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发出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功率）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8085138" y="4648201"/>
            <a:ext cx="2354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发出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功率）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209800" y="5729288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（因电流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S2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I2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的“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端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流出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，所以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取用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功率）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133600" y="3200401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50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 13 W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650 W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133600" y="4114801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30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 18W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540 W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133600" y="46624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24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 7 W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168 W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2133600" y="519588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(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S2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14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 2 W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28 W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9848850" y="841375"/>
            <a:ext cx="838200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I2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</a:t>
            </a:r>
          </a:p>
        </p:txBody>
      </p:sp>
      <p:grpSp>
        <p:nvGrpSpPr>
          <p:cNvPr id="40976" name="Group 16"/>
          <p:cNvGrpSpPr>
            <a:grpSpLocks/>
          </p:cNvGrpSpPr>
          <p:nvPr/>
        </p:nvGrpSpPr>
        <p:grpSpPr bwMode="auto">
          <a:xfrm>
            <a:off x="6324600" y="304801"/>
            <a:ext cx="3670300" cy="2593975"/>
            <a:chOff x="3024" y="192"/>
            <a:chExt cx="2312" cy="1634"/>
          </a:xfrm>
        </p:grpSpPr>
        <p:grpSp>
          <p:nvGrpSpPr>
            <p:cNvPr id="40977" name="Group 17"/>
            <p:cNvGrpSpPr>
              <a:grpSpLocks/>
            </p:cNvGrpSpPr>
            <p:nvPr/>
          </p:nvGrpSpPr>
          <p:grpSpPr bwMode="auto">
            <a:xfrm>
              <a:off x="3024" y="192"/>
              <a:ext cx="2312" cy="1634"/>
              <a:chOff x="3024" y="192"/>
              <a:chExt cx="2312" cy="1634"/>
            </a:xfrm>
          </p:grpSpPr>
          <p:sp>
            <p:nvSpPr>
              <p:cNvPr id="42002" name="Text Box 18"/>
              <p:cNvSpPr txBox="1">
                <a:spLocks noChangeArrowheads="1"/>
              </p:cNvSpPr>
              <p:nvPr/>
            </p:nvSpPr>
            <p:spPr bwMode="auto">
              <a:xfrm>
                <a:off x="4510" y="1499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40985" name="Oval 19"/>
              <p:cNvSpPr>
                <a:spLocks noChangeArrowheads="1"/>
              </p:cNvSpPr>
              <p:nvPr/>
            </p:nvSpPr>
            <p:spPr bwMode="auto">
              <a:xfrm flipV="1">
                <a:off x="3830" y="883"/>
                <a:ext cx="226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6" name="Line 20"/>
              <p:cNvSpPr>
                <a:spLocks noChangeShapeType="1"/>
              </p:cNvSpPr>
              <p:nvPr/>
            </p:nvSpPr>
            <p:spPr bwMode="auto">
              <a:xfrm flipV="1">
                <a:off x="3830" y="997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7" name="Line 21"/>
              <p:cNvSpPr>
                <a:spLocks noChangeShapeType="1"/>
              </p:cNvSpPr>
              <p:nvPr/>
            </p:nvSpPr>
            <p:spPr bwMode="auto">
              <a:xfrm>
                <a:off x="3267" y="883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8" name="Oval 22"/>
              <p:cNvSpPr>
                <a:spLocks noChangeArrowheads="1"/>
              </p:cNvSpPr>
              <p:nvPr/>
            </p:nvSpPr>
            <p:spPr bwMode="auto">
              <a:xfrm>
                <a:off x="3324" y="637"/>
                <a:ext cx="225" cy="2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9" name="Line 23"/>
              <p:cNvSpPr>
                <a:spLocks noChangeShapeType="1"/>
              </p:cNvSpPr>
              <p:nvPr/>
            </p:nvSpPr>
            <p:spPr bwMode="auto">
              <a:xfrm>
                <a:off x="3436" y="513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08" name="Rectangle 24"/>
              <p:cNvSpPr>
                <a:spLocks noChangeArrowheads="1"/>
              </p:cNvSpPr>
              <p:nvPr/>
            </p:nvSpPr>
            <p:spPr bwMode="auto">
              <a:xfrm>
                <a:off x="3380" y="1068"/>
                <a:ext cx="113" cy="2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991" name="Line 25"/>
              <p:cNvSpPr>
                <a:spLocks noChangeShapeType="1"/>
              </p:cNvSpPr>
              <p:nvPr/>
            </p:nvSpPr>
            <p:spPr bwMode="auto">
              <a:xfrm>
                <a:off x="3436" y="1315"/>
                <a:ext cx="0" cy="2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10" name="Text Box 26"/>
              <p:cNvSpPr txBox="1">
                <a:spLocks noChangeArrowheads="1"/>
              </p:cNvSpPr>
              <p:nvPr/>
            </p:nvSpPr>
            <p:spPr bwMode="auto">
              <a:xfrm>
                <a:off x="3180" y="399"/>
                <a:ext cx="224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42011" name="Text Box 27"/>
              <p:cNvSpPr txBox="1">
                <a:spLocks noChangeArrowheads="1"/>
              </p:cNvSpPr>
              <p:nvPr/>
            </p:nvSpPr>
            <p:spPr bwMode="auto">
              <a:xfrm>
                <a:off x="3084" y="1052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2012" name="Text Box 28"/>
              <p:cNvSpPr txBox="1">
                <a:spLocks noChangeArrowheads="1"/>
              </p:cNvSpPr>
              <p:nvPr/>
            </p:nvSpPr>
            <p:spPr bwMode="auto">
              <a:xfrm>
                <a:off x="3024" y="587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995" name="Line 29"/>
              <p:cNvSpPr>
                <a:spLocks noChangeShapeType="1"/>
              </p:cNvSpPr>
              <p:nvPr/>
            </p:nvSpPr>
            <p:spPr bwMode="auto">
              <a:xfrm>
                <a:off x="4451" y="883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96" name="Oval 30"/>
              <p:cNvSpPr>
                <a:spLocks noChangeArrowheads="1"/>
              </p:cNvSpPr>
              <p:nvPr/>
            </p:nvSpPr>
            <p:spPr bwMode="auto">
              <a:xfrm>
                <a:off x="4507" y="637"/>
                <a:ext cx="226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97" name="Line 31"/>
              <p:cNvSpPr>
                <a:spLocks noChangeShapeType="1"/>
              </p:cNvSpPr>
              <p:nvPr/>
            </p:nvSpPr>
            <p:spPr bwMode="auto">
              <a:xfrm>
                <a:off x="4620" y="513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16" name="Rectangle 32"/>
              <p:cNvSpPr>
                <a:spLocks noChangeArrowheads="1"/>
              </p:cNvSpPr>
              <p:nvPr/>
            </p:nvSpPr>
            <p:spPr bwMode="auto">
              <a:xfrm>
                <a:off x="4564" y="1068"/>
                <a:ext cx="113" cy="2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0999" name="Line 33"/>
              <p:cNvSpPr>
                <a:spLocks noChangeShapeType="1"/>
              </p:cNvSpPr>
              <p:nvPr/>
            </p:nvSpPr>
            <p:spPr bwMode="auto">
              <a:xfrm>
                <a:off x="4620" y="1315"/>
                <a:ext cx="0" cy="2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18" name="Text Box 34"/>
              <p:cNvSpPr txBox="1">
                <a:spLocks noChangeArrowheads="1"/>
              </p:cNvSpPr>
              <p:nvPr/>
            </p:nvSpPr>
            <p:spPr bwMode="auto">
              <a:xfrm>
                <a:off x="4380" y="404"/>
                <a:ext cx="225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kumimoji="1"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2019" name="Text Box 35"/>
              <p:cNvSpPr txBox="1">
                <a:spLocks noChangeArrowheads="1"/>
              </p:cNvSpPr>
              <p:nvPr/>
            </p:nvSpPr>
            <p:spPr bwMode="auto">
              <a:xfrm>
                <a:off x="4279" y="103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2020" name="Rectangle 36"/>
              <p:cNvSpPr>
                <a:spLocks noChangeArrowheads="1"/>
              </p:cNvSpPr>
              <p:nvPr/>
            </p:nvSpPr>
            <p:spPr bwMode="auto">
              <a:xfrm>
                <a:off x="4207" y="623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E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1003" name="Oval 37"/>
              <p:cNvSpPr>
                <a:spLocks noChangeArrowheads="1"/>
              </p:cNvSpPr>
              <p:nvPr/>
            </p:nvSpPr>
            <p:spPr bwMode="auto">
              <a:xfrm flipV="1">
                <a:off x="5110" y="700"/>
                <a:ext cx="226" cy="227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04" name="Line 38"/>
              <p:cNvSpPr>
                <a:spLocks noChangeShapeType="1"/>
              </p:cNvSpPr>
              <p:nvPr/>
            </p:nvSpPr>
            <p:spPr bwMode="auto">
              <a:xfrm flipV="1">
                <a:off x="5110" y="814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23" name="Rectangle 39"/>
              <p:cNvSpPr>
                <a:spLocks noChangeArrowheads="1"/>
              </p:cNvSpPr>
              <p:nvPr/>
            </p:nvSpPr>
            <p:spPr bwMode="auto">
              <a:xfrm>
                <a:off x="5166" y="1133"/>
                <a:ext cx="113" cy="2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1006" name="Line 40"/>
              <p:cNvSpPr>
                <a:spLocks noChangeShapeType="1"/>
              </p:cNvSpPr>
              <p:nvPr/>
            </p:nvSpPr>
            <p:spPr bwMode="auto">
              <a:xfrm>
                <a:off x="5223" y="1380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07" name="Line 41"/>
              <p:cNvSpPr>
                <a:spLocks noChangeShapeType="1"/>
              </p:cNvSpPr>
              <p:nvPr/>
            </p:nvSpPr>
            <p:spPr bwMode="auto">
              <a:xfrm flipV="1">
                <a:off x="5223" y="925"/>
                <a:ext cx="0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08" name="Line 42"/>
              <p:cNvSpPr>
                <a:spLocks noChangeShapeType="1"/>
              </p:cNvSpPr>
              <p:nvPr/>
            </p:nvSpPr>
            <p:spPr bwMode="auto">
              <a:xfrm flipV="1">
                <a:off x="5223" y="514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27" name="Text Box 43"/>
              <p:cNvSpPr txBox="1">
                <a:spLocks noChangeArrowheads="1"/>
              </p:cNvSpPr>
              <p:nvPr/>
            </p:nvSpPr>
            <p:spPr bwMode="auto">
              <a:xfrm>
                <a:off x="4860" y="1086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1010" name="Line 44"/>
              <p:cNvSpPr>
                <a:spLocks noChangeShapeType="1"/>
              </p:cNvSpPr>
              <p:nvPr/>
            </p:nvSpPr>
            <p:spPr bwMode="auto">
              <a:xfrm rot="-5400000">
                <a:off x="4338" y="-388"/>
                <a:ext cx="0" cy="18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1" name="Line 45"/>
              <p:cNvSpPr>
                <a:spLocks noChangeShapeType="1"/>
              </p:cNvSpPr>
              <p:nvPr/>
            </p:nvSpPr>
            <p:spPr bwMode="auto">
              <a:xfrm rot="-5400000">
                <a:off x="4338" y="659"/>
                <a:ext cx="0" cy="18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2" name="Line 46"/>
              <p:cNvSpPr>
                <a:spLocks noChangeShapeType="1"/>
              </p:cNvSpPr>
              <p:nvPr/>
            </p:nvSpPr>
            <p:spPr bwMode="auto">
              <a:xfrm>
                <a:off x="5071" y="700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31" name="Rectangle 47"/>
              <p:cNvSpPr>
                <a:spLocks noChangeArrowheads="1"/>
              </p:cNvSpPr>
              <p:nvPr/>
            </p:nvSpPr>
            <p:spPr bwMode="auto">
              <a:xfrm>
                <a:off x="3493" y="999"/>
                <a:ext cx="4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S1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2032" name="Rectangle 48"/>
              <p:cNvSpPr>
                <a:spLocks noChangeArrowheads="1"/>
              </p:cNvSpPr>
              <p:nvPr/>
            </p:nvSpPr>
            <p:spPr bwMode="auto">
              <a:xfrm>
                <a:off x="4736" y="606"/>
                <a:ext cx="3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S2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1015" name="Line 49"/>
              <p:cNvSpPr>
                <a:spLocks noChangeShapeType="1"/>
              </p:cNvSpPr>
              <p:nvPr/>
            </p:nvSpPr>
            <p:spPr bwMode="auto">
              <a:xfrm>
                <a:off x="3943" y="1117"/>
                <a:ext cx="0" cy="4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6" name="Line 50"/>
              <p:cNvSpPr>
                <a:spLocks noChangeShapeType="1"/>
              </p:cNvSpPr>
              <p:nvPr/>
            </p:nvSpPr>
            <p:spPr bwMode="auto">
              <a:xfrm flipV="1">
                <a:off x="3943" y="514"/>
                <a:ext cx="0" cy="3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7" name="Line 51"/>
              <p:cNvSpPr>
                <a:spLocks noChangeShapeType="1"/>
              </p:cNvSpPr>
              <p:nvPr/>
            </p:nvSpPr>
            <p:spPr bwMode="auto">
              <a:xfrm flipV="1">
                <a:off x="3774" y="824"/>
                <a:ext cx="0" cy="30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8" name="Line 52"/>
              <p:cNvSpPr>
                <a:spLocks noChangeShapeType="1"/>
              </p:cNvSpPr>
              <p:nvPr/>
            </p:nvSpPr>
            <p:spPr bwMode="auto">
              <a:xfrm>
                <a:off x="4338" y="1561"/>
                <a:ext cx="0" cy="1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9" name="Line 53"/>
              <p:cNvSpPr>
                <a:spLocks noChangeShapeType="1"/>
              </p:cNvSpPr>
              <p:nvPr/>
            </p:nvSpPr>
            <p:spPr bwMode="auto">
              <a:xfrm>
                <a:off x="4281" y="1684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38" name="Text Box 54"/>
              <p:cNvSpPr txBox="1">
                <a:spLocks noChangeArrowheads="1"/>
              </p:cNvSpPr>
              <p:nvPr/>
            </p:nvSpPr>
            <p:spPr bwMode="auto">
              <a:xfrm>
                <a:off x="4503" y="1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42039" name="Text Box 55"/>
              <p:cNvSpPr txBox="1">
                <a:spLocks noChangeArrowheads="1"/>
              </p:cNvSpPr>
              <p:nvPr/>
            </p:nvSpPr>
            <p:spPr bwMode="auto">
              <a:xfrm>
                <a:off x="4380" y="80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42040" name="Text Box 56"/>
              <p:cNvSpPr txBox="1">
                <a:spLocks noChangeArrowheads="1"/>
              </p:cNvSpPr>
              <p:nvPr/>
            </p:nvSpPr>
            <p:spPr bwMode="auto">
              <a:xfrm>
                <a:off x="4383" y="30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_</a:t>
                </a:r>
              </a:p>
            </p:txBody>
          </p:sp>
          <p:sp>
            <p:nvSpPr>
              <p:cNvPr id="41023" name="Line 57"/>
              <p:cNvSpPr>
                <a:spLocks noChangeShapeType="1"/>
              </p:cNvSpPr>
              <p:nvPr/>
            </p:nvSpPr>
            <p:spPr bwMode="auto">
              <a:xfrm flipV="1">
                <a:off x="3516" y="127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2" name="Rectangle 58"/>
              <p:cNvSpPr>
                <a:spLocks noChangeArrowheads="1"/>
              </p:cNvSpPr>
              <p:nvPr/>
            </p:nvSpPr>
            <p:spPr bwMode="auto">
              <a:xfrm>
                <a:off x="3420" y="1239"/>
                <a:ext cx="4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1025" name="Line 59"/>
              <p:cNvSpPr>
                <a:spLocks noChangeShapeType="1"/>
              </p:cNvSpPr>
              <p:nvPr/>
            </p:nvSpPr>
            <p:spPr bwMode="auto">
              <a:xfrm>
                <a:off x="4716" y="12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44" name="Rectangle 60"/>
              <p:cNvSpPr>
                <a:spLocks noChangeArrowheads="1"/>
              </p:cNvSpPr>
              <p:nvPr/>
            </p:nvSpPr>
            <p:spPr bwMode="auto">
              <a:xfrm>
                <a:off x="4716" y="1230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2045" name="Text Box 61"/>
            <p:cNvSpPr txBox="1">
              <a:spLocks noChangeArrowheads="1"/>
            </p:cNvSpPr>
            <p:nvPr/>
          </p:nvSpPr>
          <p:spPr bwMode="auto">
            <a:xfrm>
              <a:off x="3973" y="720"/>
              <a:ext cx="528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  <a:p>
              <a:pPr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I1</a:t>
              </a:r>
            </a:p>
            <a:p>
              <a:pPr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40979" name="Oval 62"/>
            <p:cNvSpPr>
              <a:spLocks noChangeArrowheads="1"/>
            </p:cNvSpPr>
            <p:nvPr/>
          </p:nvSpPr>
          <p:spPr bwMode="auto">
            <a:xfrm>
              <a:off x="3912" y="48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980" name="Oval 63"/>
            <p:cNvSpPr>
              <a:spLocks noChangeArrowheads="1"/>
            </p:cNvSpPr>
            <p:nvPr/>
          </p:nvSpPr>
          <p:spPr bwMode="auto">
            <a:xfrm>
              <a:off x="3910" y="152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981" name="Oval 64"/>
            <p:cNvSpPr>
              <a:spLocks noChangeArrowheads="1"/>
            </p:cNvSpPr>
            <p:nvPr/>
          </p:nvSpPr>
          <p:spPr bwMode="auto">
            <a:xfrm>
              <a:off x="4590" y="480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982" name="Oval 65"/>
            <p:cNvSpPr>
              <a:spLocks noChangeArrowheads="1"/>
            </p:cNvSpPr>
            <p:nvPr/>
          </p:nvSpPr>
          <p:spPr bwMode="auto">
            <a:xfrm>
              <a:off x="4590" y="152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983" name="Oval 66"/>
            <p:cNvSpPr>
              <a:spLocks noChangeArrowheads="1"/>
            </p:cNvSpPr>
            <p:nvPr/>
          </p:nvSpPr>
          <p:spPr bwMode="auto">
            <a:xfrm>
              <a:off x="4311" y="1527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1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1991" grpId="0" autoUpdateAnimBg="0"/>
      <p:bldP spid="41992" grpId="0" autoUpdateAnimBg="0"/>
      <p:bldP spid="41993" grpId="0" autoUpdateAnimBg="0"/>
      <p:bldP spid="41994" grpId="0" autoUpdateAnimBg="0"/>
      <p:bldP spid="41995" grpId="0" autoUpdateAnimBg="0"/>
      <p:bldP spid="41996" grpId="0" autoUpdateAnimBg="0"/>
      <p:bldP spid="41997" grpId="0" autoUpdateAnimBg="0"/>
      <p:bldP spid="41998" grpId="0" autoUpdateAnimBg="0"/>
      <p:bldP spid="419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752600" y="3581401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断开待求支路求等效电源的电动势</a:t>
            </a:r>
            <a:r>
              <a:rPr kumimoji="1" lang="zh-CN" alt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endParaRPr kumimoji="1" lang="en-US" altLang="zh-CN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828800" y="228601"/>
            <a:ext cx="8534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电路如图，已知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=40V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=20V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=4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，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=13 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，试用戴维宁定理求电流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2244726" y="1449389"/>
            <a:ext cx="3851275" cy="1830387"/>
            <a:chOff x="310" y="1127"/>
            <a:chExt cx="2426" cy="1153"/>
          </a:xfrm>
        </p:grpSpPr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310" y="12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409" y="177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38" name="Line 7"/>
            <p:cNvSpPr>
              <a:spLocks noChangeShapeType="1"/>
            </p:cNvSpPr>
            <p:nvPr/>
          </p:nvSpPr>
          <p:spPr bwMode="auto">
            <a:xfrm>
              <a:off x="1507" y="1200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39" name="Rectangle 8"/>
            <p:cNvSpPr>
              <a:spLocks noChangeArrowheads="1"/>
            </p:cNvSpPr>
            <p:nvPr/>
          </p:nvSpPr>
          <p:spPr bwMode="auto">
            <a:xfrm>
              <a:off x="1441" y="1790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40" name="Line 9"/>
            <p:cNvSpPr>
              <a:spLocks noChangeShapeType="1"/>
            </p:cNvSpPr>
            <p:nvPr/>
          </p:nvSpPr>
          <p:spPr bwMode="auto">
            <a:xfrm>
              <a:off x="1507" y="2027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1099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42" name="Line 11"/>
            <p:cNvSpPr>
              <a:spLocks noChangeShapeType="1"/>
            </p:cNvSpPr>
            <p:nvPr/>
          </p:nvSpPr>
          <p:spPr bwMode="auto">
            <a:xfrm rot="10800000">
              <a:off x="1376" y="176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1132" y="17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1572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45" name="Line 14"/>
            <p:cNvSpPr>
              <a:spLocks noChangeShapeType="1"/>
            </p:cNvSpPr>
            <p:nvPr/>
          </p:nvSpPr>
          <p:spPr bwMode="auto">
            <a:xfrm>
              <a:off x="2465" y="1563"/>
              <a:ext cx="0" cy="3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46" name="Rectangle 15"/>
            <p:cNvSpPr>
              <a:spLocks noChangeArrowheads="1"/>
            </p:cNvSpPr>
            <p:nvPr/>
          </p:nvSpPr>
          <p:spPr bwMode="auto">
            <a:xfrm>
              <a:off x="2272" y="1587"/>
              <a:ext cx="143" cy="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47" name="Line 16"/>
            <p:cNvSpPr>
              <a:spLocks noChangeShapeType="1"/>
            </p:cNvSpPr>
            <p:nvPr/>
          </p:nvSpPr>
          <p:spPr bwMode="auto">
            <a:xfrm>
              <a:off x="2342" y="184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48" name="Line 17"/>
            <p:cNvSpPr>
              <a:spLocks noChangeShapeType="1"/>
            </p:cNvSpPr>
            <p:nvPr/>
          </p:nvSpPr>
          <p:spPr bwMode="auto">
            <a:xfrm flipH="1" flipV="1">
              <a:off x="2340" y="1200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2457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1976" y="15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51" name="Line 20"/>
            <p:cNvSpPr>
              <a:spLocks noChangeShapeType="1"/>
            </p:cNvSpPr>
            <p:nvPr/>
          </p:nvSpPr>
          <p:spPr bwMode="auto">
            <a:xfrm>
              <a:off x="785" y="2264"/>
              <a:ext cx="1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52" name="Line 21"/>
            <p:cNvSpPr>
              <a:spLocks noChangeShapeType="1"/>
            </p:cNvSpPr>
            <p:nvPr/>
          </p:nvSpPr>
          <p:spPr bwMode="auto">
            <a:xfrm flipV="1">
              <a:off x="785" y="1200"/>
              <a:ext cx="1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53" name="Oval 22"/>
            <p:cNvSpPr>
              <a:spLocks noChangeArrowheads="1"/>
            </p:cNvSpPr>
            <p:nvPr/>
          </p:nvSpPr>
          <p:spPr bwMode="auto">
            <a:xfrm>
              <a:off x="661" y="140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54" name="Line 23"/>
            <p:cNvSpPr>
              <a:spLocks noChangeShapeType="1"/>
            </p:cNvSpPr>
            <p:nvPr/>
          </p:nvSpPr>
          <p:spPr bwMode="auto">
            <a:xfrm>
              <a:off x="785" y="1200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55" name="Rectangle 24"/>
            <p:cNvSpPr>
              <a:spLocks noChangeArrowheads="1"/>
            </p:cNvSpPr>
            <p:nvPr/>
          </p:nvSpPr>
          <p:spPr bwMode="auto">
            <a:xfrm>
              <a:off x="719" y="1817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576" y="1175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5000"/>
                </a:lnSpc>
                <a:spcBef>
                  <a:spcPct val="1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  <a:p>
              <a:pPr fontAlgn="base">
                <a:lnSpc>
                  <a:spcPct val="105000"/>
                </a:lnSpc>
                <a:spcBef>
                  <a:spcPct val="10000"/>
                </a:spcBef>
                <a:spcAft>
                  <a:spcPct val="0"/>
                </a:spcAft>
                <a:defRPr/>
              </a:pPr>
              <a:r>
                <a:rPr kumimoji="1"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57" name="Line 26"/>
            <p:cNvSpPr>
              <a:spLocks noChangeShapeType="1"/>
            </p:cNvSpPr>
            <p:nvPr/>
          </p:nvSpPr>
          <p:spPr bwMode="auto">
            <a:xfrm>
              <a:off x="785" y="205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47" name="Text Box 27"/>
            <p:cNvSpPr txBox="1">
              <a:spLocks noChangeArrowheads="1"/>
            </p:cNvSpPr>
            <p:nvPr/>
          </p:nvSpPr>
          <p:spPr bwMode="auto">
            <a:xfrm>
              <a:off x="811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59" name="Line 28"/>
            <p:cNvSpPr>
              <a:spLocks noChangeShapeType="1"/>
            </p:cNvSpPr>
            <p:nvPr/>
          </p:nvSpPr>
          <p:spPr bwMode="auto">
            <a:xfrm rot="10800000">
              <a:off x="653" y="179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60" name="Oval 29"/>
            <p:cNvSpPr>
              <a:spLocks noChangeArrowheads="1"/>
            </p:cNvSpPr>
            <p:nvPr/>
          </p:nvSpPr>
          <p:spPr bwMode="auto">
            <a:xfrm>
              <a:off x="1392" y="134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350" name="Text Box 30"/>
            <p:cNvSpPr txBox="1">
              <a:spLocks noChangeArrowheads="1"/>
            </p:cNvSpPr>
            <p:nvPr/>
          </p:nvSpPr>
          <p:spPr bwMode="auto">
            <a:xfrm>
              <a:off x="1273" y="1127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5000"/>
                </a:lnSpc>
                <a:spcBef>
                  <a:spcPct val="1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  <a:p>
              <a:pPr fontAlgn="base">
                <a:lnSpc>
                  <a:spcPct val="105000"/>
                </a:lnSpc>
                <a:spcBef>
                  <a:spcPct val="10000"/>
                </a:spcBef>
                <a:spcAft>
                  <a:spcPct val="0"/>
                </a:spcAft>
                <a:defRPr/>
              </a:pPr>
              <a:r>
                <a:rPr kumimoji="1"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55301" name="Group 31"/>
          <p:cNvGrpSpPr>
            <a:grpSpLocks/>
          </p:cNvGrpSpPr>
          <p:nvPr/>
        </p:nvGrpSpPr>
        <p:grpSpPr bwMode="auto">
          <a:xfrm>
            <a:off x="2286000" y="1108076"/>
            <a:ext cx="2971800" cy="2652713"/>
            <a:chOff x="336" y="912"/>
            <a:chExt cx="1872" cy="1671"/>
          </a:xfrm>
        </p:grpSpPr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336" y="1104"/>
              <a:ext cx="1536" cy="12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1980" y="9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1967" y="225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55334" name="Oval 35"/>
            <p:cNvSpPr>
              <a:spLocks noChangeArrowheads="1"/>
            </p:cNvSpPr>
            <p:nvPr/>
          </p:nvSpPr>
          <p:spPr bwMode="auto">
            <a:xfrm>
              <a:off x="1920" y="116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35" name="Oval 36"/>
            <p:cNvSpPr>
              <a:spLocks noChangeArrowheads="1"/>
            </p:cNvSpPr>
            <p:nvPr/>
          </p:nvSpPr>
          <p:spPr bwMode="auto">
            <a:xfrm>
              <a:off x="1920" y="2246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6357" name="AutoShape 37"/>
          <p:cNvSpPr>
            <a:spLocks noChangeArrowheads="1"/>
          </p:cNvSpPr>
          <p:nvPr/>
        </p:nvSpPr>
        <p:spPr bwMode="auto">
          <a:xfrm>
            <a:off x="6172200" y="2251075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6358" name="Object 38"/>
          <p:cNvGraphicFramePr>
            <a:graphicFrameLocks noChangeAspect="1"/>
          </p:cNvGraphicFramePr>
          <p:nvPr/>
        </p:nvGraphicFramePr>
        <p:xfrm>
          <a:off x="2878139" y="4016376"/>
          <a:ext cx="407193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085981" imgH="438051" progId="Equation.3">
                  <p:embed/>
                </p:oleObj>
              </mc:Choice>
              <mc:Fallback>
                <p:oleObj name="Equation" r:id="rId3" imgW="2085981" imgH="4380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9" y="4016376"/>
                        <a:ext cx="4071937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59" name="Group 39"/>
          <p:cNvGrpSpPr>
            <a:grpSpLocks/>
          </p:cNvGrpSpPr>
          <p:nvPr/>
        </p:nvGrpSpPr>
        <p:grpSpPr bwMode="auto">
          <a:xfrm>
            <a:off x="6553200" y="1274764"/>
            <a:ext cx="3352800" cy="2257425"/>
            <a:chOff x="3168" y="873"/>
            <a:chExt cx="2112" cy="1422"/>
          </a:xfrm>
        </p:grpSpPr>
        <p:sp>
          <p:nvSpPr>
            <p:cNvPr id="56360" name="Text Box 40"/>
            <p:cNvSpPr txBox="1">
              <a:spLocks noChangeArrowheads="1"/>
            </p:cNvSpPr>
            <p:nvPr/>
          </p:nvSpPr>
          <p:spPr bwMode="auto">
            <a:xfrm>
              <a:off x="4430" y="16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09" name="Line 41"/>
            <p:cNvSpPr>
              <a:spLocks noChangeShapeType="1"/>
            </p:cNvSpPr>
            <p:nvPr/>
          </p:nvSpPr>
          <p:spPr bwMode="auto">
            <a:xfrm>
              <a:off x="3648" y="2112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10" name="Line 42"/>
            <p:cNvSpPr>
              <a:spLocks noChangeShapeType="1"/>
            </p:cNvSpPr>
            <p:nvPr/>
          </p:nvSpPr>
          <p:spPr bwMode="auto">
            <a:xfrm>
              <a:off x="3648" y="105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63" name="Text Box 43"/>
            <p:cNvSpPr txBox="1">
              <a:spLocks noChangeArrowheads="1"/>
            </p:cNvSpPr>
            <p:nvPr/>
          </p:nvSpPr>
          <p:spPr bwMode="auto">
            <a:xfrm>
              <a:off x="3168" y="11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6364" name="Text Box 44"/>
            <p:cNvSpPr txBox="1">
              <a:spLocks noChangeArrowheads="1"/>
            </p:cNvSpPr>
            <p:nvPr/>
          </p:nvSpPr>
          <p:spPr bwMode="auto">
            <a:xfrm>
              <a:off x="3792" y="1440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13" name="Line 45"/>
            <p:cNvSpPr>
              <a:spLocks noChangeShapeType="1"/>
            </p:cNvSpPr>
            <p:nvPr/>
          </p:nvSpPr>
          <p:spPr bwMode="auto">
            <a:xfrm>
              <a:off x="4365" y="1054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14" name="Rectangle 46"/>
            <p:cNvSpPr>
              <a:spLocks noChangeArrowheads="1"/>
            </p:cNvSpPr>
            <p:nvPr/>
          </p:nvSpPr>
          <p:spPr bwMode="auto">
            <a:xfrm>
              <a:off x="4299" y="1644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15" name="Line 47"/>
            <p:cNvSpPr>
              <a:spLocks noChangeShapeType="1"/>
            </p:cNvSpPr>
            <p:nvPr/>
          </p:nvSpPr>
          <p:spPr bwMode="auto">
            <a:xfrm>
              <a:off x="4365" y="1881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68" name="Text Box 48"/>
            <p:cNvSpPr txBox="1">
              <a:spLocks noChangeArrowheads="1"/>
            </p:cNvSpPr>
            <p:nvPr/>
          </p:nvSpPr>
          <p:spPr bwMode="auto">
            <a:xfrm>
              <a:off x="3957" y="114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17" name="Oval 49"/>
            <p:cNvSpPr>
              <a:spLocks noChangeArrowheads="1"/>
            </p:cNvSpPr>
            <p:nvPr/>
          </p:nvSpPr>
          <p:spPr bwMode="auto">
            <a:xfrm>
              <a:off x="3519" y="1258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18" name="Line 50"/>
            <p:cNvSpPr>
              <a:spLocks noChangeShapeType="1"/>
            </p:cNvSpPr>
            <p:nvPr/>
          </p:nvSpPr>
          <p:spPr bwMode="auto">
            <a:xfrm>
              <a:off x="3643" y="1054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5319" name="Rectangle 51"/>
            <p:cNvSpPr>
              <a:spLocks noChangeArrowheads="1"/>
            </p:cNvSpPr>
            <p:nvPr/>
          </p:nvSpPr>
          <p:spPr bwMode="auto">
            <a:xfrm>
              <a:off x="3577" y="1671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372" name="Text Box 52"/>
            <p:cNvSpPr txBox="1">
              <a:spLocks noChangeArrowheads="1"/>
            </p:cNvSpPr>
            <p:nvPr/>
          </p:nvSpPr>
          <p:spPr bwMode="auto">
            <a:xfrm>
              <a:off x="3434" y="1029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5000"/>
                </a:lnSpc>
                <a:spcBef>
                  <a:spcPct val="1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  <a:p>
              <a:pPr fontAlgn="base">
                <a:lnSpc>
                  <a:spcPct val="105000"/>
                </a:lnSpc>
                <a:spcBef>
                  <a:spcPct val="10000"/>
                </a:spcBef>
                <a:spcAft>
                  <a:spcPct val="0"/>
                </a:spcAft>
                <a:defRPr/>
              </a:pPr>
              <a:r>
                <a:rPr kumimoji="1"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21" name="Line 53"/>
            <p:cNvSpPr>
              <a:spLocks noChangeShapeType="1"/>
            </p:cNvSpPr>
            <p:nvPr/>
          </p:nvSpPr>
          <p:spPr bwMode="auto">
            <a:xfrm>
              <a:off x="3643" y="1908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6374" name="Text Box 54"/>
            <p:cNvSpPr txBox="1">
              <a:spLocks noChangeArrowheads="1"/>
            </p:cNvSpPr>
            <p:nvPr/>
          </p:nvSpPr>
          <p:spPr bwMode="auto">
            <a:xfrm>
              <a:off x="3259" y="164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5323" name="Oval 55"/>
            <p:cNvSpPr>
              <a:spLocks noChangeArrowheads="1"/>
            </p:cNvSpPr>
            <p:nvPr/>
          </p:nvSpPr>
          <p:spPr bwMode="auto">
            <a:xfrm>
              <a:off x="4250" y="1198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376" name="Text Box 56"/>
            <p:cNvSpPr txBox="1">
              <a:spLocks noChangeArrowheads="1"/>
            </p:cNvSpPr>
            <p:nvPr/>
          </p:nvSpPr>
          <p:spPr bwMode="auto">
            <a:xfrm>
              <a:off x="4131" y="981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5000"/>
                </a:lnSpc>
                <a:spcBef>
                  <a:spcPct val="1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  <a:p>
              <a:pPr fontAlgn="base">
                <a:lnSpc>
                  <a:spcPct val="105000"/>
                </a:lnSpc>
                <a:spcBef>
                  <a:spcPct val="10000"/>
                </a:spcBef>
                <a:spcAft>
                  <a:spcPct val="0"/>
                </a:spcAft>
                <a:defRPr/>
              </a:pPr>
              <a:r>
                <a:rPr kumimoji="1" lang="en-US" altLang="zh-CN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6377" name="Rectangle 57"/>
            <p:cNvSpPr>
              <a:spLocks noChangeArrowheads="1"/>
            </p:cNvSpPr>
            <p:nvPr/>
          </p:nvSpPr>
          <p:spPr bwMode="auto">
            <a:xfrm>
              <a:off x="49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56378" name="Rectangle 58"/>
            <p:cNvSpPr>
              <a:spLocks noChangeArrowheads="1"/>
            </p:cNvSpPr>
            <p:nvPr/>
          </p:nvSpPr>
          <p:spPr bwMode="auto">
            <a:xfrm>
              <a:off x="5039" y="196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55327" name="Oval 59"/>
            <p:cNvSpPr>
              <a:spLocks noChangeArrowheads="1"/>
            </p:cNvSpPr>
            <p:nvPr/>
          </p:nvSpPr>
          <p:spPr bwMode="auto">
            <a:xfrm>
              <a:off x="4919" y="1017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328" name="Oval 60"/>
            <p:cNvSpPr>
              <a:spLocks noChangeArrowheads="1"/>
            </p:cNvSpPr>
            <p:nvPr/>
          </p:nvSpPr>
          <p:spPr bwMode="auto">
            <a:xfrm>
              <a:off x="4896" y="208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381" name="Rectangle 61"/>
            <p:cNvSpPr>
              <a:spLocks noChangeArrowheads="1"/>
            </p:cNvSpPr>
            <p:nvPr/>
          </p:nvSpPr>
          <p:spPr bwMode="auto">
            <a:xfrm>
              <a:off x="4762" y="1056"/>
              <a:ext cx="354" cy="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55330" name="Freeform 62"/>
            <p:cNvSpPr>
              <a:spLocks/>
            </p:cNvSpPr>
            <p:nvPr/>
          </p:nvSpPr>
          <p:spPr bwMode="auto">
            <a:xfrm>
              <a:off x="3792" y="1248"/>
              <a:ext cx="336" cy="717"/>
            </a:xfrm>
            <a:custGeom>
              <a:avLst/>
              <a:gdLst>
                <a:gd name="T0" fmla="*/ 10 w 432"/>
                <a:gd name="T1" fmla="*/ 276 h 957"/>
                <a:gd name="T2" fmla="*/ 90 w 432"/>
                <a:gd name="T3" fmla="*/ 36 h 957"/>
                <a:gd name="T4" fmla="*/ 268 w 432"/>
                <a:gd name="T5" fmla="*/ 62 h 957"/>
                <a:gd name="T6" fmla="*/ 331 w 432"/>
                <a:gd name="T7" fmla="*/ 316 h 957"/>
                <a:gd name="T8" fmla="*/ 301 w 432"/>
                <a:gd name="T9" fmla="*/ 596 h 957"/>
                <a:gd name="T10" fmla="*/ 186 w 432"/>
                <a:gd name="T11" fmla="*/ 700 h 957"/>
                <a:gd name="T12" fmla="*/ 86 w 432"/>
                <a:gd name="T13" fmla="*/ 700 h 957"/>
                <a:gd name="T14" fmla="*/ 50 w 432"/>
                <a:gd name="T15" fmla="*/ 650 h 957"/>
                <a:gd name="T16" fmla="*/ 0 w 432"/>
                <a:gd name="T17" fmla="*/ 530 h 9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957">
                  <a:moveTo>
                    <a:pt x="13" y="368"/>
                  </a:moveTo>
                  <a:cubicBezTo>
                    <a:pt x="30" y="318"/>
                    <a:pt x="61" y="95"/>
                    <a:pt x="116" y="48"/>
                  </a:cubicBezTo>
                  <a:cubicBezTo>
                    <a:pt x="171" y="0"/>
                    <a:pt x="293" y="21"/>
                    <a:pt x="345" y="83"/>
                  </a:cubicBezTo>
                  <a:cubicBezTo>
                    <a:pt x="397" y="145"/>
                    <a:pt x="419" y="303"/>
                    <a:pt x="426" y="422"/>
                  </a:cubicBezTo>
                  <a:cubicBezTo>
                    <a:pt x="432" y="540"/>
                    <a:pt x="418" y="711"/>
                    <a:pt x="387" y="796"/>
                  </a:cubicBezTo>
                  <a:cubicBezTo>
                    <a:pt x="356" y="881"/>
                    <a:pt x="285" y="911"/>
                    <a:pt x="239" y="934"/>
                  </a:cubicBezTo>
                  <a:cubicBezTo>
                    <a:pt x="193" y="957"/>
                    <a:pt x="139" y="945"/>
                    <a:pt x="110" y="934"/>
                  </a:cubicBezTo>
                  <a:cubicBezTo>
                    <a:pt x="81" y="923"/>
                    <a:pt x="82" y="905"/>
                    <a:pt x="64" y="867"/>
                  </a:cubicBezTo>
                  <a:cubicBezTo>
                    <a:pt x="46" y="829"/>
                    <a:pt x="13" y="739"/>
                    <a:pt x="0" y="707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56383" name="Text Box 63"/>
          <p:cNvSpPr txBox="1">
            <a:spLocks noChangeArrowheads="1"/>
          </p:cNvSpPr>
          <p:nvPr/>
        </p:nvSpPr>
        <p:spPr bwMode="auto">
          <a:xfrm>
            <a:off x="2209800" y="580548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也可用结点电压法、叠加原理等其它方法求。</a:t>
            </a:r>
            <a:endParaRPr kumimoji="1" lang="zh-CN" altLang="en-US" sz="28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2667000" y="4876801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I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20V +2.5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V= 30V</a:t>
            </a:r>
          </a:p>
        </p:txBody>
      </p:sp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1981200" y="5334001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或：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I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40V –2.5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30V</a:t>
            </a:r>
          </a:p>
        </p:txBody>
      </p:sp>
    </p:spTree>
    <p:extLst>
      <p:ext uri="{BB962C8B-B14F-4D97-AF65-F5344CB8AC3E}">
        <p14:creationId xmlns:p14="http://schemas.microsoft.com/office/powerpoint/2010/main" val="33199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57" grpId="0" animBg="1" autoUpdateAnimBg="0"/>
      <p:bldP spid="56383" grpId="0" autoUpdateAnimBg="0"/>
      <p:bldP spid="56384" grpId="0" autoUpdateAnimBg="0"/>
      <p:bldP spid="563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28600"/>
            <a:ext cx="15240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0"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kumimoji="0"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14500" y="3962400"/>
            <a:ext cx="4381500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已知：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=5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、 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=5 </a:t>
            </a:r>
          </a:p>
          <a:p>
            <a:pPr fontAlgn="base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    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=10 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、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=5 </a:t>
            </a:r>
          </a:p>
          <a:p>
            <a:pPr fontAlgn="base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    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=12V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G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=10 </a:t>
            </a:r>
          </a:p>
          <a:p>
            <a:pPr fontAlgn="base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试用戴维宁定理求检流计中的电流</a:t>
            </a:r>
            <a:r>
              <a:rPr kumimoji="1"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kumimoji="1"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6096000" y="304800"/>
            <a:ext cx="0" cy="60960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6324600" y="990600"/>
            <a:ext cx="2705100" cy="3810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7324726" y="5114926"/>
            <a:ext cx="2428875" cy="828675"/>
          </a:xfrm>
          <a:prstGeom prst="wedgeEllipseCallout">
            <a:avLst>
              <a:gd name="adj1" fmla="val 1764"/>
              <a:gd name="adj2" fmla="val -113412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有源二端网络</a:t>
            </a:r>
          </a:p>
        </p:txBody>
      </p: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2428875" y="228600"/>
            <a:ext cx="2586038" cy="3829050"/>
            <a:chOff x="570" y="315"/>
            <a:chExt cx="1629" cy="2412"/>
          </a:xfrm>
        </p:grpSpPr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1220" y="240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1472" y="225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1092" y="230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980" y="912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 rot="-366282">
              <a:off x="692" y="1440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 rot="30116">
              <a:off x="1748" y="139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 rot="371425">
              <a:off x="644" y="39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 rot="-15499">
              <a:off x="1796" y="44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54" name="Line 16"/>
            <p:cNvSpPr>
              <a:spLocks noChangeShapeType="1"/>
            </p:cNvSpPr>
            <p:nvPr/>
          </p:nvSpPr>
          <p:spPr bwMode="auto">
            <a:xfrm flipV="1">
              <a:off x="1386" y="33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55" name="Line 17"/>
            <p:cNvSpPr>
              <a:spLocks noChangeShapeType="1"/>
            </p:cNvSpPr>
            <p:nvPr/>
          </p:nvSpPr>
          <p:spPr bwMode="auto">
            <a:xfrm>
              <a:off x="1386" y="120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56" name="Line 18"/>
            <p:cNvSpPr>
              <a:spLocks noChangeShapeType="1"/>
            </p:cNvSpPr>
            <p:nvPr/>
          </p:nvSpPr>
          <p:spPr bwMode="auto">
            <a:xfrm>
              <a:off x="2180" y="1104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57" name="Line 19"/>
            <p:cNvSpPr>
              <a:spLocks noChangeShapeType="1"/>
            </p:cNvSpPr>
            <p:nvPr/>
          </p:nvSpPr>
          <p:spPr bwMode="auto">
            <a:xfrm>
              <a:off x="1460" y="498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36" name="Text Box 20"/>
            <p:cNvSpPr txBox="1">
              <a:spLocks noChangeArrowheads="1"/>
            </p:cNvSpPr>
            <p:nvPr/>
          </p:nvSpPr>
          <p:spPr bwMode="auto">
            <a:xfrm>
              <a:off x="1427" y="528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zh-CN" sz="2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59" name="Line 21"/>
            <p:cNvSpPr>
              <a:spLocks noChangeShapeType="1"/>
            </p:cNvSpPr>
            <p:nvPr/>
          </p:nvSpPr>
          <p:spPr bwMode="auto">
            <a:xfrm>
              <a:off x="596" y="1094"/>
              <a:ext cx="0" cy="1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59460" name="Group 22"/>
            <p:cNvGrpSpPr>
              <a:grpSpLocks/>
            </p:cNvGrpSpPr>
            <p:nvPr/>
          </p:nvGrpSpPr>
          <p:grpSpPr bwMode="auto">
            <a:xfrm>
              <a:off x="1365" y="1097"/>
              <a:ext cx="777" cy="776"/>
              <a:chOff x="1105" y="1049"/>
              <a:chExt cx="777" cy="776"/>
            </a:xfrm>
          </p:grpSpPr>
          <p:sp>
            <p:nvSpPr>
              <p:cNvPr id="59481" name="Line 23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82" name="Line 24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83" name="Rectangle 25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461" name="Oval 26"/>
            <p:cNvSpPr>
              <a:spLocks noChangeArrowheads="1"/>
            </p:cNvSpPr>
            <p:nvPr/>
          </p:nvSpPr>
          <p:spPr bwMode="auto">
            <a:xfrm>
              <a:off x="2142" y="1079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62" name="Oval 27"/>
            <p:cNvSpPr>
              <a:spLocks noChangeArrowheads="1"/>
            </p:cNvSpPr>
            <p:nvPr/>
          </p:nvSpPr>
          <p:spPr bwMode="auto">
            <a:xfrm>
              <a:off x="1347" y="315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63" name="Oval 28"/>
            <p:cNvSpPr>
              <a:spLocks noChangeArrowheads="1"/>
            </p:cNvSpPr>
            <p:nvPr/>
          </p:nvSpPr>
          <p:spPr bwMode="auto">
            <a:xfrm>
              <a:off x="570" y="1079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64" name="Oval 29"/>
            <p:cNvSpPr>
              <a:spLocks noChangeArrowheads="1"/>
            </p:cNvSpPr>
            <p:nvPr/>
          </p:nvSpPr>
          <p:spPr bwMode="auto">
            <a:xfrm rot="5400000">
              <a:off x="1268" y="2183"/>
              <a:ext cx="245" cy="2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65" name="Line 30"/>
            <p:cNvSpPr>
              <a:spLocks noChangeShapeType="1"/>
            </p:cNvSpPr>
            <p:nvPr/>
          </p:nvSpPr>
          <p:spPr bwMode="auto">
            <a:xfrm rot="16200000" flipV="1">
              <a:off x="1391" y="1509"/>
              <a:ext cx="0" cy="1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59466" name="Group 31"/>
            <p:cNvGrpSpPr>
              <a:grpSpLocks/>
            </p:cNvGrpSpPr>
            <p:nvPr/>
          </p:nvGrpSpPr>
          <p:grpSpPr bwMode="auto">
            <a:xfrm>
              <a:off x="596" y="328"/>
              <a:ext cx="777" cy="776"/>
              <a:chOff x="1105" y="1049"/>
              <a:chExt cx="777" cy="776"/>
            </a:xfrm>
          </p:grpSpPr>
          <p:sp>
            <p:nvSpPr>
              <p:cNvPr id="59478" name="Line 32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79" name="Line 33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80" name="Rectangle 34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467" name="Group 35"/>
            <p:cNvGrpSpPr>
              <a:grpSpLocks/>
            </p:cNvGrpSpPr>
            <p:nvPr/>
          </p:nvGrpSpPr>
          <p:grpSpPr bwMode="auto">
            <a:xfrm rot="-5400000">
              <a:off x="595" y="1105"/>
              <a:ext cx="777" cy="776"/>
              <a:chOff x="1105" y="1049"/>
              <a:chExt cx="777" cy="776"/>
            </a:xfrm>
          </p:grpSpPr>
          <p:sp>
            <p:nvSpPr>
              <p:cNvPr id="59475" name="Line 36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76" name="Line 37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77" name="Rectangle 38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468" name="Group 39"/>
            <p:cNvGrpSpPr>
              <a:grpSpLocks/>
            </p:cNvGrpSpPr>
            <p:nvPr/>
          </p:nvGrpSpPr>
          <p:grpSpPr bwMode="auto">
            <a:xfrm rot="-5400000">
              <a:off x="1403" y="337"/>
              <a:ext cx="777" cy="776"/>
              <a:chOff x="1105" y="1049"/>
              <a:chExt cx="777" cy="776"/>
            </a:xfrm>
          </p:grpSpPr>
          <p:sp>
            <p:nvSpPr>
              <p:cNvPr id="59472" name="Line 40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73" name="Line 41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74" name="Rectangle 42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469" name="Oval 43"/>
            <p:cNvSpPr>
              <a:spLocks noChangeArrowheads="1"/>
            </p:cNvSpPr>
            <p:nvPr/>
          </p:nvSpPr>
          <p:spPr bwMode="auto">
            <a:xfrm rot="5400000">
              <a:off x="1268" y="960"/>
              <a:ext cx="245" cy="2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70" name="Oval 44"/>
            <p:cNvSpPr>
              <a:spLocks noChangeArrowheads="1"/>
            </p:cNvSpPr>
            <p:nvPr/>
          </p:nvSpPr>
          <p:spPr bwMode="auto">
            <a:xfrm>
              <a:off x="1356" y="1848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71" name="Line 45"/>
            <p:cNvSpPr>
              <a:spLocks noChangeShapeType="1"/>
            </p:cNvSpPr>
            <p:nvPr/>
          </p:nvSpPr>
          <p:spPr bwMode="auto">
            <a:xfrm>
              <a:off x="1386" y="1000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3735388" y="1495426"/>
            <a:ext cx="60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sz="28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G</a:t>
            </a:r>
          </a:p>
        </p:txBody>
      </p:sp>
      <p:grpSp>
        <p:nvGrpSpPr>
          <p:cNvPr id="60463" name="Group 47"/>
          <p:cNvGrpSpPr>
            <a:grpSpLocks/>
          </p:cNvGrpSpPr>
          <p:nvPr/>
        </p:nvGrpSpPr>
        <p:grpSpPr bwMode="auto">
          <a:xfrm>
            <a:off x="6591300" y="762000"/>
            <a:ext cx="3924300" cy="4038600"/>
            <a:chOff x="3192" y="480"/>
            <a:chExt cx="2472" cy="2544"/>
          </a:xfrm>
        </p:grpSpPr>
        <p:sp>
          <p:nvSpPr>
            <p:cNvPr id="60464" name="Text Box 48"/>
            <p:cNvSpPr txBox="1">
              <a:spLocks noChangeArrowheads="1"/>
            </p:cNvSpPr>
            <p:nvPr/>
          </p:nvSpPr>
          <p:spPr bwMode="auto">
            <a:xfrm>
              <a:off x="4860" y="4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60465" name="Text Box 49"/>
            <p:cNvSpPr txBox="1">
              <a:spLocks noChangeArrowheads="1"/>
            </p:cNvSpPr>
            <p:nvPr/>
          </p:nvSpPr>
          <p:spPr bwMode="auto">
            <a:xfrm>
              <a:off x="4896" y="216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60466" name="Rectangle 50"/>
            <p:cNvSpPr>
              <a:spLocks noChangeArrowheads="1"/>
            </p:cNvSpPr>
            <p:nvPr/>
          </p:nvSpPr>
          <p:spPr bwMode="auto">
            <a:xfrm>
              <a:off x="3777" y="2697"/>
              <a:ext cx="3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67" name="Rectangle 51"/>
            <p:cNvSpPr>
              <a:spLocks noChangeArrowheads="1"/>
            </p:cNvSpPr>
            <p:nvPr/>
          </p:nvSpPr>
          <p:spPr bwMode="auto">
            <a:xfrm>
              <a:off x="4004" y="252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60468" name="Rectangle 52"/>
            <p:cNvSpPr>
              <a:spLocks noChangeArrowheads="1"/>
            </p:cNvSpPr>
            <p:nvPr/>
          </p:nvSpPr>
          <p:spPr bwMode="auto">
            <a:xfrm>
              <a:off x="3552" y="257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60469" name="Rectangle 53"/>
            <p:cNvSpPr>
              <a:spLocks noChangeArrowheads="1"/>
            </p:cNvSpPr>
            <p:nvPr/>
          </p:nvSpPr>
          <p:spPr bwMode="auto">
            <a:xfrm>
              <a:off x="5374" y="1296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70" name="Rectangle 54"/>
            <p:cNvSpPr>
              <a:spLocks noChangeArrowheads="1"/>
            </p:cNvSpPr>
            <p:nvPr/>
          </p:nvSpPr>
          <p:spPr bwMode="auto">
            <a:xfrm rot="-366282">
              <a:off x="3264" y="1786"/>
              <a:ext cx="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71" name="Rectangle 55"/>
            <p:cNvSpPr>
              <a:spLocks noChangeArrowheads="1"/>
            </p:cNvSpPr>
            <p:nvPr/>
          </p:nvSpPr>
          <p:spPr bwMode="auto">
            <a:xfrm rot="30116">
              <a:off x="4252" y="174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72" name="Rectangle 56"/>
            <p:cNvSpPr>
              <a:spLocks noChangeArrowheads="1"/>
            </p:cNvSpPr>
            <p:nvPr/>
          </p:nvSpPr>
          <p:spPr bwMode="auto">
            <a:xfrm rot="371425">
              <a:off x="3216" y="8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73" name="Rectangle 57"/>
            <p:cNvSpPr>
              <a:spLocks noChangeArrowheads="1"/>
            </p:cNvSpPr>
            <p:nvPr/>
          </p:nvSpPr>
          <p:spPr bwMode="auto">
            <a:xfrm rot="-15499">
              <a:off x="4295" y="89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12" name="Line 58"/>
            <p:cNvSpPr>
              <a:spLocks noChangeShapeType="1"/>
            </p:cNvSpPr>
            <p:nvPr/>
          </p:nvSpPr>
          <p:spPr bwMode="auto">
            <a:xfrm flipV="1">
              <a:off x="5265" y="799"/>
              <a:ext cx="0" cy="5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13" name="Line 59"/>
            <p:cNvSpPr>
              <a:spLocks noChangeShapeType="1"/>
            </p:cNvSpPr>
            <p:nvPr/>
          </p:nvSpPr>
          <p:spPr bwMode="auto">
            <a:xfrm>
              <a:off x="5265" y="1576"/>
              <a:ext cx="0" cy="6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14" name="Line 60"/>
            <p:cNvSpPr>
              <a:spLocks noChangeShapeType="1"/>
            </p:cNvSpPr>
            <p:nvPr/>
          </p:nvSpPr>
          <p:spPr bwMode="auto">
            <a:xfrm>
              <a:off x="4641" y="1490"/>
              <a:ext cx="0" cy="1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15" name="Line 61"/>
            <p:cNvSpPr>
              <a:spLocks noChangeShapeType="1"/>
            </p:cNvSpPr>
            <p:nvPr/>
          </p:nvSpPr>
          <p:spPr bwMode="auto">
            <a:xfrm>
              <a:off x="5331" y="944"/>
              <a:ext cx="0" cy="28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478" name="Text Box 62"/>
            <p:cNvSpPr txBox="1">
              <a:spLocks noChangeArrowheads="1"/>
            </p:cNvSpPr>
            <p:nvPr/>
          </p:nvSpPr>
          <p:spPr bwMode="auto">
            <a:xfrm>
              <a:off x="5301" y="971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zh-CN" sz="2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17" name="Line 63"/>
            <p:cNvSpPr>
              <a:spLocks noChangeShapeType="1"/>
            </p:cNvSpPr>
            <p:nvPr/>
          </p:nvSpPr>
          <p:spPr bwMode="auto">
            <a:xfrm>
              <a:off x="3215" y="1481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59418" name="Group 64"/>
            <p:cNvGrpSpPr>
              <a:grpSpLocks/>
            </p:cNvGrpSpPr>
            <p:nvPr/>
          </p:nvGrpSpPr>
          <p:grpSpPr bwMode="auto">
            <a:xfrm>
              <a:off x="3907" y="1484"/>
              <a:ext cx="699" cy="698"/>
              <a:chOff x="1105" y="1049"/>
              <a:chExt cx="777" cy="776"/>
            </a:xfrm>
          </p:grpSpPr>
          <p:sp>
            <p:nvSpPr>
              <p:cNvPr id="59443" name="Line 65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4" name="Line 66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5" name="Rectangle 67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419" name="Oval 68"/>
            <p:cNvSpPr>
              <a:spLocks noChangeArrowheads="1"/>
            </p:cNvSpPr>
            <p:nvPr/>
          </p:nvSpPr>
          <p:spPr bwMode="auto">
            <a:xfrm>
              <a:off x="4606" y="1467"/>
              <a:ext cx="52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20" name="Oval 69"/>
            <p:cNvSpPr>
              <a:spLocks noChangeArrowheads="1"/>
            </p:cNvSpPr>
            <p:nvPr/>
          </p:nvSpPr>
          <p:spPr bwMode="auto">
            <a:xfrm>
              <a:off x="3891" y="780"/>
              <a:ext cx="51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21" name="Oval 70"/>
            <p:cNvSpPr>
              <a:spLocks noChangeArrowheads="1"/>
            </p:cNvSpPr>
            <p:nvPr/>
          </p:nvSpPr>
          <p:spPr bwMode="auto">
            <a:xfrm>
              <a:off x="3192" y="1467"/>
              <a:ext cx="51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22" name="Oval 71"/>
            <p:cNvSpPr>
              <a:spLocks noChangeArrowheads="1"/>
            </p:cNvSpPr>
            <p:nvPr/>
          </p:nvSpPr>
          <p:spPr bwMode="auto">
            <a:xfrm rot="5400000">
              <a:off x="3766" y="2437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23" name="Line 72"/>
            <p:cNvSpPr>
              <a:spLocks noChangeShapeType="1"/>
            </p:cNvSpPr>
            <p:nvPr/>
          </p:nvSpPr>
          <p:spPr bwMode="auto">
            <a:xfrm rot="16200000" flipV="1">
              <a:off x="3930" y="1855"/>
              <a:ext cx="0" cy="14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59424" name="Group 73"/>
            <p:cNvGrpSpPr>
              <a:grpSpLocks/>
            </p:cNvGrpSpPr>
            <p:nvPr/>
          </p:nvGrpSpPr>
          <p:grpSpPr bwMode="auto">
            <a:xfrm>
              <a:off x="3215" y="791"/>
              <a:ext cx="700" cy="699"/>
              <a:chOff x="1105" y="1049"/>
              <a:chExt cx="777" cy="776"/>
            </a:xfrm>
          </p:grpSpPr>
          <p:sp>
            <p:nvSpPr>
              <p:cNvPr id="59440" name="Line 74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1" name="Line 75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2" name="Rectangle 76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425" name="Group 77"/>
            <p:cNvGrpSpPr>
              <a:grpSpLocks/>
            </p:cNvGrpSpPr>
            <p:nvPr/>
          </p:nvGrpSpPr>
          <p:grpSpPr bwMode="auto">
            <a:xfrm rot="-5400000">
              <a:off x="3215" y="1490"/>
              <a:ext cx="699" cy="699"/>
              <a:chOff x="1105" y="1049"/>
              <a:chExt cx="777" cy="776"/>
            </a:xfrm>
          </p:grpSpPr>
          <p:sp>
            <p:nvSpPr>
              <p:cNvPr id="59437" name="Line 78"/>
              <p:cNvSpPr>
                <a:spLocks noChangeShapeType="1"/>
              </p:cNvSpPr>
              <p:nvPr/>
            </p:nvSpPr>
            <p:spPr bwMode="auto">
              <a:xfrm flipV="1">
                <a:off x="1584" y="1049"/>
                <a:ext cx="298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8" name="Line 79"/>
              <p:cNvSpPr>
                <a:spLocks noChangeShapeType="1"/>
              </p:cNvSpPr>
              <p:nvPr/>
            </p:nvSpPr>
            <p:spPr bwMode="auto">
              <a:xfrm flipH="1">
                <a:off x="1105" y="1536"/>
                <a:ext cx="287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9" name="Rectangle 80"/>
              <p:cNvSpPr>
                <a:spLocks noChangeArrowheads="1"/>
              </p:cNvSpPr>
              <p:nvPr/>
            </p:nvSpPr>
            <p:spPr bwMode="auto">
              <a:xfrm rot="2700000" flipH="1">
                <a:off x="1437" y="1290"/>
                <a:ext cx="8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426" name="Line 81"/>
            <p:cNvSpPr>
              <a:spLocks noChangeShapeType="1"/>
            </p:cNvSpPr>
            <p:nvPr/>
          </p:nvSpPr>
          <p:spPr bwMode="auto">
            <a:xfrm rot="16200000" flipV="1">
              <a:off x="3940" y="800"/>
              <a:ext cx="268" cy="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27" name="Line 82"/>
            <p:cNvSpPr>
              <a:spLocks noChangeShapeType="1"/>
            </p:cNvSpPr>
            <p:nvPr/>
          </p:nvSpPr>
          <p:spPr bwMode="auto">
            <a:xfrm rot="16200000" flipH="1">
              <a:off x="4381" y="1239"/>
              <a:ext cx="258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28" name="Rectangle 83"/>
            <p:cNvSpPr>
              <a:spLocks noChangeArrowheads="1"/>
            </p:cNvSpPr>
            <p:nvPr/>
          </p:nvSpPr>
          <p:spPr bwMode="auto">
            <a:xfrm rot="18900000" flipH="1">
              <a:off x="4249" y="1030"/>
              <a:ext cx="77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29" name="Oval 84"/>
            <p:cNvSpPr>
              <a:spLocks noChangeArrowheads="1"/>
            </p:cNvSpPr>
            <p:nvPr/>
          </p:nvSpPr>
          <p:spPr bwMode="auto">
            <a:xfrm rot="5400000">
              <a:off x="5158" y="1360"/>
              <a:ext cx="221" cy="2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30" name="Oval 85"/>
            <p:cNvSpPr>
              <a:spLocks noChangeArrowheads="1"/>
            </p:cNvSpPr>
            <p:nvPr/>
          </p:nvSpPr>
          <p:spPr bwMode="auto">
            <a:xfrm>
              <a:off x="3899" y="2160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31" name="Line 86"/>
            <p:cNvSpPr>
              <a:spLocks noChangeShapeType="1"/>
            </p:cNvSpPr>
            <p:nvPr/>
          </p:nvSpPr>
          <p:spPr bwMode="auto">
            <a:xfrm>
              <a:off x="5265" y="1396"/>
              <a:ext cx="0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32" name="Line 87"/>
            <p:cNvSpPr>
              <a:spLocks noChangeShapeType="1"/>
            </p:cNvSpPr>
            <p:nvPr/>
          </p:nvSpPr>
          <p:spPr bwMode="auto">
            <a:xfrm flipV="1">
              <a:off x="3948" y="791"/>
              <a:ext cx="13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9433" name="Line 88"/>
            <p:cNvSpPr>
              <a:spLocks noChangeShapeType="1"/>
            </p:cNvSpPr>
            <p:nvPr/>
          </p:nvSpPr>
          <p:spPr bwMode="auto">
            <a:xfrm flipV="1">
              <a:off x="3905" y="2160"/>
              <a:ext cx="1375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0505" name="Rectangle 89"/>
            <p:cNvSpPr>
              <a:spLocks noChangeArrowheads="1"/>
            </p:cNvSpPr>
            <p:nvPr/>
          </p:nvSpPr>
          <p:spPr bwMode="auto">
            <a:xfrm>
              <a:off x="5233" y="1536"/>
              <a:ext cx="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</a:p>
          </p:txBody>
        </p:sp>
        <p:sp>
          <p:nvSpPr>
            <p:cNvPr id="59435" name="Oval 90"/>
            <p:cNvSpPr>
              <a:spLocks noChangeArrowheads="1"/>
            </p:cNvSpPr>
            <p:nvPr/>
          </p:nvSpPr>
          <p:spPr bwMode="auto">
            <a:xfrm>
              <a:off x="4944" y="768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36" name="Oval 91"/>
            <p:cNvSpPr>
              <a:spLocks noChangeArrowheads="1"/>
            </p:cNvSpPr>
            <p:nvPr/>
          </p:nvSpPr>
          <p:spPr bwMode="auto">
            <a:xfrm>
              <a:off x="4944" y="2121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0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2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4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6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7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8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9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0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1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2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3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4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_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_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3_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_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5_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6_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7_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8_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9_CHAPTER4">
  <a:themeElements>
    <a:clrScheme name="CHAPTER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2486</Words>
  <Application>Microsoft Office PowerPoint</Application>
  <PresentationFormat>宽屏</PresentationFormat>
  <Paragraphs>665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84" baseType="lpstr">
      <vt:lpstr>楷体_GB2312</vt:lpstr>
      <vt:lpstr>宋体</vt:lpstr>
      <vt:lpstr>Arial</vt:lpstr>
      <vt:lpstr>Calibri</vt:lpstr>
      <vt:lpstr>Calibri Light</vt:lpstr>
      <vt:lpstr>MT Extra</vt:lpstr>
      <vt:lpstr>Symbol</vt:lpstr>
      <vt:lpstr>Times New Roman</vt:lpstr>
      <vt:lpstr>Wingdings</vt:lpstr>
      <vt:lpstr>Office 主题</vt:lpstr>
      <vt:lpstr>默认设计模板</vt:lpstr>
      <vt:lpstr>1_默认设计模板</vt:lpstr>
      <vt:lpstr>演示文稿1</vt:lpstr>
      <vt:lpstr>1_演示文稿1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9_默认设计模板</vt:lpstr>
      <vt:lpstr>2_演示文稿1</vt:lpstr>
      <vt:lpstr>3_演示文稿1</vt:lpstr>
      <vt:lpstr>4_演示文稿1</vt:lpstr>
      <vt:lpstr>5_演示文稿1</vt:lpstr>
      <vt:lpstr>6_演示文稿1</vt:lpstr>
      <vt:lpstr>7_演示文稿1</vt:lpstr>
      <vt:lpstr>8_演示文稿1</vt:lpstr>
      <vt:lpstr>9_演示文稿1</vt:lpstr>
      <vt:lpstr>10_演示文稿1</vt:lpstr>
      <vt:lpstr>11_演示文稿1</vt:lpstr>
      <vt:lpstr>12_演示文稿1</vt:lpstr>
      <vt:lpstr>13_演示文稿1</vt:lpstr>
      <vt:lpstr>14_演示文稿1</vt:lpstr>
      <vt:lpstr>CHAPTER4</vt:lpstr>
      <vt:lpstr>1_CHAPTER4</vt:lpstr>
      <vt:lpstr>2_CHAPTER4</vt:lpstr>
      <vt:lpstr>3_CHAPTER4</vt:lpstr>
      <vt:lpstr>4_CHAPTER4</vt:lpstr>
      <vt:lpstr>5_CHAPTER4</vt:lpstr>
      <vt:lpstr>6_CHAPTER4</vt:lpstr>
      <vt:lpstr>7_CHAPTER4</vt:lpstr>
      <vt:lpstr>8_CHAPTER4</vt:lpstr>
      <vt:lpstr>9_CHAPTER4</vt:lpstr>
      <vt:lpstr>Equation</vt:lpstr>
      <vt:lpstr>公式</vt:lpstr>
      <vt:lpstr>剪辑</vt:lpstr>
      <vt:lpstr>PowerPoint 演示文稿</vt:lpstr>
      <vt:lpstr>PowerPoint 演示文稿</vt:lpstr>
      <vt:lpstr>PowerPoint 演示文稿</vt:lpstr>
      <vt:lpstr>例2：</vt:lpstr>
      <vt:lpstr>PowerPoint 演示文稿</vt:lpstr>
      <vt:lpstr>例2:</vt:lpstr>
      <vt:lpstr>PowerPoint 演示文稿</vt:lpstr>
      <vt:lpstr>PowerPoint 演示文稿</vt:lpstr>
      <vt:lpstr>例2：</vt:lpstr>
      <vt:lpstr>PowerPoint 演示文稿</vt:lpstr>
      <vt:lpstr>PowerPoint 演示文稿</vt:lpstr>
      <vt:lpstr>例1:</vt:lpstr>
      <vt:lpstr>例2: 已知</vt:lpstr>
      <vt:lpstr>例3:</vt:lpstr>
      <vt:lpstr>PowerPoint 演示文稿</vt:lpstr>
      <vt:lpstr>PowerPoint 演示文稿</vt:lpstr>
      <vt:lpstr>PowerPoint 演示文稿</vt:lpstr>
      <vt:lpstr>例1：</vt:lpstr>
      <vt:lpstr>方法1：</vt:lpstr>
      <vt:lpstr>方法1：</vt:lpstr>
      <vt:lpstr>PowerPoint 演示文稿</vt:lpstr>
      <vt:lpstr>例2：</vt:lpstr>
      <vt:lpstr>PowerPoint 演示文稿</vt:lpstr>
      <vt:lpstr>PowerPoint 演示文稿</vt:lpstr>
      <vt:lpstr>PowerPoint 演示文稿</vt:lpstr>
      <vt:lpstr>例3:</vt:lpstr>
      <vt:lpstr>例1:</vt:lpstr>
      <vt:lpstr>PowerPoint 演示文稿</vt:lpstr>
      <vt:lpstr>PowerPoint 演示文稿</vt:lpstr>
      <vt:lpstr>例2:</vt:lpstr>
      <vt:lpstr>PowerPoint 演示文稿</vt:lpstr>
      <vt:lpstr>PowerPoint 演示文稿</vt:lpstr>
      <vt:lpstr>例3：</vt:lpstr>
      <vt:lpstr>  解：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Goldflower</dc:creator>
  <cp:lastModifiedBy>Goldflower</cp:lastModifiedBy>
  <cp:revision>3</cp:revision>
  <dcterms:created xsi:type="dcterms:W3CDTF">2013-05-01T11:58:37Z</dcterms:created>
  <dcterms:modified xsi:type="dcterms:W3CDTF">2013-05-01T12:07:30Z</dcterms:modified>
</cp:coreProperties>
</file>