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jpeg" ContentType="image/jpeg"/>
  <Default Extension="wav" ContentType="audio/x-wav"/>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slides/slide8.xml" ContentType="application/vnd.openxmlformats-officedocument.presentationml.slide+xml"/>
  <Override PartName="/ppt/notesSlides/notesSlide2.xml" ContentType="application/vnd.openxmlformats-officedocument.presentationml.notesSlide+xml"/>
  <Override PartName="/ppt/slides/slide9.xml" ContentType="application/vnd.openxmlformats-officedocument.presentationml.slide+xml"/>
  <Override PartName="/ppt/notesSlides/notesSlide3.xml" ContentType="application/vnd.openxmlformats-officedocument.presentationml.notesSlide+xml"/>
  <Override PartName="/ppt/slides/slide10.xml" ContentType="application/vnd.openxmlformats-officedocument.presentationml.slide+xml"/>
  <Override PartName="/ppt/notesSlides/notesSlide4.xml" ContentType="application/vnd.openxmlformats-officedocument.presentationml.notesSlide+xml"/>
  <Override PartName="/ppt/slides/slide11.xml" ContentType="application/vnd.openxmlformats-officedocument.presentationml.slide+xml"/>
  <Override PartName="/ppt/notesSlides/notesSlide5.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3949" autoAdjust="0"/>
    <p:restoredTop sz="93654" autoAdjust="0"/>
  </p:normalViewPr>
  <p:slideViewPr>
    <p:cSldViewPr showGuides="0" snapToGrid="1" snapToObjects="0">
      <p:cViewPr varScale="1">
        <p:scale>
          <a:sx n="104" d="100"/>
          <a:sy n="104" d="100"/>
        </p:scale>
        <p:origin x="-642" y="-78"/>
      </p:cViewPr>
      <p:guideLst>
        <p:guide orient="horz" pos="3360"/>
        <p:guide orient="vert" pos="3024"/>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tableStyles" Target="tableStyles.xml"/><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977" name=""/>
        <p:cNvGrpSpPr/>
        <p:nvPr/>
      </p:nvGrpSpPr>
      <p:grpSpPr>
        <a:xfrm rot="0">
          <a:off x="0" y="0"/>
          <a:ext cx="0" cy="0"/>
          <a:chOff x="0" y="0"/>
          <a:chExt cx="0" cy="0"/>
        </a:xfrm>
      </p:grpSpPr>
      <p:sp>
        <p:nvSpPr>
          <p:cNvPr id="1051994" name="Rectangle 2"/>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zh-CN" b="0" sz="1200" lang="en-US"/>
          </a:p>
        </p:txBody>
      </p:sp>
      <p:sp>
        <p:nvSpPr>
          <p:cNvPr id="1051995" name="Rectangle 3"/>
          <p:cNvSpPr/>
          <p:nvPr>
            <p:ph type="dt" sz="full" idx="1"/>
          </p:nvPr>
        </p:nvSpPr>
        <p:spPr>
          <a:xfrm rot="0">
            <a:off x="3886200" y="0"/>
            <a:ext cx="2971800" cy="457200"/>
          </a:xfrm>
          <a:prstGeom prst="rect"/>
          <a:noFill/>
          <a:ln>
            <a:noFill/>
          </a:ln>
        </p:spPr>
        <p:txBody>
          <a:bodyPr anchor="t" bIns="45720" lIns="91440" rIns="91440" tIns="45720" vert="horz"/>
          <a:p>
            <a:pPr algn="r" eaLnBrk="1" hangingPunct="1" latinLnBrk="1" lvl="0"/>
            <a:endParaRPr altLang="zh-CN" b="0" sz="1200" lang="en-US"/>
          </a:p>
        </p:txBody>
      </p:sp>
      <p:sp>
        <p:nvSpPr>
          <p:cNvPr id="1051996"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51997" name="Rectangle 5"/>
          <p:cNvSpPr/>
          <p:nvPr>
            <p:ph type="body" sz="quarter" idx="3"/>
          </p:nvPr>
        </p:nvSpPr>
        <p:spPr>
          <a:xfrm rot="0">
            <a:off x="914400" y="4343400"/>
            <a:ext cx="5029200" cy="4114800"/>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51998" name="Rectangle 6"/>
          <p:cNvSpPr/>
          <p:nvPr>
            <p:ph type="ftr" sz="quarter" idx="4"/>
          </p:nvPr>
        </p:nvSpPr>
        <p:spPr>
          <a:xfrm rot="0">
            <a:off x="0" y="8686800"/>
            <a:ext cx="2971800" cy="457200"/>
          </a:xfrm>
          <a:prstGeom prst="rect"/>
          <a:noFill/>
          <a:ln>
            <a:noFill/>
          </a:ln>
        </p:spPr>
        <p:txBody>
          <a:bodyPr anchor="b" bIns="45720" lIns="91440" rIns="91440" tIns="45720" vert="horz"/>
          <a:p>
            <a:pPr eaLnBrk="1" hangingPunct="1" latinLnBrk="1" lvl="0"/>
            <a:endParaRPr altLang="zh-CN" b="0" sz="1200" lang="en-US"/>
          </a:p>
        </p:txBody>
      </p:sp>
      <p:sp>
        <p:nvSpPr>
          <p:cNvPr id="1051999" name="Rectangle 7"/>
          <p:cNvSpPr/>
          <p:nvPr>
            <p:ph type="sldNum" sz="quarter" idx="5"/>
          </p:nvPr>
        </p:nvSpPr>
        <p:spPr>
          <a:xfrm rot="0">
            <a:off x="3886200" y="8686800"/>
            <a:ext cx="2971800" cy="457200"/>
          </a:xfrm>
          <a:prstGeom prst="rect"/>
          <a:noFill/>
          <a:ln>
            <a:noFill/>
          </a:ln>
        </p:spPr>
        <p:txBody>
          <a:bodyPr anchor="b" bIns="45720" lIns="91440" rIns="91440" tIns="45720" vert="horz"/>
          <a:p>
            <a:pPr algn="r" eaLnBrk="1" hangingPunct="1" latinLnBrk="1" lvl="0"/>
            <a:fld id="{566ABCEB-ACFC-4714-9973-3DA970169C29}" type="slidenum">
              <a:rPr altLang="zh-CN" b="0" sz="1200" lang="en-US"/>
              <a:pPr algn="r" eaLnBrk="1" hangingPunct="1" latinLnBrk="1" lvl="0"/>
            </a:fld>
            <a:endParaRPr altLang="zh-CN" b="0" sz="1200" lang="en-US"/>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Times New Roman" pitchFamily="18"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42" name=""/>
        <p:cNvGrpSpPr/>
        <p:nvPr/>
      </p:nvGrpSpPr>
      <p:grpSpPr>
        <a:xfrm rot="0">
          <a:off x="0" y="0"/>
          <a:ext cx="0" cy="0"/>
          <a:chOff x="0" y="0"/>
          <a:chExt cx="0" cy="0"/>
        </a:xfrm>
      </p:grpSpPr>
      <p:sp>
        <p:nvSpPr>
          <p:cNvPr id="1048890" name="Rectangle 7"/>
          <p:cNvSpPr txBox="1"/>
          <p:nvPr/>
        </p:nvSpPr>
        <p:spPr>
          <a:xfrm rot="0">
            <a:off x="3886200" y="8686800"/>
            <a:ext cx="2971800" cy="457200"/>
          </a:xfrm>
          <a:prstGeom prst="rect"/>
          <a:noFill/>
          <a:ln>
            <a:noFill/>
          </a:ln>
        </p:spPr>
        <p:txBody>
          <a:bodyPr anchor="b" bIns="45720" lIns="91440" rIns="91440" tIns="45720" vert="horz"/>
          <a:p>
            <a:pPr algn="r" eaLnBrk="1" hangingPunct="1" latinLnBrk="1" lvl="0"/>
            <a:fld id="{566ABCEB-ACFC-4714-9973-3DA970169C29}" type="slidenum">
              <a:rPr altLang="zh-CN" b="0" sz="1200" lang="en-US"/>
              <a:pPr algn="r" eaLnBrk="1" hangingPunct="1" latinLnBrk="1" lvl="0"/>
            </a:fld>
            <a:endParaRPr altLang="zh-CN" b="0" sz="1200" lang="en-US"/>
          </a:p>
        </p:txBody>
      </p:sp>
      <p:sp>
        <p:nvSpPr>
          <p:cNvPr id="104889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92" name="Rectangle 3"/>
          <p:cNvSpPr/>
          <p:nvPr>
            <p:ph type="body" sz="full" idx="1"/>
          </p:nvPr>
        </p:nvSpPr>
        <p:spPr>
          <a:xfrm rot="0">
            <a:off x="914400" y="4343400"/>
            <a:ext cx="5029200" cy="4114800"/>
          </a:xfrm>
          <a:prstGeom prst="rect"/>
        </p:spPr>
        <p:txBody>
          <a:bodyPr anchor="t" bIns="45720" lIns="91440" rIns="91440" tIns="45720" vert="horz"/>
          <a:p>
            <a:pPr eaLnBrk="1" hangingPunct="1" latinLnBrk="1" lvl="0"/>
            <a:endParaRPr altLang="zh-CN"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57" name=""/>
        <p:cNvGrpSpPr/>
        <p:nvPr/>
      </p:nvGrpSpPr>
      <p:grpSpPr>
        <a:xfrm rot="0">
          <a:off x="0" y="0"/>
          <a:ext cx="0" cy="0"/>
          <a:chOff x="0" y="0"/>
          <a:chExt cx="0" cy="0"/>
        </a:xfrm>
      </p:grpSpPr>
      <p:sp>
        <p:nvSpPr>
          <p:cNvPr id="1048933" name="Rectangle 7"/>
          <p:cNvSpPr txBox="1"/>
          <p:nvPr/>
        </p:nvSpPr>
        <p:spPr>
          <a:xfrm rot="0">
            <a:off x="3886200" y="8686800"/>
            <a:ext cx="2971800" cy="457200"/>
          </a:xfrm>
          <a:prstGeom prst="rect"/>
          <a:noFill/>
          <a:ln>
            <a:noFill/>
          </a:ln>
        </p:spPr>
        <p:txBody>
          <a:bodyPr anchor="b" bIns="45720" lIns="91440" rIns="91440" tIns="45720" vert="horz"/>
          <a:p>
            <a:pPr algn="r" eaLnBrk="1" hangingPunct="1" latinLnBrk="1" lvl="0"/>
            <a:fld id="{566ABCEB-ACFC-4714-9973-3DA970169C29}" type="slidenum">
              <a:rPr altLang="zh-CN" b="0" sz="1200" lang="en-US"/>
              <a:pPr algn="r" eaLnBrk="1" hangingPunct="1" latinLnBrk="1" lvl="0"/>
            </a:fld>
            <a:endParaRPr altLang="zh-CN" b="0" sz="1200" lang="en-US"/>
          </a:p>
        </p:txBody>
      </p:sp>
      <p:sp>
        <p:nvSpPr>
          <p:cNvPr id="104893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35" name="Rectangle 3"/>
          <p:cNvSpPr/>
          <p:nvPr>
            <p:ph type="body" sz="full" idx="1"/>
          </p:nvPr>
        </p:nvSpPr>
        <p:spPr>
          <a:xfrm rot="0">
            <a:off x="914400" y="4343400"/>
            <a:ext cx="5029200" cy="4114800"/>
          </a:xfrm>
          <a:prstGeom prst="rect"/>
        </p:spPr>
        <p:txBody>
          <a:bodyPr anchor="t" bIns="45720" lIns="91440" rIns="91440" tIns="45720" vert="horz"/>
          <a:p>
            <a:pPr eaLnBrk="1" hangingPunct="1" latinLnBrk="1" lvl="0"/>
            <a:endParaRPr altLang="zh-CN"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71" name=""/>
        <p:cNvGrpSpPr/>
        <p:nvPr/>
      </p:nvGrpSpPr>
      <p:grpSpPr>
        <a:xfrm rot="0">
          <a:off x="0" y="0"/>
          <a:ext cx="0" cy="0"/>
          <a:chOff x="0" y="0"/>
          <a:chExt cx="0" cy="0"/>
        </a:xfrm>
      </p:grpSpPr>
      <p:sp>
        <p:nvSpPr>
          <p:cNvPr id="1048979" name="Rectangle 7"/>
          <p:cNvSpPr txBox="1"/>
          <p:nvPr/>
        </p:nvSpPr>
        <p:spPr>
          <a:xfrm rot="0">
            <a:off x="3886200" y="8686800"/>
            <a:ext cx="2971800" cy="457200"/>
          </a:xfrm>
          <a:prstGeom prst="rect"/>
          <a:noFill/>
          <a:ln>
            <a:noFill/>
          </a:ln>
        </p:spPr>
        <p:txBody>
          <a:bodyPr anchor="b" bIns="45720" lIns="91440" rIns="91440" tIns="45720" vert="horz"/>
          <a:p>
            <a:pPr algn="r" eaLnBrk="1" hangingPunct="1" latinLnBrk="1" lvl="0"/>
            <a:fld id="{566ABCEB-ACFC-4714-9973-3DA970169C29}" type="slidenum">
              <a:rPr altLang="zh-CN" b="0" sz="1200" lang="en-US"/>
              <a:pPr algn="r" eaLnBrk="1" hangingPunct="1" latinLnBrk="1" lvl="0"/>
            </a:fld>
            <a:endParaRPr altLang="zh-CN" b="0" sz="1200" lang="en-US"/>
          </a:p>
        </p:txBody>
      </p:sp>
      <p:sp>
        <p:nvSpPr>
          <p:cNvPr id="104898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81" name="Rectangle 3"/>
          <p:cNvSpPr/>
          <p:nvPr>
            <p:ph type="body" sz="full" idx="1"/>
          </p:nvPr>
        </p:nvSpPr>
        <p:spPr>
          <a:xfrm rot="0">
            <a:off x="914400" y="4343400"/>
            <a:ext cx="5029200" cy="4114800"/>
          </a:xfrm>
          <a:prstGeom prst="rect"/>
        </p:spPr>
        <p:txBody>
          <a:bodyPr anchor="t" bIns="45720" lIns="91440" rIns="91440" tIns="45720" vert="horz"/>
          <a:p>
            <a:pPr eaLnBrk="1" hangingPunct="1" latinLnBrk="1" lvl="0"/>
            <a:endParaRPr altLang="zh-CN"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77" name=""/>
        <p:cNvGrpSpPr/>
        <p:nvPr/>
      </p:nvGrpSpPr>
      <p:grpSpPr>
        <a:xfrm rot="0">
          <a:off x="0" y="0"/>
          <a:ext cx="0" cy="0"/>
          <a:chOff x="0" y="0"/>
          <a:chExt cx="0" cy="0"/>
        </a:xfrm>
      </p:grpSpPr>
      <p:sp>
        <p:nvSpPr>
          <p:cNvPr id="1049012" name="Rectangle 7"/>
          <p:cNvSpPr txBox="1"/>
          <p:nvPr/>
        </p:nvSpPr>
        <p:spPr>
          <a:xfrm rot="0">
            <a:off x="3886200" y="8686800"/>
            <a:ext cx="2971800" cy="457200"/>
          </a:xfrm>
          <a:prstGeom prst="rect"/>
          <a:noFill/>
          <a:ln>
            <a:noFill/>
          </a:ln>
        </p:spPr>
        <p:txBody>
          <a:bodyPr anchor="b" bIns="45720" lIns="91440" rIns="91440" tIns="45720" vert="horz"/>
          <a:p>
            <a:pPr algn="r" eaLnBrk="1" hangingPunct="1" latinLnBrk="1" lvl="0"/>
            <a:fld id="{566ABCEB-ACFC-4714-9973-3DA970169C29}" type="slidenum">
              <a:rPr altLang="zh-CN" b="0" sz="1200" lang="en-US"/>
              <a:pPr algn="r" eaLnBrk="1" hangingPunct="1" latinLnBrk="1" lvl="0"/>
            </a:fld>
            <a:endParaRPr altLang="zh-CN" b="0" sz="1200" lang="en-US"/>
          </a:p>
        </p:txBody>
      </p:sp>
      <p:sp>
        <p:nvSpPr>
          <p:cNvPr id="104901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14" name="Rectangle 3"/>
          <p:cNvSpPr/>
          <p:nvPr>
            <p:ph type="body" sz="full" idx="1"/>
          </p:nvPr>
        </p:nvSpPr>
        <p:spPr>
          <a:xfrm rot="0">
            <a:off x="914400" y="4343400"/>
            <a:ext cx="5029200" cy="4114800"/>
          </a:xfrm>
          <a:prstGeom prst="rect"/>
        </p:spPr>
        <p:txBody>
          <a:bodyPr anchor="t" bIns="45720" lIns="91440" rIns="91440" tIns="45720" vert="horz"/>
          <a:p>
            <a:pPr eaLnBrk="1" hangingPunct="1" latinLnBrk="1" lvl="0"/>
            <a:endParaRPr altLang="zh-CN"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90" name=""/>
        <p:cNvGrpSpPr/>
        <p:nvPr/>
      </p:nvGrpSpPr>
      <p:grpSpPr>
        <a:xfrm rot="0">
          <a:off x="0" y="0"/>
          <a:ext cx="0" cy="0"/>
          <a:chOff x="0" y="0"/>
          <a:chExt cx="0" cy="0"/>
        </a:xfrm>
      </p:grpSpPr>
      <p:sp>
        <p:nvSpPr>
          <p:cNvPr id="1049046" name="Rectangle 7"/>
          <p:cNvSpPr txBox="1"/>
          <p:nvPr/>
        </p:nvSpPr>
        <p:spPr>
          <a:xfrm rot="0">
            <a:off x="3886200" y="8686800"/>
            <a:ext cx="2971800" cy="457200"/>
          </a:xfrm>
          <a:prstGeom prst="rect"/>
          <a:noFill/>
          <a:ln>
            <a:noFill/>
          </a:ln>
        </p:spPr>
        <p:txBody>
          <a:bodyPr anchor="b" bIns="45720" lIns="91440" rIns="91440" tIns="45720" vert="horz"/>
          <a:p>
            <a:pPr algn="r" eaLnBrk="1" hangingPunct="1" latinLnBrk="1" lvl="0"/>
            <a:fld id="{566ABCEB-ACFC-4714-9973-3DA970169C29}" type="slidenum">
              <a:rPr altLang="zh-CN" b="0" sz="1200" lang="en-US"/>
              <a:pPr algn="r" eaLnBrk="1" hangingPunct="1" latinLnBrk="1" lvl="0"/>
            </a:fld>
            <a:endParaRPr altLang="zh-CN" b="0" sz="1200" lang="en-US"/>
          </a:p>
        </p:txBody>
      </p:sp>
      <p:sp>
        <p:nvSpPr>
          <p:cNvPr id="104904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48" name="Rectangle 3"/>
          <p:cNvSpPr/>
          <p:nvPr>
            <p:ph type="body" sz="full" idx="1"/>
          </p:nvPr>
        </p:nvSpPr>
        <p:spPr>
          <a:xfrm rot="0">
            <a:off x="914400" y="4343400"/>
            <a:ext cx="5029200" cy="4114800"/>
          </a:xfrm>
          <a:prstGeom prst="rect"/>
        </p:spPr>
        <p:txBody>
          <a:bodyPr anchor="t" bIns="45720" lIns="91440" rIns="91440" tIns="45720" vert="horz"/>
          <a:p>
            <a:pPr eaLnBrk="1" hangingPunct="1" latinLnBrk="1" lvl="0"/>
            <a:endParaRPr altLang="zh-CN"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67" name=""/>
        <p:cNvGrpSpPr/>
        <p:nvPr/>
      </p:nvGrpSpPr>
      <p:grpSpPr>
        <a:xfrm>
          <a:off x="0" y="0"/>
          <a:ext cx="0" cy="0"/>
          <a:chOff x="0" y="0"/>
          <a:chExt cx="0" cy="0"/>
        </a:xfrm>
      </p:grpSpPr>
      <p:sp>
        <p:nvSpPr>
          <p:cNvPr id="1048595" name="标题 1"/>
          <p:cNvSpPr>
            <a:spLocks noGrp="1"/>
          </p:cNvSpPr>
          <p:nvPr>
            <p:ph type="ctrTitle"/>
          </p:nvPr>
        </p:nvSpPr>
        <p:spPr>
          <a:xfrm>
            <a:off x="685800" y="2130425"/>
            <a:ext cx="7772400" cy="1470025"/>
          </a:xfrm>
          <a:prstGeom prst="rect"/>
        </p:spPr>
        <p:txBody>
          <a:bodyPr/>
          <a:p>
            <a:r>
              <a:rPr altLang="en-US" lang="zh-CN" smtClean="0"/>
              <a:t>单击此处编辑母版标题样式</a:t>
            </a:r>
            <a:endParaRPr altLang="en-US" lang="zh-CN"/>
          </a:p>
        </p:txBody>
      </p:sp>
      <p:sp>
        <p:nvSpPr>
          <p:cNvPr id="1048596" name="副标题 2"/>
          <p:cNvSpPr>
            <a:spLocks noGrp="1"/>
          </p:cNvSpPr>
          <p:nvPr>
            <p:ph type="subTitle" idx="1"/>
          </p:nvPr>
        </p:nvSpPr>
        <p:spPr>
          <a:xfrm>
            <a:off x="1371600" y="3886200"/>
            <a:ext cx="6400800" cy="1752600"/>
          </a:xfrm>
          <a:prstGeom prst="rect"/>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974" name=""/>
        <p:cNvGrpSpPr/>
        <p:nvPr/>
      </p:nvGrpSpPr>
      <p:grpSpPr>
        <a:xfrm>
          <a:off x="0" y="0"/>
          <a:ext cx="0" cy="0"/>
          <a:chOff x="0" y="0"/>
          <a:chExt cx="0" cy="0"/>
        </a:xfrm>
      </p:grpSpPr>
      <p:sp>
        <p:nvSpPr>
          <p:cNvPr id="1051990" name="标题 1"/>
          <p:cNvSpPr>
            <a:spLocks noGrp="1"/>
          </p:cNvSpPr>
          <p:nvPr>
            <p:ph type="title"/>
          </p:nvPr>
        </p:nvSpPr>
        <p:spPr>
          <a:xfrm>
            <a:off x="457200" y="274638"/>
            <a:ext cx="8229600" cy="1143000"/>
          </a:xfrm>
          <a:prstGeom prst="rect"/>
        </p:spPr>
        <p:txBody>
          <a:bodyPr/>
          <a:p>
            <a:r>
              <a:rPr altLang="en-US" lang="zh-CN" smtClean="0"/>
              <a:t>单击此处编辑母版标题样式</a:t>
            </a:r>
            <a:endParaRPr altLang="en-US" lang="zh-CN"/>
          </a:p>
        </p:txBody>
      </p:sp>
      <p:sp>
        <p:nvSpPr>
          <p:cNvPr id="1051991" name="竖排文字占位符 2"/>
          <p:cNvSpPr>
            <a:spLocks noGrp="1"/>
          </p:cNvSpPr>
          <p:nvPr>
            <p:ph type="body" orient="vert" idx="1"/>
          </p:nvPr>
        </p:nvSpPr>
        <p:spPr>
          <a:xfrm>
            <a:off x="457200" y="1600200"/>
            <a:ext cx="8229600" cy="4525963"/>
          </a:xfrm>
          <a:prstGeom prst="rect"/>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975" name=""/>
        <p:cNvGrpSpPr/>
        <p:nvPr/>
      </p:nvGrpSpPr>
      <p:grpSpPr>
        <a:xfrm>
          <a:off x="0" y="0"/>
          <a:ext cx="0" cy="0"/>
          <a:chOff x="0" y="0"/>
          <a:chExt cx="0" cy="0"/>
        </a:xfrm>
      </p:grpSpPr>
      <p:sp>
        <p:nvSpPr>
          <p:cNvPr id="1051992" name="竖排标题 1"/>
          <p:cNvSpPr>
            <a:spLocks noGrp="1"/>
          </p:cNvSpPr>
          <p:nvPr>
            <p:ph type="title" orient="vert"/>
          </p:nvPr>
        </p:nvSpPr>
        <p:spPr>
          <a:xfrm>
            <a:off x="6629400" y="274638"/>
            <a:ext cx="2057400" cy="5851525"/>
          </a:xfrm>
          <a:prstGeom prst="rect"/>
        </p:spPr>
        <p:txBody>
          <a:bodyPr vert="eaVert"/>
          <a:p>
            <a:r>
              <a:rPr altLang="en-US" lang="zh-CN" smtClean="0"/>
              <a:t>单击此处编辑母版标题样式</a:t>
            </a:r>
            <a:endParaRPr altLang="en-US" lang="zh-CN"/>
          </a:p>
        </p:txBody>
      </p:sp>
      <p:sp>
        <p:nvSpPr>
          <p:cNvPr id="1051993" name="竖排文字占位符 2"/>
          <p:cNvSpPr>
            <a:spLocks noGrp="1"/>
          </p:cNvSpPr>
          <p:nvPr>
            <p:ph type="body" orient="vert" idx="1"/>
          </p:nvPr>
        </p:nvSpPr>
        <p:spPr>
          <a:xfrm>
            <a:off x="457200" y="274638"/>
            <a:ext cx="6019800" cy="5851525"/>
          </a:xfrm>
          <a:prstGeom prst="rect"/>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4" name=""/>
        <p:cNvGrpSpPr/>
        <p:nvPr/>
      </p:nvGrpSpPr>
      <p:grpSpPr>
        <a:xfrm>
          <a:off x="0" y="0"/>
          <a:ext cx="0" cy="0"/>
          <a:chOff x="0" y="0"/>
          <a:chExt cx="0" cy="0"/>
        </a:xfrm>
      </p:grpSpPr>
      <p:sp>
        <p:nvSpPr>
          <p:cNvPr id="1048581" name="标题 1"/>
          <p:cNvSpPr>
            <a:spLocks noGrp="1"/>
          </p:cNvSpPr>
          <p:nvPr>
            <p:ph type="title"/>
          </p:nvPr>
        </p:nvSpPr>
        <p:spPr>
          <a:xfrm>
            <a:off x="457200" y="274638"/>
            <a:ext cx="8229600" cy="1143000"/>
          </a:xfrm>
          <a:prstGeom prst="rect"/>
        </p:spPr>
        <p:txBody>
          <a:bodyPr/>
          <a:p>
            <a:r>
              <a:rPr altLang="en-US" lang="zh-CN" smtClean="0"/>
              <a:t>单击此处编辑母版标题样式</a:t>
            </a:r>
            <a:endParaRPr altLang="en-US" lang="zh-CN"/>
          </a:p>
        </p:txBody>
      </p:sp>
      <p:sp>
        <p:nvSpPr>
          <p:cNvPr id="1048582" name="内容占位符 2"/>
          <p:cNvSpPr>
            <a:spLocks noGrp="1"/>
          </p:cNvSpPr>
          <p:nvPr>
            <p:ph idx="1"/>
          </p:nvPr>
        </p:nvSpPr>
        <p:spPr>
          <a:xfrm>
            <a:off x="457200" y="1600200"/>
            <a:ext cx="8229600" cy="4525963"/>
          </a:xfrm>
          <a:prstGeom prst="rect"/>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969" name=""/>
        <p:cNvGrpSpPr/>
        <p:nvPr/>
      </p:nvGrpSpPr>
      <p:grpSpPr>
        <a:xfrm>
          <a:off x="0" y="0"/>
          <a:ext cx="0" cy="0"/>
          <a:chOff x="0" y="0"/>
          <a:chExt cx="0" cy="0"/>
        </a:xfrm>
      </p:grpSpPr>
      <p:sp>
        <p:nvSpPr>
          <p:cNvPr id="1051974" name="标题 1"/>
          <p:cNvSpPr>
            <a:spLocks noGrp="1"/>
          </p:cNvSpPr>
          <p:nvPr>
            <p:ph type="title"/>
          </p:nvPr>
        </p:nvSpPr>
        <p:spPr>
          <a:xfrm>
            <a:off x="722313" y="4406900"/>
            <a:ext cx="7772400" cy="1362075"/>
          </a:xfrm>
          <a:prstGeom prst="rect"/>
        </p:spPr>
        <p:txBody>
          <a:bodyPr anchor="t"/>
          <a:lstStyle>
            <a:lvl1pPr algn="l">
              <a:defRPr b="1" cap="all" sz="4000"/>
            </a:lvl1pPr>
          </a:lstStyle>
          <a:p>
            <a:r>
              <a:rPr altLang="en-US" lang="zh-CN" smtClean="0"/>
              <a:t>单击此处编辑母版标题样式</a:t>
            </a:r>
            <a:endParaRPr altLang="en-US" lang="zh-CN"/>
          </a:p>
        </p:txBody>
      </p:sp>
      <p:sp>
        <p:nvSpPr>
          <p:cNvPr id="1051975" name="文本占位符 2"/>
          <p:cNvSpPr>
            <a:spLocks noGrp="1"/>
          </p:cNvSpPr>
          <p:nvPr>
            <p:ph type="body" idx="1"/>
          </p:nvPr>
        </p:nvSpPr>
        <p:spPr>
          <a:xfrm>
            <a:off x="722313" y="2906713"/>
            <a:ext cx="7772400" cy="1500187"/>
          </a:xfrm>
          <a:prstGeom prst="rect"/>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70" name=""/>
        <p:cNvGrpSpPr/>
        <p:nvPr/>
      </p:nvGrpSpPr>
      <p:grpSpPr>
        <a:xfrm>
          <a:off x="0" y="0"/>
          <a:ext cx="0" cy="0"/>
          <a:chOff x="0" y="0"/>
          <a:chExt cx="0" cy="0"/>
        </a:xfrm>
      </p:grpSpPr>
      <p:sp>
        <p:nvSpPr>
          <p:cNvPr id="1051976" name="标题 1"/>
          <p:cNvSpPr>
            <a:spLocks noGrp="1"/>
          </p:cNvSpPr>
          <p:nvPr>
            <p:ph type="title"/>
          </p:nvPr>
        </p:nvSpPr>
        <p:spPr>
          <a:xfrm>
            <a:off x="457200" y="274638"/>
            <a:ext cx="8229600" cy="1143000"/>
          </a:xfrm>
          <a:prstGeom prst="rect"/>
        </p:spPr>
        <p:txBody>
          <a:bodyPr/>
          <a:p>
            <a:r>
              <a:rPr altLang="en-US" lang="zh-CN" smtClean="0"/>
              <a:t>单击此处编辑母版标题样式</a:t>
            </a:r>
            <a:endParaRPr altLang="en-US" lang="zh-CN"/>
          </a:p>
        </p:txBody>
      </p:sp>
      <p:sp>
        <p:nvSpPr>
          <p:cNvPr id="1051977" name="内容占位符 2"/>
          <p:cNvSpPr>
            <a:spLocks noGrp="1"/>
          </p:cNvSpPr>
          <p:nvPr>
            <p:ph sz="half" idx="1"/>
          </p:nvPr>
        </p:nvSpPr>
        <p:spPr>
          <a:xfrm>
            <a:off x="457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1978" name="内容占位符 3"/>
          <p:cNvSpPr>
            <a:spLocks noGrp="1"/>
          </p:cNvSpPr>
          <p:nvPr>
            <p:ph sz="half" idx="2"/>
          </p:nvPr>
        </p:nvSpPr>
        <p:spPr>
          <a:xfrm>
            <a:off x="4648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971" name=""/>
        <p:cNvGrpSpPr/>
        <p:nvPr/>
      </p:nvGrpSpPr>
      <p:grpSpPr>
        <a:xfrm>
          <a:off x="0" y="0"/>
          <a:ext cx="0" cy="0"/>
          <a:chOff x="0" y="0"/>
          <a:chExt cx="0" cy="0"/>
        </a:xfrm>
      </p:grpSpPr>
      <p:sp>
        <p:nvSpPr>
          <p:cNvPr id="1051979" name="标题 1"/>
          <p:cNvSpPr>
            <a:spLocks noGrp="1"/>
          </p:cNvSpPr>
          <p:nvPr>
            <p:ph type="title"/>
          </p:nvPr>
        </p:nvSpPr>
        <p:spPr>
          <a:xfrm>
            <a:off x="457200" y="274638"/>
            <a:ext cx="8229600" cy="1143000"/>
          </a:xfrm>
          <a:prstGeom prst="rect"/>
        </p:spPr>
        <p:txBody>
          <a:bodyPr/>
          <a:p>
            <a:r>
              <a:rPr altLang="en-US" lang="zh-CN" smtClean="0"/>
              <a:t>单击此处编辑母版标题样式</a:t>
            </a:r>
            <a:endParaRPr altLang="en-US" lang="zh-CN"/>
          </a:p>
        </p:txBody>
      </p:sp>
      <p:sp>
        <p:nvSpPr>
          <p:cNvPr id="1051980" name="文本占位符 2"/>
          <p:cNvSpPr>
            <a:spLocks noGrp="1"/>
          </p:cNvSpPr>
          <p:nvPr>
            <p:ph type="body" idx="1"/>
          </p:nvPr>
        </p:nvSpPr>
        <p:spPr>
          <a:xfrm>
            <a:off x="457200" y="1535113"/>
            <a:ext cx="4040188"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51981" name="内容占位符 3"/>
          <p:cNvSpPr>
            <a:spLocks noGrp="1"/>
          </p:cNvSpPr>
          <p:nvPr>
            <p:ph sz="half" idx="2"/>
          </p:nvPr>
        </p:nvSpPr>
        <p:spPr>
          <a:xfrm>
            <a:off x="457200" y="2174875"/>
            <a:ext cx="4040188"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1982" name="文本占位符 4"/>
          <p:cNvSpPr>
            <a:spLocks noGrp="1"/>
          </p:cNvSpPr>
          <p:nvPr>
            <p:ph type="body" sz="quarter" idx="3"/>
          </p:nvPr>
        </p:nvSpPr>
        <p:spPr>
          <a:xfrm>
            <a:off x="4645025" y="1535113"/>
            <a:ext cx="4041775"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51983" name="内容占位符 5"/>
          <p:cNvSpPr>
            <a:spLocks noGrp="1"/>
          </p:cNvSpPr>
          <p:nvPr>
            <p:ph sz="quarter" idx="4"/>
          </p:nvPr>
        </p:nvSpPr>
        <p:spPr>
          <a:xfrm>
            <a:off x="4645025" y="2174875"/>
            <a:ext cx="4041775"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69" name=""/>
        <p:cNvGrpSpPr/>
        <p:nvPr/>
      </p:nvGrpSpPr>
      <p:grpSpPr>
        <a:xfrm>
          <a:off x="0" y="0"/>
          <a:ext cx="0" cy="0"/>
          <a:chOff x="0" y="0"/>
          <a:chExt cx="0" cy="0"/>
        </a:xfrm>
      </p:grpSpPr>
      <p:sp>
        <p:nvSpPr>
          <p:cNvPr id="1048604" name="标题 1"/>
          <p:cNvSpPr>
            <a:spLocks noGrp="1"/>
          </p:cNvSpPr>
          <p:nvPr>
            <p:ph type="title"/>
          </p:nvPr>
        </p:nvSpPr>
        <p:spPr>
          <a:xfrm>
            <a:off x="457200" y="274638"/>
            <a:ext cx="8229600" cy="1143000"/>
          </a:xfrm>
          <a:prstGeom prst="rect"/>
        </p:spPr>
        <p:txBody>
          <a:bodyPr/>
          <a:p>
            <a:r>
              <a:rPr altLang="en-US" lang="zh-CN" smtClean="0"/>
              <a:t>单击此处编辑母版标题样式</a:t>
            </a:r>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16"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72" name=""/>
        <p:cNvGrpSpPr/>
        <p:nvPr/>
      </p:nvGrpSpPr>
      <p:grpSpPr>
        <a:xfrm>
          <a:off x="0" y="0"/>
          <a:ext cx="0" cy="0"/>
          <a:chOff x="0" y="0"/>
          <a:chExt cx="0" cy="0"/>
        </a:xfrm>
      </p:grpSpPr>
      <p:sp>
        <p:nvSpPr>
          <p:cNvPr id="1051984" name="标题 1"/>
          <p:cNvSpPr>
            <a:spLocks noGrp="1"/>
          </p:cNvSpPr>
          <p:nvPr>
            <p:ph type="title"/>
          </p:nvPr>
        </p:nvSpPr>
        <p:spPr>
          <a:xfrm>
            <a:off x="457200" y="273050"/>
            <a:ext cx="3008313" cy="1162050"/>
          </a:xfrm>
          <a:prstGeom prst="rect"/>
        </p:spPr>
        <p:txBody>
          <a:bodyPr anchor="b"/>
          <a:lstStyle>
            <a:lvl1pPr algn="l">
              <a:defRPr b="1" sz="2000"/>
            </a:lvl1pPr>
          </a:lstStyle>
          <a:p>
            <a:r>
              <a:rPr altLang="en-US" lang="zh-CN" smtClean="0"/>
              <a:t>单击此处编辑母版标题样式</a:t>
            </a:r>
            <a:endParaRPr altLang="en-US" lang="zh-CN"/>
          </a:p>
        </p:txBody>
      </p:sp>
      <p:sp>
        <p:nvSpPr>
          <p:cNvPr id="1051985" name="内容占位符 2"/>
          <p:cNvSpPr>
            <a:spLocks noGrp="1"/>
          </p:cNvSpPr>
          <p:nvPr>
            <p:ph idx="1"/>
          </p:nvPr>
        </p:nvSpPr>
        <p:spPr>
          <a:xfrm>
            <a:off x="3575050" y="273050"/>
            <a:ext cx="5111750" cy="5853113"/>
          </a:xfrm>
          <a:prstGeom prst="rect"/>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1986" name="文本占位符 3"/>
          <p:cNvSpPr>
            <a:spLocks noGrp="1"/>
          </p:cNvSpPr>
          <p:nvPr>
            <p:ph type="body" sz="half" idx="2"/>
          </p:nvPr>
        </p:nvSpPr>
        <p:spPr>
          <a:xfrm>
            <a:off x="457200" y="1435100"/>
            <a:ext cx="3008313" cy="4691063"/>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973" name=""/>
        <p:cNvGrpSpPr/>
        <p:nvPr/>
      </p:nvGrpSpPr>
      <p:grpSpPr>
        <a:xfrm>
          <a:off x="0" y="0"/>
          <a:ext cx="0" cy="0"/>
          <a:chOff x="0" y="0"/>
          <a:chExt cx="0" cy="0"/>
        </a:xfrm>
      </p:grpSpPr>
      <p:sp>
        <p:nvSpPr>
          <p:cNvPr id="1051987" name="标题 1"/>
          <p:cNvSpPr>
            <a:spLocks noGrp="1"/>
          </p:cNvSpPr>
          <p:nvPr>
            <p:ph type="title"/>
          </p:nvPr>
        </p:nvSpPr>
        <p:spPr>
          <a:xfrm>
            <a:off x="1792288" y="4800600"/>
            <a:ext cx="5486400" cy="566738"/>
          </a:xfrm>
          <a:prstGeom prst="rect"/>
        </p:spPr>
        <p:txBody>
          <a:bodyPr anchor="b"/>
          <a:lstStyle>
            <a:lvl1pPr algn="l">
              <a:defRPr b="1" sz="2000"/>
            </a:lvl1pPr>
          </a:lstStyle>
          <a:p>
            <a:r>
              <a:rPr altLang="en-US" lang="zh-CN" smtClean="0"/>
              <a:t>单击此处编辑母版标题样式</a:t>
            </a:r>
            <a:endParaRPr altLang="en-US" lang="zh-CN"/>
          </a:p>
        </p:txBody>
      </p:sp>
      <p:sp>
        <p:nvSpPr>
          <p:cNvPr id="1051988" name="图片占位符 2"/>
          <p:cNvSpPr>
            <a:spLocks noGrp="1"/>
          </p:cNvSpPr>
          <p:nvPr>
            <p:ph type="pic" idx="1"/>
          </p:nvPr>
        </p:nvSpPr>
        <p:spPr>
          <a:xfrm>
            <a:off x="1792288" y="612775"/>
            <a:ext cx="5486400" cy="4114800"/>
          </a:xfrm>
          <a:prstGeom prst="rect"/>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altLang="en-US" baseline="0" b="0" cap="none" sz="3200" i="0" kern="0" kumimoji="1" lang="zh-CN" noProof="0" normalizeH="0" spc="0" strike="noStrike" u="none" smtClean="0">
              <a:ln>
                <a:noFill/>
              </a:ln>
              <a:solidFill>
                <a:schemeClr val="tx1"/>
              </a:solidFill>
              <a:effectLst/>
              <a:uLnTx/>
              <a:uFillTx/>
              <a:latin typeface="+mn-lt"/>
              <a:ea typeface="+mn-ea"/>
              <a:cs typeface="+mn-cs"/>
            </a:endParaRPr>
          </a:p>
        </p:txBody>
      </p:sp>
      <p:sp>
        <p:nvSpPr>
          <p:cNvPr id="1051989" name="文本占位符 3"/>
          <p:cNvSpPr>
            <a:spLocks noGrp="1"/>
          </p:cNvSpPr>
          <p:nvPr>
            <p:ph type="body" sz="half" idx="2"/>
          </p:nvPr>
        </p:nvSpPr>
        <p:spPr>
          <a:xfrm>
            <a:off x="1792288" y="5367338"/>
            <a:ext cx="5486400" cy="804862"/>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slide" Target="../slides/slide0.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22" name=""/>
        <p:cNvGrpSpPr/>
        <p:nvPr/>
      </p:nvGrpSpPr>
      <p:grpSpPr>
        <a:xfrm rot="0">
          <a:off x="0" y="0"/>
          <a:ext cx="0" cy="0"/>
          <a:chOff x="0" y="0"/>
          <a:chExt cx="0" cy="0"/>
        </a:xfrm>
      </p:grpSpPr>
      <p:sp>
        <p:nvSpPr>
          <p:cNvPr id="1048576" name="AutoShape 8">
            <a:hlinkClick action="ppaction://hlinkshowjump?jump=nextslide"/>
          </p:cNvPr>
          <p:cNvSpPr/>
          <p:nvPr/>
        </p:nvSpPr>
        <p:spPr>
          <a:xfrm rot="0">
            <a:off x="7366000" y="6488112"/>
            <a:ext cx="500062" cy="292100"/>
          </a:xfrm>
          <a:prstGeom prst="actionButtonBlank"/>
          <a:gradFill rotWithShape="0">
            <a:gsLst>
              <a:gs pos="0">
                <a:srgbClr val="F0FAC4">
                  <a:alpha val="100000"/>
                </a:srgbClr>
              </a:gs>
              <a:gs pos="100000">
                <a:srgbClr val="D6DFAE">
                  <a:alpha val="100000"/>
                </a:srgbClr>
              </a:gs>
            </a:gsLst>
            <a:path path="rect">
              <a:fillToRect l="50000" t="50000" r="50000" b="50000"/>
            </a:path>
          </a:gradFill>
          <a:ln w="9525" cap="flat" cmpd="sng">
            <a:solidFill>
              <a:schemeClr val="dk2">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5pPr>
          </a:lstStyle>
          <a:p>
            <a:pPr algn="ctr" lvl="0"/>
            <a:r>
              <a:rPr altLang="en-US" sz="1200" lang="zh-CN">
                <a:solidFill>
                  <a:srgbClr val="339933"/>
                </a:solidFill>
              </a:rPr>
              <a:t>下一页</a:t>
            </a:r>
          </a:p>
        </p:txBody>
      </p:sp>
      <p:sp>
        <p:nvSpPr>
          <p:cNvPr id="1048577" name="AutoShape 9"/>
          <p:cNvSpPr/>
          <p:nvPr/>
        </p:nvSpPr>
        <p:spPr>
          <a:xfrm rot="0">
            <a:off x="7886700" y="6489700"/>
            <a:ext cx="500062" cy="292100"/>
          </a:xfrm>
          <a:prstGeom prst="actionButtonBlank"/>
          <a:gradFill rotWithShape="0">
            <a:gsLst>
              <a:gs pos="0">
                <a:srgbClr val="F0FAC4">
                  <a:alpha val="100000"/>
                </a:srgbClr>
              </a:gs>
              <a:gs pos="100000">
                <a:srgbClr val="D6DFAE">
                  <a:alpha val="100000"/>
                </a:srgbClr>
              </a:gs>
            </a:gsLst>
            <a:path path="rect">
              <a:fillToRect l="50000" t="50000" r="50000" b="50000"/>
            </a:path>
          </a:gradFill>
          <a:ln w="9525" cap="flat" cmpd="sng">
            <a:solidFill>
              <a:schemeClr val="dk2">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5pPr>
          </a:lstStyle>
          <a:p>
            <a:pPr algn="ctr" lvl="0"/>
            <a:r>
              <a:rPr altLang="en-US" sz="1200" lang="zh-CN">
                <a:solidFill>
                  <a:srgbClr val="339933"/>
                </a:solidFill>
              </a:rPr>
              <a:t>返回</a:t>
            </a:r>
          </a:p>
        </p:txBody>
      </p:sp>
      <p:sp>
        <p:nvSpPr>
          <p:cNvPr id="1048578" name="AutoShape 10">
            <a:hlinkClick action="ppaction://hlinkshowjump?jump=previousslide"/>
          </p:cNvPr>
          <p:cNvSpPr/>
          <p:nvPr/>
        </p:nvSpPr>
        <p:spPr>
          <a:xfrm rot="0">
            <a:off x="6835775" y="6489700"/>
            <a:ext cx="500062" cy="292100"/>
          </a:xfrm>
          <a:prstGeom prst="actionButtonBlank"/>
          <a:gradFill rotWithShape="0">
            <a:gsLst>
              <a:gs pos="0">
                <a:srgbClr val="F0FAC4">
                  <a:alpha val="100000"/>
                </a:srgbClr>
              </a:gs>
              <a:gs pos="100000">
                <a:srgbClr val="D6DFAE">
                  <a:alpha val="100000"/>
                </a:srgbClr>
              </a:gs>
            </a:gsLst>
            <a:path path="rect">
              <a:fillToRect l="50000" t="50000" r="50000" b="50000"/>
            </a:path>
          </a:gradFill>
          <a:ln w="9525" cap="flat" cmpd="sng">
            <a:solidFill>
              <a:schemeClr val="dk2">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5pPr>
          </a:lstStyle>
          <a:p>
            <a:pPr algn="ctr" lvl="0"/>
            <a:r>
              <a:rPr altLang="en-US" sz="1200" lang="zh-CN">
                <a:solidFill>
                  <a:srgbClr val="339933"/>
                </a:solidFill>
              </a:rPr>
              <a:t>上一页</a:t>
            </a:r>
          </a:p>
        </p:txBody>
      </p:sp>
      <p:sp>
        <p:nvSpPr>
          <p:cNvPr id="1048579" name="AutoShape 11"/>
          <p:cNvSpPr/>
          <p:nvPr/>
        </p:nvSpPr>
        <p:spPr>
          <a:xfrm rot="0">
            <a:off x="8412162" y="6488112"/>
            <a:ext cx="500062" cy="292100"/>
          </a:xfrm>
          <a:prstGeom prst="actionButtonBlank"/>
          <a:gradFill rotWithShape="0">
            <a:gsLst>
              <a:gs pos="0">
                <a:srgbClr val="F0FAC4">
                  <a:alpha val="100000"/>
                </a:srgbClr>
              </a:gs>
              <a:gs pos="100000">
                <a:srgbClr val="D8E1B0">
                  <a:alpha val="100000"/>
                </a:srgbClr>
              </a:gs>
            </a:gsLst>
            <a:path path="rect">
              <a:fillToRect l="50000" t="50000" r="50000" b="50000"/>
            </a:path>
          </a:gradFill>
          <a:ln w="9525" cap="flat" cmpd="sng">
            <a:solidFill>
              <a:schemeClr val="dk2">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5pPr>
          </a:lstStyle>
          <a:p>
            <a:pPr algn="ctr" lvl="0"/>
            <a:r>
              <a:rPr altLang="en-US" sz="1200" lang="zh-CN">
                <a:solidFill>
                  <a:srgbClr val="339933"/>
                </a:solidFill>
              </a:rPr>
              <a:t>退出</a:t>
            </a:r>
          </a:p>
        </p:txBody>
      </p:sp>
      <p:sp>
        <p:nvSpPr>
          <p:cNvPr id="1048580" name="AutoShape 12">
            <a:hlinkClick r:id="rId13" action="ppaction://hlinksldjump"/>
          </p:cNvPr>
          <p:cNvSpPr/>
          <p:nvPr/>
        </p:nvSpPr>
        <p:spPr>
          <a:xfrm rot="0">
            <a:off x="6316662" y="6489700"/>
            <a:ext cx="500062" cy="292100"/>
          </a:xfrm>
          <a:prstGeom prst="actionButtonBlank"/>
          <a:gradFill rotWithShape="0">
            <a:gsLst>
              <a:gs pos="0">
                <a:srgbClr val="F0FAC4">
                  <a:alpha val="100000"/>
                </a:srgbClr>
              </a:gs>
              <a:gs pos="100000">
                <a:srgbClr val="D6DFAE">
                  <a:alpha val="100000"/>
                </a:srgbClr>
              </a:gs>
            </a:gsLst>
            <a:path path="rect">
              <a:fillToRect l="50000" t="50000" r="50000" b="50000"/>
            </a:path>
          </a:gradFill>
          <a:ln w="9525" cap="flat" cmpd="sng">
            <a:solidFill>
              <a:schemeClr val="dk2">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2" charset="-122"/>
                <a:sym typeface="Times New Roman" pitchFamily="18" charset="0"/>
              </a:defRPr>
            </a:lvl5pPr>
          </a:lstStyle>
          <a:p>
            <a:pPr algn="ctr" lvl="0"/>
            <a:r>
              <a:rPr altLang="en-US" sz="1200" lang="zh-CN">
                <a:solidFill>
                  <a:srgbClr val="339933"/>
                </a:solidFill>
              </a:rPr>
              <a:t>章目录</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ctr" fontAlgn="base" rtl="0">
        <a:spcBef>
          <a:spcPct val="0"/>
        </a:spcBef>
        <a:spcAft>
          <a:spcPct val="0"/>
        </a:spcAft>
        <a:defRPr sz="4400" kumimoji="1">
          <a:solidFill>
            <a:schemeClr val="tx2"/>
          </a:solidFill>
          <a:latin typeface="+mj-lt"/>
          <a:ea typeface="+mj-ea"/>
          <a:cs typeface="+mj-cs"/>
        </a:defRPr>
      </a:lvl1pPr>
      <a:lvl2pPr algn="ctr" fontAlgn="base" rtl="0">
        <a:spcBef>
          <a:spcPct val="0"/>
        </a:spcBef>
        <a:spcAft>
          <a:spcPct val="0"/>
        </a:spcAft>
        <a:defRPr sz="4400" kumimoji="1">
          <a:solidFill>
            <a:schemeClr val="tx2"/>
          </a:solidFill>
          <a:latin typeface="Times New Roman" pitchFamily="18" charset="0"/>
          <a:ea typeface="宋体" pitchFamily="2" charset="-122"/>
        </a:defRPr>
      </a:lvl2pPr>
      <a:lvl3pPr algn="ctr" fontAlgn="base" rtl="0">
        <a:spcBef>
          <a:spcPct val="0"/>
        </a:spcBef>
        <a:spcAft>
          <a:spcPct val="0"/>
        </a:spcAft>
        <a:defRPr sz="4400" kumimoji="1">
          <a:solidFill>
            <a:schemeClr val="tx2"/>
          </a:solidFill>
          <a:latin typeface="Times New Roman" pitchFamily="18" charset="0"/>
          <a:ea typeface="宋体" pitchFamily="2" charset="-122"/>
        </a:defRPr>
      </a:lvl3pPr>
      <a:lvl4pPr algn="ctr" fontAlgn="base" rtl="0">
        <a:spcBef>
          <a:spcPct val="0"/>
        </a:spcBef>
        <a:spcAft>
          <a:spcPct val="0"/>
        </a:spcAft>
        <a:defRPr sz="4400" kumimoji="1">
          <a:solidFill>
            <a:schemeClr val="tx2"/>
          </a:solidFill>
          <a:latin typeface="Times New Roman" pitchFamily="18" charset="0"/>
          <a:ea typeface="宋体" pitchFamily="2" charset="-122"/>
        </a:defRPr>
      </a:lvl4pPr>
      <a:lvl5pPr algn="ctr" fontAlgn="base" rtl="0">
        <a:spcBef>
          <a:spcPct val="0"/>
        </a:spcBef>
        <a:spcAft>
          <a:spcPct val="0"/>
        </a:spcAft>
        <a:defRPr sz="4400" kumimoji="1">
          <a:solidFill>
            <a:schemeClr val="tx2"/>
          </a:solidFill>
          <a:latin typeface="Times New Roman" pitchFamily="18" charset="0"/>
          <a:ea typeface="宋体" pitchFamily="2" charset="-122"/>
        </a:defRPr>
      </a:lvl5pPr>
      <a:lvl6pPr algn="ctr" fontAlgn="base" marL="457200" rtl="0">
        <a:spcBef>
          <a:spcPct val="0"/>
        </a:spcBef>
        <a:spcAft>
          <a:spcPct val="0"/>
        </a:spcAft>
        <a:defRPr sz="4400" kumimoji="1">
          <a:solidFill>
            <a:schemeClr val="tx2"/>
          </a:solidFill>
          <a:latin typeface="Times New Roman" pitchFamily="18" charset="0"/>
          <a:ea typeface="宋体" pitchFamily="2" charset="-122"/>
        </a:defRPr>
      </a:lvl6pPr>
      <a:lvl7pPr algn="ctr" fontAlgn="base" marL="914400" rtl="0">
        <a:spcBef>
          <a:spcPct val="0"/>
        </a:spcBef>
        <a:spcAft>
          <a:spcPct val="0"/>
        </a:spcAft>
        <a:defRPr sz="4400" kumimoji="1">
          <a:solidFill>
            <a:schemeClr val="tx2"/>
          </a:solidFill>
          <a:latin typeface="Times New Roman" pitchFamily="18" charset="0"/>
          <a:ea typeface="宋体" pitchFamily="2" charset="-122"/>
        </a:defRPr>
      </a:lvl7pPr>
      <a:lvl8pPr algn="ctr" fontAlgn="base" marL="1371600" rtl="0">
        <a:spcBef>
          <a:spcPct val="0"/>
        </a:spcBef>
        <a:spcAft>
          <a:spcPct val="0"/>
        </a:spcAft>
        <a:defRPr sz="4400" kumimoji="1">
          <a:solidFill>
            <a:schemeClr val="tx2"/>
          </a:solidFill>
          <a:latin typeface="Times New Roman" pitchFamily="18" charset="0"/>
          <a:ea typeface="宋体" pitchFamily="2" charset="-122"/>
        </a:defRPr>
      </a:lvl8pPr>
      <a:lvl9pPr algn="ctr" fontAlgn="base" marL="1828800" rtl="0">
        <a:spcBef>
          <a:spcPct val="0"/>
        </a:spcBef>
        <a:spcAft>
          <a:spcPct val="0"/>
        </a:spcAft>
        <a:defRPr sz="4400" kumimoji="1">
          <a:solidFill>
            <a:schemeClr val="tx2"/>
          </a:solidFill>
          <a:latin typeface="Times New Roman" pitchFamily="18" charset="0"/>
          <a:ea typeface="宋体" pitchFamily="2" charset="-122"/>
        </a:defRPr>
      </a:lvl9pPr>
    </p:titleStyle>
    <p:bodyStyle>
      <a:lvl1pPr algn="l" fontAlgn="base" indent="-342900" marL="342900" rtl="0">
        <a:spcBef>
          <a:spcPct val="20000"/>
        </a:spcBef>
        <a:spcAft>
          <a:spcPct val="0"/>
        </a:spcAft>
        <a:buChar char="•"/>
        <a:defRPr sz="3200" kumimoji="1">
          <a:solidFill>
            <a:schemeClr val="tx1"/>
          </a:solidFill>
          <a:latin typeface="+mn-lt"/>
          <a:ea typeface="+mn-ea"/>
          <a:cs typeface="+mn-cs"/>
        </a:defRPr>
      </a:lvl1pPr>
      <a:lvl2pPr algn="l" fontAlgn="base" indent="-285750" marL="742950" rtl="0">
        <a:spcBef>
          <a:spcPct val="20000"/>
        </a:spcBef>
        <a:spcAft>
          <a:spcPct val="0"/>
        </a:spcAft>
        <a:buChar char="–"/>
        <a:defRPr sz="2800" kumimoji="1">
          <a:solidFill>
            <a:schemeClr val="tx1"/>
          </a:solidFill>
          <a:latin typeface="+mn-lt"/>
          <a:ea typeface="+mn-ea"/>
        </a:defRPr>
      </a:lvl2pPr>
      <a:lvl3pPr algn="l" fontAlgn="base" indent="-228600" marL="1143000" rtl="0">
        <a:spcBef>
          <a:spcPct val="20000"/>
        </a:spcBef>
        <a:spcAft>
          <a:spcPct val="0"/>
        </a:spcAft>
        <a:buChar char="•"/>
        <a:defRPr sz="2400" kumimoji="1">
          <a:solidFill>
            <a:schemeClr val="tx1"/>
          </a:solidFill>
          <a:latin typeface="+mn-lt"/>
          <a:ea typeface="+mn-ea"/>
        </a:defRPr>
      </a:lvl3pPr>
      <a:lvl4pPr algn="l" fontAlgn="base" indent="-228600" marL="1600200" rtl="0">
        <a:spcBef>
          <a:spcPct val="20000"/>
        </a:spcBef>
        <a:spcAft>
          <a:spcPct val="0"/>
        </a:spcAft>
        <a:buChar char="–"/>
        <a:defRPr sz="2000" kumimoji="1">
          <a:solidFill>
            <a:schemeClr val="tx1"/>
          </a:solidFill>
          <a:latin typeface="+mn-lt"/>
          <a:ea typeface="+mn-ea"/>
        </a:defRPr>
      </a:lvl4pPr>
      <a:lvl5pPr algn="l" fontAlgn="base" indent="-228600" marL="2057400" rtl="0">
        <a:spcBef>
          <a:spcPct val="20000"/>
        </a:spcBef>
        <a:spcAft>
          <a:spcPct val="0"/>
        </a:spcAft>
        <a:buChar char="»"/>
        <a:defRPr sz="2000" kumimoji="1">
          <a:solidFill>
            <a:schemeClr val="tx1"/>
          </a:solidFill>
          <a:latin typeface="+mn-lt"/>
          <a:ea typeface="+mn-ea"/>
        </a:defRPr>
      </a:lvl5pPr>
      <a:lvl6pPr algn="l" fontAlgn="base" indent="-228600" marL="2514600" rtl="0">
        <a:spcBef>
          <a:spcPct val="20000"/>
        </a:spcBef>
        <a:spcAft>
          <a:spcPct val="0"/>
        </a:spcAft>
        <a:buChar char="»"/>
        <a:defRPr sz="2000" kumimoji="1">
          <a:solidFill>
            <a:schemeClr val="tx1"/>
          </a:solidFill>
          <a:latin typeface="+mn-lt"/>
          <a:ea typeface="+mn-ea"/>
        </a:defRPr>
      </a:lvl6pPr>
      <a:lvl7pPr algn="l" fontAlgn="base" indent="-228600" marL="2971800" rtl="0">
        <a:spcBef>
          <a:spcPct val="20000"/>
        </a:spcBef>
        <a:spcAft>
          <a:spcPct val="0"/>
        </a:spcAft>
        <a:buChar char="»"/>
        <a:defRPr sz="2000" kumimoji="1">
          <a:solidFill>
            <a:schemeClr val="tx1"/>
          </a:solidFill>
          <a:latin typeface="+mn-lt"/>
          <a:ea typeface="+mn-ea"/>
        </a:defRPr>
      </a:lvl7pPr>
      <a:lvl8pPr algn="l" fontAlgn="base" indent="-228600" marL="3429000" rtl="0">
        <a:spcBef>
          <a:spcPct val="20000"/>
        </a:spcBef>
        <a:spcAft>
          <a:spcPct val="0"/>
        </a:spcAft>
        <a:buChar char="»"/>
        <a:defRPr sz="2000" kumimoji="1">
          <a:solidFill>
            <a:schemeClr val="tx1"/>
          </a:solidFill>
          <a:latin typeface="+mn-lt"/>
          <a:ea typeface="+mn-ea"/>
        </a:defRPr>
      </a:lvl8pPr>
      <a:lvl9pPr algn="l" fontAlgn="base" indent="-228600" marL="3886200" rtl="0">
        <a:spcBef>
          <a:spcPct val="20000"/>
        </a:spcBef>
        <a:spcAft>
          <a:spcPct val="0"/>
        </a:spcAft>
        <a:buChar char="»"/>
        <a:defRPr sz="2000" kumimoji="1">
          <a:solidFill>
            <a:schemeClr val="tx1"/>
          </a:solidFill>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oleObject" Target="../embeddings/oleObject0.bin"/><Relationship Id="rId3" Type="http://schemas.openxmlformats.org/officeDocument/2006/relationships/image" Target="../media/image10.png"/><Relationship Id="rId4" Type="http://schemas.openxmlformats.org/officeDocument/2006/relationships/oleObject" Target="../embeddings/oleObject1.bin"/><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 Id="rId3" Type="http://schemas.openxmlformats.org/officeDocument/2006/relationships/image" Target="../media/image13.emf"/><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 Id="rId3" Type="http://schemas.openxmlformats.org/officeDocument/2006/relationships/image" Target="../media/image16.emf"/><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 Id="rId3"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oleObject" Target="../embeddings/oleObject2.bin"/><Relationship Id="rId3" Type="http://schemas.openxmlformats.org/officeDocument/2006/relationships/image" Target="../media/image22.png"/><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jpeg"/><Relationship Id="rId3" Type="http://schemas.openxmlformats.org/officeDocument/2006/relationships/image" Target="../media/image25.jpeg"/><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emf"/><Relationship Id="rId3"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audio" Target="../media/media3.wav"/><Relationship Id="rId2" Type="http://schemas.openxmlformats.org/officeDocument/2006/relationships/audio" Target="../media/media1.wav"/><Relationship Id="rId3"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oleObject" Target="../embeddings/oleObject3.bin"/><Relationship Id="rId2" Type="http://schemas.openxmlformats.org/officeDocument/2006/relationships/image" Target="../media/image30.wmf"/><Relationship Id="rId3"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image" Target="../media/image31.emf"/><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oleObject" Target="../embeddings/oleObject4.bin"/><Relationship Id="rId2" Type="http://schemas.openxmlformats.org/officeDocument/2006/relationships/image" Target="../media/image33.wmf"/><Relationship Id="rId3" Type="http://schemas.openxmlformats.org/officeDocument/2006/relationships/oleObject" Target="../embeddings/oleObject5.bin"/><Relationship Id="rId4" Type="http://schemas.openxmlformats.org/officeDocument/2006/relationships/image" Target="../media/image34.wmf"/><Relationship Id="rId5" Type="http://schemas.openxmlformats.org/officeDocument/2006/relationships/oleObject" Target="../embeddings/oleObject6.bin"/><Relationship Id="rId6" Type="http://schemas.openxmlformats.org/officeDocument/2006/relationships/image" Target="../media/image35.wmf"/><Relationship Id="rId7" Type="http://schemas.openxmlformats.org/officeDocument/2006/relationships/image" Target="../media/image36.emf"/><Relationship Id="rId8"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image" Target="../media/image37.emf"/><Relationship Id="rId2" Type="http://schemas.openxmlformats.org/officeDocument/2006/relationships/image" Target="../media/image5.wmf"/><Relationship Id="rId3"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image" Target="../media/image38.emf"/><Relationship Id="rId2" Type="http://schemas.openxmlformats.org/officeDocument/2006/relationships/image" Target="../media/image39.emf"/><Relationship Id="rId3"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image" Target="../media/image40.emf"/><Relationship Id="rId2" Type="http://schemas.openxmlformats.org/officeDocument/2006/relationships/image" Target="../media/image41.emf"/><Relationship Id="rId3"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image" Target="../media/image42.emf"/><Relationship Id="rId2" Type="http://schemas.openxmlformats.org/officeDocument/2006/relationships/image" Target="../media/image41.emf"/><Relationship Id="rId3"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image" Target="../media/image43.emf"/><Relationship Id="rId2" Type="http://schemas.openxmlformats.org/officeDocument/2006/relationships/image" Target="../media/image44.jpeg"/><Relationship Id="rId3"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image" Target="../media/image45.emf"/><Relationship Id="rId2"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image" Target="../media/image47.emf"/><Relationship Id="rId2" Type="http://schemas.openxmlformats.org/officeDocument/2006/relationships/oleObject" Target="../embeddings/oleObject7.bin"/><Relationship Id="rId3" Type="http://schemas.openxmlformats.org/officeDocument/2006/relationships/image" Target="../media/image48.wmf"/><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oleObject" Target="../embeddings/oleObject8.bin"/><Relationship Id="rId2" Type="http://schemas.openxmlformats.org/officeDocument/2006/relationships/image" Target="../media/image48.wmf"/><Relationship Id="rId3" Type="http://schemas.openxmlformats.org/officeDocument/2006/relationships/image" Target="../media/image47.emf"/><Relationship Id="rId4"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image" Target="../media/image49.emf"/><Relationship Id="rId2" Type="http://schemas.openxmlformats.org/officeDocument/2006/relationships/image" Target="../media/image50.emf"/><Relationship Id="rId3" Type="http://schemas.openxmlformats.org/officeDocument/2006/relationships/image" Target="../media/image51.emf"/><Relationship Id="rId4"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audio" Target="../media/media1.wav"/><Relationship Id="rId3" Type="http://schemas.openxmlformats.org/officeDocument/2006/relationships/audio" Target="../media/media2.wav"/><Relationship Id="rId4" Type="http://schemas.openxmlformats.org/officeDocument/2006/relationships/audio" Target="../media/media3.wav"/><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197" name=""/>
        <p:cNvGrpSpPr/>
        <p:nvPr/>
      </p:nvGrpSpPr>
      <p:grpSpPr>
        <a:xfrm rot="0">
          <a:off x="0" y="0"/>
          <a:ext cx="0" cy="0"/>
          <a:chOff x="0" y="0"/>
          <a:chExt cx="0" cy="0"/>
        </a:xfrm>
      </p:grpSpPr>
      <p:sp>
        <p:nvSpPr>
          <p:cNvPr id="1048735" name="Rectangle 2"/>
          <p:cNvSpPr/>
          <p:nvPr>
            <p:ph type="ctrTitle" sz="full" idx="0"/>
          </p:nvPr>
        </p:nvSpPr>
        <p:spPr>
          <a:xfrm rot="0">
            <a:off x="2133600" y="533400"/>
            <a:ext cx="5867400" cy="762000"/>
          </a:xfrm>
          <a:prstGeom prst="rect"/>
          <a:noFill/>
          <a:ln>
            <a:noFill/>
          </a:ln>
        </p:spPr>
        <p:txBody>
          <a:bodyPr anchor="t" bIns="45720" lIns="91440" rIns="91440" tIns="45720" vert="horz"/>
          <a:lstStyle>
            <a:lvl1pPr algn="ctr">
              <a:defRPr sz="4400"/>
            </a:lvl1pPr>
          </a:lstStyle>
          <a:p>
            <a:pPr algn="l" eaLnBrk="1" hangingPunct="1" latinLnBrk="1" lvl="0"/>
            <a:r>
              <a:rPr altLang="zh-CN" b="1" sz="3600" lang="en-US">
                <a:solidFill>
                  <a:srgbClr val="CC0000"/>
                </a:solidFill>
                <a:effectLst>
                  <a:outerShdw algn="tl" blurRad="38100" dir="2700000" dist="38100">
                    <a:srgbClr val="C0C0C0"/>
                  </a:outerShdw>
                </a:effectLst>
                <a:ea typeface="华文新魏" pitchFamily="2" charset="-122"/>
              </a:rPr>
              <a:t>20.2</a:t>
            </a:r>
            <a:r>
              <a:rPr altLang="en-US" b="1" sz="3600" lang="zh-CN">
                <a:solidFill>
                  <a:srgbClr val="CC0000"/>
                </a:solidFill>
                <a:effectLst>
                  <a:outerShdw algn="tl" blurRad="38100" dir="2700000" dist="38100">
                    <a:srgbClr val="C0C0C0"/>
                  </a:outerShdw>
                </a:effectLst>
                <a:latin typeface="华文新魏" pitchFamily="2" charset="-122"/>
                <a:ea typeface="华文新魏" pitchFamily="2" charset="-122"/>
              </a:rPr>
              <a:t> 基本门电路及其组合</a:t>
            </a:r>
          </a:p>
        </p:txBody>
      </p:sp>
      <p:sp>
        <p:nvSpPr>
          <p:cNvPr id="1048736" name="Rectangle 3"/>
          <p:cNvSpPr/>
          <p:nvPr/>
        </p:nvSpPr>
        <p:spPr>
          <a:xfrm rot="0">
            <a:off x="327025" y="1749425"/>
            <a:ext cx="8566150" cy="250545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spcBef>
                <a:spcPct val="15000"/>
              </a:spcBef>
            </a:pPr>
            <a:r>
              <a:rPr altLang="zh-CN" sz="2800" lang="en-US">
                <a:solidFill>
                  <a:srgbClr val="CC0000"/>
                </a:solidFill>
                <a:latin typeface="" pitchFamily="18" charset="0"/>
              </a:rPr>
              <a:t>        </a:t>
            </a:r>
            <a:r>
              <a:rPr altLang="en-US" sz="2800" lang="zh-CN">
                <a:solidFill>
                  <a:srgbClr val="CC0000"/>
                </a:solidFill>
                <a:effectLst>
                  <a:outerShdw algn="tl" blurRad="38100" dir="2700000" dist="38100">
                    <a:srgbClr val="C0C0C0"/>
                  </a:outerShdw>
                </a:effectLst>
                <a:latin typeface="" pitchFamily="18" charset="0"/>
              </a:rPr>
              <a:t>逻辑门电路是数字电路中最基本的逻辑元件。</a:t>
            </a:r>
            <a:r>
              <a:rPr altLang="en-US" sz="2800" lang="zh-CN">
                <a:solidFill>
                  <a:schemeClr val="accent2"/>
                </a:solidFill>
                <a:latin typeface="" pitchFamily="18" charset="0"/>
              </a:rPr>
              <a:t>  </a:t>
            </a:r>
          </a:p>
          <a:p>
            <a:pPr eaLnBrk="1" hangingPunct="1" latinLnBrk="1" lvl="0">
              <a:lnSpc>
                <a:spcPct val="110000"/>
              </a:lnSpc>
              <a:spcBef>
                <a:spcPct val="15000"/>
              </a:spcBef>
            </a:pPr>
            <a:r>
              <a:rPr altLang="en-US" sz="2800" lang="zh-CN">
                <a:solidFill>
                  <a:schemeClr val="accent2"/>
                </a:solidFill>
                <a:latin typeface="" pitchFamily="18" charset="0"/>
              </a:rPr>
              <a:t>        </a:t>
            </a:r>
            <a:r>
              <a:rPr altLang="zh-CN" sz="2800" lang="en-US">
                <a:solidFill>
                  <a:srgbClr val="000018"/>
                </a:solidFill>
                <a:latin typeface="" pitchFamily="18" charset="0"/>
              </a:rPr>
              <a:t>所谓门就是一种开关，它能按照一定的条件去控制信号的通过或不通过。</a:t>
            </a:r>
          </a:p>
          <a:p>
            <a:pPr eaLnBrk="1" hangingPunct="1" latinLnBrk="1" lvl="0">
              <a:lnSpc>
                <a:spcPct val="110000"/>
              </a:lnSpc>
              <a:spcBef>
                <a:spcPct val="15000"/>
              </a:spcBef>
            </a:pPr>
            <a:r>
              <a:rPr altLang="zh-CN" sz="2800" lang="en-US">
                <a:solidFill>
                  <a:srgbClr val="000018"/>
                </a:solidFill>
                <a:latin typeface="" pitchFamily="18" charset="0"/>
              </a:rPr>
              <a:t>        门电路的输入和输出之间存在一定的逻辑关系(</a:t>
            </a:r>
            <a:r>
              <a:rPr altLang="en-US" sz="2800" lang="zh-CN">
                <a:solidFill>
                  <a:srgbClr val="000018"/>
                </a:solidFill>
                <a:latin typeface="" pitchFamily="18" charset="0"/>
              </a:rPr>
              <a:t>因果关系</a:t>
            </a:r>
            <a:r>
              <a:rPr altLang="zh-CN" sz="2800" lang="en-US">
                <a:solidFill>
                  <a:srgbClr val="000018"/>
                </a:solidFill>
                <a:latin typeface="" pitchFamily="18" charset="0"/>
              </a:rPr>
              <a:t>)</a:t>
            </a:r>
            <a:r>
              <a:rPr altLang="en-US" sz="2800" lang="zh-CN">
                <a:solidFill>
                  <a:srgbClr val="000018"/>
                </a:solidFill>
                <a:latin typeface="" pitchFamily="18" charset="0"/>
              </a:rPr>
              <a:t>，所以门电路又称为</a:t>
            </a:r>
            <a:r>
              <a:rPr altLang="en-US" sz="2800" lang="zh-CN">
                <a:solidFill>
                  <a:srgbClr val="000099"/>
                </a:solidFill>
                <a:latin typeface="" pitchFamily="18" charset="0"/>
              </a:rPr>
              <a:t>逻辑门电路</a:t>
            </a:r>
            <a:r>
              <a:rPr altLang="en-US" sz="2800" lang="zh-CN">
                <a:latin typeface="" pitchFamily="18" charset="0"/>
              </a:rPr>
              <a:t>。</a:t>
            </a:r>
          </a:p>
        </p:txBody>
      </p:sp>
      <p:sp>
        <p:nvSpPr>
          <p:cNvPr id="1048737" name="Rectangle 4"/>
          <p:cNvSpPr/>
          <p:nvPr>
            <p:ph type="subTitle" sz="full" idx="1"/>
          </p:nvPr>
        </p:nvSpPr>
        <p:spPr>
          <a:xfrm rot="0">
            <a:off x="346075" y="1196975"/>
            <a:ext cx="6172200" cy="4572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r>
              <a:rPr altLang="zh-CN" b="1" lang="en-US">
                <a:solidFill>
                  <a:srgbClr val="000099"/>
                </a:solidFill>
                <a:effectLst>
                  <a:outerShdw algn="tl" blurRad="38100" dir="2700000" dist="38100">
                    <a:srgbClr val="C0C0C0"/>
                  </a:outerShdw>
                </a:effectLst>
              </a:rPr>
              <a:t>20.2.1  </a:t>
            </a:r>
            <a:r>
              <a:rPr altLang="en-US" b="1" lang="zh-CN">
                <a:solidFill>
                  <a:srgbClr val="000099"/>
                </a:solidFill>
                <a:effectLst>
                  <a:outerShdw algn="tl" blurRad="38100" dir="2700000" dist="38100">
                    <a:srgbClr val="C0C0C0"/>
                  </a:outerShdw>
                </a:effectLst>
              </a:rPr>
              <a:t>逻辑门电路的基本概念</a:t>
            </a:r>
          </a:p>
        </p:txBody>
      </p:sp>
      <p:sp>
        <p:nvSpPr>
          <p:cNvPr id="1048738" name="Text Box 5"/>
          <p:cNvSpPr txBox="1"/>
          <p:nvPr/>
        </p:nvSpPr>
        <p:spPr>
          <a:xfrm rot="0">
            <a:off x="479425" y="4340225"/>
            <a:ext cx="71628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30000"/>
              </a:spcBef>
            </a:pPr>
            <a:r>
              <a:rPr altLang="zh-CN" sz="2800" lang="en-US">
                <a:solidFill>
                  <a:schemeClr val="accent2"/>
                </a:solidFill>
                <a:latin typeface="" pitchFamily="18" charset="0"/>
              </a:rPr>
              <a:t>      </a:t>
            </a:r>
            <a:r>
              <a:rPr altLang="en-US" sz="2800" lang="zh-CN">
                <a:latin typeface="" pitchFamily="18" charset="0"/>
              </a:rPr>
              <a:t>基本逻辑关系为</a:t>
            </a:r>
            <a:r>
              <a:rPr altLang="en-US" sz="2800" lang="zh-CN">
                <a:solidFill>
                  <a:srgbClr val="CC0000"/>
                </a:solidFill>
                <a:effectLst>
                  <a:outerShdw algn="tl" blurRad="38100" dir="2700000" dist="38100">
                    <a:srgbClr val="C0C0C0"/>
                  </a:outerShdw>
                </a:effectLst>
                <a:latin typeface="" pitchFamily="18" charset="0"/>
              </a:rPr>
              <a:t>与、或、非</a:t>
            </a:r>
            <a:r>
              <a:rPr altLang="en-US" sz="2800" lang="zh-CN">
                <a:latin typeface="" pitchFamily="18" charset="0"/>
              </a:rPr>
              <a:t>三种。</a:t>
            </a:r>
          </a:p>
        </p:txBody>
      </p:sp>
      <p:sp>
        <p:nvSpPr>
          <p:cNvPr id="1048739" name="Rectangle 6"/>
          <p:cNvSpPr/>
          <p:nvPr/>
        </p:nvSpPr>
        <p:spPr>
          <a:xfrm rot="0">
            <a:off x="250825" y="4873625"/>
            <a:ext cx="8713788" cy="9461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latin typeface="" pitchFamily="18" charset="0"/>
              </a:rPr>
              <a:t>        </a:t>
            </a:r>
            <a:r>
              <a:rPr altLang="en-US" sz="2800" lang="zh-CN">
                <a:latin typeface="" pitchFamily="18" charset="0"/>
              </a:rPr>
              <a:t>下面通过例子说明逻辑电路的概念及</a:t>
            </a:r>
            <a:r>
              <a:rPr altLang="en-US" sz="2800" lang="zh-CN">
                <a:solidFill>
                  <a:srgbClr val="CC0000"/>
                </a:solidFill>
                <a:effectLst>
                  <a:outerShdw algn="tl" blurRad="38100" dir="2700000" dist="38100">
                    <a:srgbClr val="C0C0C0"/>
                  </a:outerShdw>
                </a:effectLst>
                <a:latin typeface="" pitchFamily="18" charset="0"/>
              </a:rPr>
              <a:t>与、或、非  </a:t>
            </a:r>
            <a:r>
              <a:rPr altLang="en-US" sz="2800" lang="zh-CN">
                <a:latin typeface="" pitchFamily="18" charset="0"/>
              </a:rPr>
              <a:t>的意义。</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737">
                                            <p:txEl>
                                              <p:charRg st="0" end="19"/>
                                            </p:txEl>
                                          </p:spTgt>
                                        </p:tgtEl>
                                        <p:attrNameLst>
                                          <p:attrName>style.visibility</p:attrName>
                                        </p:attrNameLst>
                                      </p:cBhvr>
                                      <p:to>
                                        <p:strVal val="visible"/>
                                      </p:to>
                                    </p:set>
                                    <p:animEffect transition="in" filter="wipe(left)">
                                      <p:cBhvr>
                                        <p:cTn dur="500" id="7"/>
                                        <p:tgtEl>
                                          <p:spTgt spid="1048737">
                                            <p:txEl>
                                              <p:charRg st="0" end="19"/>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736"/>
                                        </p:tgtEl>
                                        <p:attrNameLst>
                                          <p:attrName>style.visibility</p:attrName>
                                        </p:attrNameLst>
                                      </p:cBhvr>
                                      <p:to>
                                        <p:strVal val="visible"/>
                                      </p:to>
                                    </p:set>
                                    <p:animEffect transition="in" filter="wipe(left)">
                                      <p:cBhvr>
                                        <p:cTn dur="500" id="12"/>
                                        <p:tgtEl>
                                          <p:spTgt spid="104873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738"/>
                                        </p:tgtEl>
                                        <p:attrNameLst>
                                          <p:attrName>style.visibility</p:attrName>
                                        </p:attrNameLst>
                                      </p:cBhvr>
                                      <p:to>
                                        <p:strVal val="visible"/>
                                      </p:to>
                                    </p:set>
                                    <p:animEffect transition="in" filter="wipe(left)">
                                      <p:cBhvr>
                                        <p:cTn dur="500" id="17"/>
                                        <p:tgtEl>
                                          <p:spTgt spid="1048738"/>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739"/>
                                        </p:tgtEl>
                                        <p:attrNameLst>
                                          <p:attrName>style.visibility</p:attrName>
                                        </p:attrNameLst>
                                      </p:cBhvr>
                                      <p:to>
                                        <p:strVal val="visible"/>
                                      </p:to>
                                    </p:set>
                                    <p:animEffect transition="in" filter="wipe(left)">
                                      <p:cBhvr>
                                        <p:cTn dur="500" id="22"/>
                                        <p:tgtEl>
                                          <p:spTgt spid="1048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6" grpId="0" uiExpand="0" build="whole"/>
      <p:bldP spid="1048737" grpId="0" uiExpand="0" build="p" bldLvl="1"/>
      <p:bldP spid="1048738" grpId="0" uiExpand="0" build="whole"/>
      <p:bldP spid="1048739" grpId="0" uiExpand="0" build="whole"/>
    </p:bldLst>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272" name=""/>
        <p:cNvGrpSpPr/>
        <p:nvPr/>
      </p:nvGrpSpPr>
      <p:grpSpPr>
        <a:xfrm rot="0">
          <a:off x="0" y="0"/>
          <a:ext cx="0" cy="0"/>
          <a:chOff x="0" y="0"/>
          <a:chExt cx="0" cy="0"/>
        </a:xfrm>
      </p:grpSpPr>
      <p:sp>
        <p:nvSpPr>
          <p:cNvPr id="1048982" name="Rectangle 2"/>
          <p:cNvSpPr/>
          <p:nvPr>
            <p:ph type="subTitle" sz="full" idx="1"/>
          </p:nvPr>
        </p:nvSpPr>
        <p:spPr>
          <a:xfrm rot="0">
            <a:off x="785812" y="595312"/>
            <a:ext cx="3570287" cy="4572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r>
              <a:rPr altLang="zh-CN" b="1" sz="2800" lang="en-US">
                <a:solidFill>
                  <a:srgbClr val="CC0000"/>
                </a:solidFill>
                <a:effectLst>
                  <a:outerShdw algn="tl" blurRad="38100" dir="2700000" dist="38100">
                    <a:srgbClr val="C0C0C0"/>
                  </a:outerShdw>
                </a:effectLst>
              </a:rPr>
              <a:t>2. </a:t>
            </a:r>
            <a:r>
              <a:rPr altLang="en-US" b="1" sz="2800" lang="zh-CN">
                <a:solidFill>
                  <a:srgbClr val="CC0000"/>
                </a:solidFill>
                <a:effectLst>
                  <a:outerShdw algn="tl" blurRad="38100" dir="2700000" dist="38100">
                    <a:srgbClr val="C0C0C0"/>
                  </a:outerShdw>
                </a:effectLst>
              </a:rPr>
              <a:t>二极管或门电路</a:t>
            </a:r>
          </a:p>
        </p:txBody>
      </p:sp>
      <p:grpSp>
        <p:nvGrpSpPr>
          <p:cNvPr id="273" name=""/>
          <p:cNvGrpSpPr/>
          <p:nvPr/>
        </p:nvGrpSpPr>
        <p:grpSpPr>
          <a:xfrm rot="0">
            <a:off x="685800" y="1906587"/>
            <a:ext cx="3668712" cy="539750"/>
            <a:chOff x="336" y="1201"/>
            <a:chExt cx="2311" cy="340"/>
          </a:xfrm>
        </p:grpSpPr>
        <p:sp>
          <p:nvSpPr>
            <p:cNvPr id="1048983" name="Text Box 4"/>
            <p:cNvSpPr txBox="1"/>
            <p:nvPr/>
          </p:nvSpPr>
          <p:spPr>
            <a:xfrm rot="0">
              <a:off x="336" y="1201"/>
              <a:ext cx="1636"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6600"/>
                  </a:solidFill>
                  <a:latin typeface="" pitchFamily="18" charset="0"/>
                </a:rPr>
                <a:t>(3)  </a:t>
              </a:r>
              <a:r>
                <a:rPr altLang="en-US" sz="2800" lang="zh-CN">
                  <a:solidFill>
                    <a:srgbClr val="006600"/>
                  </a:solidFill>
                  <a:latin typeface="" pitchFamily="18" charset="0"/>
                </a:rPr>
                <a:t>逻辑关系</a:t>
              </a:r>
              <a:r>
                <a:rPr altLang="en-US" sz="2800" lang="zh-CN">
                  <a:solidFill>
                    <a:srgbClr val="000099"/>
                  </a:solidFill>
                  <a:latin typeface="" pitchFamily="18" charset="0"/>
                </a:rPr>
                <a:t>：</a:t>
              </a:r>
            </a:p>
          </p:txBody>
        </p:sp>
        <p:sp>
          <p:nvSpPr>
            <p:cNvPr id="1048984" name="Text Box 5"/>
            <p:cNvSpPr txBox="1"/>
            <p:nvPr/>
          </p:nvSpPr>
          <p:spPr>
            <a:xfrm rot="0">
              <a:off x="1632" y="1214"/>
              <a:ext cx="1015"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CC0000"/>
                  </a:solidFill>
                  <a:effectLst>
                    <a:outerShdw algn="tl" blurRad="38100" dir="2700000" dist="38100">
                      <a:srgbClr val="C0C0C0"/>
                    </a:outerShdw>
                  </a:effectLst>
                  <a:latin typeface="" pitchFamily="18" charset="0"/>
                </a:rPr>
                <a:t>    </a:t>
              </a:r>
              <a:r>
                <a:rPr altLang="en-US" sz="2800" lang="zh-CN">
                  <a:solidFill>
                    <a:srgbClr val="CC0000"/>
                  </a:solidFill>
                  <a:effectLst>
                    <a:outerShdw algn="tl" blurRad="38100" dir="2700000" dist="38100">
                      <a:srgbClr val="C0C0C0"/>
                    </a:outerShdw>
                  </a:effectLst>
                  <a:latin typeface="" pitchFamily="18" charset="0"/>
                </a:rPr>
                <a:t>或</a:t>
              </a:r>
              <a:r>
                <a:rPr altLang="en-US" sz="2800" lang="zh-CN">
                  <a:latin typeface="" pitchFamily="18" charset="0"/>
                </a:rPr>
                <a:t>逻辑</a:t>
              </a:r>
            </a:p>
          </p:txBody>
        </p:sp>
      </p:grpSp>
      <p:sp>
        <p:nvSpPr>
          <p:cNvPr id="1048985" name="Text Box 6" descr="40%"/>
          <p:cNvSpPr txBox="1"/>
          <p:nvPr/>
        </p:nvSpPr>
        <p:spPr>
          <a:xfrm rot="0">
            <a:off x="1282700" y="2492375"/>
            <a:ext cx="2713037" cy="1107440"/>
          </a:xfrm>
          <a:prstGeom prst="rect"/>
          <a:pattFill prst="pct40">
            <a:fgClr>
              <a:srgbClr val="00FF00"/>
            </a:fgClr>
            <a:bgClr>
              <a:srgbClr val="FFFFFF"/>
            </a:bgClr>
          </a:pattFill>
          <a:ln w="28575" cap="flat" cmpd="sng">
            <a:solidFill>
              <a:srgbClr val="FF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20000"/>
              </a:lnSpc>
            </a:pPr>
            <a:r>
              <a:rPr altLang="en-US" sz="2800" lang="zh-CN">
                <a:latin typeface="" pitchFamily="18" charset="0"/>
              </a:rPr>
              <a:t>即：有 </a:t>
            </a:r>
            <a:r>
              <a:rPr altLang="zh-CN" sz="2800" lang="en-US">
                <a:solidFill>
                  <a:srgbClr val="FF3300"/>
                </a:solidFill>
                <a:latin typeface="" pitchFamily="18" charset="0"/>
              </a:rPr>
              <a:t>1 </a:t>
            </a:r>
            <a:r>
              <a:rPr altLang="en-US" sz="2800" lang="zh-CN">
                <a:latin typeface="" pitchFamily="18" charset="0"/>
              </a:rPr>
              <a:t>出</a:t>
            </a:r>
            <a:r>
              <a:rPr altLang="zh-CN" sz="2800" lang="en-US">
                <a:solidFill>
                  <a:srgbClr val="FF3300"/>
                </a:solidFill>
                <a:latin typeface="" pitchFamily="18" charset="0"/>
              </a:rPr>
              <a:t> 1 </a:t>
            </a:r>
            <a:r>
              <a:rPr altLang="en-US" sz="2800" lang="zh-CN">
                <a:solidFill>
                  <a:srgbClr val="FF3300"/>
                </a:solidFill>
                <a:latin typeface="" pitchFamily="18" charset="0"/>
              </a:rPr>
              <a:t>，</a:t>
            </a:r>
          </a:p>
          <a:p>
            <a:pPr eaLnBrk="1" hangingPunct="1" latinLnBrk="1" lvl="0">
              <a:lnSpc>
                <a:spcPct val="120000"/>
              </a:lnSpc>
            </a:pPr>
            <a:r>
              <a:rPr altLang="en-US" sz="2800" lang="zh-CN">
                <a:solidFill>
                  <a:srgbClr val="FFFF00"/>
                </a:solidFill>
                <a:latin typeface="" pitchFamily="18" charset="0"/>
              </a:rPr>
              <a:t>        </a:t>
            </a:r>
            <a:r>
              <a:rPr altLang="en-US" sz="2800" lang="zh-CN">
                <a:latin typeface="" pitchFamily="18" charset="0"/>
              </a:rPr>
              <a:t>全</a:t>
            </a:r>
            <a:r>
              <a:rPr altLang="zh-CN" sz="2800" lang="en-US">
                <a:solidFill>
                  <a:srgbClr val="FF3300"/>
                </a:solidFill>
                <a:latin typeface="" pitchFamily="18" charset="0"/>
              </a:rPr>
              <a:t> 0 </a:t>
            </a:r>
            <a:r>
              <a:rPr altLang="en-US" sz="2800" lang="zh-CN">
                <a:latin typeface="" pitchFamily="18" charset="0"/>
              </a:rPr>
              <a:t>出</a:t>
            </a:r>
            <a:r>
              <a:rPr altLang="zh-CN" sz="2800" lang="en-US">
                <a:solidFill>
                  <a:srgbClr val="FF3300"/>
                </a:solidFill>
                <a:latin typeface="" pitchFamily="18" charset="0"/>
              </a:rPr>
              <a:t> 0 </a:t>
            </a:r>
            <a:r>
              <a:rPr altLang="en-US" sz="2800" lang="zh-CN">
                <a:solidFill>
                  <a:srgbClr val="FF3300"/>
                </a:solidFill>
                <a:latin typeface="" pitchFamily="18" charset="0"/>
              </a:rPr>
              <a:t>。</a:t>
            </a:r>
          </a:p>
        </p:txBody>
      </p:sp>
      <p:grpSp>
        <p:nvGrpSpPr>
          <p:cNvPr id="274" name=""/>
          <p:cNvGrpSpPr/>
          <p:nvPr/>
        </p:nvGrpSpPr>
        <p:grpSpPr>
          <a:xfrm rot="0">
            <a:off x="709612" y="1296987"/>
            <a:ext cx="3638549" cy="536575"/>
            <a:chOff x="528" y="817"/>
            <a:chExt cx="2292" cy="338"/>
          </a:xfrm>
        </p:grpSpPr>
        <p:sp>
          <p:nvSpPr>
            <p:cNvPr id="1048986" name="Rectangle 8"/>
            <p:cNvSpPr/>
            <p:nvPr/>
          </p:nvSpPr>
          <p:spPr>
            <a:xfrm rot="0">
              <a:off x="1920" y="817"/>
              <a:ext cx="900" cy="33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3000" i="1" lang="en-US">
                  <a:solidFill>
                    <a:srgbClr val="000099"/>
                  </a:solidFill>
                  <a:latin typeface="" pitchFamily="18" charset="0"/>
                </a:rPr>
                <a:t>Y=A+B</a:t>
              </a:r>
            </a:p>
          </p:txBody>
        </p:sp>
        <p:sp>
          <p:nvSpPr>
            <p:cNvPr id="1048987" name="Rectangle 9"/>
            <p:cNvSpPr/>
            <p:nvPr/>
          </p:nvSpPr>
          <p:spPr>
            <a:xfrm rot="0">
              <a:off x="528" y="817"/>
              <a:ext cx="134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sz="2800" lang="zh-CN">
                  <a:effectLst>
                    <a:outerShdw algn="tl" blurRad="38100" dir="2700000" dist="38100">
                      <a:srgbClr val="C0C0C0"/>
                    </a:outerShdw>
                  </a:effectLst>
                  <a:latin typeface="" pitchFamily="18" charset="0"/>
                </a:rPr>
                <a:t>逻辑表达式： </a:t>
              </a:r>
            </a:p>
          </p:txBody>
        </p:sp>
      </p:grpSp>
      <p:grpSp>
        <p:nvGrpSpPr>
          <p:cNvPr id="275" name=""/>
          <p:cNvGrpSpPr/>
          <p:nvPr/>
        </p:nvGrpSpPr>
        <p:grpSpPr>
          <a:xfrm rot="0">
            <a:off x="5457825" y="1690687"/>
            <a:ext cx="3457575" cy="3795712"/>
            <a:chOff x="3438" y="1065"/>
            <a:chExt cx="2178" cy="2391"/>
          </a:xfrm>
        </p:grpSpPr>
        <p:sp>
          <p:nvSpPr>
            <p:cNvPr id="1048988" name="Text Box 45"/>
            <p:cNvSpPr txBox="1"/>
            <p:nvPr/>
          </p:nvSpPr>
          <p:spPr>
            <a:xfrm rot="0">
              <a:off x="4917" y="2439"/>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CC0000"/>
                  </a:solidFill>
                </a:rPr>
                <a:t>1</a:t>
              </a:r>
            </a:p>
          </p:txBody>
        </p:sp>
        <p:sp>
          <p:nvSpPr>
            <p:cNvPr id="1048989" name="Rectangle 46"/>
            <p:cNvSpPr/>
            <p:nvPr/>
          </p:nvSpPr>
          <p:spPr>
            <a:xfrm rot="0">
              <a:off x="4917" y="301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CC0000"/>
                  </a:solidFill>
                </a:rPr>
                <a:t>1</a:t>
              </a:r>
            </a:p>
          </p:txBody>
        </p:sp>
        <p:sp>
          <p:nvSpPr>
            <p:cNvPr id="1048990" name="Rectangle 47"/>
            <p:cNvSpPr/>
            <p:nvPr/>
          </p:nvSpPr>
          <p:spPr>
            <a:xfrm rot="0">
              <a:off x="4917" y="2728"/>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CC0000"/>
                  </a:solidFill>
                </a:rPr>
                <a:t>1</a:t>
              </a:r>
            </a:p>
          </p:txBody>
        </p:sp>
        <p:sp>
          <p:nvSpPr>
            <p:cNvPr id="1048991" name="Rectangle 48"/>
            <p:cNvSpPr/>
            <p:nvPr/>
          </p:nvSpPr>
          <p:spPr>
            <a:xfrm rot="0">
              <a:off x="4917" y="2153"/>
              <a:ext cx="25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0</a:t>
              </a:r>
            </a:p>
          </p:txBody>
        </p:sp>
        <p:sp>
          <p:nvSpPr>
            <p:cNvPr id="1048992" name="Text Box 49"/>
            <p:cNvSpPr txBox="1"/>
            <p:nvPr/>
          </p:nvSpPr>
          <p:spPr>
            <a:xfrm rot="0">
              <a:off x="3621" y="215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8993" name="Text Box 50"/>
            <p:cNvSpPr txBox="1"/>
            <p:nvPr/>
          </p:nvSpPr>
          <p:spPr>
            <a:xfrm rot="0">
              <a:off x="4293" y="215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8994" name="Text Box 51"/>
            <p:cNvSpPr txBox="1"/>
            <p:nvPr/>
          </p:nvSpPr>
          <p:spPr>
            <a:xfrm rot="0">
              <a:off x="3621" y="245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8995" name="Rectangle 52"/>
            <p:cNvSpPr/>
            <p:nvPr/>
          </p:nvSpPr>
          <p:spPr>
            <a:xfrm rot="0">
              <a:off x="4293" y="2439"/>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sp>
          <p:nvSpPr>
            <p:cNvPr id="1048996" name="Rectangle 53"/>
            <p:cNvSpPr/>
            <p:nvPr/>
          </p:nvSpPr>
          <p:spPr>
            <a:xfrm rot="0">
              <a:off x="3621" y="3033"/>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sp>
          <p:nvSpPr>
            <p:cNvPr id="1048997" name="Rectangle 54"/>
            <p:cNvSpPr/>
            <p:nvPr/>
          </p:nvSpPr>
          <p:spPr>
            <a:xfrm rot="0">
              <a:off x="4293" y="301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sp>
          <p:nvSpPr>
            <p:cNvPr id="1048998" name="Rectangle 55"/>
            <p:cNvSpPr/>
            <p:nvPr/>
          </p:nvSpPr>
          <p:spPr>
            <a:xfrm rot="0">
              <a:off x="4293" y="2728"/>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8999" name="Rectangle 56"/>
            <p:cNvSpPr/>
            <p:nvPr/>
          </p:nvSpPr>
          <p:spPr>
            <a:xfrm rot="0">
              <a:off x="3621" y="2737"/>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sp>
          <p:nvSpPr>
            <p:cNvPr id="1049000" name="Rectangle 57"/>
            <p:cNvSpPr/>
            <p:nvPr/>
          </p:nvSpPr>
          <p:spPr>
            <a:xfrm rot="0">
              <a:off x="3552" y="1065"/>
              <a:ext cx="206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 </a:t>
              </a:r>
              <a:r>
                <a:rPr altLang="en-US" sz="2800" lang="zh-CN">
                  <a:solidFill>
                    <a:srgbClr val="000018"/>
                  </a:solidFill>
                </a:rPr>
                <a:t>或门逻辑状态表</a:t>
              </a:r>
            </a:p>
          </p:txBody>
        </p:sp>
        <p:sp>
          <p:nvSpPr>
            <p:cNvPr id="1049001" name="Line 58"/>
            <p:cNvSpPr/>
            <p:nvPr/>
          </p:nvSpPr>
          <p:spPr>
            <a:xfrm rot="0">
              <a:off x="3438" y="1500"/>
              <a:ext cx="1872" cy="0"/>
            </a:xfrm>
            <a:prstGeom prst="line"/>
            <a:noFill/>
            <a:ln w="28575" cap="flat" cmpd="sng">
              <a:solidFill>
                <a:srgbClr val="000018">
                  <a:alpha val="100000"/>
                </a:srgbClr>
              </a:solidFill>
              <a:prstDash val="solid"/>
              <a:round/>
            </a:ln>
          </p:spPr>
        </p:sp>
        <p:sp>
          <p:nvSpPr>
            <p:cNvPr id="1049002" name="Line 59"/>
            <p:cNvSpPr/>
            <p:nvPr/>
          </p:nvSpPr>
          <p:spPr>
            <a:xfrm rot="0">
              <a:off x="3438" y="1860"/>
              <a:ext cx="1872" cy="0"/>
            </a:xfrm>
            <a:prstGeom prst="line"/>
            <a:noFill/>
            <a:ln w="28575" cap="flat" cmpd="sng">
              <a:solidFill>
                <a:srgbClr val="000018">
                  <a:alpha val="100000"/>
                </a:srgbClr>
              </a:solidFill>
              <a:prstDash val="solid"/>
              <a:round/>
            </a:ln>
          </p:spPr>
        </p:sp>
        <p:sp>
          <p:nvSpPr>
            <p:cNvPr id="1049003" name="Text Box 60"/>
            <p:cNvSpPr txBox="1"/>
            <p:nvPr/>
          </p:nvSpPr>
          <p:spPr>
            <a:xfrm rot="0">
              <a:off x="3582" y="1829"/>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A</a:t>
              </a:r>
            </a:p>
          </p:txBody>
        </p:sp>
        <p:sp>
          <p:nvSpPr>
            <p:cNvPr id="1049004" name="Text Box 61"/>
            <p:cNvSpPr txBox="1"/>
            <p:nvPr/>
          </p:nvSpPr>
          <p:spPr>
            <a:xfrm rot="0">
              <a:off x="4254" y="1829"/>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B</a:t>
              </a:r>
            </a:p>
          </p:txBody>
        </p:sp>
        <p:sp>
          <p:nvSpPr>
            <p:cNvPr id="1049005" name="Text Box 62"/>
            <p:cNvSpPr txBox="1"/>
            <p:nvPr/>
          </p:nvSpPr>
          <p:spPr>
            <a:xfrm rot="0">
              <a:off x="4926" y="1829"/>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Y</a:t>
              </a:r>
            </a:p>
          </p:txBody>
        </p:sp>
        <p:sp>
          <p:nvSpPr>
            <p:cNvPr id="1049006" name="Line 63"/>
            <p:cNvSpPr/>
            <p:nvPr/>
          </p:nvSpPr>
          <p:spPr>
            <a:xfrm rot="0">
              <a:off x="4734" y="1500"/>
              <a:ext cx="0" cy="1956"/>
            </a:xfrm>
            <a:prstGeom prst="line"/>
            <a:noFill/>
            <a:ln w="28575" cap="flat" cmpd="sng">
              <a:solidFill>
                <a:srgbClr val="000018">
                  <a:alpha val="100000"/>
                </a:srgbClr>
              </a:solidFill>
              <a:prstDash val="solid"/>
              <a:round/>
            </a:ln>
          </p:spPr>
        </p:sp>
        <p:sp>
          <p:nvSpPr>
            <p:cNvPr id="1049007" name="Line 64"/>
            <p:cNvSpPr/>
            <p:nvPr/>
          </p:nvSpPr>
          <p:spPr>
            <a:xfrm rot="0">
              <a:off x="4110" y="1860"/>
              <a:ext cx="0" cy="1596"/>
            </a:xfrm>
            <a:prstGeom prst="line"/>
            <a:noFill/>
            <a:ln w="28575" cap="flat" cmpd="sng">
              <a:solidFill>
                <a:srgbClr val="000018">
                  <a:alpha val="100000"/>
                </a:srgbClr>
              </a:solidFill>
              <a:prstDash val="solid"/>
              <a:round/>
            </a:ln>
          </p:spPr>
        </p:sp>
        <p:sp>
          <p:nvSpPr>
            <p:cNvPr id="1049008" name="Text Box 65"/>
            <p:cNvSpPr txBox="1"/>
            <p:nvPr/>
          </p:nvSpPr>
          <p:spPr>
            <a:xfrm rot="0">
              <a:off x="3630" y="1500"/>
              <a:ext cx="110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chemeClr val="accent2"/>
                  </a:solidFill>
                </a:rPr>
                <a:t>输       入</a:t>
              </a:r>
            </a:p>
          </p:txBody>
        </p:sp>
        <p:sp>
          <p:nvSpPr>
            <p:cNvPr id="1049009" name="Text Box 66"/>
            <p:cNvSpPr txBox="1"/>
            <p:nvPr/>
          </p:nvSpPr>
          <p:spPr>
            <a:xfrm rot="0">
              <a:off x="4752" y="1481"/>
              <a:ext cx="62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chemeClr val="accent2"/>
                  </a:solidFill>
                </a:rPr>
                <a:t>输出</a:t>
              </a:r>
            </a:p>
          </p:txBody>
        </p:sp>
        <p:sp>
          <p:nvSpPr>
            <p:cNvPr id="1049010" name="Line 67"/>
            <p:cNvSpPr/>
            <p:nvPr/>
          </p:nvSpPr>
          <p:spPr>
            <a:xfrm rot="0">
              <a:off x="3486" y="3456"/>
              <a:ext cx="1824" cy="0"/>
            </a:xfrm>
            <a:prstGeom prst="line"/>
            <a:noFill/>
            <a:ln w="28575" cap="sq" cmpd="sng">
              <a:solidFill>
                <a:srgbClr val="000018">
                  <a:alpha val="100000"/>
                </a:srgbClr>
              </a:solidFill>
              <a:prstDash val="solid"/>
              <a:round/>
            </a:ln>
          </p:spPr>
        </p:sp>
        <p:sp>
          <p:nvSpPr>
            <p:cNvPr id="1049011" name="Line 68"/>
            <p:cNvSpPr/>
            <p:nvPr/>
          </p:nvSpPr>
          <p:spPr>
            <a:xfrm rot="0">
              <a:off x="3444" y="2176"/>
              <a:ext cx="1872" cy="0"/>
            </a:xfrm>
            <a:prstGeom prst="line"/>
            <a:noFill/>
            <a:ln w="28575" cap="flat" cmpd="sng">
              <a:solidFill>
                <a:srgbClr val="000018">
                  <a:alpha val="100000"/>
                </a:srgbClr>
              </a:solidFill>
              <a:prstDash val="solid"/>
              <a:round/>
            </a:ln>
          </p:spPr>
        </p:sp>
      </p:grpSp>
      <p:pic>
        <p:nvPicPr>
          <p:cNvPr id="2097162" name="Picture 80" descr="图片12"/>
          <p:cNvPicPr>
            <a:picLocks/>
          </p:cNvPicPr>
          <p:nvPr/>
        </p:nvPicPr>
        <p:blipFill>
          <a:blip xmlns:r="http://schemas.openxmlformats.org/officeDocument/2006/relationships" r:embed="rId1"/>
          <a:srcRect l="0" t="0" r="0" b="0"/>
          <a:stretch>
            <a:fillRect/>
          </a:stretch>
        </p:blipFill>
        <p:spPr>
          <a:xfrm rot="0">
            <a:off x="1187450" y="3860800"/>
            <a:ext cx="3465512" cy="179228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274"/>
                                        </p:tgtEl>
                                        <p:attrNameLst>
                                          <p:attrName>style.visibility</p:attrName>
                                        </p:attrNameLst>
                                      </p:cBhvr>
                                      <p:to>
                                        <p:strVal val="visible"/>
                                      </p:to>
                                    </p:set>
                                    <p:animEffect transition="in" filter="wipe(left)">
                                      <p:cBhvr>
                                        <p:cTn dur="500" id="7"/>
                                        <p:tgtEl>
                                          <p:spTgt spid="274"/>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273"/>
                                        </p:tgtEl>
                                        <p:attrNameLst>
                                          <p:attrName>style.visibility</p:attrName>
                                        </p:attrNameLst>
                                      </p:cBhvr>
                                      <p:to>
                                        <p:strVal val="visible"/>
                                      </p:to>
                                    </p:set>
                                    <p:animEffect transition="in" filter="wipe(left)">
                                      <p:cBhvr>
                                        <p:cTn dur="500" id="12"/>
                                        <p:tgtEl>
                                          <p:spTgt spid="27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5">
                                  <p:stCondLst>
                                    <p:cond delay="0"/>
                                  </p:stCondLst>
                                  <p:childTnLst>
                                    <p:set>
                                      <p:cBhvr>
                                        <p:cTn dur="1" fill="hold" id="16">
                                          <p:stCondLst>
                                            <p:cond delay="0"/>
                                          </p:stCondLst>
                                        </p:cTn>
                                        <p:tgtEl>
                                          <p:spTgt spid="1048985"/>
                                        </p:tgtEl>
                                        <p:attrNameLst>
                                          <p:attrName>style.visibility</p:attrName>
                                        </p:attrNameLst>
                                      </p:cBhvr>
                                      <p:to>
                                        <p:strVal val="visible"/>
                                      </p:to>
                                    </p:set>
                                    <p:animEffect transition="in" filter="blinds(vertical)">
                                      <p:cBhvr>
                                        <p:cTn dur="500" id="17"/>
                                        <p:tgtEl>
                                          <p:spTgt spid="1048985"/>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2097162"/>
                                        </p:tgtEl>
                                        <p:attrNameLst>
                                          <p:attrName>style.visibility</p:attrName>
                                        </p:attrNameLst>
                                      </p:cBhvr>
                                      <p:to>
                                        <p:strVal val="visible"/>
                                      </p:to>
                                    </p:set>
                                    <p:animEffect transition="in" filter="wipe(left)">
                                      <p:cBhvr>
                                        <p:cTn dur="1000" id="22"/>
                                        <p:tgtEl>
                                          <p:spTgt spid="2097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5" grpId="0" uiExpand="0" build="whole"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278" name=""/>
        <p:cNvGrpSpPr/>
        <p:nvPr/>
      </p:nvGrpSpPr>
      <p:grpSpPr>
        <a:xfrm rot="0">
          <a:off x="0" y="0"/>
          <a:ext cx="0" cy="0"/>
          <a:chOff x="0" y="0"/>
          <a:chExt cx="0" cy="0"/>
        </a:xfrm>
      </p:grpSpPr>
      <p:pic>
        <p:nvPicPr>
          <p:cNvPr id="2097163" name="Picture 76" descr="图片13"/>
          <p:cNvPicPr>
            <a:picLocks/>
          </p:cNvPicPr>
          <p:nvPr/>
        </p:nvPicPr>
        <p:blipFill>
          <a:blip xmlns:r="http://schemas.openxmlformats.org/officeDocument/2006/relationships" r:embed="rId1"/>
          <a:srcRect l="0" t="0" r="0" b="0"/>
          <a:stretch>
            <a:fillRect/>
          </a:stretch>
        </p:blipFill>
        <p:spPr>
          <a:xfrm rot="0">
            <a:off x="1130300" y="1643062"/>
            <a:ext cx="3081337" cy="3365500"/>
          </a:xfrm>
          <a:prstGeom prst="rect"/>
          <a:noFill/>
          <a:ln>
            <a:noFill/>
          </a:ln>
        </p:spPr>
      </p:pic>
      <p:sp>
        <p:nvSpPr>
          <p:cNvPr id="1049015" name="Rectangle 2"/>
          <p:cNvSpPr/>
          <p:nvPr>
            <p:ph type="ctrTitle" sz="full" idx="0"/>
          </p:nvPr>
        </p:nvSpPr>
        <p:spPr>
          <a:xfrm rot="0">
            <a:off x="838200" y="592137"/>
            <a:ext cx="3517900" cy="533400"/>
          </a:xfrm>
          <a:prstGeom prst="rect"/>
          <a:noFill/>
          <a:ln>
            <a:noFill/>
          </a:ln>
        </p:spPr>
        <p:txBody>
          <a:bodyPr anchor="t" bIns="45720" lIns="91440" rIns="91440" tIns="45720" vert="horz"/>
          <a:lstStyle>
            <a:lvl1pPr algn="ctr">
              <a:defRPr sz="4400"/>
            </a:lvl1pPr>
          </a:lstStyle>
          <a:p>
            <a:pPr algn="l" eaLnBrk="1" hangingPunct="1" latinLnBrk="1" lvl="0"/>
            <a:r>
              <a:rPr altLang="zh-CN" b="1" sz="2800" lang="en-US">
                <a:solidFill>
                  <a:srgbClr val="CC0000"/>
                </a:solidFill>
                <a:effectLst>
                  <a:outerShdw algn="tl" blurRad="38100" dir="2700000" dist="38100">
                    <a:srgbClr val="C0C0C0"/>
                  </a:outerShdw>
                </a:effectLst>
              </a:rPr>
              <a:t>3. </a:t>
            </a:r>
            <a:r>
              <a:rPr altLang="en-US" b="1" sz="2800" lang="zh-CN">
                <a:solidFill>
                  <a:srgbClr val="CC0000"/>
                </a:solidFill>
                <a:effectLst>
                  <a:outerShdw algn="tl" blurRad="38100" dir="2700000" dist="38100">
                    <a:srgbClr val="C0C0C0"/>
                  </a:outerShdw>
                </a:effectLst>
              </a:rPr>
              <a:t>晶体管非门电路</a:t>
            </a:r>
          </a:p>
        </p:txBody>
      </p:sp>
      <p:grpSp>
        <p:nvGrpSpPr>
          <p:cNvPr id="279" name=""/>
          <p:cNvGrpSpPr/>
          <p:nvPr/>
        </p:nvGrpSpPr>
        <p:grpSpPr>
          <a:xfrm rot="0">
            <a:off x="3962400" y="2057400"/>
            <a:ext cx="914400" cy="685800"/>
            <a:chOff x="2496" y="1296"/>
            <a:chExt cx="576" cy="432"/>
          </a:xfrm>
        </p:grpSpPr>
        <p:sp>
          <p:nvSpPr>
            <p:cNvPr id="1049016" name="AutoShape 33"/>
            <p:cNvSpPr/>
            <p:nvPr/>
          </p:nvSpPr>
          <p:spPr>
            <a:xfrm rot="0">
              <a:off x="2496" y="1296"/>
              <a:ext cx="576" cy="432"/>
            </a:xfrm>
            <a:prstGeom prst="wedgeEllipseCallout">
              <a:avLst>
                <a:gd name="adj1" fmla="val -135417"/>
                <a:gd name="adj2" fmla="val 158796"/>
              </a:avLst>
            </a:prstGeom>
            <a:solidFill>
              <a:srgbClr val="FFFF99"/>
            </a:solidFill>
            <a:ln w="28575"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endParaRPr altLang="zh-CN" lang="zh-CN">
                <a:solidFill>
                  <a:srgbClr val="FFFF00"/>
                </a:solidFill>
                <a:latin typeface="" pitchFamily="18" charset="0"/>
              </a:endParaRPr>
            </a:p>
          </p:txBody>
        </p:sp>
        <p:sp>
          <p:nvSpPr>
            <p:cNvPr id="1049017" name="Rectangle 34"/>
            <p:cNvSpPr/>
            <p:nvPr/>
          </p:nvSpPr>
          <p:spPr>
            <a:xfrm rot="0">
              <a:off x="2544" y="1344"/>
              <a:ext cx="502"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lang="zh-CN">
                  <a:solidFill>
                    <a:srgbClr val="000099"/>
                  </a:solidFill>
                  <a:effectLst>
                    <a:outerShdw algn="tl" blurRad="38100" dir="2700000" dist="38100">
                      <a:srgbClr val="C0C0C0"/>
                    </a:outerShdw>
                  </a:effectLst>
                  <a:latin typeface="" pitchFamily="18" charset="0"/>
                </a:rPr>
                <a:t>截止</a:t>
              </a:r>
            </a:p>
          </p:txBody>
        </p:sp>
      </p:grpSp>
      <p:grpSp>
        <p:nvGrpSpPr>
          <p:cNvPr id="280" name=""/>
          <p:cNvGrpSpPr/>
          <p:nvPr/>
        </p:nvGrpSpPr>
        <p:grpSpPr>
          <a:xfrm rot="0">
            <a:off x="838200" y="5181600"/>
            <a:ext cx="3803649" cy="574674"/>
            <a:chOff x="528" y="3264"/>
            <a:chExt cx="2396" cy="362"/>
          </a:xfrm>
        </p:grpSpPr>
        <p:sp>
          <p:nvSpPr>
            <p:cNvPr id="1049018" name="Rectangle 39"/>
            <p:cNvSpPr/>
            <p:nvPr/>
          </p:nvSpPr>
          <p:spPr>
            <a:xfrm rot="0">
              <a:off x="528" y="3264"/>
              <a:ext cx="2396" cy="36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5800"/>
                  </a:solidFill>
                  <a:latin typeface="" pitchFamily="18" charset="0"/>
                </a:rPr>
                <a:t>(2) </a:t>
              </a:r>
              <a:r>
                <a:rPr altLang="zh-CN" sz="2800" lang="zh-CN">
                  <a:solidFill>
                    <a:srgbClr val="005800"/>
                  </a:solidFill>
                  <a:latin typeface="" pitchFamily="18" charset="0"/>
                </a:rPr>
                <a:t>逻辑表达式：</a:t>
              </a:r>
              <a:r>
                <a:rPr altLang="zh-CN" sz="3200" i="1" lang="en-US">
                  <a:solidFill>
                    <a:srgbClr val="000099"/>
                  </a:solidFill>
                  <a:latin typeface="" pitchFamily="18" charset="0"/>
                </a:rPr>
                <a:t>Y</a:t>
              </a:r>
              <a:r>
                <a:rPr altLang="zh-CN" sz="3200" lang="en-US">
                  <a:solidFill>
                    <a:srgbClr val="000099"/>
                  </a:solidFill>
                  <a:latin typeface="" pitchFamily="18" charset="0"/>
                </a:rPr>
                <a:t>=</a:t>
              </a:r>
              <a:r>
                <a:rPr altLang="zh-CN" sz="3200" i="1" lang="en-US">
                  <a:solidFill>
                    <a:srgbClr val="000099"/>
                  </a:solidFill>
                  <a:latin typeface="" pitchFamily="18" charset="0"/>
                </a:rPr>
                <a:t>A</a:t>
              </a:r>
            </a:p>
          </p:txBody>
        </p:sp>
        <p:sp>
          <p:nvSpPr>
            <p:cNvPr id="1049019" name="Line 40"/>
            <p:cNvSpPr/>
            <p:nvPr/>
          </p:nvSpPr>
          <p:spPr>
            <a:xfrm rot="0">
              <a:off x="2608" y="3344"/>
              <a:ext cx="144" cy="0"/>
            </a:xfrm>
            <a:prstGeom prst="line"/>
            <a:noFill/>
            <a:ln w="28575" cap="flat" cmpd="sng">
              <a:solidFill>
                <a:srgbClr val="000099">
                  <a:alpha val="100000"/>
                </a:srgbClr>
              </a:solidFill>
              <a:prstDash val="solid"/>
              <a:round/>
            </a:ln>
          </p:spPr>
        </p:sp>
      </p:grpSp>
      <p:sp>
        <p:nvSpPr>
          <p:cNvPr id="1049020" name="Rectangle 41"/>
          <p:cNvSpPr/>
          <p:nvPr/>
        </p:nvSpPr>
        <p:spPr>
          <a:xfrm rot="0">
            <a:off x="762000" y="3141662"/>
            <a:ext cx="336550" cy="45720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lang="en-US">
                <a:solidFill>
                  <a:srgbClr val="FF3300"/>
                </a:solidFill>
                <a:latin typeface="" pitchFamily="18" charset="0"/>
              </a:rPr>
              <a:t>0</a:t>
            </a:r>
          </a:p>
        </p:txBody>
      </p:sp>
      <p:sp>
        <p:nvSpPr>
          <p:cNvPr id="1049021" name="Rectangle 42"/>
          <p:cNvSpPr/>
          <p:nvPr/>
        </p:nvSpPr>
        <p:spPr>
          <a:xfrm rot="0">
            <a:off x="4445000" y="2925762"/>
            <a:ext cx="336550" cy="45720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lang="en-US">
                <a:solidFill>
                  <a:srgbClr val="FF3300"/>
                </a:solidFill>
                <a:latin typeface="" pitchFamily="18" charset="0"/>
              </a:rPr>
              <a:t>1</a:t>
            </a:r>
          </a:p>
        </p:txBody>
      </p:sp>
      <p:sp>
        <p:nvSpPr>
          <p:cNvPr id="1049022" name="Text Box 43"/>
          <p:cNvSpPr txBox="1"/>
          <p:nvPr/>
        </p:nvSpPr>
        <p:spPr>
          <a:xfrm rot="0">
            <a:off x="609600" y="1157287"/>
            <a:ext cx="21336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6600"/>
                </a:solidFill>
                <a:effectLst>
                  <a:outerShdw algn="tl" blurRad="38100" dir="2700000" dist="38100">
                    <a:srgbClr val="C0C0C0"/>
                  </a:outerShdw>
                </a:effectLst>
                <a:latin typeface="" pitchFamily="18" charset="0"/>
              </a:rPr>
              <a:t> (1) </a:t>
            </a:r>
            <a:r>
              <a:rPr altLang="en-US" sz="2800" lang="zh-CN">
                <a:solidFill>
                  <a:srgbClr val="006600"/>
                </a:solidFill>
                <a:effectLst>
                  <a:outerShdw algn="tl" blurRad="38100" dir="2700000" dist="38100">
                    <a:srgbClr val="C0C0C0"/>
                  </a:outerShdw>
                </a:effectLst>
                <a:latin typeface="" pitchFamily="18" charset="0"/>
              </a:rPr>
              <a:t>电路</a:t>
            </a:r>
          </a:p>
        </p:txBody>
      </p:sp>
      <p:grpSp>
        <p:nvGrpSpPr>
          <p:cNvPr id="281" name=""/>
          <p:cNvGrpSpPr/>
          <p:nvPr/>
        </p:nvGrpSpPr>
        <p:grpSpPr>
          <a:xfrm rot="0">
            <a:off x="4427537" y="2924175"/>
            <a:ext cx="596900" cy="457200"/>
            <a:chOff x="2592" y="2688"/>
            <a:chExt cx="576" cy="288"/>
          </a:xfrm>
        </p:grpSpPr>
        <p:graphicFrame>
          <p:nvGraphicFramePr>
            <p:cNvPr id="4194304" name=""/>
            <p:cNvGraphicFramePr>
              <a:graphicFrameLocks/>
            </p:cNvGraphicFramePr>
            <p:nvPr/>
          </p:nvGraphicFramePr>
          <p:xfrm rot="0">
            <a:off x="2640" y="2688"/>
            <a:ext cx="384" cy="269"/>
          </p:xfrm>
          <a:graphic>
            <a:graphicData uri="http://schemas.openxmlformats.org/presentationml/2006/ole">
              <mc:AlternateContent xmlns:mc="http://schemas.openxmlformats.org/markup-compatibility/2006">
                <mc:Choice xmlns:v="urn:schemas-microsoft-com:vml" Requires="v">
                  <p:oleObj name="BMP 图象" r:id="rId2" spid="" imgH="269" imgW="384" showAsIcon="0" progId="Paint.Picture">
                    <p:embed followColorScheme="full"/>
                    <p:pic>
                      <p:nvPicPr>
                        <p:cNvPr id="2097164" name="Object 45"/>
                        <p:cNvPicPr>
                          <a:picLocks/>
                        </p:cNvPicPr>
                        <p:nvPr/>
                      </p:nvPicPr>
                      <p:blipFill>
                        <a:blip xmlns:r="http://schemas.openxmlformats.org/officeDocument/2006/relationships" r:embed="rId3"/>
                        <a:srcRect l="0" t="0" r="0" b="0"/>
                        <a:stretch>
                          <a:fillRect/>
                        </a:stretch>
                      </p:blipFill>
                      <p:spPr>
                        <a:xfrm rot="0">
                          <a:off x="2640" y="2688"/>
                          <a:ext cx="384" cy="269"/>
                        </a:xfrm>
                        <a:prstGeom prst="rect"/>
                        <a:noFill/>
                        <a:ln>
                          <a:noFill/>
                        </a:ln>
                      </p:spPr>
                    </p:pic>
                  </p:oleObj>
                </mc:Choice>
                <mc:Fallback>
                  <p:oleObj name="BMP 图象" r:id="rId2" spid="" imgH="269" imgW="384" showAsIcon="0" progId="Paint.Picture">
                    <p:embed followColorScheme="full"/>
                    <p:pic>
                      <p:nvPicPr>
                        <p:cNvPr id="2097164" name="Object 45"/>
                        <p:cNvPicPr>
                          <a:picLocks/>
                        </p:cNvPicPr>
                        <p:nvPr/>
                      </p:nvPicPr>
                      <p:blipFill>
                        <a:blip xmlns:r="http://schemas.openxmlformats.org/officeDocument/2006/relationships" r:embed="rId3"/>
                        <a:srcRect l="0" t="0" r="0" b="0"/>
                        <a:stretch>
                          <a:fillRect/>
                        </a:stretch>
                      </p:blipFill>
                      <p:spPr>
                        <a:xfrm rot="0">
                          <a:off x="2640" y="2688"/>
                          <a:ext cx="384" cy="269"/>
                        </a:xfrm>
                        <a:prstGeom prst="rect"/>
                        <a:noFill/>
                        <a:ln>
                          <a:noFill/>
                        </a:ln>
                      </p:spPr>
                    </p:pic>
                  </p:oleObj>
                </mc:Fallback>
              </mc:AlternateContent>
            </a:graphicData>
          </a:graphic>
        </p:graphicFrame>
        <p:sp>
          <p:nvSpPr>
            <p:cNvPr id="1049023" name="Text Box 46"/>
            <p:cNvSpPr txBox="1"/>
            <p:nvPr/>
          </p:nvSpPr>
          <p:spPr>
            <a:xfrm rot="0">
              <a:off x="2592" y="2688"/>
              <a:ext cx="576" cy="28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0</a:t>
              </a:r>
            </a:p>
          </p:txBody>
        </p:sp>
      </p:grpSp>
      <p:grpSp>
        <p:nvGrpSpPr>
          <p:cNvPr id="282" name=""/>
          <p:cNvGrpSpPr/>
          <p:nvPr/>
        </p:nvGrpSpPr>
        <p:grpSpPr>
          <a:xfrm rot="0">
            <a:off x="793750" y="3149600"/>
            <a:ext cx="581025" cy="457200"/>
            <a:chOff x="2592" y="2688"/>
            <a:chExt cx="576" cy="288"/>
          </a:xfrm>
        </p:grpSpPr>
        <p:graphicFrame>
          <p:nvGraphicFramePr>
            <p:cNvPr id="4194305" name=""/>
            <p:cNvGraphicFramePr>
              <a:graphicFrameLocks/>
            </p:cNvGraphicFramePr>
            <p:nvPr/>
          </p:nvGraphicFramePr>
          <p:xfrm rot="0">
            <a:off x="2640" y="2688"/>
            <a:ext cx="384" cy="269"/>
          </p:xfrm>
          <a:graphic>
            <a:graphicData uri="http://schemas.openxmlformats.org/presentationml/2006/ole">
              <mc:AlternateContent xmlns:mc="http://schemas.openxmlformats.org/markup-compatibility/2006">
                <mc:Choice xmlns:v="urn:schemas-microsoft-com:vml" Requires="v">
                  <p:oleObj name="BMP 图象" r:id="rId4" spid="" imgH="269" imgW="384" showAsIcon="0" progId="Paint.Picture">
                    <p:embed followColorScheme="full"/>
                    <p:pic>
                      <p:nvPicPr>
                        <p:cNvPr id="2097165" name="Object 48"/>
                        <p:cNvPicPr>
                          <a:picLocks/>
                        </p:cNvPicPr>
                        <p:nvPr/>
                      </p:nvPicPr>
                      <p:blipFill>
                        <a:blip xmlns:r="http://schemas.openxmlformats.org/officeDocument/2006/relationships" r:embed="rId3"/>
                        <a:srcRect l="0" t="0" r="0" b="0"/>
                        <a:stretch>
                          <a:fillRect/>
                        </a:stretch>
                      </p:blipFill>
                      <p:spPr>
                        <a:xfrm rot="0">
                          <a:off x="2640" y="2688"/>
                          <a:ext cx="384" cy="269"/>
                        </a:xfrm>
                        <a:prstGeom prst="rect"/>
                        <a:noFill/>
                        <a:ln>
                          <a:noFill/>
                        </a:ln>
                      </p:spPr>
                    </p:pic>
                  </p:oleObj>
                </mc:Choice>
                <mc:Fallback>
                  <p:oleObj name="BMP 图象" r:id="rId4" spid="" imgH="269" imgW="384" showAsIcon="0" progId="Paint.Picture">
                    <p:embed followColorScheme="full"/>
                    <p:pic>
                      <p:nvPicPr>
                        <p:cNvPr id="2097165" name="Object 48"/>
                        <p:cNvPicPr>
                          <a:picLocks/>
                        </p:cNvPicPr>
                        <p:nvPr/>
                      </p:nvPicPr>
                      <p:blipFill>
                        <a:blip xmlns:r="http://schemas.openxmlformats.org/officeDocument/2006/relationships" r:embed="rId3"/>
                        <a:srcRect l="0" t="0" r="0" b="0"/>
                        <a:stretch>
                          <a:fillRect/>
                        </a:stretch>
                      </p:blipFill>
                      <p:spPr>
                        <a:xfrm rot="0">
                          <a:off x="2640" y="2688"/>
                          <a:ext cx="384" cy="269"/>
                        </a:xfrm>
                        <a:prstGeom prst="rect"/>
                        <a:noFill/>
                        <a:ln>
                          <a:noFill/>
                        </a:ln>
                      </p:spPr>
                    </p:pic>
                  </p:oleObj>
                </mc:Fallback>
              </mc:AlternateContent>
            </a:graphicData>
          </a:graphic>
        </p:graphicFrame>
        <p:sp>
          <p:nvSpPr>
            <p:cNvPr id="1049024" name="Text Box 49"/>
            <p:cNvSpPr txBox="1"/>
            <p:nvPr/>
          </p:nvSpPr>
          <p:spPr>
            <a:xfrm rot="0">
              <a:off x="2592" y="2688"/>
              <a:ext cx="576" cy="28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1</a:t>
              </a:r>
            </a:p>
          </p:txBody>
        </p:sp>
      </p:grpSp>
      <p:grpSp>
        <p:nvGrpSpPr>
          <p:cNvPr id="283" name=""/>
          <p:cNvGrpSpPr/>
          <p:nvPr/>
        </p:nvGrpSpPr>
        <p:grpSpPr>
          <a:xfrm rot="0">
            <a:off x="5562600" y="2362200"/>
            <a:ext cx="2209800" cy="1447800"/>
            <a:chOff x="3504" y="1488"/>
            <a:chExt cx="1392" cy="912"/>
          </a:xfrm>
        </p:grpSpPr>
        <p:grpSp>
          <p:nvGrpSpPr>
            <p:cNvPr id="284" name=""/>
            <p:cNvGrpSpPr/>
            <p:nvPr/>
          </p:nvGrpSpPr>
          <p:grpSpPr>
            <a:xfrm rot="0">
              <a:off x="3632" y="2069"/>
              <a:ext cx="964" cy="327"/>
              <a:chOff x="3632" y="1997"/>
              <a:chExt cx="964" cy="327"/>
            </a:xfrm>
          </p:grpSpPr>
          <p:sp>
            <p:nvSpPr>
              <p:cNvPr id="1049025" name="Text Box 52"/>
              <p:cNvSpPr txBox="1"/>
              <p:nvPr/>
            </p:nvSpPr>
            <p:spPr>
              <a:xfrm rot="0">
                <a:off x="3632" y="1997"/>
                <a:ext cx="340"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000018"/>
                    </a:solidFill>
                    <a:latin typeface="" pitchFamily="18" charset="0"/>
                  </a:rPr>
                  <a:t>  1</a:t>
                </a:r>
              </a:p>
            </p:txBody>
          </p:sp>
          <p:sp>
            <p:nvSpPr>
              <p:cNvPr id="1049026" name="Text Box 53"/>
              <p:cNvSpPr txBox="1"/>
              <p:nvPr/>
            </p:nvSpPr>
            <p:spPr>
              <a:xfrm rot="0">
                <a:off x="4256" y="1997"/>
                <a:ext cx="340"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000018"/>
                    </a:solidFill>
                    <a:latin typeface="" pitchFamily="18" charset="0"/>
                  </a:rPr>
                  <a:t>  0</a:t>
                </a:r>
              </a:p>
            </p:txBody>
          </p:sp>
        </p:grpSp>
        <p:sp>
          <p:nvSpPr>
            <p:cNvPr id="1049027" name="Text Box 54"/>
            <p:cNvSpPr txBox="1"/>
            <p:nvPr/>
          </p:nvSpPr>
          <p:spPr>
            <a:xfrm rot="0">
              <a:off x="4360" y="1773"/>
              <a:ext cx="228"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000018"/>
                  </a:solidFill>
                  <a:latin typeface="" pitchFamily="18" charset="0"/>
                </a:rPr>
                <a:t>1</a:t>
              </a:r>
            </a:p>
          </p:txBody>
        </p:sp>
        <p:sp>
          <p:nvSpPr>
            <p:cNvPr id="1049028" name="Text Box 55"/>
            <p:cNvSpPr txBox="1"/>
            <p:nvPr/>
          </p:nvSpPr>
          <p:spPr>
            <a:xfrm rot="0">
              <a:off x="3736" y="1781"/>
              <a:ext cx="228"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000018"/>
                  </a:solidFill>
                  <a:latin typeface="" pitchFamily="18" charset="0"/>
                </a:rPr>
                <a:t>0</a:t>
              </a:r>
            </a:p>
          </p:txBody>
        </p:sp>
        <p:grpSp>
          <p:nvGrpSpPr>
            <p:cNvPr id="285" name=""/>
            <p:cNvGrpSpPr/>
            <p:nvPr/>
          </p:nvGrpSpPr>
          <p:grpSpPr>
            <a:xfrm rot="0">
              <a:off x="3504" y="1488"/>
              <a:ext cx="1392" cy="912"/>
              <a:chOff x="3504" y="1486"/>
              <a:chExt cx="1392" cy="818"/>
            </a:xfrm>
          </p:grpSpPr>
          <p:sp>
            <p:nvSpPr>
              <p:cNvPr id="1049029" name="Text Box 57"/>
              <p:cNvSpPr txBox="1"/>
              <p:nvPr/>
            </p:nvSpPr>
            <p:spPr>
              <a:xfrm rot="0">
                <a:off x="3734" y="1489"/>
                <a:ext cx="316" cy="288"/>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i="1" lang="en-US">
                    <a:solidFill>
                      <a:srgbClr val="000018"/>
                    </a:solidFill>
                    <a:latin typeface="" pitchFamily="18" charset="0"/>
                  </a:rPr>
                  <a:t>A</a:t>
                </a:r>
              </a:p>
            </p:txBody>
          </p:sp>
          <p:sp>
            <p:nvSpPr>
              <p:cNvPr id="1049030" name="Text Box 58"/>
              <p:cNvSpPr txBox="1"/>
              <p:nvPr/>
            </p:nvSpPr>
            <p:spPr>
              <a:xfrm rot="0">
                <a:off x="4368" y="1486"/>
                <a:ext cx="183" cy="293"/>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i="1" lang="en-US">
                    <a:solidFill>
                      <a:srgbClr val="000018"/>
                    </a:solidFill>
                    <a:latin typeface="" pitchFamily="18" charset="0"/>
                  </a:rPr>
                  <a:t>Y</a:t>
                </a:r>
              </a:p>
            </p:txBody>
          </p:sp>
          <p:grpSp>
            <p:nvGrpSpPr>
              <p:cNvPr id="286" name=""/>
              <p:cNvGrpSpPr/>
              <p:nvPr/>
            </p:nvGrpSpPr>
            <p:grpSpPr>
              <a:xfrm rot="0">
                <a:off x="3504" y="1488"/>
                <a:ext cx="1392" cy="816"/>
                <a:chOff x="3792" y="1488"/>
                <a:chExt cx="1392" cy="816"/>
              </a:xfrm>
            </p:grpSpPr>
            <p:sp>
              <p:nvSpPr>
                <p:cNvPr id="1049031" name="Line 60"/>
                <p:cNvSpPr/>
                <p:nvPr/>
              </p:nvSpPr>
              <p:spPr>
                <a:xfrm rot="0">
                  <a:off x="3840" y="1488"/>
                  <a:ext cx="1344" cy="0"/>
                </a:xfrm>
                <a:prstGeom prst="line"/>
                <a:noFill/>
                <a:ln w="28575" cap="flat" cmpd="sng">
                  <a:solidFill>
                    <a:schemeClr val="lt2">
                      <a:alpha val="100000"/>
                    </a:schemeClr>
                  </a:solidFill>
                  <a:prstDash val="solid"/>
                  <a:round/>
                </a:ln>
              </p:spPr>
            </p:sp>
            <p:sp>
              <p:nvSpPr>
                <p:cNvPr id="1049032" name="Line 61"/>
                <p:cNvSpPr/>
                <p:nvPr/>
              </p:nvSpPr>
              <p:spPr>
                <a:xfrm rot="0">
                  <a:off x="4416" y="1488"/>
                  <a:ext cx="0" cy="816"/>
                </a:xfrm>
                <a:prstGeom prst="line"/>
                <a:noFill/>
                <a:ln w="28575" cap="flat" cmpd="sng">
                  <a:solidFill>
                    <a:srgbClr val="000018">
                      <a:alpha val="100000"/>
                    </a:srgbClr>
                  </a:solidFill>
                  <a:prstDash val="solid"/>
                  <a:round/>
                </a:ln>
              </p:spPr>
            </p:sp>
            <p:sp>
              <p:nvSpPr>
                <p:cNvPr id="1049033" name="Line 62"/>
                <p:cNvSpPr/>
                <p:nvPr/>
              </p:nvSpPr>
              <p:spPr>
                <a:xfrm rot="0">
                  <a:off x="3840" y="1776"/>
                  <a:ext cx="1344" cy="0"/>
                </a:xfrm>
                <a:prstGeom prst="line"/>
                <a:noFill/>
                <a:ln w="28575" cap="flat" cmpd="sng">
                  <a:solidFill>
                    <a:schemeClr val="lt2">
                      <a:alpha val="100000"/>
                    </a:schemeClr>
                  </a:solidFill>
                  <a:prstDash val="solid"/>
                  <a:round/>
                </a:ln>
              </p:spPr>
            </p:sp>
            <p:sp>
              <p:nvSpPr>
                <p:cNvPr id="1049034" name="Line 63"/>
                <p:cNvSpPr/>
                <p:nvPr/>
              </p:nvSpPr>
              <p:spPr>
                <a:xfrm rot="0">
                  <a:off x="3792" y="2304"/>
                  <a:ext cx="1344" cy="0"/>
                </a:xfrm>
                <a:prstGeom prst="line"/>
                <a:noFill/>
                <a:ln w="28575" cap="flat" cmpd="sng">
                  <a:solidFill>
                    <a:schemeClr val="lt2">
                      <a:alpha val="100000"/>
                    </a:schemeClr>
                  </a:solidFill>
                  <a:prstDash val="solid"/>
                  <a:round/>
                </a:ln>
              </p:spPr>
            </p:sp>
          </p:grpSp>
        </p:grpSp>
      </p:grpSp>
      <p:sp>
        <p:nvSpPr>
          <p:cNvPr id="1049035" name="Rectangle 64"/>
          <p:cNvSpPr/>
          <p:nvPr/>
        </p:nvSpPr>
        <p:spPr>
          <a:xfrm rot="0">
            <a:off x="5359400" y="1752600"/>
            <a:ext cx="2773362"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2800" lang="en-US">
                <a:effectLst>
                  <a:outerShdw algn="tl" blurRad="38100" dir="2700000" dist="38100">
                    <a:srgbClr val="C0C0C0"/>
                  </a:outerShdw>
                </a:effectLst>
                <a:latin typeface="" pitchFamily="18" charset="0"/>
              </a:rPr>
              <a:t> </a:t>
            </a:r>
            <a:r>
              <a:rPr altLang="en-US" sz="2800" lang="zh-CN">
                <a:effectLst>
                  <a:outerShdw algn="tl" blurRad="38100" dir="2700000" dist="38100">
                    <a:srgbClr val="C0C0C0"/>
                  </a:outerShdw>
                </a:effectLst>
                <a:latin typeface="" pitchFamily="18" charset="0"/>
              </a:rPr>
              <a:t>非门逻辑状态表</a:t>
            </a:r>
          </a:p>
        </p:txBody>
      </p:sp>
      <p:grpSp>
        <p:nvGrpSpPr>
          <p:cNvPr id="287" name=""/>
          <p:cNvGrpSpPr/>
          <p:nvPr/>
        </p:nvGrpSpPr>
        <p:grpSpPr>
          <a:xfrm rot="0">
            <a:off x="5029200" y="4114800"/>
            <a:ext cx="2827337" cy="1600200"/>
            <a:chOff x="2966" y="2592"/>
            <a:chExt cx="1781" cy="1008"/>
          </a:xfrm>
        </p:grpSpPr>
        <p:sp>
          <p:nvSpPr>
            <p:cNvPr id="1049036" name="Text Box 66"/>
            <p:cNvSpPr txBox="1"/>
            <p:nvPr/>
          </p:nvSpPr>
          <p:spPr>
            <a:xfrm rot="0">
              <a:off x="3074" y="2592"/>
              <a:ext cx="1016"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sz="2800" lang="zh-CN">
                  <a:solidFill>
                    <a:srgbClr val="000099"/>
                  </a:solidFill>
                  <a:latin typeface="" pitchFamily="18" charset="0"/>
                </a:rPr>
                <a:t>逻辑符号</a:t>
              </a:r>
            </a:p>
          </p:txBody>
        </p:sp>
        <p:sp>
          <p:nvSpPr>
            <p:cNvPr id="1049037" name="Rectangle 67"/>
            <p:cNvSpPr/>
            <p:nvPr/>
          </p:nvSpPr>
          <p:spPr>
            <a:xfrm rot="0">
              <a:off x="3643" y="3072"/>
              <a:ext cx="432" cy="528"/>
            </a:xfrm>
            <a:prstGeom prst="rect"/>
            <a:noFill/>
            <a:ln w="28575" cap="flat" cmpd="sng">
              <a:solidFill>
                <a:srgbClr val="000018">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038" name="Line 68"/>
            <p:cNvSpPr/>
            <p:nvPr/>
          </p:nvSpPr>
          <p:spPr>
            <a:xfrm rot="0">
              <a:off x="3211" y="3312"/>
              <a:ext cx="432" cy="0"/>
            </a:xfrm>
            <a:prstGeom prst="line"/>
            <a:noFill/>
            <a:ln w="28575" cap="flat" cmpd="sng">
              <a:solidFill>
                <a:srgbClr val="000018">
                  <a:alpha val="100000"/>
                </a:srgbClr>
              </a:solidFill>
              <a:prstDash val="solid"/>
              <a:round/>
            </a:ln>
          </p:spPr>
        </p:sp>
        <p:sp>
          <p:nvSpPr>
            <p:cNvPr id="1049039" name="Text Box 69"/>
            <p:cNvSpPr txBox="1"/>
            <p:nvPr/>
          </p:nvSpPr>
          <p:spPr>
            <a:xfrm rot="0">
              <a:off x="3739" y="3073"/>
              <a:ext cx="212" cy="288"/>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lang="en-US">
                  <a:solidFill>
                    <a:srgbClr val="FF3300"/>
                  </a:solidFill>
                  <a:latin typeface="" pitchFamily="18" charset="0"/>
                </a:rPr>
                <a:t>1</a:t>
              </a:r>
            </a:p>
          </p:txBody>
        </p:sp>
        <p:sp>
          <p:nvSpPr>
            <p:cNvPr id="1049040" name="Text Box 70"/>
            <p:cNvSpPr txBox="1"/>
            <p:nvPr/>
          </p:nvSpPr>
          <p:spPr>
            <a:xfrm rot="0">
              <a:off x="2966" y="3152"/>
              <a:ext cx="316" cy="32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i="1" lang="en-US">
                  <a:solidFill>
                    <a:srgbClr val="FF3300"/>
                  </a:solidFill>
                  <a:latin typeface="" pitchFamily="18" charset="0"/>
                </a:rPr>
                <a:t>A</a:t>
              </a:r>
            </a:p>
          </p:txBody>
        </p:sp>
        <p:sp>
          <p:nvSpPr>
            <p:cNvPr id="1049041" name="Text Box 71"/>
            <p:cNvSpPr txBox="1"/>
            <p:nvPr/>
          </p:nvSpPr>
          <p:spPr>
            <a:xfrm rot="0">
              <a:off x="4507" y="3169"/>
              <a:ext cx="240" cy="288"/>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i="1" lang="en-US">
                  <a:solidFill>
                    <a:srgbClr val="FF3300"/>
                  </a:solidFill>
                  <a:latin typeface="" pitchFamily="18" charset="0"/>
                </a:rPr>
                <a:t>Y</a:t>
              </a:r>
            </a:p>
          </p:txBody>
        </p:sp>
        <p:sp>
          <p:nvSpPr>
            <p:cNvPr id="1049042" name="Line 72"/>
            <p:cNvSpPr/>
            <p:nvPr/>
          </p:nvSpPr>
          <p:spPr>
            <a:xfrm rot="0">
              <a:off x="4149" y="3313"/>
              <a:ext cx="384" cy="0"/>
            </a:xfrm>
            <a:prstGeom prst="line"/>
            <a:noFill/>
            <a:ln w="28575" cap="flat" cmpd="sng">
              <a:solidFill>
                <a:srgbClr val="000018">
                  <a:alpha val="100000"/>
                </a:srgbClr>
              </a:solidFill>
              <a:prstDash val="solid"/>
              <a:round/>
            </a:ln>
          </p:spPr>
        </p:sp>
        <p:sp>
          <p:nvSpPr>
            <p:cNvPr id="1049043" name="Oval 73"/>
            <p:cNvSpPr/>
            <p:nvPr/>
          </p:nvSpPr>
          <p:spPr>
            <a:xfrm rot="0">
              <a:off x="4075" y="3265"/>
              <a:ext cx="73" cy="73"/>
            </a:xfrm>
            <a:prstGeom prst="ellipse"/>
            <a:noFill/>
            <a:ln w="28575" cap="flat" cmpd="sng">
              <a:solidFill>
                <a:srgbClr val="000018">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grpSp>
        <p:nvGrpSpPr>
          <p:cNvPr id="288" name=""/>
          <p:cNvGrpSpPr/>
          <p:nvPr/>
        </p:nvGrpSpPr>
        <p:grpSpPr>
          <a:xfrm rot="0">
            <a:off x="3962400" y="2057400"/>
            <a:ext cx="914400" cy="685800"/>
            <a:chOff x="3888" y="432"/>
            <a:chExt cx="576" cy="432"/>
          </a:xfrm>
        </p:grpSpPr>
        <p:sp>
          <p:nvSpPr>
            <p:cNvPr id="1049044" name="AutoShape 36"/>
            <p:cNvSpPr/>
            <p:nvPr/>
          </p:nvSpPr>
          <p:spPr>
            <a:xfrm rot="0">
              <a:off x="3888" y="432"/>
              <a:ext cx="576" cy="432"/>
            </a:xfrm>
            <a:prstGeom prst="wedgeEllipseCallout">
              <a:avLst>
                <a:gd name="adj1" fmla="val -135417"/>
                <a:gd name="adj2" fmla="val 158796"/>
              </a:avLst>
            </a:prstGeom>
            <a:solidFill>
              <a:srgbClr val="FFCCFF"/>
            </a:solidFill>
            <a:ln w="28575" cap="flat" cmpd="sng">
              <a:solidFill>
                <a:srgbClr val="0000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endParaRPr altLang="zh-CN" lang="zh-CN">
                <a:solidFill>
                  <a:srgbClr val="FFFF00"/>
                </a:solidFill>
                <a:latin typeface="" pitchFamily="18" charset="0"/>
              </a:endParaRPr>
            </a:p>
          </p:txBody>
        </p:sp>
        <p:sp>
          <p:nvSpPr>
            <p:cNvPr id="1049045" name="Rectangle 37"/>
            <p:cNvSpPr/>
            <p:nvPr/>
          </p:nvSpPr>
          <p:spPr>
            <a:xfrm rot="0">
              <a:off x="3936" y="480"/>
              <a:ext cx="502"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lang="zh-CN">
                  <a:solidFill>
                    <a:schemeClr val="accent2"/>
                  </a:solidFill>
                  <a:latin typeface="" pitchFamily="18" charset="0"/>
                </a:rPr>
                <a:t>饱和</a:t>
              </a:r>
            </a:p>
          </p:txBody>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022"/>
                                        </p:tgtEl>
                                        <p:attrNameLst>
                                          <p:attrName>style.visibility</p:attrName>
                                        </p:attrNameLst>
                                      </p:cBhvr>
                                      <p:to>
                                        <p:strVal val="visible"/>
                                      </p:to>
                                    </p:set>
                                    <p:animEffect transition="in" filter="wipe(left)">
                                      <p:cBhvr>
                                        <p:cTn dur="500" id="7"/>
                                        <p:tgtEl>
                                          <p:spTgt spid="1049022"/>
                                        </p:tgtEl>
                                      </p:cBhvr>
                                    </p:animEffect>
                                  </p:childTnLst>
                                </p:cTn>
                              </p:par>
                            </p:childTnLst>
                          </p:cTn>
                        </p:par>
                        <p:par>
                          <p:cTn fill="hold" id="8">
                            <p:stCondLst>
                              <p:cond delay="500"/>
                            </p:stCondLst>
                            <p:childTnLst>
                              <p:par>
                                <p:cTn fill="hold" id="9" nodeType="afterEffect" presetClass="entr" presetID="22" presetSubtype="8">
                                  <p:stCondLst>
                                    <p:cond delay="0"/>
                                  </p:stCondLst>
                                  <p:childTnLst>
                                    <p:set>
                                      <p:cBhvr>
                                        <p:cTn dur="1" fill="hold" id="10">
                                          <p:stCondLst>
                                            <p:cond delay="0"/>
                                          </p:stCondLst>
                                        </p:cTn>
                                        <p:tgtEl>
                                          <p:spTgt spid="2097163"/>
                                        </p:tgtEl>
                                        <p:attrNameLst>
                                          <p:attrName>style.visibility</p:attrName>
                                        </p:attrNameLst>
                                      </p:cBhvr>
                                      <p:to>
                                        <p:strVal val="visible"/>
                                      </p:to>
                                    </p:set>
                                    <p:animEffect transition="in" filter="wipe(left)">
                                      <p:cBhvr>
                                        <p:cTn dur="1000" id="11"/>
                                        <p:tgtEl>
                                          <p:spTgt spid="2097163"/>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8">
                                  <p:stCondLst>
                                    <p:cond delay="0"/>
                                  </p:stCondLst>
                                  <p:childTnLst>
                                    <p:set>
                                      <p:cBhvr>
                                        <p:cTn dur="1" fill="hold" id="15">
                                          <p:stCondLst>
                                            <p:cond delay="0"/>
                                          </p:stCondLst>
                                        </p:cTn>
                                        <p:tgtEl>
                                          <p:spTgt spid="1049020"/>
                                        </p:tgtEl>
                                        <p:attrNameLst>
                                          <p:attrName>style.visibility</p:attrName>
                                        </p:attrNameLst>
                                      </p:cBhvr>
                                      <p:to>
                                        <p:strVal val="visible"/>
                                      </p:to>
                                    </p:set>
                                    <p:animEffect transition="in" filter="wipe(left)">
                                      <p:cBhvr>
                                        <p:cTn dur="500" id="16"/>
                                        <p:tgtEl>
                                          <p:spTgt spid="1049020"/>
                                        </p:tgtEl>
                                      </p:cBhvr>
                                    </p:animEffec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22" presetSubtype="1">
                                  <p:stCondLst>
                                    <p:cond delay="0"/>
                                  </p:stCondLst>
                                  <p:childTnLst>
                                    <p:set>
                                      <p:cBhvr>
                                        <p:cTn dur="1" fill="hold" id="20">
                                          <p:stCondLst>
                                            <p:cond delay="0"/>
                                          </p:stCondLst>
                                        </p:cTn>
                                        <p:tgtEl>
                                          <p:spTgt spid="279"/>
                                        </p:tgtEl>
                                        <p:attrNameLst>
                                          <p:attrName>style.visibility</p:attrName>
                                        </p:attrNameLst>
                                      </p:cBhvr>
                                      <p:to>
                                        <p:strVal val="visible"/>
                                      </p:to>
                                    </p:set>
                                    <p:animEffect transition="in" filter="wipe(up)">
                                      <p:cBhvr>
                                        <p:cTn dur="500" id="21"/>
                                        <p:tgtEl>
                                          <p:spTgt spid="279"/>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8">
                                  <p:stCondLst>
                                    <p:cond delay="0"/>
                                  </p:stCondLst>
                                  <p:childTnLst>
                                    <p:set>
                                      <p:cBhvr>
                                        <p:cTn dur="1" fill="hold" id="26">
                                          <p:stCondLst>
                                            <p:cond delay="0"/>
                                          </p:stCondLst>
                                        </p:cTn>
                                        <p:tgtEl>
                                          <p:spTgt spid="1049021"/>
                                        </p:tgtEl>
                                        <p:attrNameLst>
                                          <p:attrName>style.visibility</p:attrName>
                                        </p:attrNameLst>
                                      </p:cBhvr>
                                      <p:to>
                                        <p:strVal val="visible"/>
                                      </p:to>
                                    </p:set>
                                    <p:animEffect transition="in" filter="wipe(left)">
                                      <p:cBhvr>
                                        <p:cTn dur="500" id="27"/>
                                        <p:tgtEl>
                                          <p:spTgt spid="1049021"/>
                                        </p:tgtEl>
                                      </p:cBhvr>
                                    </p:animEffect>
                                  </p:childTnLst>
                                  <p:subTnLst>
                                    <p:set>
                                      <p:cBhvr override="childStyle">
                                        <p:cTn afterEffect="1" display="0" dur="1" fill="hold" id="25" masterRel="nextClick" presetSubtype="1"/>
                                        <p:tgtEl>
                                          <p:spTgt spid="1049021"/>
                                        </p:tgtEl>
                                        <p:attrNameLst>
                                          <p:attrName>style.visibility</p:attrName>
                                        </p:attrNameLst>
                                      </p:cBhvr>
                                      <p:to>
                                        <p:strVal val="hidden"/>
                                      </p:to>
                                    </p:set>
                                  </p:sub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8">
                                  <p:stCondLst>
                                    <p:cond delay="0"/>
                                  </p:stCondLst>
                                  <p:childTnLst>
                                    <p:set>
                                      <p:cBhvr>
                                        <p:cTn dur="1" fill="hold" id="31">
                                          <p:stCondLst>
                                            <p:cond delay="0"/>
                                          </p:stCondLst>
                                        </p:cTn>
                                        <p:tgtEl>
                                          <p:spTgt spid="282"/>
                                        </p:tgtEl>
                                        <p:attrNameLst>
                                          <p:attrName>style.visibility</p:attrName>
                                        </p:attrNameLst>
                                      </p:cBhvr>
                                      <p:to>
                                        <p:strVal val="visible"/>
                                      </p:to>
                                    </p:set>
                                    <p:animEffect transition="in" filter="wipe(left)">
                                      <p:cBhvr>
                                        <p:cTn dur="500" id="32"/>
                                        <p:tgtEl>
                                          <p:spTgt spid="282"/>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1">
                                  <p:stCondLst>
                                    <p:cond delay="0"/>
                                  </p:stCondLst>
                                  <p:childTnLst>
                                    <p:set>
                                      <p:cBhvr>
                                        <p:cTn dur="1" fill="hold" id="36">
                                          <p:stCondLst>
                                            <p:cond delay="0"/>
                                          </p:stCondLst>
                                        </p:cTn>
                                        <p:tgtEl>
                                          <p:spTgt spid="288"/>
                                        </p:tgtEl>
                                        <p:attrNameLst>
                                          <p:attrName>style.visibility</p:attrName>
                                        </p:attrNameLst>
                                      </p:cBhvr>
                                      <p:to>
                                        <p:strVal val="visible"/>
                                      </p:to>
                                    </p:set>
                                    <p:animEffect transition="in" filter="wipe(up)">
                                      <p:cBhvr>
                                        <p:cTn dur="500" id="37"/>
                                        <p:tgtEl>
                                          <p:spTgt spid="288"/>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8">
                                  <p:stCondLst>
                                    <p:cond delay="0"/>
                                  </p:stCondLst>
                                  <p:childTnLst>
                                    <p:set>
                                      <p:cBhvr>
                                        <p:cTn dur="1" fill="hold" id="41">
                                          <p:stCondLst>
                                            <p:cond delay="0"/>
                                          </p:stCondLst>
                                        </p:cTn>
                                        <p:tgtEl>
                                          <p:spTgt spid="281"/>
                                        </p:tgtEl>
                                        <p:attrNameLst>
                                          <p:attrName>style.visibility</p:attrName>
                                        </p:attrNameLst>
                                      </p:cBhvr>
                                      <p:to>
                                        <p:strVal val="visible"/>
                                      </p:to>
                                    </p:set>
                                    <p:animEffect transition="in" filter="wipe(left)">
                                      <p:cBhvr>
                                        <p:cTn dur="500" id="42"/>
                                        <p:tgtEl>
                                          <p:spTgt spid="281"/>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8">
                                  <p:stCondLst>
                                    <p:cond delay="0"/>
                                  </p:stCondLst>
                                  <p:childTnLst>
                                    <p:set>
                                      <p:cBhvr>
                                        <p:cTn dur="1" fill="hold" id="46">
                                          <p:stCondLst>
                                            <p:cond delay="0"/>
                                          </p:stCondLst>
                                        </p:cTn>
                                        <p:tgtEl>
                                          <p:spTgt spid="280"/>
                                        </p:tgtEl>
                                        <p:attrNameLst>
                                          <p:attrName>style.visibility</p:attrName>
                                        </p:attrNameLst>
                                      </p:cBhvr>
                                      <p:to>
                                        <p:strVal val="visible"/>
                                      </p:to>
                                    </p:set>
                                    <p:animEffect transition="in" filter="wipe(left)">
                                      <p:cBhvr>
                                        <p:cTn dur="500" id="47"/>
                                        <p:tgtEl>
                                          <p:spTgt spid="280"/>
                                        </p:tgtEl>
                                      </p:cBhvr>
                                    </p:animEffect>
                                  </p:childTnLst>
                                </p:cTn>
                              </p:par>
                            </p:childTnLst>
                          </p:cTn>
                        </p:par>
                      </p:childTnLst>
                    </p:cTn>
                  </p:par>
                  <p:par>
                    <p:cTn fill="hold" id="48">
                      <p:stCondLst>
                        <p:cond delay="indefinite"/>
                      </p:stCondLst>
                      <p:childTnLst>
                        <p:par>
                          <p:cTn fill="hold" id="49">
                            <p:stCondLst>
                              <p:cond delay="0"/>
                            </p:stCondLst>
                            <p:childTnLst>
                              <p:par>
                                <p:cTn fill="hold" id="50" nodeType="clickEffect" presetClass="entr" presetID="22" presetSubtype="8">
                                  <p:stCondLst>
                                    <p:cond delay="0"/>
                                  </p:stCondLst>
                                  <p:childTnLst>
                                    <p:set>
                                      <p:cBhvr>
                                        <p:cTn dur="1" fill="hold" id="51">
                                          <p:stCondLst>
                                            <p:cond delay="0"/>
                                          </p:stCondLst>
                                        </p:cTn>
                                        <p:tgtEl>
                                          <p:spTgt spid="287"/>
                                        </p:tgtEl>
                                        <p:attrNameLst>
                                          <p:attrName>style.visibility</p:attrName>
                                        </p:attrNameLst>
                                      </p:cBhvr>
                                      <p:to>
                                        <p:strVal val="visible"/>
                                      </p:to>
                                    </p:set>
                                    <p:animEffect transition="in" filter="wipe(left)">
                                      <p:cBhvr>
                                        <p:cTn dur="500" id="52"/>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0" grpId="0" uiExpand="0" build="whole"/>
      <p:bldP spid="1049021" grpId="0" uiExpand="0" build="whole"/>
      <p:bldP spid="1049022" grpId="0" uiExpand="0" build="whole"/>
    </p:bldLst>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291" name=""/>
        <p:cNvGrpSpPr/>
        <p:nvPr/>
      </p:nvGrpSpPr>
      <p:grpSpPr>
        <a:xfrm rot="0">
          <a:off x="0" y="0"/>
          <a:ext cx="0" cy="0"/>
          <a:chOff x="0" y="0"/>
          <a:chExt cx="0" cy="0"/>
        </a:xfrm>
      </p:grpSpPr>
      <p:sp>
        <p:nvSpPr>
          <p:cNvPr id="1049049" name="AutoShape 2"/>
          <p:cNvSpPr/>
          <p:nvPr/>
        </p:nvSpPr>
        <p:spPr>
          <a:xfrm rot="0">
            <a:off x="2609850" y="2787650"/>
            <a:ext cx="457200" cy="762000"/>
          </a:xfrm>
          <a:prstGeom prst="downArrow">
            <a:avLst>
              <a:gd name="adj1" fmla="val 50000"/>
              <a:gd name="adj2" fmla="val 41666"/>
            </a:avLst>
          </a:prstGeom>
          <a:gradFill rotWithShape="0">
            <a:gsLst>
              <a:gs pos="0">
                <a:srgbClr val="FFFFFF">
                  <a:alpha val="100000"/>
                </a:srgbClr>
              </a:gs>
              <a:gs pos="100000">
                <a:srgbClr val="009999">
                  <a:alpha val="100000"/>
                </a:srgbClr>
              </a:gs>
            </a:gsLst>
            <a:lin ang="5400000" scaled="1"/>
          </a:gradFill>
          <a:ln w="28575"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050" name="Text Box 3"/>
          <p:cNvSpPr txBox="1"/>
          <p:nvPr/>
        </p:nvSpPr>
        <p:spPr>
          <a:xfrm rot="0">
            <a:off x="700087" y="1062037"/>
            <a:ext cx="2325687"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CC0000"/>
                </a:solidFill>
                <a:effectLst>
                  <a:outerShdw algn="tl" blurRad="38100" dir="2700000" dist="38100">
                    <a:srgbClr val="C0C0C0"/>
                  </a:outerShdw>
                </a:effectLst>
                <a:latin typeface="" pitchFamily="18" charset="0"/>
              </a:rPr>
              <a:t>1. </a:t>
            </a:r>
            <a:r>
              <a:rPr altLang="en-US" sz="2800" lang="zh-CN">
                <a:solidFill>
                  <a:srgbClr val="CC0000"/>
                </a:solidFill>
                <a:effectLst>
                  <a:outerShdw algn="tl" blurRad="38100" dir="2700000" dist="38100">
                    <a:srgbClr val="C0C0C0"/>
                  </a:outerShdw>
                </a:effectLst>
                <a:latin typeface="" pitchFamily="18" charset="0"/>
              </a:rPr>
              <a:t>与非门电路</a:t>
            </a:r>
          </a:p>
        </p:txBody>
      </p:sp>
      <p:sp>
        <p:nvSpPr>
          <p:cNvPr id="1049051" name="Rectangle 4" descr="40%"/>
          <p:cNvSpPr/>
          <p:nvPr/>
        </p:nvSpPr>
        <p:spPr>
          <a:xfrm rot="0">
            <a:off x="685800" y="5710237"/>
            <a:ext cx="3814762" cy="510541"/>
          </a:xfrm>
          <a:prstGeom prst="rect"/>
          <a:pattFill prst="pct40">
            <a:fgClr>
              <a:srgbClr val="00FF00"/>
            </a:fgClr>
            <a:bgClr>
              <a:srgbClr val="FFFFFF"/>
            </a:bgClr>
          </a:pattFill>
          <a:ln w="38100" cap="flat" cmpd="sng">
            <a:solidFill>
              <a:srgbClr val="FF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latin typeface="" pitchFamily="18" charset="0"/>
              </a:rPr>
              <a:t>有</a:t>
            </a:r>
            <a:r>
              <a:rPr altLang="zh-CN" sz="2800" lang="en-US">
                <a:solidFill>
                  <a:srgbClr val="FF3300"/>
                </a:solidFill>
                <a:latin typeface="" pitchFamily="18" charset="0"/>
              </a:rPr>
              <a:t> 0 </a:t>
            </a:r>
            <a:r>
              <a:rPr altLang="en-US" sz="2800" lang="zh-CN">
                <a:latin typeface="" pitchFamily="18" charset="0"/>
              </a:rPr>
              <a:t>出</a:t>
            </a:r>
            <a:r>
              <a:rPr altLang="zh-CN" sz="2800" lang="en-US">
                <a:solidFill>
                  <a:srgbClr val="FF3300"/>
                </a:solidFill>
                <a:latin typeface="" pitchFamily="18" charset="0"/>
              </a:rPr>
              <a:t> 1</a:t>
            </a:r>
            <a:r>
              <a:rPr altLang="en-US" sz="2800" lang="zh-CN">
                <a:latin typeface="" pitchFamily="18" charset="0"/>
              </a:rPr>
              <a:t> ，全</a:t>
            </a:r>
            <a:r>
              <a:rPr altLang="zh-CN" sz="2800" lang="en-US">
                <a:solidFill>
                  <a:srgbClr val="FF3300"/>
                </a:solidFill>
                <a:latin typeface="" pitchFamily="18" charset="0"/>
              </a:rPr>
              <a:t> 1 </a:t>
            </a:r>
            <a:r>
              <a:rPr altLang="en-US" sz="2800" lang="zh-CN">
                <a:latin typeface="" pitchFamily="18" charset="0"/>
              </a:rPr>
              <a:t>出</a:t>
            </a:r>
            <a:r>
              <a:rPr altLang="zh-CN" sz="2800" lang="en-US">
                <a:solidFill>
                  <a:srgbClr val="FF3300"/>
                </a:solidFill>
                <a:latin typeface="" pitchFamily="18" charset="0"/>
              </a:rPr>
              <a:t> 0 </a:t>
            </a:r>
            <a:r>
              <a:rPr altLang="en-US" sz="2800" lang="zh-CN">
                <a:solidFill>
                  <a:srgbClr val="FF3300"/>
                </a:solidFill>
                <a:latin typeface="" pitchFamily="18" charset="0"/>
              </a:rPr>
              <a:t>。</a:t>
            </a:r>
          </a:p>
        </p:txBody>
      </p:sp>
      <p:sp>
        <p:nvSpPr>
          <p:cNvPr id="1049052" name="Rectangle 24"/>
          <p:cNvSpPr/>
          <p:nvPr/>
        </p:nvSpPr>
        <p:spPr>
          <a:xfrm rot="0">
            <a:off x="2173287" y="4697412"/>
            <a:ext cx="1103312"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lang="zh-CN">
                <a:solidFill>
                  <a:srgbClr val="000099"/>
                </a:solidFill>
                <a:effectLst>
                  <a:outerShdw algn="tl" blurRad="38100" dir="2700000" dist="38100">
                    <a:srgbClr val="C0C0C0"/>
                  </a:outerShdw>
                </a:effectLst>
                <a:latin typeface="" pitchFamily="18" charset="0"/>
              </a:rPr>
              <a:t>与非门</a:t>
            </a:r>
          </a:p>
        </p:txBody>
      </p:sp>
      <p:sp>
        <p:nvSpPr>
          <p:cNvPr id="1049053" name="Rectangle 32"/>
          <p:cNvSpPr/>
          <p:nvPr/>
        </p:nvSpPr>
        <p:spPr>
          <a:xfrm rot="0">
            <a:off x="685800" y="519112"/>
            <a:ext cx="6553200" cy="6096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3200" lang="en-US">
                <a:solidFill>
                  <a:srgbClr val="000099"/>
                </a:solidFill>
                <a:effectLst>
                  <a:outerShdw algn="tl" blurRad="38100" dir="2700000" dist="38100">
                    <a:srgbClr val="C0C0C0"/>
                  </a:outerShdw>
                </a:effectLst>
              </a:rPr>
              <a:t>20.2.3</a:t>
            </a:r>
            <a:r>
              <a:rPr altLang="en-US" sz="3200" lang="zh-CN">
                <a:solidFill>
                  <a:srgbClr val="000099"/>
                </a:solidFill>
                <a:effectLst>
                  <a:outerShdw algn="tl" blurRad="38100" dir="2700000" dist="38100">
                    <a:srgbClr val="C0C0C0"/>
                  </a:outerShdw>
                </a:effectLst>
                <a:latin typeface="宋体" pitchFamily="2" charset="-122"/>
              </a:rPr>
              <a:t> 基本逻辑门电路的组合</a:t>
            </a:r>
          </a:p>
        </p:txBody>
      </p:sp>
      <p:grpSp>
        <p:nvGrpSpPr>
          <p:cNvPr id="292" name=""/>
          <p:cNvGrpSpPr/>
          <p:nvPr/>
        </p:nvGrpSpPr>
        <p:grpSpPr>
          <a:xfrm rot="0">
            <a:off x="5334000" y="1371600"/>
            <a:ext cx="3429000" cy="3690937"/>
            <a:chOff x="3360" y="864"/>
            <a:chExt cx="2160" cy="2325"/>
          </a:xfrm>
        </p:grpSpPr>
        <p:grpSp>
          <p:nvGrpSpPr>
            <p:cNvPr id="293" name=""/>
            <p:cNvGrpSpPr/>
            <p:nvPr/>
          </p:nvGrpSpPr>
          <p:grpSpPr>
            <a:xfrm rot="0">
              <a:off x="3360" y="1221"/>
              <a:ext cx="1920" cy="1968"/>
              <a:chOff x="3259" y="1023"/>
              <a:chExt cx="1920" cy="1968"/>
            </a:xfrm>
          </p:grpSpPr>
          <p:grpSp>
            <p:nvGrpSpPr>
              <p:cNvPr id="294" name=""/>
              <p:cNvGrpSpPr/>
              <p:nvPr/>
            </p:nvGrpSpPr>
            <p:grpSpPr>
              <a:xfrm rot="0">
                <a:off x="3451" y="1695"/>
                <a:ext cx="960" cy="327"/>
                <a:chOff x="1584" y="2881"/>
                <a:chExt cx="960" cy="327"/>
              </a:xfrm>
            </p:grpSpPr>
            <p:sp>
              <p:nvSpPr>
                <p:cNvPr id="1049054" name="Text Box 36"/>
                <p:cNvSpPr txBox="1"/>
                <p:nvPr/>
              </p:nvSpPr>
              <p:spPr>
                <a:xfrm rot="0">
                  <a:off x="1584" y="288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9055" name="Text Box 37"/>
                <p:cNvSpPr txBox="1"/>
                <p:nvPr/>
              </p:nvSpPr>
              <p:spPr>
                <a:xfrm rot="0">
                  <a:off x="2256" y="288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grpSp>
          <p:grpSp>
            <p:nvGrpSpPr>
              <p:cNvPr id="295" name=""/>
              <p:cNvGrpSpPr/>
              <p:nvPr/>
            </p:nvGrpSpPr>
            <p:grpSpPr>
              <a:xfrm rot="0">
                <a:off x="3451" y="1983"/>
                <a:ext cx="912" cy="327"/>
                <a:chOff x="1584" y="3169"/>
                <a:chExt cx="912" cy="327"/>
              </a:xfrm>
            </p:grpSpPr>
            <p:sp>
              <p:nvSpPr>
                <p:cNvPr id="1049056" name="Text Box 39"/>
                <p:cNvSpPr txBox="1"/>
                <p:nvPr/>
              </p:nvSpPr>
              <p:spPr>
                <a:xfrm rot="0">
                  <a:off x="1584" y="3169"/>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9057" name="Rectangle 40"/>
                <p:cNvSpPr/>
                <p:nvPr/>
              </p:nvSpPr>
              <p:spPr>
                <a:xfrm rot="0">
                  <a:off x="2256" y="3169"/>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grpSp>
          <p:sp>
            <p:nvSpPr>
              <p:cNvPr id="1049058" name="Text Box 41"/>
              <p:cNvSpPr txBox="1"/>
              <p:nvPr/>
            </p:nvSpPr>
            <p:spPr>
              <a:xfrm rot="0">
                <a:off x="4699" y="1974"/>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grpSp>
            <p:nvGrpSpPr>
              <p:cNvPr id="296" name=""/>
              <p:cNvGrpSpPr/>
              <p:nvPr/>
            </p:nvGrpSpPr>
            <p:grpSpPr>
              <a:xfrm rot="0">
                <a:off x="3451" y="2589"/>
                <a:ext cx="900" cy="327"/>
                <a:chOff x="1584" y="3745"/>
                <a:chExt cx="900" cy="327"/>
              </a:xfrm>
            </p:grpSpPr>
            <p:sp>
              <p:nvSpPr>
                <p:cNvPr id="1049059" name="Rectangle 43"/>
                <p:cNvSpPr/>
                <p:nvPr/>
              </p:nvSpPr>
              <p:spPr>
                <a:xfrm rot="0">
                  <a:off x="1584" y="374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sp>
              <p:nvSpPr>
                <p:cNvPr id="1049060" name="Rectangle 44"/>
                <p:cNvSpPr/>
                <p:nvPr/>
              </p:nvSpPr>
              <p:spPr>
                <a:xfrm rot="0">
                  <a:off x="2256" y="374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grpSp>
          <p:sp>
            <p:nvSpPr>
              <p:cNvPr id="1049061" name="Rectangle 45"/>
              <p:cNvSpPr/>
              <p:nvPr/>
            </p:nvSpPr>
            <p:spPr>
              <a:xfrm rot="0">
                <a:off x="4699" y="2608"/>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0</a:t>
                </a:r>
              </a:p>
            </p:txBody>
          </p:sp>
          <p:grpSp>
            <p:nvGrpSpPr>
              <p:cNvPr id="297" name=""/>
              <p:cNvGrpSpPr/>
              <p:nvPr/>
            </p:nvGrpSpPr>
            <p:grpSpPr>
              <a:xfrm rot="0">
                <a:off x="3451" y="2301"/>
                <a:ext cx="1476" cy="327"/>
                <a:chOff x="3552" y="2526"/>
                <a:chExt cx="1476" cy="327"/>
              </a:xfrm>
            </p:grpSpPr>
            <p:sp>
              <p:nvSpPr>
                <p:cNvPr id="1049062" name="Rectangle 47"/>
                <p:cNvSpPr/>
                <p:nvPr/>
              </p:nvSpPr>
              <p:spPr>
                <a:xfrm rot="0">
                  <a:off x="4224"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9063" name="Rectangle 48"/>
                <p:cNvSpPr/>
                <p:nvPr/>
              </p:nvSpPr>
              <p:spPr>
                <a:xfrm rot="0">
                  <a:off x="3552"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sp>
              <p:nvSpPr>
                <p:cNvPr id="1049064" name="Rectangle 49"/>
                <p:cNvSpPr/>
                <p:nvPr/>
              </p:nvSpPr>
              <p:spPr>
                <a:xfrm rot="0">
                  <a:off x="4800"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grpSp>
          <p:sp>
            <p:nvSpPr>
              <p:cNvPr id="1049065" name="Rectangle 50"/>
              <p:cNvSpPr/>
              <p:nvPr/>
            </p:nvSpPr>
            <p:spPr>
              <a:xfrm rot="0">
                <a:off x="4699" y="1680"/>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grpSp>
            <p:nvGrpSpPr>
              <p:cNvPr id="298" name=""/>
              <p:cNvGrpSpPr/>
              <p:nvPr/>
            </p:nvGrpSpPr>
            <p:grpSpPr>
              <a:xfrm rot="0">
                <a:off x="3259" y="1023"/>
                <a:ext cx="1920" cy="1968"/>
                <a:chOff x="3360" y="1200"/>
                <a:chExt cx="1920" cy="1968"/>
              </a:xfrm>
            </p:grpSpPr>
            <p:sp>
              <p:nvSpPr>
                <p:cNvPr id="1049066" name="Line 52"/>
                <p:cNvSpPr/>
                <p:nvPr/>
              </p:nvSpPr>
              <p:spPr>
                <a:xfrm rot="0">
                  <a:off x="3360" y="1200"/>
                  <a:ext cx="1872" cy="0"/>
                </a:xfrm>
                <a:prstGeom prst="line"/>
                <a:noFill/>
                <a:ln w="28575" cap="flat" cmpd="sng">
                  <a:solidFill>
                    <a:schemeClr val="lt2">
                      <a:alpha val="100000"/>
                    </a:schemeClr>
                  </a:solidFill>
                  <a:prstDash val="solid"/>
                  <a:round/>
                </a:ln>
              </p:spPr>
            </p:sp>
            <p:sp>
              <p:nvSpPr>
                <p:cNvPr id="1049067" name="Line 53"/>
                <p:cNvSpPr/>
                <p:nvPr/>
              </p:nvSpPr>
              <p:spPr>
                <a:xfrm rot="0">
                  <a:off x="3360" y="1536"/>
                  <a:ext cx="1872" cy="0"/>
                </a:xfrm>
                <a:prstGeom prst="line"/>
                <a:noFill/>
                <a:ln w="28575" cap="flat" cmpd="sng">
                  <a:solidFill>
                    <a:schemeClr val="lt2">
                      <a:alpha val="100000"/>
                    </a:schemeClr>
                  </a:solidFill>
                  <a:prstDash val="solid"/>
                  <a:round/>
                </a:ln>
              </p:spPr>
            </p:sp>
            <p:grpSp>
              <p:nvGrpSpPr>
                <p:cNvPr id="299" name=""/>
                <p:cNvGrpSpPr/>
                <p:nvPr/>
              </p:nvGrpSpPr>
              <p:grpSpPr>
                <a:xfrm rot="0">
                  <a:off x="3360" y="1200"/>
                  <a:ext cx="1920" cy="1968"/>
                  <a:chOff x="3360" y="1200"/>
                  <a:chExt cx="1920" cy="1968"/>
                </a:xfrm>
              </p:grpSpPr>
              <p:sp>
                <p:nvSpPr>
                  <p:cNvPr id="1049068" name="Text Box 55"/>
                  <p:cNvSpPr txBox="1"/>
                  <p:nvPr/>
                </p:nvSpPr>
                <p:spPr>
                  <a:xfrm rot="0">
                    <a:off x="3504" y="150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A</a:t>
                    </a:r>
                  </a:p>
                </p:txBody>
              </p:sp>
              <p:sp>
                <p:nvSpPr>
                  <p:cNvPr id="1049069" name="Text Box 56"/>
                  <p:cNvSpPr txBox="1"/>
                  <p:nvPr/>
                </p:nvSpPr>
                <p:spPr>
                  <a:xfrm rot="0">
                    <a:off x="4176" y="150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B</a:t>
                    </a:r>
                  </a:p>
                </p:txBody>
              </p:sp>
              <p:sp>
                <p:nvSpPr>
                  <p:cNvPr id="1049070" name="Text Box 57"/>
                  <p:cNvSpPr txBox="1"/>
                  <p:nvPr/>
                </p:nvSpPr>
                <p:spPr>
                  <a:xfrm rot="0">
                    <a:off x="4848" y="1507"/>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Y</a:t>
                    </a:r>
                  </a:p>
                </p:txBody>
              </p:sp>
              <p:sp>
                <p:nvSpPr>
                  <p:cNvPr id="1049071" name="Line 58"/>
                  <p:cNvSpPr/>
                  <p:nvPr/>
                </p:nvSpPr>
                <p:spPr>
                  <a:xfrm rot="0">
                    <a:off x="4656" y="1200"/>
                    <a:ext cx="0" cy="1968"/>
                  </a:xfrm>
                  <a:prstGeom prst="line"/>
                  <a:noFill/>
                  <a:ln w="28575" cap="flat" cmpd="sng">
                    <a:solidFill>
                      <a:schemeClr val="lt2">
                        <a:alpha val="100000"/>
                      </a:schemeClr>
                    </a:solidFill>
                    <a:prstDash val="solid"/>
                    <a:round/>
                  </a:ln>
                </p:spPr>
              </p:sp>
              <p:sp>
                <p:nvSpPr>
                  <p:cNvPr id="1049072" name="Line 59"/>
                  <p:cNvSpPr/>
                  <p:nvPr/>
                </p:nvSpPr>
                <p:spPr>
                  <a:xfrm rot="0">
                    <a:off x="4032" y="1536"/>
                    <a:ext cx="0" cy="1632"/>
                  </a:xfrm>
                  <a:prstGeom prst="line"/>
                  <a:noFill/>
                  <a:ln w="28575" cap="flat" cmpd="sng">
                    <a:solidFill>
                      <a:schemeClr val="lt2">
                        <a:alpha val="100000"/>
                      </a:schemeClr>
                    </a:solidFill>
                    <a:prstDash val="solid"/>
                    <a:round/>
                  </a:ln>
                </p:spPr>
              </p:sp>
              <p:sp>
                <p:nvSpPr>
                  <p:cNvPr id="1049073" name="Text Box 60"/>
                  <p:cNvSpPr txBox="1"/>
                  <p:nvPr/>
                </p:nvSpPr>
                <p:spPr>
                  <a:xfrm rot="0">
                    <a:off x="3552" y="1200"/>
                    <a:ext cx="110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chemeClr val="accent2"/>
                        </a:solidFill>
                      </a:rPr>
                      <a:t>输       入</a:t>
                    </a:r>
                  </a:p>
                </p:txBody>
              </p:sp>
              <p:sp>
                <p:nvSpPr>
                  <p:cNvPr id="1049074" name="Text Box 61"/>
                  <p:cNvSpPr txBox="1"/>
                  <p:nvPr/>
                </p:nvSpPr>
                <p:spPr>
                  <a:xfrm rot="0">
                    <a:off x="4656" y="1200"/>
                    <a:ext cx="62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chemeClr val="accent2"/>
                        </a:solidFill>
                      </a:rPr>
                      <a:t>输出</a:t>
                    </a:r>
                  </a:p>
                </p:txBody>
              </p:sp>
              <p:sp>
                <p:nvSpPr>
                  <p:cNvPr id="1049075" name="Line 62"/>
                  <p:cNvSpPr/>
                  <p:nvPr/>
                </p:nvSpPr>
                <p:spPr>
                  <a:xfrm rot="0">
                    <a:off x="3360" y="1873"/>
                    <a:ext cx="1872" cy="0"/>
                  </a:xfrm>
                  <a:prstGeom prst="line"/>
                  <a:noFill/>
                  <a:ln w="28575" cap="sq" cmpd="sng">
                    <a:solidFill>
                      <a:schemeClr val="lt2">
                        <a:alpha val="100000"/>
                      </a:schemeClr>
                    </a:solidFill>
                    <a:prstDash val="solid"/>
                    <a:round/>
                  </a:ln>
                </p:spPr>
              </p:sp>
              <p:sp>
                <p:nvSpPr>
                  <p:cNvPr id="1049076" name="Line 63"/>
                  <p:cNvSpPr/>
                  <p:nvPr/>
                </p:nvSpPr>
                <p:spPr>
                  <a:xfrm rot="0">
                    <a:off x="3408" y="3168"/>
                    <a:ext cx="1872" cy="0"/>
                  </a:xfrm>
                  <a:prstGeom prst="line"/>
                  <a:noFill/>
                  <a:ln w="28575" cap="sq" cmpd="sng">
                    <a:solidFill>
                      <a:schemeClr val="lt2">
                        <a:alpha val="100000"/>
                      </a:schemeClr>
                    </a:solidFill>
                    <a:prstDash val="solid"/>
                    <a:round/>
                  </a:ln>
                </p:spPr>
              </p:sp>
            </p:grpSp>
          </p:grpSp>
        </p:grpSp>
        <p:sp>
          <p:nvSpPr>
            <p:cNvPr id="1049077" name="Rectangle 64"/>
            <p:cNvSpPr/>
            <p:nvPr/>
          </p:nvSpPr>
          <p:spPr>
            <a:xfrm rot="0">
              <a:off x="3408" y="864"/>
              <a:ext cx="2112"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 </a:t>
              </a:r>
              <a:r>
                <a:rPr altLang="en-US" sz="2800" lang="zh-CN">
                  <a:solidFill>
                    <a:srgbClr val="000018"/>
                  </a:solidFill>
                </a:rPr>
                <a:t>或非逻辑状态表</a:t>
              </a:r>
            </a:p>
          </p:txBody>
        </p:sp>
      </p:grpSp>
      <p:grpSp>
        <p:nvGrpSpPr>
          <p:cNvPr id="300" name=""/>
          <p:cNvGrpSpPr/>
          <p:nvPr/>
        </p:nvGrpSpPr>
        <p:grpSpPr>
          <a:xfrm rot="0">
            <a:off x="685800" y="5102225"/>
            <a:ext cx="3803650" cy="574674"/>
            <a:chOff x="432" y="3268"/>
            <a:chExt cx="2396" cy="362"/>
          </a:xfrm>
        </p:grpSpPr>
        <p:grpSp>
          <p:nvGrpSpPr>
            <p:cNvPr id="301" name=""/>
            <p:cNvGrpSpPr/>
            <p:nvPr/>
          </p:nvGrpSpPr>
          <p:grpSpPr>
            <a:xfrm rot="0">
              <a:off x="432" y="3268"/>
              <a:ext cx="2396" cy="362"/>
              <a:chOff x="528" y="802"/>
              <a:chExt cx="2396" cy="362"/>
            </a:xfrm>
          </p:grpSpPr>
          <p:sp>
            <p:nvSpPr>
              <p:cNvPr id="1049078" name="Rectangle 67"/>
              <p:cNvSpPr/>
              <p:nvPr/>
            </p:nvSpPr>
            <p:spPr>
              <a:xfrm rot="0">
                <a:off x="528" y="817"/>
                <a:ext cx="134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sz="2800" lang="zh-CN">
                    <a:effectLst>
                      <a:outerShdw algn="tl" blurRad="38100" dir="2700000" dist="38100">
                        <a:srgbClr val="C0C0C0"/>
                      </a:outerShdw>
                    </a:effectLst>
                    <a:latin typeface="" pitchFamily="18" charset="0"/>
                  </a:rPr>
                  <a:t>逻辑表达式：</a:t>
                </a:r>
                <a:r>
                  <a:rPr altLang="en-US" sz="2800" i="1" lang="zh-CN">
                    <a:effectLst>
                      <a:outerShdw algn="tl" blurRad="38100" dir="2700000" dist="38100">
                        <a:srgbClr val="C0C0C0"/>
                      </a:outerShdw>
                    </a:effectLst>
                    <a:latin typeface="" pitchFamily="18" charset="0"/>
                  </a:rPr>
                  <a:t> </a:t>
                </a:r>
              </a:p>
            </p:txBody>
          </p:sp>
          <p:grpSp>
            <p:nvGrpSpPr>
              <p:cNvPr id="302" name=""/>
              <p:cNvGrpSpPr/>
              <p:nvPr/>
            </p:nvGrpSpPr>
            <p:grpSpPr>
              <a:xfrm rot="0">
                <a:off x="1864" y="802"/>
                <a:ext cx="1060" cy="362"/>
                <a:chOff x="1824" y="802"/>
                <a:chExt cx="1060" cy="362"/>
              </a:xfrm>
            </p:grpSpPr>
            <p:sp>
              <p:nvSpPr>
                <p:cNvPr id="1049079" name="Rectangle 69"/>
                <p:cNvSpPr/>
                <p:nvPr/>
              </p:nvSpPr>
              <p:spPr>
                <a:xfrm rot="0">
                  <a:off x="1824" y="802"/>
                  <a:ext cx="1060" cy="36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3200" i="1" lang="en-US">
                      <a:solidFill>
                        <a:srgbClr val="000099"/>
                      </a:solidFill>
                      <a:latin typeface="" pitchFamily="18" charset="0"/>
                    </a:rPr>
                    <a:t>Y = A  B</a:t>
                  </a:r>
                </a:p>
              </p:txBody>
            </p:sp>
            <p:sp>
              <p:nvSpPr>
                <p:cNvPr id="1049080" name="Oval 70"/>
                <p:cNvSpPr/>
                <p:nvPr/>
              </p:nvSpPr>
              <p:spPr>
                <a:xfrm rot="0">
                  <a:off x="2496" y="960"/>
                  <a:ext cx="48" cy="48"/>
                </a:xfrm>
                <a:prstGeom prst="ellipse"/>
                <a:solidFill>
                  <a:srgbClr val="000099"/>
                </a:solidFill>
                <a:ln w="9525" cap="flat" cmpd="sng">
                  <a:solidFill>
                    <a:srgbClr val="000099">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grpSp>
        <p:sp>
          <p:nvSpPr>
            <p:cNvPr id="1049081" name="Line 71"/>
            <p:cNvSpPr/>
            <p:nvPr/>
          </p:nvSpPr>
          <p:spPr>
            <a:xfrm rot="0">
              <a:off x="2290" y="3318"/>
              <a:ext cx="454" cy="0"/>
            </a:xfrm>
            <a:prstGeom prst="line"/>
            <a:noFill/>
            <a:ln w="28575" cap="flat" cmpd="sng">
              <a:solidFill>
                <a:schemeClr val="dk1">
                  <a:alpha val="100000"/>
                </a:schemeClr>
              </a:solidFill>
              <a:prstDash val="solid"/>
              <a:round/>
            </a:ln>
          </p:spPr>
        </p:sp>
      </p:grpSp>
      <p:pic>
        <p:nvPicPr>
          <p:cNvPr id="2097166" name="Picture 74" descr="图片16"/>
          <p:cNvPicPr>
            <a:picLocks/>
          </p:cNvPicPr>
          <p:nvPr/>
        </p:nvPicPr>
        <p:blipFill>
          <a:blip xmlns:r="http://schemas.openxmlformats.org/officeDocument/2006/relationships" r:embed="rId1"/>
          <a:srcRect l="0" t="0" r="0" b="0"/>
          <a:stretch>
            <a:fillRect/>
          </a:stretch>
        </p:blipFill>
        <p:spPr>
          <a:xfrm rot="0">
            <a:off x="1390650" y="3568700"/>
            <a:ext cx="2820987" cy="1122362"/>
          </a:xfrm>
          <a:prstGeom prst="rect"/>
          <a:noFill/>
          <a:ln>
            <a:noFill/>
          </a:ln>
        </p:spPr>
      </p:pic>
      <p:pic>
        <p:nvPicPr>
          <p:cNvPr id="2097167" name="Picture 75" descr="图片14"/>
          <p:cNvPicPr>
            <a:picLocks/>
          </p:cNvPicPr>
          <p:nvPr/>
        </p:nvPicPr>
        <p:blipFill>
          <a:blip xmlns:r="http://schemas.openxmlformats.org/officeDocument/2006/relationships" r:embed="rId2"/>
          <a:srcRect l="0" t="0" r="0" b="0"/>
          <a:stretch>
            <a:fillRect/>
          </a:stretch>
        </p:blipFill>
        <p:spPr>
          <a:xfrm rot="0">
            <a:off x="992187" y="1557337"/>
            <a:ext cx="2533650" cy="1582737"/>
          </a:xfrm>
          <a:prstGeom prst="rect"/>
          <a:noFill/>
          <a:ln>
            <a:noFill/>
          </a:ln>
        </p:spPr>
      </p:pic>
      <p:pic>
        <p:nvPicPr>
          <p:cNvPr id="2097168" name="Picture 76" descr="图片15"/>
          <p:cNvPicPr>
            <a:picLocks/>
          </p:cNvPicPr>
          <p:nvPr/>
        </p:nvPicPr>
        <p:blipFill>
          <a:blip xmlns:r="http://schemas.openxmlformats.org/officeDocument/2006/relationships" r:embed="rId3"/>
          <a:srcRect l="0" t="0" r="0" b="0"/>
          <a:stretch>
            <a:fillRect/>
          </a:stretch>
        </p:blipFill>
        <p:spPr>
          <a:xfrm rot="0">
            <a:off x="3297237" y="1763712"/>
            <a:ext cx="1838325" cy="138588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050"/>
                                        </p:tgtEl>
                                        <p:attrNameLst>
                                          <p:attrName>style.visibility</p:attrName>
                                        </p:attrNameLst>
                                      </p:cBhvr>
                                      <p:to>
                                        <p:strVal val="visible"/>
                                      </p:to>
                                    </p:set>
                                    <p:animEffect transition="in" filter="wipe(left)">
                                      <p:cBhvr>
                                        <p:cTn dur="500" id="7"/>
                                        <p:tgtEl>
                                          <p:spTgt spid="104905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2097167"/>
                                        </p:tgtEl>
                                        <p:attrNameLst>
                                          <p:attrName>style.visibility</p:attrName>
                                        </p:attrNameLst>
                                      </p:cBhvr>
                                      <p:to>
                                        <p:strVal val="visible"/>
                                      </p:to>
                                    </p:set>
                                    <p:animEffect transition="in" filter="wipe(left)">
                                      <p:cBhvr>
                                        <p:cTn dur="1000" id="12"/>
                                        <p:tgtEl>
                                          <p:spTgt spid="2097167"/>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2097168"/>
                                        </p:tgtEl>
                                        <p:attrNameLst>
                                          <p:attrName>style.visibility</p:attrName>
                                        </p:attrNameLst>
                                      </p:cBhvr>
                                      <p:to>
                                        <p:strVal val="visible"/>
                                      </p:to>
                                    </p:set>
                                    <p:animEffect transition="in" filter="wipe(left)">
                                      <p:cBhvr>
                                        <p:cTn dur="1000" id="17"/>
                                        <p:tgtEl>
                                          <p:spTgt spid="2097168"/>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1">
                                  <p:stCondLst>
                                    <p:cond delay="0"/>
                                  </p:stCondLst>
                                  <p:childTnLst>
                                    <p:set>
                                      <p:cBhvr>
                                        <p:cTn dur="1" fill="hold" id="21">
                                          <p:stCondLst>
                                            <p:cond delay="0"/>
                                          </p:stCondLst>
                                        </p:cTn>
                                        <p:tgtEl>
                                          <p:spTgt spid="1049049"/>
                                        </p:tgtEl>
                                        <p:attrNameLst>
                                          <p:attrName>style.visibility</p:attrName>
                                        </p:attrNameLst>
                                      </p:cBhvr>
                                      <p:to>
                                        <p:strVal val="visible"/>
                                      </p:to>
                                    </p:set>
                                    <p:animEffect transition="in" filter="wipe(up)">
                                      <p:cBhvr>
                                        <p:cTn dur="500" id="22"/>
                                        <p:tgtEl>
                                          <p:spTgt spid="1049049"/>
                                        </p:tgtEl>
                                      </p:cBhvr>
                                    </p:animEffect>
                                  </p:childTnLst>
                                </p:cTn>
                              </p:par>
                            </p:childTnLst>
                          </p:cTn>
                        </p:par>
                        <p:par>
                          <p:cTn fill="hold" id="23">
                            <p:stCondLst>
                              <p:cond delay="500"/>
                            </p:stCondLst>
                            <p:childTnLst>
                              <p:par>
                                <p:cTn fill="hold" id="24" nodeType="afterEffect" presetClass="entr" presetID="22" presetSubtype="8">
                                  <p:stCondLst>
                                    <p:cond delay="0"/>
                                  </p:stCondLst>
                                  <p:childTnLst>
                                    <p:set>
                                      <p:cBhvr>
                                        <p:cTn dur="1" fill="hold" id="25">
                                          <p:stCondLst>
                                            <p:cond delay="0"/>
                                          </p:stCondLst>
                                        </p:cTn>
                                        <p:tgtEl>
                                          <p:spTgt spid="2097166"/>
                                        </p:tgtEl>
                                        <p:attrNameLst>
                                          <p:attrName>style.visibility</p:attrName>
                                        </p:attrNameLst>
                                      </p:cBhvr>
                                      <p:to>
                                        <p:strVal val="visible"/>
                                      </p:to>
                                    </p:set>
                                    <p:animEffect transition="in" filter="wipe(left)">
                                      <p:cBhvr>
                                        <p:cTn dur="1000" id="26"/>
                                        <p:tgtEl>
                                          <p:spTgt spid="2097166"/>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4" presetSubtype="16">
                                  <p:stCondLst>
                                    <p:cond delay="0"/>
                                  </p:stCondLst>
                                  <p:childTnLst>
                                    <p:set>
                                      <p:cBhvr>
                                        <p:cTn dur="1" fill="hold" id="30">
                                          <p:stCondLst>
                                            <p:cond delay="0"/>
                                          </p:stCondLst>
                                        </p:cTn>
                                        <p:tgtEl>
                                          <p:spTgt spid="1049052"/>
                                        </p:tgtEl>
                                        <p:attrNameLst>
                                          <p:attrName>style.visibility</p:attrName>
                                        </p:attrNameLst>
                                      </p:cBhvr>
                                      <p:to>
                                        <p:strVal val="visible"/>
                                      </p:to>
                                    </p:set>
                                    <p:animEffect transition="in" filter="box(in)">
                                      <p:cBhvr>
                                        <p:cTn dur="500" id="31"/>
                                        <p:tgtEl>
                                          <p:spTgt spid="1049052"/>
                                        </p:tgtEl>
                                      </p:cBhvr>
                                    </p:animEffect>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22" presetSubtype="8">
                                  <p:stCondLst>
                                    <p:cond delay="0"/>
                                  </p:stCondLst>
                                  <p:childTnLst>
                                    <p:set>
                                      <p:cBhvr>
                                        <p:cTn dur="1" fill="hold" id="35">
                                          <p:stCondLst>
                                            <p:cond delay="0"/>
                                          </p:stCondLst>
                                        </p:cTn>
                                        <p:tgtEl>
                                          <p:spTgt spid="300"/>
                                        </p:tgtEl>
                                        <p:attrNameLst>
                                          <p:attrName>style.visibility</p:attrName>
                                        </p:attrNameLst>
                                      </p:cBhvr>
                                      <p:to>
                                        <p:strVal val="visible"/>
                                      </p:to>
                                    </p:set>
                                    <p:animEffect transition="in" filter="wipe(left)">
                                      <p:cBhvr>
                                        <p:cTn dur="500" id="36"/>
                                        <p:tgtEl>
                                          <p:spTgt spid="300"/>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8">
                                  <p:stCondLst>
                                    <p:cond delay="0"/>
                                  </p:stCondLst>
                                  <p:childTnLst>
                                    <p:set>
                                      <p:cBhvr>
                                        <p:cTn dur="1" fill="hold" id="40">
                                          <p:stCondLst>
                                            <p:cond delay="0"/>
                                          </p:stCondLst>
                                        </p:cTn>
                                        <p:tgtEl>
                                          <p:spTgt spid="1049051"/>
                                        </p:tgtEl>
                                        <p:attrNameLst>
                                          <p:attrName>style.visibility</p:attrName>
                                        </p:attrNameLst>
                                      </p:cBhvr>
                                      <p:to>
                                        <p:strVal val="visible"/>
                                      </p:to>
                                    </p:set>
                                    <p:animEffect transition="in" filter="wipe(left)">
                                      <p:cBhvr>
                                        <p:cTn dur="500" id="41"/>
                                        <p:tgtEl>
                                          <p:spTgt spid="1049051"/>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ntr" presetID="22" presetSubtype="8">
                                  <p:stCondLst>
                                    <p:cond delay="0"/>
                                  </p:stCondLst>
                                  <p:childTnLst>
                                    <p:set>
                                      <p:cBhvr>
                                        <p:cTn dur="1" fill="hold" id="45">
                                          <p:stCondLst>
                                            <p:cond delay="0"/>
                                          </p:stCondLst>
                                        </p:cTn>
                                        <p:tgtEl>
                                          <p:spTgt spid="292"/>
                                        </p:tgtEl>
                                        <p:attrNameLst>
                                          <p:attrName>style.visibility</p:attrName>
                                        </p:attrNameLst>
                                      </p:cBhvr>
                                      <p:to>
                                        <p:strVal val="visible"/>
                                      </p:to>
                                    </p:set>
                                    <p:animEffect transition="in" filter="wipe(left)">
                                      <p:cBhvr>
                                        <p:cTn dur="500" id="46"/>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9" grpId="0" uiExpand="0" build="whole" animBg="1"/>
      <p:bldP spid="1049050" grpId="0" uiExpand="0" build="whole"/>
      <p:bldP spid="1049051" grpId="0" uiExpand="0" build="whole" animBg="1"/>
      <p:bldP spid="1049052" grpId="0" uiExpand="0" build="whole"/>
    </p:bldLst>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303" name=""/>
        <p:cNvGrpSpPr/>
        <p:nvPr/>
      </p:nvGrpSpPr>
      <p:grpSpPr>
        <a:xfrm rot="0">
          <a:off x="0" y="0"/>
          <a:ext cx="0" cy="0"/>
          <a:chOff x="0" y="0"/>
          <a:chExt cx="0" cy="0"/>
        </a:xfrm>
      </p:grpSpPr>
      <p:sp>
        <p:nvSpPr>
          <p:cNvPr id="1049082" name="AutoShape 2"/>
          <p:cNvSpPr/>
          <p:nvPr/>
        </p:nvSpPr>
        <p:spPr>
          <a:xfrm rot="0">
            <a:off x="2767012" y="2759075"/>
            <a:ext cx="457200" cy="762000"/>
          </a:xfrm>
          <a:prstGeom prst="downArrow">
            <a:avLst>
              <a:gd name="adj1" fmla="val 50000"/>
              <a:gd name="adj2" fmla="val 41666"/>
            </a:avLst>
          </a:prstGeom>
          <a:gradFill rotWithShape="0">
            <a:gsLst>
              <a:gs pos="0">
                <a:srgbClr val="FFFFFF">
                  <a:alpha val="100000"/>
                </a:srgbClr>
              </a:gs>
              <a:gs pos="100000">
                <a:srgbClr val="009999">
                  <a:alpha val="100000"/>
                </a:srgbClr>
              </a:gs>
            </a:gsLst>
            <a:lin ang="5400000" scaled="1"/>
          </a:gradFill>
          <a:ln w="28575"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083" name="Rectangle 13"/>
          <p:cNvSpPr/>
          <p:nvPr/>
        </p:nvSpPr>
        <p:spPr>
          <a:xfrm rot="0">
            <a:off x="2308225" y="4689475"/>
            <a:ext cx="1179512"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99"/>
                </a:solidFill>
                <a:effectLst>
                  <a:outerShdw algn="tl" blurRad="38100" dir="2700000" dist="38100">
                    <a:srgbClr val="C0C0C0"/>
                  </a:outerShdw>
                </a:effectLst>
                <a:latin typeface="" pitchFamily="18" charset="0"/>
              </a:rPr>
              <a:t> </a:t>
            </a:r>
            <a:r>
              <a:rPr altLang="en-US" lang="zh-CN">
                <a:solidFill>
                  <a:srgbClr val="000099"/>
                </a:solidFill>
                <a:effectLst>
                  <a:outerShdw algn="tl" blurRad="38100" dir="2700000" dist="38100">
                    <a:srgbClr val="C0C0C0"/>
                  </a:outerShdw>
                </a:effectLst>
                <a:latin typeface="" pitchFamily="18" charset="0"/>
              </a:rPr>
              <a:t>或非门</a:t>
            </a:r>
          </a:p>
        </p:txBody>
      </p:sp>
      <p:sp>
        <p:nvSpPr>
          <p:cNvPr id="1049084" name="Rectangle 20"/>
          <p:cNvSpPr/>
          <p:nvPr/>
        </p:nvSpPr>
        <p:spPr>
          <a:xfrm rot="0">
            <a:off x="685800" y="519112"/>
            <a:ext cx="6553200" cy="6096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3200" lang="en-US">
                <a:solidFill>
                  <a:srgbClr val="000099"/>
                </a:solidFill>
                <a:effectLst>
                  <a:outerShdw algn="tl" blurRad="38100" dir="2700000" dist="38100">
                    <a:srgbClr val="C0C0C0"/>
                  </a:outerShdw>
                </a:effectLst>
              </a:rPr>
              <a:t>20.2.3</a:t>
            </a:r>
            <a:r>
              <a:rPr altLang="en-US" sz="3200" lang="zh-CN">
                <a:solidFill>
                  <a:srgbClr val="000099"/>
                </a:solidFill>
                <a:effectLst>
                  <a:outerShdw algn="tl" blurRad="38100" dir="2700000" dist="38100">
                    <a:srgbClr val="C0C0C0"/>
                  </a:outerShdw>
                </a:effectLst>
                <a:latin typeface="宋体" pitchFamily="2" charset="-122"/>
              </a:rPr>
              <a:t> 基本逻辑门电路的组合</a:t>
            </a:r>
          </a:p>
        </p:txBody>
      </p:sp>
      <p:sp>
        <p:nvSpPr>
          <p:cNvPr id="1049085" name="Text Box 22"/>
          <p:cNvSpPr txBox="1"/>
          <p:nvPr/>
        </p:nvSpPr>
        <p:spPr>
          <a:xfrm rot="0">
            <a:off x="700087" y="1062037"/>
            <a:ext cx="2325687"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CC0000"/>
                </a:solidFill>
                <a:effectLst>
                  <a:outerShdw algn="tl" blurRad="38100" dir="2700000" dist="38100">
                    <a:srgbClr val="C0C0C0"/>
                  </a:outerShdw>
                </a:effectLst>
                <a:latin typeface="" pitchFamily="18" charset="0"/>
              </a:rPr>
              <a:t>2. </a:t>
            </a:r>
            <a:r>
              <a:rPr altLang="en-US" sz="2800" lang="zh-CN">
                <a:solidFill>
                  <a:srgbClr val="CC0000"/>
                </a:solidFill>
                <a:effectLst>
                  <a:outerShdw algn="tl" blurRad="38100" dir="2700000" dist="38100">
                    <a:srgbClr val="C0C0C0"/>
                  </a:outerShdw>
                </a:effectLst>
                <a:latin typeface="" pitchFamily="18" charset="0"/>
              </a:rPr>
              <a:t>或非门电路</a:t>
            </a:r>
          </a:p>
        </p:txBody>
      </p:sp>
      <p:sp>
        <p:nvSpPr>
          <p:cNvPr id="1049086" name="Rectangle 34" descr="40%"/>
          <p:cNvSpPr/>
          <p:nvPr/>
        </p:nvSpPr>
        <p:spPr>
          <a:xfrm rot="0">
            <a:off x="838200" y="5707062"/>
            <a:ext cx="4267200" cy="510541"/>
          </a:xfrm>
          <a:prstGeom prst="rect"/>
          <a:pattFill prst="pct40">
            <a:fgClr>
              <a:srgbClr val="00FF00"/>
            </a:fgClr>
            <a:bgClr>
              <a:srgbClr val="FFFFFF"/>
            </a:bgClr>
          </a:pattFill>
          <a:ln w="38100" cap="flat" cmpd="sng">
            <a:solidFill>
              <a:srgbClr val="FF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latin typeface="" pitchFamily="18" charset="0"/>
              </a:rPr>
              <a:t>有</a:t>
            </a:r>
            <a:r>
              <a:rPr altLang="zh-CN" sz="2800" lang="en-US">
                <a:solidFill>
                  <a:srgbClr val="FF3300"/>
                </a:solidFill>
                <a:latin typeface="" pitchFamily="18" charset="0"/>
              </a:rPr>
              <a:t> 1 </a:t>
            </a:r>
            <a:r>
              <a:rPr altLang="en-US" sz="2800" lang="zh-CN">
                <a:latin typeface="" pitchFamily="18" charset="0"/>
              </a:rPr>
              <a:t>出</a:t>
            </a:r>
            <a:r>
              <a:rPr altLang="zh-CN" sz="2800" lang="en-US">
                <a:solidFill>
                  <a:srgbClr val="FF3300"/>
                </a:solidFill>
                <a:latin typeface="" pitchFamily="18" charset="0"/>
              </a:rPr>
              <a:t> 0</a:t>
            </a:r>
            <a:r>
              <a:rPr altLang="en-US" sz="2800" lang="zh-CN">
                <a:latin typeface="" pitchFamily="18" charset="0"/>
              </a:rPr>
              <a:t> ，全</a:t>
            </a:r>
            <a:r>
              <a:rPr altLang="zh-CN" sz="2800" lang="en-US">
                <a:solidFill>
                  <a:srgbClr val="FF3300"/>
                </a:solidFill>
                <a:latin typeface="" pitchFamily="18" charset="0"/>
              </a:rPr>
              <a:t> 0 </a:t>
            </a:r>
            <a:r>
              <a:rPr altLang="en-US" sz="2800" lang="zh-CN">
                <a:latin typeface="" pitchFamily="18" charset="0"/>
              </a:rPr>
              <a:t>出</a:t>
            </a:r>
            <a:r>
              <a:rPr altLang="zh-CN" sz="2800" lang="en-US">
                <a:solidFill>
                  <a:srgbClr val="FF3300"/>
                </a:solidFill>
                <a:latin typeface="" pitchFamily="18" charset="0"/>
              </a:rPr>
              <a:t> 1 </a:t>
            </a:r>
            <a:r>
              <a:rPr altLang="en-US" sz="2800" lang="zh-CN">
                <a:solidFill>
                  <a:srgbClr val="FF3300"/>
                </a:solidFill>
                <a:latin typeface="" pitchFamily="18" charset="0"/>
              </a:rPr>
              <a:t>。</a:t>
            </a:r>
          </a:p>
        </p:txBody>
      </p:sp>
      <p:grpSp>
        <p:nvGrpSpPr>
          <p:cNvPr id="304" name=""/>
          <p:cNvGrpSpPr/>
          <p:nvPr/>
        </p:nvGrpSpPr>
        <p:grpSpPr>
          <a:xfrm rot="0">
            <a:off x="5334000" y="1371600"/>
            <a:ext cx="3429000" cy="3690937"/>
            <a:chOff x="3360" y="864"/>
            <a:chExt cx="2160" cy="2325"/>
          </a:xfrm>
        </p:grpSpPr>
        <p:grpSp>
          <p:nvGrpSpPr>
            <p:cNvPr id="305" name=""/>
            <p:cNvGrpSpPr/>
            <p:nvPr/>
          </p:nvGrpSpPr>
          <p:grpSpPr>
            <a:xfrm rot="0">
              <a:off x="3360" y="1221"/>
              <a:ext cx="1920" cy="1968"/>
              <a:chOff x="3259" y="1023"/>
              <a:chExt cx="1920" cy="1968"/>
            </a:xfrm>
          </p:grpSpPr>
          <p:grpSp>
            <p:nvGrpSpPr>
              <p:cNvPr id="306" name=""/>
              <p:cNvGrpSpPr/>
              <p:nvPr/>
            </p:nvGrpSpPr>
            <p:grpSpPr>
              <a:xfrm rot="0">
                <a:off x="3451" y="1695"/>
                <a:ext cx="960" cy="327"/>
                <a:chOff x="1584" y="2881"/>
                <a:chExt cx="960" cy="327"/>
              </a:xfrm>
            </p:grpSpPr>
            <p:sp>
              <p:nvSpPr>
                <p:cNvPr id="1049087" name="Text Box 38"/>
                <p:cNvSpPr txBox="1"/>
                <p:nvPr/>
              </p:nvSpPr>
              <p:spPr>
                <a:xfrm rot="0">
                  <a:off x="1584" y="288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9088" name="Text Box 39"/>
                <p:cNvSpPr txBox="1"/>
                <p:nvPr/>
              </p:nvSpPr>
              <p:spPr>
                <a:xfrm rot="0">
                  <a:off x="2256" y="288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grpSp>
          <p:grpSp>
            <p:nvGrpSpPr>
              <p:cNvPr id="307" name=""/>
              <p:cNvGrpSpPr/>
              <p:nvPr/>
            </p:nvGrpSpPr>
            <p:grpSpPr>
              <a:xfrm rot="0">
                <a:off x="3451" y="1983"/>
                <a:ext cx="912" cy="327"/>
                <a:chOff x="1584" y="3169"/>
                <a:chExt cx="912" cy="327"/>
              </a:xfrm>
            </p:grpSpPr>
            <p:sp>
              <p:nvSpPr>
                <p:cNvPr id="1049089" name="Text Box 41"/>
                <p:cNvSpPr txBox="1"/>
                <p:nvPr/>
              </p:nvSpPr>
              <p:spPr>
                <a:xfrm rot="0">
                  <a:off x="1584" y="3169"/>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9090" name="Rectangle 42"/>
                <p:cNvSpPr/>
                <p:nvPr/>
              </p:nvSpPr>
              <p:spPr>
                <a:xfrm rot="0">
                  <a:off x="2256" y="3169"/>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grpSp>
          <p:sp>
            <p:nvSpPr>
              <p:cNvPr id="1049091" name="Text Box 43"/>
              <p:cNvSpPr txBox="1"/>
              <p:nvPr/>
            </p:nvSpPr>
            <p:spPr>
              <a:xfrm rot="0">
                <a:off x="4699" y="1974"/>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grpSp>
            <p:nvGrpSpPr>
              <p:cNvPr id="308" name=""/>
              <p:cNvGrpSpPr/>
              <p:nvPr/>
            </p:nvGrpSpPr>
            <p:grpSpPr>
              <a:xfrm rot="0">
                <a:off x="3451" y="2589"/>
                <a:ext cx="900" cy="327"/>
                <a:chOff x="1584" y="3745"/>
                <a:chExt cx="900" cy="327"/>
              </a:xfrm>
            </p:grpSpPr>
            <p:sp>
              <p:nvSpPr>
                <p:cNvPr id="1049092" name="Rectangle 45"/>
                <p:cNvSpPr/>
                <p:nvPr/>
              </p:nvSpPr>
              <p:spPr>
                <a:xfrm rot="0">
                  <a:off x="1584" y="374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sp>
              <p:nvSpPr>
                <p:cNvPr id="1049093" name="Rectangle 46"/>
                <p:cNvSpPr/>
                <p:nvPr/>
              </p:nvSpPr>
              <p:spPr>
                <a:xfrm rot="0">
                  <a:off x="2256" y="374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grpSp>
          <p:sp>
            <p:nvSpPr>
              <p:cNvPr id="1049094" name="Rectangle 47"/>
              <p:cNvSpPr/>
              <p:nvPr/>
            </p:nvSpPr>
            <p:spPr>
              <a:xfrm rot="0">
                <a:off x="4699" y="2608"/>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0</a:t>
                </a:r>
              </a:p>
            </p:txBody>
          </p:sp>
          <p:grpSp>
            <p:nvGrpSpPr>
              <p:cNvPr id="309" name=""/>
              <p:cNvGrpSpPr/>
              <p:nvPr/>
            </p:nvGrpSpPr>
            <p:grpSpPr>
              <a:xfrm rot="0">
                <a:off x="3451" y="2301"/>
                <a:ext cx="1476" cy="327"/>
                <a:chOff x="3552" y="2526"/>
                <a:chExt cx="1476" cy="327"/>
              </a:xfrm>
            </p:grpSpPr>
            <p:sp>
              <p:nvSpPr>
                <p:cNvPr id="1049095" name="Rectangle 49"/>
                <p:cNvSpPr/>
                <p:nvPr/>
              </p:nvSpPr>
              <p:spPr>
                <a:xfrm rot="0">
                  <a:off x="4224"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9096" name="Rectangle 50"/>
                <p:cNvSpPr/>
                <p:nvPr/>
              </p:nvSpPr>
              <p:spPr>
                <a:xfrm rot="0">
                  <a:off x="3552"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sp>
              <p:nvSpPr>
                <p:cNvPr id="1049097" name="Rectangle 51"/>
                <p:cNvSpPr/>
                <p:nvPr/>
              </p:nvSpPr>
              <p:spPr>
                <a:xfrm rot="0">
                  <a:off x="4800"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grpSp>
          <p:sp>
            <p:nvSpPr>
              <p:cNvPr id="1049098" name="Rectangle 52"/>
              <p:cNvSpPr/>
              <p:nvPr/>
            </p:nvSpPr>
            <p:spPr>
              <a:xfrm rot="0">
                <a:off x="4699" y="1680"/>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grpSp>
            <p:nvGrpSpPr>
              <p:cNvPr id="310" name=""/>
              <p:cNvGrpSpPr/>
              <p:nvPr/>
            </p:nvGrpSpPr>
            <p:grpSpPr>
              <a:xfrm rot="0">
                <a:off x="3259" y="1023"/>
                <a:ext cx="1920" cy="1968"/>
                <a:chOff x="3360" y="1200"/>
                <a:chExt cx="1920" cy="1968"/>
              </a:xfrm>
            </p:grpSpPr>
            <p:sp>
              <p:nvSpPr>
                <p:cNvPr id="1049099" name="Line 54"/>
                <p:cNvSpPr/>
                <p:nvPr/>
              </p:nvSpPr>
              <p:spPr>
                <a:xfrm rot="0">
                  <a:off x="3360" y="1200"/>
                  <a:ext cx="1872" cy="0"/>
                </a:xfrm>
                <a:prstGeom prst="line"/>
                <a:noFill/>
                <a:ln w="28575" cap="flat" cmpd="sng">
                  <a:solidFill>
                    <a:schemeClr val="lt2">
                      <a:alpha val="100000"/>
                    </a:schemeClr>
                  </a:solidFill>
                  <a:prstDash val="solid"/>
                  <a:round/>
                </a:ln>
              </p:spPr>
            </p:sp>
            <p:sp>
              <p:nvSpPr>
                <p:cNvPr id="1049100" name="Line 55"/>
                <p:cNvSpPr/>
                <p:nvPr/>
              </p:nvSpPr>
              <p:spPr>
                <a:xfrm rot="0">
                  <a:off x="3360" y="1536"/>
                  <a:ext cx="1872" cy="0"/>
                </a:xfrm>
                <a:prstGeom prst="line"/>
                <a:noFill/>
                <a:ln w="28575" cap="flat" cmpd="sng">
                  <a:solidFill>
                    <a:schemeClr val="lt2">
                      <a:alpha val="100000"/>
                    </a:schemeClr>
                  </a:solidFill>
                  <a:prstDash val="solid"/>
                  <a:round/>
                </a:ln>
              </p:spPr>
            </p:sp>
            <p:grpSp>
              <p:nvGrpSpPr>
                <p:cNvPr id="311" name=""/>
                <p:cNvGrpSpPr/>
                <p:nvPr/>
              </p:nvGrpSpPr>
              <p:grpSpPr>
                <a:xfrm rot="0">
                  <a:off x="3360" y="1200"/>
                  <a:ext cx="1920" cy="1968"/>
                  <a:chOff x="3360" y="1200"/>
                  <a:chExt cx="1920" cy="1968"/>
                </a:xfrm>
              </p:grpSpPr>
              <p:sp>
                <p:nvSpPr>
                  <p:cNvPr id="1049101" name="Text Box 57"/>
                  <p:cNvSpPr txBox="1"/>
                  <p:nvPr/>
                </p:nvSpPr>
                <p:spPr>
                  <a:xfrm rot="0">
                    <a:off x="3504" y="150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A</a:t>
                    </a:r>
                  </a:p>
                </p:txBody>
              </p:sp>
              <p:sp>
                <p:nvSpPr>
                  <p:cNvPr id="1049102" name="Text Box 58"/>
                  <p:cNvSpPr txBox="1"/>
                  <p:nvPr/>
                </p:nvSpPr>
                <p:spPr>
                  <a:xfrm rot="0">
                    <a:off x="4176" y="150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B</a:t>
                    </a:r>
                  </a:p>
                </p:txBody>
              </p:sp>
              <p:sp>
                <p:nvSpPr>
                  <p:cNvPr id="1049103" name="Text Box 59"/>
                  <p:cNvSpPr txBox="1"/>
                  <p:nvPr/>
                </p:nvSpPr>
                <p:spPr>
                  <a:xfrm rot="0">
                    <a:off x="4848" y="1507"/>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Y</a:t>
                    </a:r>
                  </a:p>
                </p:txBody>
              </p:sp>
              <p:sp>
                <p:nvSpPr>
                  <p:cNvPr id="1049104" name="Line 60"/>
                  <p:cNvSpPr/>
                  <p:nvPr/>
                </p:nvSpPr>
                <p:spPr>
                  <a:xfrm rot="0">
                    <a:off x="4656" y="1200"/>
                    <a:ext cx="0" cy="1968"/>
                  </a:xfrm>
                  <a:prstGeom prst="line"/>
                  <a:noFill/>
                  <a:ln w="28575" cap="flat" cmpd="sng">
                    <a:solidFill>
                      <a:schemeClr val="lt2">
                        <a:alpha val="100000"/>
                      </a:schemeClr>
                    </a:solidFill>
                    <a:prstDash val="solid"/>
                    <a:round/>
                  </a:ln>
                </p:spPr>
              </p:sp>
              <p:sp>
                <p:nvSpPr>
                  <p:cNvPr id="1049105" name="Line 61"/>
                  <p:cNvSpPr/>
                  <p:nvPr/>
                </p:nvSpPr>
                <p:spPr>
                  <a:xfrm rot="0">
                    <a:off x="4032" y="1536"/>
                    <a:ext cx="0" cy="1632"/>
                  </a:xfrm>
                  <a:prstGeom prst="line"/>
                  <a:noFill/>
                  <a:ln w="28575" cap="flat" cmpd="sng">
                    <a:solidFill>
                      <a:schemeClr val="lt2">
                        <a:alpha val="100000"/>
                      </a:schemeClr>
                    </a:solidFill>
                    <a:prstDash val="solid"/>
                    <a:round/>
                  </a:ln>
                </p:spPr>
              </p:sp>
              <p:sp>
                <p:nvSpPr>
                  <p:cNvPr id="1049106" name="Text Box 62"/>
                  <p:cNvSpPr txBox="1"/>
                  <p:nvPr/>
                </p:nvSpPr>
                <p:spPr>
                  <a:xfrm rot="0">
                    <a:off x="3552" y="1200"/>
                    <a:ext cx="110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chemeClr val="accent2"/>
                        </a:solidFill>
                      </a:rPr>
                      <a:t>输       入</a:t>
                    </a:r>
                  </a:p>
                </p:txBody>
              </p:sp>
              <p:sp>
                <p:nvSpPr>
                  <p:cNvPr id="1049107" name="Text Box 63"/>
                  <p:cNvSpPr txBox="1"/>
                  <p:nvPr/>
                </p:nvSpPr>
                <p:spPr>
                  <a:xfrm rot="0">
                    <a:off x="4656" y="1200"/>
                    <a:ext cx="62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chemeClr val="accent2"/>
                        </a:solidFill>
                      </a:rPr>
                      <a:t>输出</a:t>
                    </a:r>
                  </a:p>
                </p:txBody>
              </p:sp>
              <p:sp>
                <p:nvSpPr>
                  <p:cNvPr id="1049108" name="Line 64"/>
                  <p:cNvSpPr/>
                  <p:nvPr/>
                </p:nvSpPr>
                <p:spPr>
                  <a:xfrm rot="0">
                    <a:off x="3360" y="1873"/>
                    <a:ext cx="1872" cy="0"/>
                  </a:xfrm>
                  <a:prstGeom prst="line"/>
                  <a:noFill/>
                  <a:ln w="28575" cap="sq" cmpd="sng">
                    <a:solidFill>
                      <a:schemeClr val="lt2">
                        <a:alpha val="100000"/>
                      </a:schemeClr>
                    </a:solidFill>
                    <a:prstDash val="solid"/>
                    <a:round/>
                  </a:ln>
                </p:spPr>
              </p:sp>
              <p:sp>
                <p:nvSpPr>
                  <p:cNvPr id="1049109" name="Line 65"/>
                  <p:cNvSpPr/>
                  <p:nvPr/>
                </p:nvSpPr>
                <p:spPr>
                  <a:xfrm rot="0">
                    <a:off x="3408" y="3168"/>
                    <a:ext cx="1872" cy="0"/>
                  </a:xfrm>
                  <a:prstGeom prst="line"/>
                  <a:noFill/>
                  <a:ln w="28575" cap="sq" cmpd="sng">
                    <a:solidFill>
                      <a:schemeClr val="lt2">
                        <a:alpha val="100000"/>
                      </a:schemeClr>
                    </a:solidFill>
                    <a:prstDash val="solid"/>
                    <a:round/>
                  </a:ln>
                </p:spPr>
              </p:sp>
            </p:grpSp>
          </p:grpSp>
        </p:grpSp>
        <p:sp>
          <p:nvSpPr>
            <p:cNvPr id="1049110" name="Rectangle 66"/>
            <p:cNvSpPr/>
            <p:nvPr/>
          </p:nvSpPr>
          <p:spPr>
            <a:xfrm rot="0">
              <a:off x="3408" y="864"/>
              <a:ext cx="2112"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 </a:t>
              </a:r>
              <a:r>
                <a:rPr altLang="en-US" sz="2800" lang="zh-CN">
                  <a:solidFill>
                    <a:srgbClr val="000018"/>
                  </a:solidFill>
                </a:rPr>
                <a:t>或非逻辑状态表</a:t>
              </a:r>
            </a:p>
          </p:txBody>
        </p:sp>
      </p:grpSp>
      <p:grpSp>
        <p:nvGrpSpPr>
          <p:cNvPr id="312" name=""/>
          <p:cNvGrpSpPr/>
          <p:nvPr/>
        </p:nvGrpSpPr>
        <p:grpSpPr>
          <a:xfrm rot="0">
            <a:off x="838200" y="5105400"/>
            <a:ext cx="4121150" cy="574674"/>
            <a:chOff x="528" y="3216"/>
            <a:chExt cx="2596" cy="362"/>
          </a:xfrm>
        </p:grpSpPr>
        <p:grpSp>
          <p:nvGrpSpPr>
            <p:cNvPr id="313" name=""/>
            <p:cNvGrpSpPr/>
            <p:nvPr/>
          </p:nvGrpSpPr>
          <p:grpSpPr>
            <a:xfrm rot="0">
              <a:off x="528" y="3216"/>
              <a:ext cx="2596" cy="362"/>
              <a:chOff x="528" y="802"/>
              <a:chExt cx="2596" cy="362"/>
            </a:xfrm>
          </p:grpSpPr>
          <p:sp>
            <p:nvSpPr>
              <p:cNvPr id="1049111" name="Rectangle 70"/>
              <p:cNvSpPr/>
              <p:nvPr/>
            </p:nvSpPr>
            <p:spPr>
              <a:xfrm rot="0">
                <a:off x="1920" y="802"/>
                <a:ext cx="1204" cy="36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3200" i="1" lang="en-US">
                    <a:solidFill>
                      <a:srgbClr val="000099"/>
                    </a:solidFill>
                    <a:latin typeface="" pitchFamily="18" charset="0"/>
                  </a:rPr>
                  <a:t>Y = A + B  </a:t>
                </a:r>
              </a:p>
            </p:txBody>
          </p:sp>
          <p:sp>
            <p:nvSpPr>
              <p:cNvPr id="1049112" name="Rectangle 71"/>
              <p:cNvSpPr/>
              <p:nvPr/>
            </p:nvSpPr>
            <p:spPr>
              <a:xfrm rot="0">
                <a:off x="528" y="817"/>
                <a:ext cx="134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sz="2800" lang="zh-CN">
                    <a:effectLst>
                      <a:outerShdw algn="tl" blurRad="38100" dir="2700000" dist="38100">
                        <a:srgbClr val="C0C0C0"/>
                      </a:outerShdw>
                    </a:effectLst>
                    <a:latin typeface="" pitchFamily="18" charset="0"/>
                  </a:rPr>
                  <a:t>逻辑表达式： </a:t>
                </a:r>
              </a:p>
            </p:txBody>
          </p:sp>
        </p:grpSp>
        <p:sp>
          <p:nvSpPr>
            <p:cNvPr id="1049113" name="Line 72"/>
            <p:cNvSpPr/>
            <p:nvPr/>
          </p:nvSpPr>
          <p:spPr>
            <a:xfrm rot="0">
              <a:off x="2426" y="3249"/>
              <a:ext cx="635" cy="0"/>
            </a:xfrm>
            <a:prstGeom prst="line"/>
            <a:noFill/>
            <a:ln w="28575" cap="flat" cmpd="sng">
              <a:solidFill>
                <a:schemeClr val="dk1">
                  <a:alpha val="100000"/>
                </a:schemeClr>
              </a:solidFill>
              <a:prstDash val="solid"/>
              <a:round/>
            </a:ln>
          </p:spPr>
        </p:sp>
      </p:grpSp>
      <p:pic>
        <p:nvPicPr>
          <p:cNvPr id="2097169" name="Picture 73" descr="图片19"/>
          <p:cNvPicPr>
            <a:picLocks/>
          </p:cNvPicPr>
          <p:nvPr/>
        </p:nvPicPr>
        <p:blipFill>
          <a:blip xmlns:r="http://schemas.openxmlformats.org/officeDocument/2006/relationships" r:embed="rId1"/>
          <a:srcRect l="0" t="0" r="0" b="0"/>
          <a:stretch>
            <a:fillRect/>
          </a:stretch>
        </p:blipFill>
        <p:spPr>
          <a:xfrm rot="0">
            <a:off x="1547812" y="3587750"/>
            <a:ext cx="2806700" cy="1092200"/>
          </a:xfrm>
          <a:prstGeom prst="rect"/>
          <a:noFill/>
          <a:ln>
            <a:noFill/>
          </a:ln>
        </p:spPr>
      </p:pic>
      <p:grpSp>
        <p:nvGrpSpPr>
          <p:cNvPr id="314" name=""/>
          <p:cNvGrpSpPr/>
          <p:nvPr/>
        </p:nvGrpSpPr>
        <p:grpSpPr>
          <a:xfrm rot="0">
            <a:off x="915987" y="1571625"/>
            <a:ext cx="2538412" cy="1593850"/>
            <a:chOff x="577" y="990"/>
            <a:chExt cx="1599" cy="1004"/>
          </a:xfrm>
        </p:grpSpPr>
        <p:sp>
          <p:nvSpPr>
            <p:cNvPr id="1049114" name="Rectangle 21"/>
            <p:cNvSpPr/>
            <p:nvPr/>
          </p:nvSpPr>
          <p:spPr>
            <a:xfrm rot="0">
              <a:off x="921" y="1706"/>
              <a:ext cx="598"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99"/>
                  </a:solidFill>
                  <a:effectLst>
                    <a:outerShdw algn="tl" blurRad="38100" dir="2700000" dist="38100">
                      <a:srgbClr val="C0C0C0"/>
                    </a:outerShdw>
                  </a:effectLst>
                  <a:latin typeface="" pitchFamily="18" charset="0"/>
                </a:rPr>
                <a:t> </a:t>
              </a:r>
              <a:r>
                <a:rPr altLang="en-US" lang="zh-CN">
                  <a:solidFill>
                    <a:srgbClr val="000099"/>
                  </a:solidFill>
                  <a:effectLst>
                    <a:outerShdw algn="tl" blurRad="38100" dir="2700000" dist="38100">
                      <a:srgbClr val="C0C0C0"/>
                    </a:outerShdw>
                  </a:effectLst>
                  <a:latin typeface="" pitchFamily="18" charset="0"/>
                </a:rPr>
                <a:t>或 门</a:t>
              </a:r>
            </a:p>
          </p:txBody>
        </p:sp>
        <p:pic>
          <p:nvPicPr>
            <p:cNvPr id="2097170" name="Picture 74" descr="图片17"/>
            <p:cNvPicPr>
              <a:picLocks/>
            </p:cNvPicPr>
            <p:nvPr/>
          </p:nvPicPr>
          <p:blipFill>
            <a:blip xmlns:r="http://schemas.openxmlformats.org/officeDocument/2006/relationships" r:embed="rId2"/>
            <a:srcRect l="0" t="0" r="0" b="0"/>
            <a:stretch>
              <a:fillRect/>
            </a:stretch>
          </p:blipFill>
          <p:spPr>
            <a:xfrm rot="0">
              <a:off x="577" y="990"/>
              <a:ext cx="1599" cy="697"/>
            </a:xfrm>
            <a:prstGeom prst="rect"/>
            <a:noFill/>
            <a:ln>
              <a:noFill/>
            </a:ln>
          </p:spPr>
        </p:pic>
      </p:grpSp>
      <p:grpSp>
        <p:nvGrpSpPr>
          <p:cNvPr id="315" name=""/>
          <p:cNvGrpSpPr/>
          <p:nvPr/>
        </p:nvGrpSpPr>
        <p:grpSpPr>
          <a:xfrm rot="0">
            <a:off x="3228975" y="1771650"/>
            <a:ext cx="1828800" cy="1403350"/>
            <a:chOff x="2034" y="1116"/>
            <a:chExt cx="1152" cy="884"/>
          </a:xfrm>
        </p:grpSpPr>
        <p:sp>
          <p:nvSpPr>
            <p:cNvPr id="1049115" name="Rectangle 67"/>
            <p:cNvSpPr/>
            <p:nvPr/>
          </p:nvSpPr>
          <p:spPr>
            <a:xfrm rot="0">
              <a:off x="2034" y="1712"/>
              <a:ext cx="598"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99"/>
                  </a:solidFill>
                  <a:effectLst>
                    <a:outerShdw algn="tl" blurRad="38100" dir="2700000" dist="38100">
                      <a:srgbClr val="C0C0C0"/>
                    </a:outerShdw>
                  </a:effectLst>
                  <a:latin typeface="" pitchFamily="18" charset="0"/>
                </a:rPr>
                <a:t> </a:t>
              </a:r>
              <a:r>
                <a:rPr altLang="en-US" lang="zh-CN">
                  <a:solidFill>
                    <a:srgbClr val="000099"/>
                  </a:solidFill>
                  <a:effectLst>
                    <a:outerShdw algn="tl" blurRad="38100" dir="2700000" dist="38100">
                      <a:srgbClr val="C0C0C0"/>
                    </a:outerShdw>
                  </a:effectLst>
                  <a:latin typeface="" pitchFamily="18" charset="0"/>
                </a:rPr>
                <a:t>非 门</a:t>
              </a:r>
            </a:p>
          </p:txBody>
        </p:sp>
        <p:pic>
          <p:nvPicPr>
            <p:cNvPr id="2097171" name="Picture 75" descr="图片18"/>
            <p:cNvPicPr>
              <a:picLocks/>
            </p:cNvPicPr>
            <p:nvPr/>
          </p:nvPicPr>
          <p:blipFill>
            <a:blip xmlns:r="http://schemas.openxmlformats.org/officeDocument/2006/relationships" r:embed="rId3"/>
            <a:srcRect l="0" t="0" r="0" b="0"/>
            <a:stretch>
              <a:fillRect/>
            </a:stretch>
          </p:blipFill>
          <p:spPr>
            <a:xfrm rot="0">
              <a:off x="2146" y="1116"/>
              <a:ext cx="1040" cy="516"/>
            </a:xfrm>
            <a:prstGeom prst="rect"/>
            <a:noFill/>
            <a:ln>
              <a:noFill/>
            </a:ln>
          </p:spPr>
        </p:pic>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085"/>
                                        </p:tgtEl>
                                        <p:attrNameLst>
                                          <p:attrName>style.visibility</p:attrName>
                                        </p:attrNameLst>
                                      </p:cBhvr>
                                      <p:to>
                                        <p:strVal val="visible"/>
                                      </p:to>
                                    </p:set>
                                    <p:animEffect transition="in" filter="blinds(horizontal)">
                                      <p:cBhvr>
                                        <p:cTn dur="500" id="7"/>
                                        <p:tgtEl>
                                          <p:spTgt spid="1049085"/>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314"/>
                                        </p:tgtEl>
                                        <p:attrNameLst>
                                          <p:attrName>style.visibility</p:attrName>
                                        </p:attrNameLst>
                                      </p:cBhvr>
                                      <p:to>
                                        <p:strVal val="visible"/>
                                      </p:to>
                                    </p:set>
                                    <p:animEffect transition="in" filter="wipe(left)">
                                      <p:cBhvr>
                                        <p:cTn dur="1000" id="12"/>
                                        <p:tgtEl>
                                          <p:spTgt spid="314"/>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315"/>
                                        </p:tgtEl>
                                        <p:attrNameLst>
                                          <p:attrName>style.visibility</p:attrName>
                                        </p:attrNameLst>
                                      </p:cBhvr>
                                      <p:to>
                                        <p:strVal val="visible"/>
                                      </p:to>
                                    </p:set>
                                    <p:animEffect transition="in" filter="wipe(left)">
                                      <p:cBhvr>
                                        <p:cTn dur="1000" id="17"/>
                                        <p:tgtEl>
                                          <p:spTgt spid="31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1">
                                  <p:stCondLst>
                                    <p:cond delay="0"/>
                                  </p:stCondLst>
                                  <p:childTnLst>
                                    <p:set>
                                      <p:cBhvr>
                                        <p:cTn dur="1" fill="hold" id="21">
                                          <p:stCondLst>
                                            <p:cond delay="0"/>
                                          </p:stCondLst>
                                        </p:cTn>
                                        <p:tgtEl>
                                          <p:spTgt spid="1049082"/>
                                        </p:tgtEl>
                                        <p:attrNameLst>
                                          <p:attrName>style.visibility</p:attrName>
                                        </p:attrNameLst>
                                      </p:cBhvr>
                                      <p:to>
                                        <p:strVal val="visible"/>
                                      </p:to>
                                    </p:set>
                                    <p:animEffect transition="in" filter="wipe(up)">
                                      <p:cBhvr>
                                        <p:cTn dur="500" id="22"/>
                                        <p:tgtEl>
                                          <p:spTgt spid="1049082"/>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8">
                                  <p:stCondLst>
                                    <p:cond delay="0"/>
                                  </p:stCondLst>
                                  <p:childTnLst>
                                    <p:set>
                                      <p:cBhvr>
                                        <p:cTn dur="1" fill="hold" id="26">
                                          <p:stCondLst>
                                            <p:cond delay="0"/>
                                          </p:stCondLst>
                                        </p:cTn>
                                        <p:tgtEl>
                                          <p:spTgt spid="2097169"/>
                                        </p:tgtEl>
                                        <p:attrNameLst>
                                          <p:attrName>style.visibility</p:attrName>
                                        </p:attrNameLst>
                                      </p:cBhvr>
                                      <p:to>
                                        <p:strVal val="visible"/>
                                      </p:to>
                                    </p:set>
                                    <p:animEffect transition="in" filter="wipe(left)">
                                      <p:cBhvr>
                                        <p:cTn dur="1000" id="27"/>
                                        <p:tgtEl>
                                          <p:spTgt spid="2097169"/>
                                        </p:tgtEl>
                                      </p:cBhvr>
                                    </p:animEffect>
                                  </p:childTnLst>
                                </p:cTn>
                              </p:par>
                            </p:childTnLst>
                          </p:cTn>
                        </p:par>
                        <p:par>
                          <p:cTn fill="hold" id="28">
                            <p:stCondLst>
                              <p:cond delay="1000"/>
                            </p:stCondLst>
                            <p:childTnLst>
                              <p:par>
                                <p:cTn fill="hold" grpId="0" id="29" nodeType="afterEffect" presetClass="entr" presetID="4" presetSubtype="16">
                                  <p:stCondLst>
                                    <p:cond delay="0"/>
                                  </p:stCondLst>
                                  <p:childTnLst>
                                    <p:set>
                                      <p:cBhvr>
                                        <p:cTn dur="1" fill="hold" id="30">
                                          <p:stCondLst>
                                            <p:cond delay="0"/>
                                          </p:stCondLst>
                                        </p:cTn>
                                        <p:tgtEl>
                                          <p:spTgt spid="1049083"/>
                                        </p:tgtEl>
                                        <p:attrNameLst>
                                          <p:attrName>style.visibility</p:attrName>
                                        </p:attrNameLst>
                                      </p:cBhvr>
                                      <p:to>
                                        <p:strVal val="visible"/>
                                      </p:to>
                                    </p:set>
                                    <p:animEffect transition="in" filter="box(in)">
                                      <p:cBhvr>
                                        <p:cTn dur="500" id="31"/>
                                        <p:tgtEl>
                                          <p:spTgt spid="1049083"/>
                                        </p:tgtEl>
                                      </p:cBhvr>
                                    </p:animEffect>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22" presetSubtype="8">
                                  <p:stCondLst>
                                    <p:cond delay="0"/>
                                  </p:stCondLst>
                                  <p:childTnLst>
                                    <p:set>
                                      <p:cBhvr>
                                        <p:cTn dur="1" fill="hold" id="35">
                                          <p:stCondLst>
                                            <p:cond delay="0"/>
                                          </p:stCondLst>
                                        </p:cTn>
                                        <p:tgtEl>
                                          <p:spTgt spid="312"/>
                                        </p:tgtEl>
                                        <p:attrNameLst>
                                          <p:attrName>style.visibility</p:attrName>
                                        </p:attrNameLst>
                                      </p:cBhvr>
                                      <p:to>
                                        <p:strVal val="visible"/>
                                      </p:to>
                                    </p:set>
                                    <p:animEffect transition="in" filter="wipe(left)">
                                      <p:cBhvr>
                                        <p:cTn dur="500" id="36"/>
                                        <p:tgtEl>
                                          <p:spTgt spid="312"/>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8">
                                  <p:stCondLst>
                                    <p:cond delay="0"/>
                                  </p:stCondLst>
                                  <p:childTnLst>
                                    <p:set>
                                      <p:cBhvr>
                                        <p:cTn dur="1" fill="hold" id="40">
                                          <p:stCondLst>
                                            <p:cond delay="0"/>
                                          </p:stCondLst>
                                        </p:cTn>
                                        <p:tgtEl>
                                          <p:spTgt spid="1049086"/>
                                        </p:tgtEl>
                                        <p:attrNameLst>
                                          <p:attrName>style.visibility</p:attrName>
                                        </p:attrNameLst>
                                      </p:cBhvr>
                                      <p:to>
                                        <p:strVal val="visible"/>
                                      </p:to>
                                    </p:set>
                                    <p:animEffect transition="in" filter="wipe(left)">
                                      <p:cBhvr>
                                        <p:cTn dur="500" id="41"/>
                                        <p:tgtEl>
                                          <p:spTgt spid="1049086"/>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ntr" presetID="22" presetSubtype="8">
                                  <p:stCondLst>
                                    <p:cond delay="0"/>
                                  </p:stCondLst>
                                  <p:childTnLst>
                                    <p:set>
                                      <p:cBhvr>
                                        <p:cTn dur="1" fill="hold" id="45">
                                          <p:stCondLst>
                                            <p:cond delay="0"/>
                                          </p:stCondLst>
                                        </p:cTn>
                                        <p:tgtEl>
                                          <p:spTgt spid="304"/>
                                        </p:tgtEl>
                                        <p:attrNameLst>
                                          <p:attrName>style.visibility</p:attrName>
                                        </p:attrNameLst>
                                      </p:cBhvr>
                                      <p:to>
                                        <p:strVal val="visible"/>
                                      </p:to>
                                    </p:set>
                                    <p:animEffect transition="in" filter="wipe(left)">
                                      <p:cBhvr>
                                        <p:cTn dur="500" id="46"/>
                                        <p:tgtEl>
                                          <p:spTgt spid="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2" grpId="0" uiExpand="0" build="whole" animBg="1"/>
      <p:bldP spid="1049083" grpId="0" uiExpand="0" build="whole"/>
      <p:bldP spid="1049085" grpId="0" uiExpand="0" build="whole"/>
      <p:bldP spid="1049086" grpId="0" uiExpand="0" build="whole"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317" name=""/>
        <p:cNvGrpSpPr/>
        <p:nvPr/>
      </p:nvGrpSpPr>
      <p:grpSpPr>
        <a:xfrm rot="0">
          <a:off x="0" y="0"/>
          <a:ext cx="0" cy="0"/>
          <a:chOff x="0" y="0"/>
          <a:chExt cx="0" cy="0"/>
        </a:xfrm>
      </p:grpSpPr>
      <p:grpSp>
        <p:nvGrpSpPr>
          <p:cNvPr id="318" name=""/>
          <p:cNvGrpSpPr/>
          <p:nvPr/>
        </p:nvGrpSpPr>
        <p:grpSpPr>
          <a:xfrm rot="0">
            <a:off x="1371600" y="1027112"/>
            <a:ext cx="6054725" cy="2774950"/>
            <a:chOff x="864" y="663"/>
            <a:chExt cx="3814" cy="1748"/>
          </a:xfrm>
        </p:grpSpPr>
        <p:pic>
          <p:nvPicPr>
            <p:cNvPr id="2097172" name="Picture 120" descr="图片20"/>
            <p:cNvPicPr>
              <a:picLocks/>
            </p:cNvPicPr>
            <p:nvPr/>
          </p:nvPicPr>
          <p:blipFill>
            <a:blip xmlns:r="http://schemas.openxmlformats.org/officeDocument/2006/relationships" r:embed="rId1"/>
            <a:srcRect l="0" t="0" r="0" b="0"/>
            <a:stretch>
              <a:fillRect/>
            </a:stretch>
          </p:blipFill>
          <p:spPr>
            <a:xfrm rot="0">
              <a:off x="914" y="663"/>
              <a:ext cx="3764" cy="1748"/>
            </a:xfrm>
            <a:prstGeom prst="rect"/>
            <a:noFill/>
            <a:ln>
              <a:noFill/>
            </a:ln>
          </p:spPr>
        </p:pic>
        <p:sp>
          <p:nvSpPr>
            <p:cNvPr id="1049116" name="Text Box 84"/>
            <p:cNvSpPr txBox="1"/>
            <p:nvPr/>
          </p:nvSpPr>
          <p:spPr>
            <a:xfrm rot="0">
              <a:off x="1632" y="672"/>
              <a:ext cx="336"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r" eaLnBrk="1" hangingPunct="1" latinLnBrk="1" lvl="0">
                <a:spcBef>
                  <a:spcPct val="50000"/>
                </a:spcBef>
              </a:pPr>
              <a:r>
                <a:rPr altLang="zh-CN" sz="2800" lang="en-US">
                  <a:solidFill>
                    <a:srgbClr val="FF3300"/>
                  </a:solidFill>
                  <a:latin typeface="" pitchFamily="18" charset="0"/>
                </a:rPr>
                <a:t>&amp;</a:t>
              </a:r>
            </a:p>
          </p:txBody>
        </p:sp>
        <p:sp>
          <p:nvSpPr>
            <p:cNvPr id="1049117" name="Text Box 85"/>
            <p:cNvSpPr txBox="1"/>
            <p:nvPr/>
          </p:nvSpPr>
          <p:spPr>
            <a:xfrm rot="0">
              <a:off x="864" y="672"/>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r" eaLnBrk="1" hangingPunct="1" latinLnBrk="1" lvl="0">
                <a:spcBef>
                  <a:spcPct val="50000"/>
                </a:spcBef>
              </a:pPr>
              <a:r>
                <a:rPr altLang="zh-CN" sz="2800" i="1" lang="en-US">
                  <a:solidFill>
                    <a:srgbClr val="FF3300"/>
                  </a:solidFill>
                  <a:latin typeface="" pitchFamily="18" charset="0"/>
                </a:rPr>
                <a:t>A</a:t>
              </a:r>
            </a:p>
          </p:txBody>
        </p:sp>
      </p:grpSp>
      <p:sp>
        <p:nvSpPr>
          <p:cNvPr id="1049118" name="Text Box 2"/>
          <p:cNvSpPr txBox="1"/>
          <p:nvPr/>
        </p:nvSpPr>
        <p:spPr>
          <a:xfrm rot="0">
            <a:off x="533400" y="457200"/>
            <a:ext cx="65532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effectLst>
                  <a:outerShdw algn="tl" blurRad="38100" dir="2700000" dist="38100">
                    <a:srgbClr val="C0C0C0"/>
                  </a:outerShdw>
                </a:effectLst>
                <a:latin typeface="" pitchFamily="18" charset="0"/>
              </a:rPr>
              <a:t>例：根据输入波形画出输出波形</a:t>
            </a:r>
          </a:p>
        </p:txBody>
      </p:sp>
      <p:sp>
        <p:nvSpPr>
          <p:cNvPr id="1049119" name="Rectangle 3"/>
          <p:cNvSpPr/>
          <p:nvPr/>
        </p:nvSpPr>
        <p:spPr>
          <a:xfrm rot="0">
            <a:off x="1066800" y="2336800"/>
            <a:ext cx="500380" cy="510541"/>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000018"/>
                </a:solidFill>
                <a:latin typeface="" pitchFamily="18" charset="0"/>
              </a:rPr>
              <a:t>A</a:t>
            </a:r>
          </a:p>
        </p:txBody>
      </p:sp>
      <p:sp>
        <p:nvSpPr>
          <p:cNvPr id="1049120" name="Rectangle 4"/>
          <p:cNvSpPr/>
          <p:nvPr/>
        </p:nvSpPr>
        <p:spPr>
          <a:xfrm rot="0">
            <a:off x="1066800" y="3327400"/>
            <a:ext cx="487680" cy="51054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000018"/>
                </a:solidFill>
                <a:latin typeface="" pitchFamily="18" charset="0"/>
              </a:rPr>
              <a:t>B</a:t>
            </a:r>
          </a:p>
        </p:txBody>
      </p:sp>
      <p:grpSp>
        <p:nvGrpSpPr>
          <p:cNvPr id="319" name=""/>
          <p:cNvGrpSpPr/>
          <p:nvPr/>
        </p:nvGrpSpPr>
        <p:grpSpPr>
          <a:xfrm rot="0">
            <a:off x="990600" y="3970337"/>
            <a:ext cx="6019800" cy="630237"/>
            <a:chOff x="624" y="2517"/>
            <a:chExt cx="3792" cy="397"/>
          </a:xfrm>
        </p:grpSpPr>
        <p:grpSp>
          <p:nvGrpSpPr>
            <p:cNvPr id="320" name=""/>
            <p:cNvGrpSpPr/>
            <p:nvPr/>
          </p:nvGrpSpPr>
          <p:grpSpPr>
            <a:xfrm rot="0">
              <a:off x="1291" y="2517"/>
              <a:ext cx="313" cy="317"/>
              <a:chOff x="960" y="2592"/>
              <a:chExt cx="192" cy="240"/>
            </a:xfrm>
          </p:grpSpPr>
          <p:sp>
            <p:nvSpPr>
              <p:cNvPr id="1049121" name="Line 50"/>
              <p:cNvSpPr/>
              <p:nvPr/>
            </p:nvSpPr>
            <p:spPr>
              <a:xfrm rot="0">
                <a:off x="960" y="2592"/>
                <a:ext cx="0" cy="240"/>
              </a:xfrm>
              <a:prstGeom prst="line"/>
              <a:noFill/>
              <a:ln w="38100" cap="sq" cmpd="sng">
                <a:solidFill>
                  <a:srgbClr val="FF3300">
                    <a:alpha val="100000"/>
                  </a:srgbClr>
                </a:solidFill>
                <a:prstDash val="solid"/>
                <a:round/>
              </a:ln>
            </p:spPr>
          </p:sp>
          <p:sp>
            <p:nvSpPr>
              <p:cNvPr id="1049122" name="Line 51"/>
              <p:cNvSpPr/>
              <p:nvPr/>
            </p:nvSpPr>
            <p:spPr>
              <a:xfrm rot="0">
                <a:off x="960" y="2592"/>
                <a:ext cx="192" cy="0"/>
              </a:xfrm>
              <a:prstGeom prst="line"/>
              <a:noFill/>
              <a:ln w="38100" cap="sq" cmpd="sng">
                <a:solidFill>
                  <a:srgbClr val="FF3300">
                    <a:alpha val="100000"/>
                  </a:srgbClr>
                </a:solidFill>
                <a:prstDash val="solid"/>
                <a:round/>
              </a:ln>
            </p:spPr>
          </p:sp>
        </p:grpSp>
        <p:grpSp>
          <p:nvGrpSpPr>
            <p:cNvPr id="321" name=""/>
            <p:cNvGrpSpPr/>
            <p:nvPr/>
          </p:nvGrpSpPr>
          <p:grpSpPr>
            <a:xfrm rot="0">
              <a:off x="1604" y="2517"/>
              <a:ext cx="937" cy="317"/>
              <a:chOff x="1152" y="2592"/>
              <a:chExt cx="576" cy="240"/>
            </a:xfrm>
          </p:grpSpPr>
          <p:sp>
            <p:nvSpPr>
              <p:cNvPr id="1049123" name="Line 53"/>
              <p:cNvSpPr/>
              <p:nvPr/>
            </p:nvSpPr>
            <p:spPr>
              <a:xfrm rot="0">
                <a:off x="1152" y="2832"/>
                <a:ext cx="576" cy="0"/>
              </a:xfrm>
              <a:prstGeom prst="line"/>
              <a:noFill/>
              <a:ln w="38100" cap="sq" cmpd="sng">
                <a:solidFill>
                  <a:srgbClr val="FF3300">
                    <a:alpha val="100000"/>
                  </a:srgbClr>
                </a:solidFill>
                <a:prstDash val="solid"/>
                <a:round/>
              </a:ln>
            </p:spPr>
          </p:sp>
          <p:sp>
            <p:nvSpPr>
              <p:cNvPr id="1049124" name="Line 54"/>
              <p:cNvSpPr/>
              <p:nvPr/>
            </p:nvSpPr>
            <p:spPr>
              <a:xfrm rot="0" flipV="1">
                <a:off x="1152" y="2592"/>
                <a:ext cx="0" cy="240"/>
              </a:xfrm>
              <a:prstGeom prst="line"/>
              <a:noFill/>
              <a:ln w="38100" cap="sq" cmpd="sng">
                <a:solidFill>
                  <a:srgbClr val="FF3300">
                    <a:alpha val="100000"/>
                  </a:srgbClr>
                </a:solidFill>
                <a:prstDash val="solid"/>
                <a:round/>
              </a:ln>
            </p:spPr>
          </p:sp>
        </p:grpSp>
        <p:sp>
          <p:nvSpPr>
            <p:cNvPr id="1049125" name="Line 55"/>
            <p:cNvSpPr/>
            <p:nvPr/>
          </p:nvSpPr>
          <p:spPr>
            <a:xfrm rot="0">
              <a:off x="979" y="2834"/>
              <a:ext cx="312" cy="0"/>
            </a:xfrm>
            <a:prstGeom prst="line"/>
            <a:noFill/>
            <a:ln w="38100" cap="sq" cmpd="sng">
              <a:solidFill>
                <a:srgbClr val="FF3300">
                  <a:alpha val="100000"/>
                </a:srgbClr>
              </a:solidFill>
              <a:prstDash val="solid"/>
              <a:round/>
            </a:ln>
          </p:spPr>
        </p:sp>
        <p:sp>
          <p:nvSpPr>
            <p:cNvPr id="1049126" name="Rectangle 56"/>
            <p:cNvSpPr/>
            <p:nvPr/>
          </p:nvSpPr>
          <p:spPr>
            <a:xfrm rot="0">
              <a:off x="624" y="2592"/>
              <a:ext cx="404"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000018"/>
                  </a:solidFill>
                  <a:latin typeface="" pitchFamily="18" charset="0"/>
                </a:rPr>
                <a:t>Y</a:t>
              </a:r>
              <a:r>
                <a:rPr altLang="zh-CN" baseline="-25000" sz="2800" lang="en-US">
                  <a:solidFill>
                    <a:srgbClr val="000018"/>
                  </a:solidFill>
                  <a:latin typeface="" pitchFamily="18" charset="0"/>
                </a:rPr>
                <a:t>1</a:t>
              </a:r>
            </a:p>
          </p:txBody>
        </p:sp>
        <p:grpSp>
          <p:nvGrpSpPr>
            <p:cNvPr id="322" name=""/>
            <p:cNvGrpSpPr/>
            <p:nvPr/>
          </p:nvGrpSpPr>
          <p:grpSpPr>
            <a:xfrm rot="0">
              <a:off x="2541" y="2517"/>
              <a:ext cx="1875" cy="317"/>
              <a:chOff x="1728" y="2592"/>
              <a:chExt cx="1152" cy="240"/>
            </a:xfrm>
          </p:grpSpPr>
          <p:sp>
            <p:nvSpPr>
              <p:cNvPr id="1049127" name="Line 58"/>
              <p:cNvSpPr/>
              <p:nvPr/>
            </p:nvSpPr>
            <p:spPr>
              <a:xfrm rot="0">
                <a:off x="2496" y="2592"/>
                <a:ext cx="0" cy="240"/>
              </a:xfrm>
              <a:prstGeom prst="line"/>
              <a:noFill/>
              <a:ln w="38100" cap="sq" cmpd="sng">
                <a:solidFill>
                  <a:srgbClr val="FF3300">
                    <a:alpha val="100000"/>
                  </a:srgbClr>
                </a:solidFill>
                <a:prstDash val="solid"/>
                <a:round/>
              </a:ln>
            </p:spPr>
          </p:sp>
          <p:grpSp>
            <p:nvGrpSpPr>
              <p:cNvPr id="323" name=""/>
              <p:cNvGrpSpPr/>
              <p:nvPr/>
            </p:nvGrpSpPr>
            <p:grpSpPr>
              <a:xfrm rot="0">
                <a:off x="1728" y="2592"/>
                <a:ext cx="1152" cy="240"/>
                <a:chOff x="1728" y="2592"/>
                <a:chExt cx="1152" cy="240"/>
              </a:xfrm>
            </p:grpSpPr>
            <p:sp>
              <p:nvSpPr>
                <p:cNvPr id="1049128" name="Line 60"/>
                <p:cNvSpPr/>
                <p:nvPr/>
              </p:nvSpPr>
              <p:spPr>
                <a:xfrm rot="0">
                  <a:off x="2688" y="2592"/>
                  <a:ext cx="0" cy="240"/>
                </a:xfrm>
                <a:prstGeom prst="line"/>
                <a:noFill/>
                <a:ln w="38100" cap="sq" cmpd="sng">
                  <a:solidFill>
                    <a:srgbClr val="FF3300">
                      <a:alpha val="100000"/>
                    </a:srgbClr>
                  </a:solidFill>
                  <a:prstDash val="solid"/>
                  <a:round/>
                </a:ln>
              </p:spPr>
            </p:sp>
            <p:sp>
              <p:nvSpPr>
                <p:cNvPr id="1049129" name="Line 61"/>
                <p:cNvSpPr/>
                <p:nvPr/>
              </p:nvSpPr>
              <p:spPr>
                <a:xfrm rot="0">
                  <a:off x="2496" y="2592"/>
                  <a:ext cx="192" cy="0"/>
                </a:xfrm>
                <a:prstGeom prst="line"/>
                <a:noFill/>
                <a:ln w="38100" cap="sq" cmpd="sng">
                  <a:solidFill>
                    <a:srgbClr val="FF3300">
                      <a:alpha val="100000"/>
                    </a:srgbClr>
                  </a:solidFill>
                  <a:prstDash val="solid"/>
                  <a:round/>
                </a:ln>
              </p:spPr>
            </p:sp>
            <p:grpSp>
              <p:nvGrpSpPr>
                <p:cNvPr id="324" name=""/>
                <p:cNvGrpSpPr/>
                <p:nvPr/>
              </p:nvGrpSpPr>
              <p:grpSpPr>
                <a:xfrm rot="0">
                  <a:off x="1728" y="2592"/>
                  <a:ext cx="768" cy="240"/>
                  <a:chOff x="960" y="2592"/>
                  <a:chExt cx="768" cy="240"/>
                </a:xfrm>
              </p:grpSpPr>
              <p:sp>
                <p:nvSpPr>
                  <p:cNvPr id="1049130" name="Line 63"/>
                  <p:cNvSpPr/>
                  <p:nvPr/>
                </p:nvSpPr>
                <p:spPr>
                  <a:xfrm rot="0">
                    <a:off x="960" y="2592"/>
                    <a:ext cx="0" cy="240"/>
                  </a:xfrm>
                  <a:prstGeom prst="line"/>
                  <a:noFill/>
                  <a:ln w="38100" cap="sq" cmpd="sng">
                    <a:solidFill>
                      <a:srgbClr val="FF3300">
                        <a:alpha val="100000"/>
                      </a:srgbClr>
                    </a:solidFill>
                    <a:prstDash val="solid"/>
                    <a:round/>
                  </a:ln>
                </p:spPr>
              </p:sp>
              <p:sp>
                <p:nvSpPr>
                  <p:cNvPr id="1049131" name="Line 64"/>
                  <p:cNvSpPr/>
                  <p:nvPr/>
                </p:nvSpPr>
                <p:spPr>
                  <a:xfrm rot="0">
                    <a:off x="1152" y="2832"/>
                    <a:ext cx="576" cy="0"/>
                  </a:xfrm>
                  <a:prstGeom prst="line"/>
                  <a:noFill/>
                  <a:ln w="38100" cap="sq" cmpd="sng">
                    <a:solidFill>
                      <a:srgbClr val="FF3300">
                        <a:alpha val="100000"/>
                      </a:srgbClr>
                    </a:solidFill>
                    <a:prstDash val="solid"/>
                    <a:round/>
                  </a:ln>
                </p:spPr>
              </p:sp>
              <p:sp>
                <p:nvSpPr>
                  <p:cNvPr id="1049132" name="Line 65"/>
                  <p:cNvSpPr/>
                  <p:nvPr/>
                </p:nvSpPr>
                <p:spPr>
                  <a:xfrm rot="0" flipV="1">
                    <a:off x="1152" y="2592"/>
                    <a:ext cx="0" cy="240"/>
                  </a:xfrm>
                  <a:prstGeom prst="line"/>
                  <a:noFill/>
                  <a:ln w="38100" cap="sq" cmpd="sng">
                    <a:solidFill>
                      <a:srgbClr val="FF3300">
                        <a:alpha val="100000"/>
                      </a:srgbClr>
                    </a:solidFill>
                    <a:prstDash val="solid"/>
                    <a:round/>
                  </a:ln>
                </p:spPr>
              </p:sp>
              <p:sp>
                <p:nvSpPr>
                  <p:cNvPr id="1049133" name="Line 66"/>
                  <p:cNvSpPr/>
                  <p:nvPr/>
                </p:nvSpPr>
                <p:spPr>
                  <a:xfrm rot="0">
                    <a:off x="960" y="2592"/>
                    <a:ext cx="192" cy="0"/>
                  </a:xfrm>
                  <a:prstGeom prst="line"/>
                  <a:noFill/>
                  <a:ln w="38100" cap="sq" cmpd="sng">
                    <a:solidFill>
                      <a:srgbClr val="FF3300">
                        <a:alpha val="100000"/>
                      </a:srgbClr>
                    </a:solidFill>
                    <a:prstDash val="solid"/>
                    <a:round/>
                  </a:ln>
                </p:spPr>
              </p:sp>
            </p:grpSp>
            <p:sp>
              <p:nvSpPr>
                <p:cNvPr id="1049134" name="Line 67"/>
                <p:cNvSpPr/>
                <p:nvPr/>
              </p:nvSpPr>
              <p:spPr>
                <a:xfrm rot="0">
                  <a:off x="2688" y="2832"/>
                  <a:ext cx="192" cy="0"/>
                </a:xfrm>
                <a:prstGeom prst="line"/>
                <a:noFill/>
                <a:ln w="38100" cap="sq" cmpd="sng">
                  <a:solidFill>
                    <a:srgbClr val="FF3300">
                      <a:alpha val="100000"/>
                    </a:srgbClr>
                  </a:solidFill>
                  <a:prstDash val="solid"/>
                  <a:round/>
                </a:ln>
              </p:spPr>
            </p:sp>
          </p:grpSp>
        </p:grpSp>
      </p:grpSp>
      <p:grpSp>
        <p:nvGrpSpPr>
          <p:cNvPr id="325" name=""/>
          <p:cNvGrpSpPr/>
          <p:nvPr/>
        </p:nvGrpSpPr>
        <p:grpSpPr>
          <a:xfrm rot="0">
            <a:off x="2049462" y="2840037"/>
            <a:ext cx="3968750" cy="2514600"/>
            <a:chOff x="960" y="2016"/>
            <a:chExt cx="1536" cy="1200"/>
          </a:xfrm>
        </p:grpSpPr>
        <p:sp>
          <p:nvSpPr>
            <p:cNvPr id="1049135" name="Line 69"/>
            <p:cNvSpPr/>
            <p:nvPr/>
          </p:nvSpPr>
          <p:spPr>
            <a:xfrm rot="0">
              <a:off x="960" y="2016"/>
              <a:ext cx="0" cy="1200"/>
            </a:xfrm>
            <a:prstGeom prst="line"/>
            <a:noFill/>
            <a:ln w="28575" cap="flat" cmpd="sng">
              <a:solidFill>
                <a:srgbClr val="000018">
                  <a:alpha val="100000"/>
                </a:srgbClr>
              </a:solidFill>
              <a:prstDash val="dash"/>
              <a:round/>
            </a:ln>
          </p:spPr>
        </p:sp>
        <p:sp>
          <p:nvSpPr>
            <p:cNvPr id="1049136" name="Line 70"/>
            <p:cNvSpPr/>
            <p:nvPr/>
          </p:nvSpPr>
          <p:spPr>
            <a:xfrm rot="0">
              <a:off x="1728" y="2016"/>
              <a:ext cx="0" cy="1200"/>
            </a:xfrm>
            <a:prstGeom prst="line"/>
            <a:noFill/>
            <a:ln w="28575" cap="flat" cmpd="sng">
              <a:solidFill>
                <a:srgbClr val="000018">
                  <a:alpha val="100000"/>
                </a:srgbClr>
              </a:solidFill>
              <a:prstDash val="dash"/>
              <a:round/>
            </a:ln>
          </p:spPr>
        </p:sp>
        <p:sp>
          <p:nvSpPr>
            <p:cNvPr id="1049137" name="Line 71"/>
            <p:cNvSpPr/>
            <p:nvPr/>
          </p:nvSpPr>
          <p:spPr>
            <a:xfrm rot="0">
              <a:off x="1536" y="2016"/>
              <a:ext cx="0" cy="1200"/>
            </a:xfrm>
            <a:prstGeom prst="line"/>
            <a:noFill/>
            <a:ln w="28575" cap="flat" cmpd="sng">
              <a:solidFill>
                <a:srgbClr val="000018">
                  <a:alpha val="100000"/>
                </a:srgbClr>
              </a:solidFill>
              <a:prstDash val="dash"/>
              <a:round/>
            </a:ln>
          </p:spPr>
        </p:sp>
        <p:sp>
          <p:nvSpPr>
            <p:cNvPr id="1049138" name="Line 72"/>
            <p:cNvSpPr/>
            <p:nvPr/>
          </p:nvSpPr>
          <p:spPr>
            <a:xfrm rot="0">
              <a:off x="2304" y="2016"/>
              <a:ext cx="0" cy="1200"/>
            </a:xfrm>
            <a:prstGeom prst="line"/>
            <a:noFill/>
            <a:ln w="28575" cap="flat" cmpd="sng">
              <a:solidFill>
                <a:srgbClr val="000018">
                  <a:alpha val="100000"/>
                </a:srgbClr>
              </a:solidFill>
              <a:prstDash val="dash"/>
              <a:round/>
            </a:ln>
          </p:spPr>
        </p:sp>
        <p:sp>
          <p:nvSpPr>
            <p:cNvPr id="1049139" name="Line 73"/>
            <p:cNvSpPr/>
            <p:nvPr/>
          </p:nvSpPr>
          <p:spPr>
            <a:xfrm rot="0">
              <a:off x="2496" y="2016"/>
              <a:ext cx="0" cy="1200"/>
            </a:xfrm>
            <a:prstGeom prst="line"/>
            <a:noFill/>
            <a:ln w="28575" cap="flat" cmpd="sng">
              <a:solidFill>
                <a:srgbClr val="000018">
                  <a:alpha val="100000"/>
                </a:srgbClr>
              </a:solidFill>
              <a:prstDash val="dash"/>
              <a:round/>
            </a:ln>
          </p:spPr>
        </p:sp>
      </p:grpSp>
      <p:sp>
        <p:nvSpPr>
          <p:cNvPr id="1049140" name="Text Box 74" descr="40%"/>
          <p:cNvSpPr txBox="1"/>
          <p:nvPr/>
        </p:nvSpPr>
        <p:spPr>
          <a:xfrm rot="0">
            <a:off x="1498600" y="5564187"/>
            <a:ext cx="3721100" cy="510541"/>
          </a:xfrm>
          <a:prstGeom prst="rect"/>
          <a:noFill/>
          <a:ln w="28575" cap="flat" cmpd="sng">
            <a:solidFill>
              <a:srgbClr val="0066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latin typeface="" pitchFamily="18" charset="0"/>
              </a:rPr>
              <a:t>有</a:t>
            </a:r>
            <a:r>
              <a:rPr altLang="zh-CN" sz="2800" lang="en-US">
                <a:solidFill>
                  <a:srgbClr val="FF3300"/>
                </a:solidFill>
                <a:latin typeface="" pitchFamily="18" charset="0"/>
              </a:rPr>
              <a:t> 0 </a:t>
            </a:r>
            <a:r>
              <a:rPr altLang="en-US" sz="2800" lang="zh-CN">
                <a:latin typeface="" pitchFamily="18" charset="0"/>
              </a:rPr>
              <a:t>出</a:t>
            </a:r>
            <a:r>
              <a:rPr altLang="zh-CN" sz="2800" lang="en-US">
                <a:solidFill>
                  <a:srgbClr val="FF3300"/>
                </a:solidFill>
                <a:latin typeface="" pitchFamily="18" charset="0"/>
              </a:rPr>
              <a:t> 0 </a:t>
            </a:r>
            <a:r>
              <a:rPr altLang="en-US" sz="2800" lang="zh-CN">
                <a:solidFill>
                  <a:srgbClr val="FF3300"/>
                </a:solidFill>
                <a:latin typeface="" pitchFamily="18" charset="0"/>
              </a:rPr>
              <a:t>，</a:t>
            </a:r>
            <a:r>
              <a:rPr altLang="en-US" sz="2800" lang="zh-CN">
                <a:latin typeface="" pitchFamily="18" charset="0"/>
              </a:rPr>
              <a:t>全</a:t>
            </a:r>
            <a:r>
              <a:rPr altLang="zh-CN" sz="2800" lang="en-US">
                <a:solidFill>
                  <a:srgbClr val="FF3300"/>
                </a:solidFill>
                <a:latin typeface="" pitchFamily="18" charset="0"/>
              </a:rPr>
              <a:t> 1 </a:t>
            </a:r>
            <a:r>
              <a:rPr altLang="en-US" sz="2800" lang="zh-CN">
                <a:latin typeface="" pitchFamily="18" charset="0"/>
              </a:rPr>
              <a:t>出</a:t>
            </a:r>
            <a:r>
              <a:rPr altLang="zh-CN" sz="2800" lang="en-US">
                <a:solidFill>
                  <a:srgbClr val="FF3300"/>
                </a:solidFill>
                <a:latin typeface="" pitchFamily="18" charset="0"/>
              </a:rPr>
              <a:t> 1 </a:t>
            </a:r>
            <a:r>
              <a:rPr altLang="en-US" sz="2800" lang="zh-CN">
                <a:solidFill>
                  <a:srgbClr val="FF3300"/>
                </a:solidFill>
                <a:latin typeface="" pitchFamily="18" charset="0"/>
              </a:rPr>
              <a:t>。</a:t>
            </a:r>
          </a:p>
        </p:txBody>
      </p:sp>
      <p:grpSp>
        <p:nvGrpSpPr>
          <p:cNvPr id="326" name=""/>
          <p:cNvGrpSpPr/>
          <p:nvPr/>
        </p:nvGrpSpPr>
        <p:grpSpPr>
          <a:xfrm rot="0">
            <a:off x="2049462" y="2763837"/>
            <a:ext cx="4467225" cy="1739900"/>
            <a:chOff x="1291" y="1757"/>
            <a:chExt cx="2814" cy="1096"/>
          </a:xfrm>
        </p:grpSpPr>
        <p:grpSp>
          <p:nvGrpSpPr>
            <p:cNvPr id="327" name=""/>
            <p:cNvGrpSpPr/>
            <p:nvPr/>
          </p:nvGrpSpPr>
          <p:grpSpPr>
            <a:xfrm rot="0">
              <a:off x="1291" y="1757"/>
              <a:ext cx="1563" cy="1077"/>
              <a:chOff x="960" y="2016"/>
              <a:chExt cx="960" cy="816"/>
            </a:xfrm>
          </p:grpSpPr>
          <p:sp>
            <p:nvSpPr>
              <p:cNvPr id="1049141" name="Line 77"/>
              <p:cNvSpPr/>
              <p:nvPr/>
            </p:nvSpPr>
            <p:spPr>
              <a:xfrm rot="0">
                <a:off x="960" y="2016"/>
                <a:ext cx="0" cy="816"/>
              </a:xfrm>
              <a:prstGeom prst="line"/>
              <a:noFill/>
              <a:ln w="28575" cap="flat" cmpd="sng">
                <a:solidFill>
                  <a:srgbClr val="FF3300">
                    <a:alpha val="100000"/>
                  </a:srgbClr>
                </a:solidFill>
                <a:prstDash val="dash"/>
                <a:round/>
              </a:ln>
            </p:spPr>
          </p:sp>
          <p:sp>
            <p:nvSpPr>
              <p:cNvPr id="1049142" name="Line 78"/>
              <p:cNvSpPr/>
              <p:nvPr/>
            </p:nvSpPr>
            <p:spPr>
              <a:xfrm rot="0">
                <a:off x="1152" y="2016"/>
                <a:ext cx="0" cy="816"/>
              </a:xfrm>
              <a:prstGeom prst="line"/>
              <a:noFill/>
              <a:ln w="28575" cap="flat" cmpd="sng">
                <a:solidFill>
                  <a:srgbClr val="FF3300">
                    <a:alpha val="100000"/>
                  </a:srgbClr>
                </a:solidFill>
                <a:prstDash val="dash"/>
                <a:round/>
              </a:ln>
            </p:spPr>
          </p:sp>
          <p:sp>
            <p:nvSpPr>
              <p:cNvPr id="1049143" name="Line 79"/>
              <p:cNvSpPr/>
              <p:nvPr/>
            </p:nvSpPr>
            <p:spPr>
              <a:xfrm rot="0">
                <a:off x="1728" y="2016"/>
                <a:ext cx="0" cy="816"/>
              </a:xfrm>
              <a:prstGeom prst="line"/>
              <a:noFill/>
              <a:ln w="28575" cap="flat" cmpd="sng">
                <a:solidFill>
                  <a:srgbClr val="FF3300">
                    <a:alpha val="100000"/>
                  </a:srgbClr>
                </a:solidFill>
                <a:prstDash val="dash"/>
                <a:round/>
              </a:ln>
            </p:spPr>
          </p:sp>
          <p:sp>
            <p:nvSpPr>
              <p:cNvPr id="1049144" name="Line 80"/>
              <p:cNvSpPr/>
              <p:nvPr/>
            </p:nvSpPr>
            <p:spPr>
              <a:xfrm rot="0">
                <a:off x="1920" y="2016"/>
                <a:ext cx="0" cy="816"/>
              </a:xfrm>
              <a:prstGeom prst="line"/>
              <a:noFill/>
              <a:ln w="28575" cap="flat" cmpd="sng">
                <a:solidFill>
                  <a:srgbClr val="FF3300">
                    <a:alpha val="100000"/>
                  </a:srgbClr>
                </a:solidFill>
                <a:prstDash val="dash"/>
                <a:round/>
              </a:ln>
            </p:spPr>
          </p:sp>
        </p:grpSp>
        <p:sp>
          <p:nvSpPr>
            <p:cNvPr id="1049145" name="Line 81"/>
            <p:cNvSpPr/>
            <p:nvPr/>
          </p:nvSpPr>
          <p:spPr>
            <a:xfrm rot="0">
              <a:off x="3792" y="1776"/>
              <a:ext cx="0" cy="1077"/>
            </a:xfrm>
            <a:prstGeom prst="line"/>
            <a:noFill/>
            <a:ln w="28575" cap="flat" cmpd="sng">
              <a:solidFill>
                <a:srgbClr val="FF3300">
                  <a:alpha val="100000"/>
                </a:srgbClr>
              </a:solidFill>
              <a:prstDash val="dash"/>
              <a:round/>
            </a:ln>
          </p:spPr>
        </p:sp>
        <p:sp>
          <p:nvSpPr>
            <p:cNvPr id="1049146" name="Line 82"/>
            <p:cNvSpPr/>
            <p:nvPr/>
          </p:nvSpPr>
          <p:spPr>
            <a:xfrm rot="0">
              <a:off x="4105" y="1776"/>
              <a:ext cx="0" cy="1077"/>
            </a:xfrm>
            <a:prstGeom prst="line"/>
            <a:noFill/>
            <a:ln w="28575" cap="flat" cmpd="sng">
              <a:solidFill>
                <a:srgbClr val="FF3300">
                  <a:alpha val="100000"/>
                </a:srgbClr>
              </a:solidFill>
              <a:prstDash val="dash"/>
              <a:round/>
            </a:ln>
          </p:spPr>
        </p:sp>
      </p:grpSp>
      <p:sp>
        <p:nvSpPr>
          <p:cNvPr id="1049147" name="Text Box 83" descr="40%"/>
          <p:cNvSpPr txBox="1"/>
          <p:nvPr/>
        </p:nvSpPr>
        <p:spPr>
          <a:xfrm rot="0">
            <a:off x="1498600" y="5570537"/>
            <a:ext cx="3721100" cy="510541"/>
          </a:xfrm>
          <a:prstGeom prst="rect"/>
          <a:pattFill prst="pct40">
            <a:fgClr>
              <a:srgbClr val="D0E7FC"/>
            </a:fgClr>
            <a:bgClr>
              <a:srgbClr val="FFFFFF"/>
            </a:bgClr>
          </a:pattFill>
          <a:ln w="28575" cap="flat" cmpd="sng">
            <a:solidFill>
              <a:srgbClr val="0066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latin typeface="" pitchFamily="18" charset="0"/>
              </a:rPr>
              <a:t>有</a:t>
            </a:r>
            <a:r>
              <a:rPr altLang="zh-CN" sz="2800" lang="en-US">
                <a:solidFill>
                  <a:srgbClr val="FF3300"/>
                </a:solidFill>
                <a:latin typeface="" pitchFamily="18" charset="0"/>
              </a:rPr>
              <a:t> 1 </a:t>
            </a:r>
            <a:r>
              <a:rPr altLang="en-US" sz="2800" lang="zh-CN">
                <a:latin typeface="" pitchFamily="18" charset="0"/>
              </a:rPr>
              <a:t>出</a:t>
            </a:r>
            <a:r>
              <a:rPr altLang="zh-CN" sz="2800" lang="en-US">
                <a:solidFill>
                  <a:srgbClr val="FF3300"/>
                </a:solidFill>
                <a:latin typeface="" pitchFamily="18" charset="0"/>
              </a:rPr>
              <a:t> 1 </a:t>
            </a:r>
            <a:r>
              <a:rPr altLang="en-US" sz="2800" lang="zh-CN">
                <a:solidFill>
                  <a:srgbClr val="FF3300"/>
                </a:solidFill>
                <a:latin typeface="" pitchFamily="18" charset="0"/>
              </a:rPr>
              <a:t>，</a:t>
            </a:r>
            <a:r>
              <a:rPr altLang="en-US" sz="2800" lang="zh-CN">
                <a:latin typeface="" pitchFamily="18" charset="0"/>
              </a:rPr>
              <a:t>全</a:t>
            </a:r>
            <a:r>
              <a:rPr altLang="zh-CN" sz="2800" lang="en-US">
                <a:solidFill>
                  <a:srgbClr val="FF3300"/>
                </a:solidFill>
                <a:latin typeface="" pitchFamily="18" charset="0"/>
              </a:rPr>
              <a:t> 0 </a:t>
            </a:r>
            <a:r>
              <a:rPr altLang="en-US" sz="2800" lang="zh-CN">
                <a:latin typeface="" pitchFamily="18" charset="0"/>
              </a:rPr>
              <a:t>出</a:t>
            </a:r>
            <a:r>
              <a:rPr altLang="zh-CN" sz="2800" lang="en-US">
                <a:solidFill>
                  <a:srgbClr val="FF3300"/>
                </a:solidFill>
                <a:latin typeface="" pitchFamily="18" charset="0"/>
              </a:rPr>
              <a:t> 0 </a:t>
            </a:r>
            <a:r>
              <a:rPr altLang="en-US" sz="2800" lang="zh-CN">
                <a:solidFill>
                  <a:srgbClr val="FF3300"/>
                </a:solidFill>
                <a:latin typeface="" pitchFamily="18" charset="0"/>
              </a:rPr>
              <a:t>。</a:t>
            </a:r>
          </a:p>
        </p:txBody>
      </p:sp>
      <p:grpSp>
        <p:nvGrpSpPr>
          <p:cNvPr id="328" name=""/>
          <p:cNvGrpSpPr/>
          <p:nvPr/>
        </p:nvGrpSpPr>
        <p:grpSpPr>
          <a:xfrm rot="0">
            <a:off x="990600" y="4800600"/>
            <a:ext cx="6019800" cy="511174"/>
            <a:chOff x="624" y="3024"/>
            <a:chExt cx="3792" cy="322"/>
          </a:xfrm>
        </p:grpSpPr>
        <p:sp>
          <p:nvSpPr>
            <p:cNvPr id="1049148" name="Rectangle 106"/>
            <p:cNvSpPr/>
            <p:nvPr/>
          </p:nvSpPr>
          <p:spPr>
            <a:xfrm rot="0">
              <a:off x="624" y="3024"/>
              <a:ext cx="404"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000018"/>
                  </a:solidFill>
                  <a:latin typeface="" pitchFamily="18" charset="0"/>
                </a:rPr>
                <a:t>Y</a:t>
              </a:r>
              <a:r>
                <a:rPr altLang="zh-CN" baseline="-25000" sz="2800" lang="en-US">
                  <a:solidFill>
                    <a:srgbClr val="000018"/>
                  </a:solidFill>
                  <a:latin typeface="" pitchFamily="18" charset="0"/>
                </a:rPr>
                <a:t>2</a:t>
              </a:r>
            </a:p>
          </p:txBody>
        </p:sp>
        <p:sp>
          <p:nvSpPr>
            <p:cNvPr id="1049149" name="Line 107"/>
            <p:cNvSpPr/>
            <p:nvPr/>
          </p:nvSpPr>
          <p:spPr>
            <a:xfrm rot="0">
              <a:off x="2541" y="3024"/>
              <a:ext cx="0" cy="317"/>
            </a:xfrm>
            <a:prstGeom prst="line"/>
            <a:noFill/>
            <a:ln w="38100" cap="sq" cmpd="sng">
              <a:solidFill>
                <a:srgbClr val="FF3300">
                  <a:alpha val="100000"/>
                </a:srgbClr>
              </a:solidFill>
              <a:prstDash val="solid"/>
              <a:round/>
            </a:ln>
          </p:spPr>
        </p:sp>
        <p:sp>
          <p:nvSpPr>
            <p:cNvPr id="1049150" name="Line 108"/>
            <p:cNvSpPr/>
            <p:nvPr/>
          </p:nvSpPr>
          <p:spPr>
            <a:xfrm rot="0">
              <a:off x="3791" y="3024"/>
              <a:ext cx="0" cy="317"/>
            </a:xfrm>
            <a:prstGeom prst="line"/>
            <a:noFill/>
            <a:ln w="38100" cap="sq" cmpd="sng">
              <a:solidFill>
                <a:srgbClr val="FF3300">
                  <a:alpha val="100000"/>
                </a:srgbClr>
              </a:solidFill>
              <a:prstDash val="solid"/>
              <a:round/>
            </a:ln>
          </p:spPr>
        </p:sp>
        <p:sp>
          <p:nvSpPr>
            <p:cNvPr id="1049151" name="Line 109"/>
            <p:cNvSpPr/>
            <p:nvPr/>
          </p:nvSpPr>
          <p:spPr>
            <a:xfrm rot="0">
              <a:off x="979" y="3341"/>
              <a:ext cx="312" cy="0"/>
            </a:xfrm>
            <a:prstGeom prst="line"/>
            <a:noFill/>
            <a:ln w="38100" cap="sq" cmpd="sng">
              <a:solidFill>
                <a:srgbClr val="FF3300">
                  <a:alpha val="100000"/>
                </a:srgbClr>
              </a:solidFill>
              <a:prstDash val="solid"/>
              <a:round/>
            </a:ln>
          </p:spPr>
        </p:sp>
        <p:sp>
          <p:nvSpPr>
            <p:cNvPr id="1049152" name="Line 110"/>
            <p:cNvSpPr/>
            <p:nvPr/>
          </p:nvSpPr>
          <p:spPr>
            <a:xfrm rot="0">
              <a:off x="1291" y="3024"/>
              <a:ext cx="0" cy="317"/>
            </a:xfrm>
            <a:prstGeom prst="line"/>
            <a:noFill/>
            <a:ln w="38100" cap="sq" cmpd="sng">
              <a:solidFill>
                <a:srgbClr val="FF3300">
                  <a:alpha val="100000"/>
                </a:srgbClr>
              </a:solidFill>
              <a:prstDash val="solid"/>
              <a:round/>
            </a:ln>
          </p:spPr>
        </p:sp>
        <p:sp>
          <p:nvSpPr>
            <p:cNvPr id="1049153" name="Line 111"/>
            <p:cNvSpPr/>
            <p:nvPr/>
          </p:nvSpPr>
          <p:spPr>
            <a:xfrm rot="0">
              <a:off x="1291" y="3024"/>
              <a:ext cx="938" cy="0"/>
            </a:xfrm>
            <a:prstGeom prst="line"/>
            <a:noFill/>
            <a:ln w="38100" cap="sq" cmpd="sng">
              <a:solidFill>
                <a:srgbClr val="FF3300">
                  <a:alpha val="100000"/>
                </a:srgbClr>
              </a:solidFill>
              <a:prstDash val="solid"/>
              <a:round/>
            </a:ln>
          </p:spPr>
        </p:sp>
        <p:sp>
          <p:nvSpPr>
            <p:cNvPr id="1049154" name="Line 112"/>
            <p:cNvSpPr/>
            <p:nvPr/>
          </p:nvSpPr>
          <p:spPr>
            <a:xfrm rot="0">
              <a:off x="2229" y="3024"/>
              <a:ext cx="0" cy="317"/>
            </a:xfrm>
            <a:prstGeom prst="line"/>
            <a:noFill/>
            <a:ln w="38100" cap="sq" cmpd="sng">
              <a:solidFill>
                <a:srgbClr val="FF3300">
                  <a:alpha val="100000"/>
                </a:srgbClr>
              </a:solidFill>
              <a:prstDash val="solid"/>
              <a:round/>
            </a:ln>
          </p:spPr>
        </p:sp>
        <p:sp>
          <p:nvSpPr>
            <p:cNvPr id="1049155" name="Line 113"/>
            <p:cNvSpPr/>
            <p:nvPr/>
          </p:nvSpPr>
          <p:spPr>
            <a:xfrm rot="0">
              <a:off x="2229" y="3341"/>
              <a:ext cx="312" cy="0"/>
            </a:xfrm>
            <a:prstGeom prst="line"/>
            <a:noFill/>
            <a:ln w="38100" cap="sq" cmpd="sng">
              <a:solidFill>
                <a:srgbClr val="FF3300">
                  <a:alpha val="100000"/>
                </a:srgbClr>
              </a:solidFill>
              <a:prstDash val="solid"/>
              <a:round/>
            </a:ln>
          </p:spPr>
        </p:sp>
        <p:sp>
          <p:nvSpPr>
            <p:cNvPr id="1049156" name="Line 114"/>
            <p:cNvSpPr/>
            <p:nvPr/>
          </p:nvSpPr>
          <p:spPr>
            <a:xfrm rot="0">
              <a:off x="2541" y="3024"/>
              <a:ext cx="938" cy="0"/>
            </a:xfrm>
            <a:prstGeom prst="line"/>
            <a:noFill/>
            <a:ln w="38100" cap="sq" cmpd="sng">
              <a:solidFill>
                <a:srgbClr val="FF3300">
                  <a:alpha val="100000"/>
                </a:srgbClr>
              </a:solidFill>
              <a:prstDash val="solid"/>
              <a:round/>
            </a:ln>
          </p:spPr>
        </p:sp>
        <p:sp>
          <p:nvSpPr>
            <p:cNvPr id="1049157" name="Line 115"/>
            <p:cNvSpPr/>
            <p:nvPr/>
          </p:nvSpPr>
          <p:spPr>
            <a:xfrm rot="0">
              <a:off x="3479" y="3024"/>
              <a:ext cx="0" cy="317"/>
            </a:xfrm>
            <a:prstGeom prst="line"/>
            <a:noFill/>
            <a:ln w="38100" cap="sq" cmpd="sng">
              <a:solidFill>
                <a:srgbClr val="FF3300">
                  <a:alpha val="100000"/>
                </a:srgbClr>
              </a:solidFill>
              <a:prstDash val="solid"/>
              <a:round/>
            </a:ln>
          </p:spPr>
        </p:sp>
        <p:sp>
          <p:nvSpPr>
            <p:cNvPr id="1049158" name="Line 116"/>
            <p:cNvSpPr/>
            <p:nvPr/>
          </p:nvSpPr>
          <p:spPr>
            <a:xfrm rot="0">
              <a:off x="3479" y="3341"/>
              <a:ext cx="312" cy="0"/>
            </a:xfrm>
            <a:prstGeom prst="line"/>
            <a:noFill/>
            <a:ln w="38100" cap="sq" cmpd="sng">
              <a:solidFill>
                <a:srgbClr val="FF3300">
                  <a:alpha val="100000"/>
                </a:srgbClr>
              </a:solidFill>
              <a:prstDash val="solid"/>
              <a:round/>
            </a:ln>
          </p:spPr>
        </p:sp>
        <p:sp>
          <p:nvSpPr>
            <p:cNvPr id="1049159" name="Line 117"/>
            <p:cNvSpPr/>
            <p:nvPr/>
          </p:nvSpPr>
          <p:spPr>
            <a:xfrm rot="0">
              <a:off x="3791" y="3024"/>
              <a:ext cx="625" cy="0"/>
            </a:xfrm>
            <a:prstGeom prst="line"/>
            <a:noFill/>
            <a:ln w="38100" cap="sq" cmpd="sng">
              <a:solidFill>
                <a:srgbClr val="FF3300">
                  <a:alpha val="100000"/>
                </a:srgbClr>
              </a:solidFill>
              <a:prstDash val="solid"/>
              <a:round/>
            </a:ln>
          </p:spPr>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1">
                                  <p:stCondLst>
                                    <p:cond delay="0"/>
                                  </p:stCondLst>
                                  <p:childTnLst>
                                    <p:set>
                                      <p:cBhvr>
                                        <p:cTn dur="1" fill="hold" id="6">
                                          <p:stCondLst>
                                            <p:cond delay="0"/>
                                          </p:stCondLst>
                                        </p:cTn>
                                        <p:tgtEl>
                                          <p:spTgt spid="326"/>
                                        </p:tgtEl>
                                        <p:attrNameLst>
                                          <p:attrName>style.visibility</p:attrName>
                                        </p:attrNameLst>
                                      </p:cBhvr>
                                      <p:to>
                                        <p:strVal val="visible"/>
                                      </p:to>
                                    </p:set>
                                    <p:animEffect transition="in" filter="wipe(up)">
                                      <p:cBhvr>
                                        <p:cTn dur="500" id="7"/>
                                        <p:tgtEl>
                                          <p:spTgt spid="32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319"/>
                                        </p:tgtEl>
                                        <p:attrNameLst>
                                          <p:attrName>style.visibility</p:attrName>
                                        </p:attrNameLst>
                                      </p:cBhvr>
                                      <p:to>
                                        <p:strVal val="visible"/>
                                      </p:to>
                                    </p:set>
                                    <p:animEffect transition="in" filter="wipe(left)">
                                      <p:cBhvr>
                                        <p:cTn dur="500" id="12"/>
                                        <p:tgtEl>
                                          <p:spTgt spid="31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5">
                                  <p:stCondLst>
                                    <p:cond delay="0"/>
                                  </p:stCondLst>
                                  <p:childTnLst>
                                    <p:set>
                                      <p:cBhvr>
                                        <p:cTn dur="1" fill="hold" id="16">
                                          <p:stCondLst>
                                            <p:cond delay="0"/>
                                          </p:stCondLst>
                                        </p:cTn>
                                        <p:tgtEl>
                                          <p:spTgt spid="1049140"/>
                                        </p:tgtEl>
                                        <p:attrNameLst>
                                          <p:attrName>style.visibility</p:attrName>
                                        </p:attrNameLst>
                                      </p:cBhvr>
                                      <p:to>
                                        <p:strVal val="visible"/>
                                      </p:to>
                                    </p:set>
                                    <p:animEffect transition="in" filter="blinds(vertical)">
                                      <p:cBhvr>
                                        <p:cTn dur="500" id="17"/>
                                        <p:tgtEl>
                                          <p:spTgt spid="1049140"/>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1">
                                  <p:stCondLst>
                                    <p:cond delay="0"/>
                                  </p:stCondLst>
                                  <p:childTnLst>
                                    <p:set>
                                      <p:cBhvr>
                                        <p:cTn dur="1" fill="hold" id="21">
                                          <p:stCondLst>
                                            <p:cond delay="0"/>
                                          </p:stCondLst>
                                        </p:cTn>
                                        <p:tgtEl>
                                          <p:spTgt spid="325"/>
                                        </p:tgtEl>
                                        <p:attrNameLst>
                                          <p:attrName>style.visibility</p:attrName>
                                        </p:attrNameLst>
                                      </p:cBhvr>
                                      <p:to>
                                        <p:strVal val="visible"/>
                                      </p:to>
                                    </p:set>
                                    <p:animEffect transition="in" filter="wipe(up)">
                                      <p:cBhvr>
                                        <p:cTn dur="500" id="22"/>
                                        <p:tgtEl>
                                          <p:spTgt spid="325"/>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8">
                                  <p:stCondLst>
                                    <p:cond delay="0"/>
                                  </p:stCondLst>
                                  <p:childTnLst>
                                    <p:set>
                                      <p:cBhvr>
                                        <p:cTn dur="1" fill="hold" id="26">
                                          <p:stCondLst>
                                            <p:cond delay="0"/>
                                          </p:stCondLst>
                                        </p:cTn>
                                        <p:tgtEl>
                                          <p:spTgt spid="328"/>
                                        </p:tgtEl>
                                        <p:attrNameLst>
                                          <p:attrName>style.visibility</p:attrName>
                                        </p:attrNameLst>
                                      </p:cBhvr>
                                      <p:to>
                                        <p:strVal val="visible"/>
                                      </p:to>
                                    </p:set>
                                    <p:animEffect transition="in" filter="wipe(left)">
                                      <p:cBhvr>
                                        <p:cTn dur="500" id="27"/>
                                        <p:tgtEl>
                                          <p:spTgt spid="328"/>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childTnLst>
                                    <p:set>
                                      <p:cBhvr>
                                        <p:cTn dur="1" fill="hold" id="31">
                                          <p:stCondLst>
                                            <p:cond delay="0"/>
                                          </p:stCondLst>
                                        </p:cTn>
                                        <p:tgtEl>
                                          <p:spTgt spid="1049147"/>
                                        </p:tgtEl>
                                        <p:attrNameLst>
                                          <p:attrName>style.visibility</p:attrName>
                                        </p:attrNameLst>
                                      </p:cBhvr>
                                      <p:to>
                                        <p:strVal val="visible"/>
                                      </p:to>
                                    </p:set>
                                    <p:animEffect transition="in" filter="wipe(left)">
                                      <p:cBhvr>
                                        <p:cTn dur="500" id="32"/>
                                        <p:tgtEl>
                                          <p:spTgt spid="1049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0" grpId="0" uiExpand="0" build="whole" animBg="1"/>
      <p:bldP spid="1049147" grpId="0" uiExpand="0" build="whole"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329" name=""/>
        <p:cNvGrpSpPr/>
        <p:nvPr/>
      </p:nvGrpSpPr>
      <p:grpSpPr>
        <a:xfrm rot="0">
          <a:off x="0" y="0"/>
          <a:ext cx="0" cy="0"/>
          <a:chOff x="0" y="0"/>
          <a:chExt cx="0" cy="0"/>
        </a:xfrm>
      </p:grpSpPr>
      <p:sp>
        <p:nvSpPr>
          <p:cNvPr id="1049160" name="Text Box 36"/>
          <p:cNvSpPr txBox="1"/>
          <p:nvPr/>
        </p:nvSpPr>
        <p:spPr>
          <a:xfrm rot="0">
            <a:off x="539750" y="1157287"/>
            <a:ext cx="2682875"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CC0000"/>
                </a:solidFill>
                <a:effectLst>
                  <a:outerShdw algn="tl" blurRad="38100" dir="2700000" dist="38100">
                    <a:srgbClr val="C0C0C0"/>
                  </a:outerShdw>
                </a:effectLst>
                <a:latin typeface="" pitchFamily="18" charset="0"/>
              </a:rPr>
              <a:t>3. </a:t>
            </a:r>
            <a:r>
              <a:rPr altLang="en-US" sz="2800" lang="zh-CN">
                <a:solidFill>
                  <a:srgbClr val="CC0000"/>
                </a:solidFill>
                <a:effectLst>
                  <a:outerShdw algn="tl" blurRad="38100" dir="2700000" dist="38100">
                    <a:srgbClr val="C0C0C0"/>
                  </a:outerShdw>
                </a:effectLst>
                <a:latin typeface="" pitchFamily="18" charset="0"/>
              </a:rPr>
              <a:t>与或非门电路</a:t>
            </a:r>
          </a:p>
        </p:txBody>
      </p:sp>
      <p:sp>
        <p:nvSpPr>
          <p:cNvPr id="1049161" name="Rectangle 37"/>
          <p:cNvSpPr/>
          <p:nvPr/>
        </p:nvSpPr>
        <p:spPr>
          <a:xfrm rot="0">
            <a:off x="539750" y="587375"/>
            <a:ext cx="6553200" cy="6096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3200" lang="en-US">
                <a:solidFill>
                  <a:srgbClr val="000099"/>
                </a:solidFill>
                <a:effectLst>
                  <a:outerShdw algn="tl" blurRad="38100" dir="2700000" dist="38100">
                    <a:srgbClr val="C0C0C0"/>
                  </a:outerShdw>
                </a:effectLst>
              </a:rPr>
              <a:t>20.2.3</a:t>
            </a:r>
            <a:r>
              <a:rPr altLang="en-US" sz="3200" lang="zh-CN">
                <a:solidFill>
                  <a:srgbClr val="000099"/>
                </a:solidFill>
                <a:effectLst>
                  <a:outerShdw algn="tl" blurRad="38100" dir="2700000" dist="38100">
                    <a:srgbClr val="C0C0C0"/>
                  </a:outerShdw>
                </a:effectLst>
                <a:latin typeface="宋体" pitchFamily="2" charset="-122"/>
              </a:rPr>
              <a:t> 基本逻辑门电路的组合</a:t>
            </a:r>
          </a:p>
        </p:txBody>
      </p:sp>
      <p:grpSp>
        <p:nvGrpSpPr>
          <p:cNvPr id="330" name=""/>
          <p:cNvGrpSpPr/>
          <p:nvPr/>
        </p:nvGrpSpPr>
        <p:grpSpPr>
          <a:xfrm rot="0">
            <a:off x="2901950" y="4148137"/>
            <a:ext cx="2130425" cy="519112"/>
            <a:chOff x="1973" y="2766"/>
            <a:chExt cx="1342" cy="327"/>
          </a:xfrm>
        </p:grpSpPr>
        <p:sp>
          <p:nvSpPr>
            <p:cNvPr id="1049162" name="Line 39"/>
            <p:cNvSpPr/>
            <p:nvPr/>
          </p:nvSpPr>
          <p:spPr>
            <a:xfrm rot="0">
              <a:off x="2430" y="2775"/>
              <a:ext cx="813" cy="0"/>
            </a:xfrm>
            <a:prstGeom prst="line"/>
            <a:noFill/>
            <a:ln w="38100" cap="flat" cmpd="sng">
              <a:solidFill>
                <a:srgbClr val="000099">
                  <a:alpha val="100000"/>
                </a:srgbClr>
              </a:solidFill>
              <a:prstDash val="solid"/>
              <a:round/>
            </a:ln>
          </p:spPr>
        </p:sp>
        <p:sp>
          <p:nvSpPr>
            <p:cNvPr id="1049163" name="Rectangle 40"/>
            <p:cNvSpPr/>
            <p:nvPr/>
          </p:nvSpPr>
          <p:spPr>
            <a:xfrm rot="0">
              <a:off x="1973" y="2766"/>
              <a:ext cx="1342"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i="1" lang="en-US">
                  <a:solidFill>
                    <a:srgbClr val="000099"/>
                  </a:solidFill>
                  <a:latin typeface="" pitchFamily="18" charset="0"/>
                </a:rPr>
                <a:t>Y = A.B+C.D</a:t>
              </a:r>
            </a:p>
          </p:txBody>
        </p:sp>
      </p:grpSp>
      <p:sp>
        <p:nvSpPr>
          <p:cNvPr id="1049164" name="Rectangle 41"/>
          <p:cNvSpPr/>
          <p:nvPr/>
        </p:nvSpPr>
        <p:spPr>
          <a:xfrm rot="0">
            <a:off x="684212" y="4124325"/>
            <a:ext cx="21336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sz="2800" lang="zh-CN">
                <a:effectLst>
                  <a:outerShdw algn="tl" blurRad="38100" dir="2700000" dist="38100">
                    <a:srgbClr val="C0C0C0"/>
                  </a:outerShdw>
                </a:effectLst>
                <a:latin typeface="" pitchFamily="18" charset="0"/>
              </a:rPr>
              <a:t>逻辑表达式： </a:t>
            </a:r>
          </a:p>
        </p:txBody>
      </p:sp>
      <p:sp>
        <p:nvSpPr>
          <p:cNvPr id="1049165" name="Rectangle 63"/>
          <p:cNvSpPr/>
          <p:nvPr/>
        </p:nvSpPr>
        <p:spPr>
          <a:xfrm rot="0">
            <a:off x="5940425" y="4133850"/>
            <a:ext cx="1612900"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sz="2800" lang="zh-CN">
                <a:solidFill>
                  <a:srgbClr val="000099"/>
                </a:solidFill>
                <a:latin typeface="" pitchFamily="18" charset="0"/>
              </a:rPr>
              <a:t>逻辑符号</a:t>
            </a:r>
          </a:p>
        </p:txBody>
      </p:sp>
      <p:pic>
        <p:nvPicPr>
          <p:cNvPr id="2097173" name="Picture 66" descr="图片2"/>
          <p:cNvPicPr>
            <a:picLocks/>
          </p:cNvPicPr>
          <p:nvPr/>
        </p:nvPicPr>
        <p:blipFill>
          <a:blip xmlns:r="http://schemas.openxmlformats.org/officeDocument/2006/relationships" r:embed="rId1"/>
          <a:srcRect l="0" t="0" r="0" b="0"/>
          <a:stretch>
            <a:fillRect/>
          </a:stretch>
        </p:blipFill>
        <p:spPr>
          <a:xfrm rot="0">
            <a:off x="1979612" y="1808162"/>
            <a:ext cx="4679950" cy="1981200"/>
          </a:xfrm>
          <a:prstGeom prst="rect"/>
          <a:noFill/>
          <a:ln>
            <a:noFill/>
          </a:ln>
        </p:spPr>
      </p:pic>
      <p:pic>
        <p:nvPicPr>
          <p:cNvPr id="2097174" name="Picture 67" descr="图片3"/>
          <p:cNvPicPr>
            <a:picLocks/>
          </p:cNvPicPr>
          <p:nvPr/>
        </p:nvPicPr>
        <p:blipFill>
          <a:blip xmlns:r="http://schemas.openxmlformats.org/officeDocument/2006/relationships" r:embed="rId2"/>
          <a:srcRect l="0" t="0" r="0" b="0"/>
          <a:stretch>
            <a:fillRect/>
          </a:stretch>
        </p:blipFill>
        <p:spPr>
          <a:xfrm rot="0">
            <a:off x="5432425" y="4757737"/>
            <a:ext cx="2811462" cy="1408112"/>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160"/>
                                        </p:tgtEl>
                                        <p:attrNameLst>
                                          <p:attrName>style.visibility</p:attrName>
                                        </p:attrNameLst>
                                      </p:cBhvr>
                                      <p:to>
                                        <p:strVal val="visible"/>
                                      </p:to>
                                    </p:set>
                                    <p:animEffect transition="in" filter="wipe(left)">
                                      <p:cBhvr>
                                        <p:cTn dur="500" id="7"/>
                                        <p:tgtEl>
                                          <p:spTgt spid="104916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2097173"/>
                                        </p:tgtEl>
                                        <p:attrNameLst>
                                          <p:attrName>style.visibility</p:attrName>
                                        </p:attrNameLst>
                                      </p:cBhvr>
                                      <p:to>
                                        <p:strVal val="visible"/>
                                      </p:to>
                                    </p:set>
                                    <p:animEffect transition="in" filter="wipe(left)">
                                      <p:cBhvr>
                                        <p:cTn dur="1000" id="12"/>
                                        <p:tgtEl>
                                          <p:spTgt spid="209717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164"/>
                                        </p:tgtEl>
                                        <p:attrNameLst>
                                          <p:attrName>style.visibility</p:attrName>
                                        </p:attrNameLst>
                                      </p:cBhvr>
                                      <p:to>
                                        <p:strVal val="visible"/>
                                      </p:to>
                                    </p:set>
                                    <p:animEffect transition="in" filter="wipe(left)">
                                      <p:cBhvr>
                                        <p:cTn dur="500" id="17"/>
                                        <p:tgtEl>
                                          <p:spTgt spid="1049164"/>
                                        </p:tgtEl>
                                      </p:cBhvr>
                                    </p:animEffect>
                                  </p:childTnLst>
                                </p:cTn>
                              </p:par>
                            </p:childTnLst>
                          </p:cTn>
                        </p:par>
                        <p:par>
                          <p:cTn fill="hold" id="18">
                            <p:stCondLst>
                              <p:cond delay="500"/>
                            </p:stCondLst>
                            <p:childTnLst>
                              <p:par>
                                <p:cTn fill="hold" id="19" nodeType="afterEffect" presetClass="entr" presetID="22" presetSubtype="8">
                                  <p:stCondLst>
                                    <p:cond delay="0"/>
                                  </p:stCondLst>
                                  <p:childTnLst>
                                    <p:set>
                                      <p:cBhvr>
                                        <p:cTn dur="1" fill="hold" id="20">
                                          <p:stCondLst>
                                            <p:cond delay="0"/>
                                          </p:stCondLst>
                                        </p:cTn>
                                        <p:tgtEl>
                                          <p:spTgt spid="330"/>
                                        </p:tgtEl>
                                        <p:attrNameLst>
                                          <p:attrName>style.visibility</p:attrName>
                                        </p:attrNameLst>
                                      </p:cBhvr>
                                      <p:to>
                                        <p:strVal val="visible"/>
                                      </p:to>
                                    </p:set>
                                    <p:animEffect transition="in" filter="wipe(left)">
                                      <p:cBhvr>
                                        <p:cTn dur="500" id="21"/>
                                        <p:tgtEl>
                                          <p:spTgt spid="330"/>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8">
                                  <p:stCondLst>
                                    <p:cond delay="0"/>
                                  </p:stCondLst>
                                  <p:childTnLst>
                                    <p:set>
                                      <p:cBhvr>
                                        <p:cTn dur="1" fill="hold" id="25">
                                          <p:stCondLst>
                                            <p:cond delay="0"/>
                                          </p:stCondLst>
                                        </p:cTn>
                                        <p:tgtEl>
                                          <p:spTgt spid="1049165"/>
                                        </p:tgtEl>
                                        <p:attrNameLst>
                                          <p:attrName>style.visibility</p:attrName>
                                        </p:attrNameLst>
                                      </p:cBhvr>
                                      <p:to>
                                        <p:strVal val="visible"/>
                                      </p:to>
                                    </p:set>
                                    <p:animEffect transition="in" filter="wipe(left)">
                                      <p:cBhvr>
                                        <p:cTn dur="500" id="26"/>
                                        <p:tgtEl>
                                          <p:spTgt spid="1049165"/>
                                        </p:tgtEl>
                                      </p:cBhvr>
                                    </p:animEffect>
                                  </p:childTnLst>
                                </p:cTn>
                              </p:par>
                            </p:childTnLst>
                          </p:cTn>
                        </p:par>
                        <p:par>
                          <p:cTn fill="hold" id="27">
                            <p:stCondLst>
                              <p:cond delay="500"/>
                            </p:stCondLst>
                            <p:childTnLst>
                              <p:par>
                                <p:cTn fill="hold" id="28" nodeType="afterEffect" presetClass="entr" presetID="22" presetSubtype="8">
                                  <p:stCondLst>
                                    <p:cond delay="0"/>
                                  </p:stCondLst>
                                  <p:childTnLst>
                                    <p:set>
                                      <p:cBhvr>
                                        <p:cTn dur="1" fill="hold" id="29">
                                          <p:stCondLst>
                                            <p:cond delay="0"/>
                                          </p:stCondLst>
                                        </p:cTn>
                                        <p:tgtEl>
                                          <p:spTgt spid="2097174"/>
                                        </p:tgtEl>
                                        <p:attrNameLst>
                                          <p:attrName>style.visibility</p:attrName>
                                        </p:attrNameLst>
                                      </p:cBhvr>
                                      <p:to>
                                        <p:strVal val="visible"/>
                                      </p:to>
                                    </p:set>
                                    <p:animEffect transition="in" filter="wipe(left)">
                                      <p:cBhvr>
                                        <p:cTn dur="1000" id="30"/>
                                        <p:tgtEl>
                                          <p:spTgt spid="209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0" grpId="0" uiExpand="0" build="whole"/>
      <p:bldP spid="1049164" grpId="0" uiExpand="0" build="whole"/>
      <p:bldP spid="1049165" grpId="0" uiExpand="0" build="whole"/>
    </p:bld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331" name=""/>
        <p:cNvGrpSpPr/>
        <p:nvPr/>
      </p:nvGrpSpPr>
      <p:grpSpPr>
        <a:xfrm rot="0">
          <a:off x="0" y="0"/>
          <a:ext cx="0" cy="0"/>
          <a:chOff x="0" y="0"/>
          <a:chExt cx="0" cy="0"/>
        </a:xfrm>
      </p:grpSpPr>
      <p:sp>
        <p:nvSpPr>
          <p:cNvPr id="1049166" name="Rectangle 2"/>
          <p:cNvSpPr/>
          <p:nvPr>
            <p:ph type="title" sz="full" idx="0"/>
          </p:nvPr>
        </p:nvSpPr>
        <p:spPr>
          <a:xfrm rot="0">
            <a:off x="2743200" y="533400"/>
            <a:ext cx="4495800" cy="685800"/>
          </a:xfrm>
          <a:prstGeom prst="rect"/>
          <a:noFill/>
          <a:ln>
            <a:noFill/>
          </a:ln>
        </p:spPr>
        <p:txBody>
          <a:bodyPr anchor="t"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2" charset="-122"/>
                <a:sym typeface="Times New Roman" pitchFamily="18" charset="0"/>
              </a:defRPr>
            </a:lvl1pPr>
          </a:lstStyle>
          <a:p>
            <a:pPr algn="l" eaLnBrk="1" hangingPunct="1" latinLnBrk="1" lvl="0"/>
            <a:r>
              <a:rPr altLang="zh-CN" b="1" sz="3600" lang="en-US">
                <a:solidFill>
                  <a:srgbClr val="CC0000"/>
                </a:solidFill>
                <a:effectLst>
                  <a:outerShdw algn="tl" blurRad="38100" dir="2700000" dist="38100">
                    <a:srgbClr val="C0C0C0"/>
                  </a:outerShdw>
                </a:effectLst>
                <a:ea typeface="楷体_GB2312" pitchFamily="49" charset="-122"/>
              </a:rPr>
              <a:t>20.3   </a:t>
            </a:r>
            <a:r>
              <a:rPr altLang="zh-CN" b="1" sz="3600" lang="en-US">
                <a:solidFill>
                  <a:srgbClr val="CC0000"/>
                </a:solidFill>
                <a:effectLst>
                  <a:outerShdw algn="tl" blurRad="38100" dir="2700000" dist="38100">
                    <a:srgbClr val="C0C0C0"/>
                  </a:outerShdw>
                </a:effectLst>
                <a:ea typeface="华文新魏" pitchFamily="2" charset="-122"/>
              </a:rPr>
              <a:t>TTL</a:t>
            </a:r>
            <a:r>
              <a:rPr altLang="en-US" b="1" sz="3600" lang="zh-CN">
                <a:solidFill>
                  <a:srgbClr val="CC0000"/>
                </a:solidFill>
                <a:effectLst>
                  <a:outerShdw algn="tl" blurRad="38100" dir="2700000" dist="38100">
                    <a:srgbClr val="C0C0C0"/>
                  </a:outerShdw>
                </a:effectLst>
                <a:latin typeface="华文新魏" pitchFamily="2" charset="-122"/>
                <a:ea typeface="华文新魏" pitchFamily="2" charset="-122"/>
              </a:rPr>
              <a:t>门电路</a:t>
            </a:r>
          </a:p>
        </p:txBody>
      </p:sp>
      <p:sp>
        <p:nvSpPr>
          <p:cNvPr id="1049167" name="Rectangle 3"/>
          <p:cNvSpPr/>
          <p:nvPr/>
        </p:nvSpPr>
        <p:spPr>
          <a:xfrm rot="0">
            <a:off x="2124075" y="1633060"/>
            <a:ext cx="4627881" cy="51054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latin typeface="" pitchFamily="18" charset="0"/>
              </a:rPr>
              <a:t>(</a:t>
            </a:r>
            <a:r>
              <a:rPr altLang="en-US" sz="2800" lang="zh-CN">
                <a:latin typeface="" pitchFamily="18" charset="0"/>
              </a:rPr>
              <a:t>三极管</a:t>
            </a:r>
            <a:r>
              <a:rPr altLang="zh-CN" sz="2800" lang="en-US">
                <a:latin typeface="" pitchFamily="18" charset="0"/>
              </a:rPr>
              <a:t>—</a:t>
            </a:r>
            <a:r>
              <a:rPr altLang="en-US" sz="2800" lang="zh-CN">
                <a:latin typeface="" pitchFamily="18" charset="0"/>
              </a:rPr>
              <a:t>三极管逻辑门电路</a:t>
            </a:r>
            <a:r>
              <a:rPr altLang="zh-CN" sz="2800" lang="en-US">
                <a:latin typeface="" pitchFamily="18" charset="0"/>
              </a:rPr>
              <a:t>)</a:t>
            </a:r>
          </a:p>
        </p:txBody>
      </p:sp>
      <p:sp>
        <p:nvSpPr>
          <p:cNvPr id="1049168" name="Rectangle 4"/>
          <p:cNvSpPr/>
          <p:nvPr/>
        </p:nvSpPr>
        <p:spPr>
          <a:xfrm rot="0">
            <a:off x="612775" y="2302192"/>
            <a:ext cx="8062912" cy="1920241"/>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spcBef>
                <a:spcPct val="20000"/>
              </a:spcBef>
            </a:pPr>
            <a:r>
              <a:rPr altLang="zh-CN" sz="2800" lang="en-US">
                <a:solidFill>
                  <a:schemeClr val="lt1"/>
                </a:solidFill>
                <a:latin typeface="" pitchFamily="18" charset="0"/>
              </a:rPr>
              <a:t>     </a:t>
            </a:r>
            <a:r>
              <a:rPr altLang="en-US" sz="2800" lang="zh-CN">
                <a:solidFill>
                  <a:schemeClr val="lt2"/>
                </a:solidFill>
                <a:latin typeface="" pitchFamily="18" charset="0"/>
              </a:rPr>
              <a:t>TTL门电路是双极型集成电路，与分立元件相比，</a:t>
            </a:r>
            <a:r>
              <a:rPr altLang="en-US" sz="2800" lang="zh-CN">
                <a:solidFill>
                  <a:srgbClr val="CC0000"/>
                </a:solidFill>
                <a:latin typeface="" pitchFamily="18" charset="0"/>
              </a:rPr>
              <a:t>具有速度快、可靠性高和微型化等优点</a:t>
            </a:r>
            <a:r>
              <a:rPr altLang="en-US" sz="2800" lang="zh-CN">
                <a:solidFill>
                  <a:schemeClr val="lt2"/>
                </a:solidFill>
                <a:latin typeface="" pitchFamily="18" charset="0"/>
              </a:rPr>
              <a:t>，目前分立元件电路已被集成电路替代。下面介绍集成 与非门电路的工作原理、特性和参数。</a:t>
            </a:r>
          </a:p>
        </p:txBody>
      </p:sp>
      <p:grpSp>
        <p:nvGrpSpPr>
          <p:cNvPr id="332" name=""/>
          <p:cNvGrpSpPr/>
          <p:nvPr/>
        </p:nvGrpSpPr>
        <p:grpSpPr>
          <a:xfrm rot="0">
            <a:off x="904875" y="1219200"/>
            <a:ext cx="7172325" cy="171450"/>
            <a:chOff x="480" y="3408"/>
            <a:chExt cx="4518" cy="108"/>
          </a:xfrm>
        </p:grpSpPr>
        <p:pic>
          <p:nvPicPr>
            <p:cNvPr id="2097175" name="Picture 6" descr="Green and Black Diamond"/>
            <p:cNvPicPr>
              <a:picLocks/>
            </p:cNvPicPr>
            <p:nvPr/>
          </p:nvPicPr>
          <p:blipFill>
            <a:blip xmlns:r="http://schemas.openxmlformats.org/officeDocument/2006/relationships" r:embed="rId1"/>
            <a:srcRect l="0" t="0" r="0" b="0"/>
            <a:stretch>
              <a:fillRect/>
            </a:stretch>
          </p:blipFill>
          <p:spPr>
            <a:xfrm rot="0">
              <a:off x="1050" y="3414"/>
              <a:ext cx="102" cy="102"/>
            </a:xfrm>
            <a:prstGeom prst="rect"/>
            <a:noFill/>
            <a:ln>
              <a:noFill/>
            </a:ln>
          </p:spPr>
        </p:pic>
        <p:pic>
          <p:nvPicPr>
            <p:cNvPr id="2097176" name="Picture 7" descr="Green and Black Diamond"/>
            <p:cNvPicPr>
              <a:picLocks/>
            </p:cNvPicPr>
            <p:nvPr/>
          </p:nvPicPr>
          <p:blipFill>
            <a:blip xmlns:r="http://schemas.openxmlformats.org/officeDocument/2006/relationships" r:embed="rId1"/>
            <a:srcRect l="0" t="0" r="0" b="0"/>
            <a:stretch>
              <a:fillRect/>
            </a:stretch>
          </p:blipFill>
          <p:spPr>
            <a:xfrm rot="0">
              <a:off x="1140" y="3414"/>
              <a:ext cx="102" cy="102"/>
            </a:xfrm>
            <a:prstGeom prst="rect"/>
            <a:noFill/>
            <a:ln>
              <a:noFill/>
            </a:ln>
          </p:spPr>
        </p:pic>
        <p:pic>
          <p:nvPicPr>
            <p:cNvPr id="2097177" name="Picture 8" descr="Green and Black Diamond"/>
            <p:cNvPicPr>
              <a:picLocks/>
            </p:cNvPicPr>
            <p:nvPr/>
          </p:nvPicPr>
          <p:blipFill>
            <a:blip xmlns:r="http://schemas.openxmlformats.org/officeDocument/2006/relationships" r:embed="rId1"/>
            <a:srcRect l="0" t="0" r="0" b="0"/>
            <a:stretch>
              <a:fillRect/>
            </a:stretch>
          </p:blipFill>
          <p:spPr>
            <a:xfrm rot="0">
              <a:off x="1242" y="3414"/>
              <a:ext cx="102" cy="102"/>
            </a:xfrm>
            <a:prstGeom prst="rect"/>
            <a:noFill/>
            <a:ln>
              <a:noFill/>
            </a:ln>
          </p:spPr>
        </p:pic>
        <p:pic>
          <p:nvPicPr>
            <p:cNvPr id="2097178" name="Picture 9" descr="Green and Black Diamond"/>
            <p:cNvPicPr>
              <a:picLocks/>
            </p:cNvPicPr>
            <p:nvPr/>
          </p:nvPicPr>
          <p:blipFill>
            <a:blip xmlns:r="http://schemas.openxmlformats.org/officeDocument/2006/relationships" r:embed="rId1"/>
            <a:srcRect l="0" t="0" r="0" b="0"/>
            <a:stretch>
              <a:fillRect/>
            </a:stretch>
          </p:blipFill>
          <p:spPr>
            <a:xfrm rot="0">
              <a:off x="1428" y="3414"/>
              <a:ext cx="102" cy="102"/>
            </a:xfrm>
            <a:prstGeom prst="rect"/>
            <a:noFill/>
            <a:ln>
              <a:noFill/>
            </a:ln>
          </p:spPr>
        </p:pic>
        <p:pic>
          <p:nvPicPr>
            <p:cNvPr id="2097179" name="Picture 10" descr="Green and Black Diamond"/>
            <p:cNvPicPr>
              <a:picLocks/>
            </p:cNvPicPr>
            <p:nvPr/>
          </p:nvPicPr>
          <p:blipFill>
            <a:blip xmlns:r="http://schemas.openxmlformats.org/officeDocument/2006/relationships" r:embed="rId1"/>
            <a:srcRect l="0" t="0" r="0" b="0"/>
            <a:stretch>
              <a:fillRect/>
            </a:stretch>
          </p:blipFill>
          <p:spPr>
            <a:xfrm rot="0">
              <a:off x="1530" y="3414"/>
              <a:ext cx="102" cy="102"/>
            </a:xfrm>
            <a:prstGeom prst="rect"/>
            <a:noFill/>
            <a:ln>
              <a:noFill/>
            </a:ln>
          </p:spPr>
        </p:pic>
        <p:pic>
          <p:nvPicPr>
            <p:cNvPr id="2097180" name="Picture 11" descr="Green and Black Diamond"/>
            <p:cNvPicPr>
              <a:picLocks/>
            </p:cNvPicPr>
            <p:nvPr/>
          </p:nvPicPr>
          <p:blipFill>
            <a:blip xmlns:r="http://schemas.openxmlformats.org/officeDocument/2006/relationships" r:embed="rId1"/>
            <a:srcRect l="0" t="0" r="0" b="0"/>
            <a:stretch>
              <a:fillRect/>
            </a:stretch>
          </p:blipFill>
          <p:spPr>
            <a:xfrm rot="0">
              <a:off x="1626" y="3414"/>
              <a:ext cx="102" cy="102"/>
            </a:xfrm>
            <a:prstGeom prst="rect"/>
            <a:noFill/>
            <a:ln>
              <a:noFill/>
            </a:ln>
          </p:spPr>
        </p:pic>
        <p:pic>
          <p:nvPicPr>
            <p:cNvPr id="2097181" name="Picture 12" descr="Green and Black Diamond"/>
            <p:cNvPicPr>
              <a:picLocks/>
            </p:cNvPicPr>
            <p:nvPr/>
          </p:nvPicPr>
          <p:blipFill>
            <a:blip xmlns:r="http://schemas.openxmlformats.org/officeDocument/2006/relationships" r:embed="rId1"/>
            <a:srcRect l="0" t="0" r="0" b="0"/>
            <a:stretch>
              <a:fillRect/>
            </a:stretch>
          </p:blipFill>
          <p:spPr>
            <a:xfrm rot="0">
              <a:off x="1716" y="3414"/>
              <a:ext cx="102" cy="102"/>
            </a:xfrm>
            <a:prstGeom prst="rect"/>
            <a:noFill/>
            <a:ln>
              <a:noFill/>
            </a:ln>
          </p:spPr>
        </p:pic>
        <p:pic>
          <p:nvPicPr>
            <p:cNvPr id="2097182" name="Picture 13" descr="Green and Black Diamond"/>
            <p:cNvPicPr>
              <a:picLocks/>
            </p:cNvPicPr>
            <p:nvPr/>
          </p:nvPicPr>
          <p:blipFill>
            <a:blip xmlns:r="http://schemas.openxmlformats.org/officeDocument/2006/relationships" r:embed="rId1"/>
            <a:srcRect l="0" t="0" r="0" b="0"/>
            <a:stretch>
              <a:fillRect/>
            </a:stretch>
          </p:blipFill>
          <p:spPr>
            <a:xfrm rot="0">
              <a:off x="1818" y="3414"/>
              <a:ext cx="102" cy="102"/>
            </a:xfrm>
            <a:prstGeom prst="rect"/>
            <a:noFill/>
            <a:ln>
              <a:noFill/>
            </a:ln>
          </p:spPr>
        </p:pic>
        <p:pic>
          <p:nvPicPr>
            <p:cNvPr id="2097183" name="Picture 14" descr="Green and Black Diamond"/>
            <p:cNvPicPr>
              <a:picLocks/>
            </p:cNvPicPr>
            <p:nvPr/>
          </p:nvPicPr>
          <p:blipFill>
            <a:blip xmlns:r="http://schemas.openxmlformats.org/officeDocument/2006/relationships" r:embed="rId1"/>
            <a:srcRect l="0" t="0" r="0" b="0"/>
            <a:stretch>
              <a:fillRect/>
            </a:stretch>
          </p:blipFill>
          <p:spPr>
            <a:xfrm rot="0">
              <a:off x="2004" y="3414"/>
              <a:ext cx="102" cy="102"/>
            </a:xfrm>
            <a:prstGeom prst="rect"/>
            <a:noFill/>
            <a:ln>
              <a:noFill/>
            </a:ln>
          </p:spPr>
        </p:pic>
        <p:pic>
          <p:nvPicPr>
            <p:cNvPr id="2097184" name="Picture 15" descr="Green and Black Diamond"/>
            <p:cNvPicPr>
              <a:picLocks/>
            </p:cNvPicPr>
            <p:nvPr/>
          </p:nvPicPr>
          <p:blipFill>
            <a:blip xmlns:r="http://schemas.openxmlformats.org/officeDocument/2006/relationships" r:embed="rId1"/>
            <a:srcRect l="0" t="0" r="0" b="0"/>
            <a:stretch>
              <a:fillRect/>
            </a:stretch>
          </p:blipFill>
          <p:spPr>
            <a:xfrm rot="0">
              <a:off x="2106" y="3414"/>
              <a:ext cx="102" cy="102"/>
            </a:xfrm>
            <a:prstGeom prst="rect"/>
            <a:noFill/>
            <a:ln>
              <a:noFill/>
            </a:ln>
          </p:spPr>
        </p:pic>
        <p:pic>
          <p:nvPicPr>
            <p:cNvPr id="2097185" name="Picture 16" descr="Green and Black Diamond"/>
            <p:cNvPicPr>
              <a:picLocks/>
            </p:cNvPicPr>
            <p:nvPr/>
          </p:nvPicPr>
          <p:blipFill>
            <a:blip xmlns:r="http://schemas.openxmlformats.org/officeDocument/2006/relationships" r:embed="rId1"/>
            <a:srcRect l="0" t="0" r="0" b="0"/>
            <a:stretch>
              <a:fillRect/>
            </a:stretch>
          </p:blipFill>
          <p:spPr>
            <a:xfrm rot="0">
              <a:off x="2202" y="3414"/>
              <a:ext cx="102" cy="102"/>
            </a:xfrm>
            <a:prstGeom prst="rect"/>
            <a:noFill/>
            <a:ln>
              <a:noFill/>
            </a:ln>
          </p:spPr>
        </p:pic>
        <p:pic>
          <p:nvPicPr>
            <p:cNvPr id="2097186" name="Picture 17" descr="Green and Black Diamond"/>
            <p:cNvPicPr>
              <a:picLocks/>
            </p:cNvPicPr>
            <p:nvPr/>
          </p:nvPicPr>
          <p:blipFill>
            <a:blip xmlns:r="http://schemas.openxmlformats.org/officeDocument/2006/relationships" r:embed="rId1"/>
            <a:srcRect l="0" t="0" r="0" b="0"/>
            <a:stretch>
              <a:fillRect/>
            </a:stretch>
          </p:blipFill>
          <p:spPr>
            <a:xfrm rot="0">
              <a:off x="2292" y="3414"/>
              <a:ext cx="102" cy="102"/>
            </a:xfrm>
            <a:prstGeom prst="rect"/>
            <a:noFill/>
            <a:ln>
              <a:noFill/>
            </a:ln>
          </p:spPr>
        </p:pic>
        <p:pic>
          <p:nvPicPr>
            <p:cNvPr id="2097187" name="Picture 18" descr="Green and Black Diamond"/>
            <p:cNvPicPr>
              <a:picLocks/>
            </p:cNvPicPr>
            <p:nvPr/>
          </p:nvPicPr>
          <p:blipFill>
            <a:blip xmlns:r="http://schemas.openxmlformats.org/officeDocument/2006/relationships" r:embed="rId1"/>
            <a:srcRect l="0" t="0" r="0" b="0"/>
            <a:stretch>
              <a:fillRect/>
            </a:stretch>
          </p:blipFill>
          <p:spPr>
            <a:xfrm rot="0">
              <a:off x="1338" y="3414"/>
              <a:ext cx="102" cy="102"/>
            </a:xfrm>
            <a:prstGeom prst="rect"/>
            <a:noFill/>
            <a:ln>
              <a:noFill/>
            </a:ln>
          </p:spPr>
        </p:pic>
        <p:pic>
          <p:nvPicPr>
            <p:cNvPr id="2097188" name="Picture 19" descr="Green and Black Diamond"/>
            <p:cNvPicPr>
              <a:picLocks/>
            </p:cNvPicPr>
            <p:nvPr/>
          </p:nvPicPr>
          <p:blipFill>
            <a:blip xmlns:r="http://schemas.openxmlformats.org/officeDocument/2006/relationships" r:embed="rId1"/>
            <a:srcRect l="0" t="0" r="0" b="0"/>
            <a:stretch>
              <a:fillRect/>
            </a:stretch>
          </p:blipFill>
          <p:spPr>
            <a:xfrm rot="0">
              <a:off x="1914" y="3414"/>
              <a:ext cx="102" cy="102"/>
            </a:xfrm>
            <a:prstGeom prst="rect"/>
            <a:noFill/>
            <a:ln>
              <a:noFill/>
            </a:ln>
          </p:spPr>
        </p:pic>
        <p:pic>
          <p:nvPicPr>
            <p:cNvPr id="2097189" name="Picture 20" descr="Green and Black Diamond"/>
            <p:cNvPicPr>
              <a:picLocks/>
            </p:cNvPicPr>
            <p:nvPr/>
          </p:nvPicPr>
          <p:blipFill>
            <a:blip xmlns:r="http://schemas.openxmlformats.org/officeDocument/2006/relationships" r:embed="rId1"/>
            <a:srcRect l="0" t="0" r="0" b="0"/>
            <a:stretch>
              <a:fillRect/>
            </a:stretch>
          </p:blipFill>
          <p:spPr>
            <a:xfrm rot="0">
              <a:off x="2394" y="3414"/>
              <a:ext cx="102" cy="102"/>
            </a:xfrm>
            <a:prstGeom prst="rect"/>
            <a:noFill/>
            <a:ln>
              <a:noFill/>
            </a:ln>
          </p:spPr>
        </p:pic>
        <p:pic>
          <p:nvPicPr>
            <p:cNvPr id="2097190" name="Picture 21" descr="Green and Black Diamond"/>
            <p:cNvPicPr>
              <a:picLocks/>
            </p:cNvPicPr>
            <p:nvPr/>
          </p:nvPicPr>
          <p:blipFill>
            <a:blip xmlns:r="http://schemas.openxmlformats.org/officeDocument/2006/relationships" r:embed="rId1"/>
            <a:srcRect l="0" t="0" r="0" b="0"/>
            <a:stretch>
              <a:fillRect/>
            </a:stretch>
          </p:blipFill>
          <p:spPr>
            <a:xfrm rot="0">
              <a:off x="2490" y="3414"/>
              <a:ext cx="102" cy="102"/>
            </a:xfrm>
            <a:prstGeom prst="rect"/>
            <a:noFill/>
            <a:ln>
              <a:noFill/>
            </a:ln>
          </p:spPr>
        </p:pic>
        <p:pic>
          <p:nvPicPr>
            <p:cNvPr id="2097191" name="Picture 22" descr="Green and Black Diamond"/>
            <p:cNvPicPr>
              <a:picLocks/>
            </p:cNvPicPr>
            <p:nvPr/>
          </p:nvPicPr>
          <p:blipFill>
            <a:blip xmlns:r="http://schemas.openxmlformats.org/officeDocument/2006/relationships" r:embed="rId1"/>
            <a:srcRect l="0" t="0" r="0" b="0"/>
            <a:stretch>
              <a:fillRect/>
            </a:stretch>
          </p:blipFill>
          <p:spPr>
            <a:xfrm rot="0">
              <a:off x="2580" y="3414"/>
              <a:ext cx="102" cy="102"/>
            </a:xfrm>
            <a:prstGeom prst="rect"/>
            <a:noFill/>
            <a:ln>
              <a:noFill/>
            </a:ln>
          </p:spPr>
        </p:pic>
        <p:pic>
          <p:nvPicPr>
            <p:cNvPr id="2097192" name="Picture 23" descr="Green and Black Diamond"/>
            <p:cNvPicPr>
              <a:picLocks/>
            </p:cNvPicPr>
            <p:nvPr/>
          </p:nvPicPr>
          <p:blipFill>
            <a:blip xmlns:r="http://schemas.openxmlformats.org/officeDocument/2006/relationships" r:embed="rId1"/>
            <a:srcRect l="0" t="0" r="0" b="0"/>
            <a:stretch>
              <a:fillRect/>
            </a:stretch>
          </p:blipFill>
          <p:spPr>
            <a:xfrm rot="0">
              <a:off x="2682" y="3414"/>
              <a:ext cx="102" cy="102"/>
            </a:xfrm>
            <a:prstGeom prst="rect"/>
            <a:noFill/>
            <a:ln>
              <a:noFill/>
            </a:ln>
          </p:spPr>
        </p:pic>
        <p:pic>
          <p:nvPicPr>
            <p:cNvPr id="2097193" name="Picture 24" descr="Green and Black Diamond"/>
            <p:cNvPicPr>
              <a:picLocks/>
            </p:cNvPicPr>
            <p:nvPr/>
          </p:nvPicPr>
          <p:blipFill>
            <a:blip xmlns:r="http://schemas.openxmlformats.org/officeDocument/2006/relationships" r:embed="rId1"/>
            <a:srcRect l="0" t="0" r="0" b="0"/>
            <a:stretch>
              <a:fillRect/>
            </a:stretch>
          </p:blipFill>
          <p:spPr>
            <a:xfrm rot="0">
              <a:off x="2778" y="3414"/>
              <a:ext cx="102" cy="102"/>
            </a:xfrm>
            <a:prstGeom prst="rect"/>
            <a:noFill/>
            <a:ln>
              <a:noFill/>
            </a:ln>
          </p:spPr>
        </p:pic>
        <p:pic>
          <p:nvPicPr>
            <p:cNvPr id="2097194" name="Picture 25" descr="Green and Black Diamond"/>
            <p:cNvPicPr>
              <a:picLocks/>
            </p:cNvPicPr>
            <p:nvPr/>
          </p:nvPicPr>
          <p:blipFill>
            <a:blip xmlns:r="http://schemas.openxmlformats.org/officeDocument/2006/relationships" r:embed="rId1"/>
            <a:srcRect l="0" t="0" r="0" b="0"/>
            <a:stretch>
              <a:fillRect/>
            </a:stretch>
          </p:blipFill>
          <p:spPr>
            <a:xfrm rot="0">
              <a:off x="2868" y="3414"/>
              <a:ext cx="102" cy="102"/>
            </a:xfrm>
            <a:prstGeom prst="rect"/>
            <a:noFill/>
            <a:ln>
              <a:noFill/>
            </a:ln>
          </p:spPr>
        </p:pic>
        <p:pic>
          <p:nvPicPr>
            <p:cNvPr id="2097195" name="Picture 26" descr="Green and Black Diamond"/>
            <p:cNvPicPr>
              <a:picLocks/>
            </p:cNvPicPr>
            <p:nvPr/>
          </p:nvPicPr>
          <p:blipFill>
            <a:blip xmlns:r="http://schemas.openxmlformats.org/officeDocument/2006/relationships" r:embed="rId1"/>
            <a:srcRect l="0" t="0" r="0" b="0"/>
            <a:stretch>
              <a:fillRect/>
            </a:stretch>
          </p:blipFill>
          <p:spPr>
            <a:xfrm rot="0">
              <a:off x="2970" y="3414"/>
              <a:ext cx="102" cy="102"/>
            </a:xfrm>
            <a:prstGeom prst="rect"/>
            <a:noFill/>
            <a:ln>
              <a:noFill/>
            </a:ln>
          </p:spPr>
        </p:pic>
        <p:pic>
          <p:nvPicPr>
            <p:cNvPr id="2097196" name="Picture 27" descr="Green and Black Diamond"/>
            <p:cNvPicPr>
              <a:picLocks/>
            </p:cNvPicPr>
            <p:nvPr/>
          </p:nvPicPr>
          <p:blipFill>
            <a:blip xmlns:r="http://schemas.openxmlformats.org/officeDocument/2006/relationships" r:embed="rId1"/>
            <a:srcRect l="0" t="0" r="0" b="0"/>
            <a:stretch>
              <a:fillRect/>
            </a:stretch>
          </p:blipFill>
          <p:spPr>
            <a:xfrm rot="0">
              <a:off x="3156" y="3414"/>
              <a:ext cx="102" cy="102"/>
            </a:xfrm>
            <a:prstGeom prst="rect"/>
            <a:noFill/>
            <a:ln>
              <a:noFill/>
            </a:ln>
          </p:spPr>
        </p:pic>
        <p:pic>
          <p:nvPicPr>
            <p:cNvPr id="2097197" name="Picture 28" descr="Green and Black Diamond"/>
            <p:cNvPicPr>
              <a:picLocks/>
            </p:cNvPicPr>
            <p:nvPr/>
          </p:nvPicPr>
          <p:blipFill>
            <a:blip xmlns:r="http://schemas.openxmlformats.org/officeDocument/2006/relationships" r:embed="rId1"/>
            <a:srcRect l="0" t="0" r="0" b="0"/>
            <a:stretch>
              <a:fillRect/>
            </a:stretch>
          </p:blipFill>
          <p:spPr>
            <a:xfrm rot="0">
              <a:off x="3258" y="3414"/>
              <a:ext cx="102" cy="102"/>
            </a:xfrm>
            <a:prstGeom prst="rect"/>
            <a:noFill/>
            <a:ln>
              <a:noFill/>
            </a:ln>
          </p:spPr>
        </p:pic>
        <p:pic>
          <p:nvPicPr>
            <p:cNvPr id="2097198" name="Picture 29" descr="Green and Black Diamond"/>
            <p:cNvPicPr>
              <a:picLocks/>
            </p:cNvPicPr>
            <p:nvPr/>
          </p:nvPicPr>
          <p:blipFill>
            <a:blip xmlns:r="http://schemas.openxmlformats.org/officeDocument/2006/relationships" r:embed="rId1"/>
            <a:srcRect l="0" t="0" r="0" b="0"/>
            <a:stretch>
              <a:fillRect/>
            </a:stretch>
          </p:blipFill>
          <p:spPr>
            <a:xfrm rot="0">
              <a:off x="3354" y="3414"/>
              <a:ext cx="102" cy="102"/>
            </a:xfrm>
            <a:prstGeom prst="rect"/>
            <a:noFill/>
            <a:ln>
              <a:noFill/>
            </a:ln>
          </p:spPr>
        </p:pic>
        <p:pic>
          <p:nvPicPr>
            <p:cNvPr id="2097199" name="Picture 30" descr="Green and Black Diamond"/>
            <p:cNvPicPr>
              <a:picLocks/>
            </p:cNvPicPr>
            <p:nvPr/>
          </p:nvPicPr>
          <p:blipFill>
            <a:blip xmlns:r="http://schemas.openxmlformats.org/officeDocument/2006/relationships" r:embed="rId1"/>
            <a:srcRect l="0" t="0" r="0" b="0"/>
            <a:stretch>
              <a:fillRect/>
            </a:stretch>
          </p:blipFill>
          <p:spPr>
            <a:xfrm rot="0">
              <a:off x="3444" y="3414"/>
              <a:ext cx="102" cy="102"/>
            </a:xfrm>
            <a:prstGeom prst="rect"/>
            <a:noFill/>
            <a:ln>
              <a:noFill/>
            </a:ln>
          </p:spPr>
        </p:pic>
        <p:pic>
          <p:nvPicPr>
            <p:cNvPr id="2097200" name="Picture 31" descr="Green and Black Diamond"/>
            <p:cNvPicPr>
              <a:picLocks/>
            </p:cNvPicPr>
            <p:nvPr/>
          </p:nvPicPr>
          <p:blipFill>
            <a:blip xmlns:r="http://schemas.openxmlformats.org/officeDocument/2006/relationships" r:embed="rId1"/>
            <a:srcRect l="0" t="0" r="0" b="0"/>
            <a:stretch>
              <a:fillRect/>
            </a:stretch>
          </p:blipFill>
          <p:spPr>
            <a:xfrm rot="0">
              <a:off x="3546" y="3414"/>
              <a:ext cx="102" cy="102"/>
            </a:xfrm>
            <a:prstGeom prst="rect"/>
            <a:noFill/>
            <a:ln>
              <a:noFill/>
            </a:ln>
          </p:spPr>
        </p:pic>
        <p:pic>
          <p:nvPicPr>
            <p:cNvPr id="2097201" name="Picture 32" descr="Green and Black Diamond"/>
            <p:cNvPicPr>
              <a:picLocks/>
            </p:cNvPicPr>
            <p:nvPr/>
          </p:nvPicPr>
          <p:blipFill>
            <a:blip xmlns:r="http://schemas.openxmlformats.org/officeDocument/2006/relationships" r:embed="rId1"/>
            <a:srcRect l="0" t="0" r="0" b="0"/>
            <a:stretch>
              <a:fillRect/>
            </a:stretch>
          </p:blipFill>
          <p:spPr>
            <a:xfrm rot="0">
              <a:off x="3732" y="3414"/>
              <a:ext cx="102" cy="102"/>
            </a:xfrm>
            <a:prstGeom prst="rect"/>
            <a:noFill/>
            <a:ln>
              <a:noFill/>
            </a:ln>
          </p:spPr>
        </p:pic>
        <p:pic>
          <p:nvPicPr>
            <p:cNvPr id="2097202" name="Picture 33" descr="Green and Black Diamond"/>
            <p:cNvPicPr>
              <a:picLocks/>
            </p:cNvPicPr>
            <p:nvPr/>
          </p:nvPicPr>
          <p:blipFill>
            <a:blip xmlns:r="http://schemas.openxmlformats.org/officeDocument/2006/relationships" r:embed="rId1"/>
            <a:srcRect l="0" t="0" r="0" b="0"/>
            <a:stretch>
              <a:fillRect/>
            </a:stretch>
          </p:blipFill>
          <p:spPr>
            <a:xfrm rot="0">
              <a:off x="3834" y="3414"/>
              <a:ext cx="102" cy="102"/>
            </a:xfrm>
            <a:prstGeom prst="rect"/>
            <a:noFill/>
            <a:ln>
              <a:noFill/>
            </a:ln>
          </p:spPr>
        </p:pic>
        <p:pic>
          <p:nvPicPr>
            <p:cNvPr id="2097203" name="Picture 34" descr="Green and Black Diamond"/>
            <p:cNvPicPr>
              <a:picLocks/>
            </p:cNvPicPr>
            <p:nvPr/>
          </p:nvPicPr>
          <p:blipFill>
            <a:blip xmlns:r="http://schemas.openxmlformats.org/officeDocument/2006/relationships" r:embed="rId1"/>
            <a:srcRect l="0" t="0" r="0" b="0"/>
            <a:stretch>
              <a:fillRect/>
            </a:stretch>
          </p:blipFill>
          <p:spPr>
            <a:xfrm rot="0">
              <a:off x="3930" y="3414"/>
              <a:ext cx="102" cy="102"/>
            </a:xfrm>
            <a:prstGeom prst="rect"/>
            <a:noFill/>
            <a:ln>
              <a:noFill/>
            </a:ln>
          </p:spPr>
        </p:pic>
        <p:pic>
          <p:nvPicPr>
            <p:cNvPr id="2097204" name="Picture 35" descr="Green and Black Diamond"/>
            <p:cNvPicPr>
              <a:picLocks/>
            </p:cNvPicPr>
            <p:nvPr/>
          </p:nvPicPr>
          <p:blipFill>
            <a:blip xmlns:r="http://schemas.openxmlformats.org/officeDocument/2006/relationships" r:embed="rId1"/>
            <a:srcRect l="0" t="0" r="0" b="0"/>
            <a:stretch>
              <a:fillRect/>
            </a:stretch>
          </p:blipFill>
          <p:spPr>
            <a:xfrm rot="0">
              <a:off x="4020" y="3414"/>
              <a:ext cx="102" cy="102"/>
            </a:xfrm>
            <a:prstGeom prst="rect"/>
            <a:noFill/>
            <a:ln>
              <a:noFill/>
            </a:ln>
          </p:spPr>
        </p:pic>
        <p:pic>
          <p:nvPicPr>
            <p:cNvPr id="2097205" name="Picture 36" descr="Green and Black Diamond"/>
            <p:cNvPicPr>
              <a:picLocks/>
            </p:cNvPicPr>
            <p:nvPr/>
          </p:nvPicPr>
          <p:blipFill>
            <a:blip xmlns:r="http://schemas.openxmlformats.org/officeDocument/2006/relationships" r:embed="rId1"/>
            <a:srcRect l="0" t="0" r="0" b="0"/>
            <a:stretch>
              <a:fillRect/>
            </a:stretch>
          </p:blipFill>
          <p:spPr>
            <a:xfrm rot="0">
              <a:off x="3066" y="3414"/>
              <a:ext cx="102" cy="102"/>
            </a:xfrm>
            <a:prstGeom prst="rect"/>
            <a:noFill/>
            <a:ln>
              <a:noFill/>
            </a:ln>
          </p:spPr>
        </p:pic>
        <p:pic>
          <p:nvPicPr>
            <p:cNvPr id="2097206" name="Picture 37" descr="Green and Black Diamond"/>
            <p:cNvPicPr>
              <a:picLocks/>
            </p:cNvPicPr>
            <p:nvPr/>
          </p:nvPicPr>
          <p:blipFill>
            <a:blip xmlns:r="http://schemas.openxmlformats.org/officeDocument/2006/relationships" r:embed="rId1"/>
            <a:srcRect l="0" t="0" r="0" b="0"/>
            <a:stretch>
              <a:fillRect/>
            </a:stretch>
          </p:blipFill>
          <p:spPr>
            <a:xfrm rot="0">
              <a:off x="3642" y="3414"/>
              <a:ext cx="102" cy="102"/>
            </a:xfrm>
            <a:prstGeom prst="rect"/>
            <a:noFill/>
            <a:ln>
              <a:noFill/>
            </a:ln>
          </p:spPr>
        </p:pic>
        <p:pic>
          <p:nvPicPr>
            <p:cNvPr id="2097207" name="Picture 38" descr="Green and Black Diamond"/>
            <p:cNvPicPr>
              <a:picLocks/>
            </p:cNvPicPr>
            <p:nvPr/>
          </p:nvPicPr>
          <p:blipFill>
            <a:blip xmlns:r="http://schemas.openxmlformats.org/officeDocument/2006/relationships" r:embed="rId1"/>
            <a:srcRect l="0" t="0" r="0" b="0"/>
            <a:stretch>
              <a:fillRect/>
            </a:stretch>
          </p:blipFill>
          <p:spPr>
            <a:xfrm rot="0">
              <a:off x="4122" y="3414"/>
              <a:ext cx="102" cy="102"/>
            </a:xfrm>
            <a:prstGeom prst="rect"/>
            <a:noFill/>
            <a:ln>
              <a:noFill/>
            </a:ln>
          </p:spPr>
        </p:pic>
        <p:pic>
          <p:nvPicPr>
            <p:cNvPr id="2097208" name="Picture 39" descr="Green and Black Diamond"/>
            <p:cNvPicPr>
              <a:picLocks/>
            </p:cNvPicPr>
            <p:nvPr/>
          </p:nvPicPr>
          <p:blipFill>
            <a:blip xmlns:r="http://schemas.openxmlformats.org/officeDocument/2006/relationships" r:embed="rId1"/>
            <a:srcRect l="0" t="0" r="0" b="0"/>
            <a:stretch>
              <a:fillRect/>
            </a:stretch>
          </p:blipFill>
          <p:spPr>
            <a:xfrm rot="0">
              <a:off x="4218" y="3414"/>
              <a:ext cx="102" cy="102"/>
            </a:xfrm>
            <a:prstGeom prst="rect"/>
            <a:noFill/>
            <a:ln>
              <a:noFill/>
            </a:ln>
          </p:spPr>
        </p:pic>
        <p:pic>
          <p:nvPicPr>
            <p:cNvPr id="2097209" name="Picture 40" descr="Green and Black Diamond"/>
            <p:cNvPicPr>
              <a:picLocks/>
            </p:cNvPicPr>
            <p:nvPr/>
          </p:nvPicPr>
          <p:blipFill>
            <a:blip xmlns:r="http://schemas.openxmlformats.org/officeDocument/2006/relationships" r:embed="rId1"/>
            <a:srcRect l="0" t="0" r="0" b="0"/>
            <a:stretch>
              <a:fillRect/>
            </a:stretch>
          </p:blipFill>
          <p:spPr>
            <a:xfrm rot="0">
              <a:off x="4308" y="3414"/>
              <a:ext cx="102" cy="102"/>
            </a:xfrm>
            <a:prstGeom prst="rect"/>
            <a:noFill/>
            <a:ln>
              <a:noFill/>
            </a:ln>
          </p:spPr>
        </p:pic>
        <p:pic>
          <p:nvPicPr>
            <p:cNvPr id="2097210" name="Picture 41" descr="Green and Black Diamond"/>
            <p:cNvPicPr>
              <a:picLocks/>
            </p:cNvPicPr>
            <p:nvPr/>
          </p:nvPicPr>
          <p:blipFill>
            <a:blip xmlns:r="http://schemas.openxmlformats.org/officeDocument/2006/relationships" r:embed="rId1"/>
            <a:srcRect l="0" t="0" r="0" b="0"/>
            <a:stretch>
              <a:fillRect/>
            </a:stretch>
          </p:blipFill>
          <p:spPr>
            <a:xfrm rot="0">
              <a:off x="4410" y="3414"/>
              <a:ext cx="102" cy="102"/>
            </a:xfrm>
            <a:prstGeom prst="rect"/>
            <a:noFill/>
            <a:ln>
              <a:noFill/>
            </a:ln>
          </p:spPr>
        </p:pic>
        <p:pic>
          <p:nvPicPr>
            <p:cNvPr id="2097211" name="Picture 42" descr="Green and Black Diamond"/>
            <p:cNvPicPr>
              <a:picLocks/>
            </p:cNvPicPr>
            <p:nvPr/>
          </p:nvPicPr>
          <p:blipFill>
            <a:blip xmlns:r="http://schemas.openxmlformats.org/officeDocument/2006/relationships" r:embed="rId1"/>
            <a:srcRect l="0" t="0" r="0" b="0"/>
            <a:stretch>
              <a:fillRect/>
            </a:stretch>
          </p:blipFill>
          <p:spPr>
            <a:xfrm rot="0">
              <a:off x="4506" y="3414"/>
              <a:ext cx="102" cy="102"/>
            </a:xfrm>
            <a:prstGeom prst="rect"/>
            <a:noFill/>
            <a:ln>
              <a:noFill/>
            </a:ln>
          </p:spPr>
        </p:pic>
        <p:grpSp>
          <p:nvGrpSpPr>
            <p:cNvPr id="333" name=""/>
            <p:cNvGrpSpPr/>
            <p:nvPr/>
          </p:nvGrpSpPr>
          <p:grpSpPr>
            <a:xfrm rot="0">
              <a:off x="480" y="3408"/>
              <a:ext cx="582" cy="102"/>
              <a:chOff x="4698" y="720"/>
              <a:chExt cx="582" cy="102"/>
            </a:xfrm>
          </p:grpSpPr>
          <p:pic>
            <p:nvPicPr>
              <p:cNvPr id="2097212" name="Picture 44" descr="Green and Black Diamond"/>
              <p:cNvPicPr>
                <a:picLocks/>
              </p:cNvPicPr>
              <p:nvPr/>
            </p:nvPicPr>
            <p:blipFill>
              <a:blip xmlns:r="http://schemas.openxmlformats.org/officeDocument/2006/relationships" r:embed="rId1"/>
              <a:srcRect l="0" t="0" r="0" b="0"/>
              <a:stretch>
                <a:fillRect/>
              </a:stretch>
            </p:blipFill>
            <p:spPr>
              <a:xfrm rot="0">
                <a:off x="4788" y="720"/>
                <a:ext cx="102" cy="102"/>
              </a:xfrm>
              <a:prstGeom prst="rect"/>
              <a:noFill/>
              <a:ln>
                <a:noFill/>
              </a:ln>
            </p:spPr>
          </p:pic>
          <p:pic>
            <p:nvPicPr>
              <p:cNvPr id="2097213" name="Picture 45" descr="Green and Black Diamond"/>
              <p:cNvPicPr>
                <a:picLocks/>
              </p:cNvPicPr>
              <p:nvPr/>
            </p:nvPicPr>
            <p:blipFill>
              <a:blip xmlns:r="http://schemas.openxmlformats.org/officeDocument/2006/relationships" r:embed="rId1"/>
              <a:srcRect l="0" t="0" r="0" b="0"/>
              <a:stretch>
                <a:fillRect/>
              </a:stretch>
            </p:blipFill>
            <p:spPr>
              <a:xfrm rot="0">
                <a:off x="4890" y="720"/>
                <a:ext cx="102" cy="102"/>
              </a:xfrm>
              <a:prstGeom prst="rect"/>
              <a:noFill/>
              <a:ln>
                <a:noFill/>
              </a:ln>
            </p:spPr>
          </p:pic>
          <p:pic>
            <p:nvPicPr>
              <p:cNvPr id="2097214" name="Picture 46" descr="Green and Black Diamond"/>
              <p:cNvPicPr>
                <a:picLocks/>
              </p:cNvPicPr>
              <p:nvPr/>
            </p:nvPicPr>
            <p:blipFill>
              <a:blip xmlns:r="http://schemas.openxmlformats.org/officeDocument/2006/relationships" r:embed="rId1"/>
              <a:srcRect l="0" t="0" r="0" b="0"/>
              <a:stretch>
                <a:fillRect/>
              </a:stretch>
            </p:blipFill>
            <p:spPr>
              <a:xfrm rot="0">
                <a:off x="4986" y="720"/>
                <a:ext cx="102" cy="102"/>
              </a:xfrm>
              <a:prstGeom prst="rect"/>
              <a:noFill/>
              <a:ln>
                <a:noFill/>
              </a:ln>
            </p:spPr>
          </p:pic>
          <p:pic>
            <p:nvPicPr>
              <p:cNvPr id="2097215" name="Picture 47" descr="Green and Black Diamond"/>
              <p:cNvPicPr>
                <a:picLocks/>
              </p:cNvPicPr>
              <p:nvPr/>
            </p:nvPicPr>
            <p:blipFill>
              <a:blip xmlns:r="http://schemas.openxmlformats.org/officeDocument/2006/relationships" r:embed="rId1"/>
              <a:srcRect l="0" t="0" r="0" b="0"/>
              <a:stretch>
                <a:fillRect/>
              </a:stretch>
            </p:blipFill>
            <p:spPr>
              <a:xfrm rot="0">
                <a:off x="5076" y="720"/>
                <a:ext cx="102" cy="102"/>
              </a:xfrm>
              <a:prstGeom prst="rect"/>
              <a:noFill/>
              <a:ln>
                <a:noFill/>
              </a:ln>
            </p:spPr>
          </p:pic>
          <p:pic>
            <p:nvPicPr>
              <p:cNvPr id="2097216" name="Picture 48" descr="Green and Black Diamond"/>
              <p:cNvPicPr>
                <a:picLocks/>
              </p:cNvPicPr>
              <p:nvPr/>
            </p:nvPicPr>
            <p:blipFill>
              <a:blip xmlns:r="http://schemas.openxmlformats.org/officeDocument/2006/relationships" r:embed="rId1"/>
              <a:srcRect l="0" t="0" r="0" b="0"/>
              <a:stretch>
                <a:fillRect/>
              </a:stretch>
            </p:blipFill>
            <p:spPr>
              <a:xfrm rot="0">
                <a:off x="5178" y="720"/>
                <a:ext cx="102" cy="102"/>
              </a:xfrm>
              <a:prstGeom prst="rect"/>
              <a:noFill/>
              <a:ln>
                <a:noFill/>
              </a:ln>
            </p:spPr>
          </p:pic>
          <p:pic>
            <p:nvPicPr>
              <p:cNvPr id="2097217" name="Picture 49" descr="Green and Black Diamond"/>
              <p:cNvPicPr>
                <a:picLocks/>
              </p:cNvPicPr>
              <p:nvPr/>
            </p:nvPicPr>
            <p:blipFill>
              <a:blip xmlns:r="http://schemas.openxmlformats.org/officeDocument/2006/relationships" r:embed="rId1"/>
              <a:srcRect l="0" t="0" r="0" b="0"/>
              <a:stretch>
                <a:fillRect/>
              </a:stretch>
            </p:blipFill>
            <p:spPr>
              <a:xfrm rot="0">
                <a:off x="4698" y="720"/>
                <a:ext cx="102" cy="102"/>
              </a:xfrm>
              <a:prstGeom prst="rect"/>
              <a:noFill/>
              <a:ln>
                <a:noFill/>
              </a:ln>
            </p:spPr>
          </p:pic>
        </p:grpSp>
        <p:pic>
          <p:nvPicPr>
            <p:cNvPr id="2097218" name="Picture 50" descr="Green and Black Diamond"/>
            <p:cNvPicPr>
              <a:picLocks/>
            </p:cNvPicPr>
            <p:nvPr/>
          </p:nvPicPr>
          <p:blipFill>
            <a:blip xmlns:r="http://schemas.openxmlformats.org/officeDocument/2006/relationships" r:embed="rId1"/>
            <a:srcRect l="0" t="0" r="0" b="0"/>
            <a:stretch>
              <a:fillRect/>
            </a:stretch>
          </p:blipFill>
          <p:spPr>
            <a:xfrm rot="0">
              <a:off x="4608" y="3408"/>
              <a:ext cx="102" cy="102"/>
            </a:xfrm>
            <a:prstGeom prst="rect"/>
            <a:noFill/>
            <a:ln>
              <a:noFill/>
            </a:ln>
          </p:spPr>
        </p:pic>
        <p:pic>
          <p:nvPicPr>
            <p:cNvPr id="2097219" name="Picture 51" descr="Green and Black Diamond"/>
            <p:cNvPicPr>
              <a:picLocks/>
            </p:cNvPicPr>
            <p:nvPr/>
          </p:nvPicPr>
          <p:blipFill>
            <a:blip xmlns:r="http://schemas.openxmlformats.org/officeDocument/2006/relationships" r:embed="rId1"/>
            <a:srcRect l="0" t="0" r="0" b="0"/>
            <a:stretch>
              <a:fillRect/>
            </a:stretch>
          </p:blipFill>
          <p:spPr>
            <a:xfrm rot="0">
              <a:off x="4698" y="3408"/>
              <a:ext cx="102" cy="102"/>
            </a:xfrm>
            <a:prstGeom prst="rect"/>
            <a:noFill/>
            <a:ln>
              <a:noFill/>
            </a:ln>
          </p:spPr>
        </p:pic>
        <p:pic>
          <p:nvPicPr>
            <p:cNvPr id="2097220" name="Picture 52" descr="Green and Black Diamond"/>
            <p:cNvPicPr>
              <a:picLocks/>
            </p:cNvPicPr>
            <p:nvPr/>
          </p:nvPicPr>
          <p:blipFill>
            <a:blip xmlns:r="http://schemas.openxmlformats.org/officeDocument/2006/relationships" r:embed="rId1"/>
            <a:srcRect l="0" t="0" r="0" b="0"/>
            <a:stretch>
              <a:fillRect/>
            </a:stretch>
          </p:blipFill>
          <p:spPr>
            <a:xfrm rot="0">
              <a:off x="4800" y="3408"/>
              <a:ext cx="102" cy="102"/>
            </a:xfrm>
            <a:prstGeom prst="rect"/>
            <a:noFill/>
            <a:ln>
              <a:noFill/>
            </a:ln>
          </p:spPr>
        </p:pic>
        <p:pic>
          <p:nvPicPr>
            <p:cNvPr id="2097221" name="Picture 53" descr="Green and Black Diamond"/>
            <p:cNvPicPr>
              <a:picLocks/>
            </p:cNvPicPr>
            <p:nvPr/>
          </p:nvPicPr>
          <p:blipFill>
            <a:blip xmlns:r="http://schemas.openxmlformats.org/officeDocument/2006/relationships" r:embed="rId1"/>
            <a:srcRect l="0" t="0" r="0" b="0"/>
            <a:stretch>
              <a:fillRect/>
            </a:stretch>
          </p:blipFill>
          <p:spPr>
            <a:xfrm rot="0">
              <a:off x="4896" y="3408"/>
              <a:ext cx="102" cy="102"/>
            </a:xfrm>
            <a:prstGeom prst="rect"/>
            <a:noFill/>
            <a:ln>
              <a:noFill/>
            </a:ln>
          </p:spPr>
        </p:pic>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167"/>
                                        </p:tgtEl>
                                        <p:attrNameLst>
                                          <p:attrName>style.visibility</p:attrName>
                                        </p:attrNameLst>
                                      </p:cBhvr>
                                      <p:to>
                                        <p:strVal val="visible"/>
                                      </p:to>
                                    </p:set>
                                    <p:animEffect transition="in" filter="wipe(left)">
                                      <p:cBhvr>
                                        <p:cTn dur="500" id="7"/>
                                        <p:tgtEl>
                                          <p:spTgt spid="104916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168"/>
                                        </p:tgtEl>
                                        <p:attrNameLst>
                                          <p:attrName>style.visibility</p:attrName>
                                        </p:attrNameLst>
                                      </p:cBhvr>
                                      <p:to>
                                        <p:strVal val="visible"/>
                                      </p:to>
                                    </p:set>
                                    <p:animEffect transition="in" filter="wipe(left)">
                                      <p:cBhvr>
                                        <p:cTn dur="500" id="12"/>
                                        <p:tgtEl>
                                          <p:spTgt spid="1049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7" grpId="0" uiExpand="0" build="whole"/>
      <p:bldP spid="1049168" grpId="0" uiExpand="0" build="whole"/>
    </p:bld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334" name=""/>
        <p:cNvGrpSpPr/>
        <p:nvPr/>
      </p:nvGrpSpPr>
      <p:grpSpPr>
        <a:xfrm rot="0">
          <a:off x="0" y="0"/>
          <a:ext cx="0" cy="0"/>
          <a:chOff x="0" y="0"/>
          <a:chExt cx="0" cy="0"/>
        </a:xfrm>
      </p:grpSpPr>
      <p:pic>
        <p:nvPicPr>
          <p:cNvPr id="2097222" name="Picture 162" descr="图片5"/>
          <p:cNvPicPr>
            <a:picLocks/>
          </p:cNvPicPr>
          <p:nvPr/>
        </p:nvPicPr>
        <p:blipFill>
          <a:blip xmlns:r="http://schemas.openxmlformats.org/officeDocument/2006/relationships" r:embed="rId1"/>
          <a:srcRect l="0" t="0" r="0" b="0"/>
          <a:stretch>
            <a:fillRect/>
          </a:stretch>
        </p:blipFill>
        <p:spPr>
          <a:xfrm rot="0">
            <a:off x="754062" y="1081087"/>
            <a:ext cx="7635875" cy="4868862"/>
          </a:xfrm>
          <a:prstGeom prst="rect"/>
          <a:noFill/>
          <a:ln>
            <a:noFill/>
          </a:ln>
        </p:spPr>
      </p:pic>
      <p:grpSp>
        <p:nvGrpSpPr>
          <p:cNvPr id="335" name=""/>
          <p:cNvGrpSpPr/>
          <p:nvPr/>
        </p:nvGrpSpPr>
        <p:grpSpPr>
          <a:xfrm rot="0">
            <a:off x="3733800" y="1173162"/>
            <a:ext cx="1066800" cy="5334000"/>
            <a:chOff x="2256" y="576"/>
            <a:chExt cx="672" cy="3360"/>
          </a:xfrm>
        </p:grpSpPr>
        <p:sp>
          <p:nvSpPr>
            <p:cNvPr id="1049169" name="Line 75"/>
            <p:cNvSpPr/>
            <p:nvPr/>
          </p:nvSpPr>
          <p:spPr>
            <a:xfrm rot="0">
              <a:off x="2256" y="576"/>
              <a:ext cx="0" cy="3360"/>
            </a:xfrm>
            <a:prstGeom prst="line"/>
            <a:noFill/>
            <a:ln w="28575" cap="flat" cmpd="sng">
              <a:solidFill>
                <a:srgbClr val="FF3300">
                  <a:alpha val="100000"/>
                </a:srgbClr>
              </a:solidFill>
              <a:prstDash val="dash"/>
              <a:round/>
            </a:ln>
          </p:spPr>
        </p:sp>
        <p:sp>
          <p:nvSpPr>
            <p:cNvPr id="1049170" name="Line 76"/>
            <p:cNvSpPr/>
            <p:nvPr/>
          </p:nvSpPr>
          <p:spPr>
            <a:xfrm rot="0">
              <a:off x="2928" y="576"/>
              <a:ext cx="0" cy="3360"/>
            </a:xfrm>
            <a:prstGeom prst="line"/>
            <a:noFill/>
            <a:ln w="28575" cap="flat" cmpd="sng">
              <a:solidFill>
                <a:srgbClr val="FF3300">
                  <a:alpha val="100000"/>
                </a:srgbClr>
              </a:solidFill>
              <a:prstDash val="dash"/>
              <a:round/>
            </a:ln>
          </p:spPr>
        </p:sp>
      </p:grpSp>
      <p:grpSp>
        <p:nvGrpSpPr>
          <p:cNvPr id="336" name=""/>
          <p:cNvGrpSpPr/>
          <p:nvPr/>
        </p:nvGrpSpPr>
        <p:grpSpPr>
          <a:xfrm rot="0">
            <a:off x="2286000" y="5892800"/>
            <a:ext cx="4303712" cy="461962"/>
            <a:chOff x="1440" y="3664"/>
            <a:chExt cx="2711" cy="291"/>
          </a:xfrm>
        </p:grpSpPr>
        <p:sp>
          <p:nvSpPr>
            <p:cNvPr id="1049171" name="Rectangle 78"/>
            <p:cNvSpPr/>
            <p:nvPr/>
          </p:nvSpPr>
          <p:spPr>
            <a:xfrm rot="0">
              <a:off x="1440" y="3664"/>
              <a:ext cx="695" cy="288"/>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lang="zh-CN">
                  <a:solidFill>
                    <a:srgbClr val="000099"/>
                  </a:solidFill>
                  <a:effectLst>
                    <a:outerShdw algn="tl" blurRad="38100" dir="2700000" dist="38100">
                      <a:srgbClr val="C0C0C0"/>
                    </a:outerShdw>
                  </a:effectLst>
                  <a:latin typeface="" pitchFamily="18" charset="0"/>
                </a:rPr>
                <a:t>输入级</a:t>
              </a:r>
            </a:p>
          </p:txBody>
        </p:sp>
        <p:sp>
          <p:nvSpPr>
            <p:cNvPr id="1049172" name="Rectangle 79"/>
            <p:cNvSpPr/>
            <p:nvPr/>
          </p:nvSpPr>
          <p:spPr>
            <a:xfrm rot="0">
              <a:off x="2353" y="3667"/>
              <a:ext cx="695" cy="288"/>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lang="zh-CN">
                  <a:solidFill>
                    <a:srgbClr val="000099"/>
                  </a:solidFill>
                  <a:effectLst>
                    <a:outerShdw algn="tl" blurRad="38100" dir="2700000" dist="38100">
                      <a:srgbClr val="C0C0C0"/>
                    </a:outerShdw>
                  </a:effectLst>
                  <a:latin typeface="" pitchFamily="18" charset="0"/>
                </a:rPr>
                <a:t>中间级</a:t>
              </a:r>
            </a:p>
          </p:txBody>
        </p:sp>
        <p:sp>
          <p:nvSpPr>
            <p:cNvPr id="1049173" name="Rectangle 80"/>
            <p:cNvSpPr/>
            <p:nvPr/>
          </p:nvSpPr>
          <p:spPr>
            <a:xfrm rot="0">
              <a:off x="3072" y="3667"/>
              <a:ext cx="1079" cy="288"/>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lang="en-US">
                  <a:solidFill>
                    <a:srgbClr val="000099"/>
                  </a:solidFill>
                  <a:effectLst>
                    <a:outerShdw algn="tl" blurRad="38100" dir="2700000" dist="38100">
                      <a:srgbClr val="C0C0C0"/>
                    </a:outerShdw>
                  </a:effectLst>
                  <a:latin typeface="" pitchFamily="18" charset="0"/>
                </a:rPr>
                <a:t>        </a:t>
              </a:r>
              <a:r>
                <a:rPr altLang="en-US" lang="zh-CN">
                  <a:solidFill>
                    <a:srgbClr val="000099"/>
                  </a:solidFill>
                  <a:effectLst>
                    <a:outerShdw algn="tl" blurRad="38100" dir="2700000" dist="38100">
                      <a:srgbClr val="C0C0C0"/>
                    </a:outerShdw>
                  </a:effectLst>
                  <a:latin typeface="" pitchFamily="18" charset="0"/>
                </a:rPr>
                <a:t>输出级</a:t>
              </a:r>
            </a:p>
          </p:txBody>
        </p:sp>
      </p:grpSp>
      <p:sp>
        <p:nvSpPr>
          <p:cNvPr id="1049174" name="Rectangle 81"/>
          <p:cNvSpPr/>
          <p:nvPr>
            <p:ph type="subTitle" sz="full" idx="1"/>
          </p:nvPr>
        </p:nvSpPr>
        <p:spPr>
          <a:xfrm rot="0">
            <a:off x="468312" y="592137"/>
            <a:ext cx="4800600" cy="5334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r>
              <a:rPr altLang="zh-CN" b="1" lang="en-US">
                <a:solidFill>
                  <a:srgbClr val="000099"/>
                </a:solidFill>
                <a:effectLst>
                  <a:outerShdw algn="tl" blurRad="38100" dir="2700000" dist="38100">
                    <a:srgbClr val="C0C0C0"/>
                  </a:outerShdw>
                </a:effectLst>
              </a:rPr>
              <a:t>20.3.1   TTL</a:t>
            </a:r>
            <a:r>
              <a:rPr altLang="en-US" b="1" lang="zh-CN">
                <a:solidFill>
                  <a:srgbClr val="000099"/>
                </a:solidFill>
                <a:effectLst>
                  <a:outerShdw algn="tl" blurRad="38100" dir="2700000" dist="38100">
                    <a:srgbClr val="C0C0C0"/>
                  </a:outerShdw>
                </a:effectLst>
              </a:rPr>
              <a:t>与非门电路</a:t>
            </a:r>
          </a:p>
        </p:txBody>
      </p:sp>
      <p:sp>
        <p:nvSpPr>
          <p:cNvPr id="1049175" name="Rectangle 82"/>
          <p:cNvSpPr/>
          <p:nvPr/>
        </p:nvSpPr>
        <p:spPr>
          <a:xfrm rot="0">
            <a:off x="468312" y="1125537"/>
            <a:ext cx="1600200" cy="6858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2800" lang="en-US">
                <a:solidFill>
                  <a:srgbClr val="E60000"/>
                </a:solidFill>
                <a:effectLst>
                  <a:outerShdw algn="tl" blurRad="38100" dir="2700000" dist="38100">
                    <a:srgbClr val="C0C0C0"/>
                  </a:outerShdw>
                </a:effectLst>
              </a:rPr>
              <a:t>1. </a:t>
            </a:r>
            <a:r>
              <a:rPr altLang="en-US" sz="2800" lang="zh-CN">
                <a:solidFill>
                  <a:srgbClr val="E60000"/>
                </a:solidFill>
                <a:effectLst>
                  <a:outerShdw algn="tl" blurRad="38100" dir="2700000" dist="38100">
                    <a:srgbClr val="C0C0C0"/>
                  </a:outerShdw>
                </a:effectLst>
              </a:rPr>
              <a:t>电路</a:t>
            </a:r>
          </a:p>
        </p:txBody>
      </p:sp>
      <p:sp>
        <p:nvSpPr>
          <p:cNvPr id="1049176" name="Oval 83"/>
          <p:cNvSpPr/>
          <p:nvPr/>
        </p:nvSpPr>
        <p:spPr>
          <a:xfrm rot="0">
            <a:off x="1905000" y="2667000"/>
            <a:ext cx="1981200" cy="1752600"/>
          </a:xfrm>
          <a:prstGeom prst="ellipse"/>
          <a:noFill/>
          <a:ln w="28575" cap="flat" cmpd="sng">
            <a:solidFill>
              <a:srgbClr val="FF3300">
                <a:alpha val="100000"/>
              </a:srgbClr>
            </a:solidFill>
            <a:prstDash val="solid"/>
            <a:round/>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nvGrpSpPr>
          <p:cNvPr id="337" name=""/>
          <p:cNvGrpSpPr/>
          <p:nvPr/>
        </p:nvGrpSpPr>
        <p:grpSpPr>
          <a:xfrm rot="0">
            <a:off x="5076825" y="3862387"/>
            <a:ext cx="2614612" cy="2119312"/>
            <a:chOff x="3120" y="2352"/>
            <a:chExt cx="1647" cy="1335"/>
          </a:xfrm>
        </p:grpSpPr>
        <p:grpSp>
          <p:nvGrpSpPr>
            <p:cNvPr id="338" name=""/>
            <p:cNvGrpSpPr/>
            <p:nvPr/>
          </p:nvGrpSpPr>
          <p:grpSpPr>
            <a:xfrm rot="0">
              <a:off x="3120" y="2352"/>
              <a:ext cx="1626" cy="1335"/>
              <a:chOff x="5286" y="2457"/>
              <a:chExt cx="1626" cy="1335"/>
            </a:xfrm>
          </p:grpSpPr>
          <p:graphicFrame>
            <p:nvGraphicFramePr>
              <p:cNvPr id="4194306" name=""/>
              <p:cNvGraphicFramePr>
                <a:graphicFrameLocks/>
              </p:cNvGraphicFramePr>
              <p:nvPr/>
            </p:nvGraphicFramePr>
            <p:xfrm rot="0">
              <a:off x="5286" y="2496"/>
              <a:ext cx="1626" cy="1296"/>
            </p:xfrm>
            <a:graphic>
              <a:graphicData uri="http://schemas.openxmlformats.org/presentationml/2006/ole">
                <mc:AlternateContent xmlns:mc="http://schemas.openxmlformats.org/markup-compatibility/2006">
                  <mc:Choice xmlns:v="urn:schemas-microsoft-com:vml" Requires="v">
                    <p:oleObj name="位图图像" r:id="rId2" spid="" imgH="1296" imgW="1626" showAsIcon="0" progId="Paint.Picture">
                      <p:embed followColorScheme="full"/>
                      <p:pic>
                        <p:nvPicPr>
                          <p:cNvPr id="2097223" name="Object 120"/>
                          <p:cNvPicPr>
                            <a:picLocks/>
                          </p:cNvPicPr>
                          <p:nvPr/>
                        </p:nvPicPr>
                        <p:blipFill>
                          <a:blip xmlns:r="http://schemas.openxmlformats.org/officeDocument/2006/relationships" r:embed="rId3"/>
                          <a:srcRect l="0" t="0" r="0" b="0"/>
                          <a:stretch>
                            <a:fillRect/>
                          </a:stretch>
                        </p:blipFill>
                        <p:spPr>
                          <a:xfrm rot="0">
                            <a:off x="5286" y="2496"/>
                            <a:ext cx="1626" cy="1296"/>
                          </a:xfrm>
                          <a:prstGeom prst="rect"/>
                          <a:noFill/>
                          <a:ln>
                            <a:noFill/>
                          </a:ln>
                        </p:spPr>
                      </p:pic>
                    </p:oleObj>
                  </mc:Choice>
                  <mc:Fallback>
                    <p:oleObj name="位图图像" r:id="rId2" spid="" imgH="1296" imgW="1626" showAsIcon="0" progId="Paint.Picture">
                      <p:embed followColorScheme="full"/>
                      <p:pic>
                        <p:nvPicPr>
                          <p:cNvPr id="2097223" name="Object 120"/>
                          <p:cNvPicPr>
                            <a:picLocks/>
                          </p:cNvPicPr>
                          <p:nvPr/>
                        </p:nvPicPr>
                        <p:blipFill>
                          <a:blip xmlns:r="http://schemas.openxmlformats.org/officeDocument/2006/relationships" r:embed="rId3"/>
                          <a:srcRect l="0" t="0" r="0" b="0"/>
                          <a:stretch>
                            <a:fillRect/>
                          </a:stretch>
                        </p:blipFill>
                        <p:spPr>
                          <a:xfrm rot="0">
                            <a:off x="5286" y="2496"/>
                            <a:ext cx="1626" cy="1296"/>
                          </a:xfrm>
                          <a:prstGeom prst="rect"/>
                          <a:noFill/>
                          <a:ln>
                            <a:noFill/>
                          </a:ln>
                        </p:spPr>
                      </p:pic>
                    </p:oleObj>
                  </mc:Fallback>
                </mc:AlternateContent>
              </a:graphicData>
            </a:graphic>
          </p:graphicFrame>
          <p:sp>
            <p:nvSpPr>
              <p:cNvPr id="1049177" name="Line 121"/>
              <p:cNvSpPr/>
              <p:nvPr/>
            </p:nvSpPr>
            <p:spPr>
              <a:xfrm rot="0" flipV="1">
                <a:off x="6154" y="2743"/>
                <a:ext cx="0" cy="563"/>
              </a:xfrm>
              <a:prstGeom prst="line"/>
              <a:noFill/>
              <a:ln w="28575" cap="flat" cmpd="sng">
                <a:solidFill>
                  <a:srgbClr val="FF0000">
                    <a:alpha val="100000"/>
                  </a:srgbClr>
                </a:solidFill>
                <a:prstDash val="solid"/>
                <a:round/>
              </a:ln>
            </p:spPr>
          </p:sp>
          <p:sp>
            <p:nvSpPr>
              <p:cNvPr id="1049178" name="Text Box 122"/>
              <p:cNvSpPr txBox="1"/>
              <p:nvPr/>
            </p:nvSpPr>
            <p:spPr>
              <a:xfrm rot="0">
                <a:off x="5323" y="2832"/>
                <a:ext cx="372"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latin typeface="" pitchFamily="18" charset="0"/>
                  </a:rPr>
                  <a:t>E</a:t>
                </a:r>
                <a:r>
                  <a:rPr altLang="zh-CN" baseline="-25000" sz="2800" lang="en-US">
                    <a:latin typeface="" pitchFamily="18" charset="0"/>
                  </a:rPr>
                  <a:t>2</a:t>
                </a:r>
              </a:p>
            </p:txBody>
          </p:sp>
          <p:sp>
            <p:nvSpPr>
              <p:cNvPr id="1049179" name="Text Box 123"/>
              <p:cNvSpPr txBox="1"/>
              <p:nvPr/>
            </p:nvSpPr>
            <p:spPr>
              <a:xfrm rot="0">
                <a:off x="5328" y="3127"/>
                <a:ext cx="372"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latin typeface="" pitchFamily="18" charset="0"/>
                  </a:rPr>
                  <a:t>E</a:t>
                </a:r>
                <a:r>
                  <a:rPr altLang="zh-CN" baseline="-25000" sz="2800" lang="en-US">
                    <a:latin typeface="" pitchFamily="18" charset="0"/>
                  </a:rPr>
                  <a:t>3</a:t>
                </a:r>
              </a:p>
            </p:txBody>
          </p:sp>
          <p:sp>
            <p:nvSpPr>
              <p:cNvPr id="1049180" name="Text Box 124"/>
              <p:cNvSpPr txBox="1"/>
              <p:nvPr/>
            </p:nvSpPr>
            <p:spPr>
              <a:xfrm rot="0">
                <a:off x="5328" y="2553"/>
                <a:ext cx="380" cy="35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latin typeface="" pitchFamily="18" charset="0"/>
                  </a:rPr>
                  <a:t>E</a:t>
                </a:r>
                <a:r>
                  <a:rPr altLang="zh-CN" baseline="-25000" sz="2800" lang="en-US">
                    <a:latin typeface="" pitchFamily="18" charset="0"/>
                  </a:rPr>
                  <a:t>1</a:t>
                </a:r>
              </a:p>
            </p:txBody>
          </p:sp>
          <p:sp>
            <p:nvSpPr>
              <p:cNvPr id="1049181" name="Text Box 125"/>
              <p:cNvSpPr txBox="1"/>
              <p:nvPr/>
            </p:nvSpPr>
            <p:spPr>
              <a:xfrm rot="0">
                <a:off x="6023" y="2457"/>
                <a:ext cx="244"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latin typeface="" pitchFamily="18" charset="0"/>
                  </a:rPr>
                  <a:t>B</a:t>
                </a:r>
              </a:p>
            </p:txBody>
          </p:sp>
          <p:sp>
            <p:nvSpPr>
              <p:cNvPr id="1049182" name="Text Box 126"/>
              <p:cNvSpPr txBox="1"/>
              <p:nvPr/>
            </p:nvSpPr>
            <p:spPr>
              <a:xfrm rot="0">
                <a:off x="5712" y="3360"/>
                <a:ext cx="888"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lang="zh-CN">
                    <a:solidFill>
                      <a:srgbClr val="000099"/>
                    </a:solidFill>
                    <a:effectLst>
                      <a:outerShdw algn="tl" blurRad="38100" dir="2700000" dist="38100">
                        <a:srgbClr val="C0C0C0"/>
                      </a:outerShdw>
                    </a:effectLst>
                    <a:latin typeface="" pitchFamily="18" charset="0"/>
                  </a:rPr>
                  <a:t>等效电路</a:t>
                </a:r>
              </a:p>
            </p:txBody>
          </p:sp>
          <p:grpSp>
            <p:nvGrpSpPr>
              <p:cNvPr id="339" name=""/>
              <p:cNvGrpSpPr/>
              <p:nvPr/>
            </p:nvGrpSpPr>
            <p:grpSpPr>
              <a:xfrm rot="0">
                <a:off x="5638" y="3189"/>
                <a:ext cx="536" cy="219"/>
                <a:chOff x="5638" y="3189"/>
                <a:chExt cx="536" cy="219"/>
              </a:xfrm>
            </p:grpSpPr>
            <p:sp>
              <p:nvSpPr>
                <p:cNvPr id="1049183" name="Line 128"/>
                <p:cNvSpPr/>
                <p:nvPr/>
              </p:nvSpPr>
              <p:spPr>
                <a:xfrm rot="0">
                  <a:off x="5701" y="3306"/>
                  <a:ext cx="473" cy="0"/>
                </a:xfrm>
                <a:prstGeom prst="line"/>
                <a:noFill/>
                <a:ln w="28575" cap="flat" cmpd="sng">
                  <a:solidFill>
                    <a:srgbClr val="FF0000">
                      <a:alpha val="100000"/>
                    </a:srgbClr>
                  </a:solidFill>
                  <a:prstDash val="solid"/>
                  <a:round/>
                </a:ln>
              </p:spPr>
            </p:sp>
            <p:sp>
              <p:nvSpPr>
                <p:cNvPr id="1049184" name="Oval 129"/>
                <p:cNvSpPr/>
                <p:nvPr/>
              </p:nvSpPr>
              <p:spPr>
                <a:xfrm rot="0">
                  <a:off x="5638" y="3273"/>
                  <a:ext cx="48" cy="60"/>
                </a:xfrm>
                <a:prstGeom prst="ellipse"/>
                <a:solidFill>
                  <a:srgbClr val="FFFFFF"/>
                </a:solidFill>
                <a:ln w="28575" cap="flat" cmpd="sng">
                  <a:solidFill>
                    <a:srgbClr val="FF00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nvGrpSpPr>
                <p:cNvPr id="340" name=""/>
                <p:cNvGrpSpPr/>
                <p:nvPr/>
              </p:nvGrpSpPr>
              <p:grpSpPr>
                <a:xfrm rot="0">
                  <a:off x="5828" y="3189"/>
                  <a:ext cx="146" cy="219"/>
                  <a:chOff x="5828" y="3189"/>
                  <a:chExt cx="146" cy="219"/>
                </a:xfrm>
              </p:grpSpPr>
              <p:sp>
                <p:nvSpPr>
                  <p:cNvPr id="1049185" name="Line 131"/>
                  <p:cNvSpPr/>
                  <p:nvPr/>
                </p:nvSpPr>
                <p:spPr>
                  <a:xfrm rot="0">
                    <a:off x="5830" y="3312"/>
                    <a:ext cx="144" cy="96"/>
                  </a:xfrm>
                  <a:prstGeom prst="line"/>
                  <a:noFill/>
                  <a:ln w="28575" cap="flat" cmpd="sng">
                    <a:solidFill>
                      <a:schemeClr val="dk1">
                        <a:alpha val="100000"/>
                      </a:schemeClr>
                    </a:solidFill>
                    <a:prstDash val="solid"/>
                    <a:round/>
                  </a:ln>
                </p:spPr>
              </p:sp>
              <p:sp>
                <p:nvSpPr>
                  <p:cNvPr id="1049186" name="Line 132"/>
                  <p:cNvSpPr/>
                  <p:nvPr/>
                </p:nvSpPr>
                <p:spPr>
                  <a:xfrm rot="0" flipH="1">
                    <a:off x="5830" y="3194"/>
                    <a:ext cx="144" cy="96"/>
                  </a:xfrm>
                  <a:prstGeom prst="line"/>
                  <a:noFill/>
                  <a:ln w="28575" cap="flat" cmpd="sng">
                    <a:solidFill>
                      <a:schemeClr val="dk1">
                        <a:alpha val="100000"/>
                      </a:schemeClr>
                    </a:solidFill>
                    <a:prstDash val="solid"/>
                    <a:round/>
                  </a:ln>
                </p:spPr>
              </p:sp>
              <p:sp>
                <p:nvSpPr>
                  <p:cNvPr id="1049187" name="Line 133"/>
                  <p:cNvSpPr/>
                  <p:nvPr/>
                </p:nvSpPr>
                <p:spPr>
                  <a:xfrm rot="60000">
                    <a:off x="5973" y="3189"/>
                    <a:ext cx="0" cy="215"/>
                  </a:xfrm>
                  <a:prstGeom prst="line"/>
                  <a:noFill/>
                  <a:ln w="38100" cap="flat" cmpd="sng">
                    <a:solidFill>
                      <a:schemeClr val="dk1">
                        <a:alpha val="100000"/>
                      </a:schemeClr>
                    </a:solidFill>
                    <a:prstDash val="solid"/>
                    <a:round/>
                  </a:ln>
                </p:spPr>
              </p:sp>
              <p:sp>
                <p:nvSpPr>
                  <p:cNvPr id="1049188" name="Line 134"/>
                  <p:cNvSpPr/>
                  <p:nvPr/>
                </p:nvSpPr>
                <p:spPr>
                  <a:xfrm rot="0">
                    <a:off x="5828" y="3194"/>
                    <a:ext cx="0" cy="192"/>
                  </a:xfrm>
                  <a:prstGeom prst="line"/>
                  <a:noFill/>
                  <a:ln w="28575" cap="flat" cmpd="sng">
                    <a:solidFill>
                      <a:schemeClr val="dk1">
                        <a:alpha val="100000"/>
                      </a:schemeClr>
                    </a:solidFill>
                    <a:prstDash val="solid"/>
                    <a:round/>
                  </a:ln>
                </p:spPr>
              </p:sp>
            </p:grpSp>
          </p:grpSp>
          <p:grpSp>
            <p:nvGrpSpPr>
              <p:cNvPr id="341" name=""/>
              <p:cNvGrpSpPr/>
              <p:nvPr/>
            </p:nvGrpSpPr>
            <p:grpSpPr>
              <a:xfrm rot="0">
                <a:off x="5616" y="2901"/>
                <a:ext cx="536" cy="219"/>
                <a:chOff x="5638" y="3189"/>
                <a:chExt cx="536" cy="219"/>
              </a:xfrm>
            </p:grpSpPr>
            <p:sp>
              <p:nvSpPr>
                <p:cNvPr id="1049189" name="Line 136"/>
                <p:cNvSpPr/>
                <p:nvPr/>
              </p:nvSpPr>
              <p:spPr>
                <a:xfrm rot="0">
                  <a:off x="5701" y="3306"/>
                  <a:ext cx="473" cy="0"/>
                </a:xfrm>
                <a:prstGeom prst="line"/>
                <a:noFill/>
                <a:ln w="28575" cap="flat" cmpd="sng">
                  <a:solidFill>
                    <a:srgbClr val="FF0000">
                      <a:alpha val="100000"/>
                    </a:srgbClr>
                  </a:solidFill>
                  <a:prstDash val="solid"/>
                  <a:round/>
                </a:ln>
              </p:spPr>
            </p:sp>
            <p:sp>
              <p:nvSpPr>
                <p:cNvPr id="1049190" name="Oval 137"/>
                <p:cNvSpPr/>
                <p:nvPr/>
              </p:nvSpPr>
              <p:spPr>
                <a:xfrm rot="0">
                  <a:off x="5638" y="3273"/>
                  <a:ext cx="48" cy="60"/>
                </a:xfrm>
                <a:prstGeom prst="ellipse"/>
                <a:solidFill>
                  <a:srgbClr val="FFFFFF"/>
                </a:solidFill>
                <a:ln w="28575" cap="flat" cmpd="sng">
                  <a:solidFill>
                    <a:srgbClr val="FF00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nvGrpSpPr>
                <p:cNvPr id="342" name=""/>
                <p:cNvGrpSpPr/>
                <p:nvPr/>
              </p:nvGrpSpPr>
              <p:grpSpPr>
                <a:xfrm rot="0">
                  <a:off x="5828" y="3189"/>
                  <a:ext cx="146" cy="219"/>
                  <a:chOff x="5828" y="3189"/>
                  <a:chExt cx="146" cy="219"/>
                </a:xfrm>
              </p:grpSpPr>
              <p:sp>
                <p:nvSpPr>
                  <p:cNvPr id="1049191" name="Line 139"/>
                  <p:cNvSpPr/>
                  <p:nvPr/>
                </p:nvSpPr>
                <p:spPr>
                  <a:xfrm rot="0">
                    <a:off x="5830" y="3312"/>
                    <a:ext cx="144" cy="96"/>
                  </a:xfrm>
                  <a:prstGeom prst="line"/>
                  <a:noFill/>
                  <a:ln w="28575" cap="flat" cmpd="sng">
                    <a:solidFill>
                      <a:schemeClr val="dk1">
                        <a:alpha val="100000"/>
                      </a:schemeClr>
                    </a:solidFill>
                    <a:prstDash val="solid"/>
                    <a:round/>
                  </a:ln>
                </p:spPr>
              </p:sp>
              <p:sp>
                <p:nvSpPr>
                  <p:cNvPr id="1049192" name="Line 140"/>
                  <p:cNvSpPr/>
                  <p:nvPr/>
                </p:nvSpPr>
                <p:spPr>
                  <a:xfrm rot="0" flipH="1">
                    <a:off x="5830" y="3194"/>
                    <a:ext cx="144" cy="96"/>
                  </a:xfrm>
                  <a:prstGeom prst="line"/>
                  <a:noFill/>
                  <a:ln w="28575" cap="flat" cmpd="sng">
                    <a:solidFill>
                      <a:schemeClr val="dk1">
                        <a:alpha val="100000"/>
                      </a:schemeClr>
                    </a:solidFill>
                    <a:prstDash val="solid"/>
                    <a:round/>
                  </a:ln>
                </p:spPr>
              </p:sp>
              <p:sp>
                <p:nvSpPr>
                  <p:cNvPr id="1049193" name="Line 141"/>
                  <p:cNvSpPr/>
                  <p:nvPr/>
                </p:nvSpPr>
                <p:spPr>
                  <a:xfrm rot="60000">
                    <a:off x="5973" y="3189"/>
                    <a:ext cx="0" cy="215"/>
                  </a:xfrm>
                  <a:prstGeom prst="line"/>
                  <a:noFill/>
                  <a:ln w="38100" cap="flat" cmpd="sng">
                    <a:solidFill>
                      <a:schemeClr val="dk1">
                        <a:alpha val="100000"/>
                      </a:schemeClr>
                    </a:solidFill>
                    <a:prstDash val="solid"/>
                    <a:round/>
                  </a:ln>
                </p:spPr>
              </p:sp>
              <p:sp>
                <p:nvSpPr>
                  <p:cNvPr id="1049194" name="Line 142"/>
                  <p:cNvSpPr/>
                  <p:nvPr/>
                </p:nvSpPr>
                <p:spPr>
                  <a:xfrm rot="0">
                    <a:off x="5828" y="3194"/>
                    <a:ext cx="0" cy="192"/>
                  </a:xfrm>
                  <a:prstGeom prst="line"/>
                  <a:noFill/>
                  <a:ln w="28575" cap="flat" cmpd="sng">
                    <a:solidFill>
                      <a:schemeClr val="dk1">
                        <a:alpha val="100000"/>
                      </a:schemeClr>
                    </a:solidFill>
                    <a:prstDash val="solid"/>
                    <a:round/>
                  </a:ln>
                </p:spPr>
              </p:sp>
            </p:grpSp>
          </p:grpSp>
          <p:grpSp>
            <p:nvGrpSpPr>
              <p:cNvPr id="343" name=""/>
              <p:cNvGrpSpPr/>
              <p:nvPr/>
            </p:nvGrpSpPr>
            <p:grpSpPr>
              <a:xfrm rot="0">
                <a:off x="5616" y="2640"/>
                <a:ext cx="536" cy="219"/>
                <a:chOff x="5638" y="3189"/>
                <a:chExt cx="536" cy="219"/>
              </a:xfrm>
            </p:grpSpPr>
            <p:sp>
              <p:nvSpPr>
                <p:cNvPr id="1049195" name="Line 144"/>
                <p:cNvSpPr/>
                <p:nvPr/>
              </p:nvSpPr>
              <p:spPr>
                <a:xfrm rot="0">
                  <a:off x="5701" y="3306"/>
                  <a:ext cx="473" cy="0"/>
                </a:xfrm>
                <a:prstGeom prst="line"/>
                <a:noFill/>
                <a:ln w="28575" cap="flat" cmpd="sng">
                  <a:solidFill>
                    <a:srgbClr val="FF0000">
                      <a:alpha val="100000"/>
                    </a:srgbClr>
                  </a:solidFill>
                  <a:prstDash val="solid"/>
                  <a:round/>
                </a:ln>
              </p:spPr>
            </p:sp>
            <p:sp>
              <p:nvSpPr>
                <p:cNvPr id="1049196" name="Oval 145"/>
                <p:cNvSpPr/>
                <p:nvPr/>
              </p:nvSpPr>
              <p:spPr>
                <a:xfrm rot="0">
                  <a:off x="5638" y="3273"/>
                  <a:ext cx="48" cy="60"/>
                </a:xfrm>
                <a:prstGeom prst="ellipse"/>
                <a:solidFill>
                  <a:srgbClr val="FFFFFF"/>
                </a:solidFill>
                <a:ln w="28575" cap="flat" cmpd="sng">
                  <a:solidFill>
                    <a:srgbClr val="FF00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nvGrpSpPr>
                <p:cNvPr id="344" name=""/>
                <p:cNvGrpSpPr/>
                <p:nvPr/>
              </p:nvGrpSpPr>
              <p:grpSpPr>
                <a:xfrm rot="0">
                  <a:off x="5828" y="3189"/>
                  <a:ext cx="146" cy="219"/>
                  <a:chOff x="5828" y="3189"/>
                  <a:chExt cx="146" cy="219"/>
                </a:xfrm>
              </p:grpSpPr>
              <p:sp>
                <p:nvSpPr>
                  <p:cNvPr id="1049197" name="Line 147"/>
                  <p:cNvSpPr/>
                  <p:nvPr/>
                </p:nvSpPr>
                <p:spPr>
                  <a:xfrm rot="0">
                    <a:off x="5830" y="3312"/>
                    <a:ext cx="144" cy="96"/>
                  </a:xfrm>
                  <a:prstGeom prst="line"/>
                  <a:noFill/>
                  <a:ln w="28575" cap="flat" cmpd="sng">
                    <a:solidFill>
                      <a:schemeClr val="dk1">
                        <a:alpha val="100000"/>
                      </a:schemeClr>
                    </a:solidFill>
                    <a:prstDash val="solid"/>
                    <a:round/>
                  </a:ln>
                </p:spPr>
              </p:sp>
              <p:sp>
                <p:nvSpPr>
                  <p:cNvPr id="1049198" name="Line 148"/>
                  <p:cNvSpPr/>
                  <p:nvPr/>
                </p:nvSpPr>
                <p:spPr>
                  <a:xfrm rot="0" flipH="1">
                    <a:off x="5830" y="3194"/>
                    <a:ext cx="144" cy="96"/>
                  </a:xfrm>
                  <a:prstGeom prst="line"/>
                  <a:noFill/>
                  <a:ln w="28575" cap="flat" cmpd="sng">
                    <a:solidFill>
                      <a:schemeClr val="dk1">
                        <a:alpha val="100000"/>
                      </a:schemeClr>
                    </a:solidFill>
                    <a:prstDash val="solid"/>
                    <a:round/>
                  </a:ln>
                </p:spPr>
              </p:sp>
              <p:sp>
                <p:nvSpPr>
                  <p:cNvPr id="1049199" name="Line 149"/>
                  <p:cNvSpPr/>
                  <p:nvPr/>
                </p:nvSpPr>
                <p:spPr>
                  <a:xfrm rot="60000">
                    <a:off x="5973" y="3189"/>
                    <a:ext cx="0" cy="215"/>
                  </a:xfrm>
                  <a:prstGeom prst="line"/>
                  <a:noFill/>
                  <a:ln w="38100" cap="flat" cmpd="sng">
                    <a:solidFill>
                      <a:schemeClr val="dk1">
                        <a:alpha val="100000"/>
                      </a:schemeClr>
                    </a:solidFill>
                    <a:prstDash val="solid"/>
                    <a:round/>
                  </a:ln>
                </p:spPr>
              </p:sp>
              <p:sp>
                <p:nvSpPr>
                  <p:cNvPr id="1049200" name="Line 150"/>
                  <p:cNvSpPr/>
                  <p:nvPr/>
                </p:nvSpPr>
                <p:spPr>
                  <a:xfrm rot="0">
                    <a:off x="5828" y="3194"/>
                    <a:ext cx="0" cy="192"/>
                  </a:xfrm>
                  <a:prstGeom prst="line"/>
                  <a:noFill/>
                  <a:ln w="28575" cap="flat" cmpd="sng">
                    <a:solidFill>
                      <a:schemeClr val="dk1">
                        <a:alpha val="100000"/>
                      </a:schemeClr>
                    </a:solidFill>
                    <a:prstDash val="solid"/>
                    <a:round/>
                  </a:ln>
                </p:spPr>
              </p:sp>
            </p:grpSp>
          </p:grpSp>
          <p:grpSp>
            <p:nvGrpSpPr>
              <p:cNvPr id="345" name=""/>
              <p:cNvGrpSpPr/>
              <p:nvPr/>
            </p:nvGrpSpPr>
            <p:grpSpPr>
              <a:xfrm rot="0" flipH="1">
                <a:off x="6136" y="2640"/>
                <a:ext cx="536" cy="219"/>
                <a:chOff x="5638" y="3189"/>
                <a:chExt cx="536" cy="219"/>
              </a:xfrm>
            </p:grpSpPr>
            <p:sp>
              <p:nvSpPr>
                <p:cNvPr id="1049201" name="Line 152"/>
                <p:cNvSpPr/>
                <p:nvPr/>
              </p:nvSpPr>
              <p:spPr>
                <a:xfrm rot="0">
                  <a:off x="5701" y="3306"/>
                  <a:ext cx="473" cy="0"/>
                </a:xfrm>
                <a:prstGeom prst="line"/>
                <a:noFill/>
                <a:ln w="28575" cap="flat" cmpd="sng">
                  <a:solidFill>
                    <a:srgbClr val="FF0000">
                      <a:alpha val="100000"/>
                    </a:srgbClr>
                  </a:solidFill>
                  <a:prstDash val="solid"/>
                  <a:round/>
                </a:ln>
              </p:spPr>
            </p:sp>
            <p:sp>
              <p:nvSpPr>
                <p:cNvPr id="1049202" name="Oval 153"/>
                <p:cNvSpPr/>
                <p:nvPr/>
              </p:nvSpPr>
              <p:spPr>
                <a:xfrm rot="0">
                  <a:off x="5638" y="3273"/>
                  <a:ext cx="48" cy="60"/>
                </a:xfrm>
                <a:prstGeom prst="ellipse"/>
                <a:solidFill>
                  <a:srgbClr val="FFFFFF"/>
                </a:solidFill>
                <a:ln w="28575" cap="flat" cmpd="sng">
                  <a:solidFill>
                    <a:srgbClr val="FF00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nvGrpSpPr>
                <p:cNvPr id="346" name=""/>
                <p:cNvGrpSpPr/>
                <p:nvPr/>
              </p:nvGrpSpPr>
              <p:grpSpPr>
                <a:xfrm rot="0">
                  <a:off x="5828" y="3189"/>
                  <a:ext cx="146" cy="219"/>
                  <a:chOff x="5828" y="3189"/>
                  <a:chExt cx="146" cy="219"/>
                </a:xfrm>
              </p:grpSpPr>
              <p:sp>
                <p:nvSpPr>
                  <p:cNvPr id="1049203" name="Line 155"/>
                  <p:cNvSpPr/>
                  <p:nvPr/>
                </p:nvSpPr>
                <p:spPr>
                  <a:xfrm rot="0">
                    <a:off x="5830" y="3312"/>
                    <a:ext cx="144" cy="96"/>
                  </a:xfrm>
                  <a:prstGeom prst="line"/>
                  <a:noFill/>
                  <a:ln w="28575" cap="flat" cmpd="sng">
                    <a:solidFill>
                      <a:schemeClr val="dk1">
                        <a:alpha val="100000"/>
                      </a:schemeClr>
                    </a:solidFill>
                    <a:prstDash val="solid"/>
                    <a:round/>
                  </a:ln>
                </p:spPr>
              </p:sp>
              <p:sp>
                <p:nvSpPr>
                  <p:cNvPr id="1049204" name="Line 156"/>
                  <p:cNvSpPr/>
                  <p:nvPr/>
                </p:nvSpPr>
                <p:spPr>
                  <a:xfrm rot="0" flipH="1">
                    <a:off x="5830" y="3194"/>
                    <a:ext cx="144" cy="96"/>
                  </a:xfrm>
                  <a:prstGeom prst="line"/>
                  <a:noFill/>
                  <a:ln w="28575" cap="flat" cmpd="sng">
                    <a:solidFill>
                      <a:schemeClr val="dk1">
                        <a:alpha val="100000"/>
                      </a:schemeClr>
                    </a:solidFill>
                    <a:prstDash val="solid"/>
                    <a:round/>
                  </a:ln>
                </p:spPr>
              </p:sp>
              <p:sp>
                <p:nvSpPr>
                  <p:cNvPr id="1049205" name="Line 157"/>
                  <p:cNvSpPr/>
                  <p:nvPr/>
                </p:nvSpPr>
                <p:spPr>
                  <a:xfrm rot="60000">
                    <a:off x="5973" y="3189"/>
                    <a:ext cx="0" cy="215"/>
                  </a:xfrm>
                  <a:prstGeom prst="line"/>
                  <a:noFill/>
                  <a:ln w="38100" cap="flat" cmpd="sng">
                    <a:solidFill>
                      <a:schemeClr val="dk1">
                        <a:alpha val="100000"/>
                      </a:schemeClr>
                    </a:solidFill>
                    <a:prstDash val="solid"/>
                    <a:round/>
                  </a:ln>
                </p:spPr>
              </p:sp>
              <p:sp>
                <p:nvSpPr>
                  <p:cNvPr id="1049206" name="Line 158"/>
                  <p:cNvSpPr/>
                  <p:nvPr/>
                </p:nvSpPr>
                <p:spPr>
                  <a:xfrm rot="0">
                    <a:off x="5828" y="3194"/>
                    <a:ext cx="0" cy="192"/>
                  </a:xfrm>
                  <a:prstGeom prst="line"/>
                  <a:noFill/>
                  <a:ln w="28575" cap="flat" cmpd="sng">
                    <a:solidFill>
                      <a:schemeClr val="dk1">
                        <a:alpha val="100000"/>
                      </a:schemeClr>
                    </a:solidFill>
                    <a:prstDash val="solid"/>
                    <a:round/>
                  </a:ln>
                </p:spPr>
              </p:sp>
            </p:grpSp>
          </p:grpSp>
        </p:grpSp>
        <p:sp>
          <p:nvSpPr>
            <p:cNvPr id="1049207" name="Text Box 159"/>
            <p:cNvSpPr txBox="1"/>
            <p:nvPr/>
          </p:nvSpPr>
          <p:spPr>
            <a:xfrm rot="0">
              <a:off x="4512" y="2496"/>
              <a:ext cx="255"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latin typeface="" pitchFamily="18" charset="0"/>
                </a:rPr>
                <a:t>C</a:t>
              </a:r>
            </a:p>
          </p:txBody>
        </p:sp>
      </p:grpSp>
      <p:sp>
        <p:nvSpPr>
          <p:cNvPr id="1049208" name="AutoShape 160" descr="40%"/>
          <p:cNvSpPr/>
          <p:nvPr/>
        </p:nvSpPr>
        <p:spPr>
          <a:xfrm rot="0">
            <a:off x="914400" y="4854892"/>
            <a:ext cx="1598612" cy="802641"/>
          </a:xfrm>
          <a:prstGeom prst="wedgeRoundRectCallout">
            <a:avLst>
              <a:gd name="adj1" fmla="val 69565"/>
              <a:gd name="adj2" fmla="val -158537"/>
              <a:gd name="adj3" fmla="val 16667"/>
            </a:avLst>
          </a:prstGeom>
          <a:pattFill prst="pct40">
            <a:fgClr>
              <a:srgbClr val="FFCCCC"/>
            </a:fgClr>
            <a:bgClr>
              <a:srgbClr val="FFFFFF"/>
            </a:bgClr>
          </a:pattFill>
          <a:ln w="28575" cap="flat" cmpd="sng">
            <a:solidFill>
              <a:srgbClr val="006600">
                <a:alpha val="100000"/>
              </a:srgbClr>
            </a:solidFill>
            <a:prstDash val="solid"/>
            <a:round/>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lang="zh-CN">
                <a:solidFill>
                  <a:srgbClr val="000099"/>
                </a:solidFill>
                <a:effectLst>
                  <a:outerShdw algn="tl" blurRad="38100" dir="2700000" dist="38100">
                    <a:srgbClr val="C0C0C0"/>
                  </a:outerShdw>
                </a:effectLst>
                <a:latin typeface="" pitchFamily="18" charset="0"/>
              </a:rPr>
              <a:t>多发射极三极管</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175"/>
                                        </p:tgtEl>
                                        <p:attrNameLst>
                                          <p:attrName>style.visibility</p:attrName>
                                        </p:attrNameLst>
                                      </p:cBhvr>
                                      <p:to>
                                        <p:strVal val="visible"/>
                                      </p:to>
                                    </p:set>
                                    <p:animEffect transition="in" filter="blinds(horizontal)">
                                      <p:cBhvr>
                                        <p:cTn dur="500" id="7"/>
                                        <p:tgtEl>
                                          <p:spTgt spid="1049175"/>
                                        </p:tgtEl>
                                      </p:cBhvr>
                                    </p:animEffect>
                                  </p:childTnLst>
                                </p:cTn>
                              </p:par>
                            </p:childTnLst>
                          </p:cTn>
                        </p:par>
                        <p:par>
                          <p:cTn fill="hold" id="8">
                            <p:stCondLst>
                              <p:cond delay="500"/>
                            </p:stCondLst>
                            <p:childTnLst>
                              <p:par>
                                <p:cTn fill="hold" id="9" nodeType="afterEffect" presetClass="entr" presetID="22" presetSubtype="8">
                                  <p:stCondLst>
                                    <p:cond delay="0"/>
                                  </p:stCondLst>
                                  <p:childTnLst>
                                    <p:set>
                                      <p:cBhvr>
                                        <p:cTn dur="1" fill="hold" id="10">
                                          <p:stCondLst>
                                            <p:cond delay="0"/>
                                          </p:stCondLst>
                                        </p:cTn>
                                        <p:tgtEl>
                                          <p:spTgt spid="2097222"/>
                                        </p:tgtEl>
                                        <p:attrNameLst>
                                          <p:attrName>style.visibility</p:attrName>
                                        </p:attrNameLst>
                                      </p:cBhvr>
                                      <p:to>
                                        <p:strVal val="visible"/>
                                      </p:to>
                                    </p:set>
                                    <p:animEffect transition="in" filter="wipe(left)">
                                      <p:cBhvr>
                                        <p:cTn dur="1000" id="11"/>
                                        <p:tgtEl>
                                          <p:spTgt spid="2097222"/>
                                        </p:tgtEl>
                                      </p:cBhvr>
                                    </p:animEffect>
                                  </p:childTnLst>
                                </p:cTn>
                              </p:par>
                            </p:childTnLst>
                          </p:cTn>
                        </p:par>
                      </p:childTnLst>
                    </p:cTn>
                  </p:par>
                  <p:par>
                    <p:cTn fill="hold" id="12">
                      <p:stCondLst>
                        <p:cond delay="indefinite"/>
                      </p:stCondLst>
                      <p:childTnLst>
                        <p:par>
                          <p:cTn fill="hold" id="13">
                            <p:stCondLst>
                              <p:cond delay="0"/>
                            </p:stCondLst>
                            <p:childTnLst>
                              <p:par>
                                <p:cTn fill="hold" id="14" nodeType="clickEffect" presetClass="entr" presetID="22" presetSubtype="1">
                                  <p:stCondLst>
                                    <p:cond delay="0"/>
                                  </p:stCondLst>
                                  <p:childTnLst>
                                    <p:set>
                                      <p:cBhvr>
                                        <p:cTn dur="1" fill="hold" id="15">
                                          <p:stCondLst>
                                            <p:cond delay="0"/>
                                          </p:stCondLst>
                                        </p:cTn>
                                        <p:tgtEl>
                                          <p:spTgt spid="335"/>
                                        </p:tgtEl>
                                        <p:attrNameLst>
                                          <p:attrName>style.visibility</p:attrName>
                                        </p:attrNameLst>
                                      </p:cBhvr>
                                      <p:to>
                                        <p:strVal val="visible"/>
                                      </p:to>
                                    </p:set>
                                    <p:animEffect transition="in" filter="wipe(up)">
                                      <p:cBhvr>
                                        <p:cTn dur="500" id="16"/>
                                        <p:tgtEl>
                                          <p:spTgt spid="335"/>
                                        </p:tgtEl>
                                      </p:cBhvr>
                                    </p:animEffec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22" presetSubtype="8">
                                  <p:stCondLst>
                                    <p:cond delay="0"/>
                                  </p:stCondLst>
                                  <p:childTnLst>
                                    <p:set>
                                      <p:cBhvr>
                                        <p:cTn dur="1" fill="hold" id="20">
                                          <p:stCondLst>
                                            <p:cond delay="0"/>
                                          </p:stCondLst>
                                        </p:cTn>
                                        <p:tgtEl>
                                          <p:spTgt spid="336"/>
                                        </p:tgtEl>
                                        <p:attrNameLst>
                                          <p:attrName>style.visibility</p:attrName>
                                        </p:attrNameLst>
                                      </p:cBhvr>
                                      <p:to>
                                        <p:strVal val="visible"/>
                                      </p:to>
                                    </p:set>
                                    <p:animEffect transition="in" filter="wipe(left)">
                                      <p:cBhvr>
                                        <p:cTn dur="500" id="21"/>
                                        <p:tgtEl>
                                          <p:spTgt spid="336"/>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3" presetSubtype="288">
                                  <p:stCondLst>
                                    <p:cond delay="0"/>
                                  </p:stCondLst>
                                  <p:childTnLst>
                                    <p:set>
                                      <p:cBhvr>
                                        <p:cTn dur="1" fill="hold" id="25">
                                          <p:stCondLst>
                                            <p:cond delay="0"/>
                                          </p:stCondLst>
                                        </p:cTn>
                                        <p:tgtEl>
                                          <p:spTgt spid="1049176"/>
                                        </p:tgtEl>
                                        <p:attrNameLst>
                                          <p:attrName>style.visibility</p:attrName>
                                        </p:attrNameLst>
                                      </p:cBhvr>
                                      <p:to>
                                        <p:strVal val="visible"/>
                                      </p:to>
                                    </p:set>
                                    <p:anim calcmode="lin" valueType="num">
                                      <p:cBhvr>
                                        <p:cTn dur="500" fill="hold" id="26"/>
                                        <p:tgtEl>
                                          <p:spTgt spid="1049176"/>
                                        </p:tgtEl>
                                        <p:attrNameLst>
                                          <p:attrName>ppt_w</p:attrName>
                                        </p:attrNameLst>
                                      </p:cBhvr>
                                      <p:tavLst>
                                        <p:tav tm="0">
                                          <p:val>
                                            <p:strVal val="4/3*#ppt_w"/>
                                          </p:val>
                                        </p:tav>
                                        <p:tav tm="100000">
                                          <p:val>
                                            <p:strVal val="#ppt_w"/>
                                          </p:val>
                                        </p:tav>
                                      </p:tavLst>
                                    </p:anim>
                                    <p:anim calcmode="lin" valueType="num">
                                      <p:cBhvr>
                                        <p:cTn dur="500" fill="hold" id="27"/>
                                        <p:tgtEl>
                                          <p:spTgt spid="1049176"/>
                                        </p:tgtEl>
                                        <p:attrNameLst>
                                          <p:attrName>ppt_h</p:attrName>
                                        </p:attrNameLst>
                                      </p:cBhvr>
                                      <p:tavLst>
                                        <p:tav tm="0">
                                          <p:val>
                                            <p:strVal val="4/3*#ppt_h"/>
                                          </p:val>
                                        </p:tav>
                                        <p:tav tm="100000">
                                          <p:val>
                                            <p:strVal val="#ppt_h"/>
                                          </p:val>
                                        </p:tav>
                                      </p:tavLst>
                                    </p:anim>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9208"/>
                                        </p:tgtEl>
                                        <p:attrNameLst>
                                          <p:attrName>style.visibility</p:attrName>
                                        </p:attrNameLst>
                                      </p:cBhvr>
                                      <p:to>
                                        <p:strVal val="visible"/>
                                      </p:to>
                                    </p:set>
                                    <p:animEffect transition="in" filter="wipe(down)">
                                      <p:cBhvr>
                                        <p:cTn dur="500" id="32"/>
                                        <p:tgtEl>
                                          <p:spTgt spid="1049208"/>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4" presetSubtype="10">
                                  <p:stCondLst>
                                    <p:cond delay="0"/>
                                  </p:stCondLst>
                                  <p:childTnLst>
                                    <p:set>
                                      <p:cBhvr>
                                        <p:cTn dur="1" fill="hold" id="36">
                                          <p:stCondLst>
                                            <p:cond delay="0"/>
                                          </p:stCondLst>
                                        </p:cTn>
                                        <p:tgtEl>
                                          <p:spTgt spid="337"/>
                                        </p:tgtEl>
                                        <p:attrNameLst>
                                          <p:attrName>style.visibility</p:attrName>
                                        </p:attrNameLst>
                                      </p:cBhvr>
                                      <p:to>
                                        <p:strVal val="visible"/>
                                      </p:to>
                                    </p:set>
                                    <p:animEffect transition="in" filter="randombar(horizontal)">
                                      <p:cBhvr>
                                        <p:cTn dur="500" id="37"/>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5" grpId="0" uiExpand="0" build="whole"/>
      <p:bldP spid="1049176" grpId="0" uiExpand="0" build="whole" animBg="1"/>
      <p:bldP spid="1049208" grpId="0" uiExpand="0" build="whole"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347" name=""/>
        <p:cNvGrpSpPr/>
        <p:nvPr/>
      </p:nvGrpSpPr>
      <p:grpSpPr>
        <a:xfrm rot="0">
          <a:off x="0" y="0"/>
          <a:ext cx="0" cy="0"/>
          <a:chOff x="0" y="0"/>
          <a:chExt cx="0" cy="0"/>
        </a:xfrm>
      </p:grpSpPr>
      <p:pic>
        <p:nvPicPr>
          <p:cNvPr id="2097224" name="Picture 254" descr="图片6"/>
          <p:cNvPicPr>
            <a:picLocks/>
          </p:cNvPicPr>
          <p:nvPr/>
        </p:nvPicPr>
        <p:blipFill>
          <a:blip xmlns:r="http://schemas.openxmlformats.org/officeDocument/2006/relationships" r:embed="rId1"/>
          <a:srcRect l="0" t="0" r="0" b="0"/>
          <a:stretch>
            <a:fillRect/>
          </a:stretch>
        </p:blipFill>
        <p:spPr>
          <a:xfrm rot="0">
            <a:off x="1352550" y="1373187"/>
            <a:ext cx="6867525" cy="4365625"/>
          </a:xfrm>
          <a:prstGeom prst="rect"/>
          <a:noFill/>
          <a:ln>
            <a:noFill/>
          </a:ln>
        </p:spPr>
      </p:pic>
      <p:sp>
        <p:nvSpPr>
          <p:cNvPr id="1049209" name="Text Box 200"/>
          <p:cNvSpPr txBox="1"/>
          <p:nvPr/>
        </p:nvSpPr>
        <p:spPr>
          <a:xfrm rot="0">
            <a:off x="433387" y="904398"/>
            <a:ext cx="5021580" cy="51054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005800"/>
                </a:solidFill>
                <a:effectLst>
                  <a:outerShdw algn="tl" blurRad="38100" dir="2700000" dist="38100">
                    <a:srgbClr val="C0C0C0"/>
                  </a:outerShdw>
                </a:effectLst>
                <a:latin typeface="" pitchFamily="18" charset="0"/>
              </a:rPr>
              <a:t>(1)  </a:t>
            </a:r>
            <a:r>
              <a:rPr altLang="en-US" sz="2800" lang="zh-CN">
                <a:solidFill>
                  <a:srgbClr val="005800"/>
                </a:solidFill>
                <a:effectLst>
                  <a:outerShdw algn="tl" blurRad="38100" dir="2700000" dist="38100">
                    <a:srgbClr val="C0C0C0"/>
                  </a:outerShdw>
                </a:effectLst>
                <a:latin typeface="" pitchFamily="18" charset="0"/>
              </a:rPr>
              <a:t>输入全为高电平 </a:t>
            </a:r>
            <a:r>
              <a:rPr altLang="zh-CN" sz="2800" lang="en-US">
                <a:solidFill>
                  <a:srgbClr val="005800"/>
                </a:solidFill>
                <a:effectLst>
                  <a:outerShdw algn="tl" blurRad="38100" dir="2700000" dist="38100">
                    <a:srgbClr val="C0C0C0"/>
                  </a:outerShdw>
                </a:effectLst>
                <a:latin typeface="" pitchFamily="18" charset="0"/>
              </a:rPr>
              <a:t>1 (3.6V)</a:t>
            </a:r>
            <a:r>
              <a:rPr altLang="en-US" sz="2800" lang="zh-CN">
                <a:solidFill>
                  <a:srgbClr val="005800"/>
                </a:solidFill>
                <a:effectLst>
                  <a:outerShdw algn="tl" blurRad="38100" dir="2700000" dist="38100">
                    <a:srgbClr val="C0C0C0"/>
                  </a:outerShdw>
                </a:effectLst>
                <a:latin typeface="" pitchFamily="18" charset="0"/>
              </a:rPr>
              <a:t>时</a:t>
            </a:r>
          </a:p>
        </p:txBody>
      </p:sp>
      <p:sp>
        <p:nvSpPr>
          <p:cNvPr id="1049210" name="Rectangle 201"/>
          <p:cNvSpPr/>
          <p:nvPr/>
        </p:nvSpPr>
        <p:spPr>
          <a:xfrm rot="0">
            <a:off x="511175" y="404812"/>
            <a:ext cx="2743200" cy="5334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2800" lang="en-US">
                <a:solidFill>
                  <a:srgbClr val="E60000"/>
                </a:solidFill>
                <a:effectLst>
                  <a:outerShdw algn="tl" blurRad="38100" dir="2700000" dist="38100">
                    <a:srgbClr val="C0C0C0"/>
                  </a:outerShdw>
                </a:effectLst>
              </a:rPr>
              <a:t>2. </a:t>
            </a:r>
            <a:r>
              <a:rPr altLang="en-US" sz="2800" lang="zh-CN">
                <a:solidFill>
                  <a:srgbClr val="E60000"/>
                </a:solidFill>
                <a:effectLst>
                  <a:outerShdw algn="tl" blurRad="38100" dir="2700000" dist="38100">
                    <a:srgbClr val="C0C0C0"/>
                  </a:outerShdw>
                </a:effectLst>
              </a:rPr>
              <a:t>工作原理</a:t>
            </a:r>
          </a:p>
        </p:txBody>
      </p:sp>
      <p:grpSp>
        <p:nvGrpSpPr>
          <p:cNvPr id="348" name=""/>
          <p:cNvGrpSpPr/>
          <p:nvPr/>
        </p:nvGrpSpPr>
        <p:grpSpPr>
          <a:xfrm rot="0">
            <a:off x="2117725" y="1700212"/>
            <a:ext cx="1219200" cy="2743200"/>
            <a:chOff x="1584" y="1008"/>
            <a:chExt cx="768" cy="1728"/>
          </a:xfrm>
        </p:grpSpPr>
        <p:sp>
          <p:nvSpPr>
            <p:cNvPr id="1049211" name="Line 203"/>
            <p:cNvSpPr/>
            <p:nvPr/>
          </p:nvSpPr>
          <p:spPr>
            <a:xfrm rot="0">
              <a:off x="2304" y="1008"/>
              <a:ext cx="0" cy="816"/>
            </a:xfrm>
            <a:prstGeom prst="line"/>
            <a:noFill/>
            <a:ln w="28575" cap="flat" cmpd="sng">
              <a:solidFill>
                <a:srgbClr val="CC0099">
                  <a:alpha val="100000"/>
                </a:srgbClr>
              </a:solidFill>
              <a:prstDash val="dash"/>
              <a:round/>
            </a:ln>
          </p:spPr>
        </p:sp>
        <p:sp>
          <p:nvSpPr>
            <p:cNvPr id="1049212" name="Line 204"/>
            <p:cNvSpPr/>
            <p:nvPr/>
          </p:nvSpPr>
          <p:spPr>
            <a:xfrm rot="0">
              <a:off x="2256" y="2160"/>
              <a:ext cx="0" cy="576"/>
            </a:xfrm>
            <a:prstGeom prst="line"/>
            <a:noFill/>
            <a:ln w="28575" cap="flat" cmpd="sng">
              <a:solidFill>
                <a:srgbClr val="CC0099">
                  <a:alpha val="100000"/>
                </a:srgbClr>
              </a:solidFill>
              <a:prstDash val="dash"/>
              <a:round/>
            </a:ln>
          </p:spPr>
        </p:sp>
        <p:sp>
          <p:nvSpPr>
            <p:cNvPr id="1049213" name="Line 205"/>
            <p:cNvSpPr/>
            <p:nvPr/>
          </p:nvSpPr>
          <p:spPr>
            <a:xfrm rot="0" flipH="1">
              <a:off x="2256" y="1920"/>
              <a:ext cx="96" cy="240"/>
            </a:xfrm>
            <a:prstGeom prst="line"/>
            <a:noFill/>
            <a:ln w="28575" cap="flat" cmpd="sng">
              <a:solidFill>
                <a:srgbClr val="CC0099">
                  <a:alpha val="100000"/>
                </a:srgbClr>
              </a:solidFill>
              <a:prstDash val="dash"/>
              <a:round/>
            </a:ln>
          </p:spPr>
        </p:sp>
        <p:sp>
          <p:nvSpPr>
            <p:cNvPr id="1049214" name="Line 206"/>
            <p:cNvSpPr/>
            <p:nvPr/>
          </p:nvSpPr>
          <p:spPr>
            <a:xfrm rot="0" flipH="1" flipV="1">
              <a:off x="1584" y="2736"/>
              <a:ext cx="672" cy="0"/>
            </a:xfrm>
            <a:prstGeom prst="line"/>
            <a:noFill/>
            <a:ln w="28575" cap="flat" cmpd="sng">
              <a:solidFill>
                <a:srgbClr val="CC0099">
                  <a:alpha val="100000"/>
                </a:srgbClr>
              </a:solidFill>
              <a:prstDash val="dash"/>
              <a:round/>
              <a:tailEnd type="triangle" w="med" len="med"/>
            </a:ln>
          </p:spPr>
        </p:sp>
        <p:sp>
          <p:nvSpPr>
            <p:cNvPr id="1049215" name="Line 207"/>
            <p:cNvSpPr/>
            <p:nvPr/>
          </p:nvSpPr>
          <p:spPr>
            <a:xfrm rot="0">
              <a:off x="2112" y="2160"/>
              <a:ext cx="0" cy="432"/>
            </a:xfrm>
            <a:prstGeom prst="line"/>
            <a:noFill/>
            <a:ln w="28575" cap="flat" cmpd="sng">
              <a:solidFill>
                <a:srgbClr val="CC0099">
                  <a:alpha val="100000"/>
                </a:srgbClr>
              </a:solidFill>
              <a:prstDash val="dash"/>
              <a:round/>
            </a:ln>
          </p:spPr>
        </p:sp>
        <p:sp>
          <p:nvSpPr>
            <p:cNvPr id="1049216" name="Line 208"/>
            <p:cNvSpPr/>
            <p:nvPr/>
          </p:nvSpPr>
          <p:spPr>
            <a:xfrm rot="0" flipH="1">
              <a:off x="2112" y="1920"/>
              <a:ext cx="96" cy="240"/>
            </a:xfrm>
            <a:prstGeom prst="line"/>
            <a:noFill/>
            <a:ln w="28575" cap="flat" cmpd="sng">
              <a:solidFill>
                <a:srgbClr val="CC0099">
                  <a:alpha val="100000"/>
                </a:srgbClr>
              </a:solidFill>
              <a:prstDash val="dash"/>
              <a:round/>
            </a:ln>
          </p:spPr>
        </p:sp>
        <p:sp>
          <p:nvSpPr>
            <p:cNvPr id="1049217" name="Line 209"/>
            <p:cNvSpPr/>
            <p:nvPr/>
          </p:nvSpPr>
          <p:spPr>
            <a:xfrm rot="0" flipH="1">
              <a:off x="1584" y="2544"/>
              <a:ext cx="528" cy="0"/>
            </a:xfrm>
            <a:prstGeom prst="line"/>
            <a:noFill/>
            <a:ln w="28575" cap="flat" cmpd="sng">
              <a:solidFill>
                <a:srgbClr val="CC0099">
                  <a:alpha val="100000"/>
                </a:srgbClr>
              </a:solidFill>
              <a:prstDash val="dash"/>
              <a:round/>
              <a:tailEnd type="triangle" w="med" len="med"/>
            </a:ln>
          </p:spPr>
        </p:sp>
        <p:grpSp>
          <p:nvGrpSpPr>
            <p:cNvPr id="349" name=""/>
            <p:cNvGrpSpPr/>
            <p:nvPr/>
          </p:nvGrpSpPr>
          <p:grpSpPr>
            <a:xfrm rot="0">
              <a:off x="1584" y="1920"/>
              <a:ext cx="480" cy="480"/>
              <a:chOff x="1344" y="1776"/>
              <a:chExt cx="480" cy="480"/>
            </a:xfrm>
          </p:grpSpPr>
          <p:sp>
            <p:nvSpPr>
              <p:cNvPr id="1049218" name="Line 211"/>
              <p:cNvSpPr/>
              <p:nvPr/>
            </p:nvSpPr>
            <p:spPr>
              <a:xfrm rot="0">
                <a:off x="1728" y="2016"/>
                <a:ext cx="0" cy="240"/>
              </a:xfrm>
              <a:prstGeom prst="line"/>
              <a:noFill/>
              <a:ln w="28575" cap="flat" cmpd="sng">
                <a:solidFill>
                  <a:srgbClr val="CC0099">
                    <a:alpha val="100000"/>
                  </a:srgbClr>
                </a:solidFill>
                <a:prstDash val="dash"/>
                <a:round/>
              </a:ln>
            </p:spPr>
          </p:sp>
          <p:sp>
            <p:nvSpPr>
              <p:cNvPr id="1049219" name="Line 212"/>
              <p:cNvSpPr/>
              <p:nvPr/>
            </p:nvSpPr>
            <p:spPr>
              <a:xfrm rot="0" flipH="1">
                <a:off x="1728" y="1776"/>
                <a:ext cx="96" cy="240"/>
              </a:xfrm>
              <a:prstGeom prst="line"/>
              <a:noFill/>
              <a:ln w="28575" cap="flat" cmpd="sng">
                <a:solidFill>
                  <a:srgbClr val="CC0099">
                    <a:alpha val="100000"/>
                  </a:srgbClr>
                </a:solidFill>
                <a:prstDash val="dash"/>
                <a:round/>
              </a:ln>
            </p:spPr>
          </p:sp>
          <p:sp>
            <p:nvSpPr>
              <p:cNvPr id="1049220" name="Line 213"/>
              <p:cNvSpPr/>
              <p:nvPr/>
            </p:nvSpPr>
            <p:spPr>
              <a:xfrm rot="0" flipH="1">
                <a:off x="1344" y="2256"/>
                <a:ext cx="384" cy="0"/>
              </a:xfrm>
              <a:prstGeom prst="line"/>
              <a:noFill/>
              <a:ln w="28575" cap="flat" cmpd="sng">
                <a:solidFill>
                  <a:srgbClr val="CC0099">
                    <a:alpha val="100000"/>
                  </a:srgbClr>
                </a:solidFill>
                <a:prstDash val="dash"/>
                <a:round/>
                <a:tailEnd type="triangle" w="med" len="med"/>
              </a:ln>
            </p:spPr>
          </p:sp>
        </p:grpSp>
      </p:grpSp>
      <p:sp>
        <p:nvSpPr>
          <p:cNvPr id="1049221" name="AutoShape 214" descr="70%"/>
          <p:cNvSpPr/>
          <p:nvPr/>
        </p:nvSpPr>
        <p:spPr>
          <a:xfrm rot="0">
            <a:off x="1377950" y="2081212"/>
            <a:ext cx="1117600" cy="609600"/>
          </a:xfrm>
          <a:prstGeom prst="wedgeEllipseCallout">
            <a:avLst>
              <a:gd name="adj1" fmla="val 119884"/>
              <a:gd name="adj2" fmla="val 96356"/>
            </a:avLst>
          </a:prstGeom>
          <a:pattFill prst="pct70">
            <a:fgClr>
              <a:srgbClr val="FFCC00"/>
            </a:fgClr>
            <a:bgClr>
              <a:srgbClr val="FFFFFF"/>
            </a:bgClr>
          </a:pattFill>
          <a:ln w="28575" cap="flat" cmpd="sng">
            <a:solidFill>
              <a:srgbClr val="FFCC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3200" lang="en-US">
                <a:solidFill>
                  <a:schemeClr val="accent2"/>
                </a:solidFill>
                <a:latin typeface="" pitchFamily="18" charset="0"/>
              </a:rPr>
              <a:t>4.3V</a:t>
            </a:r>
          </a:p>
        </p:txBody>
      </p:sp>
      <p:sp>
        <p:nvSpPr>
          <p:cNvPr id="1049222" name="Rectangle 215"/>
          <p:cNvSpPr/>
          <p:nvPr/>
        </p:nvSpPr>
        <p:spPr>
          <a:xfrm rot="0">
            <a:off x="4767262" y="5692298"/>
            <a:ext cx="2819400" cy="61214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lvl="0"/>
            <a:r>
              <a:rPr altLang="zh-CN" sz="2800" lang="en-US">
                <a:solidFill>
                  <a:srgbClr val="000099"/>
                </a:solidFill>
                <a:effectLst>
                  <a:outerShdw algn="tl" blurRad="38100" dir="2700000" dist="38100">
                    <a:srgbClr val="C0C0C0"/>
                  </a:outerShdw>
                </a:effectLst>
                <a:latin typeface="" pitchFamily="18" charset="0"/>
              </a:rPr>
              <a:t>T</a:t>
            </a:r>
            <a:r>
              <a:rPr altLang="zh-CN" baseline="-25000" sz="2800" lang="en-US">
                <a:solidFill>
                  <a:srgbClr val="000099"/>
                </a:solidFill>
                <a:effectLst>
                  <a:outerShdw algn="tl" blurRad="38100" dir="2700000" dist="38100">
                    <a:srgbClr val="C0C0C0"/>
                  </a:outerShdw>
                </a:effectLst>
                <a:latin typeface="" pitchFamily="18" charset="0"/>
              </a:rPr>
              <a:t>2</a:t>
            </a:r>
            <a:r>
              <a:rPr altLang="en-US" sz="2800" lang="zh-CN">
                <a:solidFill>
                  <a:srgbClr val="000099"/>
                </a:solidFill>
                <a:effectLst>
                  <a:outerShdw algn="tl" blurRad="38100" dir="2700000" dist="38100">
                    <a:srgbClr val="C0C0C0"/>
                  </a:outerShdw>
                </a:effectLst>
                <a:latin typeface="" pitchFamily="18" charset="0"/>
              </a:rPr>
              <a:t>、</a:t>
            </a:r>
            <a:r>
              <a:rPr altLang="zh-CN" sz="2800" lang="en-US">
                <a:solidFill>
                  <a:srgbClr val="000099"/>
                </a:solidFill>
                <a:effectLst>
                  <a:outerShdw algn="tl" blurRad="38100" dir="2700000" dist="38100">
                    <a:srgbClr val="C0C0C0"/>
                  </a:outerShdw>
                </a:effectLst>
                <a:latin typeface="" pitchFamily="18" charset="0"/>
              </a:rPr>
              <a:t>T</a:t>
            </a:r>
            <a:r>
              <a:rPr altLang="zh-CN" baseline="-25000" sz="2800" lang="en-US">
                <a:solidFill>
                  <a:srgbClr val="000099"/>
                </a:solidFill>
                <a:effectLst>
                  <a:outerShdw algn="tl" blurRad="38100" dir="2700000" dist="38100">
                    <a:srgbClr val="C0C0C0"/>
                  </a:outerShdw>
                </a:effectLst>
                <a:latin typeface="" pitchFamily="18" charset="0"/>
              </a:rPr>
              <a:t>5</a:t>
            </a:r>
            <a:r>
              <a:rPr altLang="zh-CN" sz="2800" lang="zh-CN">
                <a:solidFill>
                  <a:srgbClr val="000099"/>
                </a:solidFill>
                <a:effectLst>
                  <a:outerShdw algn="tl" blurRad="38100" dir="2700000" dist="38100">
                    <a:srgbClr val="C0C0C0"/>
                  </a:outerShdw>
                </a:effectLst>
                <a:latin typeface="" pitchFamily="18" charset="0"/>
              </a:rPr>
              <a:t>饱和导通</a:t>
            </a:r>
          </a:p>
        </p:txBody>
      </p:sp>
      <p:sp>
        <p:nvSpPr>
          <p:cNvPr id="1049223" name="AutoShape 216" descr="蓝色砂纸"/>
          <p:cNvSpPr/>
          <p:nvPr/>
        </p:nvSpPr>
        <p:spPr>
          <a:xfrm rot="0">
            <a:off x="1073150" y="1928812"/>
            <a:ext cx="1560512" cy="808037"/>
          </a:xfrm>
          <a:prstGeom prst="wedgeEllipseCallout">
            <a:avLst>
              <a:gd name="adj1" fmla="val 87843"/>
              <a:gd name="adj2" fmla="val 75736"/>
            </a:avLst>
          </a:prstGeom>
          <a:blipFill rotWithShape="0">
            <a:blip xmlns:r="http://schemas.openxmlformats.org/officeDocument/2006/relationships" r:embed="rId2">
              <a:alphaModFix amt="100000"/>
            </a:blip>
            <a:srcRect/>
            <a:tile algn="tl" flip="none" sx="100000" sy="100000" tx="0" ty="0"/>
          </a:blipFill>
          <a:ln w="28575" cap="flat" cmpd="sng">
            <a:solidFill>
              <a:srgbClr val="0066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lang="zh-CN">
                <a:solidFill>
                  <a:schemeClr val="accent2"/>
                </a:solidFill>
                <a:latin typeface="" pitchFamily="18" charset="0"/>
              </a:rPr>
              <a:t>钳位</a:t>
            </a:r>
            <a:r>
              <a:rPr altLang="zh-CN" lang="en-US">
                <a:solidFill>
                  <a:schemeClr val="accent2"/>
                </a:solidFill>
                <a:latin typeface="" pitchFamily="18" charset="0"/>
              </a:rPr>
              <a:t>2.1V</a:t>
            </a:r>
          </a:p>
        </p:txBody>
      </p:sp>
      <p:sp>
        <p:nvSpPr>
          <p:cNvPr id="1049224" name="AutoShape 217" descr="新闻纸"/>
          <p:cNvSpPr/>
          <p:nvPr/>
        </p:nvSpPr>
        <p:spPr>
          <a:xfrm rot="0" flipV="1">
            <a:off x="585787" y="2809875"/>
            <a:ext cx="1512887" cy="685800"/>
          </a:xfrm>
          <a:prstGeom prst="wedgeEllipseCallout">
            <a:avLst>
              <a:gd name="adj1" fmla="val 93333"/>
              <a:gd name="adj2" fmla="val -30556"/>
            </a:avLst>
          </a:prstGeom>
          <a:blipFill rotWithShape="0">
            <a:blip xmlns:r="http://schemas.openxmlformats.org/officeDocument/2006/relationships" r:embed="rId3">
              <a:alphaModFix amt="100000"/>
            </a:blip>
            <a:srcRect/>
            <a:tile algn="tl" flip="none" sx="100000" sy="100000" tx="0" ty="0"/>
          </a:blipFill>
          <a:ln w="28575" cap="flat" cmpd="sng">
            <a:solidFill>
              <a:schemeClr val="accent2">
                <a:alpha val="100000"/>
              </a:schemeClr>
            </a:solidFill>
            <a:prstDash val="solid"/>
            <a:round/>
          </a:ln>
        </p:spPr>
        <p:txBody>
          <a:bodyPr anchor="ctr" bIns="45720" lIns="91440" rIns="91440" rot="1080000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lang="en-US">
                <a:solidFill>
                  <a:srgbClr val="FF3300"/>
                </a:solidFill>
                <a:effectLst>
                  <a:outerShdw algn="tl" blurRad="38100" dir="2700000" dist="38100">
                    <a:srgbClr val="C0C0C0"/>
                  </a:outerShdw>
                </a:effectLst>
                <a:latin typeface="" pitchFamily="18" charset="0"/>
              </a:rPr>
              <a:t>E</a:t>
            </a:r>
            <a:r>
              <a:rPr altLang="en-US" lang="zh-CN">
                <a:solidFill>
                  <a:srgbClr val="FF3300"/>
                </a:solidFill>
                <a:effectLst>
                  <a:outerShdw algn="tl" blurRad="38100" dir="2700000" dist="38100">
                    <a:srgbClr val="C0C0C0"/>
                  </a:outerShdw>
                </a:effectLst>
                <a:latin typeface="" pitchFamily="18" charset="0"/>
              </a:rPr>
              <a:t>结反偏</a:t>
            </a:r>
          </a:p>
        </p:txBody>
      </p:sp>
      <p:sp>
        <p:nvSpPr>
          <p:cNvPr id="1049225" name="AutoShape 218"/>
          <p:cNvSpPr/>
          <p:nvPr/>
        </p:nvSpPr>
        <p:spPr>
          <a:xfrm rot="0">
            <a:off x="6702425" y="2233612"/>
            <a:ext cx="990600" cy="609600"/>
          </a:xfrm>
          <a:prstGeom prst="wedgeEllipseCallout">
            <a:avLst>
              <a:gd name="adj1" fmla="val -110579"/>
              <a:gd name="adj2" fmla="val 99218"/>
            </a:avLst>
          </a:prstGeom>
          <a:solidFill>
            <a:srgbClr val="FFFF99"/>
          </a:solidFill>
          <a:ln w="28575" cap="flat" cmpd="sng">
            <a:solidFill>
              <a:srgbClr val="0066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lang="zh-CN">
                <a:solidFill>
                  <a:srgbClr val="000099"/>
                </a:solidFill>
                <a:effectLst>
                  <a:outerShdw algn="tl" blurRad="38100" dir="2700000" dist="38100">
                    <a:srgbClr val="C0C0C0"/>
                  </a:outerShdw>
                </a:effectLst>
                <a:latin typeface="" pitchFamily="18" charset="0"/>
              </a:rPr>
              <a:t>截止</a:t>
            </a:r>
          </a:p>
        </p:txBody>
      </p:sp>
      <p:grpSp>
        <p:nvGrpSpPr>
          <p:cNvPr id="350" name=""/>
          <p:cNvGrpSpPr/>
          <p:nvPr/>
        </p:nvGrpSpPr>
        <p:grpSpPr>
          <a:xfrm rot="0">
            <a:off x="6756400" y="3754437"/>
            <a:ext cx="1162050" cy="862012"/>
            <a:chOff x="4373" y="2067"/>
            <a:chExt cx="732" cy="543"/>
          </a:xfrm>
        </p:grpSpPr>
        <p:sp>
          <p:nvSpPr>
            <p:cNvPr id="1049226" name="Text Box 220"/>
            <p:cNvSpPr txBox="1"/>
            <p:nvPr/>
          </p:nvSpPr>
          <p:spPr>
            <a:xfrm rot="0">
              <a:off x="4568" y="2067"/>
              <a:ext cx="300" cy="32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FF3300"/>
                  </a:solidFill>
                  <a:latin typeface="" pitchFamily="18" charset="0"/>
                </a:rPr>
                <a:t> 0 </a:t>
              </a:r>
            </a:p>
          </p:txBody>
        </p:sp>
        <p:sp>
          <p:nvSpPr>
            <p:cNvPr id="1049227" name="Text Box 221"/>
            <p:cNvSpPr txBox="1"/>
            <p:nvPr/>
          </p:nvSpPr>
          <p:spPr>
            <a:xfrm rot="0">
              <a:off x="4373" y="2288"/>
              <a:ext cx="732" cy="32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FF3300"/>
                  </a:solidFill>
                  <a:latin typeface="" pitchFamily="18" charset="0"/>
                </a:rPr>
                <a:t>(0.3V)</a:t>
              </a:r>
            </a:p>
          </p:txBody>
        </p:sp>
      </p:grpSp>
      <p:sp>
        <p:nvSpPr>
          <p:cNvPr id="1049228" name="Line 222"/>
          <p:cNvSpPr/>
          <p:nvPr/>
        </p:nvSpPr>
        <p:spPr>
          <a:xfrm rot="16200000" flipV="1">
            <a:off x="6963568" y="3247231"/>
            <a:ext cx="0" cy="696912"/>
          </a:xfrm>
          <a:prstGeom prst="line"/>
          <a:noFill/>
          <a:ln w="38100" cap="sq" cmpd="sng">
            <a:solidFill>
              <a:srgbClr val="FF0000">
                <a:alpha val="100000"/>
              </a:srgbClr>
            </a:solidFill>
            <a:prstDash val="solid"/>
            <a:round/>
          </a:ln>
        </p:spPr>
      </p:sp>
      <p:sp>
        <p:nvSpPr>
          <p:cNvPr id="1049229" name="Line 223"/>
          <p:cNvSpPr/>
          <p:nvPr/>
        </p:nvSpPr>
        <p:spPr>
          <a:xfrm rot="5400000">
            <a:off x="5872162" y="4338637"/>
            <a:ext cx="1447800" cy="0"/>
          </a:xfrm>
          <a:prstGeom prst="line"/>
          <a:noFill/>
          <a:ln w="38100" cap="sq" cmpd="sng">
            <a:solidFill>
              <a:srgbClr val="FF0000">
                <a:alpha val="100000"/>
              </a:srgbClr>
            </a:solidFill>
            <a:prstDash val="solid"/>
            <a:round/>
            <a:tailEnd type="stealth" w="med" len="lg"/>
          </a:ln>
        </p:spPr>
      </p:sp>
      <p:sp>
        <p:nvSpPr>
          <p:cNvPr id="1049230" name="Rectangle 224"/>
          <p:cNvSpPr/>
          <p:nvPr/>
        </p:nvSpPr>
        <p:spPr>
          <a:xfrm rot="0">
            <a:off x="6748462" y="4748212"/>
            <a:ext cx="17526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99"/>
                </a:solidFill>
                <a:effectLst>
                  <a:outerShdw algn="tl" blurRad="38100" dir="2700000" dist="38100">
                    <a:srgbClr val="C0C0C0"/>
                  </a:outerShdw>
                </a:effectLst>
                <a:latin typeface="" pitchFamily="18" charset="0"/>
              </a:rPr>
              <a:t> </a:t>
            </a:r>
            <a:r>
              <a:rPr altLang="en-US" lang="zh-CN">
                <a:solidFill>
                  <a:srgbClr val="000099"/>
                </a:solidFill>
                <a:effectLst>
                  <a:outerShdw algn="tl" blurRad="38100" dir="2700000" dist="38100">
                    <a:srgbClr val="C0C0C0"/>
                  </a:outerShdw>
                </a:effectLst>
                <a:latin typeface="" pitchFamily="18" charset="0"/>
              </a:rPr>
              <a:t>负载电流（灌电流）</a:t>
            </a:r>
          </a:p>
        </p:txBody>
      </p:sp>
      <p:sp>
        <p:nvSpPr>
          <p:cNvPr id="1049231" name="Rectangle 225" descr="40%"/>
          <p:cNvSpPr/>
          <p:nvPr/>
        </p:nvSpPr>
        <p:spPr>
          <a:xfrm rot="0">
            <a:off x="1258887" y="4810442"/>
            <a:ext cx="2160587" cy="1005841"/>
          </a:xfrm>
          <a:prstGeom prst="rect"/>
          <a:pattFill prst="pct40">
            <a:fgClr>
              <a:srgbClr val="FFCCFF"/>
            </a:fgClr>
            <a:bgClr>
              <a:srgbClr val="FFFFFF"/>
            </a:bgClr>
          </a:patt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pPr>
            <a:r>
              <a:rPr altLang="en-US" sz="2800" lang="zh-CN">
                <a:latin typeface="" pitchFamily="18" charset="0"/>
              </a:rPr>
              <a:t>输入全高 </a:t>
            </a:r>
            <a:r>
              <a:rPr altLang="zh-CN" sz="2800" lang="en-US">
                <a:solidFill>
                  <a:srgbClr val="FF3300"/>
                </a:solidFill>
                <a:latin typeface="" pitchFamily="18" charset="0"/>
              </a:rPr>
              <a:t> 1  </a:t>
            </a:r>
          </a:p>
          <a:p>
            <a:pPr eaLnBrk="1" hangingPunct="1" latinLnBrk="1" lvl="0">
              <a:lnSpc>
                <a:spcPct val="110000"/>
              </a:lnSpc>
            </a:pPr>
            <a:r>
              <a:rPr altLang="en-US" sz="2800" lang="zh-CN">
                <a:latin typeface="" pitchFamily="18" charset="0"/>
              </a:rPr>
              <a:t>输出为低 </a:t>
            </a:r>
            <a:r>
              <a:rPr altLang="zh-CN" sz="2800" lang="en-US">
                <a:solidFill>
                  <a:srgbClr val="FF3300"/>
                </a:solidFill>
                <a:latin typeface="" pitchFamily="18" charset="0"/>
              </a:rPr>
              <a:t> 0 </a:t>
            </a:r>
          </a:p>
        </p:txBody>
      </p:sp>
      <p:sp>
        <p:nvSpPr>
          <p:cNvPr id="1049232" name="Rectangle 226"/>
          <p:cNvSpPr/>
          <p:nvPr/>
        </p:nvSpPr>
        <p:spPr>
          <a:xfrm rot="0">
            <a:off x="3892550" y="2592387"/>
            <a:ext cx="557212"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1V</a:t>
            </a:r>
          </a:p>
        </p:txBody>
      </p:sp>
      <p:grpSp>
        <p:nvGrpSpPr>
          <p:cNvPr id="351" name=""/>
          <p:cNvGrpSpPr/>
          <p:nvPr/>
        </p:nvGrpSpPr>
        <p:grpSpPr>
          <a:xfrm rot="0">
            <a:off x="6843712" y="2078037"/>
            <a:ext cx="2052637" cy="1836736"/>
            <a:chOff x="1761" y="1300"/>
            <a:chExt cx="1293" cy="1157"/>
          </a:xfrm>
        </p:grpSpPr>
        <p:sp>
          <p:nvSpPr>
            <p:cNvPr id="1049233" name="Line 228"/>
            <p:cNvSpPr/>
            <p:nvPr/>
          </p:nvSpPr>
          <p:spPr>
            <a:xfrm rot="0">
              <a:off x="2160" y="2160"/>
              <a:ext cx="576" cy="0"/>
            </a:xfrm>
            <a:prstGeom prst="line"/>
            <a:noFill/>
            <a:ln w="38100" cap="flat" cmpd="sng">
              <a:solidFill>
                <a:schemeClr val="accent2">
                  <a:alpha val="100000"/>
                </a:schemeClr>
              </a:solidFill>
              <a:prstDash val="solid"/>
              <a:round/>
            </a:ln>
          </p:spPr>
        </p:sp>
        <p:sp>
          <p:nvSpPr>
            <p:cNvPr id="1049234" name="Rectangle 229"/>
            <p:cNvSpPr/>
            <p:nvPr/>
          </p:nvSpPr>
          <p:spPr>
            <a:xfrm rot="0">
              <a:off x="2400" y="1632"/>
              <a:ext cx="96" cy="240"/>
            </a:xfrm>
            <a:prstGeom prst="rect"/>
            <a:solidFill>
              <a:schemeClr val="lt1"/>
            </a:solidFill>
            <a:ln w="38100" cap="flat" cmpd="sng">
              <a:solidFill>
                <a:schemeClr val="accen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235" name="Line 230"/>
            <p:cNvSpPr/>
            <p:nvPr/>
          </p:nvSpPr>
          <p:spPr>
            <a:xfrm rot="0">
              <a:off x="2448" y="1872"/>
              <a:ext cx="0" cy="288"/>
            </a:xfrm>
            <a:prstGeom prst="line"/>
            <a:noFill/>
            <a:ln w="38100" cap="flat" cmpd="sng">
              <a:solidFill>
                <a:schemeClr val="accent2">
                  <a:alpha val="100000"/>
                </a:schemeClr>
              </a:solidFill>
              <a:prstDash val="solid"/>
              <a:round/>
            </a:ln>
          </p:spPr>
        </p:sp>
        <p:sp>
          <p:nvSpPr>
            <p:cNvPr id="1049236" name="Line 231"/>
            <p:cNvSpPr/>
            <p:nvPr/>
          </p:nvSpPr>
          <p:spPr>
            <a:xfrm rot="0">
              <a:off x="2448" y="1344"/>
              <a:ext cx="0" cy="288"/>
            </a:xfrm>
            <a:prstGeom prst="line"/>
            <a:noFill/>
            <a:ln w="38100" cap="flat" cmpd="sng">
              <a:solidFill>
                <a:schemeClr val="accent2">
                  <a:alpha val="100000"/>
                </a:schemeClr>
              </a:solidFill>
              <a:prstDash val="solid"/>
              <a:round/>
            </a:ln>
          </p:spPr>
        </p:sp>
        <p:grpSp>
          <p:nvGrpSpPr>
            <p:cNvPr id="352" name=""/>
            <p:cNvGrpSpPr/>
            <p:nvPr/>
          </p:nvGrpSpPr>
          <p:grpSpPr>
            <a:xfrm rot="0">
              <a:off x="2508" y="2168"/>
              <a:ext cx="258" cy="151"/>
              <a:chOff x="2544" y="2160"/>
              <a:chExt cx="384" cy="192"/>
            </a:xfrm>
          </p:grpSpPr>
          <p:sp>
            <p:nvSpPr>
              <p:cNvPr id="1049237" name="Line 233"/>
              <p:cNvSpPr/>
              <p:nvPr/>
            </p:nvSpPr>
            <p:spPr>
              <a:xfrm rot="0">
                <a:off x="2544" y="2160"/>
                <a:ext cx="192" cy="192"/>
              </a:xfrm>
              <a:prstGeom prst="line"/>
              <a:noFill/>
              <a:ln w="38100" cap="flat" cmpd="sng">
                <a:solidFill>
                  <a:schemeClr val="accent2">
                    <a:alpha val="100000"/>
                  </a:schemeClr>
                </a:solidFill>
                <a:prstDash val="solid"/>
                <a:round/>
              </a:ln>
            </p:spPr>
          </p:sp>
          <p:sp>
            <p:nvSpPr>
              <p:cNvPr id="1049238" name="Line 234"/>
              <p:cNvSpPr/>
              <p:nvPr/>
            </p:nvSpPr>
            <p:spPr>
              <a:xfrm rot="0">
                <a:off x="2736" y="2352"/>
                <a:ext cx="192" cy="0"/>
              </a:xfrm>
              <a:prstGeom prst="line"/>
              <a:noFill/>
              <a:ln w="38100" cap="flat" cmpd="sng">
                <a:solidFill>
                  <a:schemeClr val="accent2">
                    <a:alpha val="100000"/>
                  </a:schemeClr>
                </a:solidFill>
                <a:prstDash val="solid"/>
                <a:round/>
              </a:ln>
            </p:spPr>
          </p:sp>
        </p:grpSp>
        <p:grpSp>
          <p:nvGrpSpPr>
            <p:cNvPr id="353" name=""/>
            <p:cNvGrpSpPr/>
            <p:nvPr/>
          </p:nvGrpSpPr>
          <p:grpSpPr>
            <a:xfrm rot="0">
              <a:off x="1761" y="2160"/>
              <a:ext cx="681" cy="192"/>
              <a:chOff x="1761" y="2160"/>
              <a:chExt cx="681" cy="192"/>
            </a:xfrm>
          </p:grpSpPr>
          <p:sp>
            <p:nvSpPr>
              <p:cNvPr id="1049239" name="Line 236"/>
              <p:cNvSpPr/>
              <p:nvPr/>
            </p:nvSpPr>
            <p:spPr>
              <a:xfrm rot="0" flipH="1">
                <a:off x="2079" y="2160"/>
                <a:ext cx="192" cy="192"/>
              </a:xfrm>
              <a:prstGeom prst="line"/>
              <a:noFill/>
              <a:ln w="38100" cap="flat" cmpd="sng">
                <a:solidFill>
                  <a:schemeClr val="accent2">
                    <a:alpha val="100000"/>
                  </a:schemeClr>
                </a:solidFill>
                <a:prstDash val="solid"/>
                <a:round/>
                <a:tailEnd type="triangle" w="med" len="med"/>
              </a:ln>
            </p:spPr>
          </p:sp>
          <p:sp>
            <p:nvSpPr>
              <p:cNvPr id="1049240" name="Line 237"/>
              <p:cNvSpPr/>
              <p:nvPr/>
            </p:nvSpPr>
            <p:spPr>
              <a:xfrm rot="0" flipH="1">
                <a:off x="2169" y="2160"/>
                <a:ext cx="192" cy="192"/>
              </a:xfrm>
              <a:prstGeom prst="line"/>
              <a:noFill/>
              <a:ln w="38100" cap="flat" cmpd="sng">
                <a:solidFill>
                  <a:schemeClr val="accent1">
                    <a:alpha val="100000"/>
                  </a:schemeClr>
                </a:solidFill>
                <a:prstDash val="solid"/>
                <a:round/>
                <a:tailEnd type="triangle" w="med" len="med"/>
              </a:ln>
            </p:spPr>
          </p:sp>
          <p:sp>
            <p:nvSpPr>
              <p:cNvPr id="1049241" name="Line 238"/>
              <p:cNvSpPr/>
              <p:nvPr/>
            </p:nvSpPr>
            <p:spPr>
              <a:xfrm rot="0" flipH="1">
                <a:off x="2250" y="2160"/>
                <a:ext cx="192" cy="192"/>
              </a:xfrm>
              <a:prstGeom prst="line"/>
              <a:noFill/>
              <a:ln w="38100" cap="flat" cmpd="sng">
                <a:solidFill>
                  <a:schemeClr val="accent1">
                    <a:alpha val="100000"/>
                  </a:schemeClr>
                </a:solidFill>
                <a:prstDash val="solid"/>
                <a:round/>
                <a:tailEnd type="triangle" w="med" len="med"/>
              </a:ln>
            </p:spPr>
          </p:sp>
          <p:sp>
            <p:nvSpPr>
              <p:cNvPr id="1049242" name="Line 239"/>
              <p:cNvSpPr/>
              <p:nvPr/>
            </p:nvSpPr>
            <p:spPr>
              <a:xfrm rot="0">
                <a:off x="1761" y="2343"/>
                <a:ext cx="336" cy="0"/>
              </a:xfrm>
              <a:prstGeom prst="line"/>
              <a:noFill/>
              <a:ln w="38100" cap="flat" cmpd="sng">
                <a:solidFill>
                  <a:schemeClr val="accent2">
                    <a:alpha val="100000"/>
                  </a:schemeClr>
                </a:solidFill>
                <a:prstDash val="solid"/>
                <a:round/>
              </a:ln>
            </p:spPr>
          </p:sp>
        </p:grpSp>
        <p:sp>
          <p:nvSpPr>
            <p:cNvPr id="1049243" name="Text Box 240"/>
            <p:cNvSpPr txBox="1"/>
            <p:nvPr/>
          </p:nvSpPr>
          <p:spPr>
            <a:xfrm rot="0">
              <a:off x="2334" y="2169"/>
              <a:ext cx="308" cy="288"/>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lang="en-US">
                  <a:solidFill>
                    <a:schemeClr val="accent2"/>
                  </a:solidFill>
                  <a:ea typeface="幼圆" pitchFamily="49" charset="-122"/>
                </a:rPr>
                <a:t>T</a:t>
              </a:r>
              <a:r>
                <a:rPr altLang="zh-CN" baseline="-25000" lang="en-US">
                  <a:solidFill>
                    <a:schemeClr val="accent2"/>
                  </a:solidFill>
                  <a:ea typeface="幼圆" pitchFamily="49" charset="-122"/>
                </a:rPr>
                <a:t>1</a:t>
              </a:r>
            </a:p>
          </p:txBody>
        </p:sp>
        <p:sp>
          <p:nvSpPr>
            <p:cNvPr id="1049244" name="Text Box 241"/>
            <p:cNvSpPr txBox="1"/>
            <p:nvPr/>
          </p:nvSpPr>
          <p:spPr>
            <a:xfrm rot="0">
              <a:off x="2481" y="1588"/>
              <a:ext cx="372" cy="281"/>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i="1" lang="en-US">
                  <a:solidFill>
                    <a:schemeClr val="accent2"/>
                  </a:solidFill>
                  <a:ea typeface="幼圆" pitchFamily="49" charset="-122"/>
                </a:rPr>
                <a:t>R</a:t>
              </a:r>
              <a:r>
                <a:rPr altLang="zh-CN" baseline="-25000" b="0" lang="en-US">
                  <a:solidFill>
                    <a:schemeClr val="accent2"/>
                  </a:solidFill>
                  <a:ea typeface="幼圆" pitchFamily="49" charset="-122"/>
                </a:rPr>
                <a:t>1</a:t>
              </a:r>
            </a:p>
          </p:txBody>
        </p:sp>
        <p:sp>
          <p:nvSpPr>
            <p:cNvPr id="1049245" name="Text Box 242"/>
            <p:cNvSpPr txBox="1"/>
            <p:nvPr/>
          </p:nvSpPr>
          <p:spPr>
            <a:xfrm rot="0">
              <a:off x="2490" y="1300"/>
              <a:ext cx="564" cy="281"/>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lang="en-US">
                  <a:solidFill>
                    <a:schemeClr val="accent2"/>
                  </a:solidFill>
                  <a:ea typeface="华文新魏" pitchFamily="2" charset="-122"/>
                </a:rPr>
                <a:t>+</a:t>
              </a:r>
              <a:r>
                <a:rPr altLang="zh-CN" i="1" lang="en-US">
                  <a:solidFill>
                    <a:schemeClr val="accent2"/>
                  </a:solidFill>
                  <a:ea typeface="华文新魏" pitchFamily="2" charset="-122"/>
                </a:rPr>
                <a:t>U</a:t>
              </a:r>
              <a:r>
                <a:rPr altLang="zh-CN" baseline="-25000" lang="en-US">
                  <a:solidFill>
                    <a:schemeClr val="accent2"/>
                  </a:solidFill>
                  <a:ea typeface="华文新魏" pitchFamily="2" charset="-122"/>
                </a:rPr>
                <a:t>cc</a:t>
              </a:r>
            </a:p>
          </p:txBody>
        </p:sp>
      </p:grpSp>
      <p:sp>
        <p:nvSpPr>
          <p:cNvPr id="1049246" name="Line 243"/>
          <p:cNvSpPr/>
          <p:nvPr/>
        </p:nvSpPr>
        <p:spPr>
          <a:xfrm rot="0" flipH="1">
            <a:off x="7286625" y="3324225"/>
            <a:ext cx="254000" cy="304800"/>
          </a:xfrm>
          <a:prstGeom prst="line"/>
          <a:noFill/>
          <a:ln w="38100" cap="flat" cmpd="sng">
            <a:solidFill>
              <a:srgbClr val="FF0000">
                <a:alpha val="100000"/>
              </a:srgbClr>
            </a:solidFill>
            <a:prstDash val="solid"/>
            <a:round/>
          </a:ln>
        </p:spPr>
      </p:sp>
      <p:sp>
        <p:nvSpPr>
          <p:cNvPr id="1049247" name="Line 244"/>
          <p:cNvSpPr/>
          <p:nvPr/>
        </p:nvSpPr>
        <p:spPr>
          <a:xfrm rot="0">
            <a:off x="7526337" y="3338512"/>
            <a:ext cx="304800" cy="0"/>
          </a:xfrm>
          <a:prstGeom prst="line"/>
          <a:noFill/>
          <a:ln w="38100" cap="flat" cmpd="sng">
            <a:solidFill>
              <a:srgbClr val="FF0000">
                <a:alpha val="100000"/>
              </a:srgbClr>
            </a:solidFill>
            <a:prstDash val="solid"/>
            <a:round/>
          </a:ln>
        </p:spPr>
      </p:sp>
      <p:sp>
        <p:nvSpPr>
          <p:cNvPr id="1049248" name="Line 245"/>
          <p:cNvSpPr/>
          <p:nvPr/>
        </p:nvSpPr>
        <p:spPr>
          <a:xfrm rot="0" flipV="1">
            <a:off x="7802562" y="2209800"/>
            <a:ext cx="0" cy="1143000"/>
          </a:xfrm>
          <a:prstGeom prst="line"/>
          <a:noFill/>
          <a:ln w="38100" cap="flat" cmpd="sng">
            <a:solidFill>
              <a:srgbClr val="FF0000">
                <a:alpha val="100000"/>
              </a:srgbClr>
            </a:solidFill>
            <a:prstDash val="solid"/>
            <a:round/>
          </a:ln>
        </p:spPr>
      </p:sp>
      <p:grpSp>
        <p:nvGrpSpPr>
          <p:cNvPr id="354" name=""/>
          <p:cNvGrpSpPr/>
          <p:nvPr/>
        </p:nvGrpSpPr>
        <p:grpSpPr>
          <a:xfrm rot="0">
            <a:off x="5402262" y="2844800"/>
            <a:ext cx="1081087" cy="608012"/>
            <a:chOff x="3497" y="1729"/>
            <a:chExt cx="681" cy="383"/>
          </a:xfrm>
        </p:grpSpPr>
        <p:sp>
          <p:nvSpPr>
            <p:cNvPr id="1049249" name="Line 247"/>
            <p:cNvSpPr/>
            <p:nvPr/>
          </p:nvSpPr>
          <p:spPr>
            <a:xfrm rot="0">
              <a:off x="3853" y="1729"/>
              <a:ext cx="0" cy="383"/>
            </a:xfrm>
            <a:prstGeom prst="line"/>
            <a:noFill/>
            <a:ln w="38100" cap="flat" cmpd="sng">
              <a:solidFill>
                <a:schemeClr val="lt1">
                  <a:alpha val="100000"/>
                </a:schemeClr>
              </a:solidFill>
              <a:prstDash val="solid"/>
              <a:round/>
            </a:ln>
          </p:spPr>
        </p:sp>
        <p:sp>
          <p:nvSpPr>
            <p:cNvPr id="1049250" name="Line 248"/>
            <p:cNvSpPr/>
            <p:nvPr/>
          </p:nvSpPr>
          <p:spPr>
            <a:xfrm rot="0" flipH="1">
              <a:off x="3847" y="1769"/>
              <a:ext cx="306" cy="98"/>
            </a:xfrm>
            <a:prstGeom prst="line"/>
            <a:noFill/>
            <a:ln w="38100" cap="flat" cmpd="sng">
              <a:solidFill>
                <a:schemeClr val="lt1">
                  <a:alpha val="100000"/>
                </a:schemeClr>
              </a:solidFill>
              <a:prstDash val="solid"/>
              <a:round/>
            </a:ln>
          </p:spPr>
        </p:sp>
        <p:sp>
          <p:nvSpPr>
            <p:cNvPr id="1049251" name="Line 249"/>
            <p:cNvSpPr/>
            <p:nvPr/>
          </p:nvSpPr>
          <p:spPr>
            <a:xfrm rot="0">
              <a:off x="3847" y="1990"/>
              <a:ext cx="331" cy="122"/>
            </a:xfrm>
            <a:prstGeom prst="line"/>
            <a:noFill/>
            <a:ln w="38100" cap="flat" cmpd="sng">
              <a:solidFill>
                <a:schemeClr val="lt1">
                  <a:alpha val="100000"/>
                </a:schemeClr>
              </a:solidFill>
              <a:prstDash val="solid"/>
              <a:round/>
              <a:tailEnd type="stealth" w="med" len="lg"/>
            </a:ln>
          </p:spPr>
        </p:sp>
        <p:sp>
          <p:nvSpPr>
            <p:cNvPr id="1049252" name="Line 250"/>
            <p:cNvSpPr/>
            <p:nvPr/>
          </p:nvSpPr>
          <p:spPr>
            <a:xfrm rot="0">
              <a:off x="3497" y="1934"/>
              <a:ext cx="363" cy="0"/>
            </a:xfrm>
            <a:prstGeom prst="line"/>
            <a:noFill/>
            <a:ln w="38100" cap="flat" cmpd="sng">
              <a:solidFill>
                <a:schemeClr val="lt1">
                  <a:alpha val="100000"/>
                </a:schemeClr>
              </a:solidFill>
              <a:prstDash val="solid"/>
              <a:round/>
            </a:ln>
          </p:spPr>
        </p:sp>
      </p:grpSp>
      <p:grpSp>
        <p:nvGrpSpPr>
          <p:cNvPr id="355" name=""/>
          <p:cNvGrpSpPr/>
          <p:nvPr/>
        </p:nvGrpSpPr>
        <p:grpSpPr>
          <a:xfrm rot="0">
            <a:off x="468312" y="3643313"/>
            <a:ext cx="885825" cy="915987"/>
            <a:chOff x="405" y="2232"/>
            <a:chExt cx="558" cy="577"/>
          </a:xfrm>
        </p:grpSpPr>
        <p:sp>
          <p:nvSpPr>
            <p:cNvPr id="1049253" name="Text Box 252"/>
            <p:cNvSpPr txBox="1"/>
            <p:nvPr/>
          </p:nvSpPr>
          <p:spPr>
            <a:xfrm rot="0">
              <a:off x="405" y="2482"/>
              <a:ext cx="558"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FF3300"/>
                  </a:solidFill>
                  <a:latin typeface="" pitchFamily="18" charset="0"/>
                </a:rPr>
                <a:t>3.6V</a:t>
              </a:r>
            </a:p>
          </p:txBody>
        </p:sp>
        <p:sp>
          <p:nvSpPr>
            <p:cNvPr id="1049254" name="Text Box 253"/>
            <p:cNvSpPr txBox="1"/>
            <p:nvPr/>
          </p:nvSpPr>
          <p:spPr>
            <a:xfrm rot="0">
              <a:off x="513" y="2232"/>
              <a:ext cx="300" cy="32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FF3300"/>
                  </a:solidFill>
                  <a:latin typeface="" pitchFamily="18" charset="0"/>
                </a:rPr>
                <a:t> 1 </a:t>
              </a:r>
            </a:p>
          </p:txBody>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5">
                                  <p:stCondLst>
                                    <p:cond delay="0"/>
                                  </p:stCondLst>
                                  <p:childTnLst>
                                    <p:set>
                                      <p:cBhvr>
                                        <p:cTn dur="1" fill="hold" id="6">
                                          <p:stCondLst>
                                            <p:cond delay="0"/>
                                          </p:stCondLst>
                                        </p:cTn>
                                        <p:tgtEl>
                                          <p:spTgt spid="1049209"/>
                                        </p:tgtEl>
                                        <p:attrNameLst>
                                          <p:attrName>style.visibility</p:attrName>
                                        </p:attrNameLst>
                                      </p:cBhvr>
                                      <p:to>
                                        <p:strVal val="visible"/>
                                      </p:to>
                                    </p:set>
                                    <p:animEffect transition="in" filter="blinds(vertical)">
                                      <p:cBhvr>
                                        <p:cTn dur="500" id="7"/>
                                        <p:tgtEl>
                                          <p:spTgt spid="1049209"/>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355"/>
                                        </p:tgtEl>
                                        <p:attrNameLst>
                                          <p:attrName>style.visibility</p:attrName>
                                        </p:attrNameLst>
                                      </p:cBhvr>
                                      <p:to>
                                        <p:strVal val="visible"/>
                                      </p:to>
                                    </p:set>
                                    <p:animEffect transition="in" filter="wipe(left)">
                                      <p:cBhvr>
                                        <p:cTn dur="500" id="12"/>
                                        <p:tgtEl>
                                          <p:spTgt spid="355"/>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1">
                                  <p:stCondLst>
                                    <p:cond delay="0"/>
                                  </p:stCondLst>
                                  <p:childTnLst>
                                    <p:set>
                                      <p:cBhvr>
                                        <p:cTn dur="1" fill="hold" id="16">
                                          <p:stCondLst>
                                            <p:cond delay="0"/>
                                          </p:stCondLst>
                                        </p:cTn>
                                        <p:tgtEl>
                                          <p:spTgt spid="348"/>
                                        </p:tgtEl>
                                        <p:attrNameLst>
                                          <p:attrName>style.visibility</p:attrName>
                                        </p:attrNameLst>
                                      </p:cBhvr>
                                      <p:to>
                                        <p:strVal val="visible"/>
                                      </p:to>
                                    </p:set>
                                    <p:animEffect transition="in" filter="wipe(up)">
                                      <p:cBhvr>
                                        <p:cTn dur="500" id="17"/>
                                        <p:tgtEl>
                                          <p:spTgt spid="348"/>
                                        </p:tgtEl>
                                      </p:cBhvr>
                                    </p:animEffect>
                                  </p:childTnLst>
                                </p:cTn>
                              </p:par>
                            </p:childTnLst>
                          </p:cTn>
                        </p:par>
                      </p:childTnLst>
                    </p:cTn>
                  </p:par>
                  <p:par>
                    <p:cTn fill="hold" id="18">
                      <p:stCondLst>
                        <p:cond delay="indefinite"/>
                      </p:stCondLst>
                      <p:childTnLst>
                        <p:par>
                          <p:cTn fill="hold" id="19">
                            <p:stCondLst>
                              <p:cond delay="0"/>
                            </p:stCondLst>
                            <p:childTnLst>
                              <p:par>
                                <p:cTn accel="0" autoRev="0" decel="0" fill="hold" id="20" nodeType="clickEffect" presetClass="exit" presetID="3" presetSubtype="10" repeatCount="1000">
                                  <p:stCondLst>
                                    <p:cond delay="0"/>
                                  </p:stCondLst>
                                  <p:childTnLst>
                                    <p:animEffect transition="out" filter="blinds(horizontal)">
                                      <p:cBhvr>
                                        <p:cTn dur="500" id="21"/>
                                        <p:tgtEl>
                                          <p:spTgt spid="348"/>
                                        </p:tgtEl>
                                      </p:cBhvr>
                                    </p:animEffect>
                                    <p:set>
                                      <p:cBhvr>
                                        <p:cTn dur="1" fill="hold" id="22">
                                          <p:stCondLst>
                                            <p:cond delay="499"/>
                                          </p:stCondLst>
                                        </p:cTn>
                                        <p:tgtEl>
                                          <p:spTgt spid="348"/>
                                        </p:tgtEl>
                                        <p:attrNameLst>
                                          <p:attrName>style.visibility</p:attrName>
                                        </p:attrNameLst>
                                      </p:cBhvr>
                                      <p:to>
                                        <p:strVal val="hidden"/>
                                      </p:to>
                                    </p:set>
                                  </p:childTnLst>
                                </p:cTn>
                              </p:par>
                            </p:childTnLst>
                          </p:cTn>
                        </p:par>
                        <p:par>
                          <p:cTn fill="hold" id="23">
                            <p:stCondLst>
                              <p:cond delay="500"/>
                            </p:stCondLst>
                            <p:childTnLst>
                              <p:par>
                                <p:cTn accel="0" autoRev="0" decel="0" fill="hold" grpId="0" id="24" nodeType="afterEffect" presetClass="entr" presetID="22" presetSubtype="8">
                                  <p:stCondLst>
                                    <p:cond delay="0"/>
                                  </p:stCondLst>
                                  <p:childTnLst>
                                    <p:set>
                                      <p:cBhvr>
                                        <p:cTn dur="1" fill="hold" id="25">
                                          <p:stCondLst>
                                            <p:cond delay="0"/>
                                          </p:stCondLst>
                                        </p:cTn>
                                        <p:tgtEl>
                                          <p:spTgt spid="1049221"/>
                                        </p:tgtEl>
                                        <p:attrNameLst>
                                          <p:attrName>style.visibility</p:attrName>
                                        </p:attrNameLst>
                                      </p:cBhvr>
                                      <p:to>
                                        <p:strVal val="visible"/>
                                      </p:to>
                                    </p:set>
                                    <p:animEffect transition="in" filter="wipe(left)">
                                      <p:cBhvr>
                                        <p:cTn dur="500" id="26"/>
                                        <p:tgtEl>
                                          <p:spTgt spid="1049221"/>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3" presetSubtype="10">
                                  <p:stCondLst>
                                    <p:cond delay="0"/>
                                  </p:stCondLst>
                                  <p:childTnLst>
                                    <p:set>
                                      <p:cBhvr>
                                        <p:cTn dur="1" fill="hold" id="30">
                                          <p:stCondLst>
                                            <p:cond delay="0"/>
                                          </p:stCondLst>
                                        </p:cTn>
                                        <p:tgtEl>
                                          <p:spTgt spid="1049222"/>
                                        </p:tgtEl>
                                        <p:attrNameLst>
                                          <p:attrName>style.visibility</p:attrName>
                                        </p:attrNameLst>
                                      </p:cBhvr>
                                      <p:to>
                                        <p:strVal val="visible"/>
                                      </p:to>
                                    </p:set>
                                    <p:animEffect transition="in" filter="blinds(horizontal)">
                                      <p:cBhvr>
                                        <p:cTn dur="500" id="31"/>
                                        <p:tgtEl>
                                          <p:spTgt spid="1049222"/>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1">
                                  <p:stCondLst>
                                    <p:cond delay="0"/>
                                  </p:stCondLst>
                                  <p:childTnLst>
                                    <p:set>
                                      <p:cBhvr>
                                        <p:cTn dur="1" fill="hold" id="35">
                                          <p:stCondLst>
                                            <p:cond delay="0"/>
                                          </p:stCondLst>
                                        </p:cTn>
                                        <p:tgtEl>
                                          <p:spTgt spid="1049223"/>
                                        </p:tgtEl>
                                        <p:attrNameLst>
                                          <p:attrName>style.visibility</p:attrName>
                                        </p:attrNameLst>
                                      </p:cBhvr>
                                      <p:to>
                                        <p:strVal val="visible"/>
                                      </p:to>
                                    </p:set>
                                    <p:animEffect transition="in" filter="wipe(up)">
                                      <p:cBhvr>
                                        <p:cTn dur="500" id="36"/>
                                        <p:tgtEl>
                                          <p:spTgt spid="1049223"/>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8">
                                  <p:stCondLst>
                                    <p:cond delay="0"/>
                                  </p:stCondLst>
                                  <p:childTnLst>
                                    <p:set>
                                      <p:cBhvr>
                                        <p:cTn dur="1" fill="hold" id="40">
                                          <p:stCondLst>
                                            <p:cond delay="0"/>
                                          </p:stCondLst>
                                        </p:cTn>
                                        <p:tgtEl>
                                          <p:spTgt spid="1049224"/>
                                        </p:tgtEl>
                                        <p:attrNameLst>
                                          <p:attrName>style.visibility</p:attrName>
                                        </p:attrNameLst>
                                      </p:cBhvr>
                                      <p:to>
                                        <p:strVal val="visible"/>
                                      </p:to>
                                    </p:set>
                                    <p:animEffect transition="in" filter="wipe(left)">
                                      <p:cBhvr>
                                        <p:cTn dur="500" id="41"/>
                                        <p:tgtEl>
                                          <p:spTgt spid="1049224"/>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22" presetSubtype="8">
                                  <p:stCondLst>
                                    <p:cond delay="0"/>
                                  </p:stCondLst>
                                  <p:childTnLst>
                                    <p:set>
                                      <p:cBhvr>
                                        <p:cTn dur="1" fill="hold" id="45">
                                          <p:stCondLst>
                                            <p:cond delay="0"/>
                                          </p:stCondLst>
                                        </p:cTn>
                                        <p:tgtEl>
                                          <p:spTgt spid="1049232"/>
                                        </p:tgtEl>
                                        <p:attrNameLst>
                                          <p:attrName>style.visibility</p:attrName>
                                        </p:attrNameLst>
                                      </p:cBhvr>
                                      <p:to>
                                        <p:strVal val="visible"/>
                                      </p:to>
                                    </p:set>
                                    <p:animEffect transition="in" filter="wipe(left)">
                                      <p:cBhvr>
                                        <p:cTn dur="500" id="46"/>
                                        <p:tgtEl>
                                          <p:spTgt spid="1049232"/>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22" presetSubtype="2">
                                  <p:stCondLst>
                                    <p:cond delay="0"/>
                                  </p:stCondLst>
                                  <p:childTnLst>
                                    <p:set>
                                      <p:cBhvr>
                                        <p:cTn dur="1" fill="hold" id="51">
                                          <p:stCondLst>
                                            <p:cond delay="0"/>
                                          </p:stCondLst>
                                        </p:cTn>
                                        <p:tgtEl>
                                          <p:spTgt spid="1049225"/>
                                        </p:tgtEl>
                                        <p:attrNameLst>
                                          <p:attrName>style.visibility</p:attrName>
                                        </p:attrNameLst>
                                      </p:cBhvr>
                                      <p:to>
                                        <p:strVal val="visible"/>
                                      </p:to>
                                    </p:set>
                                    <p:animEffect transition="in" filter="wipe(right)">
                                      <p:cBhvr>
                                        <p:cTn dur="500" id="52"/>
                                        <p:tgtEl>
                                          <p:spTgt spid="1049225"/>
                                        </p:tgtEl>
                                      </p:cBhvr>
                                    </p:animEffect>
                                  </p:childTnLst>
                                  <p:subTnLst>
                                    <p:set>
                                      <p:cBhvr override="childStyle">
                                        <p:cTn afterEffect="1" display="0" dur="1" fill="hold" id="50" masterRel="nextClick" presetSubtype="1"/>
                                        <p:tgtEl>
                                          <p:spTgt spid="1049225"/>
                                        </p:tgtEl>
                                        <p:attrNameLst>
                                          <p:attrName>style.visibility</p:attrName>
                                        </p:attrNameLst>
                                      </p:cBhvr>
                                      <p:to>
                                        <p:strVal val="hidden"/>
                                      </p:to>
                                    </p:set>
                                  </p:subTnLst>
                                </p:cTn>
                              </p:par>
                            </p:childTnLst>
                          </p:cTn>
                        </p:par>
                      </p:childTnLst>
                    </p:cTn>
                  </p:par>
                  <p:par>
                    <p:cTn fill="hold" id="53">
                      <p:stCondLst>
                        <p:cond delay="indefinite"/>
                      </p:stCondLst>
                      <p:childTnLst>
                        <p:par>
                          <p:cTn fill="hold" id="54">
                            <p:stCondLst>
                              <p:cond delay="0"/>
                            </p:stCondLst>
                            <p:childTnLst>
                              <p:par>
                                <p:cTn fill="hold" id="55" nodeType="clickEffect" presetClass="entr" presetID="22" presetSubtype="8">
                                  <p:stCondLst>
                                    <p:cond delay="0"/>
                                  </p:stCondLst>
                                  <p:childTnLst>
                                    <p:set>
                                      <p:cBhvr>
                                        <p:cTn dur="1" fill="hold" id="56">
                                          <p:stCondLst>
                                            <p:cond delay="0"/>
                                          </p:stCondLst>
                                        </p:cTn>
                                        <p:tgtEl>
                                          <p:spTgt spid="354"/>
                                        </p:tgtEl>
                                        <p:attrNameLst>
                                          <p:attrName>style.visibility</p:attrName>
                                        </p:attrNameLst>
                                      </p:cBhvr>
                                      <p:to>
                                        <p:strVal val="visible"/>
                                      </p:to>
                                    </p:set>
                                    <p:animEffect transition="in" filter="wipe(left)">
                                      <p:cBhvr>
                                        <p:cTn dur="500" id="57"/>
                                        <p:tgtEl>
                                          <p:spTgt spid="354"/>
                                        </p:tgtEl>
                                      </p:cBhvr>
                                    </p:animEffect>
                                  </p:childTnLst>
                                </p:cTn>
                              </p:par>
                            </p:childTnLst>
                          </p:cTn>
                        </p:par>
                      </p:childTnLst>
                    </p:cTn>
                  </p:par>
                  <p:par>
                    <p:cTn fill="hold" id="58">
                      <p:stCondLst>
                        <p:cond delay="indefinite"/>
                      </p:stCondLst>
                      <p:childTnLst>
                        <p:par>
                          <p:cTn fill="hold" id="59">
                            <p:stCondLst>
                              <p:cond delay="0"/>
                            </p:stCondLst>
                            <p:childTnLst>
                              <p:par>
                                <p:cTn accel="0" autoRev="0" decel="0" fill="hold" id="60" nodeType="clickEffect" presetClass="entr" presetID="22" presetSubtype="8">
                                  <p:stCondLst>
                                    <p:cond delay="0"/>
                                  </p:stCondLst>
                                  <p:childTnLst>
                                    <p:set>
                                      <p:cBhvr>
                                        <p:cTn dur="1" fill="hold" id="61">
                                          <p:stCondLst>
                                            <p:cond delay="0"/>
                                          </p:stCondLst>
                                        </p:cTn>
                                        <p:tgtEl>
                                          <p:spTgt spid="350"/>
                                        </p:tgtEl>
                                        <p:attrNameLst>
                                          <p:attrName>style.visibility</p:attrName>
                                        </p:attrNameLst>
                                      </p:cBhvr>
                                      <p:to>
                                        <p:strVal val="visible"/>
                                      </p:to>
                                    </p:set>
                                    <p:animEffect transition="in" filter="wipe(left)">
                                      <p:cBhvr>
                                        <p:cTn dur="500" id="62"/>
                                        <p:tgtEl>
                                          <p:spTgt spid="350"/>
                                        </p:tgtEl>
                                      </p:cBhvr>
                                    </p:animEffect>
                                  </p:childTnLst>
                                </p:cTn>
                              </p:par>
                            </p:childTnLst>
                          </p:cTn>
                        </p:par>
                        <p:par>
                          <p:cTn fill="hold" id="63">
                            <p:stCondLst>
                              <p:cond delay="500"/>
                            </p:stCondLst>
                            <p:childTnLst>
                              <p:par>
                                <p:cTn fill="hold" grpId="0" id="64" nodeType="afterEffect" presetClass="entr" presetID="3" presetSubtype="5">
                                  <p:stCondLst>
                                    <p:cond delay="0"/>
                                  </p:stCondLst>
                                  <p:childTnLst>
                                    <p:set>
                                      <p:cBhvr>
                                        <p:cTn dur="1" fill="hold" id="65">
                                          <p:stCondLst>
                                            <p:cond delay="0"/>
                                          </p:stCondLst>
                                        </p:cTn>
                                        <p:tgtEl>
                                          <p:spTgt spid="1049231"/>
                                        </p:tgtEl>
                                        <p:attrNameLst>
                                          <p:attrName>style.visibility</p:attrName>
                                        </p:attrNameLst>
                                      </p:cBhvr>
                                      <p:to>
                                        <p:strVal val="visible"/>
                                      </p:to>
                                    </p:set>
                                    <p:animEffect transition="in" filter="blinds(vertical)">
                                      <p:cBhvr>
                                        <p:cTn dur="500" id="66"/>
                                        <p:tgtEl>
                                          <p:spTgt spid="1049231"/>
                                        </p:tgtEl>
                                      </p:cBhvr>
                                    </p:animEffect>
                                  </p:childTnLst>
                                </p:cTn>
                              </p:par>
                            </p:childTnLst>
                          </p:cTn>
                        </p:par>
                      </p:childTnLst>
                    </p:cTn>
                  </p:par>
                  <p:par>
                    <p:cTn fill="hold" id="67">
                      <p:stCondLst>
                        <p:cond delay="indefinite"/>
                      </p:stCondLst>
                      <p:childTnLst>
                        <p:par>
                          <p:cTn fill="hold" id="68">
                            <p:stCondLst>
                              <p:cond delay="0"/>
                            </p:stCondLst>
                            <p:childTnLst>
                              <p:par>
                                <p:cTn fill="hold" id="69" nodeType="clickEffect" presetClass="entr" presetID="22" presetSubtype="2">
                                  <p:stCondLst>
                                    <p:cond delay="0"/>
                                  </p:stCondLst>
                                  <p:childTnLst>
                                    <p:set>
                                      <p:cBhvr>
                                        <p:cTn dur="1" fill="hold" id="70">
                                          <p:stCondLst>
                                            <p:cond delay="0"/>
                                          </p:stCondLst>
                                        </p:cTn>
                                        <p:tgtEl>
                                          <p:spTgt spid="351"/>
                                        </p:tgtEl>
                                        <p:attrNameLst>
                                          <p:attrName>style.visibility</p:attrName>
                                        </p:attrNameLst>
                                      </p:cBhvr>
                                      <p:to>
                                        <p:strVal val="visible"/>
                                      </p:to>
                                    </p:set>
                                    <p:animEffect transition="in" filter="wipe(right)">
                                      <p:cBhvr>
                                        <p:cTn dur="500" id="71"/>
                                        <p:tgtEl>
                                          <p:spTgt spid="351"/>
                                        </p:tgtEl>
                                      </p:cBhvr>
                                    </p:animEffect>
                                  </p:childTnLst>
                                </p:cTn>
                              </p:par>
                            </p:childTnLst>
                          </p:cTn>
                        </p:par>
                      </p:childTnLst>
                    </p:cTn>
                  </p:par>
                  <p:par>
                    <p:cTn fill="hold" id="72">
                      <p:stCondLst>
                        <p:cond delay="indefinite"/>
                      </p:stCondLst>
                      <p:childTnLst>
                        <p:par>
                          <p:cTn fill="hold" id="73">
                            <p:stCondLst>
                              <p:cond delay="0"/>
                            </p:stCondLst>
                            <p:childTnLst>
                              <p:par>
                                <p:cTn fill="hold" id="74" nodeType="clickEffect" presetClass="entr" presetID="22" presetSubtype="1">
                                  <p:stCondLst>
                                    <p:cond delay="0"/>
                                  </p:stCondLst>
                                  <p:childTnLst>
                                    <p:set>
                                      <p:cBhvr>
                                        <p:cTn dur="1" fill="hold" id="75">
                                          <p:stCondLst>
                                            <p:cond delay="0"/>
                                          </p:stCondLst>
                                        </p:cTn>
                                        <p:tgtEl>
                                          <p:spTgt spid="1049248"/>
                                        </p:tgtEl>
                                        <p:attrNameLst>
                                          <p:attrName>style.visibility</p:attrName>
                                        </p:attrNameLst>
                                      </p:cBhvr>
                                      <p:to>
                                        <p:strVal val="visible"/>
                                      </p:to>
                                    </p:set>
                                    <p:animEffect transition="in" filter="wipe(up)">
                                      <p:cBhvr>
                                        <p:cTn dur="500" id="76"/>
                                        <p:tgtEl>
                                          <p:spTgt spid="1049248"/>
                                        </p:tgtEl>
                                      </p:cBhvr>
                                    </p:animEffect>
                                  </p:childTnLst>
                                </p:cTn>
                              </p:par>
                            </p:childTnLst>
                          </p:cTn>
                        </p:par>
                        <p:par>
                          <p:cTn fill="hold" id="77">
                            <p:stCondLst>
                              <p:cond delay="500"/>
                            </p:stCondLst>
                            <p:childTnLst>
                              <p:par>
                                <p:cTn fill="hold" id="78" nodeType="afterEffect" presetClass="entr" presetID="22" presetSubtype="2">
                                  <p:stCondLst>
                                    <p:cond delay="0"/>
                                  </p:stCondLst>
                                  <p:childTnLst>
                                    <p:set>
                                      <p:cBhvr>
                                        <p:cTn dur="1" fill="hold" id="79">
                                          <p:stCondLst>
                                            <p:cond delay="0"/>
                                          </p:stCondLst>
                                        </p:cTn>
                                        <p:tgtEl>
                                          <p:spTgt spid="1049247"/>
                                        </p:tgtEl>
                                        <p:attrNameLst>
                                          <p:attrName>style.visibility</p:attrName>
                                        </p:attrNameLst>
                                      </p:cBhvr>
                                      <p:to>
                                        <p:strVal val="visible"/>
                                      </p:to>
                                    </p:set>
                                    <p:animEffect transition="in" filter="wipe(right)">
                                      <p:cBhvr>
                                        <p:cTn dur="500" id="80"/>
                                        <p:tgtEl>
                                          <p:spTgt spid="1049247"/>
                                        </p:tgtEl>
                                      </p:cBhvr>
                                    </p:animEffect>
                                  </p:childTnLst>
                                </p:cTn>
                              </p:par>
                            </p:childTnLst>
                          </p:cTn>
                        </p:par>
                        <p:par>
                          <p:cTn fill="hold" id="81">
                            <p:stCondLst>
                              <p:cond delay="1000"/>
                            </p:stCondLst>
                            <p:childTnLst>
                              <p:par>
                                <p:cTn fill="hold" id="82" nodeType="afterEffect" presetClass="entr" presetID="22" presetSubtype="1">
                                  <p:stCondLst>
                                    <p:cond delay="0"/>
                                  </p:stCondLst>
                                  <p:childTnLst>
                                    <p:set>
                                      <p:cBhvr>
                                        <p:cTn dur="1" fill="hold" id="83">
                                          <p:stCondLst>
                                            <p:cond delay="0"/>
                                          </p:stCondLst>
                                        </p:cTn>
                                        <p:tgtEl>
                                          <p:spTgt spid="1049246"/>
                                        </p:tgtEl>
                                        <p:attrNameLst>
                                          <p:attrName>style.visibility</p:attrName>
                                        </p:attrNameLst>
                                      </p:cBhvr>
                                      <p:to>
                                        <p:strVal val="visible"/>
                                      </p:to>
                                    </p:set>
                                    <p:animEffect transition="in" filter="wipe(up)">
                                      <p:cBhvr>
                                        <p:cTn dur="500" id="84"/>
                                        <p:tgtEl>
                                          <p:spTgt spid="1049246"/>
                                        </p:tgtEl>
                                      </p:cBhvr>
                                    </p:animEffect>
                                  </p:childTnLst>
                                </p:cTn>
                              </p:par>
                            </p:childTnLst>
                          </p:cTn>
                        </p:par>
                        <p:par>
                          <p:cTn fill="hold" id="85">
                            <p:stCondLst>
                              <p:cond delay="1500"/>
                            </p:stCondLst>
                            <p:childTnLst>
                              <p:par>
                                <p:cTn fill="hold" id="86" nodeType="afterEffect" presetClass="entr" presetID="22" presetSubtype="2">
                                  <p:stCondLst>
                                    <p:cond delay="0"/>
                                  </p:stCondLst>
                                  <p:childTnLst>
                                    <p:set>
                                      <p:cBhvr>
                                        <p:cTn dur="1" fill="hold" id="87">
                                          <p:stCondLst>
                                            <p:cond delay="0"/>
                                          </p:stCondLst>
                                        </p:cTn>
                                        <p:tgtEl>
                                          <p:spTgt spid="1049228"/>
                                        </p:tgtEl>
                                        <p:attrNameLst>
                                          <p:attrName>style.visibility</p:attrName>
                                        </p:attrNameLst>
                                      </p:cBhvr>
                                      <p:to>
                                        <p:strVal val="visible"/>
                                      </p:to>
                                    </p:set>
                                    <p:animEffect transition="in" filter="wipe(right)">
                                      <p:cBhvr>
                                        <p:cTn dur="500" id="88"/>
                                        <p:tgtEl>
                                          <p:spTgt spid="1049228"/>
                                        </p:tgtEl>
                                      </p:cBhvr>
                                    </p:animEffect>
                                  </p:childTnLst>
                                </p:cTn>
                              </p:par>
                            </p:childTnLst>
                          </p:cTn>
                        </p:par>
                        <p:par>
                          <p:cTn fill="hold" id="89">
                            <p:stCondLst>
                              <p:cond delay="2000"/>
                            </p:stCondLst>
                            <p:childTnLst>
                              <p:par>
                                <p:cTn fill="hold" id="90" nodeType="afterEffect" presetClass="entr" presetID="22" presetSubtype="1">
                                  <p:stCondLst>
                                    <p:cond delay="0"/>
                                  </p:stCondLst>
                                  <p:childTnLst>
                                    <p:set>
                                      <p:cBhvr>
                                        <p:cTn dur="1" fill="hold" id="91">
                                          <p:stCondLst>
                                            <p:cond delay="0"/>
                                          </p:stCondLst>
                                        </p:cTn>
                                        <p:tgtEl>
                                          <p:spTgt spid="1049229"/>
                                        </p:tgtEl>
                                        <p:attrNameLst>
                                          <p:attrName>style.visibility</p:attrName>
                                        </p:attrNameLst>
                                      </p:cBhvr>
                                      <p:to>
                                        <p:strVal val="visible"/>
                                      </p:to>
                                    </p:set>
                                    <p:animEffect transition="in" filter="wipe(up)">
                                      <p:cBhvr>
                                        <p:cTn dur="500" id="92"/>
                                        <p:tgtEl>
                                          <p:spTgt spid="1049229"/>
                                        </p:tgtEl>
                                      </p:cBhvr>
                                    </p:animEffect>
                                  </p:childTnLst>
                                </p:cTn>
                              </p:par>
                            </p:childTnLst>
                          </p:cTn>
                        </p:par>
                        <p:par>
                          <p:cTn fill="hold" id="93">
                            <p:stCondLst>
                              <p:cond delay="2500"/>
                            </p:stCondLst>
                            <p:childTnLst>
                              <p:par>
                                <p:cTn fill="hold" grpId="0" id="94" nodeType="afterEffect" presetClass="entr" presetID="22" presetSubtype="1">
                                  <p:stCondLst>
                                    <p:cond delay="0"/>
                                  </p:stCondLst>
                                  <p:childTnLst>
                                    <p:set>
                                      <p:cBhvr>
                                        <p:cTn dur="1" fill="hold" id="95">
                                          <p:stCondLst>
                                            <p:cond delay="0"/>
                                          </p:stCondLst>
                                        </p:cTn>
                                        <p:tgtEl>
                                          <p:spTgt spid="1049230"/>
                                        </p:tgtEl>
                                        <p:attrNameLst>
                                          <p:attrName>style.visibility</p:attrName>
                                        </p:attrNameLst>
                                      </p:cBhvr>
                                      <p:to>
                                        <p:strVal val="visible"/>
                                      </p:to>
                                    </p:set>
                                    <p:animEffect transition="in" filter="wipe(up)">
                                      <p:cBhvr>
                                        <p:cTn dur="500" id="96"/>
                                        <p:tgtEl>
                                          <p:spTgt spid="104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9" grpId="0" uiExpand="0" build="whole"/>
      <p:bldP spid="1049221" grpId="0" uiExpand="0" build="whole" animBg="1"/>
      <p:bldP spid="1049222" grpId="0" uiExpand="0" build="whole"/>
      <p:bldP spid="1049223" grpId="0" uiExpand="0" build="whole" animBg="1"/>
      <p:bldP spid="1049224" grpId="0" uiExpand="0" build="whole" animBg="1"/>
      <p:bldP spid="1049225" grpId="0" uiExpand="0" build="whole" animBg="1"/>
      <p:bldP spid="1049230" grpId="0" uiExpand="0" build="whole"/>
      <p:bldP spid="1049231" grpId="0" uiExpand="0" build="whole" animBg="1"/>
      <p:bldP spid="1049232" grpId="0" uiExpand="0" build="whole"/>
    </p:bldLst>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356" name=""/>
        <p:cNvGrpSpPr/>
        <p:nvPr/>
      </p:nvGrpSpPr>
      <p:grpSpPr>
        <a:xfrm rot="0">
          <a:off x="0" y="0"/>
          <a:ext cx="0" cy="0"/>
          <a:chOff x="0" y="0"/>
          <a:chExt cx="0" cy="0"/>
        </a:xfrm>
      </p:grpSpPr>
      <p:grpSp>
        <p:nvGrpSpPr>
          <p:cNvPr id="357" name=""/>
          <p:cNvGrpSpPr/>
          <p:nvPr/>
        </p:nvGrpSpPr>
        <p:grpSpPr>
          <a:xfrm rot="0">
            <a:off x="1492250" y="1268412"/>
            <a:ext cx="6853237" cy="4333875"/>
            <a:chOff x="940" y="799"/>
            <a:chExt cx="4317" cy="2730"/>
          </a:xfrm>
        </p:grpSpPr>
        <p:sp>
          <p:nvSpPr>
            <p:cNvPr id="1049255" name="Oval 3"/>
            <p:cNvSpPr/>
            <p:nvPr/>
          </p:nvSpPr>
          <p:spPr>
            <a:xfrm rot="0">
              <a:off x="4569" y="910"/>
              <a:ext cx="68" cy="68"/>
            </a:xfrm>
            <a:prstGeom prst="ellipse"/>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256" name="Rectangle 4"/>
            <p:cNvSpPr/>
            <p:nvPr/>
          </p:nvSpPr>
          <p:spPr>
            <a:xfrm rot="0">
              <a:off x="4013" y="2499"/>
              <a:ext cx="404"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lvl="0"/>
              <a:r>
                <a:rPr altLang="zh-CN" lang="en-US">
                  <a:latin typeface="" pitchFamily="18" charset="0"/>
                </a:rPr>
                <a:t>  T</a:t>
              </a:r>
              <a:r>
                <a:rPr altLang="zh-CN" baseline="-25000" lang="en-US">
                  <a:latin typeface="" pitchFamily="18" charset="0"/>
                </a:rPr>
                <a:t>5</a:t>
              </a:r>
            </a:p>
          </p:txBody>
        </p:sp>
        <p:sp>
          <p:nvSpPr>
            <p:cNvPr id="1049257" name="Text Box 5"/>
            <p:cNvSpPr txBox="1"/>
            <p:nvPr/>
          </p:nvSpPr>
          <p:spPr>
            <a:xfrm rot="0">
              <a:off x="4635" y="2124"/>
              <a:ext cx="319" cy="28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latin typeface="" pitchFamily="18" charset="0"/>
                </a:rPr>
                <a:t>Y </a:t>
              </a:r>
            </a:p>
          </p:txBody>
        </p:sp>
        <p:sp>
          <p:nvSpPr>
            <p:cNvPr id="1049258" name="Text Box 6"/>
            <p:cNvSpPr txBox="1"/>
            <p:nvPr/>
          </p:nvSpPr>
          <p:spPr>
            <a:xfrm rot="0">
              <a:off x="2953" y="2807"/>
              <a:ext cx="511" cy="33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latin typeface="" pitchFamily="18" charset="0"/>
                </a:rPr>
                <a:t>R</a:t>
              </a:r>
              <a:r>
                <a:rPr altLang="zh-CN" baseline="-25000" lang="en-US">
                  <a:latin typeface="" pitchFamily="18" charset="0"/>
                </a:rPr>
                <a:t>3</a:t>
              </a:r>
            </a:p>
          </p:txBody>
        </p:sp>
        <p:sp>
          <p:nvSpPr>
            <p:cNvPr id="1049259" name="Text Box 7"/>
            <p:cNvSpPr txBox="1"/>
            <p:nvPr/>
          </p:nvSpPr>
          <p:spPr>
            <a:xfrm rot="0">
              <a:off x="3678" y="2799"/>
              <a:ext cx="478" cy="33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latin typeface="" pitchFamily="18" charset="0"/>
                </a:rPr>
                <a:t>R</a:t>
              </a:r>
              <a:r>
                <a:rPr altLang="zh-CN" baseline="-25000" lang="en-US">
                  <a:latin typeface="" pitchFamily="18" charset="0"/>
                </a:rPr>
                <a:t>5</a:t>
              </a:r>
            </a:p>
          </p:txBody>
        </p:sp>
        <p:sp>
          <p:nvSpPr>
            <p:cNvPr id="1049260" name="Text Box 8"/>
            <p:cNvSpPr txBox="1"/>
            <p:nvPr/>
          </p:nvSpPr>
          <p:spPr>
            <a:xfrm rot="0">
              <a:off x="964" y="2150"/>
              <a:ext cx="318" cy="28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latin typeface="" pitchFamily="18" charset="0"/>
                </a:rPr>
                <a:t>A</a:t>
              </a:r>
            </a:p>
          </p:txBody>
        </p:sp>
        <p:sp>
          <p:nvSpPr>
            <p:cNvPr id="1049261" name="Rectangle 9"/>
            <p:cNvSpPr/>
            <p:nvPr/>
          </p:nvSpPr>
          <p:spPr>
            <a:xfrm rot="0">
              <a:off x="940" y="2370"/>
              <a:ext cx="292"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i="1" lang="en-US">
                  <a:solidFill>
                    <a:srgbClr val="FF3300"/>
                  </a:solidFill>
                  <a:latin typeface="" pitchFamily="18" charset="0"/>
                </a:rPr>
                <a:t>B</a:t>
              </a:r>
              <a:r>
                <a:rPr altLang="zh-CN" lang="en-US">
                  <a:solidFill>
                    <a:srgbClr val="FF3300"/>
                  </a:solidFill>
                  <a:latin typeface="" pitchFamily="18" charset="0"/>
                </a:rPr>
                <a:t> </a:t>
              </a:r>
            </a:p>
          </p:txBody>
        </p:sp>
        <p:sp>
          <p:nvSpPr>
            <p:cNvPr id="1049262" name="Rectangle 10"/>
            <p:cNvSpPr/>
            <p:nvPr/>
          </p:nvSpPr>
          <p:spPr>
            <a:xfrm rot="0">
              <a:off x="940" y="2584"/>
              <a:ext cx="292"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i="1" lang="en-US">
                  <a:solidFill>
                    <a:srgbClr val="FF3300"/>
                  </a:solidFill>
                  <a:latin typeface="" pitchFamily="18" charset="0"/>
                </a:rPr>
                <a:t>C</a:t>
              </a:r>
            </a:p>
          </p:txBody>
        </p:sp>
        <p:sp>
          <p:nvSpPr>
            <p:cNvPr id="1049263" name="Text Box 11"/>
            <p:cNvSpPr txBox="1"/>
            <p:nvPr/>
          </p:nvSpPr>
          <p:spPr>
            <a:xfrm rot="0">
              <a:off x="4208" y="1114"/>
              <a:ext cx="531" cy="33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latin typeface="" pitchFamily="18" charset="0"/>
                </a:rPr>
                <a:t>R</a:t>
              </a:r>
              <a:r>
                <a:rPr altLang="zh-CN" baseline="-25000" lang="en-US">
                  <a:latin typeface="" pitchFamily="18" charset="0"/>
                </a:rPr>
                <a:t>4</a:t>
              </a:r>
            </a:p>
          </p:txBody>
        </p:sp>
        <p:sp>
          <p:nvSpPr>
            <p:cNvPr id="1049264" name="Text Box 12"/>
            <p:cNvSpPr txBox="1"/>
            <p:nvPr/>
          </p:nvSpPr>
          <p:spPr>
            <a:xfrm rot="0">
              <a:off x="2971" y="1183"/>
              <a:ext cx="432" cy="33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latin typeface="" pitchFamily="18" charset="0"/>
                </a:rPr>
                <a:t>R</a:t>
              </a:r>
              <a:r>
                <a:rPr altLang="zh-CN" baseline="-25000" lang="en-US">
                  <a:latin typeface="" pitchFamily="18" charset="0"/>
                </a:rPr>
                <a:t>2</a:t>
              </a:r>
            </a:p>
          </p:txBody>
        </p:sp>
        <p:sp>
          <p:nvSpPr>
            <p:cNvPr id="1049265" name="Text Box 13"/>
            <p:cNvSpPr txBox="1"/>
            <p:nvPr/>
          </p:nvSpPr>
          <p:spPr>
            <a:xfrm rot="0">
              <a:off x="2236" y="1225"/>
              <a:ext cx="354" cy="33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latin typeface="" pitchFamily="18" charset="0"/>
                </a:rPr>
                <a:t>R</a:t>
              </a:r>
              <a:r>
                <a:rPr altLang="zh-CN" baseline="-25000" lang="en-US">
                  <a:latin typeface="" pitchFamily="18" charset="0"/>
                </a:rPr>
                <a:t>1</a:t>
              </a:r>
            </a:p>
          </p:txBody>
        </p:sp>
        <p:sp>
          <p:nvSpPr>
            <p:cNvPr id="1049266" name="Rectangle 14"/>
            <p:cNvSpPr/>
            <p:nvPr/>
          </p:nvSpPr>
          <p:spPr>
            <a:xfrm rot="0">
              <a:off x="3207" y="1610"/>
              <a:ext cx="404"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latin typeface="" pitchFamily="18" charset="0"/>
                </a:rPr>
                <a:t>  T</a:t>
              </a:r>
              <a:r>
                <a:rPr altLang="zh-CN" baseline="-25000" lang="en-US">
                  <a:latin typeface="" pitchFamily="18" charset="0"/>
                </a:rPr>
                <a:t>3</a:t>
              </a:r>
            </a:p>
          </p:txBody>
        </p:sp>
        <p:sp>
          <p:nvSpPr>
            <p:cNvPr id="1049267" name="Rectangle 15"/>
            <p:cNvSpPr/>
            <p:nvPr/>
          </p:nvSpPr>
          <p:spPr>
            <a:xfrm rot="0">
              <a:off x="3982" y="1764"/>
              <a:ext cx="404"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lvl="0"/>
              <a:r>
                <a:rPr altLang="zh-CN" lang="en-US">
                  <a:latin typeface="" pitchFamily="18" charset="0"/>
                </a:rPr>
                <a:t>  T</a:t>
              </a:r>
              <a:r>
                <a:rPr altLang="zh-CN" baseline="-25000" lang="en-US">
                  <a:latin typeface="" pitchFamily="18" charset="0"/>
                </a:rPr>
                <a:t>4</a:t>
              </a:r>
            </a:p>
          </p:txBody>
        </p:sp>
        <p:sp>
          <p:nvSpPr>
            <p:cNvPr id="1049268" name="Rectangle 16"/>
            <p:cNvSpPr/>
            <p:nvPr/>
          </p:nvSpPr>
          <p:spPr>
            <a:xfrm rot="0">
              <a:off x="2761" y="2001"/>
              <a:ext cx="308"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lvl="0"/>
              <a:r>
                <a:rPr altLang="zh-CN" lang="en-US">
                  <a:latin typeface="" pitchFamily="18" charset="0"/>
                </a:rPr>
                <a:t>T</a:t>
              </a:r>
              <a:r>
                <a:rPr altLang="zh-CN" baseline="-25000" lang="en-US">
                  <a:latin typeface="" pitchFamily="18" charset="0"/>
                </a:rPr>
                <a:t>2</a:t>
              </a:r>
            </a:p>
          </p:txBody>
        </p:sp>
        <p:sp>
          <p:nvSpPr>
            <p:cNvPr id="1049269" name="Text Box 17"/>
            <p:cNvSpPr txBox="1"/>
            <p:nvPr/>
          </p:nvSpPr>
          <p:spPr>
            <a:xfrm rot="0">
              <a:off x="4626" y="799"/>
              <a:ext cx="631" cy="28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+5V</a:t>
              </a:r>
            </a:p>
          </p:txBody>
        </p:sp>
        <p:sp>
          <p:nvSpPr>
            <p:cNvPr id="1049270" name="Text Box 18"/>
            <p:cNvSpPr txBox="1"/>
            <p:nvPr/>
          </p:nvSpPr>
          <p:spPr>
            <a:xfrm rot="0">
              <a:off x="1710" y="1597"/>
              <a:ext cx="568" cy="33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latin typeface="" pitchFamily="18" charset="0"/>
                </a:rPr>
                <a:t>    T</a:t>
              </a:r>
              <a:r>
                <a:rPr altLang="zh-CN" baseline="-25000" lang="en-US">
                  <a:latin typeface="" pitchFamily="18" charset="0"/>
                </a:rPr>
                <a:t>1</a:t>
              </a:r>
            </a:p>
          </p:txBody>
        </p:sp>
        <p:sp>
          <p:nvSpPr>
            <p:cNvPr id="1049271" name="Line 19"/>
            <p:cNvSpPr/>
            <p:nvPr/>
          </p:nvSpPr>
          <p:spPr>
            <a:xfrm rot="0">
              <a:off x="2847" y="3529"/>
              <a:ext cx="149" cy="0"/>
            </a:xfrm>
            <a:prstGeom prst="line"/>
            <a:noFill/>
            <a:ln w="38100" cap="flat" cmpd="sng">
              <a:solidFill>
                <a:schemeClr val="lt2">
                  <a:alpha val="100000"/>
                </a:schemeClr>
              </a:solidFill>
              <a:prstDash val="solid"/>
              <a:round/>
            </a:ln>
          </p:spPr>
        </p:sp>
        <p:sp>
          <p:nvSpPr>
            <p:cNvPr id="1049272" name="Line 20"/>
            <p:cNvSpPr/>
            <p:nvPr/>
          </p:nvSpPr>
          <p:spPr>
            <a:xfrm rot="0">
              <a:off x="4186" y="2801"/>
              <a:ext cx="0" cy="601"/>
            </a:xfrm>
            <a:prstGeom prst="line"/>
            <a:noFill/>
            <a:ln w="38100" cap="flat" cmpd="sng">
              <a:solidFill>
                <a:schemeClr val="lt2">
                  <a:alpha val="100000"/>
                </a:schemeClr>
              </a:solidFill>
              <a:prstDash val="solid"/>
              <a:round/>
            </a:ln>
          </p:spPr>
        </p:sp>
        <p:sp>
          <p:nvSpPr>
            <p:cNvPr id="1049273" name="Line 21"/>
            <p:cNvSpPr/>
            <p:nvPr/>
          </p:nvSpPr>
          <p:spPr>
            <a:xfrm rot="0">
              <a:off x="4160" y="2098"/>
              <a:ext cx="0" cy="379"/>
            </a:xfrm>
            <a:prstGeom prst="line"/>
            <a:noFill/>
            <a:ln w="38100" cap="flat" cmpd="sng">
              <a:solidFill>
                <a:schemeClr val="lt2">
                  <a:alpha val="100000"/>
                </a:schemeClr>
              </a:solidFill>
              <a:prstDash val="solid"/>
              <a:round/>
            </a:ln>
          </p:spPr>
        </p:sp>
        <p:sp>
          <p:nvSpPr>
            <p:cNvPr id="1049274" name="Line 22"/>
            <p:cNvSpPr/>
            <p:nvPr/>
          </p:nvSpPr>
          <p:spPr>
            <a:xfrm rot="0">
              <a:off x="3902" y="2455"/>
              <a:ext cx="0" cy="357"/>
            </a:xfrm>
            <a:prstGeom prst="line"/>
            <a:noFill/>
            <a:ln w="38100" cap="flat" cmpd="sng">
              <a:solidFill>
                <a:schemeClr val="lt2">
                  <a:alpha val="100000"/>
                </a:schemeClr>
              </a:solidFill>
              <a:prstDash val="solid"/>
              <a:round/>
            </a:ln>
          </p:spPr>
        </p:sp>
        <p:sp>
          <p:nvSpPr>
            <p:cNvPr id="1049275" name="Line 23"/>
            <p:cNvSpPr/>
            <p:nvPr/>
          </p:nvSpPr>
          <p:spPr>
            <a:xfrm rot="0" flipH="1">
              <a:off x="3902" y="2470"/>
              <a:ext cx="272" cy="114"/>
            </a:xfrm>
            <a:prstGeom prst="line"/>
            <a:noFill/>
            <a:ln w="38100" cap="flat" cmpd="sng">
              <a:solidFill>
                <a:schemeClr val="lt2">
                  <a:alpha val="100000"/>
                </a:schemeClr>
              </a:solidFill>
              <a:prstDash val="solid"/>
              <a:round/>
            </a:ln>
          </p:spPr>
        </p:sp>
        <p:sp>
          <p:nvSpPr>
            <p:cNvPr id="1049276" name="Line 24"/>
            <p:cNvSpPr/>
            <p:nvPr/>
          </p:nvSpPr>
          <p:spPr>
            <a:xfrm rot="0">
              <a:off x="3902" y="2698"/>
              <a:ext cx="306" cy="114"/>
            </a:xfrm>
            <a:prstGeom prst="line"/>
            <a:noFill/>
            <a:ln w="38100" cap="flat" cmpd="sng">
              <a:solidFill>
                <a:schemeClr val="lt2">
                  <a:alpha val="100000"/>
                </a:schemeClr>
              </a:solidFill>
              <a:prstDash val="solid"/>
              <a:round/>
              <a:tailEnd type="stealth" w="med" len="lg"/>
            </a:ln>
          </p:spPr>
        </p:sp>
        <p:sp>
          <p:nvSpPr>
            <p:cNvPr id="1049277" name="Line 25"/>
            <p:cNvSpPr/>
            <p:nvPr/>
          </p:nvSpPr>
          <p:spPr>
            <a:xfrm rot="10787484" flipV="1">
              <a:off x="2208" y="951"/>
              <a:ext cx="2349" cy="0"/>
            </a:xfrm>
            <a:prstGeom prst="line"/>
            <a:noFill/>
            <a:ln w="38100" cap="flat" cmpd="sng">
              <a:solidFill>
                <a:schemeClr val="lt2">
                  <a:alpha val="100000"/>
                </a:schemeClr>
              </a:solidFill>
              <a:prstDash val="solid"/>
              <a:round/>
            </a:ln>
          </p:spPr>
        </p:sp>
        <p:sp>
          <p:nvSpPr>
            <p:cNvPr id="1049278" name="Line 26"/>
            <p:cNvSpPr/>
            <p:nvPr/>
          </p:nvSpPr>
          <p:spPr>
            <a:xfrm rot="0">
              <a:off x="3476" y="1590"/>
              <a:ext cx="674" cy="0"/>
            </a:xfrm>
            <a:prstGeom prst="line"/>
            <a:noFill/>
            <a:ln w="38100" cap="flat" cmpd="sng">
              <a:solidFill>
                <a:schemeClr val="lt2">
                  <a:alpha val="100000"/>
                </a:schemeClr>
              </a:solidFill>
              <a:prstDash val="solid"/>
              <a:round/>
            </a:ln>
          </p:spPr>
        </p:sp>
        <p:sp>
          <p:nvSpPr>
            <p:cNvPr id="1049279" name="Line 27"/>
            <p:cNvSpPr/>
            <p:nvPr/>
          </p:nvSpPr>
          <p:spPr>
            <a:xfrm rot="5400000">
              <a:off x="2109" y="1612"/>
              <a:ext cx="0" cy="570"/>
            </a:xfrm>
            <a:prstGeom prst="line"/>
            <a:noFill/>
            <a:ln w="38100" cap="flat" cmpd="sng">
              <a:solidFill>
                <a:schemeClr val="lt2">
                  <a:alpha val="100000"/>
                </a:schemeClr>
              </a:solidFill>
              <a:prstDash val="solid"/>
              <a:round/>
            </a:ln>
          </p:spPr>
        </p:sp>
        <p:sp>
          <p:nvSpPr>
            <p:cNvPr id="1049280" name="Line 28"/>
            <p:cNvSpPr/>
            <p:nvPr/>
          </p:nvSpPr>
          <p:spPr>
            <a:xfrm rot="5400000" flipH="1">
              <a:off x="2210" y="1954"/>
              <a:ext cx="241" cy="127"/>
            </a:xfrm>
            <a:prstGeom prst="line"/>
            <a:noFill/>
            <a:ln w="38100" cap="flat" cmpd="sng">
              <a:solidFill>
                <a:schemeClr val="lt2">
                  <a:alpha val="100000"/>
                </a:schemeClr>
              </a:solidFill>
              <a:prstDash val="solid"/>
              <a:round/>
            </a:ln>
          </p:spPr>
        </p:sp>
        <p:sp>
          <p:nvSpPr>
            <p:cNvPr id="1049281" name="Line 29"/>
            <p:cNvSpPr/>
            <p:nvPr/>
          </p:nvSpPr>
          <p:spPr>
            <a:xfrm rot="5400000">
              <a:off x="1959" y="1955"/>
              <a:ext cx="241" cy="126"/>
            </a:xfrm>
            <a:prstGeom prst="line"/>
            <a:noFill/>
            <a:ln w="38100" cap="flat" cmpd="sng">
              <a:solidFill>
                <a:schemeClr val="lt2">
                  <a:alpha val="100000"/>
                </a:schemeClr>
              </a:solidFill>
              <a:prstDash val="solid"/>
              <a:round/>
              <a:tailEnd type="stealth" w="med" len="lg"/>
            </a:ln>
          </p:spPr>
        </p:sp>
        <p:sp>
          <p:nvSpPr>
            <p:cNvPr id="1049282" name="Line 30"/>
            <p:cNvSpPr/>
            <p:nvPr/>
          </p:nvSpPr>
          <p:spPr>
            <a:xfrm rot="5400000">
              <a:off x="1831" y="1954"/>
              <a:ext cx="241" cy="126"/>
            </a:xfrm>
            <a:prstGeom prst="line"/>
            <a:noFill/>
            <a:ln w="38100" cap="flat" cmpd="sng">
              <a:solidFill>
                <a:schemeClr val="lt2">
                  <a:alpha val="100000"/>
                </a:schemeClr>
              </a:solidFill>
              <a:prstDash val="solid"/>
              <a:round/>
              <a:tailEnd type="stealth" w="med" len="lg"/>
            </a:ln>
          </p:spPr>
        </p:sp>
        <p:sp>
          <p:nvSpPr>
            <p:cNvPr id="1049283" name="Line 31"/>
            <p:cNvSpPr/>
            <p:nvPr/>
          </p:nvSpPr>
          <p:spPr>
            <a:xfrm rot="5400000">
              <a:off x="1704" y="1954"/>
              <a:ext cx="241" cy="127"/>
            </a:xfrm>
            <a:prstGeom prst="line"/>
            <a:noFill/>
            <a:ln w="38100" cap="flat" cmpd="sng">
              <a:solidFill>
                <a:schemeClr val="lt2">
                  <a:alpha val="100000"/>
                </a:schemeClr>
              </a:solidFill>
              <a:prstDash val="solid"/>
              <a:round/>
              <a:tailEnd type="stealth" w="med" len="lg"/>
            </a:ln>
          </p:spPr>
        </p:sp>
        <p:sp>
          <p:nvSpPr>
            <p:cNvPr id="1049284" name="Line 32"/>
            <p:cNvSpPr/>
            <p:nvPr/>
          </p:nvSpPr>
          <p:spPr>
            <a:xfrm rot="0">
              <a:off x="2653" y="1949"/>
              <a:ext cx="0" cy="384"/>
            </a:xfrm>
            <a:prstGeom prst="line"/>
            <a:noFill/>
            <a:ln w="38100" cap="flat" cmpd="sng">
              <a:solidFill>
                <a:schemeClr val="lt2">
                  <a:alpha val="100000"/>
                </a:schemeClr>
              </a:solidFill>
              <a:prstDash val="solid"/>
              <a:round/>
            </a:ln>
          </p:spPr>
        </p:sp>
        <p:sp>
          <p:nvSpPr>
            <p:cNvPr id="1049285" name="Line 33"/>
            <p:cNvSpPr/>
            <p:nvPr/>
          </p:nvSpPr>
          <p:spPr>
            <a:xfrm rot="509730" flipH="1">
              <a:off x="2659" y="1948"/>
              <a:ext cx="259" cy="145"/>
            </a:xfrm>
            <a:prstGeom prst="line"/>
            <a:noFill/>
            <a:ln w="38100" cap="flat" cmpd="sng">
              <a:solidFill>
                <a:schemeClr val="lt2">
                  <a:alpha val="100000"/>
                </a:schemeClr>
              </a:solidFill>
              <a:prstDash val="solid"/>
              <a:round/>
            </a:ln>
          </p:spPr>
        </p:sp>
        <p:sp>
          <p:nvSpPr>
            <p:cNvPr id="1049286" name="Line 34"/>
            <p:cNvSpPr/>
            <p:nvPr/>
          </p:nvSpPr>
          <p:spPr>
            <a:xfrm rot="0">
              <a:off x="2652" y="2211"/>
              <a:ext cx="295" cy="145"/>
            </a:xfrm>
            <a:prstGeom prst="line"/>
            <a:noFill/>
            <a:ln w="38100" cap="flat" cmpd="sng">
              <a:solidFill>
                <a:schemeClr val="lt2">
                  <a:alpha val="100000"/>
                </a:schemeClr>
              </a:solidFill>
              <a:prstDash val="solid"/>
              <a:round/>
              <a:tailEnd type="stealth" w="med" len="lg"/>
            </a:ln>
          </p:spPr>
        </p:sp>
        <p:sp>
          <p:nvSpPr>
            <p:cNvPr id="1049287" name="Line 35"/>
            <p:cNvSpPr/>
            <p:nvPr/>
          </p:nvSpPr>
          <p:spPr>
            <a:xfrm rot="0">
              <a:off x="2385" y="2145"/>
              <a:ext cx="270" cy="0"/>
            </a:xfrm>
            <a:prstGeom prst="line"/>
            <a:noFill/>
            <a:ln w="38100" cap="flat" cmpd="sng">
              <a:solidFill>
                <a:schemeClr val="lt2">
                  <a:alpha val="100000"/>
                </a:schemeClr>
              </a:solidFill>
              <a:prstDash val="solid"/>
              <a:round/>
            </a:ln>
          </p:spPr>
        </p:sp>
        <p:sp>
          <p:nvSpPr>
            <p:cNvPr id="1049288" name="Line 36"/>
            <p:cNvSpPr/>
            <p:nvPr/>
          </p:nvSpPr>
          <p:spPr>
            <a:xfrm rot="0">
              <a:off x="3853" y="1729"/>
              <a:ext cx="0" cy="383"/>
            </a:xfrm>
            <a:prstGeom prst="line"/>
            <a:noFill/>
            <a:ln w="38100" cap="flat" cmpd="sng">
              <a:solidFill>
                <a:schemeClr val="lt2">
                  <a:alpha val="100000"/>
                </a:schemeClr>
              </a:solidFill>
              <a:prstDash val="solid"/>
              <a:round/>
            </a:ln>
          </p:spPr>
        </p:sp>
        <p:sp>
          <p:nvSpPr>
            <p:cNvPr id="1049289" name="Line 37"/>
            <p:cNvSpPr/>
            <p:nvPr/>
          </p:nvSpPr>
          <p:spPr>
            <a:xfrm rot="0" flipH="1">
              <a:off x="3847" y="1769"/>
              <a:ext cx="306" cy="98"/>
            </a:xfrm>
            <a:prstGeom prst="line"/>
            <a:noFill/>
            <a:ln w="38100" cap="flat" cmpd="sng">
              <a:solidFill>
                <a:schemeClr val="lt2">
                  <a:alpha val="100000"/>
                </a:schemeClr>
              </a:solidFill>
              <a:prstDash val="solid"/>
              <a:round/>
            </a:ln>
          </p:spPr>
        </p:sp>
        <p:sp>
          <p:nvSpPr>
            <p:cNvPr id="1049290" name="Line 38"/>
            <p:cNvSpPr/>
            <p:nvPr/>
          </p:nvSpPr>
          <p:spPr>
            <a:xfrm rot="0">
              <a:off x="3847" y="1990"/>
              <a:ext cx="331" cy="122"/>
            </a:xfrm>
            <a:prstGeom prst="line"/>
            <a:noFill/>
            <a:ln w="38100" cap="flat" cmpd="sng">
              <a:solidFill>
                <a:schemeClr val="lt2">
                  <a:alpha val="100000"/>
                </a:schemeClr>
              </a:solidFill>
              <a:prstDash val="solid"/>
              <a:round/>
              <a:tailEnd type="stealth" w="med" len="lg"/>
            </a:ln>
          </p:spPr>
        </p:sp>
        <p:sp>
          <p:nvSpPr>
            <p:cNvPr id="1049291" name="Line 39"/>
            <p:cNvSpPr/>
            <p:nvPr/>
          </p:nvSpPr>
          <p:spPr>
            <a:xfrm rot="0">
              <a:off x="3497" y="1934"/>
              <a:ext cx="363" cy="0"/>
            </a:xfrm>
            <a:prstGeom prst="line"/>
            <a:noFill/>
            <a:ln w="38100" cap="flat" cmpd="sng">
              <a:solidFill>
                <a:schemeClr val="lt2">
                  <a:alpha val="100000"/>
                </a:schemeClr>
              </a:solidFill>
              <a:prstDash val="solid"/>
              <a:round/>
            </a:ln>
          </p:spPr>
        </p:sp>
        <p:sp>
          <p:nvSpPr>
            <p:cNvPr id="1049292" name="Rectangle 40"/>
            <p:cNvSpPr/>
            <p:nvPr/>
          </p:nvSpPr>
          <p:spPr>
            <a:xfrm rot="0">
              <a:off x="2160" y="1253"/>
              <a:ext cx="90" cy="246"/>
            </a:xfrm>
            <a:prstGeom prst="rect"/>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293" name="Line 41"/>
            <p:cNvSpPr/>
            <p:nvPr/>
          </p:nvSpPr>
          <p:spPr>
            <a:xfrm rot="0">
              <a:off x="2213" y="953"/>
              <a:ext cx="0" cy="312"/>
            </a:xfrm>
            <a:prstGeom prst="line"/>
            <a:noFill/>
            <a:ln w="38100" cap="flat" cmpd="sng">
              <a:solidFill>
                <a:schemeClr val="lt2">
                  <a:alpha val="100000"/>
                </a:schemeClr>
              </a:solidFill>
              <a:prstDash val="solid"/>
              <a:round/>
            </a:ln>
          </p:spPr>
        </p:sp>
        <p:sp>
          <p:nvSpPr>
            <p:cNvPr id="1049294" name="Line 42"/>
            <p:cNvSpPr/>
            <p:nvPr/>
          </p:nvSpPr>
          <p:spPr>
            <a:xfrm rot="0" flipH="1">
              <a:off x="2925" y="958"/>
              <a:ext cx="11" cy="1018"/>
            </a:xfrm>
            <a:prstGeom prst="line"/>
            <a:noFill/>
            <a:ln w="38100" cap="flat" cmpd="sng">
              <a:solidFill>
                <a:schemeClr val="lt2">
                  <a:alpha val="100000"/>
                </a:schemeClr>
              </a:solidFill>
              <a:prstDash val="solid"/>
              <a:round/>
            </a:ln>
          </p:spPr>
        </p:sp>
        <p:sp>
          <p:nvSpPr>
            <p:cNvPr id="1049295" name="Line 43"/>
            <p:cNvSpPr/>
            <p:nvPr/>
          </p:nvSpPr>
          <p:spPr>
            <a:xfrm rot="0">
              <a:off x="2921" y="2327"/>
              <a:ext cx="0" cy="528"/>
            </a:xfrm>
            <a:prstGeom prst="line"/>
            <a:noFill/>
            <a:ln w="38100" cap="flat" cmpd="sng">
              <a:solidFill>
                <a:schemeClr val="lt2">
                  <a:alpha val="100000"/>
                </a:schemeClr>
              </a:solidFill>
              <a:prstDash val="solid"/>
              <a:round/>
            </a:ln>
          </p:spPr>
        </p:sp>
        <p:sp>
          <p:nvSpPr>
            <p:cNvPr id="1049296" name="Line 44"/>
            <p:cNvSpPr/>
            <p:nvPr/>
          </p:nvSpPr>
          <p:spPr>
            <a:xfrm rot="0">
              <a:off x="3627" y="1940"/>
              <a:ext cx="0" cy="872"/>
            </a:xfrm>
            <a:prstGeom prst="line"/>
            <a:noFill/>
            <a:ln w="38100" cap="flat" cmpd="sng">
              <a:solidFill>
                <a:schemeClr val="lt2">
                  <a:alpha val="100000"/>
                </a:schemeClr>
              </a:solidFill>
              <a:prstDash val="solid"/>
              <a:round/>
            </a:ln>
          </p:spPr>
        </p:sp>
        <p:sp>
          <p:nvSpPr>
            <p:cNvPr id="1049297" name="Line 45"/>
            <p:cNvSpPr/>
            <p:nvPr/>
          </p:nvSpPr>
          <p:spPr>
            <a:xfrm rot="0">
              <a:off x="4152" y="953"/>
              <a:ext cx="0" cy="240"/>
            </a:xfrm>
            <a:prstGeom prst="line"/>
            <a:noFill/>
            <a:ln w="38100" cap="flat" cmpd="sng">
              <a:solidFill>
                <a:schemeClr val="lt2">
                  <a:alpha val="100000"/>
                </a:schemeClr>
              </a:solidFill>
              <a:prstDash val="solid"/>
              <a:round/>
            </a:ln>
          </p:spPr>
        </p:sp>
        <p:sp>
          <p:nvSpPr>
            <p:cNvPr id="1049298" name="Line 46"/>
            <p:cNvSpPr/>
            <p:nvPr/>
          </p:nvSpPr>
          <p:spPr>
            <a:xfrm rot="0">
              <a:off x="4158" y="1375"/>
              <a:ext cx="0" cy="404"/>
            </a:xfrm>
            <a:prstGeom prst="line"/>
            <a:noFill/>
            <a:ln w="38100" cap="flat" cmpd="sng">
              <a:solidFill>
                <a:schemeClr val="lt2">
                  <a:alpha val="100000"/>
                </a:schemeClr>
              </a:solidFill>
              <a:prstDash val="solid"/>
              <a:round/>
            </a:ln>
          </p:spPr>
        </p:sp>
        <p:sp>
          <p:nvSpPr>
            <p:cNvPr id="1049299" name="Line 47"/>
            <p:cNvSpPr/>
            <p:nvPr/>
          </p:nvSpPr>
          <p:spPr>
            <a:xfrm rot="0">
              <a:off x="2925" y="3400"/>
              <a:ext cx="1266" cy="0"/>
            </a:xfrm>
            <a:prstGeom prst="line"/>
            <a:noFill/>
            <a:ln w="38100" cap="flat" cmpd="sng">
              <a:solidFill>
                <a:schemeClr val="lt2">
                  <a:alpha val="100000"/>
                </a:schemeClr>
              </a:solidFill>
              <a:prstDash val="solid"/>
              <a:round/>
            </a:ln>
          </p:spPr>
        </p:sp>
        <p:sp>
          <p:nvSpPr>
            <p:cNvPr id="1049300" name="Line 48"/>
            <p:cNvSpPr/>
            <p:nvPr/>
          </p:nvSpPr>
          <p:spPr>
            <a:xfrm rot="0">
              <a:off x="3214" y="1610"/>
              <a:ext cx="0" cy="302"/>
            </a:xfrm>
            <a:prstGeom prst="line"/>
            <a:noFill/>
            <a:ln w="38100" cap="flat" cmpd="sng">
              <a:solidFill>
                <a:schemeClr val="lt2">
                  <a:alpha val="100000"/>
                </a:schemeClr>
              </a:solidFill>
              <a:prstDash val="solid"/>
              <a:round/>
            </a:ln>
          </p:spPr>
        </p:sp>
        <p:sp>
          <p:nvSpPr>
            <p:cNvPr id="1049301" name="Line 49"/>
            <p:cNvSpPr/>
            <p:nvPr/>
          </p:nvSpPr>
          <p:spPr>
            <a:xfrm rot="0" flipH="1">
              <a:off x="3214" y="1587"/>
              <a:ext cx="283" cy="122"/>
            </a:xfrm>
            <a:prstGeom prst="line"/>
            <a:noFill/>
            <a:ln w="38100" cap="flat" cmpd="sng">
              <a:solidFill>
                <a:schemeClr val="lt2">
                  <a:alpha val="100000"/>
                </a:schemeClr>
              </a:solidFill>
              <a:prstDash val="solid"/>
              <a:round/>
            </a:ln>
          </p:spPr>
        </p:sp>
        <p:sp>
          <p:nvSpPr>
            <p:cNvPr id="1049302" name="Line 50"/>
            <p:cNvSpPr/>
            <p:nvPr/>
          </p:nvSpPr>
          <p:spPr>
            <a:xfrm rot="0">
              <a:off x="3220" y="1818"/>
              <a:ext cx="320" cy="122"/>
            </a:xfrm>
            <a:prstGeom prst="line"/>
            <a:noFill/>
            <a:ln w="38100" cap="flat" cmpd="sng">
              <a:solidFill>
                <a:schemeClr val="lt2">
                  <a:alpha val="100000"/>
                </a:schemeClr>
              </a:solidFill>
              <a:prstDash val="solid"/>
              <a:round/>
              <a:tailEnd type="stealth" w="med" len="lg"/>
            </a:ln>
          </p:spPr>
        </p:sp>
        <p:sp>
          <p:nvSpPr>
            <p:cNvPr id="1049303" name="Line 51"/>
            <p:cNvSpPr/>
            <p:nvPr/>
          </p:nvSpPr>
          <p:spPr>
            <a:xfrm rot="0">
              <a:off x="4165" y="2284"/>
              <a:ext cx="425" cy="0"/>
            </a:xfrm>
            <a:prstGeom prst="line"/>
            <a:noFill/>
            <a:ln w="38100" cap="flat" cmpd="sng">
              <a:solidFill>
                <a:schemeClr val="lt2">
                  <a:alpha val="100000"/>
                </a:schemeClr>
              </a:solidFill>
              <a:prstDash val="solid"/>
              <a:round/>
            </a:ln>
          </p:spPr>
        </p:sp>
        <p:sp>
          <p:nvSpPr>
            <p:cNvPr id="1049304" name="Oval 52"/>
            <p:cNvSpPr/>
            <p:nvPr/>
          </p:nvSpPr>
          <p:spPr>
            <a:xfrm rot="0">
              <a:off x="4590" y="2241"/>
              <a:ext cx="68" cy="68"/>
            </a:xfrm>
            <a:prstGeom prst="ellipse"/>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305" name="Line 53"/>
            <p:cNvSpPr/>
            <p:nvPr/>
          </p:nvSpPr>
          <p:spPr>
            <a:xfrm rot="0">
              <a:off x="1774" y="2112"/>
              <a:ext cx="0" cy="215"/>
            </a:xfrm>
            <a:prstGeom prst="line"/>
            <a:noFill/>
            <a:ln w="38100" cap="flat" cmpd="sng">
              <a:solidFill>
                <a:schemeClr val="lt2">
                  <a:alpha val="100000"/>
                </a:schemeClr>
              </a:solidFill>
              <a:prstDash val="solid"/>
              <a:round/>
            </a:ln>
          </p:spPr>
        </p:sp>
        <p:sp>
          <p:nvSpPr>
            <p:cNvPr id="1049306" name="Line 54"/>
            <p:cNvSpPr/>
            <p:nvPr/>
          </p:nvSpPr>
          <p:spPr>
            <a:xfrm rot="0" flipH="1" flipV="1">
              <a:off x="1282" y="2327"/>
              <a:ext cx="492" cy="0"/>
            </a:xfrm>
            <a:prstGeom prst="line"/>
            <a:noFill/>
            <a:ln w="38100" cap="flat" cmpd="sng">
              <a:solidFill>
                <a:schemeClr val="lt2">
                  <a:alpha val="100000"/>
                </a:schemeClr>
              </a:solidFill>
              <a:prstDash val="solid"/>
              <a:round/>
            </a:ln>
          </p:spPr>
        </p:sp>
        <p:sp>
          <p:nvSpPr>
            <p:cNvPr id="1049307" name="Line 55"/>
            <p:cNvSpPr/>
            <p:nvPr/>
          </p:nvSpPr>
          <p:spPr>
            <a:xfrm rot="0">
              <a:off x="1913" y="2112"/>
              <a:ext cx="0" cy="386"/>
            </a:xfrm>
            <a:prstGeom prst="line"/>
            <a:noFill/>
            <a:ln w="38100" cap="flat" cmpd="sng">
              <a:solidFill>
                <a:schemeClr val="lt2">
                  <a:alpha val="100000"/>
                </a:schemeClr>
              </a:solidFill>
              <a:prstDash val="solid"/>
              <a:round/>
            </a:ln>
          </p:spPr>
        </p:sp>
        <p:sp>
          <p:nvSpPr>
            <p:cNvPr id="1049308" name="Line 56"/>
            <p:cNvSpPr/>
            <p:nvPr/>
          </p:nvSpPr>
          <p:spPr>
            <a:xfrm rot="0" flipH="1" flipV="1">
              <a:off x="1282" y="2498"/>
              <a:ext cx="638" cy="0"/>
            </a:xfrm>
            <a:prstGeom prst="line"/>
            <a:noFill/>
            <a:ln w="38100" cap="flat" cmpd="sng">
              <a:solidFill>
                <a:schemeClr val="lt2">
                  <a:alpha val="100000"/>
                </a:schemeClr>
              </a:solidFill>
              <a:prstDash val="solid"/>
              <a:round/>
            </a:ln>
          </p:spPr>
        </p:sp>
        <p:sp>
          <p:nvSpPr>
            <p:cNvPr id="1049309" name="Line 57"/>
            <p:cNvSpPr/>
            <p:nvPr/>
          </p:nvSpPr>
          <p:spPr>
            <a:xfrm rot="0">
              <a:off x="2026" y="2112"/>
              <a:ext cx="0" cy="558"/>
            </a:xfrm>
            <a:prstGeom prst="line"/>
            <a:noFill/>
            <a:ln w="38100" cap="flat" cmpd="sng">
              <a:solidFill>
                <a:schemeClr val="lt2">
                  <a:alpha val="100000"/>
                </a:schemeClr>
              </a:solidFill>
              <a:prstDash val="solid"/>
              <a:round/>
            </a:ln>
          </p:spPr>
        </p:sp>
        <p:sp>
          <p:nvSpPr>
            <p:cNvPr id="1049310" name="Line 58"/>
            <p:cNvSpPr/>
            <p:nvPr/>
          </p:nvSpPr>
          <p:spPr>
            <a:xfrm rot="0" flipH="1" flipV="1">
              <a:off x="1275" y="2670"/>
              <a:ext cx="759" cy="0"/>
            </a:xfrm>
            <a:prstGeom prst="line"/>
            <a:noFill/>
            <a:ln w="38100" cap="flat" cmpd="sng">
              <a:solidFill>
                <a:schemeClr val="lt2">
                  <a:alpha val="100000"/>
                </a:schemeClr>
              </a:solidFill>
              <a:prstDash val="solid"/>
              <a:round/>
            </a:ln>
          </p:spPr>
        </p:sp>
        <p:sp>
          <p:nvSpPr>
            <p:cNvPr id="1049311" name="Line 59"/>
            <p:cNvSpPr/>
            <p:nvPr/>
          </p:nvSpPr>
          <p:spPr>
            <a:xfrm rot="0">
              <a:off x="2919" y="3400"/>
              <a:ext cx="0" cy="129"/>
            </a:xfrm>
            <a:prstGeom prst="line"/>
            <a:noFill/>
            <a:ln w="38100" cap="flat" cmpd="sng">
              <a:solidFill>
                <a:schemeClr val="lt2">
                  <a:alpha val="100000"/>
                </a:schemeClr>
              </a:solidFill>
              <a:prstDash val="solid"/>
              <a:round/>
            </a:ln>
          </p:spPr>
        </p:sp>
        <p:sp>
          <p:nvSpPr>
            <p:cNvPr id="1049312" name="Oval 60"/>
            <p:cNvSpPr/>
            <p:nvPr/>
          </p:nvSpPr>
          <p:spPr>
            <a:xfrm rot="0">
              <a:off x="1211" y="2284"/>
              <a:ext cx="68" cy="69"/>
            </a:xfrm>
            <a:prstGeom prst="ellipse"/>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313" name="Oval 61"/>
            <p:cNvSpPr/>
            <p:nvPr/>
          </p:nvSpPr>
          <p:spPr>
            <a:xfrm rot="0">
              <a:off x="1211" y="2456"/>
              <a:ext cx="68" cy="68"/>
            </a:xfrm>
            <a:prstGeom prst="ellipse"/>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314" name="Oval 62"/>
            <p:cNvSpPr/>
            <p:nvPr/>
          </p:nvSpPr>
          <p:spPr>
            <a:xfrm rot="0">
              <a:off x="1211" y="2627"/>
              <a:ext cx="68" cy="69"/>
            </a:xfrm>
            <a:prstGeom prst="ellipse"/>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315" name="Line 63"/>
            <p:cNvSpPr/>
            <p:nvPr/>
          </p:nvSpPr>
          <p:spPr>
            <a:xfrm rot="0">
              <a:off x="2925" y="2641"/>
              <a:ext cx="973" cy="0"/>
            </a:xfrm>
            <a:prstGeom prst="line"/>
            <a:noFill/>
            <a:ln w="38100" cap="flat" cmpd="sng">
              <a:solidFill>
                <a:srgbClr val="000018">
                  <a:alpha val="100000"/>
                </a:srgbClr>
              </a:solidFill>
              <a:prstDash val="solid"/>
              <a:round/>
            </a:ln>
          </p:spPr>
        </p:sp>
        <p:sp>
          <p:nvSpPr>
            <p:cNvPr id="1049316" name="Line 64"/>
            <p:cNvSpPr/>
            <p:nvPr/>
          </p:nvSpPr>
          <p:spPr>
            <a:xfrm rot="0">
              <a:off x="2922" y="1748"/>
              <a:ext cx="299" cy="0"/>
            </a:xfrm>
            <a:prstGeom prst="line"/>
            <a:noFill/>
            <a:ln w="38100" cap="flat" cmpd="sng">
              <a:solidFill>
                <a:srgbClr val="000018">
                  <a:alpha val="100000"/>
                </a:srgbClr>
              </a:solidFill>
              <a:prstDash val="solid"/>
              <a:round/>
            </a:ln>
          </p:spPr>
        </p:sp>
        <p:sp>
          <p:nvSpPr>
            <p:cNvPr id="1049317" name="Line 65"/>
            <p:cNvSpPr/>
            <p:nvPr/>
          </p:nvSpPr>
          <p:spPr>
            <a:xfrm rot="0" flipV="1">
              <a:off x="2208" y="1511"/>
              <a:ext cx="0" cy="386"/>
            </a:xfrm>
            <a:prstGeom prst="line"/>
            <a:noFill/>
            <a:ln w="38100" cap="flat" cmpd="sng">
              <a:solidFill>
                <a:srgbClr val="000018">
                  <a:alpha val="100000"/>
                </a:srgbClr>
              </a:solidFill>
              <a:prstDash val="solid"/>
              <a:round/>
            </a:ln>
          </p:spPr>
        </p:sp>
        <p:sp>
          <p:nvSpPr>
            <p:cNvPr id="1049318" name="Rectangle 66"/>
            <p:cNvSpPr/>
            <p:nvPr/>
          </p:nvSpPr>
          <p:spPr>
            <a:xfrm rot="0">
              <a:off x="2886" y="1233"/>
              <a:ext cx="90" cy="246"/>
            </a:xfrm>
            <a:prstGeom prst="rect"/>
            <a:solidFill>
              <a:schemeClr val="lt1"/>
            </a:solid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319" name="Rectangle 67"/>
            <p:cNvSpPr/>
            <p:nvPr/>
          </p:nvSpPr>
          <p:spPr>
            <a:xfrm rot="0">
              <a:off x="2872" y="2842"/>
              <a:ext cx="90" cy="246"/>
            </a:xfrm>
            <a:prstGeom prst="rect"/>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320" name="Line 68"/>
            <p:cNvSpPr/>
            <p:nvPr/>
          </p:nvSpPr>
          <p:spPr>
            <a:xfrm rot="0" flipV="1">
              <a:off x="2920" y="3100"/>
              <a:ext cx="0" cy="300"/>
            </a:xfrm>
            <a:prstGeom prst="line"/>
            <a:noFill/>
            <a:ln w="38100" cap="flat" cmpd="sng">
              <a:solidFill>
                <a:srgbClr val="000018">
                  <a:alpha val="100000"/>
                </a:srgbClr>
              </a:solidFill>
              <a:prstDash val="solid"/>
              <a:round/>
            </a:ln>
          </p:spPr>
        </p:sp>
        <p:sp>
          <p:nvSpPr>
            <p:cNvPr id="1049321" name="Rectangle 69"/>
            <p:cNvSpPr/>
            <p:nvPr/>
          </p:nvSpPr>
          <p:spPr>
            <a:xfrm rot="0">
              <a:off x="3581" y="2799"/>
              <a:ext cx="90" cy="246"/>
            </a:xfrm>
            <a:prstGeom prst="rect"/>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322" name="Line 70"/>
            <p:cNvSpPr/>
            <p:nvPr/>
          </p:nvSpPr>
          <p:spPr>
            <a:xfrm rot="0">
              <a:off x="3633" y="3057"/>
              <a:ext cx="0" cy="343"/>
            </a:xfrm>
            <a:prstGeom prst="line"/>
            <a:noFill/>
            <a:ln w="38100" cap="flat" cmpd="sng">
              <a:solidFill>
                <a:srgbClr val="000018">
                  <a:alpha val="100000"/>
                </a:srgbClr>
              </a:solidFill>
              <a:prstDash val="solid"/>
              <a:round/>
            </a:ln>
          </p:spPr>
        </p:sp>
        <p:sp>
          <p:nvSpPr>
            <p:cNvPr id="1049323" name="Rectangle 71"/>
            <p:cNvSpPr/>
            <p:nvPr/>
          </p:nvSpPr>
          <p:spPr>
            <a:xfrm rot="0">
              <a:off x="4111" y="1132"/>
              <a:ext cx="90" cy="246"/>
            </a:xfrm>
            <a:prstGeom prst="rect"/>
            <a:solidFill>
              <a:schemeClr val="lt1"/>
            </a:solid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324" name="Rectangle 72"/>
            <p:cNvSpPr/>
            <p:nvPr/>
          </p:nvSpPr>
          <p:spPr>
            <a:xfrm rot="0">
              <a:off x="2680" y="1599"/>
              <a:ext cx="116" cy="288"/>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endParaRPr altLang="zh-CN" lang="zh-CN">
                <a:solidFill>
                  <a:srgbClr val="FF3300"/>
                </a:solidFill>
                <a:latin typeface="" pitchFamily="18" charset="0"/>
              </a:endParaRPr>
            </a:p>
          </p:txBody>
        </p:sp>
      </p:grpSp>
      <p:sp>
        <p:nvSpPr>
          <p:cNvPr id="1049325" name="Rectangle 73"/>
          <p:cNvSpPr/>
          <p:nvPr/>
        </p:nvSpPr>
        <p:spPr>
          <a:xfrm rot="0">
            <a:off x="546100" y="457200"/>
            <a:ext cx="2743200" cy="5334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2800" lang="en-US">
                <a:solidFill>
                  <a:srgbClr val="E60000"/>
                </a:solidFill>
                <a:effectLst>
                  <a:outerShdw algn="tl" blurRad="38100" dir="2700000" dist="38100">
                    <a:srgbClr val="C0C0C0"/>
                  </a:outerShdw>
                </a:effectLst>
              </a:rPr>
              <a:t>2. </a:t>
            </a:r>
            <a:r>
              <a:rPr altLang="en-US" sz="2800" lang="zh-CN">
                <a:solidFill>
                  <a:srgbClr val="E60000"/>
                </a:solidFill>
                <a:effectLst>
                  <a:outerShdw algn="tl" blurRad="38100" dir="2700000" dist="38100">
                    <a:srgbClr val="C0C0C0"/>
                  </a:outerShdw>
                </a:effectLst>
              </a:rPr>
              <a:t>工作原理</a:t>
            </a:r>
          </a:p>
        </p:txBody>
      </p:sp>
      <p:sp>
        <p:nvSpPr>
          <p:cNvPr id="1049326" name="Rectangle 74"/>
          <p:cNvSpPr/>
          <p:nvPr/>
        </p:nvSpPr>
        <p:spPr>
          <a:xfrm rot="0">
            <a:off x="5118100" y="5516087"/>
            <a:ext cx="2133600" cy="612138"/>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lvl="0"/>
            <a:r>
              <a:rPr altLang="zh-CN" sz="2800" lang="en-US">
                <a:solidFill>
                  <a:srgbClr val="000099"/>
                </a:solidFill>
                <a:effectLst>
                  <a:outerShdw algn="tl" blurRad="38100" dir="2700000" dist="38100">
                    <a:srgbClr val="C0C0C0"/>
                  </a:outerShdw>
                </a:effectLst>
                <a:latin typeface="" pitchFamily="18" charset="0"/>
              </a:rPr>
              <a:t>T</a:t>
            </a:r>
            <a:r>
              <a:rPr altLang="zh-CN" baseline="-25000" sz="2800" lang="en-US">
                <a:solidFill>
                  <a:srgbClr val="000099"/>
                </a:solidFill>
                <a:effectLst>
                  <a:outerShdw algn="tl" blurRad="38100" dir="2700000" dist="38100">
                    <a:srgbClr val="C0C0C0"/>
                  </a:outerShdw>
                </a:effectLst>
                <a:latin typeface="" pitchFamily="18" charset="0"/>
              </a:rPr>
              <a:t>2</a:t>
            </a:r>
            <a:r>
              <a:rPr altLang="en-US" sz="2800" lang="zh-CN">
                <a:solidFill>
                  <a:srgbClr val="000099"/>
                </a:solidFill>
                <a:effectLst>
                  <a:outerShdw algn="tl" blurRad="38100" dir="2700000" dist="38100">
                    <a:srgbClr val="C0C0C0"/>
                  </a:outerShdw>
                </a:effectLst>
                <a:latin typeface="" pitchFamily="18" charset="0"/>
              </a:rPr>
              <a:t>、</a:t>
            </a:r>
            <a:r>
              <a:rPr altLang="zh-CN" sz="2800" lang="en-US">
                <a:solidFill>
                  <a:srgbClr val="000099"/>
                </a:solidFill>
                <a:effectLst>
                  <a:outerShdw algn="tl" blurRad="38100" dir="2700000" dist="38100">
                    <a:srgbClr val="C0C0C0"/>
                  </a:outerShdw>
                </a:effectLst>
                <a:latin typeface="" pitchFamily="18" charset="0"/>
              </a:rPr>
              <a:t>T</a:t>
            </a:r>
            <a:r>
              <a:rPr altLang="zh-CN" baseline="-25000" sz="2800" lang="en-US">
                <a:solidFill>
                  <a:srgbClr val="000099"/>
                </a:solidFill>
                <a:effectLst>
                  <a:outerShdw algn="tl" blurRad="38100" dir="2700000" dist="38100">
                    <a:srgbClr val="C0C0C0"/>
                  </a:outerShdw>
                </a:effectLst>
                <a:latin typeface="" pitchFamily="18" charset="0"/>
              </a:rPr>
              <a:t>5</a:t>
            </a:r>
            <a:r>
              <a:rPr altLang="zh-CN" sz="2800" lang="zh-CN">
                <a:solidFill>
                  <a:srgbClr val="000099"/>
                </a:solidFill>
                <a:effectLst>
                  <a:outerShdw algn="tl" blurRad="38100" dir="2700000" dist="38100">
                    <a:srgbClr val="C0C0C0"/>
                  </a:outerShdw>
                </a:effectLst>
                <a:latin typeface="" pitchFamily="18" charset="0"/>
              </a:rPr>
              <a:t>截止</a:t>
            </a:r>
          </a:p>
        </p:txBody>
      </p:sp>
      <p:sp>
        <p:nvSpPr>
          <p:cNvPr id="1049327" name="Rectangle 75"/>
          <p:cNvSpPr/>
          <p:nvPr/>
        </p:nvSpPr>
        <p:spPr>
          <a:xfrm rot="0">
            <a:off x="6718300" y="2438400"/>
            <a:ext cx="17526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99"/>
                </a:solidFill>
                <a:effectLst>
                  <a:outerShdw algn="tl" blurRad="38100" dir="2700000" dist="38100">
                    <a:srgbClr val="C0C0C0"/>
                  </a:outerShdw>
                </a:effectLst>
                <a:latin typeface="" pitchFamily="18" charset="0"/>
              </a:rPr>
              <a:t> </a:t>
            </a:r>
            <a:r>
              <a:rPr altLang="en-US" lang="zh-CN">
                <a:solidFill>
                  <a:srgbClr val="000099"/>
                </a:solidFill>
                <a:effectLst>
                  <a:outerShdw algn="tl" blurRad="38100" dir="2700000" dist="38100">
                    <a:srgbClr val="C0C0C0"/>
                  </a:outerShdw>
                </a:effectLst>
                <a:latin typeface="" pitchFamily="18" charset="0"/>
              </a:rPr>
              <a:t>负载电流（拉电流）</a:t>
            </a:r>
          </a:p>
        </p:txBody>
      </p:sp>
      <p:grpSp>
        <p:nvGrpSpPr>
          <p:cNvPr id="358" name=""/>
          <p:cNvGrpSpPr/>
          <p:nvPr/>
        </p:nvGrpSpPr>
        <p:grpSpPr>
          <a:xfrm rot="0">
            <a:off x="617537" y="3500437"/>
            <a:ext cx="1162050" cy="1373187"/>
            <a:chOff x="525" y="2271"/>
            <a:chExt cx="732" cy="865"/>
          </a:xfrm>
        </p:grpSpPr>
        <p:sp>
          <p:nvSpPr>
            <p:cNvPr id="1049328" name="Text Box 77"/>
            <p:cNvSpPr txBox="1"/>
            <p:nvPr/>
          </p:nvSpPr>
          <p:spPr>
            <a:xfrm rot="0">
              <a:off x="525" y="2814"/>
              <a:ext cx="732" cy="32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FF3300"/>
                  </a:solidFill>
                  <a:latin typeface="" pitchFamily="18" charset="0"/>
                </a:rPr>
                <a:t>(0.3V)</a:t>
              </a:r>
            </a:p>
          </p:txBody>
        </p:sp>
        <p:sp>
          <p:nvSpPr>
            <p:cNvPr id="1049329" name="AutoShape 78"/>
            <p:cNvSpPr/>
            <p:nvPr/>
          </p:nvSpPr>
          <p:spPr>
            <a:xfrm rot="0">
              <a:off x="1056" y="2271"/>
              <a:ext cx="69" cy="336"/>
            </a:xfrm>
            <a:prstGeom prst="leftBrace"/>
            <a:noFill/>
            <a:ln w="28575"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330" name="Text Box 79"/>
            <p:cNvSpPr txBox="1"/>
            <p:nvPr/>
          </p:nvSpPr>
          <p:spPr>
            <a:xfrm rot="0">
              <a:off x="669" y="2292"/>
              <a:ext cx="300" cy="32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FF3300"/>
                  </a:solidFill>
                  <a:latin typeface="" pitchFamily="18" charset="0"/>
                </a:rPr>
                <a:t> 1 </a:t>
              </a:r>
            </a:p>
          </p:txBody>
        </p:sp>
        <p:sp>
          <p:nvSpPr>
            <p:cNvPr id="1049331" name="Text Box 80"/>
            <p:cNvSpPr txBox="1"/>
            <p:nvPr/>
          </p:nvSpPr>
          <p:spPr>
            <a:xfrm rot="0">
              <a:off x="659" y="2602"/>
              <a:ext cx="300" cy="32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chemeClr val="lt2"/>
                  </a:solidFill>
                  <a:latin typeface="" pitchFamily="18" charset="0"/>
                </a:rPr>
                <a:t> 0 </a:t>
              </a:r>
            </a:p>
          </p:txBody>
        </p:sp>
      </p:grpSp>
      <p:sp>
        <p:nvSpPr>
          <p:cNvPr id="1049332" name="Line 81"/>
          <p:cNvSpPr/>
          <p:nvPr/>
        </p:nvSpPr>
        <p:spPr>
          <a:xfrm rot="0">
            <a:off x="3616325" y="1557337"/>
            <a:ext cx="0" cy="1447800"/>
          </a:xfrm>
          <a:prstGeom prst="line"/>
          <a:noFill/>
          <a:ln w="28575" cap="flat" cmpd="sng">
            <a:solidFill>
              <a:srgbClr val="CC0099">
                <a:alpha val="100000"/>
              </a:srgbClr>
            </a:solidFill>
            <a:prstDash val="dash"/>
            <a:round/>
          </a:ln>
        </p:spPr>
      </p:sp>
      <p:sp>
        <p:nvSpPr>
          <p:cNvPr id="1049333" name="Line 82"/>
          <p:cNvSpPr/>
          <p:nvPr/>
        </p:nvSpPr>
        <p:spPr>
          <a:xfrm rot="0" flipH="1">
            <a:off x="3309937" y="2900362"/>
            <a:ext cx="304800" cy="609600"/>
          </a:xfrm>
          <a:prstGeom prst="line"/>
          <a:noFill/>
          <a:ln w="28575" cap="flat" cmpd="sng">
            <a:solidFill>
              <a:srgbClr val="CC0099">
                <a:alpha val="100000"/>
              </a:srgbClr>
            </a:solidFill>
            <a:prstDash val="dash"/>
            <a:round/>
          </a:ln>
        </p:spPr>
      </p:sp>
      <p:sp>
        <p:nvSpPr>
          <p:cNvPr id="1049334" name="Line 83"/>
          <p:cNvSpPr/>
          <p:nvPr/>
        </p:nvSpPr>
        <p:spPr>
          <a:xfrm rot="0">
            <a:off x="3330575" y="3614737"/>
            <a:ext cx="0" cy="685800"/>
          </a:xfrm>
          <a:prstGeom prst="line"/>
          <a:noFill/>
          <a:ln w="28575" cap="flat" cmpd="sng">
            <a:solidFill>
              <a:srgbClr val="CC0099">
                <a:alpha val="100000"/>
              </a:srgbClr>
            </a:solidFill>
            <a:prstDash val="dash"/>
            <a:round/>
          </a:ln>
        </p:spPr>
      </p:sp>
      <p:sp>
        <p:nvSpPr>
          <p:cNvPr id="1049335" name="Line 84"/>
          <p:cNvSpPr/>
          <p:nvPr/>
        </p:nvSpPr>
        <p:spPr>
          <a:xfrm rot="0" flipH="1">
            <a:off x="2263775" y="4329112"/>
            <a:ext cx="1066800" cy="0"/>
          </a:xfrm>
          <a:prstGeom prst="line"/>
          <a:noFill/>
          <a:ln w="28575" cap="flat" cmpd="sng">
            <a:solidFill>
              <a:srgbClr val="CC0099">
                <a:alpha val="100000"/>
              </a:srgbClr>
            </a:solidFill>
            <a:prstDash val="dash"/>
            <a:round/>
            <a:tailEnd type="stealth" w="med" len="lg"/>
          </a:ln>
        </p:spPr>
      </p:sp>
      <p:sp>
        <p:nvSpPr>
          <p:cNvPr id="1049336" name="Line 85"/>
          <p:cNvSpPr/>
          <p:nvPr/>
        </p:nvSpPr>
        <p:spPr>
          <a:xfrm rot="0">
            <a:off x="6718300" y="1628775"/>
            <a:ext cx="0" cy="1905000"/>
          </a:xfrm>
          <a:prstGeom prst="line"/>
          <a:noFill/>
          <a:ln w="38100" cap="sq" cmpd="sng">
            <a:solidFill>
              <a:srgbClr val="339933">
                <a:alpha val="100000"/>
              </a:srgbClr>
            </a:solidFill>
            <a:prstDash val="solid"/>
            <a:round/>
          </a:ln>
        </p:spPr>
      </p:sp>
      <p:sp>
        <p:nvSpPr>
          <p:cNvPr id="1049337" name="Line 86"/>
          <p:cNvSpPr/>
          <p:nvPr/>
        </p:nvSpPr>
        <p:spPr>
          <a:xfrm rot="0">
            <a:off x="6718300" y="3533775"/>
            <a:ext cx="533400" cy="0"/>
          </a:xfrm>
          <a:prstGeom prst="line"/>
          <a:noFill/>
          <a:ln w="38100" cap="sq" cmpd="sng">
            <a:solidFill>
              <a:srgbClr val="339933">
                <a:alpha val="100000"/>
              </a:srgbClr>
            </a:solidFill>
            <a:prstDash val="solid"/>
            <a:round/>
            <a:tailEnd type="stealth" w="med" len="lg"/>
          </a:ln>
        </p:spPr>
      </p:sp>
      <p:sp>
        <p:nvSpPr>
          <p:cNvPr id="1049338" name="Rectangle 87" descr="40%"/>
          <p:cNvSpPr/>
          <p:nvPr/>
        </p:nvSpPr>
        <p:spPr>
          <a:xfrm rot="0">
            <a:off x="1506537" y="5003800"/>
            <a:ext cx="2273300" cy="946150"/>
          </a:xfrm>
          <a:prstGeom prst="rect"/>
          <a:pattFill prst="pct40">
            <a:fgClr>
              <a:srgbClr val="FFCCFF"/>
            </a:fgClr>
            <a:bgClr>
              <a:srgbClr val="FFFFFF"/>
            </a:bgClr>
          </a:patt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latin typeface="" pitchFamily="18" charset="0"/>
              </a:rPr>
              <a:t>输入有低 </a:t>
            </a:r>
            <a:r>
              <a:rPr altLang="zh-CN" sz="2800" lang="en-US">
                <a:solidFill>
                  <a:srgbClr val="FF3300"/>
                </a:solidFill>
                <a:latin typeface="" pitchFamily="18" charset="0"/>
              </a:rPr>
              <a:t> 0 </a:t>
            </a:r>
            <a:r>
              <a:rPr altLang="en-US" sz="2800" lang="zh-CN">
                <a:latin typeface="" pitchFamily="18" charset="0"/>
              </a:rPr>
              <a:t>输出为高 </a:t>
            </a:r>
            <a:r>
              <a:rPr altLang="zh-CN" sz="2800" lang="en-US">
                <a:solidFill>
                  <a:srgbClr val="FF3300"/>
                </a:solidFill>
                <a:latin typeface="" pitchFamily="18" charset="0"/>
              </a:rPr>
              <a:t> 1 </a:t>
            </a:r>
          </a:p>
        </p:txBody>
      </p:sp>
      <p:sp>
        <p:nvSpPr>
          <p:cNvPr id="1049339" name="AutoShape 88" descr="70%"/>
          <p:cNvSpPr/>
          <p:nvPr/>
        </p:nvSpPr>
        <p:spPr>
          <a:xfrm rot="0">
            <a:off x="1689100" y="1981200"/>
            <a:ext cx="1117600" cy="609600"/>
          </a:xfrm>
          <a:prstGeom prst="wedgeEllipseCallout">
            <a:avLst>
              <a:gd name="adj1" fmla="val 103551"/>
              <a:gd name="adj2" fmla="val 107032"/>
            </a:avLst>
          </a:prstGeom>
          <a:pattFill prst="pct70">
            <a:fgClr>
              <a:srgbClr val="FFCC00"/>
            </a:fgClr>
            <a:bgClr>
              <a:srgbClr val="FFFFFF"/>
            </a:bgClr>
          </a:pattFill>
          <a:ln w="28575" cap="flat" cmpd="sng">
            <a:solidFill>
              <a:srgbClr val="FFCC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3200" lang="en-US">
                <a:solidFill>
                  <a:schemeClr val="accent2"/>
                </a:solidFill>
                <a:latin typeface="" pitchFamily="18" charset="0"/>
              </a:rPr>
              <a:t>1V</a:t>
            </a:r>
          </a:p>
        </p:txBody>
      </p:sp>
      <p:sp>
        <p:nvSpPr>
          <p:cNvPr id="1049340" name="Text Box 89"/>
          <p:cNvSpPr txBox="1"/>
          <p:nvPr/>
        </p:nvSpPr>
        <p:spPr>
          <a:xfrm rot="0">
            <a:off x="436562" y="912336"/>
            <a:ext cx="5377180" cy="51054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005800"/>
                </a:solidFill>
                <a:effectLst>
                  <a:outerShdw algn="tl" blurRad="38100" dir="2700000" dist="38100">
                    <a:srgbClr val="C0C0C0"/>
                  </a:outerShdw>
                </a:effectLst>
                <a:latin typeface="" pitchFamily="18" charset="0"/>
              </a:rPr>
              <a:t>(2)  </a:t>
            </a:r>
            <a:r>
              <a:rPr altLang="en-US" sz="2800" lang="zh-CN">
                <a:solidFill>
                  <a:srgbClr val="005800"/>
                </a:solidFill>
                <a:effectLst>
                  <a:outerShdw algn="tl" blurRad="38100" dir="2700000" dist="38100">
                    <a:srgbClr val="C0C0C0"/>
                  </a:outerShdw>
                </a:effectLst>
                <a:latin typeface="" pitchFamily="18" charset="0"/>
              </a:rPr>
              <a:t>输入端有任一低电平 </a:t>
            </a:r>
            <a:r>
              <a:rPr altLang="zh-CN" sz="2800" lang="en-US">
                <a:solidFill>
                  <a:srgbClr val="005800"/>
                </a:solidFill>
                <a:effectLst>
                  <a:outerShdw algn="tl" blurRad="38100" dir="2700000" dist="38100">
                    <a:srgbClr val="C0C0C0"/>
                  </a:outerShdw>
                </a:effectLst>
                <a:latin typeface="" pitchFamily="18" charset="0"/>
              </a:rPr>
              <a:t>0 (0.3V)</a:t>
            </a:r>
          </a:p>
        </p:txBody>
      </p:sp>
      <p:sp>
        <p:nvSpPr>
          <p:cNvPr id="1049341" name="Rectangle 90" descr="40%"/>
          <p:cNvSpPr/>
          <p:nvPr/>
        </p:nvSpPr>
        <p:spPr>
          <a:xfrm rot="0">
            <a:off x="468312" y="1844675"/>
            <a:ext cx="2514600" cy="802640"/>
          </a:xfrm>
          <a:prstGeom prst="rect"/>
          <a:pattFill prst="pct40">
            <a:fgClr>
              <a:srgbClr val="00FF00"/>
            </a:fgClr>
            <a:bgClr>
              <a:srgbClr val="FFFFFF"/>
            </a:bgClr>
          </a:pattFill>
          <a:ln w="38100" cap="sq" cmpd="sng">
            <a:solidFill>
              <a:srgbClr val="FF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 </a:t>
            </a:r>
            <a:r>
              <a:rPr altLang="en-US" lang="zh-CN">
                <a:solidFill>
                  <a:srgbClr val="FF3300"/>
                </a:solidFill>
                <a:latin typeface="" pitchFamily="18" charset="0"/>
              </a:rPr>
              <a:t>流过 </a:t>
            </a:r>
            <a:r>
              <a:rPr altLang="zh-CN" lang="en-US">
                <a:solidFill>
                  <a:srgbClr val="FF3300"/>
                </a:solidFill>
                <a:latin typeface="" pitchFamily="18" charset="0"/>
              </a:rPr>
              <a:t>E</a:t>
            </a:r>
            <a:r>
              <a:rPr altLang="en-US" lang="zh-CN">
                <a:solidFill>
                  <a:srgbClr val="FF3300"/>
                </a:solidFill>
                <a:latin typeface="" pitchFamily="18" charset="0"/>
              </a:rPr>
              <a:t>结的电流为正向电流</a:t>
            </a:r>
          </a:p>
        </p:txBody>
      </p:sp>
      <p:grpSp>
        <p:nvGrpSpPr>
          <p:cNvPr id="359" name=""/>
          <p:cNvGrpSpPr/>
          <p:nvPr/>
        </p:nvGrpSpPr>
        <p:grpSpPr>
          <a:xfrm rot="0">
            <a:off x="4794250" y="1590675"/>
            <a:ext cx="2286000" cy="2133600"/>
            <a:chOff x="3120" y="1008"/>
            <a:chExt cx="1440" cy="1344"/>
          </a:xfrm>
        </p:grpSpPr>
        <p:sp>
          <p:nvSpPr>
            <p:cNvPr id="1049342" name="Line 92"/>
            <p:cNvSpPr/>
            <p:nvPr/>
          </p:nvSpPr>
          <p:spPr>
            <a:xfrm rot="0">
              <a:off x="4200" y="2124"/>
              <a:ext cx="0" cy="192"/>
            </a:xfrm>
            <a:prstGeom prst="line"/>
            <a:noFill/>
            <a:ln w="28575" cap="flat" cmpd="sng">
              <a:solidFill>
                <a:srgbClr val="FF0000">
                  <a:alpha val="100000"/>
                </a:srgbClr>
              </a:solidFill>
              <a:prstDash val="dash"/>
              <a:round/>
            </a:ln>
          </p:spPr>
        </p:sp>
        <p:sp>
          <p:nvSpPr>
            <p:cNvPr id="1049343" name="Line 93"/>
            <p:cNvSpPr/>
            <p:nvPr/>
          </p:nvSpPr>
          <p:spPr>
            <a:xfrm rot="0">
              <a:off x="3120" y="1008"/>
              <a:ext cx="0" cy="720"/>
            </a:xfrm>
            <a:prstGeom prst="line"/>
            <a:noFill/>
            <a:ln w="28575" cap="flat" cmpd="sng">
              <a:solidFill>
                <a:srgbClr val="FF0000">
                  <a:alpha val="100000"/>
                </a:srgbClr>
              </a:solidFill>
              <a:prstDash val="dash"/>
              <a:round/>
            </a:ln>
          </p:spPr>
        </p:sp>
        <p:sp>
          <p:nvSpPr>
            <p:cNvPr id="1049344" name="Line 94"/>
            <p:cNvSpPr/>
            <p:nvPr/>
          </p:nvSpPr>
          <p:spPr>
            <a:xfrm rot="0">
              <a:off x="3120" y="1707"/>
              <a:ext cx="168" cy="0"/>
            </a:xfrm>
            <a:prstGeom prst="line"/>
            <a:noFill/>
            <a:ln w="28575" cap="flat" cmpd="sng">
              <a:solidFill>
                <a:srgbClr val="FF0000">
                  <a:alpha val="100000"/>
                </a:srgbClr>
              </a:solidFill>
              <a:prstDash val="dash"/>
              <a:round/>
            </a:ln>
          </p:spPr>
        </p:sp>
        <p:sp>
          <p:nvSpPr>
            <p:cNvPr id="1049345" name="Line 95"/>
            <p:cNvSpPr/>
            <p:nvPr/>
          </p:nvSpPr>
          <p:spPr>
            <a:xfrm rot="0">
              <a:off x="3276" y="1712"/>
              <a:ext cx="384" cy="192"/>
            </a:xfrm>
            <a:prstGeom prst="line"/>
            <a:noFill/>
            <a:ln w="28575" cap="flat" cmpd="sng">
              <a:solidFill>
                <a:srgbClr val="FF0000">
                  <a:alpha val="100000"/>
                </a:srgbClr>
              </a:solidFill>
              <a:prstDash val="dash"/>
              <a:round/>
            </a:ln>
          </p:spPr>
        </p:sp>
        <p:sp>
          <p:nvSpPr>
            <p:cNvPr id="1049346" name="Line 96"/>
            <p:cNvSpPr/>
            <p:nvPr/>
          </p:nvSpPr>
          <p:spPr>
            <a:xfrm rot="0">
              <a:off x="4224" y="2352"/>
              <a:ext cx="336" cy="0"/>
            </a:xfrm>
            <a:prstGeom prst="line"/>
            <a:noFill/>
            <a:ln w="28575" cap="flat" cmpd="sng">
              <a:solidFill>
                <a:srgbClr val="FF0000">
                  <a:alpha val="100000"/>
                </a:srgbClr>
              </a:solidFill>
              <a:prstDash val="dash"/>
              <a:round/>
              <a:tailEnd type="triangle" w="med" len="med"/>
            </a:ln>
          </p:spPr>
        </p:sp>
        <p:sp>
          <p:nvSpPr>
            <p:cNvPr id="1049347" name="Line 97"/>
            <p:cNvSpPr/>
            <p:nvPr/>
          </p:nvSpPr>
          <p:spPr>
            <a:xfrm rot="0">
              <a:off x="4184" y="1056"/>
              <a:ext cx="0" cy="480"/>
            </a:xfrm>
            <a:prstGeom prst="line"/>
            <a:noFill/>
            <a:ln w="28575" cap="flat" cmpd="sng">
              <a:solidFill>
                <a:srgbClr val="FF0000">
                  <a:alpha val="100000"/>
                </a:srgbClr>
              </a:solidFill>
              <a:prstDash val="dash"/>
              <a:round/>
              <a:tailEnd type="triangle" w="med" len="med"/>
            </a:ln>
          </p:spPr>
        </p:sp>
        <p:sp>
          <p:nvSpPr>
            <p:cNvPr id="1049348" name="Line 98"/>
            <p:cNvSpPr/>
            <p:nvPr/>
          </p:nvSpPr>
          <p:spPr>
            <a:xfrm rot="0">
              <a:off x="3692" y="1896"/>
              <a:ext cx="144" cy="0"/>
            </a:xfrm>
            <a:prstGeom prst="line"/>
            <a:noFill/>
            <a:ln w="28575" cap="flat" cmpd="sng">
              <a:solidFill>
                <a:srgbClr val="FF0000">
                  <a:alpha val="100000"/>
                </a:srgbClr>
              </a:solidFill>
              <a:prstDash val="dash"/>
              <a:round/>
              <a:tailEnd type="triangle" w="med" len="med"/>
            </a:ln>
          </p:spPr>
        </p:sp>
        <p:sp>
          <p:nvSpPr>
            <p:cNvPr id="1049349" name="Line 99"/>
            <p:cNvSpPr/>
            <p:nvPr/>
          </p:nvSpPr>
          <p:spPr>
            <a:xfrm rot="0" flipH="1">
              <a:off x="3648" y="1548"/>
              <a:ext cx="502" cy="0"/>
            </a:xfrm>
            <a:prstGeom prst="line"/>
            <a:noFill/>
            <a:ln w="28575" cap="flat" cmpd="sng">
              <a:solidFill>
                <a:srgbClr val="FF0000">
                  <a:alpha val="100000"/>
                </a:srgbClr>
              </a:solidFill>
              <a:prstDash val="dash"/>
              <a:round/>
              <a:tailEnd type="triangle" w="med" len="med"/>
            </a:ln>
          </p:spPr>
        </p:sp>
        <p:sp>
          <p:nvSpPr>
            <p:cNvPr id="1049350" name="Line 100"/>
            <p:cNvSpPr/>
            <p:nvPr/>
          </p:nvSpPr>
          <p:spPr>
            <a:xfrm rot="0">
              <a:off x="4188" y="1616"/>
              <a:ext cx="0" cy="432"/>
            </a:xfrm>
            <a:prstGeom prst="line"/>
            <a:noFill/>
            <a:ln w="28575" cap="flat" cmpd="sng">
              <a:solidFill>
                <a:srgbClr val="FF0000">
                  <a:alpha val="100000"/>
                </a:srgbClr>
              </a:solidFill>
              <a:prstDash val="dash"/>
              <a:round/>
              <a:tailEnd type="triangle" w="med" len="med"/>
            </a:ln>
          </p:spPr>
        </p:sp>
      </p:grpSp>
      <p:sp>
        <p:nvSpPr>
          <p:cNvPr id="1049351" name="Rectangle 101"/>
          <p:cNvSpPr/>
          <p:nvPr/>
        </p:nvSpPr>
        <p:spPr>
          <a:xfrm rot="0">
            <a:off x="4103687" y="2590800"/>
            <a:ext cx="557212"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5V</a:t>
            </a:r>
          </a:p>
        </p:txBody>
      </p:sp>
      <p:grpSp>
        <p:nvGrpSpPr>
          <p:cNvPr id="360" name=""/>
          <p:cNvGrpSpPr/>
          <p:nvPr/>
        </p:nvGrpSpPr>
        <p:grpSpPr>
          <a:xfrm rot="0">
            <a:off x="6678612" y="3513137"/>
            <a:ext cx="2286000" cy="1017587"/>
            <a:chOff x="3888" y="2267"/>
            <a:chExt cx="1440" cy="641"/>
          </a:xfrm>
        </p:grpSpPr>
        <p:sp>
          <p:nvSpPr>
            <p:cNvPr id="1049352" name="Rectangle 103"/>
            <p:cNvSpPr/>
            <p:nvPr/>
          </p:nvSpPr>
          <p:spPr>
            <a:xfrm rot="0">
              <a:off x="3888" y="2267"/>
              <a:ext cx="1440" cy="506"/>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lnSpc>
                  <a:spcPct val="130000"/>
                </a:lnSpc>
                <a:spcBef>
                  <a:spcPct val="50000"/>
                </a:spcBef>
              </a:pPr>
              <a:r>
                <a:rPr altLang="zh-CN" sz="2800" lang="en-US">
                  <a:solidFill>
                    <a:srgbClr val="FF0000"/>
                  </a:solidFill>
                  <a:latin typeface="" pitchFamily="18" charset="0"/>
                </a:rPr>
                <a:t>V</a:t>
              </a:r>
              <a:r>
                <a:rPr altLang="zh-CN" baseline="-25000" sz="2800" lang="en-US">
                  <a:solidFill>
                    <a:srgbClr val="FF0000"/>
                  </a:solidFill>
                  <a:latin typeface="" pitchFamily="18" charset="0"/>
                </a:rPr>
                <a:t>Y</a:t>
              </a:r>
              <a:r>
                <a:rPr altLang="zh-CN" sz="2800" lang="en-US">
                  <a:solidFill>
                    <a:srgbClr val="FF0000"/>
                  </a:solidFill>
                  <a:latin typeface="" pitchFamily="18" charset="0"/>
                  <a:sym typeface="Symbol" pitchFamily="18" charset="2"/>
                </a:rPr>
                <a:t> </a:t>
              </a:r>
              <a:r>
                <a:rPr altLang="zh-CN" sz="2800" lang="en-US">
                  <a:solidFill>
                    <a:srgbClr val="FF0000"/>
                  </a:solidFill>
                  <a:latin typeface="" pitchFamily="18" charset="0"/>
                </a:rPr>
                <a:t>5-0.7-0.7</a:t>
              </a:r>
            </a:p>
          </p:txBody>
        </p:sp>
        <p:sp>
          <p:nvSpPr>
            <p:cNvPr id="1049353" name="Rectangle 104"/>
            <p:cNvSpPr/>
            <p:nvPr/>
          </p:nvSpPr>
          <p:spPr>
            <a:xfrm rot="0">
              <a:off x="3984" y="2547"/>
              <a:ext cx="884" cy="361"/>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lnSpc>
                  <a:spcPct val="120000"/>
                </a:lnSpc>
                <a:spcBef>
                  <a:spcPct val="50000"/>
                </a:spcBef>
              </a:pPr>
              <a:r>
                <a:rPr altLang="zh-CN" sz="3200" lang="en-US">
                  <a:solidFill>
                    <a:srgbClr val="FF0000"/>
                  </a:solidFill>
                  <a:latin typeface="" pitchFamily="18" charset="0"/>
                </a:rPr>
                <a:t>   </a:t>
              </a:r>
              <a:r>
                <a:rPr altLang="zh-CN" sz="2800" lang="en-US">
                  <a:solidFill>
                    <a:srgbClr val="FF0000"/>
                  </a:solidFill>
                  <a:latin typeface="" pitchFamily="18" charset="0"/>
                </a:rPr>
                <a:t>=3.6V</a:t>
              </a:r>
            </a:p>
          </p:txBody>
        </p:sp>
      </p:grpSp>
      <p:grpSp>
        <p:nvGrpSpPr>
          <p:cNvPr id="361" name=""/>
          <p:cNvGrpSpPr/>
          <p:nvPr/>
        </p:nvGrpSpPr>
        <p:grpSpPr>
          <a:xfrm rot="0">
            <a:off x="3792537" y="3092450"/>
            <a:ext cx="2894012" cy="1371600"/>
            <a:chOff x="2521" y="1948"/>
            <a:chExt cx="1823" cy="864"/>
          </a:xfrm>
        </p:grpSpPr>
        <p:sp>
          <p:nvSpPr>
            <p:cNvPr id="1049354" name="Line 106"/>
            <p:cNvSpPr/>
            <p:nvPr/>
          </p:nvSpPr>
          <p:spPr>
            <a:xfrm rot="0">
              <a:off x="4038" y="2455"/>
              <a:ext cx="0" cy="357"/>
            </a:xfrm>
            <a:prstGeom prst="line"/>
            <a:noFill/>
            <a:ln w="57150" cap="flat" cmpd="sng">
              <a:solidFill>
                <a:schemeClr val="lt1">
                  <a:alpha val="100000"/>
                </a:schemeClr>
              </a:solidFill>
              <a:prstDash val="solid"/>
              <a:round/>
            </a:ln>
          </p:spPr>
        </p:sp>
        <p:sp>
          <p:nvSpPr>
            <p:cNvPr id="1049355" name="Line 107"/>
            <p:cNvSpPr/>
            <p:nvPr/>
          </p:nvSpPr>
          <p:spPr>
            <a:xfrm rot="0" flipH="1">
              <a:off x="4038" y="2470"/>
              <a:ext cx="272" cy="114"/>
            </a:xfrm>
            <a:prstGeom prst="line"/>
            <a:noFill/>
            <a:ln w="57150" cap="flat" cmpd="sng">
              <a:solidFill>
                <a:schemeClr val="lt1">
                  <a:alpha val="100000"/>
                </a:schemeClr>
              </a:solidFill>
              <a:prstDash val="solid"/>
              <a:round/>
            </a:ln>
          </p:spPr>
        </p:sp>
        <p:sp>
          <p:nvSpPr>
            <p:cNvPr id="1049356" name="Line 108"/>
            <p:cNvSpPr/>
            <p:nvPr/>
          </p:nvSpPr>
          <p:spPr>
            <a:xfrm rot="0">
              <a:off x="4038" y="2698"/>
              <a:ext cx="306" cy="114"/>
            </a:xfrm>
            <a:prstGeom prst="line"/>
            <a:noFill/>
            <a:ln w="57150" cap="flat" cmpd="sng">
              <a:solidFill>
                <a:schemeClr val="lt1">
                  <a:alpha val="100000"/>
                </a:schemeClr>
              </a:solidFill>
              <a:prstDash val="solid"/>
              <a:round/>
              <a:tailEnd type="stealth" w="med" len="lg"/>
            </a:ln>
          </p:spPr>
        </p:sp>
        <p:sp>
          <p:nvSpPr>
            <p:cNvPr id="1049357" name="Line 109"/>
            <p:cNvSpPr/>
            <p:nvPr/>
          </p:nvSpPr>
          <p:spPr>
            <a:xfrm rot="0">
              <a:off x="2789" y="1949"/>
              <a:ext cx="0" cy="384"/>
            </a:xfrm>
            <a:prstGeom prst="line"/>
            <a:noFill/>
            <a:ln w="57150" cap="flat" cmpd="sng">
              <a:solidFill>
                <a:schemeClr val="lt1">
                  <a:alpha val="100000"/>
                </a:schemeClr>
              </a:solidFill>
              <a:prstDash val="solid"/>
              <a:round/>
            </a:ln>
          </p:spPr>
        </p:sp>
        <p:sp>
          <p:nvSpPr>
            <p:cNvPr id="1049358" name="Line 110"/>
            <p:cNvSpPr/>
            <p:nvPr/>
          </p:nvSpPr>
          <p:spPr>
            <a:xfrm rot="509730" flipH="1">
              <a:off x="2795" y="1948"/>
              <a:ext cx="259" cy="145"/>
            </a:xfrm>
            <a:prstGeom prst="line"/>
            <a:noFill/>
            <a:ln w="57150" cap="flat" cmpd="sng">
              <a:solidFill>
                <a:schemeClr val="lt1">
                  <a:alpha val="100000"/>
                </a:schemeClr>
              </a:solidFill>
              <a:prstDash val="solid"/>
              <a:round/>
            </a:ln>
          </p:spPr>
        </p:sp>
        <p:sp>
          <p:nvSpPr>
            <p:cNvPr id="1049359" name="Line 111"/>
            <p:cNvSpPr/>
            <p:nvPr/>
          </p:nvSpPr>
          <p:spPr>
            <a:xfrm rot="0">
              <a:off x="2788" y="2211"/>
              <a:ext cx="295" cy="145"/>
            </a:xfrm>
            <a:prstGeom prst="line"/>
            <a:noFill/>
            <a:ln w="57150" cap="flat" cmpd="sng">
              <a:solidFill>
                <a:schemeClr val="lt1">
                  <a:alpha val="100000"/>
                </a:schemeClr>
              </a:solidFill>
              <a:prstDash val="solid"/>
              <a:round/>
              <a:tailEnd type="stealth" w="med" len="lg"/>
            </a:ln>
          </p:spPr>
        </p:sp>
        <p:sp>
          <p:nvSpPr>
            <p:cNvPr id="1049360" name="Line 112"/>
            <p:cNvSpPr/>
            <p:nvPr/>
          </p:nvSpPr>
          <p:spPr>
            <a:xfrm rot="0">
              <a:off x="2521" y="2145"/>
              <a:ext cx="270" cy="0"/>
            </a:xfrm>
            <a:prstGeom prst="line"/>
            <a:noFill/>
            <a:ln w="57150" cap="flat" cmpd="sng">
              <a:solidFill>
                <a:schemeClr val="lt1">
                  <a:alpha val="100000"/>
                </a:schemeClr>
              </a:solidFill>
              <a:prstDash val="solid"/>
              <a:round/>
            </a:ln>
          </p:spPr>
        </p:sp>
        <p:sp>
          <p:nvSpPr>
            <p:cNvPr id="1049361" name="Line 113"/>
            <p:cNvSpPr/>
            <p:nvPr/>
          </p:nvSpPr>
          <p:spPr>
            <a:xfrm rot="0">
              <a:off x="3787" y="2641"/>
              <a:ext cx="247" cy="0"/>
            </a:xfrm>
            <a:prstGeom prst="line"/>
            <a:noFill/>
            <a:ln w="57150" cap="flat" cmpd="sng">
              <a:solidFill>
                <a:schemeClr val="lt1">
                  <a:alpha val="100000"/>
                </a:schemeClr>
              </a:solidFill>
              <a:prstDash val="solid"/>
              <a:round/>
            </a:ln>
          </p:spPr>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358"/>
                                        </p:tgtEl>
                                        <p:attrNameLst>
                                          <p:attrName>style.visibility</p:attrName>
                                        </p:attrNameLst>
                                      </p:cBhvr>
                                      <p:to>
                                        <p:strVal val="visible"/>
                                      </p:to>
                                    </p:set>
                                    <p:animEffect transition="in" filter="wipe(left)">
                                      <p:cBhvr>
                                        <p:cTn dur="500" id="7"/>
                                        <p:tgtEl>
                                          <p:spTgt spid="35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1">
                                  <p:stCondLst>
                                    <p:cond delay="0"/>
                                  </p:stCondLst>
                                  <p:childTnLst>
                                    <p:set>
                                      <p:cBhvr>
                                        <p:cTn dur="1" fill="hold" id="11">
                                          <p:stCondLst>
                                            <p:cond delay="0"/>
                                          </p:stCondLst>
                                        </p:cTn>
                                        <p:tgtEl>
                                          <p:spTgt spid="1049332"/>
                                        </p:tgtEl>
                                        <p:attrNameLst>
                                          <p:attrName>style.visibility</p:attrName>
                                        </p:attrNameLst>
                                      </p:cBhvr>
                                      <p:to>
                                        <p:strVal val="visible"/>
                                      </p:to>
                                    </p:set>
                                    <p:animEffect transition="in" filter="wipe(up)">
                                      <p:cBhvr>
                                        <p:cTn dur="500" id="12"/>
                                        <p:tgtEl>
                                          <p:spTgt spid="1049332"/>
                                        </p:tgtEl>
                                      </p:cBhvr>
                                    </p:animEffect>
                                  </p:childTnLst>
                                </p:cTn>
                              </p:par>
                            </p:childTnLst>
                          </p:cTn>
                        </p:par>
                        <p:par>
                          <p:cTn fill="hold" id="13">
                            <p:stCondLst>
                              <p:cond delay="500"/>
                            </p:stCondLst>
                            <p:childTnLst>
                              <p:par>
                                <p:cTn fill="hold" id="14" nodeType="afterEffect" presetClass="entr" presetID="22" presetSubtype="1">
                                  <p:stCondLst>
                                    <p:cond delay="0"/>
                                  </p:stCondLst>
                                  <p:childTnLst>
                                    <p:set>
                                      <p:cBhvr>
                                        <p:cTn dur="1" fill="hold" id="15">
                                          <p:stCondLst>
                                            <p:cond delay="0"/>
                                          </p:stCondLst>
                                        </p:cTn>
                                        <p:tgtEl>
                                          <p:spTgt spid="1049333"/>
                                        </p:tgtEl>
                                        <p:attrNameLst>
                                          <p:attrName>style.visibility</p:attrName>
                                        </p:attrNameLst>
                                      </p:cBhvr>
                                      <p:to>
                                        <p:strVal val="visible"/>
                                      </p:to>
                                    </p:set>
                                    <p:animEffect transition="in" filter="wipe(up)">
                                      <p:cBhvr>
                                        <p:cTn dur="500" id="16"/>
                                        <p:tgtEl>
                                          <p:spTgt spid="1049333"/>
                                        </p:tgtEl>
                                      </p:cBhvr>
                                    </p:animEffect>
                                  </p:childTnLst>
                                </p:cTn>
                              </p:par>
                            </p:childTnLst>
                          </p:cTn>
                        </p:par>
                        <p:par>
                          <p:cTn fill="hold" id="17">
                            <p:stCondLst>
                              <p:cond delay="1000"/>
                            </p:stCondLst>
                            <p:childTnLst>
                              <p:par>
                                <p:cTn fill="hold" id="18" nodeType="afterEffect" presetClass="entr" presetID="22" presetSubtype="1">
                                  <p:stCondLst>
                                    <p:cond delay="0"/>
                                  </p:stCondLst>
                                  <p:childTnLst>
                                    <p:set>
                                      <p:cBhvr>
                                        <p:cTn dur="1" fill="hold" id="19">
                                          <p:stCondLst>
                                            <p:cond delay="0"/>
                                          </p:stCondLst>
                                        </p:cTn>
                                        <p:tgtEl>
                                          <p:spTgt spid="1049334"/>
                                        </p:tgtEl>
                                        <p:attrNameLst>
                                          <p:attrName>style.visibility</p:attrName>
                                        </p:attrNameLst>
                                      </p:cBhvr>
                                      <p:to>
                                        <p:strVal val="visible"/>
                                      </p:to>
                                    </p:set>
                                    <p:animEffect transition="in" filter="wipe(up)">
                                      <p:cBhvr>
                                        <p:cTn dur="500" id="20"/>
                                        <p:tgtEl>
                                          <p:spTgt spid="1049334"/>
                                        </p:tgtEl>
                                      </p:cBhvr>
                                    </p:animEffect>
                                  </p:childTnLst>
                                </p:cTn>
                              </p:par>
                            </p:childTnLst>
                          </p:cTn>
                        </p:par>
                        <p:par>
                          <p:cTn fill="hold" id="21">
                            <p:stCondLst>
                              <p:cond delay="1500"/>
                            </p:stCondLst>
                            <p:childTnLst>
                              <p:par>
                                <p:cTn fill="hold" id="22" nodeType="afterEffect" presetClass="entr" presetID="22" presetSubtype="2">
                                  <p:stCondLst>
                                    <p:cond delay="0"/>
                                  </p:stCondLst>
                                  <p:childTnLst>
                                    <p:set>
                                      <p:cBhvr>
                                        <p:cTn dur="1" fill="hold" id="23">
                                          <p:stCondLst>
                                            <p:cond delay="0"/>
                                          </p:stCondLst>
                                        </p:cTn>
                                        <p:tgtEl>
                                          <p:spTgt spid="1049335"/>
                                        </p:tgtEl>
                                        <p:attrNameLst>
                                          <p:attrName>style.visibility</p:attrName>
                                        </p:attrNameLst>
                                      </p:cBhvr>
                                      <p:to>
                                        <p:strVal val="visible"/>
                                      </p:to>
                                    </p:set>
                                    <p:animEffect transition="in" filter="wipe(right)">
                                      <p:cBhvr>
                                        <p:cTn dur="500" id="24"/>
                                        <p:tgtEl>
                                          <p:spTgt spid="1049335"/>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2" presetSubtype="8">
                                  <p:stCondLst>
                                    <p:cond delay="0"/>
                                  </p:stCondLst>
                                  <p:childTnLst>
                                    <p:set>
                                      <p:cBhvr>
                                        <p:cTn dur="1" fill="hold" id="28">
                                          <p:stCondLst>
                                            <p:cond delay="0"/>
                                          </p:stCondLst>
                                        </p:cTn>
                                        <p:tgtEl>
                                          <p:spTgt spid="1049339"/>
                                        </p:tgtEl>
                                        <p:attrNameLst>
                                          <p:attrName>style.visibility</p:attrName>
                                        </p:attrNameLst>
                                      </p:cBhvr>
                                      <p:to>
                                        <p:strVal val="visible"/>
                                      </p:to>
                                    </p:set>
                                    <p:animEffect transition="in" filter="wipe(left)">
                                      <p:cBhvr>
                                        <p:cTn dur="500" id="29"/>
                                        <p:tgtEl>
                                          <p:spTgt spid="1049339"/>
                                        </p:tgtEl>
                                      </p:cBhvr>
                                    </p:animEffect>
                                  </p:childTnLst>
                                </p:cTn>
                              </p:par>
                            </p:childTnLst>
                          </p:cTn>
                        </p:par>
                      </p:childTnLst>
                    </p:cTn>
                  </p:par>
                  <p:par>
                    <p:cTn fill="hold" id="30">
                      <p:stCondLst>
                        <p:cond delay="indefinite"/>
                      </p:stCondLst>
                      <p:childTnLst>
                        <p:par>
                          <p:cTn fill="hold" id="31">
                            <p:stCondLst>
                              <p:cond delay="0"/>
                            </p:stCondLst>
                            <p:childTnLst>
                              <p:par>
                                <p:cTn fill="hold" grpId="0" id="32" nodeType="clickEffect" presetClass="entr" presetID="22" presetSubtype="8">
                                  <p:stCondLst>
                                    <p:cond delay="0"/>
                                  </p:stCondLst>
                                  <p:childTnLst>
                                    <p:set>
                                      <p:cBhvr>
                                        <p:cTn dur="1" fill="hold" id="33">
                                          <p:stCondLst>
                                            <p:cond delay="0"/>
                                          </p:stCondLst>
                                        </p:cTn>
                                        <p:tgtEl>
                                          <p:spTgt spid="1049341"/>
                                        </p:tgtEl>
                                        <p:attrNameLst>
                                          <p:attrName>style.visibility</p:attrName>
                                        </p:attrNameLst>
                                      </p:cBhvr>
                                      <p:to>
                                        <p:strVal val="visible"/>
                                      </p:to>
                                    </p:set>
                                    <p:animEffect transition="in" filter="wipe(left)">
                                      <p:cBhvr>
                                        <p:cTn dur="500" id="34"/>
                                        <p:tgtEl>
                                          <p:spTgt spid="1049341"/>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3" presetSubtype="10">
                                  <p:stCondLst>
                                    <p:cond delay="0"/>
                                  </p:stCondLst>
                                  <p:childTnLst>
                                    <p:set>
                                      <p:cBhvr>
                                        <p:cTn dur="1" fill="hold" id="38">
                                          <p:stCondLst>
                                            <p:cond delay="0"/>
                                          </p:stCondLst>
                                        </p:cTn>
                                        <p:tgtEl>
                                          <p:spTgt spid="1049326"/>
                                        </p:tgtEl>
                                        <p:attrNameLst>
                                          <p:attrName>style.visibility</p:attrName>
                                        </p:attrNameLst>
                                      </p:cBhvr>
                                      <p:to>
                                        <p:strVal val="visible"/>
                                      </p:to>
                                    </p:set>
                                    <p:animEffect transition="in" filter="blinds(horizontal)">
                                      <p:cBhvr>
                                        <p:cTn dur="500" id="39"/>
                                        <p:tgtEl>
                                          <p:spTgt spid="1049326"/>
                                        </p:tgtEl>
                                      </p:cBhvr>
                                    </p:animEffect>
                                  </p:childTnLst>
                                </p:cTn>
                              </p:par>
                            </p:childTnLst>
                          </p:cTn>
                        </p:par>
                      </p:childTnLst>
                    </p:cTn>
                  </p:par>
                  <p:par>
                    <p:cTn fill="hold" id="40">
                      <p:stCondLst>
                        <p:cond delay="indefinite"/>
                      </p:stCondLst>
                      <p:childTnLst>
                        <p:par>
                          <p:cTn fill="hold" id="41">
                            <p:stCondLst>
                              <p:cond delay="0"/>
                            </p:stCondLst>
                            <p:childTnLst>
                              <p:par>
                                <p:cTn fill="hold" id="42" nodeType="clickEffect" presetClass="entr" presetID="22" presetSubtype="8">
                                  <p:stCondLst>
                                    <p:cond delay="0"/>
                                  </p:stCondLst>
                                  <p:childTnLst>
                                    <p:set>
                                      <p:cBhvr>
                                        <p:cTn dur="1" fill="hold" id="43">
                                          <p:stCondLst>
                                            <p:cond delay="0"/>
                                          </p:stCondLst>
                                        </p:cTn>
                                        <p:tgtEl>
                                          <p:spTgt spid="361"/>
                                        </p:tgtEl>
                                        <p:attrNameLst>
                                          <p:attrName>style.visibility</p:attrName>
                                        </p:attrNameLst>
                                      </p:cBhvr>
                                      <p:to>
                                        <p:strVal val="visible"/>
                                      </p:to>
                                    </p:set>
                                    <p:animEffect transition="in" filter="wipe(left)">
                                      <p:cBhvr>
                                        <p:cTn dur="500" id="44"/>
                                        <p:tgtEl>
                                          <p:spTgt spid="361"/>
                                        </p:tgtEl>
                                      </p:cBhvr>
                                    </p:animEffect>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22" presetSubtype="8">
                                  <p:stCondLst>
                                    <p:cond delay="0"/>
                                  </p:stCondLst>
                                  <p:childTnLst>
                                    <p:set>
                                      <p:cBhvr>
                                        <p:cTn dur="1" fill="hold" id="48">
                                          <p:stCondLst>
                                            <p:cond delay="0"/>
                                          </p:stCondLst>
                                        </p:cTn>
                                        <p:tgtEl>
                                          <p:spTgt spid="1049351"/>
                                        </p:tgtEl>
                                        <p:attrNameLst>
                                          <p:attrName>style.visibility</p:attrName>
                                        </p:attrNameLst>
                                      </p:cBhvr>
                                      <p:to>
                                        <p:strVal val="visible"/>
                                      </p:to>
                                    </p:set>
                                    <p:animEffect transition="in" filter="wipe(left)">
                                      <p:cBhvr>
                                        <p:cTn dur="500" id="49"/>
                                        <p:tgtEl>
                                          <p:spTgt spid="1049351"/>
                                        </p:tgtEl>
                                      </p:cBhvr>
                                    </p:animEffect>
                                  </p:childTnLst>
                                </p:cTn>
                              </p:par>
                            </p:childTnLst>
                          </p:cTn>
                        </p:par>
                      </p:childTnLst>
                    </p:cTn>
                  </p:par>
                  <p:par>
                    <p:cTn fill="hold" id="50">
                      <p:stCondLst>
                        <p:cond delay="indefinite"/>
                      </p:stCondLst>
                      <p:childTnLst>
                        <p:par>
                          <p:cTn fill="hold" id="51">
                            <p:stCondLst>
                              <p:cond delay="0"/>
                            </p:stCondLst>
                            <p:childTnLst>
                              <p:par>
                                <p:cTn fill="hold" id="52" nodeType="clickEffect" presetClass="entr" presetID="22" presetSubtype="1">
                                  <p:stCondLst>
                                    <p:cond delay="0"/>
                                  </p:stCondLst>
                                  <p:childTnLst>
                                    <p:set>
                                      <p:cBhvr>
                                        <p:cTn dur="1" fill="hold" id="53">
                                          <p:stCondLst>
                                            <p:cond delay="0"/>
                                          </p:stCondLst>
                                        </p:cTn>
                                        <p:tgtEl>
                                          <p:spTgt spid="359"/>
                                        </p:tgtEl>
                                        <p:attrNameLst>
                                          <p:attrName>style.visibility</p:attrName>
                                        </p:attrNameLst>
                                      </p:cBhvr>
                                      <p:to>
                                        <p:strVal val="visible"/>
                                      </p:to>
                                    </p:set>
                                    <p:animEffect transition="in" filter="wipe(up)">
                                      <p:cBhvr>
                                        <p:cTn dur="500" id="54"/>
                                        <p:tgtEl>
                                          <p:spTgt spid="359"/>
                                        </p:tgtEl>
                                      </p:cBhvr>
                                    </p:animEffec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22" presetSubtype="8">
                                  <p:stCondLst>
                                    <p:cond delay="0"/>
                                  </p:stCondLst>
                                  <p:childTnLst>
                                    <p:set>
                                      <p:cBhvr>
                                        <p:cTn dur="1" fill="hold" id="58">
                                          <p:stCondLst>
                                            <p:cond delay="0"/>
                                          </p:stCondLst>
                                        </p:cTn>
                                        <p:tgtEl>
                                          <p:spTgt spid="360"/>
                                        </p:tgtEl>
                                        <p:attrNameLst>
                                          <p:attrName>style.visibility</p:attrName>
                                        </p:attrNameLst>
                                      </p:cBhvr>
                                      <p:to>
                                        <p:strVal val="visible"/>
                                      </p:to>
                                    </p:set>
                                    <p:animEffect transition="in" filter="wipe(left)">
                                      <p:cBhvr>
                                        <p:cTn dur="500" id="59"/>
                                        <p:tgtEl>
                                          <p:spTgt spid="360"/>
                                        </p:tgtEl>
                                      </p:cBhvr>
                                    </p:animEffect>
                                  </p:childTnLst>
                                </p:cTn>
                              </p:par>
                            </p:childTnLst>
                          </p:cTn>
                        </p:par>
                      </p:childTnLst>
                    </p:cTn>
                  </p:par>
                  <p:par>
                    <p:cTn fill="hold" id="60">
                      <p:stCondLst>
                        <p:cond delay="indefinite"/>
                      </p:stCondLst>
                      <p:childTnLst>
                        <p:par>
                          <p:cTn fill="hold" id="61">
                            <p:stCondLst>
                              <p:cond delay="0"/>
                            </p:stCondLst>
                            <p:childTnLst>
                              <p:par>
                                <p:cTn fill="hold" id="62" nodeType="clickEffect" presetClass="entr" presetID="22" presetSubtype="1">
                                  <p:stCondLst>
                                    <p:cond delay="0"/>
                                  </p:stCondLst>
                                  <p:childTnLst>
                                    <p:set>
                                      <p:cBhvr>
                                        <p:cTn dur="1" fill="hold" id="63">
                                          <p:stCondLst>
                                            <p:cond delay="0"/>
                                          </p:stCondLst>
                                        </p:cTn>
                                        <p:tgtEl>
                                          <p:spTgt spid="1049336"/>
                                        </p:tgtEl>
                                        <p:attrNameLst>
                                          <p:attrName>style.visibility</p:attrName>
                                        </p:attrNameLst>
                                      </p:cBhvr>
                                      <p:to>
                                        <p:strVal val="visible"/>
                                      </p:to>
                                    </p:set>
                                    <p:animEffect transition="in" filter="wipe(up)">
                                      <p:cBhvr>
                                        <p:cTn dur="500" id="64"/>
                                        <p:tgtEl>
                                          <p:spTgt spid="1049336"/>
                                        </p:tgtEl>
                                      </p:cBhvr>
                                    </p:animEffect>
                                  </p:childTnLst>
                                </p:cTn>
                              </p:par>
                            </p:childTnLst>
                          </p:cTn>
                        </p:par>
                        <p:par>
                          <p:cTn fill="hold" id="65">
                            <p:stCondLst>
                              <p:cond delay="500"/>
                            </p:stCondLst>
                            <p:childTnLst>
                              <p:par>
                                <p:cTn fill="hold" id="66" nodeType="afterEffect" presetClass="entr" presetID="22" presetSubtype="8">
                                  <p:stCondLst>
                                    <p:cond delay="0"/>
                                  </p:stCondLst>
                                  <p:childTnLst>
                                    <p:set>
                                      <p:cBhvr>
                                        <p:cTn dur="1" fill="hold" id="67">
                                          <p:stCondLst>
                                            <p:cond delay="0"/>
                                          </p:stCondLst>
                                        </p:cTn>
                                        <p:tgtEl>
                                          <p:spTgt spid="1049337"/>
                                        </p:tgtEl>
                                        <p:attrNameLst>
                                          <p:attrName>style.visibility</p:attrName>
                                        </p:attrNameLst>
                                      </p:cBhvr>
                                      <p:to>
                                        <p:strVal val="visible"/>
                                      </p:to>
                                    </p:set>
                                    <p:animEffect transition="in" filter="wipe(left)">
                                      <p:cBhvr>
                                        <p:cTn dur="500" id="68"/>
                                        <p:tgtEl>
                                          <p:spTgt spid="1049337"/>
                                        </p:tgtEl>
                                      </p:cBhvr>
                                    </p:animEffect>
                                  </p:childTnLst>
                                </p:cTn>
                              </p:par>
                            </p:childTnLst>
                          </p:cTn>
                        </p:par>
                        <p:par>
                          <p:cTn fill="hold" id="69">
                            <p:stCondLst>
                              <p:cond delay="1000"/>
                            </p:stCondLst>
                            <p:childTnLst>
                              <p:par>
                                <p:cTn fill="hold" grpId="0" id="70" nodeType="afterEffect" presetClass="entr" presetID="3" presetSubtype="5">
                                  <p:stCondLst>
                                    <p:cond delay="0"/>
                                  </p:stCondLst>
                                  <p:childTnLst>
                                    <p:set>
                                      <p:cBhvr>
                                        <p:cTn dur="1" fill="hold" id="71">
                                          <p:stCondLst>
                                            <p:cond delay="0"/>
                                          </p:stCondLst>
                                        </p:cTn>
                                        <p:tgtEl>
                                          <p:spTgt spid="1049327"/>
                                        </p:tgtEl>
                                        <p:attrNameLst>
                                          <p:attrName>style.visibility</p:attrName>
                                        </p:attrNameLst>
                                      </p:cBhvr>
                                      <p:to>
                                        <p:strVal val="visible"/>
                                      </p:to>
                                    </p:set>
                                    <p:animEffect transition="in" filter="blinds(vertical)">
                                      <p:cBhvr>
                                        <p:cTn dur="500" id="72"/>
                                        <p:tgtEl>
                                          <p:spTgt spid="1049327"/>
                                        </p:tgtEl>
                                      </p:cBhvr>
                                    </p:animEffect>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22" presetSubtype="8">
                                  <p:stCondLst>
                                    <p:cond delay="0"/>
                                  </p:stCondLst>
                                  <p:childTnLst>
                                    <p:set>
                                      <p:cBhvr>
                                        <p:cTn dur="1" fill="hold" id="76">
                                          <p:stCondLst>
                                            <p:cond delay="0"/>
                                          </p:stCondLst>
                                        </p:cTn>
                                        <p:tgtEl>
                                          <p:spTgt spid="1049338"/>
                                        </p:tgtEl>
                                        <p:attrNameLst>
                                          <p:attrName>style.visibility</p:attrName>
                                        </p:attrNameLst>
                                      </p:cBhvr>
                                      <p:to>
                                        <p:strVal val="visible"/>
                                      </p:to>
                                    </p:set>
                                    <p:animEffect transition="in" filter="wipe(left)">
                                      <p:cBhvr>
                                        <p:cTn dur="500" id="77"/>
                                        <p:tgtEl>
                                          <p:spTgt spid="1049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26" grpId="0" uiExpand="0" build="whole"/>
      <p:bldP spid="1049327" grpId="0" uiExpand="0" build="whole"/>
      <p:bldP spid="1049338" grpId="0" uiExpand="0" build="whole" animBg="1"/>
      <p:bldP spid="1049339" grpId="0" uiExpand="0" build="whole" animBg="1"/>
      <p:bldP spid="1049341" grpId="0" uiExpand="0" build="whole" animBg="1"/>
      <p:bldP spid="1049351" grpId="0" uiExpand="0" build="whole"/>
    </p:bld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198" name=""/>
        <p:cNvGrpSpPr/>
        <p:nvPr/>
      </p:nvGrpSpPr>
      <p:grpSpPr>
        <a:xfrm rot="0">
          <a:off x="0" y="0"/>
          <a:ext cx="0" cy="0"/>
          <a:chOff x="0" y="0"/>
          <a:chExt cx="0" cy="0"/>
        </a:xfrm>
      </p:grpSpPr>
      <p:sp>
        <p:nvSpPr>
          <p:cNvPr id="1048740" name="Rectangle 19"/>
          <p:cNvSpPr/>
          <p:nvPr/>
        </p:nvSpPr>
        <p:spPr>
          <a:xfrm rot="0">
            <a:off x="468312" y="5133975"/>
            <a:ext cx="8280400" cy="10058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pPr>
            <a:r>
              <a:rPr altLang="zh-CN" sz="2800" lang="en-US">
                <a:solidFill>
                  <a:srgbClr val="000099"/>
                </a:solidFill>
                <a:effectLst>
                  <a:outerShdw algn="tl" blurRad="38100" dir="2700000" dist="38100">
                    <a:srgbClr val="C0C0C0"/>
                  </a:outerShdw>
                </a:effectLst>
                <a:latin typeface="" pitchFamily="18" charset="0"/>
              </a:rPr>
              <a:t>        </a:t>
            </a:r>
            <a:r>
              <a:rPr altLang="en-US" sz="2800" lang="zh-CN">
                <a:solidFill>
                  <a:srgbClr val="000099"/>
                </a:solidFill>
                <a:effectLst>
                  <a:outerShdw algn="tl" blurRad="38100" dir="2700000" dist="38100">
                    <a:srgbClr val="C0C0C0"/>
                  </a:outerShdw>
                </a:effectLst>
                <a:latin typeface="" pitchFamily="18" charset="0"/>
              </a:rPr>
              <a:t>设：开关断开、灯不亮用逻辑 </a:t>
            </a:r>
            <a:r>
              <a:rPr altLang="zh-CN" sz="2800" lang="en-US">
                <a:solidFill>
                  <a:srgbClr val="000099"/>
                </a:solidFill>
                <a:effectLst>
                  <a:outerShdw algn="tl" blurRad="38100" dir="2700000" dist="38100">
                    <a:srgbClr val="C0C0C0"/>
                  </a:outerShdw>
                </a:effectLst>
                <a:latin typeface="" pitchFamily="18" charset="0"/>
              </a:rPr>
              <a:t>0 </a:t>
            </a:r>
            <a:r>
              <a:rPr altLang="en-US" sz="2800" lang="zh-CN">
                <a:solidFill>
                  <a:srgbClr val="000099"/>
                </a:solidFill>
                <a:effectLst>
                  <a:outerShdw algn="tl" blurRad="38100" dir="2700000" dist="38100">
                    <a:srgbClr val="C0C0C0"/>
                  </a:outerShdw>
                </a:effectLst>
                <a:latin typeface="" pitchFamily="18" charset="0"/>
              </a:rPr>
              <a:t>表示</a:t>
            </a:r>
            <a:r>
              <a:rPr altLang="zh-CN" sz="2800" lang="en-US">
                <a:solidFill>
                  <a:srgbClr val="000099"/>
                </a:solidFill>
                <a:effectLst>
                  <a:outerShdw algn="tl" blurRad="38100" dir="2700000" dist="38100">
                    <a:srgbClr val="C0C0C0"/>
                  </a:outerShdw>
                </a:effectLst>
                <a:latin typeface="" pitchFamily="18" charset="0"/>
              </a:rPr>
              <a:t>, </a:t>
            </a:r>
            <a:r>
              <a:rPr altLang="en-US" sz="2800" lang="zh-CN">
                <a:solidFill>
                  <a:srgbClr val="000099"/>
                </a:solidFill>
                <a:effectLst>
                  <a:outerShdw algn="tl" blurRad="38100" dir="2700000" dist="38100">
                    <a:srgbClr val="C0C0C0"/>
                  </a:outerShdw>
                </a:effectLst>
                <a:latin typeface="" pitchFamily="18" charset="0"/>
              </a:rPr>
              <a:t>开关闭合、灯亮用 逻辑 </a:t>
            </a:r>
            <a:r>
              <a:rPr altLang="zh-CN" sz="2800" lang="en-US">
                <a:solidFill>
                  <a:srgbClr val="000099"/>
                </a:solidFill>
                <a:effectLst>
                  <a:outerShdw algn="tl" blurRad="38100" dir="2700000" dist="38100">
                    <a:srgbClr val="C0C0C0"/>
                  </a:outerShdw>
                </a:effectLst>
                <a:latin typeface="" pitchFamily="18" charset="0"/>
              </a:rPr>
              <a:t>1 </a:t>
            </a:r>
            <a:r>
              <a:rPr altLang="en-US" sz="2800" lang="zh-CN">
                <a:solidFill>
                  <a:srgbClr val="000099"/>
                </a:solidFill>
                <a:effectLst>
                  <a:outerShdw algn="tl" blurRad="38100" dir="2700000" dist="38100">
                    <a:srgbClr val="C0C0C0"/>
                  </a:outerShdw>
                </a:effectLst>
                <a:latin typeface="" pitchFamily="18" charset="0"/>
              </a:rPr>
              <a:t>表示。</a:t>
            </a:r>
          </a:p>
        </p:txBody>
      </p:sp>
      <p:sp>
        <p:nvSpPr>
          <p:cNvPr id="1048741" name="Rectangle 20" descr="40%"/>
          <p:cNvSpPr/>
          <p:nvPr/>
        </p:nvSpPr>
        <p:spPr>
          <a:xfrm rot="0">
            <a:off x="544512" y="3552825"/>
            <a:ext cx="3956050" cy="519112"/>
          </a:xfrm>
          <a:prstGeom prst="rect"/>
          <a:pattFill prst="pct40">
            <a:fgClr>
              <a:srgbClr val="FFCCCC"/>
            </a:fgClr>
            <a:bgClr>
              <a:srgbClr val="FFFFFF"/>
            </a:bgClr>
          </a:patt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sz="2800" lang="zh-CN">
                <a:solidFill>
                  <a:srgbClr val="000099"/>
                </a:solidFill>
                <a:effectLst>
                  <a:outerShdw algn="tl" blurRad="38100" dir="2700000" dist="38100">
                    <a:srgbClr val="C0C0C0"/>
                  </a:outerShdw>
                </a:effectLst>
                <a:latin typeface="" pitchFamily="18" charset="0"/>
              </a:rPr>
              <a:t>逻辑表达式：</a:t>
            </a:r>
            <a:r>
              <a:rPr altLang="en-US" sz="2800" lang="zh-CN">
                <a:solidFill>
                  <a:srgbClr val="000099"/>
                </a:solidFill>
                <a:latin typeface="" pitchFamily="18" charset="0"/>
              </a:rPr>
              <a:t> </a:t>
            </a:r>
            <a:r>
              <a:rPr altLang="zh-CN" sz="2800" i="1" lang="en-US">
                <a:solidFill>
                  <a:srgbClr val="000099"/>
                </a:solidFill>
                <a:latin typeface="" pitchFamily="18" charset="0"/>
              </a:rPr>
              <a:t>Y</a:t>
            </a:r>
            <a:r>
              <a:rPr altLang="zh-CN" sz="2800" lang="en-US">
                <a:solidFill>
                  <a:srgbClr val="000099"/>
                </a:solidFill>
                <a:latin typeface="" pitchFamily="18" charset="0"/>
              </a:rPr>
              <a:t> = </a:t>
            </a:r>
            <a:r>
              <a:rPr altLang="zh-CN" sz="2800" i="1" lang="en-US">
                <a:solidFill>
                  <a:srgbClr val="000099"/>
                </a:solidFill>
                <a:latin typeface="" pitchFamily="18" charset="0"/>
              </a:rPr>
              <a:t>A</a:t>
            </a:r>
            <a:r>
              <a:rPr altLang="zh-CN" sz="2800" lang="en-US">
                <a:solidFill>
                  <a:srgbClr val="000099"/>
                </a:solidFill>
                <a:latin typeface="" pitchFamily="18" charset="0"/>
              </a:rPr>
              <a:t> • </a:t>
            </a:r>
            <a:r>
              <a:rPr altLang="zh-CN" sz="2800" i="1" lang="en-US">
                <a:solidFill>
                  <a:srgbClr val="000099"/>
                </a:solidFill>
                <a:latin typeface="" pitchFamily="18" charset="0"/>
              </a:rPr>
              <a:t>B</a:t>
            </a:r>
          </a:p>
        </p:txBody>
      </p:sp>
      <p:sp>
        <p:nvSpPr>
          <p:cNvPr id="1048742" name="Rectangle 21"/>
          <p:cNvSpPr/>
          <p:nvPr>
            <p:ph type="subTitle" sz="full" idx="1"/>
          </p:nvPr>
        </p:nvSpPr>
        <p:spPr>
          <a:xfrm rot="0">
            <a:off x="508000" y="620712"/>
            <a:ext cx="3200400" cy="4572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r>
              <a:rPr altLang="zh-CN" b="1" sz="2800" lang="en-US">
                <a:solidFill>
                  <a:srgbClr val="CC0000"/>
                </a:solidFill>
                <a:effectLst>
                  <a:outerShdw algn="tl" blurRad="38100" dir="2700000" dist="38100">
                    <a:srgbClr val="C0C0C0"/>
                  </a:outerShdw>
                </a:effectLst>
              </a:rPr>
              <a:t>1. </a:t>
            </a:r>
            <a:r>
              <a:rPr altLang="en-US" b="1" sz="2800" lang="zh-CN">
                <a:solidFill>
                  <a:srgbClr val="CC0000"/>
                </a:solidFill>
                <a:effectLst>
                  <a:outerShdw algn="tl" blurRad="38100" dir="2700000" dist="38100">
                    <a:srgbClr val="C0C0C0"/>
                  </a:outerShdw>
                </a:effectLst>
              </a:rPr>
              <a:t>与逻辑关系</a:t>
            </a:r>
          </a:p>
        </p:txBody>
      </p:sp>
      <p:sp>
        <p:nvSpPr>
          <p:cNvPr id="1048743" name="Rectangle 22"/>
          <p:cNvSpPr/>
          <p:nvPr/>
        </p:nvSpPr>
        <p:spPr>
          <a:xfrm rot="0">
            <a:off x="544512" y="4114800"/>
            <a:ext cx="8204200" cy="10058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pPr>
            <a:r>
              <a:rPr altLang="zh-CN" sz="2800" lang="en-US">
                <a:solidFill>
                  <a:srgbClr val="CC0000"/>
                </a:solidFill>
                <a:effectLst>
                  <a:outerShdw algn="tl" blurRad="38100" dir="2700000" dist="38100">
                    <a:srgbClr val="C0C0C0"/>
                  </a:outerShdw>
                </a:effectLst>
                <a:latin typeface="" pitchFamily="18" charset="0"/>
              </a:rPr>
              <a:t>        </a:t>
            </a:r>
            <a:r>
              <a:rPr altLang="en-US" sz="2800" lang="zh-CN">
                <a:solidFill>
                  <a:srgbClr val="CC0000"/>
                </a:solidFill>
                <a:effectLst>
                  <a:outerShdw algn="tl" blurRad="38100" dir="2700000" dist="38100">
                    <a:srgbClr val="C0C0C0"/>
                  </a:outerShdw>
                </a:effectLst>
                <a:latin typeface="" pitchFamily="18" charset="0"/>
              </a:rPr>
              <a:t>与</a:t>
            </a:r>
            <a:r>
              <a:rPr altLang="en-US" sz="2800" lang="zh-CN">
                <a:solidFill>
                  <a:srgbClr val="000018"/>
                </a:solidFill>
                <a:effectLst>
                  <a:outerShdw algn="tl" blurRad="38100" dir="2700000" dist="38100">
                    <a:srgbClr val="C0C0C0"/>
                  </a:outerShdw>
                </a:effectLst>
                <a:latin typeface="" pitchFamily="18" charset="0"/>
              </a:rPr>
              <a:t>逻辑关系是指当决定某事件的条件全部具备时，该事件才发生。</a:t>
            </a:r>
          </a:p>
        </p:txBody>
      </p:sp>
      <p:sp>
        <p:nvSpPr>
          <p:cNvPr id="1048744" name="Line 23"/>
          <p:cNvSpPr/>
          <p:nvPr/>
        </p:nvSpPr>
        <p:spPr>
          <a:xfrm rot="5400000" flipH="1">
            <a:off x="1682749" y="1409700"/>
            <a:ext cx="423862" cy="414337"/>
          </a:xfrm>
          <a:prstGeom prst="line"/>
          <a:noFill/>
          <a:ln w="38100" cap="flat" cmpd="sng">
            <a:solidFill>
              <a:srgbClr val="FF3300">
                <a:alpha val="100000"/>
              </a:srgbClr>
            </a:solidFill>
            <a:prstDash val="solid"/>
            <a:round/>
            <a:tailEnd type="triangle" w="med" len="med"/>
          </a:ln>
        </p:spPr>
      </p:sp>
      <p:sp>
        <p:nvSpPr>
          <p:cNvPr id="1048745" name="Line 24"/>
          <p:cNvSpPr/>
          <p:nvPr/>
        </p:nvSpPr>
        <p:spPr>
          <a:xfrm rot="5400000" flipH="1">
            <a:off x="2755106" y="1451769"/>
            <a:ext cx="381000" cy="373062"/>
          </a:xfrm>
          <a:prstGeom prst="line"/>
          <a:noFill/>
          <a:ln w="38100" cap="flat" cmpd="sng">
            <a:solidFill>
              <a:srgbClr val="FF3300">
                <a:alpha val="100000"/>
              </a:srgbClr>
            </a:solidFill>
            <a:prstDash val="solid"/>
            <a:round/>
            <a:tailEnd type="triangle" w="med" len="med"/>
          </a:ln>
        </p:spPr>
      </p:sp>
      <p:grpSp>
        <p:nvGrpSpPr>
          <p:cNvPr id="199" name=""/>
          <p:cNvGrpSpPr/>
          <p:nvPr/>
        </p:nvGrpSpPr>
        <p:grpSpPr>
          <a:xfrm rot="0">
            <a:off x="5500687" y="1881187"/>
            <a:ext cx="1524000" cy="519112"/>
            <a:chOff x="1584" y="2881"/>
            <a:chExt cx="960" cy="327"/>
          </a:xfrm>
        </p:grpSpPr>
        <p:sp>
          <p:nvSpPr>
            <p:cNvPr id="1048746" name="Text Box 26"/>
            <p:cNvSpPr txBox="1"/>
            <p:nvPr/>
          </p:nvSpPr>
          <p:spPr>
            <a:xfrm rot="0">
              <a:off x="1584" y="288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8747" name="Text Box 27"/>
            <p:cNvSpPr txBox="1"/>
            <p:nvPr/>
          </p:nvSpPr>
          <p:spPr>
            <a:xfrm rot="0">
              <a:off x="2256" y="288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grpSp>
      <p:grpSp>
        <p:nvGrpSpPr>
          <p:cNvPr id="200" name=""/>
          <p:cNvGrpSpPr/>
          <p:nvPr/>
        </p:nvGrpSpPr>
        <p:grpSpPr>
          <a:xfrm rot="0">
            <a:off x="5500687" y="2338387"/>
            <a:ext cx="1447800" cy="519112"/>
            <a:chOff x="1584" y="3169"/>
            <a:chExt cx="912" cy="327"/>
          </a:xfrm>
        </p:grpSpPr>
        <p:sp>
          <p:nvSpPr>
            <p:cNvPr id="1048748" name="Text Box 29"/>
            <p:cNvSpPr txBox="1"/>
            <p:nvPr/>
          </p:nvSpPr>
          <p:spPr>
            <a:xfrm rot="0">
              <a:off x="1584" y="3169"/>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8749" name="Rectangle 30"/>
            <p:cNvSpPr/>
            <p:nvPr/>
          </p:nvSpPr>
          <p:spPr>
            <a:xfrm rot="0">
              <a:off x="2256" y="3169"/>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sp>
        <p:nvSpPr>
          <p:cNvPr id="1048750" name="Text Box 31"/>
          <p:cNvSpPr txBox="1"/>
          <p:nvPr/>
        </p:nvSpPr>
        <p:spPr>
          <a:xfrm rot="0">
            <a:off x="7481887" y="2338387"/>
            <a:ext cx="4572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grpSp>
        <p:nvGrpSpPr>
          <p:cNvPr id="201" name=""/>
          <p:cNvGrpSpPr/>
          <p:nvPr/>
        </p:nvGrpSpPr>
        <p:grpSpPr>
          <a:xfrm rot="0">
            <a:off x="5500687" y="3300412"/>
            <a:ext cx="1428750" cy="519112"/>
            <a:chOff x="1584" y="3745"/>
            <a:chExt cx="900" cy="327"/>
          </a:xfrm>
        </p:grpSpPr>
        <p:sp>
          <p:nvSpPr>
            <p:cNvPr id="1048751" name="Rectangle 33"/>
            <p:cNvSpPr/>
            <p:nvPr/>
          </p:nvSpPr>
          <p:spPr>
            <a:xfrm rot="0">
              <a:off x="1584" y="374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latin typeface="" pitchFamily="18" charset="0"/>
                </a:rPr>
                <a:t>1</a:t>
              </a:r>
            </a:p>
          </p:txBody>
        </p:sp>
        <p:sp>
          <p:nvSpPr>
            <p:cNvPr id="1048752" name="Rectangle 34"/>
            <p:cNvSpPr/>
            <p:nvPr/>
          </p:nvSpPr>
          <p:spPr>
            <a:xfrm rot="0">
              <a:off x="2256" y="374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latin typeface="" pitchFamily="18" charset="0"/>
                </a:rPr>
                <a:t>1</a:t>
              </a:r>
            </a:p>
          </p:txBody>
        </p:sp>
      </p:grpSp>
      <p:sp>
        <p:nvSpPr>
          <p:cNvPr id="1048753" name="Rectangle 35"/>
          <p:cNvSpPr/>
          <p:nvPr/>
        </p:nvSpPr>
        <p:spPr>
          <a:xfrm rot="0">
            <a:off x="7481887" y="3330575"/>
            <a:ext cx="361950"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latin typeface="" pitchFamily="18" charset="0"/>
              </a:rPr>
              <a:t>1</a:t>
            </a:r>
          </a:p>
        </p:txBody>
      </p:sp>
      <p:grpSp>
        <p:nvGrpSpPr>
          <p:cNvPr id="202" name=""/>
          <p:cNvGrpSpPr/>
          <p:nvPr/>
        </p:nvGrpSpPr>
        <p:grpSpPr>
          <a:xfrm rot="0">
            <a:off x="5500687" y="2843212"/>
            <a:ext cx="2343150" cy="519112"/>
            <a:chOff x="3552" y="2526"/>
            <a:chExt cx="1476" cy="327"/>
          </a:xfrm>
        </p:grpSpPr>
        <p:sp>
          <p:nvSpPr>
            <p:cNvPr id="1048754" name="Rectangle 37"/>
            <p:cNvSpPr/>
            <p:nvPr/>
          </p:nvSpPr>
          <p:spPr>
            <a:xfrm rot="0">
              <a:off x="4224"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8755" name="Rectangle 38"/>
            <p:cNvSpPr/>
            <p:nvPr/>
          </p:nvSpPr>
          <p:spPr>
            <a:xfrm rot="0">
              <a:off x="3552"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sp>
          <p:nvSpPr>
            <p:cNvPr id="1048756" name="Rectangle 39"/>
            <p:cNvSpPr/>
            <p:nvPr/>
          </p:nvSpPr>
          <p:spPr>
            <a:xfrm rot="0">
              <a:off x="4800"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grpSp>
      <p:sp>
        <p:nvSpPr>
          <p:cNvPr id="1048757" name="Rectangle 40"/>
          <p:cNvSpPr/>
          <p:nvPr/>
        </p:nvSpPr>
        <p:spPr>
          <a:xfrm rot="0">
            <a:off x="7481887" y="1835150"/>
            <a:ext cx="361950"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latin typeface="" pitchFamily="18" charset="0"/>
              </a:rPr>
              <a:t>0</a:t>
            </a:r>
          </a:p>
        </p:txBody>
      </p:sp>
      <p:grpSp>
        <p:nvGrpSpPr>
          <p:cNvPr id="203" name=""/>
          <p:cNvGrpSpPr/>
          <p:nvPr/>
        </p:nvGrpSpPr>
        <p:grpSpPr>
          <a:xfrm rot="0">
            <a:off x="5195887" y="1225550"/>
            <a:ext cx="3048000" cy="2636837"/>
            <a:chOff x="3552" y="787"/>
            <a:chExt cx="1920" cy="1661"/>
          </a:xfrm>
        </p:grpSpPr>
        <p:sp>
          <p:nvSpPr>
            <p:cNvPr id="1048758" name="Text Box 42"/>
            <p:cNvSpPr txBox="1"/>
            <p:nvPr/>
          </p:nvSpPr>
          <p:spPr>
            <a:xfrm rot="0">
              <a:off x="3696" y="78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A</a:t>
              </a:r>
            </a:p>
          </p:txBody>
        </p:sp>
        <p:sp>
          <p:nvSpPr>
            <p:cNvPr id="1048759" name="Text Box 43"/>
            <p:cNvSpPr txBox="1"/>
            <p:nvPr/>
          </p:nvSpPr>
          <p:spPr>
            <a:xfrm rot="0">
              <a:off x="4368" y="78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B</a:t>
              </a:r>
            </a:p>
          </p:txBody>
        </p:sp>
        <p:sp>
          <p:nvSpPr>
            <p:cNvPr id="1048760" name="Text Box 44"/>
            <p:cNvSpPr txBox="1"/>
            <p:nvPr/>
          </p:nvSpPr>
          <p:spPr>
            <a:xfrm rot="0">
              <a:off x="5040" y="787"/>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Y</a:t>
              </a:r>
            </a:p>
          </p:txBody>
        </p:sp>
        <p:sp>
          <p:nvSpPr>
            <p:cNvPr id="1048761" name="Line 45"/>
            <p:cNvSpPr/>
            <p:nvPr/>
          </p:nvSpPr>
          <p:spPr>
            <a:xfrm rot="0">
              <a:off x="3552" y="816"/>
              <a:ext cx="1872" cy="0"/>
            </a:xfrm>
            <a:prstGeom prst="line"/>
            <a:noFill/>
            <a:ln w="28575" cap="flat" cmpd="sng">
              <a:solidFill>
                <a:schemeClr val="lt2">
                  <a:alpha val="100000"/>
                </a:schemeClr>
              </a:solidFill>
              <a:prstDash val="solid"/>
              <a:round/>
            </a:ln>
          </p:spPr>
        </p:sp>
        <p:sp>
          <p:nvSpPr>
            <p:cNvPr id="1048762" name="Line 46"/>
            <p:cNvSpPr/>
            <p:nvPr/>
          </p:nvSpPr>
          <p:spPr>
            <a:xfrm rot="0">
              <a:off x="4848" y="816"/>
              <a:ext cx="0" cy="1632"/>
            </a:xfrm>
            <a:prstGeom prst="line"/>
            <a:noFill/>
            <a:ln w="28575" cap="flat" cmpd="sng">
              <a:solidFill>
                <a:schemeClr val="lt2">
                  <a:alpha val="100000"/>
                </a:schemeClr>
              </a:solidFill>
              <a:prstDash val="solid"/>
              <a:round/>
            </a:ln>
          </p:spPr>
        </p:sp>
        <p:sp>
          <p:nvSpPr>
            <p:cNvPr id="1048763" name="Line 47"/>
            <p:cNvSpPr/>
            <p:nvPr/>
          </p:nvSpPr>
          <p:spPr>
            <a:xfrm rot="0">
              <a:off x="4224" y="816"/>
              <a:ext cx="0" cy="1632"/>
            </a:xfrm>
            <a:prstGeom prst="line"/>
            <a:noFill/>
            <a:ln w="28575" cap="flat" cmpd="sng">
              <a:solidFill>
                <a:schemeClr val="lt2">
                  <a:alpha val="100000"/>
                </a:schemeClr>
              </a:solidFill>
              <a:prstDash val="solid"/>
              <a:round/>
            </a:ln>
          </p:spPr>
        </p:sp>
        <p:sp>
          <p:nvSpPr>
            <p:cNvPr id="1048764" name="Line 48"/>
            <p:cNvSpPr/>
            <p:nvPr/>
          </p:nvSpPr>
          <p:spPr>
            <a:xfrm rot="0">
              <a:off x="3552" y="1153"/>
              <a:ext cx="1872" cy="0"/>
            </a:xfrm>
            <a:prstGeom prst="line"/>
            <a:noFill/>
            <a:ln w="28575" cap="sq" cmpd="sng">
              <a:solidFill>
                <a:schemeClr val="lt2">
                  <a:alpha val="100000"/>
                </a:schemeClr>
              </a:solidFill>
              <a:prstDash val="solid"/>
              <a:round/>
            </a:ln>
          </p:spPr>
        </p:sp>
        <p:sp>
          <p:nvSpPr>
            <p:cNvPr id="1048765" name="Line 49"/>
            <p:cNvSpPr/>
            <p:nvPr/>
          </p:nvSpPr>
          <p:spPr>
            <a:xfrm rot="0">
              <a:off x="3600" y="2448"/>
              <a:ext cx="1872" cy="0"/>
            </a:xfrm>
            <a:prstGeom prst="line"/>
            <a:noFill/>
            <a:ln w="28575" cap="sq" cmpd="sng">
              <a:solidFill>
                <a:schemeClr val="lt2">
                  <a:alpha val="100000"/>
                </a:schemeClr>
              </a:solidFill>
              <a:prstDash val="solid"/>
              <a:round/>
            </a:ln>
          </p:spPr>
        </p:sp>
      </p:grpSp>
      <p:grpSp>
        <p:nvGrpSpPr>
          <p:cNvPr id="204" name=""/>
          <p:cNvGrpSpPr/>
          <p:nvPr/>
        </p:nvGrpSpPr>
        <p:grpSpPr>
          <a:xfrm rot="10800000" flipH="1">
            <a:off x="1687512" y="1447800"/>
            <a:ext cx="1484312" cy="414337"/>
            <a:chOff x="1513" y="672"/>
            <a:chExt cx="935" cy="261"/>
          </a:xfrm>
        </p:grpSpPr>
        <p:sp>
          <p:nvSpPr>
            <p:cNvPr id="1048766" name="Line 51"/>
            <p:cNvSpPr/>
            <p:nvPr/>
          </p:nvSpPr>
          <p:spPr>
            <a:xfrm rot="0" flipH="1">
              <a:off x="1513" y="672"/>
              <a:ext cx="267" cy="261"/>
            </a:xfrm>
            <a:prstGeom prst="line"/>
            <a:noFill/>
            <a:ln w="38100" cap="flat" cmpd="sng">
              <a:solidFill>
                <a:srgbClr val="FF3300">
                  <a:alpha val="100000"/>
                </a:srgbClr>
              </a:solidFill>
              <a:prstDash val="solid"/>
              <a:round/>
              <a:tailEnd type="triangle" w="med" len="med"/>
            </a:ln>
          </p:spPr>
        </p:sp>
        <p:sp>
          <p:nvSpPr>
            <p:cNvPr id="1048767" name="Line 52"/>
            <p:cNvSpPr/>
            <p:nvPr/>
          </p:nvSpPr>
          <p:spPr>
            <a:xfrm rot="0" flipH="1">
              <a:off x="2181" y="672"/>
              <a:ext cx="267" cy="261"/>
            </a:xfrm>
            <a:prstGeom prst="line"/>
            <a:noFill/>
            <a:ln w="38100" cap="flat" cmpd="sng">
              <a:solidFill>
                <a:srgbClr val="FF3300">
                  <a:alpha val="100000"/>
                </a:srgbClr>
              </a:solidFill>
              <a:prstDash val="solid"/>
              <a:round/>
              <a:tailEnd type="triangle" w="med" len="med"/>
            </a:ln>
          </p:spPr>
        </p:sp>
      </p:grpSp>
      <p:grpSp>
        <p:nvGrpSpPr>
          <p:cNvPr id="205" name=""/>
          <p:cNvGrpSpPr/>
          <p:nvPr/>
        </p:nvGrpSpPr>
        <p:grpSpPr>
          <a:xfrm rot="0">
            <a:off x="695325" y="1143000"/>
            <a:ext cx="3460750" cy="2190750"/>
            <a:chOff x="438" y="720"/>
            <a:chExt cx="2180" cy="1380"/>
          </a:xfrm>
        </p:grpSpPr>
        <p:pic>
          <p:nvPicPr>
            <p:cNvPr id="2097156" name="Picture 75" descr="图片5"/>
            <p:cNvPicPr>
              <a:picLocks/>
            </p:cNvPicPr>
            <p:nvPr/>
          </p:nvPicPr>
          <p:blipFill>
            <a:blip xmlns:r="http://schemas.openxmlformats.org/officeDocument/2006/relationships" r:embed="rId1"/>
            <a:srcRect l="0" t="0" r="0" b="0"/>
            <a:stretch>
              <a:fillRect/>
            </a:stretch>
          </p:blipFill>
          <p:spPr>
            <a:xfrm rot="0">
              <a:off x="438" y="974"/>
              <a:ext cx="2180" cy="1126"/>
            </a:xfrm>
            <a:prstGeom prst="rect"/>
            <a:noFill/>
            <a:ln>
              <a:noFill/>
            </a:ln>
          </p:spPr>
        </p:pic>
        <p:sp>
          <p:nvSpPr>
            <p:cNvPr id="1048768" name="Text Box 53"/>
            <p:cNvSpPr txBox="1"/>
            <p:nvPr/>
          </p:nvSpPr>
          <p:spPr>
            <a:xfrm rot="0">
              <a:off x="1831" y="724"/>
              <a:ext cx="284" cy="281"/>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i="1" lang="en-US">
                  <a:solidFill>
                    <a:srgbClr val="000018"/>
                  </a:solidFill>
                  <a:latin typeface="" pitchFamily="18" charset="0"/>
                </a:rPr>
                <a:t>B</a:t>
              </a:r>
            </a:p>
          </p:txBody>
        </p:sp>
        <p:sp>
          <p:nvSpPr>
            <p:cNvPr id="1048769" name="Text Box 54"/>
            <p:cNvSpPr txBox="1"/>
            <p:nvPr/>
          </p:nvSpPr>
          <p:spPr>
            <a:xfrm rot="0">
              <a:off x="1904" y="1356"/>
              <a:ext cx="412" cy="327"/>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FF3300"/>
                  </a:solidFill>
                  <a:latin typeface="" pitchFamily="18" charset="0"/>
                </a:rPr>
                <a:t>Y</a:t>
              </a:r>
            </a:p>
          </p:txBody>
        </p:sp>
        <p:sp>
          <p:nvSpPr>
            <p:cNvPr id="1048770" name="Rectangle 55"/>
            <p:cNvSpPr/>
            <p:nvPr/>
          </p:nvSpPr>
          <p:spPr>
            <a:xfrm rot="0">
              <a:off x="1152" y="720"/>
              <a:ext cx="343" cy="28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i="1" lang="en-US">
                  <a:solidFill>
                    <a:srgbClr val="000018"/>
                  </a:solidFill>
                  <a:latin typeface="" pitchFamily="18" charset="0"/>
                </a:rPr>
                <a:t>A</a:t>
              </a:r>
            </a:p>
          </p:txBody>
        </p:sp>
      </p:grpSp>
      <p:sp>
        <p:nvSpPr>
          <p:cNvPr id="1048771" name="Rectangle 56"/>
          <p:cNvSpPr/>
          <p:nvPr/>
        </p:nvSpPr>
        <p:spPr>
          <a:xfrm rot="0">
            <a:off x="6034087" y="692150"/>
            <a:ext cx="1255712"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sz="2800" lang="zh-CN">
                <a:effectLst>
                  <a:outerShdw algn="tl" blurRad="38100" dir="2700000" dist="38100">
                    <a:srgbClr val="C0C0C0"/>
                  </a:outerShdw>
                </a:effectLst>
                <a:latin typeface="" pitchFamily="18" charset="0"/>
              </a:rPr>
              <a:t>状态表</a:t>
            </a:r>
          </a:p>
        </p:txBody>
      </p:sp>
      <p:sp>
        <p:nvSpPr>
          <p:cNvPr id="1048772" name="Oval 57"/>
          <p:cNvSpPr/>
          <p:nvPr/>
        </p:nvSpPr>
        <p:spPr>
          <a:xfrm rot="0">
            <a:off x="3516312" y="2133600"/>
            <a:ext cx="636587" cy="620712"/>
          </a:xfrm>
          <a:prstGeom prst="ellipse"/>
          <a:solidFill>
            <a:srgbClr val="FF3300"/>
          </a:solid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205"/>
                                        </p:tgtEl>
                                        <p:attrNameLst>
                                          <p:attrName>style.visibility</p:attrName>
                                        </p:attrNameLst>
                                      </p:cBhvr>
                                      <p:to>
                                        <p:strVal val="visible"/>
                                      </p:to>
                                    </p:set>
                                    <p:animEffect transition="in" filter="wipe(left)">
                                      <p:cBhvr>
                                        <p:cTn dur="1000" id="7"/>
                                        <p:tgtEl>
                                          <p:spTgt spid="20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5">
                                  <p:stCondLst>
                                    <p:cond delay="0"/>
                                  </p:stCondLst>
                                  <p:childTnLst>
                                    <p:set>
                                      <p:cBhvr>
                                        <p:cTn dur="1" fill="hold" id="11">
                                          <p:stCondLst>
                                            <p:cond delay="0"/>
                                          </p:stCondLst>
                                        </p:cTn>
                                        <p:tgtEl>
                                          <p:spTgt spid="1048743"/>
                                        </p:tgtEl>
                                        <p:attrNameLst>
                                          <p:attrName>style.visibility</p:attrName>
                                        </p:attrNameLst>
                                      </p:cBhvr>
                                      <p:to>
                                        <p:strVal val="visible"/>
                                      </p:to>
                                    </p:set>
                                    <p:animEffect transition="in" filter="blinds(vertical)">
                                      <p:cBhvr>
                                        <p:cTn dur="500" id="12"/>
                                        <p:tgtEl>
                                          <p:spTgt spid="1048743"/>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4" presetSubtype="32">
                                  <p:stCondLst>
                                    <p:cond delay="0"/>
                                  </p:stCondLst>
                                  <p:childTnLst>
                                    <p:set>
                                      <p:cBhvr>
                                        <p:cTn dur="1" fill="hold" id="16">
                                          <p:stCondLst>
                                            <p:cond delay="0"/>
                                          </p:stCondLst>
                                        </p:cTn>
                                        <p:tgtEl>
                                          <p:spTgt spid="203"/>
                                        </p:tgtEl>
                                        <p:attrNameLst>
                                          <p:attrName>style.visibility</p:attrName>
                                        </p:attrNameLst>
                                      </p:cBhvr>
                                      <p:to>
                                        <p:strVal val="visible"/>
                                      </p:to>
                                    </p:set>
                                    <p:animEffect transition="in" filter="box(out)">
                                      <p:cBhvr>
                                        <p:cTn dur="500" id="17"/>
                                        <p:tgtEl>
                                          <p:spTgt spid="203"/>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5">
                                  <p:stCondLst>
                                    <p:cond delay="0"/>
                                  </p:stCondLst>
                                  <p:childTnLst>
                                    <p:set>
                                      <p:cBhvr>
                                        <p:cTn dur="1" fill="hold" id="21">
                                          <p:stCondLst>
                                            <p:cond delay="0"/>
                                          </p:stCondLst>
                                        </p:cTn>
                                        <p:tgtEl>
                                          <p:spTgt spid="1048740"/>
                                        </p:tgtEl>
                                        <p:attrNameLst>
                                          <p:attrName>style.visibility</p:attrName>
                                        </p:attrNameLst>
                                      </p:cBhvr>
                                      <p:to>
                                        <p:strVal val="visible"/>
                                      </p:to>
                                    </p:set>
                                    <p:animEffect transition="in" filter="blinds(vertical)">
                                      <p:cBhvr>
                                        <p:cTn dur="500" id="22"/>
                                        <p:tgtEl>
                                          <p:spTgt spid="1048740"/>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5">
                                  <p:stCondLst>
                                    <p:cond delay="0"/>
                                  </p:stCondLst>
                                  <p:childTnLst>
                                    <p:set>
                                      <p:cBhvr>
                                        <p:cTn dur="1" fill="hold" id="26">
                                          <p:stCondLst>
                                            <p:cond delay="0"/>
                                          </p:stCondLst>
                                        </p:cTn>
                                        <p:tgtEl>
                                          <p:spTgt spid="199"/>
                                        </p:tgtEl>
                                        <p:attrNameLst>
                                          <p:attrName>style.visibility</p:attrName>
                                        </p:attrNameLst>
                                      </p:cBhvr>
                                      <p:to>
                                        <p:strVal val="visible"/>
                                      </p:to>
                                    </p:set>
                                    <p:animEffect transition="in" filter="blinds(vertical)">
                                      <p:cBhvr>
                                        <p:cTn dur="500" id="27"/>
                                        <p:tgtEl>
                                          <p:spTgt spid="199"/>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757"/>
                                        </p:tgtEl>
                                        <p:attrNameLst>
                                          <p:attrName>style.visibility</p:attrName>
                                        </p:attrNameLst>
                                      </p:cBhvr>
                                      <p:to>
                                        <p:strVal val="visible"/>
                                      </p:to>
                                    </p:set>
                                    <p:animEffect transition="in" filter="blinds(horizontal)">
                                      <p:cBhvr>
                                        <p:cTn dur="500" id="32"/>
                                        <p:tgtEl>
                                          <p:spTgt spid="1048757"/>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3" presetSubtype="5">
                                  <p:stCondLst>
                                    <p:cond delay="0"/>
                                  </p:stCondLst>
                                  <p:childTnLst>
                                    <p:set>
                                      <p:cBhvr>
                                        <p:cTn dur="1" fill="hold" id="36">
                                          <p:stCondLst>
                                            <p:cond delay="0"/>
                                          </p:stCondLst>
                                        </p:cTn>
                                        <p:tgtEl>
                                          <p:spTgt spid="200"/>
                                        </p:tgtEl>
                                        <p:attrNameLst>
                                          <p:attrName>style.visibility</p:attrName>
                                        </p:attrNameLst>
                                      </p:cBhvr>
                                      <p:to>
                                        <p:strVal val="visible"/>
                                      </p:to>
                                    </p:set>
                                    <p:animEffect transition="in" filter="blinds(vertical)">
                                      <p:cBhvr>
                                        <p:cTn dur="500" id="37"/>
                                        <p:tgtEl>
                                          <p:spTgt spid="200"/>
                                        </p:tgtEl>
                                      </p:cBhvr>
                                    </p:animEffect>
                                  </p:childTnLst>
                                </p:cTn>
                              </p:par>
                            </p:childTnLst>
                          </p:cTn>
                        </p:par>
                        <p:par>
                          <p:cTn fill="hold" id="38">
                            <p:stCondLst>
                              <p:cond delay="500"/>
                            </p:stCondLst>
                            <p:childTnLst>
                              <p:par>
                                <p:cTn fill="hold" id="39" nodeType="afterEffect" presetClass="entr" presetID="22" presetSubtype="2">
                                  <p:stCondLst>
                                    <p:cond delay="0"/>
                                  </p:stCondLst>
                                  <p:childTnLst>
                                    <p:set>
                                      <p:cBhvr>
                                        <p:cTn dur="1" fill="hold" id="41">
                                          <p:stCondLst>
                                            <p:cond delay="0"/>
                                          </p:stCondLst>
                                        </p:cTn>
                                        <p:tgtEl>
                                          <p:spTgt spid="1048745"/>
                                        </p:tgtEl>
                                        <p:attrNameLst>
                                          <p:attrName>style.visibility</p:attrName>
                                        </p:attrNameLst>
                                      </p:cBhvr>
                                      <p:to>
                                        <p:strVal val="visible"/>
                                      </p:to>
                                    </p:set>
                                    <p:animEffect transition="in" filter="wipe(right)">
                                      <p:cBhvr>
                                        <p:cTn dur="500" id="42"/>
                                        <p:tgtEl>
                                          <p:spTgt spid="1048745"/>
                                        </p:tgtEl>
                                      </p:cBhvr>
                                    </p:animEffect>
                                  </p:childTnLst>
                                  <p:subTnLst>
                                    <p:set>
                                      <p:cBhvr override="childStyle">
                                        <p:cTn afterEffect="1" display="0" dur="1" fill="hold" id="40" masterRel="nextClick" presetSubtype="1"/>
                                        <p:tgtEl>
                                          <p:spTgt spid="1048745"/>
                                        </p:tgtEl>
                                        <p:attrNameLst>
                                          <p:attrName>style.visibility</p:attrName>
                                        </p:attrNameLst>
                                      </p:cBhvr>
                                      <p:to>
                                        <p:strVal val="hidden"/>
                                      </p:to>
                                    </p:set>
                                  </p:sub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3" presetSubtype="5">
                                  <p:stCondLst>
                                    <p:cond delay="0"/>
                                  </p:stCondLst>
                                  <p:childTnLst>
                                    <p:set>
                                      <p:cBhvr>
                                        <p:cTn dur="1" fill="hold" id="46">
                                          <p:stCondLst>
                                            <p:cond delay="0"/>
                                          </p:stCondLst>
                                        </p:cTn>
                                        <p:tgtEl>
                                          <p:spTgt spid="1048750"/>
                                        </p:tgtEl>
                                        <p:attrNameLst>
                                          <p:attrName>style.visibility</p:attrName>
                                        </p:attrNameLst>
                                      </p:cBhvr>
                                      <p:to>
                                        <p:strVal val="visible"/>
                                      </p:to>
                                    </p:set>
                                    <p:animEffect transition="in" filter="blinds(vertical)">
                                      <p:cBhvr>
                                        <p:cTn dur="500" id="47"/>
                                        <p:tgtEl>
                                          <p:spTgt spid="1048750"/>
                                        </p:tgtEl>
                                      </p:cBhvr>
                                    </p:animEffect>
                                  </p:childTnLst>
                                </p:cTn>
                              </p:par>
                            </p:childTnLst>
                          </p:cTn>
                        </p:par>
                      </p:childTnLst>
                    </p:cTn>
                  </p:par>
                  <p:par>
                    <p:cTn fill="hold" id="48">
                      <p:stCondLst>
                        <p:cond delay="indefinite"/>
                      </p:stCondLst>
                      <p:childTnLst>
                        <p:par>
                          <p:cTn fill="hold" id="49">
                            <p:stCondLst>
                              <p:cond delay="0"/>
                            </p:stCondLst>
                            <p:childTnLst>
                              <p:par>
                                <p:cTn fill="hold" id="50" nodeType="clickEffect" presetClass="entr" presetID="22" presetSubtype="2">
                                  <p:stCondLst>
                                    <p:cond delay="0"/>
                                  </p:stCondLst>
                                  <p:childTnLst>
                                    <p:set>
                                      <p:cBhvr>
                                        <p:cTn dur="1" fill="hold" id="51">
                                          <p:stCondLst>
                                            <p:cond delay="0"/>
                                          </p:stCondLst>
                                        </p:cTn>
                                        <p:tgtEl>
                                          <p:spTgt spid="1048744"/>
                                        </p:tgtEl>
                                        <p:attrNameLst>
                                          <p:attrName>style.visibility</p:attrName>
                                        </p:attrNameLst>
                                      </p:cBhvr>
                                      <p:to>
                                        <p:strVal val="visible"/>
                                      </p:to>
                                    </p:set>
                                    <p:animEffect transition="in" filter="wipe(right)">
                                      <p:cBhvr>
                                        <p:cTn dur="500" id="52"/>
                                        <p:tgtEl>
                                          <p:spTgt spid="1048744"/>
                                        </p:tgtEl>
                                      </p:cBhvr>
                                    </p:animEffec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3" presetSubtype="5">
                                  <p:stCondLst>
                                    <p:cond delay="0"/>
                                  </p:stCondLst>
                                  <p:childTnLst>
                                    <p:set>
                                      <p:cBhvr>
                                        <p:cTn dur="1" fill="hold" id="56">
                                          <p:stCondLst>
                                            <p:cond delay="0"/>
                                          </p:stCondLst>
                                        </p:cTn>
                                        <p:tgtEl>
                                          <p:spTgt spid="202"/>
                                        </p:tgtEl>
                                        <p:attrNameLst>
                                          <p:attrName>style.visibility</p:attrName>
                                        </p:attrNameLst>
                                      </p:cBhvr>
                                      <p:to>
                                        <p:strVal val="visible"/>
                                      </p:to>
                                    </p:set>
                                    <p:animEffect transition="in" filter="blinds(vertical)">
                                      <p:cBhvr>
                                        <p:cTn dur="500" id="57"/>
                                        <p:tgtEl>
                                          <p:spTgt spid="202"/>
                                        </p:tgtEl>
                                      </p:cBhvr>
                                    </p:animEffect>
                                  </p:childTnLst>
                                </p:cTn>
                              </p:par>
                            </p:childTnLst>
                          </p:cTn>
                        </p:par>
                      </p:childTnLst>
                    </p:cTn>
                  </p:par>
                  <p:par>
                    <p:cTn fill="hold" id="58">
                      <p:stCondLst>
                        <p:cond delay="indefinite"/>
                      </p:stCondLst>
                      <p:childTnLst>
                        <p:par>
                          <p:cTn fill="hold" id="59">
                            <p:stCondLst>
                              <p:cond delay="0"/>
                            </p:stCondLst>
                            <p:childTnLst>
                              <p:par>
                                <p:cTn fill="hold" id="60" nodeType="clickEffect" presetClass="entr" presetID="22" presetSubtype="2">
                                  <p:stCondLst>
                                    <p:cond delay="0"/>
                                  </p:stCondLst>
                                  <p:childTnLst>
                                    <p:set>
                                      <p:cBhvr>
                                        <p:cTn dur="1" fill="hold" id="61">
                                          <p:stCondLst>
                                            <p:cond delay="0"/>
                                          </p:stCondLst>
                                        </p:cTn>
                                        <p:tgtEl>
                                          <p:spTgt spid="204"/>
                                        </p:tgtEl>
                                        <p:attrNameLst>
                                          <p:attrName>style.visibility</p:attrName>
                                        </p:attrNameLst>
                                      </p:cBhvr>
                                      <p:to>
                                        <p:strVal val="visible"/>
                                      </p:to>
                                    </p:set>
                                    <p:animEffect transition="in" filter="wipe(right)">
                                      <p:cBhvr>
                                        <p:cTn dur="500" id="62"/>
                                        <p:tgtEl>
                                          <p:spTgt spid="204"/>
                                        </p:tgtEl>
                                      </p:cBhvr>
                                    </p:animEffect>
                                  </p:childTnLst>
                                </p:cTn>
                              </p:par>
                            </p:childTnLst>
                          </p:cTn>
                        </p:par>
                      </p:childTnLst>
                    </p:cTn>
                  </p:par>
                  <p:par>
                    <p:cTn fill="hold" id="63">
                      <p:stCondLst>
                        <p:cond delay="indefinite"/>
                      </p:stCondLst>
                      <p:childTnLst>
                        <p:par>
                          <p:cTn fill="hold" id="64">
                            <p:stCondLst>
                              <p:cond delay="0"/>
                            </p:stCondLst>
                            <p:childTnLst>
                              <p:par>
                                <p:cTn fill="hold" id="65" nodeType="clickEffect" presetClass="entr" presetID="3" presetSubtype="5">
                                  <p:stCondLst>
                                    <p:cond delay="0"/>
                                  </p:stCondLst>
                                  <p:childTnLst>
                                    <p:set>
                                      <p:cBhvr>
                                        <p:cTn dur="1" fill="hold" id="66">
                                          <p:stCondLst>
                                            <p:cond delay="0"/>
                                          </p:stCondLst>
                                        </p:cTn>
                                        <p:tgtEl>
                                          <p:spTgt spid="201"/>
                                        </p:tgtEl>
                                        <p:attrNameLst>
                                          <p:attrName>style.visibility</p:attrName>
                                        </p:attrNameLst>
                                      </p:cBhvr>
                                      <p:to>
                                        <p:strVal val="visible"/>
                                      </p:to>
                                    </p:set>
                                    <p:animEffect transition="in" filter="blinds(vertical)">
                                      <p:cBhvr>
                                        <p:cTn dur="500" id="67"/>
                                        <p:tgtEl>
                                          <p:spTgt spid="201"/>
                                        </p:tgtEl>
                                      </p:cBhvr>
                                    </p:animEffect>
                                  </p:childTnLst>
                                </p:cTn>
                              </p:par>
                            </p:childTnLst>
                          </p:cTn>
                        </p:par>
                      </p:childTnLst>
                    </p:cTn>
                  </p:par>
                  <p:par>
                    <p:cTn fill="hold" id="68">
                      <p:stCondLst>
                        <p:cond delay="indefinite"/>
                      </p:stCondLst>
                      <p:childTnLst>
                        <p:par>
                          <p:cTn fill="hold" id="69">
                            <p:stCondLst>
                              <p:cond delay="0"/>
                            </p:stCondLst>
                            <p:childTnLst>
                              <p:par>
                                <p:cTn fill="hold" grpId="0" id="70" nodeType="clickEffect" presetClass="entr" presetID="22" presetSubtype="8">
                                  <p:stCondLst>
                                    <p:cond delay="0"/>
                                  </p:stCondLst>
                                  <p:childTnLst>
                                    <p:set>
                                      <p:cBhvr>
                                        <p:cTn dur="1" fill="hold" id="71">
                                          <p:stCondLst>
                                            <p:cond delay="0"/>
                                          </p:stCondLst>
                                        </p:cTn>
                                        <p:tgtEl>
                                          <p:spTgt spid="1048772"/>
                                        </p:tgtEl>
                                        <p:attrNameLst>
                                          <p:attrName>style.visibility</p:attrName>
                                        </p:attrNameLst>
                                      </p:cBhvr>
                                      <p:to>
                                        <p:strVal val="visible"/>
                                      </p:to>
                                    </p:set>
                                    <p:animEffect transition="in" filter="wipe(left)">
                                      <p:cBhvr>
                                        <p:cTn dur="500" id="72"/>
                                        <p:tgtEl>
                                          <p:spTgt spid="1048772"/>
                                        </p:tgtEl>
                                      </p:cBhvr>
                                    </p:animEffect>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3" presetSubtype="5">
                                  <p:stCondLst>
                                    <p:cond delay="0"/>
                                  </p:stCondLst>
                                  <p:childTnLst>
                                    <p:set>
                                      <p:cBhvr>
                                        <p:cTn dur="1" fill="hold" id="76">
                                          <p:stCondLst>
                                            <p:cond delay="0"/>
                                          </p:stCondLst>
                                        </p:cTn>
                                        <p:tgtEl>
                                          <p:spTgt spid="1048753"/>
                                        </p:tgtEl>
                                        <p:attrNameLst>
                                          <p:attrName>style.visibility</p:attrName>
                                        </p:attrNameLst>
                                      </p:cBhvr>
                                      <p:to>
                                        <p:strVal val="visible"/>
                                      </p:to>
                                    </p:set>
                                    <p:animEffect transition="in" filter="blinds(vertical)">
                                      <p:cBhvr>
                                        <p:cTn dur="500" id="77"/>
                                        <p:tgtEl>
                                          <p:spTgt spid="1048753"/>
                                        </p:tgtEl>
                                      </p:cBhvr>
                                    </p:animEffect>
                                  </p:childTnLst>
                                </p:cTn>
                              </p:par>
                            </p:childTnLst>
                          </p:cTn>
                        </p:par>
                      </p:childTnLst>
                    </p:cTn>
                  </p:par>
                  <p:par>
                    <p:cTn fill="hold" id="78">
                      <p:stCondLst>
                        <p:cond delay="indefinite"/>
                      </p:stCondLst>
                      <p:childTnLst>
                        <p:par>
                          <p:cTn fill="hold" id="79">
                            <p:stCondLst>
                              <p:cond delay="0"/>
                            </p:stCondLst>
                            <p:childTnLst>
                              <p:par>
                                <p:cTn fill="hold" grpId="0" id="80" nodeType="clickEffect" presetClass="entr" presetID="4" presetSubtype="32">
                                  <p:stCondLst>
                                    <p:cond delay="0"/>
                                  </p:stCondLst>
                                  <p:childTnLst>
                                    <p:set>
                                      <p:cBhvr>
                                        <p:cTn dur="1" fill="hold" id="81">
                                          <p:stCondLst>
                                            <p:cond delay="0"/>
                                          </p:stCondLst>
                                        </p:cTn>
                                        <p:tgtEl>
                                          <p:spTgt spid="1048741"/>
                                        </p:tgtEl>
                                        <p:attrNameLst>
                                          <p:attrName>style.visibility</p:attrName>
                                        </p:attrNameLst>
                                      </p:cBhvr>
                                      <p:to>
                                        <p:strVal val="visible"/>
                                      </p:to>
                                    </p:set>
                                    <p:animEffect transition="in" filter="box(out)">
                                      <p:cBhvr>
                                        <p:cTn dur="500" id="82"/>
                                        <p:tgtEl>
                                          <p:spTgt spid="1048741"/>
                                        </p:tgtEl>
                                      </p:cBhvr>
                                    </p:animEffect>
                                  </p:childTnLst>
                                </p:cTn>
                              </p:par>
                            </p:childTnLst>
                          </p:cTn>
                        </p:par>
                      </p:childTnLst>
                    </p:cTn>
                  </p:par>
                  <p:par>
                    <p:cTn fill="hold" id="83">
                      <p:stCondLst>
                        <p:cond delay="indefinite"/>
                      </p:stCondLst>
                      <p:childTnLst>
                        <p:par>
                          <p:cTn fill="hold" id="84">
                            <p:stCondLst>
                              <p:cond delay="0"/>
                            </p:stCondLst>
                            <p:childTnLst>
                              <p:par>
                                <p:cTn fill="hold" grpId="0" id="85" nodeType="clickEffect" presetClass="entr" presetID="22" presetSubtype="8">
                                  <p:stCondLst>
                                    <p:cond delay="0"/>
                                  </p:stCondLst>
                                  <p:childTnLst>
                                    <p:set>
                                      <p:cBhvr>
                                        <p:cTn dur="1" fill="hold" id="86">
                                          <p:stCondLst>
                                            <p:cond delay="0"/>
                                          </p:stCondLst>
                                        </p:cTn>
                                        <p:tgtEl>
                                          <p:spTgt spid="1048771"/>
                                        </p:tgtEl>
                                        <p:attrNameLst>
                                          <p:attrName>style.visibility</p:attrName>
                                        </p:attrNameLst>
                                      </p:cBhvr>
                                      <p:to>
                                        <p:strVal val="visible"/>
                                      </p:to>
                                    </p:set>
                                    <p:animEffect transition="in" filter="wipe(left)">
                                      <p:cBhvr>
                                        <p:cTn dur="500" id="87"/>
                                        <p:tgtEl>
                                          <p:spTgt spid="1048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0" grpId="0" uiExpand="0" build="whole"/>
      <p:bldP spid="1048741" grpId="0" uiExpand="0" build="whole" animBg="1"/>
      <p:bldP spid="1048743" grpId="0" uiExpand="0" build="whole"/>
      <p:bldP spid="1048750" grpId="0" uiExpand="0" build="whole"/>
      <p:bldP spid="1048753" grpId="0" uiExpand="0" build="whole"/>
      <p:bldP spid="1048757" grpId="0" uiExpand="0" build="whole"/>
      <p:bldP spid="1048771" grpId="0" uiExpand="0" build="whole"/>
      <p:bldP spid="1048772" grpId="0" uiExpand="0" build="whole"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362" name=""/>
        <p:cNvGrpSpPr/>
        <p:nvPr/>
      </p:nvGrpSpPr>
      <p:grpSpPr>
        <a:xfrm rot="0">
          <a:off x="0" y="0"/>
          <a:ext cx="0" cy="0"/>
          <a:chOff x="0" y="0"/>
          <a:chExt cx="0" cy="0"/>
        </a:xfrm>
      </p:grpSpPr>
      <p:grpSp>
        <p:nvGrpSpPr>
          <p:cNvPr id="363" name=""/>
          <p:cNvGrpSpPr/>
          <p:nvPr/>
        </p:nvGrpSpPr>
        <p:grpSpPr>
          <a:xfrm rot="0">
            <a:off x="3659187" y="2563812"/>
            <a:ext cx="3048000" cy="2362200"/>
            <a:chOff x="2304" y="2160"/>
            <a:chExt cx="1488" cy="1488"/>
          </a:xfrm>
        </p:grpSpPr>
        <p:sp>
          <p:nvSpPr>
            <p:cNvPr id="1049362" name="AutoShape 3"/>
            <p:cNvSpPr/>
            <p:nvPr/>
          </p:nvSpPr>
          <p:spPr>
            <a:xfrm rot="0">
              <a:off x="2304" y="2160"/>
              <a:ext cx="48" cy="1488"/>
            </a:xfrm>
            <a:prstGeom prst="rightBrace"/>
            <a:noFill/>
            <a:ln w="28575"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363" name="Text Box 4"/>
            <p:cNvSpPr txBox="1"/>
            <p:nvPr/>
          </p:nvSpPr>
          <p:spPr>
            <a:xfrm rot="0">
              <a:off x="2448" y="2736"/>
              <a:ext cx="134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FF3300"/>
                  </a:solidFill>
                  <a:effectLst>
                    <a:outerShdw algn="tl" blurRad="38100" dir="2700000" dist="38100">
                      <a:srgbClr val="C0C0C0"/>
                    </a:outerShdw>
                  </a:effectLst>
                  <a:latin typeface="" pitchFamily="18" charset="0"/>
                </a:rPr>
                <a:t>有 </a:t>
              </a:r>
              <a:r>
                <a:rPr altLang="zh-CN" sz="2800" lang="en-US">
                  <a:solidFill>
                    <a:srgbClr val="FF3300"/>
                  </a:solidFill>
                  <a:effectLst>
                    <a:outerShdw algn="tl" blurRad="38100" dir="2700000" dist="38100">
                      <a:srgbClr val="C0C0C0"/>
                    </a:outerShdw>
                  </a:effectLst>
                  <a:latin typeface="" pitchFamily="18" charset="0"/>
                </a:rPr>
                <a:t>0 </a:t>
              </a:r>
              <a:r>
                <a:rPr altLang="en-US" sz="2800" lang="zh-CN">
                  <a:solidFill>
                    <a:srgbClr val="FF3300"/>
                  </a:solidFill>
                  <a:effectLst>
                    <a:outerShdw algn="tl" blurRad="38100" dir="2700000" dist="38100">
                      <a:srgbClr val="C0C0C0"/>
                    </a:outerShdw>
                  </a:effectLst>
                  <a:latin typeface="" pitchFamily="18" charset="0"/>
                </a:rPr>
                <a:t>出 </a:t>
              </a:r>
              <a:r>
                <a:rPr altLang="zh-CN" sz="2800" lang="en-US">
                  <a:solidFill>
                    <a:srgbClr val="FF3300"/>
                  </a:solidFill>
                  <a:effectLst>
                    <a:outerShdw algn="tl" blurRad="38100" dir="2700000" dist="38100">
                      <a:srgbClr val="C0C0C0"/>
                    </a:outerShdw>
                  </a:effectLst>
                  <a:latin typeface="" pitchFamily="18" charset="0"/>
                </a:rPr>
                <a:t>1 </a:t>
              </a:r>
            </a:p>
          </p:txBody>
        </p:sp>
      </p:grpSp>
      <p:grpSp>
        <p:nvGrpSpPr>
          <p:cNvPr id="364" name=""/>
          <p:cNvGrpSpPr/>
          <p:nvPr/>
        </p:nvGrpSpPr>
        <p:grpSpPr>
          <a:xfrm rot="0">
            <a:off x="3582987" y="5049837"/>
            <a:ext cx="2025650" cy="511174"/>
            <a:chOff x="2304" y="3696"/>
            <a:chExt cx="1276" cy="322"/>
          </a:xfrm>
        </p:grpSpPr>
        <p:sp>
          <p:nvSpPr>
            <p:cNvPr id="1049364" name="Line 6"/>
            <p:cNvSpPr/>
            <p:nvPr/>
          </p:nvSpPr>
          <p:spPr>
            <a:xfrm rot="0" flipH="1">
              <a:off x="2304" y="3840"/>
              <a:ext cx="240" cy="0"/>
            </a:xfrm>
            <a:prstGeom prst="line"/>
            <a:noFill/>
            <a:ln w="28575" cap="flat" cmpd="sng">
              <a:solidFill>
                <a:srgbClr val="FF3300">
                  <a:alpha val="100000"/>
                </a:srgbClr>
              </a:solidFill>
              <a:prstDash val="solid"/>
              <a:round/>
              <a:tailEnd type="triangle" w="med" len="med"/>
            </a:ln>
          </p:spPr>
        </p:sp>
        <p:sp>
          <p:nvSpPr>
            <p:cNvPr id="1049365" name="Rectangle 7"/>
            <p:cNvSpPr/>
            <p:nvPr/>
          </p:nvSpPr>
          <p:spPr>
            <a:xfrm rot="0">
              <a:off x="2592" y="3696"/>
              <a:ext cx="988"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FF3300"/>
                  </a:solidFill>
                  <a:effectLst>
                    <a:outerShdw algn="tl" blurRad="38100" dir="2700000" dist="38100">
                      <a:srgbClr val="C0C0C0"/>
                    </a:outerShdw>
                  </a:effectLst>
                  <a:latin typeface="" pitchFamily="18" charset="0"/>
                </a:rPr>
                <a:t>全 </a:t>
              </a:r>
              <a:r>
                <a:rPr altLang="zh-CN" sz="2800" lang="en-US">
                  <a:solidFill>
                    <a:srgbClr val="FF3300"/>
                  </a:solidFill>
                  <a:effectLst>
                    <a:outerShdw algn="tl" blurRad="38100" dir="2700000" dist="38100">
                      <a:srgbClr val="C0C0C0"/>
                    </a:outerShdw>
                  </a:effectLst>
                  <a:latin typeface="" pitchFamily="18" charset="0"/>
                </a:rPr>
                <a:t>1 </a:t>
              </a:r>
              <a:r>
                <a:rPr altLang="en-US" sz="2800" lang="zh-CN">
                  <a:solidFill>
                    <a:srgbClr val="FF3300"/>
                  </a:solidFill>
                  <a:effectLst>
                    <a:outerShdw algn="tl" blurRad="38100" dir="2700000" dist="38100">
                      <a:srgbClr val="C0C0C0"/>
                    </a:outerShdw>
                  </a:effectLst>
                  <a:latin typeface="" pitchFamily="18" charset="0"/>
                </a:rPr>
                <a:t>出 </a:t>
              </a:r>
              <a:r>
                <a:rPr altLang="zh-CN" sz="2800" lang="en-US">
                  <a:solidFill>
                    <a:srgbClr val="FF3300"/>
                  </a:solidFill>
                  <a:effectLst>
                    <a:outerShdw algn="tl" blurRad="38100" dir="2700000" dist="38100">
                      <a:srgbClr val="C0C0C0"/>
                    </a:outerShdw>
                  </a:effectLst>
                  <a:latin typeface="" pitchFamily="18" charset="0"/>
                </a:rPr>
                <a:t>0 </a:t>
              </a:r>
            </a:p>
          </p:txBody>
        </p:sp>
      </p:grpSp>
      <p:sp>
        <p:nvSpPr>
          <p:cNvPr id="1049366" name="AutoShape 8"/>
          <p:cNvSpPr/>
          <p:nvPr/>
        </p:nvSpPr>
        <p:spPr>
          <a:xfrm rot="0">
            <a:off x="5505450" y="3744912"/>
            <a:ext cx="304800" cy="1600200"/>
          </a:xfrm>
          <a:prstGeom prst="rightBrace"/>
          <a:noFill/>
          <a:ln w="38100" cap="sq" cmpd="sng">
            <a:solidFill>
              <a:srgbClr val="000099">
                <a:alpha val="100000"/>
              </a:srgbClr>
            </a:solidFill>
            <a:prstDash val="solid"/>
            <a:round/>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367" name="Text Box 9"/>
          <p:cNvSpPr txBox="1"/>
          <p:nvPr/>
        </p:nvSpPr>
        <p:spPr>
          <a:xfrm rot="0">
            <a:off x="5508625" y="4278312"/>
            <a:ext cx="2806700" cy="519112"/>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000099"/>
                </a:solidFill>
                <a:effectLst>
                  <a:outerShdw algn="tl" blurRad="38100" dir="2700000" dist="38100">
                    <a:srgbClr val="C0C0C0"/>
                  </a:outerShdw>
                </a:effectLst>
                <a:latin typeface="" pitchFamily="18" charset="0"/>
              </a:rPr>
              <a:t> </a:t>
            </a:r>
            <a:r>
              <a:rPr altLang="en-US" sz="2800" lang="zh-CN">
                <a:solidFill>
                  <a:srgbClr val="000099"/>
                </a:solidFill>
                <a:effectLst>
                  <a:outerShdw algn="tl" blurRad="38100" dir="2700000" dist="38100">
                    <a:srgbClr val="C0C0C0"/>
                  </a:outerShdw>
                </a:effectLst>
                <a:latin typeface="" pitchFamily="18" charset="0"/>
              </a:rPr>
              <a:t>与非逻辑关系</a:t>
            </a:r>
          </a:p>
        </p:txBody>
      </p:sp>
      <p:grpSp>
        <p:nvGrpSpPr>
          <p:cNvPr id="365" name=""/>
          <p:cNvGrpSpPr/>
          <p:nvPr/>
        </p:nvGrpSpPr>
        <p:grpSpPr>
          <a:xfrm rot="0">
            <a:off x="539750" y="1268412"/>
            <a:ext cx="3048000" cy="4252912"/>
            <a:chOff x="3072" y="576"/>
            <a:chExt cx="1920" cy="2679"/>
          </a:xfrm>
        </p:grpSpPr>
        <p:grpSp>
          <p:nvGrpSpPr>
            <p:cNvPr id="366" name=""/>
            <p:cNvGrpSpPr/>
            <p:nvPr/>
          </p:nvGrpSpPr>
          <p:grpSpPr>
            <a:xfrm rot="0">
              <a:off x="3264" y="1248"/>
              <a:ext cx="1728" cy="327"/>
              <a:chOff x="3264" y="1248"/>
              <a:chExt cx="1728" cy="327"/>
            </a:xfrm>
          </p:grpSpPr>
          <p:grpSp>
            <p:nvGrpSpPr>
              <p:cNvPr id="367" name=""/>
              <p:cNvGrpSpPr/>
              <p:nvPr/>
            </p:nvGrpSpPr>
            <p:grpSpPr>
              <a:xfrm rot="0">
                <a:off x="3264" y="1248"/>
                <a:ext cx="1296" cy="327"/>
                <a:chOff x="3264" y="1248"/>
                <a:chExt cx="1296" cy="327"/>
              </a:xfrm>
            </p:grpSpPr>
            <p:sp>
              <p:nvSpPr>
                <p:cNvPr id="1049368" name="Text Box 13"/>
                <p:cNvSpPr txBox="1"/>
                <p:nvPr/>
              </p:nvSpPr>
              <p:spPr>
                <a:xfrm rot="0">
                  <a:off x="326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9369" name="Text Box 14"/>
                <p:cNvSpPr txBox="1"/>
                <p:nvPr/>
              </p:nvSpPr>
              <p:spPr>
                <a:xfrm rot="0">
                  <a:off x="374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9370" name="Text Box 15"/>
                <p:cNvSpPr txBox="1"/>
                <p:nvPr/>
              </p:nvSpPr>
              <p:spPr>
                <a:xfrm rot="0">
                  <a:off x="4272"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grpSp>
          <p:sp>
            <p:nvSpPr>
              <p:cNvPr id="1049371" name="Text Box 16"/>
              <p:cNvSpPr txBox="1"/>
              <p:nvPr/>
            </p:nvSpPr>
            <p:spPr>
              <a:xfrm rot="0">
                <a:off x="470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grpSp>
          <p:nvGrpSpPr>
            <p:cNvPr id="368" name=""/>
            <p:cNvGrpSpPr/>
            <p:nvPr/>
          </p:nvGrpSpPr>
          <p:grpSpPr>
            <a:xfrm rot="0">
              <a:off x="3264" y="1488"/>
              <a:ext cx="1728" cy="327"/>
              <a:chOff x="3264" y="1248"/>
              <a:chExt cx="1728" cy="327"/>
            </a:xfrm>
          </p:grpSpPr>
          <p:grpSp>
            <p:nvGrpSpPr>
              <p:cNvPr id="369" name=""/>
              <p:cNvGrpSpPr/>
              <p:nvPr/>
            </p:nvGrpSpPr>
            <p:grpSpPr>
              <a:xfrm rot="0">
                <a:off x="3264" y="1248"/>
                <a:ext cx="1296" cy="327"/>
                <a:chOff x="3264" y="1248"/>
                <a:chExt cx="1296" cy="327"/>
              </a:xfrm>
            </p:grpSpPr>
            <p:sp>
              <p:nvSpPr>
                <p:cNvPr id="1049372" name="Text Box 19"/>
                <p:cNvSpPr txBox="1"/>
                <p:nvPr/>
              </p:nvSpPr>
              <p:spPr>
                <a:xfrm rot="0">
                  <a:off x="326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9373" name="Text Box 20"/>
                <p:cNvSpPr txBox="1"/>
                <p:nvPr/>
              </p:nvSpPr>
              <p:spPr>
                <a:xfrm rot="0">
                  <a:off x="374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9374" name="Text Box 21"/>
                <p:cNvSpPr txBox="1"/>
                <p:nvPr/>
              </p:nvSpPr>
              <p:spPr>
                <a:xfrm rot="0">
                  <a:off x="4272"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sp>
            <p:nvSpPr>
              <p:cNvPr id="1049375" name="Text Box 22"/>
              <p:cNvSpPr txBox="1"/>
              <p:nvPr/>
            </p:nvSpPr>
            <p:spPr>
              <a:xfrm rot="0">
                <a:off x="470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grpSp>
          <p:nvGrpSpPr>
            <p:cNvPr id="370" name=""/>
            <p:cNvGrpSpPr/>
            <p:nvPr/>
          </p:nvGrpSpPr>
          <p:grpSpPr>
            <a:xfrm rot="0">
              <a:off x="3264" y="1728"/>
              <a:ext cx="1728" cy="1287"/>
              <a:chOff x="3264" y="1728"/>
              <a:chExt cx="1728" cy="1287"/>
            </a:xfrm>
          </p:grpSpPr>
          <p:grpSp>
            <p:nvGrpSpPr>
              <p:cNvPr id="371" name=""/>
              <p:cNvGrpSpPr/>
              <p:nvPr/>
            </p:nvGrpSpPr>
            <p:grpSpPr>
              <a:xfrm rot="0">
                <a:off x="3264" y="2448"/>
                <a:ext cx="1728" cy="327"/>
                <a:chOff x="3264" y="1248"/>
                <a:chExt cx="1728" cy="327"/>
              </a:xfrm>
            </p:grpSpPr>
            <p:grpSp>
              <p:nvGrpSpPr>
                <p:cNvPr id="372" name=""/>
                <p:cNvGrpSpPr/>
                <p:nvPr/>
              </p:nvGrpSpPr>
              <p:grpSpPr>
                <a:xfrm rot="0">
                  <a:off x="3264" y="1248"/>
                  <a:ext cx="1296" cy="327"/>
                  <a:chOff x="3264" y="1248"/>
                  <a:chExt cx="1296" cy="327"/>
                </a:xfrm>
              </p:grpSpPr>
              <p:sp>
                <p:nvSpPr>
                  <p:cNvPr id="1049376" name="Text Box 26"/>
                  <p:cNvSpPr txBox="1"/>
                  <p:nvPr/>
                </p:nvSpPr>
                <p:spPr>
                  <a:xfrm rot="0">
                    <a:off x="326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sp>
                <p:nvSpPr>
                  <p:cNvPr id="1049377" name="Text Box 27"/>
                  <p:cNvSpPr txBox="1"/>
                  <p:nvPr/>
                </p:nvSpPr>
                <p:spPr>
                  <a:xfrm rot="0">
                    <a:off x="374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9378" name="Text Box 28"/>
                  <p:cNvSpPr txBox="1"/>
                  <p:nvPr/>
                </p:nvSpPr>
                <p:spPr>
                  <a:xfrm rot="0">
                    <a:off x="4272"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sp>
              <p:nvSpPr>
                <p:cNvPr id="1049379" name="Text Box 29"/>
                <p:cNvSpPr txBox="1"/>
                <p:nvPr/>
              </p:nvSpPr>
              <p:spPr>
                <a:xfrm rot="0">
                  <a:off x="470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grpSp>
            <p:nvGrpSpPr>
              <p:cNvPr id="373" name=""/>
              <p:cNvGrpSpPr/>
              <p:nvPr/>
            </p:nvGrpSpPr>
            <p:grpSpPr>
              <a:xfrm rot="0">
                <a:off x="3264" y="2688"/>
                <a:ext cx="1728" cy="327"/>
                <a:chOff x="3264" y="1248"/>
                <a:chExt cx="1728" cy="327"/>
              </a:xfrm>
            </p:grpSpPr>
            <p:grpSp>
              <p:nvGrpSpPr>
                <p:cNvPr id="374" name=""/>
                <p:cNvGrpSpPr/>
                <p:nvPr/>
              </p:nvGrpSpPr>
              <p:grpSpPr>
                <a:xfrm rot="0">
                  <a:off x="3264" y="1248"/>
                  <a:ext cx="1296" cy="327"/>
                  <a:chOff x="3264" y="1248"/>
                  <a:chExt cx="1296" cy="327"/>
                </a:xfrm>
              </p:grpSpPr>
              <p:sp>
                <p:nvSpPr>
                  <p:cNvPr id="1049380" name="Text Box 32"/>
                  <p:cNvSpPr txBox="1"/>
                  <p:nvPr/>
                </p:nvSpPr>
                <p:spPr>
                  <a:xfrm rot="0">
                    <a:off x="326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sp>
                <p:nvSpPr>
                  <p:cNvPr id="1049381" name="Text Box 33"/>
                  <p:cNvSpPr txBox="1"/>
                  <p:nvPr/>
                </p:nvSpPr>
                <p:spPr>
                  <a:xfrm rot="0">
                    <a:off x="374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sp>
                <p:nvSpPr>
                  <p:cNvPr id="1049382" name="Text Box 34"/>
                  <p:cNvSpPr txBox="1"/>
                  <p:nvPr/>
                </p:nvSpPr>
                <p:spPr>
                  <a:xfrm rot="0">
                    <a:off x="4272"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grpSp>
            <p:sp>
              <p:nvSpPr>
                <p:cNvPr id="1049383" name="Text Box 35"/>
                <p:cNvSpPr txBox="1"/>
                <p:nvPr/>
              </p:nvSpPr>
              <p:spPr>
                <a:xfrm rot="0">
                  <a:off x="470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grpSp>
            <p:nvGrpSpPr>
              <p:cNvPr id="375" name=""/>
              <p:cNvGrpSpPr/>
              <p:nvPr/>
            </p:nvGrpSpPr>
            <p:grpSpPr>
              <a:xfrm rot="0">
                <a:off x="3264" y="2208"/>
                <a:ext cx="1728" cy="327"/>
                <a:chOff x="3264" y="1248"/>
                <a:chExt cx="1728" cy="327"/>
              </a:xfrm>
            </p:grpSpPr>
            <p:grpSp>
              <p:nvGrpSpPr>
                <p:cNvPr id="376" name=""/>
                <p:cNvGrpSpPr/>
                <p:nvPr/>
              </p:nvGrpSpPr>
              <p:grpSpPr>
                <a:xfrm rot="0">
                  <a:off x="3264" y="1248"/>
                  <a:ext cx="1296" cy="327"/>
                  <a:chOff x="3264" y="1248"/>
                  <a:chExt cx="1296" cy="327"/>
                </a:xfrm>
              </p:grpSpPr>
              <p:sp>
                <p:nvSpPr>
                  <p:cNvPr id="1049384" name="Text Box 38"/>
                  <p:cNvSpPr txBox="1"/>
                  <p:nvPr/>
                </p:nvSpPr>
                <p:spPr>
                  <a:xfrm rot="0">
                    <a:off x="326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sp>
                <p:nvSpPr>
                  <p:cNvPr id="1049385" name="Text Box 39"/>
                  <p:cNvSpPr txBox="1"/>
                  <p:nvPr/>
                </p:nvSpPr>
                <p:spPr>
                  <a:xfrm rot="0">
                    <a:off x="374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9386" name="Text Box 40"/>
                  <p:cNvSpPr txBox="1"/>
                  <p:nvPr/>
                </p:nvSpPr>
                <p:spPr>
                  <a:xfrm rot="0">
                    <a:off x="4272"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grpSp>
            <p:sp>
              <p:nvSpPr>
                <p:cNvPr id="1049387" name="Text Box 41"/>
                <p:cNvSpPr txBox="1"/>
                <p:nvPr/>
              </p:nvSpPr>
              <p:spPr>
                <a:xfrm rot="0">
                  <a:off x="470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grpSp>
            <p:nvGrpSpPr>
              <p:cNvPr id="377" name=""/>
              <p:cNvGrpSpPr/>
              <p:nvPr/>
            </p:nvGrpSpPr>
            <p:grpSpPr>
              <a:xfrm rot="0">
                <a:off x="3264" y="1968"/>
                <a:ext cx="1728" cy="327"/>
                <a:chOff x="3264" y="1248"/>
                <a:chExt cx="1728" cy="327"/>
              </a:xfrm>
            </p:grpSpPr>
            <p:grpSp>
              <p:nvGrpSpPr>
                <p:cNvPr id="378" name=""/>
                <p:cNvGrpSpPr/>
                <p:nvPr/>
              </p:nvGrpSpPr>
              <p:grpSpPr>
                <a:xfrm rot="0">
                  <a:off x="3264" y="1248"/>
                  <a:ext cx="1296" cy="327"/>
                  <a:chOff x="3264" y="1248"/>
                  <a:chExt cx="1296" cy="327"/>
                </a:xfrm>
              </p:grpSpPr>
              <p:sp>
                <p:nvSpPr>
                  <p:cNvPr id="1049388" name="Text Box 44"/>
                  <p:cNvSpPr txBox="1"/>
                  <p:nvPr/>
                </p:nvSpPr>
                <p:spPr>
                  <a:xfrm rot="0">
                    <a:off x="326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9389" name="Text Box 45"/>
                  <p:cNvSpPr txBox="1"/>
                  <p:nvPr/>
                </p:nvSpPr>
                <p:spPr>
                  <a:xfrm rot="0">
                    <a:off x="374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sp>
                <p:nvSpPr>
                  <p:cNvPr id="1049390" name="Text Box 46"/>
                  <p:cNvSpPr txBox="1"/>
                  <p:nvPr/>
                </p:nvSpPr>
                <p:spPr>
                  <a:xfrm rot="0">
                    <a:off x="4272"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sp>
              <p:nvSpPr>
                <p:cNvPr id="1049391" name="Text Box 47"/>
                <p:cNvSpPr txBox="1"/>
                <p:nvPr/>
              </p:nvSpPr>
              <p:spPr>
                <a:xfrm rot="0">
                  <a:off x="470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grpSp>
            <p:nvGrpSpPr>
              <p:cNvPr id="379" name=""/>
              <p:cNvGrpSpPr/>
              <p:nvPr/>
            </p:nvGrpSpPr>
            <p:grpSpPr>
              <a:xfrm rot="0">
                <a:off x="3264" y="1728"/>
                <a:ext cx="1728" cy="327"/>
                <a:chOff x="3264" y="1248"/>
                <a:chExt cx="1728" cy="327"/>
              </a:xfrm>
            </p:grpSpPr>
            <p:grpSp>
              <p:nvGrpSpPr>
                <p:cNvPr id="380" name=""/>
                <p:cNvGrpSpPr/>
                <p:nvPr/>
              </p:nvGrpSpPr>
              <p:grpSpPr>
                <a:xfrm rot="0">
                  <a:off x="3264" y="1248"/>
                  <a:ext cx="1296" cy="327"/>
                  <a:chOff x="3264" y="1248"/>
                  <a:chExt cx="1296" cy="327"/>
                </a:xfrm>
              </p:grpSpPr>
              <p:sp>
                <p:nvSpPr>
                  <p:cNvPr id="1049392" name="Text Box 50"/>
                  <p:cNvSpPr txBox="1"/>
                  <p:nvPr/>
                </p:nvSpPr>
                <p:spPr>
                  <a:xfrm rot="0">
                    <a:off x="326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9393" name="Text Box 51"/>
                  <p:cNvSpPr txBox="1"/>
                  <p:nvPr/>
                </p:nvSpPr>
                <p:spPr>
                  <a:xfrm rot="0">
                    <a:off x="374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sp>
                <p:nvSpPr>
                  <p:cNvPr id="1049394" name="Text Box 52"/>
                  <p:cNvSpPr txBox="1"/>
                  <p:nvPr/>
                </p:nvSpPr>
                <p:spPr>
                  <a:xfrm rot="0">
                    <a:off x="4272"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grpSp>
            <p:sp>
              <p:nvSpPr>
                <p:cNvPr id="1049395" name="Text Box 53"/>
                <p:cNvSpPr txBox="1"/>
                <p:nvPr/>
              </p:nvSpPr>
              <p:spPr>
                <a:xfrm rot="0">
                  <a:off x="470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grpSp>
        <p:grpSp>
          <p:nvGrpSpPr>
            <p:cNvPr id="381" name=""/>
            <p:cNvGrpSpPr/>
            <p:nvPr/>
          </p:nvGrpSpPr>
          <p:grpSpPr>
            <a:xfrm rot="0">
              <a:off x="3264" y="2928"/>
              <a:ext cx="1728" cy="327"/>
              <a:chOff x="3264" y="1248"/>
              <a:chExt cx="1728" cy="327"/>
            </a:xfrm>
          </p:grpSpPr>
          <p:grpSp>
            <p:nvGrpSpPr>
              <p:cNvPr id="382" name=""/>
              <p:cNvGrpSpPr/>
              <p:nvPr/>
            </p:nvGrpSpPr>
            <p:grpSpPr>
              <a:xfrm rot="0">
                <a:off x="3264" y="1248"/>
                <a:ext cx="1296" cy="327"/>
                <a:chOff x="3264" y="1248"/>
                <a:chExt cx="1296" cy="327"/>
              </a:xfrm>
            </p:grpSpPr>
            <p:sp>
              <p:nvSpPr>
                <p:cNvPr id="1049396" name="Text Box 56"/>
                <p:cNvSpPr txBox="1"/>
                <p:nvPr/>
              </p:nvSpPr>
              <p:spPr>
                <a:xfrm rot="0">
                  <a:off x="326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sp>
              <p:nvSpPr>
                <p:cNvPr id="1049397" name="Text Box 57"/>
                <p:cNvSpPr txBox="1"/>
                <p:nvPr/>
              </p:nvSpPr>
              <p:spPr>
                <a:xfrm rot="0">
                  <a:off x="374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sp>
              <p:nvSpPr>
                <p:cNvPr id="1049398" name="Text Box 58"/>
                <p:cNvSpPr txBox="1"/>
                <p:nvPr/>
              </p:nvSpPr>
              <p:spPr>
                <a:xfrm rot="0">
                  <a:off x="4272"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sp>
            <p:nvSpPr>
              <p:cNvPr id="1049399" name="Text Box 59"/>
              <p:cNvSpPr txBox="1"/>
              <p:nvPr/>
            </p:nvSpPr>
            <p:spPr>
              <a:xfrm rot="0">
                <a:off x="4704" y="1248"/>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grpSp>
        <p:grpSp>
          <p:nvGrpSpPr>
            <p:cNvPr id="383" name=""/>
            <p:cNvGrpSpPr/>
            <p:nvPr/>
          </p:nvGrpSpPr>
          <p:grpSpPr>
            <a:xfrm rot="0">
              <a:off x="3072" y="576"/>
              <a:ext cx="1920" cy="2640"/>
              <a:chOff x="3072" y="576"/>
              <a:chExt cx="1920" cy="2640"/>
            </a:xfrm>
          </p:grpSpPr>
          <p:sp>
            <p:nvSpPr>
              <p:cNvPr id="1049400" name="Text Box 61"/>
              <p:cNvSpPr txBox="1"/>
              <p:nvPr/>
            </p:nvSpPr>
            <p:spPr>
              <a:xfrm rot="0">
                <a:off x="3264" y="912"/>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A</a:t>
                </a:r>
              </a:p>
            </p:txBody>
          </p:sp>
          <p:sp>
            <p:nvSpPr>
              <p:cNvPr id="1049401" name="Text Box 62"/>
              <p:cNvSpPr txBox="1"/>
              <p:nvPr/>
            </p:nvSpPr>
            <p:spPr>
              <a:xfrm rot="0">
                <a:off x="3744" y="912"/>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B</a:t>
                </a:r>
              </a:p>
            </p:txBody>
          </p:sp>
          <p:sp>
            <p:nvSpPr>
              <p:cNvPr id="1049402" name="Text Box 63"/>
              <p:cNvSpPr txBox="1"/>
              <p:nvPr/>
            </p:nvSpPr>
            <p:spPr>
              <a:xfrm rot="0">
                <a:off x="4704" y="912"/>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Y</a:t>
                </a:r>
              </a:p>
            </p:txBody>
          </p:sp>
          <p:sp>
            <p:nvSpPr>
              <p:cNvPr id="1049403" name="Line 64"/>
              <p:cNvSpPr/>
              <p:nvPr/>
            </p:nvSpPr>
            <p:spPr>
              <a:xfrm rot="0">
                <a:off x="4128" y="912"/>
                <a:ext cx="0" cy="2304"/>
              </a:xfrm>
              <a:prstGeom prst="line"/>
              <a:noFill/>
              <a:ln w="28575" cap="flat" cmpd="sng">
                <a:solidFill>
                  <a:schemeClr val="lt2">
                    <a:alpha val="100000"/>
                  </a:schemeClr>
                </a:solidFill>
                <a:prstDash val="solid"/>
                <a:round/>
              </a:ln>
            </p:spPr>
          </p:sp>
          <p:sp>
            <p:nvSpPr>
              <p:cNvPr id="1049404" name="Line 65"/>
              <p:cNvSpPr/>
              <p:nvPr/>
            </p:nvSpPr>
            <p:spPr>
              <a:xfrm rot="0">
                <a:off x="3600" y="912"/>
                <a:ext cx="0" cy="2304"/>
              </a:xfrm>
              <a:prstGeom prst="line"/>
              <a:noFill/>
              <a:ln w="28575" cap="flat" cmpd="sng">
                <a:solidFill>
                  <a:schemeClr val="lt2">
                    <a:alpha val="100000"/>
                  </a:schemeClr>
                </a:solidFill>
                <a:prstDash val="solid"/>
                <a:round/>
              </a:ln>
            </p:spPr>
          </p:sp>
          <p:sp>
            <p:nvSpPr>
              <p:cNvPr id="1049405" name="Line 66"/>
              <p:cNvSpPr/>
              <p:nvPr/>
            </p:nvSpPr>
            <p:spPr>
              <a:xfrm rot="0">
                <a:off x="3216" y="1248"/>
                <a:ext cx="1776" cy="0"/>
              </a:xfrm>
              <a:prstGeom prst="line"/>
              <a:noFill/>
              <a:ln w="28575" cap="sq" cmpd="sng">
                <a:solidFill>
                  <a:schemeClr val="lt2">
                    <a:alpha val="100000"/>
                  </a:schemeClr>
                </a:solidFill>
                <a:prstDash val="solid"/>
                <a:round/>
              </a:ln>
            </p:spPr>
          </p:sp>
          <p:sp>
            <p:nvSpPr>
              <p:cNvPr id="1049406" name="Line 67"/>
              <p:cNvSpPr/>
              <p:nvPr/>
            </p:nvSpPr>
            <p:spPr>
              <a:xfrm rot="0">
                <a:off x="3072" y="3216"/>
                <a:ext cx="1872" cy="0"/>
              </a:xfrm>
              <a:prstGeom prst="line"/>
              <a:noFill/>
              <a:ln w="28575" cap="sq" cmpd="sng">
                <a:solidFill>
                  <a:schemeClr val="lt2">
                    <a:alpha val="100000"/>
                  </a:schemeClr>
                </a:solidFill>
                <a:prstDash val="solid"/>
                <a:round/>
              </a:ln>
            </p:spPr>
          </p:sp>
          <p:sp>
            <p:nvSpPr>
              <p:cNvPr id="1049407" name="Line 68"/>
              <p:cNvSpPr/>
              <p:nvPr/>
            </p:nvSpPr>
            <p:spPr>
              <a:xfrm rot="0">
                <a:off x="4656" y="912"/>
                <a:ext cx="0" cy="2304"/>
              </a:xfrm>
              <a:prstGeom prst="line"/>
              <a:noFill/>
              <a:ln w="28575" cap="flat" cmpd="sng">
                <a:solidFill>
                  <a:schemeClr val="lt2">
                    <a:alpha val="100000"/>
                  </a:schemeClr>
                </a:solidFill>
                <a:prstDash val="solid"/>
                <a:round/>
              </a:ln>
            </p:spPr>
          </p:sp>
          <p:sp>
            <p:nvSpPr>
              <p:cNvPr id="1049408" name="Text Box 69"/>
              <p:cNvSpPr txBox="1"/>
              <p:nvPr/>
            </p:nvSpPr>
            <p:spPr>
              <a:xfrm rot="0">
                <a:off x="4272" y="912"/>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C</a:t>
                </a:r>
              </a:p>
            </p:txBody>
          </p:sp>
          <p:sp>
            <p:nvSpPr>
              <p:cNvPr id="1049409" name="Line 70"/>
              <p:cNvSpPr/>
              <p:nvPr/>
            </p:nvSpPr>
            <p:spPr>
              <a:xfrm rot="0">
                <a:off x="3216" y="912"/>
                <a:ext cx="1776" cy="0"/>
              </a:xfrm>
              <a:prstGeom prst="line"/>
              <a:noFill/>
              <a:ln w="28575" cap="flat" cmpd="sng">
                <a:solidFill>
                  <a:schemeClr val="dk1">
                    <a:alpha val="100000"/>
                  </a:schemeClr>
                </a:solidFill>
                <a:prstDash val="solid"/>
                <a:round/>
              </a:ln>
            </p:spPr>
          </p:sp>
          <p:sp>
            <p:nvSpPr>
              <p:cNvPr id="1049410" name="Rectangle 71"/>
              <p:cNvSpPr/>
              <p:nvPr/>
            </p:nvSpPr>
            <p:spPr>
              <a:xfrm rot="0">
                <a:off x="3120" y="576"/>
                <a:ext cx="1803"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effectLst>
                      <a:outerShdw algn="tl" blurRad="38100" dir="2700000" dist="38100">
                        <a:srgbClr val="C0C0C0"/>
                      </a:outerShdw>
                    </a:effectLst>
                    <a:latin typeface="" pitchFamily="18" charset="0"/>
                  </a:rPr>
                  <a:t>  </a:t>
                </a:r>
                <a:r>
                  <a:rPr altLang="en-US" sz="2800" lang="zh-CN">
                    <a:effectLst>
                      <a:outerShdw algn="tl" blurRad="38100" dir="2700000" dist="38100">
                        <a:srgbClr val="C0C0C0"/>
                      </a:outerShdw>
                    </a:effectLst>
                    <a:latin typeface="" pitchFamily="18" charset="0"/>
                  </a:rPr>
                  <a:t>与非逻辑状态表</a:t>
                </a:r>
              </a:p>
            </p:txBody>
          </p:sp>
        </p:grpSp>
      </p:grpSp>
      <p:sp>
        <p:nvSpPr>
          <p:cNvPr id="1049411" name="Rectangle 75"/>
          <p:cNvSpPr/>
          <p:nvPr/>
        </p:nvSpPr>
        <p:spPr>
          <a:xfrm rot="0">
            <a:off x="782637" y="709612"/>
            <a:ext cx="21336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sz="2800" lang="zh-CN">
                <a:effectLst>
                  <a:outerShdw algn="tl" blurRad="38100" dir="2700000" dist="38100">
                    <a:srgbClr val="C0C0C0"/>
                  </a:outerShdw>
                </a:effectLst>
                <a:latin typeface="" pitchFamily="18" charset="0"/>
              </a:rPr>
              <a:t>逻辑表达式： </a:t>
            </a:r>
          </a:p>
        </p:txBody>
      </p:sp>
      <p:grpSp>
        <p:nvGrpSpPr>
          <p:cNvPr id="384" name=""/>
          <p:cNvGrpSpPr/>
          <p:nvPr/>
        </p:nvGrpSpPr>
        <p:grpSpPr>
          <a:xfrm rot="0">
            <a:off x="2868612" y="733425"/>
            <a:ext cx="1885950" cy="511174"/>
            <a:chOff x="1780" y="462"/>
            <a:chExt cx="1188" cy="322"/>
          </a:xfrm>
        </p:grpSpPr>
        <p:sp>
          <p:nvSpPr>
            <p:cNvPr id="1049412" name="Rectangle 74"/>
            <p:cNvSpPr/>
            <p:nvPr/>
          </p:nvSpPr>
          <p:spPr>
            <a:xfrm rot="0">
              <a:off x="1780" y="462"/>
              <a:ext cx="1188"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i="1" lang="en-US">
                  <a:solidFill>
                    <a:srgbClr val="000099"/>
                  </a:solidFill>
                  <a:latin typeface="" pitchFamily="18" charset="0"/>
                </a:rPr>
                <a:t>Y = A  B  C</a:t>
              </a:r>
            </a:p>
          </p:txBody>
        </p:sp>
        <p:sp>
          <p:nvSpPr>
            <p:cNvPr id="1049413" name="Oval 76"/>
            <p:cNvSpPr/>
            <p:nvPr/>
          </p:nvSpPr>
          <p:spPr>
            <a:xfrm rot="0">
              <a:off x="2372" y="622"/>
              <a:ext cx="48" cy="48"/>
            </a:xfrm>
            <a:prstGeom prst="ellipse"/>
            <a:solidFill>
              <a:srgbClr val="000099"/>
            </a:solidFill>
            <a:ln w="9525" cap="flat" cmpd="sng">
              <a:solidFill>
                <a:srgbClr val="000099">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414" name="Oval 77"/>
            <p:cNvSpPr/>
            <p:nvPr/>
          </p:nvSpPr>
          <p:spPr>
            <a:xfrm rot="0">
              <a:off x="2660" y="622"/>
              <a:ext cx="48" cy="48"/>
            </a:xfrm>
            <a:prstGeom prst="ellipse"/>
            <a:solidFill>
              <a:srgbClr val="000099"/>
            </a:solidFill>
            <a:ln w="9525" cap="flat" cmpd="sng">
              <a:solidFill>
                <a:srgbClr val="000099">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415" name="Line 78"/>
            <p:cNvSpPr/>
            <p:nvPr/>
          </p:nvSpPr>
          <p:spPr>
            <a:xfrm rot="0" flipV="1">
              <a:off x="2266" y="513"/>
              <a:ext cx="644" cy="14"/>
            </a:xfrm>
            <a:prstGeom prst="line"/>
            <a:noFill/>
            <a:ln w="28575" cap="flat" cmpd="sng">
              <a:solidFill>
                <a:srgbClr val="000099">
                  <a:alpha val="100000"/>
                </a:srgbClr>
              </a:solidFill>
              <a:prstDash val="solid"/>
              <a:round/>
            </a:ln>
          </p:spPr>
        </p:sp>
      </p:grpSp>
      <p:sp>
        <p:nvSpPr>
          <p:cNvPr id="1049416" name="Rectangle 91"/>
          <p:cNvSpPr/>
          <p:nvPr/>
        </p:nvSpPr>
        <p:spPr>
          <a:xfrm rot="0">
            <a:off x="5837237" y="2755900"/>
            <a:ext cx="1255712"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99"/>
                </a:solidFill>
                <a:effectLst>
                  <a:outerShdw algn="tl" blurRad="38100" dir="2700000" dist="38100">
                    <a:srgbClr val="C0C0C0"/>
                  </a:outerShdw>
                </a:effectLst>
                <a:latin typeface="" pitchFamily="18" charset="0"/>
              </a:rPr>
              <a:t> </a:t>
            </a:r>
            <a:r>
              <a:rPr altLang="en-US" lang="zh-CN">
                <a:solidFill>
                  <a:srgbClr val="000099"/>
                </a:solidFill>
                <a:effectLst>
                  <a:outerShdw algn="tl" blurRad="38100" dir="2700000" dist="38100">
                    <a:srgbClr val="C0C0C0"/>
                  </a:outerShdw>
                </a:effectLst>
                <a:latin typeface="" pitchFamily="18" charset="0"/>
              </a:rPr>
              <a:t>与非 门</a:t>
            </a:r>
          </a:p>
        </p:txBody>
      </p:sp>
      <p:pic>
        <p:nvPicPr>
          <p:cNvPr id="2097225" name="Picture 94" descr="图片21"/>
          <p:cNvPicPr>
            <a:picLocks/>
          </p:cNvPicPr>
          <p:nvPr/>
        </p:nvPicPr>
        <p:blipFill>
          <a:blip xmlns:r="http://schemas.openxmlformats.org/officeDocument/2006/relationships" r:embed="rId1"/>
          <a:srcRect l="0" t="0" r="0" b="0"/>
          <a:stretch>
            <a:fillRect/>
          </a:stretch>
        </p:blipFill>
        <p:spPr>
          <a:xfrm rot="0">
            <a:off x="4960937" y="1484312"/>
            <a:ext cx="3067050" cy="119697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3" presetSubtype="272">
                                  <p:stCondLst>
                                    <p:cond delay="0"/>
                                  </p:stCondLst>
                                  <p:childTnLst>
                                    <p:set>
                                      <p:cBhvr>
                                        <p:cTn dur="1" fill="hold" id="6">
                                          <p:stCondLst>
                                            <p:cond delay="0"/>
                                          </p:stCondLst>
                                        </p:cTn>
                                        <p:tgtEl>
                                          <p:spTgt spid="365"/>
                                        </p:tgtEl>
                                        <p:attrNameLst>
                                          <p:attrName>style.visibility</p:attrName>
                                        </p:attrNameLst>
                                      </p:cBhvr>
                                      <p:to>
                                        <p:strVal val="visible"/>
                                      </p:to>
                                    </p:set>
                                    <p:anim calcmode="lin" valueType="num">
                                      <p:cBhvr>
                                        <p:cTn dur="500" fill="hold" id="7"/>
                                        <p:tgtEl>
                                          <p:spTgt spid="365"/>
                                        </p:tgtEl>
                                        <p:attrNameLst>
                                          <p:attrName>ppt_w</p:attrName>
                                        </p:attrNameLst>
                                      </p:cBhvr>
                                      <p:tavLst>
                                        <p:tav tm="0">
                                          <p:val>
                                            <p:strVal val="2/3*#ppt_w"/>
                                          </p:val>
                                        </p:tav>
                                        <p:tav tm="100000">
                                          <p:val>
                                            <p:strVal val="#ppt_w"/>
                                          </p:val>
                                        </p:tav>
                                      </p:tavLst>
                                    </p:anim>
                                    <p:anim calcmode="lin" valueType="num">
                                      <p:cBhvr>
                                        <p:cTn dur="500" fill="hold" id="8"/>
                                        <p:tgtEl>
                                          <p:spTgt spid="365"/>
                                        </p:tgtEl>
                                        <p:attrNameLst>
                                          <p:attrName>ppt_h</p:attrName>
                                        </p:attrNameLst>
                                      </p:cBhvr>
                                      <p:tavLst>
                                        <p:tav tm="0">
                                          <p:val>
                                            <p:strVal val="2/3*#ppt_h"/>
                                          </p:val>
                                        </p:tav>
                                        <p:tav tm="100000">
                                          <p:val>
                                            <p:strVal val="#ppt_h"/>
                                          </p:val>
                                        </p:tav>
                                      </p:tavLst>
                                    </p:anim>
                                  </p:childTnLst>
                                </p:cTn>
                              </p:par>
                            </p:childTnLst>
                          </p:cTn>
                        </p:par>
                        <p:par>
                          <p:cTn fill="hold" id="9">
                            <p:stCondLst>
                              <p:cond delay="500"/>
                            </p:stCondLst>
                            <p:childTnLst>
                              <p:par>
                                <p:cTn fill="hold" id="10" nodeType="afterEffect" presetClass="entr" presetID="22" presetSubtype="8">
                                  <p:stCondLst>
                                    <p:cond delay="0"/>
                                  </p:stCondLst>
                                  <p:childTnLst>
                                    <p:set>
                                      <p:cBhvr>
                                        <p:cTn dur="1" fill="hold" id="11">
                                          <p:stCondLst>
                                            <p:cond delay="0"/>
                                          </p:stCondLst>
                                        </p:cTn>
                                        <p:tgtEl>
                                          <p:spTgt spid="363"/>
                                        </p:tgtEl>
                                        <p:attrNameLst>
                                          <p:attrName>style.visibility</p:attrName>
                                        </p:attrNameLst>
                                      </p:cBhvr>
                                      <p:to>
                                        <p:strVal val="visible"/>
                                      </p:to>
                                    </p:set>
                                    <p:animEffect transition="in" filter="wipe(left)">
                                      <p:cBhvr>
                                        <p:cTn dur="500" id="12"/>
                                        <p:tgtEl>
                                          <p:spTgt spid="363"/>
                                        </p:tgtEl>
                                      </p:cBhvr>
                                    </p:animEffect>
                                  </p:childTnLst>
                                </p:cTn>
                              </p:par>
                            </p:childTnLst>
                          </p:cTn>
                        </p:par>
                        <p:par>
                          <p:cTn fill="hold" id="13">
                            <p:stCondLst>
                              <p:cond delay="1000"/>
                            </p:stCondLst>
                            <p:childTnLst>
                              <p:par>
                                <p:cTn fill="hold" id="14" nodeType="afterEffect" presetClass="entr" presetID="3" presetSubtype="5">
                                  <p:stCondLst>
                                    <p:cond delay="0"/>
                                  </p:stCondLst>
                                  <p:childTnLst>
                                    <p:set>
                                      <p:cBhvr>
                                        <p:cTn dur="1" fill="hold" id="15">
                                          <p:stCondLst>
                                            <p:cond delay="0"/>
                                          </p:stCondLst>
                                        </p:cTn>
                                        <p:tgtEl>
                                          <p:spTgt spid="364"/>
                                        </p:tgtEl>
                                        <p:attrNameLst>
                                          <p:attrName>style.visibility</p:attrName>
                                        </p:attrNameLst>
                                      </p:cBhvr>
                                      <p:to>
                                        <p:strVal val="visible"/>
                                      </p:to>
                                    </p:set>
                                    <p:animEffect transition="in" filter="blinds(vertical)">
                                      <p:cBhvr>
                                        <p:cTn dur="500" id="16"/>
                                        <p:tgtEl>
                                          <p:spTgt spid="364"/>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2" presetSubtype="1">
                                  <p:stCondLst>
                                    <p:cond delay="0"/>
                                  </p:stCondLst>
                                  <p:childTnLst>
                                    <p:set>
                                      <p:cBhvr>
                                        <p:cTn dur="1" fill="hold" id="20">
                                          <p:stCondLst>
                                            <p:cond delay="0"/>
                                          </p:stCondLst>
                                        </p:cTn>
                                        <p:tgtEl>
                                          <p:spTgt spid="1049366"/>
                                        </p:tgtEl>
                                        <p:attrNameLst>
                                          <p:attrName>style.visibility</p:attrName>
                                        </p:attrNameLst>
                                      </p:cBhvr>
                                      <p:to>
                                        <p:strVal val="visible"/>
                                      </p:to>
                                    </p:set>
                                    <p:animEffect transition="in" filter="wipe(up)">
                                      <p:cBhvr>
                                        <p:cTn dur="500" id="21"/>
                                        <p:tgtEl>
                                          <p:spTgt spid="1049366"/>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2" presetSubtype="8">
                                  <p:stCondLst>
                                    <p:cond delay="0"/>
                                  </p:stCondLst>
                                  <p:childTnLst>
                                    <p:set>
                                      <p:cBhvr>
                                        <p:cTn dur="1" fill="hold" id="25">
                                          <p:stCondLst>
                                            <p:cond delay="0"/>
                                          </p:stCondLst>
                                        </p:cTn>
                                        <p:tgtEl>
                                          <p:spTgt spid="2097225"/>
                                        </p:tgtEl>
                                        <p:attrNameLst>
                                          <p:attrName>style.visibility</p:attrName>
                                        </p:attrNameLst>
                                      </p:cBhvr>
                                      <p:to>
                                        <p:strVal val="visible"/>
                                      </p:to>
                                    </p:set>
                                    <p:animEffect transition="in" filter="wipe(left)">
                                      <p:cBhvr>
                                        <p:cTn dur="1000" id="26"/>
                                        <p:tgtEl>
                                          <p:spTgt spid="2097225"/>
                                        </p:tgtEl>
                                      </p:cBhvr>
                                    </p:animEffect>
                                  </p:childTnLst>
                                </p:cTn>
                              </p:par>
                            </p:childTnLst>
                          </p:cTn>
                        </p:par>
                        <p:par>
                          <p:cTn fill="hold" id="27">
                            <p:stCondLst>
                              <p:cond delay="1000"/>
                            </p:stCondLst>
                            <p:childTnLst>
                              <p:par>
                                <p:cTn fill="hold" grpId="0" id="28" nodeType="afterEffect" presetClass="entr" presetID="22" presetSubtype="8">
                                  <p:stCondLst>
                                    <p:cond delay="0"/>
                                  </p:stCondLst>
                                  <p:childTnLst>
                                    <p:set>
                                      <p:cBhvr>
                                        <p:cTn dur="1" fill="hold" id="29">
                                          <p:stCondLst>
                                            <p:cond delay="0"/>
                                          </p:stCondLst>
                                        </p:cTn>
                                        <p:tgtEl>
                                          <p:spTgt spid="1049367"/>
                                        </p:tgtEl>
                                        <p:attrNameLst>
                                          <p:attrName>style.visibility</p:attrName>
                                        </p:attrNameLst>
                                      </p:cBhvr>
                                      <p:to>
                                        <p:strVal val="visible"/>
                                      </p:to>
                                    </p:set>
                                    <p:animEffect transition="in" filter="wipe(left)">
                                      <p:cBhvr>
                                        <p:cTn dur="500" id="30"/>
                                        <p:tgtEl>
                                          <p:spTgt spid="1049367"/>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8">
                                  <p:stCondLst>
                                    <p:cond delay="0"/>
                                  </p:stCondLst>
                                  <p:childTnLst>
                                    <p:set>
                                      <p:cBhvr>
                                        <p:cTn dur="1" fill="hold" id="34">
                                          <p:stCondLst>
                                            <p:cond delay="0"/>
                                          </p:stCondLst>
                                        </p:cTn>
                                        <p:tgtEl>
                                          <p:spTgt spid="1049416"/>
                                        </p:tgtEl>
                                        <p:attrNameLst>
                                          <p:attrName>style.visibility</p:attrName>
                                        </p:attrNameLst>
                                      </p:cBhvr>
                                      <p:to>
                                        <p:strVal val="visible"/>
                                      </p:to>
                                    </p:set>
                                    <p:animEffect transition="in" filter="wipe(left)">
                                      <p:cBhvr>
                                        <p:cTn dur="500" id="35"/>
                                        <p:tgtEl>
                                          <p:spTgt spid="1049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66" grpId="0" uiExpand="0" build="whole" animBg="1"/>
      <p:bldP spid="1049367" grpId="0" uiExpand="0" build="whole"/>
      <p:bldP spid="1049416" grpId="0" uiExpand="0" build="whole"/>
    </p:bld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385" name=""/>
        <p:cNvGrpSpPr/>
        <p:nvPr/>
      </p:nvGrpSpPr>
      <p:grpSpPr>
        <a:xfrm rot="0">
          <a:off x="0" y="0"/>
          <a:ext cx="0" cy="0"/>
          <a:chOff x="0" y="0"/>
          <a:chExt cx="0" cy="0"/>
        </a:xfrm>
      </p:grpSpPr>
      <p:sp>
        <p:nvSpPr>
          <p:cNvPr id="1049417" name="Rectangle 2"/>
          <p:cNvSpPr/>
          <p:nvPr/>
        </p:nvSpPr>
        <p:spPr>
          <a:xfrm rot="0">
            <a:off x="1828800" y="5029200"/>
            <a:ext cx="5600700" cy="658812"/>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lang="en-US">
                <a:solidFill>
                  <a:srgbClr val="CC0000"/>
                </a:solidFill>
              </a:rPr>
              <a:t>74LS00</a:t>
            </a:r>
            <a:r>
              <a:rPr altLang="en-US" lang="zh-CN">
                <a:solidFill>
                  <a:srgbClr val="CC0000"/>
                </a:solidFill>
              </a:rPr>
              <a:t>、</a:t>
            </a:r>
            <a:r>
              <a:rPr altLang="zh-CN" lang="en-US">
                <a:solidFill>
                  <a:srgbClr val="CC0000"/>
                </a:solidFill>
              </a:rPr>
              <a:t>74LS20</a:t>
            </a:r>
            <a:r>
              <a:rPr altLang="en-US" lang="zh-CN">
                <a:solidFill>
                  <a:srgbClr val="CC0000"/>
                </a:solidFill>
              </a:rPr>
              <a:t>管脚排列示意图</a:t>
            </a:r>
          </a:p>
        </p:txBody>
      </p:sp>
      <p:pic>
        <p:nvPicPr>
          <p:cNvPr id="2097226" name="Picture 169" descr="图片8"/>
          <p:cNvPicPr>
            <a:picLocks/>
          </p:cNvPicPr>
          <p:nvPr/>
        </p:nvPicPr>
        <p:blipFill>
          <a:blip xmlns:r="http://schemas.openxmlformats.org/officeDocument/2006/relationships" r:embed="rId1"/>
          <a:srcRect l="0" t="0" r="0" b="0"/>
          <a:stretch>
            <a:fillRect/>
          </a:stretch>
        </p:blipFill>
        <p:spPr>
          <a:xfrm rot="0">
            <a:off x="581025" y="1165225"/>
            <a:ext cx="3854450" cy="3784600"/>
          </a:xfrm>
          <a:prstGeom prst="rect"/>
          <a:noFill/>
          <a:ln>
            <a:noFill/>
          </a:ln>
        </p:spPr>
      </p:pic>
      <p:pic>
        <p:nvPicPr>
          <p:cNvPr id="2097227" name="Picture 170" descr="图片9"/>
          <p:cNvPicPr>
            <a:picLocks/>
          </p:cNvPicPr>
          <p:nvPr/>
        </p:nvPicPr>
        <p:blipFill>
          <a:blip xmlns:r="http://schemas.openxmlformats.org/officeDocument/2006/relationships" r:embed="rId2"/>
          <a:srcRect l="0" t="0" r="0" b="0"/>
          <a:stretch>
            <a:fillRect/>
          </a:stretch>
        </p:blipFill>
        <p:spPr>
          <a:xfrm rot="0">
            <a:off x="4719637" y="1212850"/>
            <a:ext cx="3859212" cy="375443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2097226"/>
                                        </p:tgtEl>
                                        <p:attrNameLst>
                                          <p:attrName>style.visibility</p:attrName>
                                        </p:attrNameLst>
                                      </p:cBhvr>
                                      <p:to>
                                        <p:strVal val="visible"/>
                                      </p:to>
                                    </p:set>
                                    <p:animEffect transition="in" filter="wipe(left)">
                                      <p:cBhvr>
                                        <p:cTn dur="1000" id="7"/>
                                        <p:tgtEl>
                                          <p:spTgt spid="209722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2097227"/>
                                        </p:tgtEl>
                                        <p:attrNameLst>
                                          <p:attrName>style.visibility</p:attrName>
                                        </p:attrNameLst>
                                      </p:cBhvr>
                                      <p:to>
                                        <p:strVal val="visible"/>
                                      </p:to>
                                    </p:set>
                                    <p:animEffect transition="in" filter="wipe(left)">
                                      <p:cBhvr>
                                        <p:cTn dur="1000" id="12"/>
                                        <p:tgtEl>
                                          <p:spTgt spid="209722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417"/>
                                        </p:tgtEl>
                                        <p:attrNameLst>
                                          <p:attrName>style.visibility</p:attrName>
                                        </p:attrNameLst>
                                      </p:cBhvr>
                                      <p:to>
                                        <p:strVal val="visible"/>
                                      </p:to>
                                    </p:set>
                                    <p:animEffect transition="in" filter="wipe(left)">
                                      <p:cBhvr>
                                        <p:cTn dur="500" id="17"/>
                                        <p:tgtEl>
                                          <p:spTgt spid="1049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17" grpId="0" uiExpand="0" build="whole"/>
    </p:bldLst>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386" name=""/>
        <p:cNvGrpSpPr/>
        <p:nvPr/>
      </p:nvGrpSpPr>
      <p:grpSpPr>
        <a:xfrm rot="0">
          <a:off x="0" y="0"/>
          <a:ext cx="0" cy="0"/>
          <a:chOff x="0" y="0"/>
          <a:chExt cx="0" cy="0"/>
        </a:xfrm>
      </p:grpSpPr>
      <p:sp>
        <p:nvSpPr>
          <p:cNvPr id="1049418" name="Rectangle 76"/>
          <p:cNvSpPr/>
          <p:nvPr/>
        </p:nvSpPr>
        <p:spPr>
          <a:xfrm rot="0">
            <a:off x="327025" y="1109662"/>
            <a:ext cx="30480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5800"/>
                </a:solidFill>
                <a:effectLst>
                  <a:outerShdw algn="tl" blurRad="38100" dir="2700000" dist="38100">
                    <a:srgbClr val="C0C0C0"/>
                  </a:outerShdw>
                </a:effectLst>
                <a:latin typeface="" pitchFamily="18" charset="0"/>
              </a:rPr>
              <a:t>(1) </a:t>
            </a:r>
            <a:r>
              <a:rPr altLang="en-US" sz="2800" lang="zh-CN">
                <a:solidFill>
                  <a:srgbClr val="005800"/>
                </a:solidFill>
                <a:effectLst>
                  <a:outerShdw algn="tl" blurRad="38100" dir="2700000" dist="38100">
                    <a:srgbClr val="C0C0C0"/>
                  </a:outerShdw>
                </a:effectLst>
                <a:latin typeface="" pitchFamily="18" charset="0"/>
              </a:rPr>
              <a:t>电压传输特性</a:t>
            </a:r>
          </a:p>
        </p:txBody>
      </p:sp>
      <p:sp>
        <p:nvSpPr>
          <p:cNvPr id="1049419" name="Rectangle 77"/>
          <p:cNvSpPr/>
          <p:nvPr/>
        </p:nvSpPr>
        <p:spPr>
          <a:xfrm rot="0">
            <a:off x="733425" y="1566862"/>
            <a:ext cx="5638800" cy="61213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000099"/>
                </a:solidFill>
                <a:effectLst>
                  <a:outerShdw algn="tl" blurRad="38100" dir="2700000" dist="38100">
                    <a:srgbClr val="C0C0C0"/>
                  </a:outerShdw>
                </a:effectLst>
                <a:latin typeface="" pitchFamily="18" charset="0"/>
              </a:rPr>
              <a:t>输出电压 </a:t>
            </a:r>
            <a:r>
              <a:rPr altLang="zh-CN" sz="2800" i="1" lang="en-US">
                <a:solidFill>
                  <a:srgbClr val="000099"/>
                </a:solidFill>
                <a:effectLst>
                  <a:outerShdw algn="tl" blurRad="38100" dir="2700000" dist="38100">
                    <a:srgbClr val="C0C0C0"/>
                  </a:outerShdw>
                </a:effectLst>
                <a:latin typeface="" pitchFamily="18" charset="0"/>
              </a:rPr>
              <a:t>U</a:t>
            </a:r>
            <a:r>
              <a:rPr altLang="zh-CN" baseline="-25000" lang="en-US">
                <a:solidFill>
                  <a:srgbClr val="000099"/>
                </a:solidFill>
                <a:effectLst>
                  <a:outerShdw algn="tl" blurRad="38100" dir="2700000" dist="38100">
                    <a:srgbClr val="C0C0C0"/>
                  </a:outerShdw>
                </a:effectLst>
                <a:latin typeface="" pitchFamily="18" charset="0"/>
              </a:rPr>
              <a:t>O</a:t>
            </a:r>
            <a:r>
              <a:rPr altLang="en-US" sz="2800" lang="zh-CN">
                <a:solidFill>
                  <a:srgbClr val="000099"/>
                </a:solidFill>
                <a:effectLst>
                  <a:outerShdw algn="tl" blurRad="38100" dir="2700000" dist="38100">
                    <a:srgbClr val="C0C0C0"/>
                  </a:outerShdw>
                </a:effectLst>
                <a:latin typeface="" pitchFamily="18" charset="0"/>
              </a:rPr>
              <a:t>与输入电压 </a:t>
            </a:r>
            <a:r>
              <a:rPr altLang="zh-CN" sz="2800" i="1" lang="en-US">
                <a:solidFill>
                  <a:srgbClr val="000099"/>
                </a:solidFill>
                <a:effectLst>
                  <a:outerShdw algn="tl" blurRad="38100" dir="2700000" dist="38100">
                    <a:srgbClr val="C0C0C0"/>
                  </a:outerShdw>
                </a:effectLst>
                <a:latin typeface="" pitchFamily="18" charset="0"/>
              </a:rPr>
              <a:t>U</a:t>
            </a:r>
            <a:r>
              <a:rPr altLang="zh-CN" baseline="-25000" sz="2800" lang="en-US">
                <a:solidFill>
                  <a:srgbClr val="000099"/>
                </a:solidFill>
                <a:effectLst>
                  <a:outerShdw algn="tl" blurRad="38100" dir="2700000" dist="38100">
                    <a:srgbClr val="C0C0C0"/>
                  </a:outerShdw>
                </a:effectLst>
                <a:latin typeface="" pitchFamily="18" charset="0"/>
              </a:rPr>
              <a:t>i</a:t>
            </a:r>
            <a:r>
              <a:rPr altLang="en-US" sz="2800" lang="zh-CN">
                <a:solidFill>
                  <a:srgbClr val="000099"/>
                </a:solidFill>
                <a:effectLst>
                  <a:outerShdw algn="tl" blurRad="38100" dir="2700000" dist="38100">
                    <a:srgbClr val="C0C0C0"/>
                  </a:outerShdw>
                </a:effectLst>
                <a:latin typeface="" pitchFamily="18" charset="0"/>
              </a:rPr>
              <a:t>的关系。</a:t>
            </a:r>
          </a:p>
        </p:txBody>
      </p:sp>
      <p:grpSp>
        <p:nvGrpSpPr>
          <p:cNvPr id="387" name=""/>
          <p:cNvGrpSpPr/>
          <p:nvPr/>
        </p:nvGrpSpPr>
        <p:grpSpPr>
          <a:xfrm rot="0">
            <a:off x="5568950" y="3386137"/>
            <a:ext cx="844550" cy="1108075"/>
            <a:chOff x="3792" y="1968"/>
            <a:chExt cx="532" cy="698"/>
          </a:xfrm>
        </p:grpSpPr>
        <p:sp>
          <p:nvSpPr>
            <p:cNvPr id="1049420" name="Line 79"/>
            <p:cNvSpPr/>
            <p:nvPr/>
          </p:nvSpPr>
          <p:spPr>
            <a:xfrm rot="0">
              <a:off x="3792" y="1968"/>
              <a:ext cx="240" cy="624"/>
            </a:xfrm>
            <a:prstGeom prst="line"/>
            <a:noFill/>
            <a:ln w="38100" cap="flat" cmpd="sng">
              <a:solidFill>
                <a:srgbClr val="FF3300">
                  <a:alpha val="100000"/>
                </a:srgbClr>
              </a:solidFill>
              <a:prstDash val="solid"/>
              <a:round/>
            </a:ln>
          </p:spPr>
        </p:sp>
        <p:sp>
          <p:nvSpPr>
            <p:cNvPr id="1049421" name="Rectangle 80"/>
            <p:cNvSpPr/>
            <p:nvPr/>
          </p:nvSpPr>
          <p:spPr>
            <a:xfrm rot="0">
              <a:off x="4032" y="2384"/>
              <a:ext cx="292"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effectLst>
                    <a:outerShdw algn="tl" blurRad="38100" dir="2700000" dist="38100">
                      <a:srgbClr val="C0C0C0"/>
                    </a:outerShdw>
                  </a:effectLst>
                  <a:latin typeface="" pitchFamily="18" charset="0"/>
                </a:rPr>
                <a:t>C</a:t>
              </a:r>
            </a:p>
          </p:txBody>
        </p:sp>
      </p:grpSp>
      <p:grpSp>
        <p:nvGrpSpPr>
          <p:cNvPr id="388" name=""/>
          <p:cNvGrpSpPr/>
          <p:nvPr/>
        </p:nvGrpSpPr>
        <p:grpSpPr>
          <a:xfrm rot="0">
            <a:off x="5949950" y="4357687"/>
            <a:ext cx="1885950" cy="1003300"/>
            <a:chOff x="4032" y="2544"/>
            <a:chExt cx="1188" cy="632"/>
          </a:xfrm>
        </p:grpSpPr>
        <p:grpSp>
          <p:nvGrpSpPr>
            <p:cNvPr id="389" name=""/>
            <p:cNvGrpSpPr/>
            <p:nvPr/>
          </p:nvGrpSpPr>
          <p:grpSpPr>
            <a:xfrm rot="0">
              <a:off x="4032" y="2544"/>
              <a:ext cx="1056" cy="632"/>
              <a:chOff x="4368" y="2352"/>
              <a:chExt cx="1056" cy="632"/>
            </a:xfrm>
          </p:grpSpPr>
          <p:sp>
            <p:nvSpPr>
              <p:cNvPr id="1049422" name="Freeform 83"/>
              <p:cNvSpPr/>
              <p:nvPr/>
            </p:nvSpPr>
            <p:spPr>
              <a:xfrm rot="0">
                <a:off x="4368" y="2352"/>
                <a:ext cx="144" cy="632"/>
              </a:xfrm>
              <a:custGeom>
                <a:avLst/>
                <a:gdLst>
                  <a:gd name="l" fmla="*/ 0 w 144"/>
                  <a:gd name="t" fmla="*/ 0 h 632"/>
                  <a:gd name="r" fmla="*/ 144 w 144"/>
                  <a:gd name="b" fmla="*/ 632 h 632"/>
                </a:gdLst>
                <a:ahLst/>
                <a:rect l="l" t="t" r="r" b="b"/>
                <a:pathLst>
                  <a:path w="144" h="632">
                    <a:moveTo>
                      <a:pt x="0" y="0"/>
                    </a:moveTo>
                    <a:cubicBezTo>
                      <a:pt x="12" y="212"/>
                      <a:pt x="24" y="424"/>
                      <a:pt x="48" y="528"/>
                    </a:cubicBezTo>
                    <a:cubicBezTo>
                      <a:pt x="72" y="632"/>
                      <a:pt x="108" y="628"/>
                      <a:pt x="144" y="624"/>
                    </a:cubicBezTo>
                  </a:path>
                </a:pathLst>
              </a:custGeom>
              <a:noFill/>
              <a:ln w="38100"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423" name="Line 84"/>
              <p:cNvSpPr/>
              <p:nvPr/>
            </p:nvSpPr>
            <p:spPr>
              <a:xfrm rot="0">
                <a:off x="4512" y="2976"/>
                <a:ext cx="912" cy="0"/>
              </a:xfrm>
              <a:prstGeom prst="line"/>
              <a:noFill/>
              <a:ln w="38100" cap="flat" cmpd="sng">
                <a:solidFill>
                  <a:srgbClr val="FF3300">
                    <a:alpha val="100000"/>
                  </a:srgbClr>
                </a:solidFill>
                <a:prstDash val="solid"/>
                <a:round/>
              </a:ln>
            </p:spPr>
          </p:sp>
        </p:grpSp>
        <p:sp>
          <p:nvSpPr>
            <p:cNvPr id="1049424" name="Rectangle 85"/>
            <p:cNvSpPr/>
            <p:nvPr/>
          </p:nvSpPr>
          <p:spPr>
            <a:xfrm rot="0">
              <a:off x="4080" y="2864"/>
              <a:ext cx="292"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effectLst>
                    <a:outerShdw algn="tl" blurRad="38100" dir="2700000" dist="38100">
                      <a:srgbClr val="C0C0C0"/>
                    </a:outerShdw>
                  </a:effectLst>
                  <a:latin typeface="" pitchFamily="18" charset="0"/>
                </a:rPr>
                <a:t>D</a:t>
              </a:r>
            </a:p>
          </p:txBody>
        </p:sp>
        <p:sp>
          <p:nvSpPr>
            <p:cNvPr id="1049425" name="Rectangle 86"/>
            <p:cNvSpPr/>
            <p:nvPr/>
          </p:nvSpPr>
          <p:spPr>
            <a:xfrm rot="0">
              <a:off x="4944" y="2864"/>
              <a:ext cx="276"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effectLst>
                    <a:outerShdw algn="tl" blurRad="38100" dir="2700000" dist="38100">
                      <a:srgbClr val="C0C0C0"/>
                    </a:outerShdw>
                  </a:effectLst>
                  <a:latin typeface="" pitchFamily="18" charset="0"/>
                </a:rPr>
                <a:t>E</a:t>
              </a:r>
            </a:p>
          </p:txBody>
        </p:sp>
      </p:grpSp>
      <p:sp>
        <p:nvSpPr>
          <p:cNvPr id="1049426" name="Rectangle 87"/>
          <p:cNvSpPr/>
          <p:nvPr>
            <p:ph type="subTitle" sz="full" idx="1"/>
          </p:nvPr>
        </p:nvSpPr>
        <p:spPr>
          <a:xfrm rot="0">
            <a:off x="428625" y="523875"/>
            <a:ext cx="5029200" cy="4572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r>
              <a:rPr altLang="zh-CN" b="1" lang="en-US">
                <a:solidFill>
                  <a:srgbClr val="E60000"/>
                </a:solidFill>
                <a:effectLst>
                  <a:outerShdw algn="tl" blurRad="38100" dir="2700000" dist="38100">
                    <a:srgbClr val="C0C0C0"/>
                  </a:outerShdw>
                </a:effectLst>
              </a:rPr>
              <a:t>3.  TTL</a:t>
            </a:r>
            <a:r>
              <a:rPr altLang="en-US" b="1" lang="zh-CN">
                <a:solidFill>
                  <a:srgbClr val="E60000"/>
                </a:solidFill>
                <a:effectLst>
                  <a:outerShdw algn="tl" blurRad="38100" dir="2700000" dist="38100">
                    <a:srgbClr val="C0C0C0"/>
                  </a:outerShdw>
                </a:effectLst>
              </a:rPr>
              <a:t>与非门特性及参数</a:t>
            </a:r>
          </a:p>
        </p:txBody>
      </p:sp>
      <p:sp>
        <p:nvSpPr>
          <p:cNvPr id="1049427" name="Text Box 88"/>
          <p:cNvSpPr txBox="1"/>
          <p:nvPr/>
        </p:nvSpPr>
        <p:spPr>
          <a:xfrm rot="0">
            <a:off x="5310187" y="5924550"/>
            <a:ext cx="2819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lvl="0">
              <a:spcBef>
                <a:spcPct val="50000"/>
              </a:spcBef>
            </a:pPr>
            <a:r>
              <a:rPr altLang="en-US" lang="zh-CN">
                <a:solidFill>
                  <a:srgbClr val="000099"/>
                </a:solidFill>
                <a:effectLst>
                  <a:outerShdw algn="tl" blurRad="38100" dir="2700000" dist="38100">
                    <a:srgbClr val="C0C0C0"/>
                  </a:outerShdw>
                </a:effectLst>
                <a:latin typeface="" pitchFamily="18" charset="0"/>
              </a:rPr>
              <a:t>电压传输特性</a:t>
            </a:r>
          </a:p>
        </p:txBody>
      </p:sp>
      <p:sp>
        <p:nvSpPr>
          <p:cNvPr id="1049428" name="Text Box 89"/>
          <p:cNvSpPr txBox="1"/>
          <p:nvPr/>
        </p:nvSpPr>
        <p:spPr>
          <a:xfrm rot="0">
            <a:off x="1908175" y="5424487"/>
            <a:ext cx="200025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lvl="0">
              <a:spcBef>
                <a:spcPct val="50000"/>
              </a:spcBef>
            </a:pPr>
            <a:r>
              <a:rPr altLang="en-US" lang="zh-CN">
                <a:solidFill>
                  <a:srgbClr val="000099"/>
                </a:solidFill>
                <a:effectLst>
                  <a:outerShdw algn="tl" blurRad="38100" dir="2700000" dist="38100">
                    <a:srgbClr val="C0C0C0"/>
                  </a:outerShdw>
                </a:effectLst>
                <a:latin typeface="" pitchFamily="18" charset="0"/>
              </a:rPr>
              <a:t>测试电路</a:t>
            </a:r>
          </a:p>
        </p:txBody>
      </p:sp>
      <p:grpSp>
        <p:nvGrpSpPr>
          <p:cNvPr id="390" name=""/>
          <p:cNvGrpSpPr/>
          <p:nvPr/>
        </p:nvGrpSpPr>
        <p:grpSpPr>
          <a:xfrm rot="0">
            <a:off x="4652962" y="3095625"/>
            <a:ext cx="1365250" cy="523875"/>
            <a:chOff x="3216" y="1776"/>
            <a:chExt cx="860" cy="330"/>
          </a:xfrm>
        </p:grpSpPr>
        <p:sp>
          <p:nvSpPr>
            <p:cNvPr id="1049429" name="Line 91"/>
            <p:cNvSpPr/>
            <p:nvPr/>
          </p:nvSpPr>
          <p:spPr>
            <a:xfrm rot="0">
              <a:off x="3456" y="1968"/>
              <a:ext cx="336" cy="0"/>
            </a:xfrm>
            <a:prstGeom prst="line"/>
            <a:noFill/>
            <a:ln w="38100" cap="flat" cmpd="sng">
              <a:solidFill>
                <a:srgbClr val="FF3300">
                  <a:alpha val="100000"/>
                </a:srgbClr>
              </a:solidFill>
              <a:prstDash val="solid"/>
              <a:round/>
            </a:ln>
          </p:spPr>
        </p:sp>
        <p:sp>
          <p:nvSpPr>
            <p:cNvPr id="1049430" name="Rectangle 92"/>
            <p:cNvSpPr/>
            <p:nvPr/>
          </p:nvSpPr>
          <p:spPr>
            <a:xfrm rot="0">
              <a:off x="3216" y="1776"/>
              <a:ext cx="316"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FF3300"/>
                  </a:solidFill>
                  <a:effectLst>
                    <a:outerShdw algn="tl" blurRad="38100" dir="2700000" dist="38100">
                      <a:srgbClr val="C0C0C0"/>
                    </a:outerShdw>
                  </a:effectLst>
                  <a:latin typeface="" pitchFamily="18" charset="0"/>
                </a:rPr>
                <a:t>A</a:t>
              </a:r>
            </a:p>
          </p:txBody>
        </p:sp>
        <p:sp>
          <p:nvSpPr>
            <p:cNvPr id="1049431" name="Rectangle 93"/>
            <p:cNvSpPr/>
            <p:nvPr/>
          </p:nvSpPr>
          <p:spPr>
            <a:xfrm rot="0">
              <a:off x="3792" y="1824"/>
              <a:ext cx="284"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effectLst>
                    <a:outerShdw algn="tl" blurRad="38100" dir="2700000" dist="38100">
                      <a:srgbClr val="C0C0C0"/>
                    </a:outerShdw>
                  </a:effectLst>
                  <a:latin typeface="" pitchFamily="18" charset="0"/>
                </a:rPr>
                <a:t>B</a:t>
              </a:r>
            </a:p>
          </p:txBody>
        </p:sp>
      </p:grpSp>
      <p:grpSp>
        <p:nvGrpSpPr>
          <p:cNvPr id="391" name=""/>
          <p:cNvGrpSpPr/>
          <p:nvPr/>
        </p:nvGrpSpPr>
        <p:grpSpPr>
          <a:xfrm rot="0">
            <a:off x="4643437" y="2343150"/>
            <a:ext cx="4229098" cy="3643312"/>
            <a:chOff x="2900" y="1248"/>
            <a:chExt cx="2664" cy="2295"/>
          </a:xfrm>
        </p:grpSpPr>
        <p:grpSp>
          <p:nvGrpSpPr>
            <p:cNvPr id="392" name=""/>
            <p:cNvGrpSpPr/>
            <p:nvPr/>
          </p:nvGrpSpPr>
          <p:grpSpPr>
            <a:xfrm rot="0">
              <a:off x="3146" y="1679"/>
              <a:ext cx="1719" cy="1637"/>
              <a:chOff x="3792" y="1584"/>
              <a:chExt cx="1344" cy="1440"/>
            </a:xfrm>
          </p:grpSpPr>
          <p:sp>
            <p:nvSpPr>
              <p:cNvPr id="1049432" name="Line 96"/>
              <p:cNvSpPr/>
              <p:nvPr/>
            </p:nvSpPr>
            <p:spPr>
              <a:xfrm rot="0">
                <a:off x="3792" y="2688"/>
                <a:ext cx="48" cy="0"/>
              </a:xfrm>
              <a:prstGeom prst="line"/>
              <a:noFill/>
              <a:ln w="28575" cap="flat" cmpd="sng">
                <a:solidFill>
                  <a:srgbClr val="000018">
                    <a:alpha val="100000"/>
                  </a:srgbClr>
                </a:solidFill>
                <a:prstDash val="solid"/>
                <a:round/>
              </a:ln>
            </p:spPr>
          </p:sp>
          <p:sp>
            <p:nvSpPr>
              <p:cNvPr id="1049433" name="Line 97"/>
              <p:cNvSpPr/>
              <p:nvPr/>
            </p:nvSpPr>
            <p:spPr>
              <a:xfrm rot="0">
                <a:off x="3792" y="2304"/>
                <a:ext cx="48" cy="0"/>
              </a:xfrm>
              <a:prstGeom prst="line"/>
              <a:noFill/>
              <a:ln w="28575" cap="flat" cmpd="sng">
                <a:solidFill>
                  <a:srgbClr val="000018">
                    <a:alpha val="100000"/>
                  </a:srgbClr>
                </a:solidFill>
                <a:prstDash val="solid"/>
                <a:round/>
              </a:ln>
            </p:spPr>
          </p:sp>
          <p:sp>
            <p:nvSpPr>
              <p:cNvPr id="1049434" name="Line 98"/>
              <p:cNvSpPr/>
              <p:nvPr/>
            </p:nvSpPr>
            <p:spPr>
              <a:xfrm rot="0">
                <a:off x="3792" y="1920"/>
                <a:ext cx="48" cy="0"/>
              </a:xfrm>
              <a:prstGeom prst="line"/>
              <a:noFill/>
              <a:ln w="28575" cap="flat" cmpd="sng">
                <a:solidFill>
                  <a:srgbClr val="000018">
                    <a:alpha val="100000"/>
                  </a:srgbClr>
                </a:solidFill>
                <a:prstDash val="solid"/>
                <a:round/>
              </a:ln>
            </p:spPr>
          </p:sp>
          <p:sp>
            <p:nvSpPr>
              <p:cNvPr id="1049435" name="Line 99"/>
              <p:cNvSpPr/>
              <p:nvPr/>
            </p:nvSpPr>
            <p:spPr>
              <a:xfrm rot="0">
                <a:off x="3792" y="1584"/>
                <a:ext cx="48" cy="0"/>
              </a:xfrm>
              <a:prstGeom prst="line"/>
              <a:noFill/>
              <a:ln w="28575" cap="flat" cmpd="sng">
                <a:solidFill>
                  <a:srgbClr val="000018">
                    <a:alpha val="100000"/>
                  </a:srgbClr>
                </a:solidFill>
                <a:prstDash val="solid"/>
                <a:round/>
              </a:ln>
            </p:spPr>
          </p:sp>
          <p:sp>
            <p:nvSpPr>
              <p:cNvPr id="1049436" name="Line 100"/>
              <p:cNvSpPr/>
              <p:nvPr/>
            </p:nvSpPr>
            <p:spPr>
              <a:xfrm rot="0" flipV="1">
                <a:off x="4224" y="2976"/>
                <a:ext cx="0" cy="48"/>
              </a:xfrm>
              <a:prstGeom prst="line"/>
              <a:noFill/>
              <a:ln w="28575" cap="flat" cmpd="sng">
                <a:solidFill>
                  <a:srgbClr val="000018">
                    <a:alpha val="100000"/>
                  </a:srgbClr>
                </a:solidFill>
                <a:prstDash val="solid"/>
                <a:round/>
              </a:ln>
            </p:spPr>
          </p:sp>
          <p:sp>
            <p:nvSpPr>
              <p:cNvPr id="1049437" name="Line 101"/>
              <p:cNvSpPr/>
              <p:nvPr/>
            </p:nvSpPr>
            <p:spPr>
              <a:xfrm rot="0" flipV="1">
                <a:off x="4704" y="2976"/>
                <a:ext cx="0" cy="48"/>
              </a:xfrm>
              <a:prstGeom prst="line"/>
              <a:noFill/>
              <a:ln w="28575" cap="flat" cmpd="sng">
                <a:solidFill>
                  <a:srgbClr val="000018">
                    <a:alpha val="100000"/>
                  </a:srgbClr>
                </a:solidFill>
                <a:prstDash val="solid"/>
                <a:round/>
              </a:ln>
            </p:spPr>
          </p:sp>
          <p:sp>
            <p:nvSpPr>
              <p:cNvPr id="1049438" name="Line 102"/>
              <p:cNvSpPr/>
              <p:nvPr/>
            </p:nvSpPr>
            <p:spPr>
              <a:xfrm rot="0" flipV="1">
                <a:off x="5136" y="2976"/>
                <a:ext cx="0" cy="48"/>
              </a:xfrm>
              <a:prstGeom prst="line"/>
              <a:noFill/>
              <a:ln w="28575" cap="flat" cmpd="sng">
                <a:solidFill>
                  <a:srgbClr val="000018">
                    <a:alpha val="100000"/>
                  </a:srgbClr>
                </a:solidFill>
                <a:prstDash val="solid"/>
                <a:round/>
              </a:ln>
            </p:spPr>
          </p:sp>
        </p:grpSp>
        <p:grpSp>
          <p:nvGrpSpPr>
            <p:cNvPr id="393" name=""/>
            <p:cNvGrpSpPr/>
            <p:nvPr/>
          </p:nvGrpSpPr>
          <p:grpSpPr>
            <a:xfrm rot="0">
              <a:off x="2900" y="1512"/>
              <a:ext cx="2052" cy="2031"/>
              <a:chOff x="3600" y="1437"/>
              <a:chExt cx="1605" cy="1787"/>
            </a:xfrm>
          </p:grpSpPr>
          <p:sp>
            <p:nvSpPr>
              <p:cNvPr id="1049439" name="Rectangle 104"/>
              <p:cNvSpPr/>
              <p:nvPr/>
            </p:nvSpPr>
            <p:spPr>
              <a:xfrm rot="0">
                <a:off x="3600" y="2888"/>
                <a:ext cx="222" cy="2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200" i="1" lang="en-US">
                    <a:solidFill>
                      <a:srgbClr val="000018"/>
                    </a:solidFill>
                    <a:effectLst>
                      <a:outerShdw algn="tl" blurRad="38100" dir="2700000" dist="38100">
                        <a:srgbClr val="C0C0C0"/>
                      </a:outerShdw>
                    </a:effectLst>
                    <a:latin typeface="" pitchFamily="18" charset="0"/>
                  </a:rPr>
                  <a:t>O</a:t>
                </a:r>
              </a:p>
            </p:txBody>
          </p:sp>
          <p:sp>
            <p:nvSpPr>
              <p:cNvPr id="1049440" name="Rectangle 105"/>
              <p:cNvSpPr/>
              <p:nvPr/>
            </p:nvSpPr>
            <p:spPr>
              <a:xfrm rot="0">
                <a:off x="4128" y="2970"/>
                <a:ext cx="166" cy="25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1</a:t>
                </a:r>
              </a:p>
            </p:txBody>
          </p:sp>
          <p:sp>
            <p:nvSpPr>
              <p:cNvPr id="1049441" name="Rectangle 106"/>
              <p:cNvSpPr/>
              <p:nvPr/>
            </p:nvSpPr>
            <p:spPr>
              <a:xfrm rot="0">
                <a:off x="4608" y="2970"/>
                <a:ext cx="166" cy="25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2</a:t>
                </a:r>
              </a:p>
            </p:txBody>
          </p:sp>
          <p:sp>
            <p:nvSpPr>
              <p:cNvPr id="1049442" name="Rectangle 107"/>
              <p:cNvSpPr/>
              <p:nvPr/>
            </p:nvSpPr>
            <p:spPr>
              <a:xfrm rot="0">
                <a:off x="5040" y="2970"/>
                <a:ext cx="165" cy="25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3</a:t>
                </a:r>
              </a:p>
            </p:txBody>
          </p:sp>
          <p:sp>
            <p:nvSpPr>
              <p:cNvPr id="1049443" name="Rectangle 108"/>
              <p:cNvSpPr/>
              <p:nvPr/>
            </p:nvSpPr>
            <p:spPr>
              <a:xfrm rot="0">
                <a:off x="3600" y="2540"/>
                <a:ext cx="166" cy="253"/>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1</a:t>
                </a:r>
              </a:p>
            </p:txBody>
          </p:sp>
          <p:sp>
            <p:nvSpPr>
              <p:cNvPr id="1049444" name="Rectangle 109"/>
              <p:cNvSpPr/>
              <p:nvPr/>
            </p:nvSpPr>
            <p:spPr>
              <a:xfrm rot="0">
                <a:off x="3600" y="2156"/>
                <a:ext cx="166" cy="253"/>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2</a:t>
                </a:r>
              </a:p>
            </p:txBody>
          </p:sp>
          <p:sp>
            <p:nvSpPr>
              <p:cNvPr id="1049445" name="Rectangle 110"/>
              <p:cNvSpPr/>
              <p:nvPr/>
            </p:nvSpPr>
            <p:spPr>
              <a:xfrm rot="0">
                <a:off x="3600" y="1773"/>
                <a:ext cx="166" cy="25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3</a:t>
                </a:r>
              </a:p>
            </p:txBody>
          </p:sp>
          <p:sp>
            <p:nvSpPr>
              <p:cNvPr id="1049446" name="Rectangle 111"/>
              <p:cNvSpPr/>
              <p:nvPr/>
            </p:nvSpPr>
            <p:spPr>
              <a:xfrm rot="0">
                <a:off x="3600" y="1437"/>
                <a:ext cx="166" cy="25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4</a:t>
                </a:r>
              </a:p>
            </p:txBody>
          </p:sp>
        </p:grpSp>
        <p:grpSp>
          <p:nvGrpSpPr>
            <p:cNvPr id="394" name=""/>
            <p:cNvGrpSpPr/>
            <p:nvPr/>
          </p:nvGrpSpPr>
          <p:grpSpPr>
            <a:xfrm rot="0">
              <a:off x="3146" y="1308"/>
              <a:ext cx="1990" cy="1956"/>
              <a:chOff x="3936" y="1056"/>
              <a:chExt cx="1824" cy="1728"/>
            </a:xfrm>
          </p:grpSpPr>
          <p:sp>
            <p:nvSpPr>
              <p:cNvPr id="1049447" name="Line 113"/>
              <p:cNvSpPr/>
              <p:nvPr/>
            </p:nvSpPr>
            <p:spPr>
              <a:xfrm rot="0" flipV="1">
                <a:off x="3936" y="1056"/>
                <a:ext cx="0" cy="1728"/>
              </a:xfrm>
              <a:prstGeom prst="line"/>
              <a:noFill/>
              <a:ln w="38100" cap="flat" cmpd="sng">
                <a:solidFill>
                  <a:srgbClr val="000018">
                    <a:alpha val="100000"/>
                  </a:srgbClr>
                </a:solidFill>
                <a:prstDash val="solid"/>
                <a:round/>
                <a:tailEnd type="triangle" w="sm" len="lg"/>
              </a:ln>
            </p:spPr>
          </p:sp>
          <p:sp>
            <p:nvSpPr>
              <p:cNvPr id="1049448" name="Line 114"/>
              <p:cNvSpPr/>
              <p:nvPr/>
            </p:nvSpPr>
            <p:spPr>
              <a:xfrm rot="0">
                <a:off x="3936" y="2784"/>
                <a:ext cx="1824" cy="0"/>
              </a:xfrm>
              <a:prstGeom prst="line"/>
              <a:noFill/>
              <a:ln w="38100" cap="flat" cmpd="sng">
                <a:solidFill>
                  <a:srgbClr val="000018">
                    <a:alpha val="100000"/>
                  </a:srgbClr>
                </a:solidFill>
                <a:prstDash val="solid"/>
                <a:round/>
                <a:tailEnd type="triangle" w="sm" len="lg"/>
              </a:ln>
            </p:spPr>
          </p:sp>
        </p:grpSp>
        <p:sp>
          <p:nvSpPr>
            <p:cNvPr id="1049449" name="Rectangle 115"/>
            <p:cNvSpPr/>
            <p:nvPr/>
          </p:nvSpPr>
          <p:spPr>
            <a:xfrm rot="0">
              <a:off x="4848" y="3248"/>
              <a:ext cx="716"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000018"/>
                  </a:solidFill>
                  <a:effectLst>
                    <a:outerShdw algn="tl" blurRad="38100" dir="2700000" dist="38100">
                      <a:srgbClr val="C0C0C0"/>
                    </a:outerShdw>
                  </a:effectLst>
                  <a:latin typeface="" pitchFamily="18" charset="0"/>
                </a:rPr>
                <a:t>   U</a:t>
              </a:r>
              <a:r>
                <a:rPr altLang="zh-CN" baseline="-25000" lang="en-US">
                  <a:solidFill>
                    <a:srgbClr val="000018"/>
                  </a:solidFill>
                  <a:effectLst>
                    <a:outerShdw algn="tl" blurRad="38100" dir="2700000" dist="38100">
                      <a:srgbClr val="C0C0C0"/>
                    </a:outerShdw>
                  </a:effectLst>
                  <a:latin typeface="" pitchFamily="18" charset="0"/>
                </a:rPr>
                <a:t>i </a:t>
              </a:r>
              <a:r>
                <a:rPr altLang="zh-CN" lang="en-US">
                  <a:solidFill>
                    <a:srgbClr val="000018"/>
                  </a:solidFill>
                  <a:effectLst>
                    <a:outerShdw algn="tl" blurRad="38100" dir="2700000" dist="38100">
                      <a:srgbClr val="C0C0C0"/>
                    </a:outerShdw>
                  </a:effectLst>
                  <a:latin typeface="" pitchFamily="18" charset="0"/>
                </a:rPr>
                <a:t>/V</a:t>
              </a:r>
            </a:p>
          </p:txBody>
        </p:sp>
        <p:sp>
          <p:nvSpPr>
            <p:cNvPr id="1049450" name="Rectangle 116"/>
            <p:cNvSpPr/>
            <p:nvPr/>
          </p:nvSpPr>
          <p:spPr>
            <a:xfrm rot="0">
              <a:off x="3168" y="1248"/>
              <a:ext cx="596"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000018"/>
                  </a:solidFill>
                  <a:effectLst>
                    <a:outerShdw algn="tl" blurRad="38100" dir="2700000" dist="38100">
                      <a:srgbClr val="C0C0C0"/>
                    </a:outerShdw>
                  </a:effectLst>
                  <a:latin typeface="" pitchFamily="18" charset="0"/>
                </a:rPr>
                <a:t>U</a:t>
              </a:r>
              <a:r>
                <a:rPr altLang="zh-CN" baseline="-25000" lang="en-US">
                  <a:solidFill>
                    <a:srgbClr val="000018"/>
                  </a:solidFill>
                  <a:effectLst>
                    <a:outerShdw algn="tl" blurRad="38100" dir="2700000" dist="38100">
                      <a:srgbClr val="C0C0C0"/>
                    </a:outerShdw>
                  </a:effectLst>
                  <a:latin typeface="" pitchFamily="18" charset="0"/>
                </a:rPr>
                <a:t>O</a:t>
              </a:r>
              <a:r>
                <a:rPr altLang="zh-CN" lang="en-US">
                  <a:solidFill>
                    <a:srgbClr val="000018"/>
                  </a:solidFill>
                  <a:effectLst>
                    <a:outerShdw algn="tl" blurRad="38100" dir="2700000" dist="38100">
                      <a:srgbClr val="C0C0C0"/>
                    </a:outerShdw>
                  </a:effectLst>
                  <a:latin typeface="" pitchFamily="18" charset="0"/>
                </a:rPr>
                <a:t>/V</a:t>
              </a:r>
            </a:p>
          </p:txBody>
        </p:sp>
      </p:grpSp>
      <p:pic>
        <p:nvPicPr>
          <p:cNvPr id="2097228" name="Picture 149" descr="图片10"/>
          <p:cNvPicPr>
            <a:picLocks/>
          </p:cNvPicPr>
          <p:nvPr/>
        </p:nvPicPr>
        <p:blipFill>
          <a:blip xmlns:r="http://schemas.openxmlformats.org/officeDocument/2006/relationships" r:embed="rId1"/>
          <a:srcRect l="0" t="0" r="0" b="0"/>
          <a:stretch>
            <a:fillRect/>
          </a:stretch>
        </p:blipFill>
        <p:spPr>
          <a:xfrm rot="0">
            <a:off x="827087" y="2366962"/>
            <a:ext cx="3240087" cy="2913062"/>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418"/>
                                        </p:tgtEl>
                                        <p:attrNameLst>
                                          <p:attrName>style.visibility</p:attrName>
                                        </p:attrNameLst>
                                      </p:cBhvr>
                                      <p:to>
                                        <p:strVal val="visible"/>
                                      </p:to>
                                    </p:set>
                                    <p:animEffect transition="in" filter="wipe(left)">
                                      <p:cBhvr>
                                        <p:cTn dur="500" id="7"/>
                                        <p:tgtEl>
                                          <p:spTgt spid="104941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419"/>
                                        </p:tgtEl>
                                        <p:attrNameLst>
                                          <p:attrName>style.visibility</p:attrName>
                                        </p:attrNameLst>
                                      </p:cBhvr>
                                      <p:to>
                                        <p:strVal val="visible"/>
                                      </p:to>
                                    </p:set>
                                    <p:animEffect transition="in" filter="wipe(left)">
                                      <p:cBhvr>
                                        <p:cTn dur="500" id="12"/>
                                        <p:tgtEl>
                                          <p:spTgt spid="1049419"/>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2097228"/>
                                        </p:tgtEl>
                                        <p:attrNameLst>
                                          <p:attrName>style.visibility</p:attrName>
                                        </p:attrNameLst>
                                      </p:cBhvr>
                                      <p:to>
                                        <p:strVal val="visible"/>
                                      </p:to>
                                    </p:set>
                                    <p:animEffect transition="in" filter="wipe(left)">
                                      <p:cBhvr>
                                        <p:cTn dur="1000" id="17"/>
                                        <p:tgtEl>
                                          <p:spTgt spid="2097228"/>
                                        </p:tgtEl>
                                      </p:cBhvr>
                                    </p:animEffect>
                                  </p:childTnLst>
                                </p:cTn>
                              </p:par>
                            </p:childTnLst>
                          </p:cTn>
                        </p:par>
                        <p:par>
                          <p:cTn fill="hold" id="18">
                            <p:stCondLst>
                              <p:cond delay="1000"/>
                            </p:stCondLst>
                            <p:childTnLst>
                              <p:par>
                                <p:cTn fill="hold" grpId="0" id="19" nodeType="afterEffect" presetClass="entr" presetID="22" presetSubtype="8">
                                  <p:stCondLst>
                                    <p:cond delay="0"/>
                                  </p:stCondLst>
                                  <p:childTnLst>
                                    <p:set>
                                      <p:cBhvr>
                                        <p:cTn dur="1" fill="hold" id="20">
                                          <p:stCondLst>
                                            <p:cond delay="0"/>
                                          </p:stCondLst>
                                        </p:cTn>
                                        <p:tgtEl>
                                          <p:spTgt spid="1049428"/>
                                        </p:tgtEl>
                                        <p:attrNameLst>
                                          <p:attrName>style.visibility</p:attrName>
                                        </p:attrNameLst>
                                      </p:cBhvr>
                                      <p:to>
                                        <p:strVal val="visible"/>
                                      </p:to>
                                    </p:set>
                                    <p:animEffect transition="in" filter="wipe(left)">
                                      <p:cBhvr>
                                        <p:cTn dur="500" id="21"/>
                                        <p:tgtEl>
                                          <p:spTgt spid="1049428"/>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2" presetSubtype="8">
                                  <p:stCondLst>
                                    <p:cond delay="0"/>
                                  </p:stCondLst>
                                  <p:childTnLst>
                                    <p:set>
                                      <p:cBhvr>
                                        <p:cTn dur="1" fill="hold" id="25">
                                          <p:stCondLst>
                                            <p:cond delay="0"/>
                                          </p:stCondLst>
                                        </p:cTn>
                                        <p:tgtEl>
                                          <p:spTgt spid="391"/>
                                        </p:tgtEl>
                                        <p:attrNameLst>
                                          <p:attrName>style.visibility</p:attrName>
                                        </p:attrNameLst>
                                      </p:cBhvr>
                                      <p:to>
                                        <p:strVal val="visible"/>
                                      </p:to>
                                    </p:set>
                                    <p:animEffect transition="in" filter="wipe(left)">
                                      <p:cBhvr>
                                        <p:cTn dur="500" id="26"/>
                                        <p:tgtEl>
                                          <p:spTgt spid="391"/>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2" presetSubtype="8">
                                  <p:stCondLst>
                                    <p:cond delay="0"/>
                                  </p:stCondLst>
                                  <p:childTnLst>
                                    <p:set>
                                      <p:cBhvr>
                                        <p:cTn dur="1" fill="hold" id="30">
                                          <p:stCondLst>
                                            <p:cond delay="0"/>
                                          </p:stCondLst>
                                        </p:cTn>
                                        <p:tgtEl>
                                          <p:spTgt spid="390"/>
                                        </p:tgtEl>
                                        <p:attrNameLst>
                                          <p:attrName>style.visibility</p:attrName>
                                        </p:attrNameLst>
                                      </p:cBhvr>
                                      <p:to>
                                        <p:strVal val="visible"/>
                                      </p:to>
                                    </p:set>
                                    <p:animEffect transition="in" filter="wipe(left)">
                                      <p:cBhvr>
                                        <p:cTn dur="500" id="31"/>
                                        <p:tgtEl>
                                          <p:spTgt spid="390"/>
                                        </p:tgtEl>
                                      </p:cBhvr>
                                    </p:animEffect>
                                  </p:childTnLst>
                                </p:cTn>
                              </p:par>
                            </p:childTnLst>
                          </p:cTn>
                        </p:par>
                        <p:par>
                          <p:cTn fill="hold" id="32">
                            <p:stCondLst>
                              <p:cond delay="500"/>
                            </p:stCondLst>
                            <p:childTnLst>
                              <p:par>
                                <p:cTn fill="hold" id="33" nodeType="afterEffect" presetClass="entr" presetID="22" presetSubtype="1">
                                  <p:stCondLst>
                                    <p:cond delay="0"/>
                                  </p:stCondLst>
                                  <p:childTnLst>
                                    <p:set>
                                      <p:cBhvr>
                                        <p:cTn dur="1" fill="hold" id="34">
                                          <p:stCondLst>
                                            <p:cond delay="0"/>
                                          </p:stCondLst>
                                        </p:cTn>
                                        <p:tgtEl>
                                          <p:spTgt spid="387"/>
                                        </p:tgtEl>
                                        <p:attrNameLst>
                                          <p:attrName>style.visibility</p:attrName>
                                        </p:attrNameLst>
                                      </p:cBhvr>
                                      <p:to>
                                        <p:strVal val="visible"/>
                                      </p:to>
                                    </p:set>
                                    <p:animEffect transition="in" filter="wipe(up)">
                                      <p:cBhvr>
                                        <p:cTn dur="500" id="35"/>
                                        <p:tgtEl>
                                          <p:spTgt spid="387"/>
                                        </p:tgtEl>
                                      </p:cBhvr>
                                    </p:animEffect>
                                  </p:childTnLst>
                                </p:cTn>
                              </p:par>
                            </p:childTnLst>
                          </p:cTn>
                        </p:par>
                        <p:par>
                          <p:cTn fill="hold" id="36">
                            <p:stCondLst>
                              <p:cond delay="1000"/>
                            </p:stCondLst>
                            <p:childTnLst>
                              <p:par>
                                <p:cTn fill="hold" id="37" nodeType="afterEffect" presetClass="entr" presetID="22" presetSubtype="8">
                                  <p:stCondLst>
                                    <p:cond delay="0"/>
                                  </p:stCondLst>
                                  <p:childTnLst>
                                    <p:set>
                                      <p:cBhvr>
                                        <p:cTn dur="1" fill="hold" id="38">
                                          <p:stCondLst>
                                            <p:cond delay="0"/>
                                          </p:stCondLst>
                                        </p:cTn>
                                        <p:tgtEl>
                                          <p:spTgt spid="388"/>
                                        </p:tgtEl>
                                        <p:attrNameLst>
                                          <p:attrName>style.visibility</p:attrName>
                                        </p:attrNameLst>
                                      </p:cBhvr>
                                      <p:to>
                                        <p:strVal val="visible"/>
                                      </p:to>
                                    </p:set>
                                    <p:animEffect transition="in" filter="wipe(left)">
                                      <p:cBhvr>
                                        <p:cTn dur="500" id="39"/>
                                        <p:tgtEl>
                                          <p:spTgt spid="388"/>
                                        </p:tgtEl>
                                      </p:cBhvr>
                                    </p:animEffect>
                                  </p:childTnLst>
                                </p:cTn>
                              </p:par>
                            </p:childTnLst>
                          </p:cTn>
                        </p:par>
                        <p:par>
                          <p:cTn fill="hold" id="40">
                            <p:stCondLst>
                              <p:cond delay="1500"/>
                            </p:stCondLst>
                            <p:childTnLst>
                              <p:par>
                                <p:cTn fill="hold" grpId="0" id="41" nodeType="afterEffect" presetClass="entr" presetID="22" presetSubtype="8">
                                  <p:stCondLst>
                                    <p:cond delay="0"/>
                                  </p:stCondLst>
                                  <p:childTnLst>
                                    <p:set>
                                      <p:cBhvr>
                                        <p:cTn dur="1" fill="hold" id="42">
                                          <p:stCondLst>
                                            <p:cond delay="0"/>
                                          </p:stCondLst>
                                        </p:cTn>
                                        <p:tgtEl>
                                          <p:spTgt spid="1049427"/>
                                        </p:tgtEl>
                                        <p:attrNameLst>
                                          <p:attrName>style.visibility</p:attrName>
                                        </p:attrNameLst>
                                      </p:cBhvr>
                                      <p:to>
                                        <p:strVal val="visible"/>
                                      </p:to>
                                    </p:set>
                                    <p:animEffect transition="in" filter="wipe(left)">
                                      <p:cBhvr>
                                        <p:cTn dur="500" id="43"/>
                                        <p:tgtEl>
                                          <p:spTgt spid="1049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18" grpId="0" uiExpand="0" build="whole"/>
      <p:bldP spid="1049419" grpId="0" uiExpand="0" build="whole"/>
      <p:bldP spid="1049427" grpId="0" uiExpand="0" build="whole"/>
      <p:bldP spid="1049428" grpId="0" uiExpand="0" build="whole"/>
    </p:bldLst>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395" name=""/>
        <p:cNvGrpSpPr/>
        <p:nvPr/>
      </p:nvGrpSpPr>
      <p:grpSpPr>
        <a:xfrm rot="0">
          <a:off x="0" y="0"/>
          <a:ext cx="0" cy="0"/>
          <a:chOff x="0" y="0"/>
          <a:chExt cx="0" cy="0"/>
        </a:xfrm>
      </p:grpSpPr>
      <p:grpSp>
        <p:nvGrpSpPr>
          <p:cNvPr id="396" name=""/>
          <p:cNvGrpSpPr/>
          <p:nvPr/>
        </p:nvGrpSpPr>
        <p:grpSpPr>
          <a:xfrm rot="0">
            <a:off x="1039812" y="2781300"/>
            <a:ext cx="1365250" cy="473075"/>
            <a:chOff x="3552" y="1568"/>
            <a:chExt cx="860" cy="298"/>
          </a:xfrm>
        </p:grpSpPr>
        <p:sp>
          <p:nvSpPr>
            <p:cNvPr id="1049451" name="Line 3"/>
            <p:cNvSpPr/>
            <p:nvPr/>
          </p:nvSpPr>
          <p:spPr>
            <a:xfrm rot="0">
              <a:off x="3792" y="1728"/>
              <a:ext cx="336" cy="0"/>
            </a:xfrm>
            <a:prstGeom prst="line"/>
            <a:noFill/>
            <a:ln w="38100" cap="flat" cmpd="sng">
              <a:solidFill>
                <a:srgbClr val="FF0000">
                  <a:alpha val="100000"/>
                </a:srgbClr>
              </a:solidFill>
              <a:prstDash val="solid"/>
              <a:round/>
            </a:ln>
          </p:spPr>
        </p:sp>
        <p:sp>
          <p:nvSpPr>
            <p:cNvPr id="1049452" name="Rectangle 4"/>
            <p:cNvSpPr/>
            <p:nvPr/>
          </p:nvSpPr>
          <p:spPr>
            <a:xfrm rot="0">
              <a:off x="3552" y="1568"/>
              <a:ext cx="292"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effectLst>
                    <a:outerShdw algn="tl" blurRad="38100" dir="2700000" dist="38100">
                      <a:srgbClr val="C0C0C0"/>
                    </a:outerShdw>
                  </a:effectLst>
                  <a:latin typeface="" pitchFamily="18" charset="0"/>
                </a:rPr>
                <a:t>A</a:t>
              </a:r>
            </a:p>
          </p:txBody>
        </p:sp>
        <p:sp>
          <p:nvSpPr>
            <p:cNvPr id="1049453" name="Rectangle 5"/>
            <p:cNvSpPr/>
            <p:nvPr/>
          </p:nvSpPr>
          <p:spPr>
            <a:xfrm rot="0">
              <a:off x="4128" y="1584"/>
              <a:ext cx="284"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effectLst>
                    <a:outerShdw algn="tl" blurRad="38100" dir="2700000" dist="38100">
                      <a:srgbClr val="C0C0C0"/>
                    </a:outerShdw>
                  </a:effectLst>
                  <a:latin typeface="" pitchFamily="18" charset="0"/>
                </a:rPr>
                <a:t>B</a:t>
              </a:r>
            </a:p>
          </p:txBody>
        </p:sp>
      </p:grpSp>
      <p:sp>
        <p:nvSpPr>
          <p:cNvPr id="1049454" name="Line 6"/>
          <p:cNvSpPr/>
          <p:nvPr/>
        </p:nvSpPr>
        <p:spPr>
          <a:xfrm rot="0">
            <a:off x="1954212" y="3035300"/>
            <a:ext cx="381000" cy="990600"/>
          </a:xfrm>
          <a:prstGeom prst="line"/>
          <a:noFill/>
          <a:ln w="38100" cap="flat" cmpd="sng">
            <a:solidFill>
              <a:srgbClr val="FF3300">
                <a:alpha val="100000"/>
              </a:srgbClr>
            </a:solidFill>
            <a:prstDash val="solid"/>
            <a:round/>
          </a:ln>
        </p:spPr>
      </p:sp>
      <p:sp>
        <p:nvSpPr>
          <p:cNvPr id="1049455" name="Rectangle 7"/>
          <p:cNvSpPr/>
          <p:nvPr/>
        </p:nvSpPr>
        <p:spPr>
          <a:xfrm rot="0">
            <a:off x="2335212" y="3695700"/>
            <a:ext cx="462280" cy="44704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effectLst>
                  <a:outerShdw algn="tl" blurRad="38100" dir="2700000" dist="38100">
                    <a:srgbClr val="C0C0C0"/>
                  </a:outerShdw>
                </a:effectLst>
                <a:latin typeface="" pitchFamily="18" charset="0"/>
              </a:rPr>
              <a:t>C</a:t>
            </a:r>
          </a:p>
        </p:txBody>
      </p:sp>
      <p:grpSp>
        <p:nvGrpSpPr>
          <p:cNvPr id="397" name=""/>
          <p:cNvGrpSpPr/>
          <p:nvPr/>
        </p:nvGrpSpPr>
        <p:grpSpPr>
          <a:xfrm rot="0">
            <a:off x="2335212" y="3992562"/>
            <a:ext cx="1676400" cy="1003300"/>
            <a:chOff x="4368" y="2352"/>
            <a:chExt cx="1056" cy="632"/>
          </a:xfrm>
        </p:grpSpPr>
        <p:sp>
          <p:nvSpPr>
            <p:cNvPr id="1049456" name="Freeform 9"/>
            <p:cNvSpPr/>
            <p:nvPr/>
          </p:nvSpPr>
          <p:spPr>
            <a:xfrm rot="0">
              <a:off x="4368" y="2352"/>
              <a:ext cx="144" cy="632"/>
            </a:xfrm>
            <a:custGeom>
              <a:avLst/>
              <a:gdLst>
                <a:gd name="l" fmla="*/ 0 w 144"/>
                <a:gd name="t" fmla="*/ 0 h 632"/>
                <a:gd name="r" fmla="*/ 144 w 144"/>
                <a:gd name="b" fmla="*/ 632 h 632"/>
              </a:gdLst>
              <a:ahLst/>
              <a:rect l="l" t="t" r="r" b="b"/>
              <a:pathLst>
                <a:path w="144" h="632">
                  <a:moveTo>
                    <a:pt x="0" y="0"/>
                  </a:moveTo>
                  <a:cubicBezTo>
                    <a:pt x="12" y="212"/>
                    <a:pt x="24" y="424"/>
                    <a:pt x="48" y="528"/>
                  </a:cubicBezTo>
                  <a:cubicBezTo>
                    <a:pt x="72" y="632"/>
                    <a:pt x="108" y="628"/>
                    <a:pt x="144" y="624"/>
                  </a:cubicBezTo>
                </a:path>
              </a:pathLst>
            </a:custGeom>
            <a:noFill/>
            <a:ln w="38100"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457" name="Line 10"/>
            <p:cNvSpPr/>
            <p:nvPr/>
          </p:nvSpPr>
          <p:spPr>
            <a:xfrm rot="0">
              <a:off x="4512" y="2976"/>
              <a:ext cx="912" cy="0"/>
            </a:xfrm>
            <a:prstGeom prst="line"/>
            <a:noFill/>
            <a:ln w="38100" cap="flat" cmpd="sng">
              <a:solidFill>
                <a:srgbClr val="FF3300">
                  <a:alpha val="100000"/>
                </a:srgbClr>
              </a:solidFill>
              <a:prstDash val="solid"/>
              <a:round/>
            </a:ln>
          </p:spPr>
        </p:sp>
      </p:grpSp>
      <p:sp>
        <p:nvSpPr>
          <p:cNvPr id="1049458" name="Rectangle 11"/>
          <p:cNvSpPr/>
          <p:nvPr/>
        </p:nvSpPr>
        <p:spPr>
          <a:xfrm rot="0">
            <a:off x="2411412" y="4543425"/>
            <a:ext cx="462279" cy="44704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effectLst>
                  <a:outerShdw algn="tl" blurRad="38100" dir="2700000" dist="38100">
                    <a:srgbClr val="C0C0C0"/>
                  </a:outerShdw>
                </a:effectLst>
                <a:latin typeface="" pitchFamily="18" charset="0"/>
              </a:rPr>
              <a:t>D</a:t>
            </a:r>
          </a:p>
        </p:txBody>
      </p:sp>
      <p:sp>
        <p:nvSpPr>
          <p:cNvPr id="1049459" name="Rectangle 12"/>
          <p:cNvSpPr/>
          <p:nvPr/>
        </p:nvSpPr>
        <p:spPr>
          <a:xfrm rot="0">
            <a:off x="3754437" y="4572000"/>
            <a:ext cx="436880" cy="44704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effectLst>
                  <a:outerShdw algn="tl" blurRad="38100" dir="2700000" dist="38100">
                    <a:srgbClr val="C0C0C0"/>
                  </a:outerShdw>
                </a:effectLst>
                <a:latin typeface="" pitchFamily="18" charset="0"/>
              </a:rPr>
              <a:t>E</a:t>
            </a:r>
          </a:p>
        </p:txBody>
      </p:sp>
      <p:sp>
        <p:nvSpPr>
          <p:cNvPr id="1049460" name="Rectangle 13"/>
          <p:cNvSpPr/>
          <p:nvPr>
            <p:ph type="subTitle" sz="full" idx="1"/>
          </p:nvPr>
        </p:nvSpPr>
        <p:spPr>
          <a:xfrm rot="0">
            <a:off x="468312" y="534987"/>
            <a:ext cx="4114800" cy="5334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r>
              <a:rPr altLang="zh-CN" b="1" sz="2800" lang="en-US">
                <a:solidFill>
                  <a:srgbClr val="005800"/>
                </a:solidFill>
                <a:effectLst>
                  <a:outerShdw algn="tl" blurRad="38100" dir="2700000" dist="38100">
                    <a:srgbClr val="C0C0C0"/>
                  </a:outerShdw>
                </a:effectLst>
              </a:rPr>
              <a:t>(2)TTL“</a:t>
            </a:r>
            <a:r>
              <a:rPr altLang="en-US" b="1" sz="2800" lang="zh-CN">
                <a:solidFill>
                  <a:srgbClr val="005800"/>
                </a:solidFill>
                <a:effectLst>
                  <a:outerShdw algn="tl" blurRad="38100" dir="2700000" dist="38100">
                    <a:srgbClr val="C0C0C0"/>
                  </a:outerShdw>
                </a:effectLst>
              </a:rPr>
              <a:t>与非”门的参数</a:t>
            </a:r>
          </a:p>
        </p:txBody>
      </p:sp>
      <p:sp>
        <p:nvSpPr>
          <p:cNvPr id="1049461" name="Text Box 14"/>
          <p:cNvSpPr txBox="1"/>
          <p:nvPr/>
        </p:nvSpPr>
        <p:spPr>
          <a:xfrm rot="0">
            <a:off x="1909762" y="5564187"/>
            <a:ext cx="2819400"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lvl="0">
              <a:spcBef>
                <a:spcPct val="50000"/>
              </a:spcBef>
            </a:pPr>
            <a:r>
              <a:rPr altLang="en-US" lang="zh-CN">
                <a:solidFill>
                  <a:srgbClr val="000099"/>
                </a:solidFill>
                <a:effectLst>
                  <a:outerShdw algn="tl" blurRad="38100" dir="2700000" dist="38100">
                    <a:srgbClr val="C0C0C0"/>
                  </a:outerShdw>
                </a:effectLst>
                <a:latin typeface="" pitchFamily="18" charset="0"/>
              </a:rPr>
              <a:t>电压传输特性</a:t>
            </a:r>
          </a:p>
        </p:txBody>
      </p:sp>
      <p:sp>
        <p:nvSpPr>
          <p:cNvPr id="1049462" name="Rectangle 15"/>
          <p:cNvSpPr/>
          <p:nvPr/>
        </p:nvSpPr>
        <p:spPr>
          <a:xfrm rot="0">
            <a:off x="6170612" y="2555875"/>
            <a:ext cx="2362200" cy="1031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en-US" sz="2800" lang="zh-CN">
                <a:solidFill>
                  <a:srgbClr val="006600"/>
                </a:solidFill>
                <a:effectLst>
                  <a:outerShdw algn="tl" blurRad="38100" dir="2700000" dist="38100">
                    <a:srgbClr val="C0C0C0"/>
                  </a:outerShdw>
                </a:effectLst>
                <a:latin typeface="" pitchFamily="18" charset="0"/>
              </a:rPr>
              <a:t>典型值</a:t>
            </a:r>
            <a:r>
              <a:rPr altLang="zh-CN" sz="2800" lang="en-US">
                <a:solidFill>
                  <a:srgbClr val="006600"/>
                </a:solidFill>
                <a:effectLst>
                  <a:outerShdw algn="tl" blurRad="38100" dir="2700000" dist="38100">
                    <a:srgbClr val="C0C0C0"/>
                  </a:outerShdw>
                </a:effectLst>
                <a:latin typeface="" pitchFamily="18" charset="0"/>
              </a:rPr>
              <a:t>3.6V</a:t>
            </a:r>
            <a:r>
              <a:rPr altLang="en-US" sz="2800" lang="zh-CN">
                <a:solidFill>
                  <a:srgbClr val="006600"/>
                </a:solidFill>
                <a:effectLst>
                  <a:outerShdw algn="tl" blurRad="38100" dir="2700000" dist="38100">
                    <a:srgbClr val="C0C0C0"/>
                  </a:outerShdw>
                </a:effectLst>
                <a:latin typeface="" pitchFamily="18" charset="0"/>
              </a:rPr>
              <a:t>，</a:t>
            </a:r>
          </a:p>
          <a:p>
            <a:pPr eaLnBrk="1" hangingPunct="1" latinLnBrk="1" lvl="0">
              <a:spcBef>
                <a:spcPct val="20000"/>
              </a:spcBef>
            </a:pPr>
            <a:r>
              <a:rPr altLang="en-US" sz="2800" lang="zh-CN">
                <a:solidFill>
                  <a:srgbClr val="006600"/>
                </a:solidFill>
                <a:effectLst>
                  <a:outerShdw algn="tl" blurRad="38100" dir="2700000" dist="38100">
                    <a:srgbClr val="C0C0C0"/>
                  </a:outerShdw>
                </a:effectLst>
                <a:latin typeface="" pitchFamily="18" charset="0"/>
                <a:sym typeface="Symbol" pitchFamily="18" charset="2"/>
              </a:rPr>
              <a:t></a:t>
            </a:r>
            <a:r>
              <a:rPr altLang="zh-CN" sz="2800" lang="en-US">
                <a:solidFill>
                  <a:srgbClr val="006600"/>
                </a:solidFill>
                <a:effectLst>
                  <a:outerShdw algn="tl" blurRad="38100" dir="2700000" dist="38100">
                    <a:srgbClr val="C0C0C0"/>
                  </a:outerShdw>
                </a:effectLst>
                <a:latin typeface="" pitchFamily="18" charset="0"/>
              </a:rPr>
              <a:t>2.4V</a:t>
            </a:r>
            <a:r>
              <a:rPr altLang="en-US" sz="2800" lang="zh-CN">
                <a:solidFill>
                  <a:srgbClr val="006600"/>
                </a:solidFill>
                <a:effectLst>
                  <a:outerShdw algn="tl" blurRad="38100" dir="2700000" dist="38100">
                    <a:srgbClr val="C0C0C0"/>
                  </a:outerShdw>
                </a:effectLst>
                <a:latin typeface="" pitchFamily="18" charset="0"/>
              </a:rPr>
              <a:t>为合格</a:t>
            </a:r>
          </a:p>
        </p:txBody>
      </p:sp>
      <p:sp>
        <p:nvSpPr>
          <p:cNvPr id="1049463" name="Rectangle 16"/>
          <p:cNvSpPr/>
          <p:nvPr/>
        </p:nvSpPr>
        <p:spPr>
          <a:xfrm rot="0">
            <a:off x="6135687" y="4537075"/>
            <a:ext cx="2314575" cy="103187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en-US" sz="2800" lang="zh-CN">
                <a:solidFill>
                  <a:srgbClr val="006600"/>
                </a:solidFill>
                <a:effectLst>
                  <a:outerShdw algn="tl" blurRad="38100" dir="2700000" dist="38100">
                    <a:srgbClr val="C0C0C0"/>
                  </a:outerShdw>
                </a:effectLst>
                <a:latin typeface="" pitchFamily="18" charset="0"/>
              </a:rPr>
              <a:t>典型值</a:t>
            </a:r>
            <a:r>
              <a:rPr altLang="zh-CN" sz="2800" lang="en-US">
                <a:solidFill>
                  <a:srgbClr val="006600"/>
                </a:solidFill>
                <a:effectLst>
                  <a:outerShdw algn="tl" blurRad="38100" dir="2700000" dist="38100">
                    <a:srgbClr val="C0C0C0"/>
                  </a:outerShdw>
                </a:effectLst>
                <a:latin typeface="" pitchFamily="18" charset="0"/>
              </a:rPr>
              <a:t>0.3V</a:t>
            </a:r>
            <a:r>
              <a:rPr altLang="en-US" sz="2800" lang="zh-CN">
                <a:solidFill>
                  <a:srgbClr val="006600"/>
                </a:solidFill>
                <a:effectLst>
                  <a:outerShdw algn="tl" blurRad="38100" dir="2700000" dist="38100">
                    <a:srgbClr val="C0C0C0"/>
                  </a:outerShdw>
                </a:effectLst>
                <a:latin typeface="" pitchFamily="18" charset="0"/>
              </a:rPr>
              <a:t>，</a:t>
            </a:r>
          </a:p>
          <a:p>
            <a:pPr eaLnBrk="1" hangingPunct="1" latinLnBrk="1" lvl="0">
              <a:spcBef>
                <a:spcPct val="20000"/>
              </a:spcBef>
            </a:pPr>
            <a:r>
              <a:rPr altLang="en-US" sz="2800" lang="zh-CN">
                <a:solidFill>
                  <a:srgbClr val="006600"/>
                </a:solidFill>
                <a:effectLst>
                  <a:outerShdw algn="tl" blurRad="38100" dir="2700000" dist="38100">
                    <a:srgbClr val="C0C0C0"/>
                  </a:outerShdw>
                </a:effectLst>
                <a:latin typeface="" pitchFamily="18" charset="0"/>
                <a:sym typeface="Symbol" pitchFamily="18" charset="2"/>
              </a:rPr>
              <a:t></a:t>
            </a:r>
            <a:r>
              <a:rPr altLang="zh-CN" sz="2800" lang="en-US">
                <a:solidFill>
                  <a:srgbClr val="006600"/>
                </a:solidFill>
                <a:effectLst>
                  <a:outerShdw algn="tl" blurRad="38100" dir="2700000" dist="38100">
                    <a:srgbClr val="C0C0C0"/>
                  </a:outerShdw>
                </a:effectLst>
                <a:latin typeface="" pitchFamily="18" charset="0"/>
              </a:rPr>
              <a:t>0.4V</a:t>
            </a:r>
            <a:r>
              <a:rPr altLang="en-US" sz="2800" lang="zh-CN">
                <a:solidFill>
                  <a:srgbClr val="006600"/>
                </a:solidFill>
                <a:effectLst>
                  <a:outerShdw algn="tl" blurRad="38100" dir="2700000" dist="38100">
                    <a:srgbClr val="C0C0C0"/>
                  </a:outerShdw>
                </a:effectLst>
                <a:latin typeface="" pitchFamily="18" charset="0"/>
              </a:rPr>
              <a:t>为合格</a:t>
            </a:r>
          </a:p>
        </p:txBody>
      </p:sp>
      <p:sp>
        <p:nvSpPr>
          <p:cNvPr id="1049464" name="Line 17"/>
          <p:cNvSpPr/>
          <p:nvPr/>
        </p:nvSpPr>
        <p:spPr>
          <a:xfrm rot="0">
            <a:off x="1393825" y="3035300"/>
            <a:ext cx="609600" cy="0"/>
          </a:xfrm>
          <a:prstGeom prst="line"/>
          <a:noFill/>
          <a:ln w="38100" cap="flat" cmpd="sng">
            <a:solidFill>
              <a:schemeClr val="accent2">
                <a:alpha val="100000"/>
              </a:schemeClr>
            </a:solidFill>
            <a:prstDash val="solid"/>
            <a:round/>
          </a:ln>
        </p:spPr>
      </p:sp>
      <p:sp>
        <p:nvSpPr>
          <p:cNvPr id="1049465" name="Line 18"/>
          <p:cNvSpPr/>
          <p:nvPr/>
        </p:nvSpPr>
        <p:spPr>
          <a:xfrm rot="0">
            <a:off x="2487612" y="4978400"/>
            <a:ext cx="1524000" cy="0"/>
          </a:xfrm>
          <a:prstGeom prst="line"/>
          <a:noFill/>
          <a:ln w="38100" cap="flat" cmpd="sng">
            <a:solidFill>
              <a:schemeClr val="accent2">
                <a:alpha val="100000"/>
              </a:schemeClr>
            </a:solidFill>
            <a:prstDash val="solid"/>
            <a:round/>
          </a:ln>
        </p:spPr>
      </p:sp>
      <p:sp>
        <p:nvSpPr>
          <p:cNvPr id="1049466" name="AutoShape 19"/>
          <p:cNvSpPr/>
          <p:nvPr/>
        </p:nvSpPr>
        <p:spPr>
          <a:xfrm rot="0">
            <a:off x="2455862" y="1749742"/>
            <a:ext cx="2938780" cy="447041"/>
          </a:xfrm>
          <a:prstGeom prst="wedgeRoundRectCallout">
            <a:avLst>
              <a:gd name="adj1" fmla="val -63593"/>
              <a:gd name="adj2" fmla="val 183634"/>
              <a:gd name="adj3" fmla="val 16667"/>
            </a:avLst>
          </a:prstGeom>
          <a:solidFill>
            <a:srgbClr val="FFFFFF"/>
          </a:solidFill>
          <a:ln w="38100" cap="sq" cmpd="sng">
            <a:solidFill>
              <a:srgbClr val="006600">
                <a:alpha val="100000"/>
              </a:srgbClr>
            </a:solidFill>
            <a:prstDash val="solid"/>
            <a:round/>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lang="zh-CN">
                <a:solidFill>
                  <a:srgbClr val="CC0000"/>
                </a:solidFill>
                <a:effectLst>
                  <a:outerShdw algn="tl" blurRad="38100" dir="2700000" dist="38100">
                    <a:srgbClr val="C0C0C0"/>
                  </a:outerShdw>
                </a:effectLst>
                <a:latin typeface="" pitchFamily="18" charset="0"/>
              </a:rPr>
              <a:t>输出高电平电压</a:t>
            </a:r>
            <a:r>
              <a:rPr altLang="zh-CN" i="1" lang="en-US">
                <a:solidFill>
                  <a:srgbClr val="CC0000"/>
                </a:solidFill>
                <a:effectLst>
                  <a:outerShdw algn="tl" blurRad="38100" dir="2700000" dist="38100">
                    <a:srgbClr val="C0C0C0"/>
                  </a:outerShdw>
                </a:effectLst>
                <a:latin typeface="" pitchFamily="18" charset="0"/>
              </a:rPr>
              <a:t>U</a:t>
            </a:r>
            <a:r>
              <a:rPr altLang="zh-CN" baseline="-25000" lang="en-US">
                <a:solidFill>
                  <a:srgbClr val="CC0000"/>
                </a:solidFill>
                <a:effectLst>
                  <a:outerShdw algn="tl" blurRad="38100" dir="2700000" dist="38100">
                    <a:srgbClr val="C0C0C0"/>
                  </a:outerShdw>
                </a:effectLst>
                <a:latin typeface="" pitchFamily="18" charset="0"/>
              </a:rPr>
              <a:t>OH</a:t>
            </a:r>
          </a:p>
        </p:txBody>
      </p:sp>
      <p:sp>
        <p:nvSpPr>
          <p:cNvPr id="1049467" name="AutoShape 20"/>
          <p:cNvSpPr/>
          <p:nvPr/>
        </p:nvSpPr>
        <p:spPr>
          <a:xfrm rot="0">
            <a:off x="4140200" y="3870642"/>
            <a:ext cx="2887981" cy="447041"/>
          </a:xfrm>
          <a:prstGeom prst="wedgeRoundRectCallout">
            <a:avLst>
              <a:gd name="adj1" fmla="val -57449"/>
              <a:gd name="adj2" fmla="val 184546"/>
              <a:gd name="adj3" fmla="val 16667"/>
            </a:avLst>
          </a:prstGeom>
          <a:solidFill>
            <a:srgbClr val="FFFFFF"/>
          </a:solidFill>
          <a:ln w="38100" cap="sq" cmpd="sng">
            <a:solidFill>
              <a:srgbClr val="006600">
                <a:alpha val="100000"/>
              </a:srgbClr>
            </a:solidFill>
            <a:prstDash val="solid"/>
            <a:round/>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lang="zh-CN">
                <a:solidFill>
                  <a:srgbClr val="CC0000"/>
                </a:solidFill>
                <a:effectLst>
                  <a:outerShdw algn="tl" blurRad="38100" dir="2700000" dist="38100">
                    <a:srgbClr val="C0C0C0"/>
                  </a:outerShdw>
                </a:effectLst>
                <a:latin typeface="" pitchFamily="18" charset="0"/>
              </a:rPr>
              <a:t>输出低电平电压</a:t>
            </a:r>
            <a:r>
              <a:rPr altLang="zh-CN" i="1" lang="en-US">
                <a:solidFill>
                  <a:srgbClr val="CC0000"/>
                </a:solidFill>
                <a:effectLst>
                  <a:outerShdw algn="tl" blurRad="38100" dir="2700000" dist="38100">
                    <a:srgbClr val="C0C0C0"/>
                  </a:outerShdw>
                </a:effectLst>
                <a:latin typeface="" pitchFamily="18" charset="0"/>
              </a:rPr>
              <a:t>U</a:t>
            </a:r>
            <a:r>
              <a:rPr altLang="zh-CN" baseline="-25000" lang="en-US">
                <a:solidFill>
                  <a:srgbClr val="CC0000"/>
                </a:solidFill>
                <a:effectLst>
                  <a:outerShdw algn="tl" blurRad="38100" dir="2700000" dist="38100">
                    <a:srgbClr val="C0C0C0"/>
                  </a:outerShdw>
                </a:effectLst>
                <a:latin typeface="" pitchFamily="18" charset="0"/>
              </a:rPr>
              <a:t>OL</a:t>
            </a:r>
          </a:p>
        </p:txBody>
      </p:sp>
      <p:sp>
        <p:nvSpPr>
          <p:cNvPr id="1049468" name="Rectangle 21"/>
          <p:cNvSpPr/>
          <p:nvPr/>
        </p:nvSpPr>
        <p:spPr>
          <a:xfrm rot="0">
            <a:off x="828675" y="1028700"/>
            <a:ext cx="6888480" cy="51054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zh-CN">
                <a:solidFill>
                  <a:srgbClr val="000099"/>
                </a:solidFill>
                <a:effectLst>
                  <a:outerShdw algn="tl" blurRad="38100" dir="2700000" dist="38100">
                    <a:srgbClr val="C0C0C0"/>
                  </a:outerShdw>
                </a:effectLst>
                <a:latin typeface="" pitchFamily="18" charset="0"/>
              </a:rPr>
              <a:t>输出高电平</a:t>
            </a:r>
            <a:r>
              <a:rPr altLang="en-US" sz="2800" lang="zh-CN">
                <a:solidFill>
                  <a:srgbClr val="000099"/>
                </a:solidFill>
                <a:effectLst>
                  <a:outerShdw algn="tl" blurRad="38100" dir="2700000" dist="38100">
                    <a:srgbClr val="C0C0C0"/>
                  </a:outerShdw>
                </a:effectLst>
                <a:latin typeface="" pitchFamily="18" charset="0"/>
              </a:rPr>
              <a:t>电压</a:t>
            </a:r>
            <a:r>
              <a:rPr altLang="zh-CN" sz="2800" i="1" lang="en-US">
                <a:solidFill>
                  <a:srgbClr val="000099"/>
                </a:solidFill>
                <a:effectLst>
                  <a:outerShdw algn="tl" blurRad="38100" dir="2700000" dist="38100">
                    <a:srgbClr val="C0C0C0"/>
                  </a:outerShdw>
                </a:effectLst>
                <a:latin typeface="" pitchFamily="18" charset="0"/>
              </a:rPr>
              <a:t>U</a:t>
            </a:r>
            <a:r>
              <a:rPr altLang="zh-CN" baseline="-25000" sz="2800" lang="en-US">
                <a:solidFill>
                  <a:srgbClr val="000099"/>
                </a:solidFill>
                <a:effectLst>
                  <a:outerShdw algn="tl" blurRad="38100" dir="2700000" dist="38100">
                    <a:srgbClr val="C0C0C0"/>
                  </a:outerShdw>
                </a:effectLst>
                <a:latin typeface="" pitchFamily="18" charset="0"/>
              </a:rPr>
              <a:t>OH</a:t>
            </a:r>
            <a:r>
              <a:rPr altLang="zh-CN" sz="2800" lang="zh-CN">
                <a:solidFill>
                  <a:srgbClr val="000099"/>
                </a:solidFill>
                <a:effectLst>
                  <a:outerShdw algn="tl" blurRad="38100" dir="2700000" dist="38100">
                    <a:srgbClr val="C0C0C0"/>
                  </a:outerShdw>
                </a:effectLst>
                <a:latin typeface="" pitchFamily="18" charset="0"/>
              </a:rPr>
              <a:t>和输出低电平电压</a:t>
            </a:r>
            <a:r>
              <a:rPr altLang="zh-CN" sz="2800" i="1" lang="en-US">
                <a:solidFill>
                  <a:srgbClr val="000099"/>
                </a:solidFill>
                <a:effectLst>
                  <a:outerShdw algn="tl" blurRad="38100" dir="2700000" dist="38100">
                    <a:srgbClr val="C0C0C0"/>
                  </a:outerShdw>
                </a:effectLst>
                <a:latin typeface="" pitchFamily="18" charset="0"/>
              </a:rPr>
              <a:t>U</a:t>
            </a:r>
            <a:r>
              <a:rPr altLang="zh-CN" baseline="-25000" sz="2800" lang="en-US">
                <a:solidFill>
                  <a:srgbClr val="000099"/>
                </a:solidFill>
                <a:effectLst>
                  <a:outerShdw algn="tl" blurRad="38100" dir="2700000" dist="38100">
                    <a:srgbClr val="C0C0C0"/>
                  </a:outerShdw>
                </a:effectLst>
                <a:latin typeface="" pitchFamily="18" charset="0"/>
              </a:rPr>
              <a:t>OL</a:t>
            </a:r>
          </a:p>
        </p:txBody>
      </p:sp>
      <p:sp>
        <p:nvSpPr>
          <p:cNvPr id="1049469" name="Rectangle 22"/>
          <p:cNvSpPr/>
          <p:nvPr/>
        </p:nvSpPr>
        <p:spPr>
          <a:xfrm rot="0">
            <a:off x="1452562" y="1906587"/>
            <a:ext cx="944880" cy="44704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000018"/>
                </a:solidFill>
                <a:effectLst>
                  <a:outerShdw algn="tl" blurRad="38100" dir="2700000" dist="38100">
                    <a:srgbClr val="C0C0C0"/>
                  </a:outerShdw>
                </a:effectLst>
                <a:latin typeface="" pitchFamily="18" charset="0"/>
              </a:rPr>
              <a:t>U</a:t>
            </a:r>
            <a:r>
              <a:rPr altLang="zh-CN" baseline="-25000" lang="en-US">
                <a:solidFill>
                  <a:srgbClr val="000018"/>
                </a:solidFill>
                <a:effectLst>
                  <a:outerShdw algn="tl" blurRad="38100" dir="2700000" dist="38100">
                    <a:srgbClr val="C0C0C0"/>
                  </a:outerShdw>
                </a:effectLst>
                <a:latin typeface="" pitchFamily="18" charset="0"/>
              </a:rPr>
              <a:t>O</a:t>
            </a:r>
            <a:r>
              <a:rPr altLang="zh-CN" lang="en-US">
                <a:solidFill>
                  <a:srgbClr val="000018"/>
                </a:solidFill>
                <a:effectLst>
                  <a:outerShdw algn="tl" blurRad="38100" dir="2700000" dist="38100">
                    <a:srgbClr val="C0C0C0"/>
                  </a:outerShdw>
                </a:effectLst>
                <a:latin typeface="" pitchFamily="18" charset="0"/>
              </a:rPr>
              <a:t>/V</a:t>
            </a:r>
          </a:p>
        </p:txBody>
      </p:sp>
      <p:grpSp>
        <p:nvGrpSpPr>
          <p:cNvPr id="398" name=""/>
          <p:cNvGrpSpPr/>
          <p:nvPr/>
        </p:nvGrpSpPr>
        <p:grpSpPr>
          <a:xfrm rot="0">
            <a:off x="1385887" y="2647950"/>
            <a:ext cx="2728912" cy="2598737"/>
            <a:chOff x="3792" y="1584"/>
            <a:chExt cx="1344" cy="1440"/>
          </a:xfrm>
        </p:grpSpPr>
        <p:sp>
          <p:nvSpPr>
            <p:cNvPr id="1049470" name="Line 24"/>
            <p:cNvSpPr/>
            <p:nvPr/>
          </p:nvSpPr>
          <p:spPr>
            <a:xfrm rot="0">
              <a:off x="3792" y="2688"/>
              <a:ext cx="48" cy="0"/>
            </a:xfrm>
            <a:prstGeom prst="line"/>
            <a:noFill/>
            <a:ln w="28575" cap="flat" cmpd="sng">
              <a:solidFill>
                <a:srgbClr val="000018">
                  <a:alpha val="100000"/>
                </a:srgbClr>
              </a:solidFill>
              <a:prstDash val="solid"/>
              <a:round/>
            </a:ln>
          </p:spPr>
        </p:sp>
        <p:sp>
          <p:nvSpPr>
            <p:cNvPr id="1049471" name="Line 25"/>
            <p:cNvSpPr/>
            <p:nvPr/>
          </p:nvSpPr>
          <p:spPr>
            <a:xfrm rot="0">
              <a:off x="3792" y="2304"/>
              <a:ext cx="48" cy="0"/>
            </a:xfrm>
            <a:prstGeom prst="line"/>
            <a:noFill/>
            <a:ln w="28575" cap="flat" cmpd="sng">
              <a:solidFill>
                <a:srgbClr val="000018">
                  <a:alpha val="100000"/>
                </a:srgbClr>
              </a:solidFill>
              <a:prstDash val="solid"/>
              <a:round/>
            </a:ln>
          </p:spPr>
        </p:sp>
        <p:sp>
          <p:nvSpPr>
            <p:cNvPr id="1049472" name="Line 26"/>
            <p:cNvSpPr/>
            <p:nvPr/>
          </p:nvSpPr>
          <p:spPr>
            <a:xfrm rot="0">
              <a:off x="3792" y="1920"/>
              <a:ext cx="48" cy="0"/>
            </a:xfrm>
            <a:prstGeom prst="line"/>
            <a:noFill/>
            <a:ln w="28575" cap="flat" cmpd="sng">
              <a:solidFill>
                <a:srgbClr val="000018">
                  <a:alpha val="100000"/>
                </a:srgbClr>
              </a:solidFill>
              <a:prstDash val="solid"/>
              <a:round/>
            </a:ln>
          </p:spPr>
        </p:sp>
        <p:sp>
          <p:nvSpPr>
            <p:cNvPr id="1049473" name="Line 27"/>
            <p:cNvSpPr/>
            <p:nvPr/>
          </p:nvSpPr>
          <p:spPr>
            <a:xfrm rot="0">
              <a:off x="3792" y="1584"/>
              <a:ext cx="48" cy="0"/>
            </a:xfrm>
            <a:prstGeom prst="line"/>
            <a:noFill/>
            <a:ln w="28575" cap="flat" cmpd="sng">
              <a:solidFill>
                <a:srgbClr val="000018">
                  <a:alpha val="100000"/>
                </a:srgbClr>
              </a:solidFill>
              <a:prstDash val="solid"/>
              <a:round/>
            </a:ln>
          </p:spPr>
        </p:sp>
        <p:sp>
          <p:nvSpPr>
            <p:cNvPr id="1049474" name="Line 28"/>
            <p:cNvSpPr/>
            <p:nvPr/>
          </p:nvSpPr>
          <p:spPr>
            <a:xfrm rot="0" flipV="1">
              <a:off x="4224" y="2976"/>
              <a:ext cx="0" cy="48"/>
            </a:xfrm>
            <a:prstGeom prst="line"/>
            <a:noFill/>
            <a:ln w="28575" cap="flat" cmpd="sng">
              <a:solidFill>
                <a:srgbClr val="000018">
                  <a:alpha val="100000"/>
                </a:srgbClr>
              </a:solidFill>
              <a:prstDash val="solid"/>
              <a:round/>
            </a:ln>
          </p:spPr>
        </p:sp>
        <p:sp>
          <p:nvSpPr>
            <p:cNvPr id="1049475" name="Line 29"/>
            <p:cNvSpPr/>
            <p:nvPr/>
          </p:nvSpPr>
          <p:spPr>
            <a:xfrm rot="0" flipV="1">
              <a:off x="4704" y="2976"/>
              <a:ext cx="0" cy="48"/>
            </a:xfrm>
            <a:prstGeom prst="line"/>
            <a:noFill/>
            <a:ln w="28575" cap="flat" cmpd="sng">
              <a:solidFill>
                <a:srgbClr val="000018">
                  <a:alpha val="100000"/>
                </a:srgbClr>
              </a:solidFill>
              <a:prstDash val="solid"/>
              <a:round/>
            </a:ln>
          </p:spPr>
        </p:sp>
        <p:sp>
          <p:nvSpPr>
            <p:cNvPr id="1049476" name="Line 30"/>
            <p:cNvSpPr/>
            <p:nvPr/>
          </p:nvSpPr>
          <p:spPr>
            <a:xfrm rot="0" flipV="1">
              <a:off x="5136" y="2976"/>
              <a:ext cx="0" cy="48"/>
            </a:xfrm>
            <a:prstGeom prst="line"/>
            <a:noFill/>
            <a:ln w="28575" cap="flat" cmpd="sng">
              <a:solidFill>
                <a:srgbClr val="000018">
                  <a:alpha val="100000"/>
                </a:srgbClr>
              </a:solidFill>
              <a:prstDash val="solid"/>
              <a:round/>
            </a:ln>
          </p:spPr>
        </p:sp>
      </p:grpSp>
      <p:grpSp>
        <p:nvGrpSpPr>
          <p:cNvPr id="399" name=""/>
          <p:cNvGrpSpPr/>
          <p:nvPr/>
        </p:nvGrpSpPr>
        <p:grpSpPr>
          <a:xfrm rot="0">
            <a:off x="995362" y="2382837"/>
            <a:ext cx="3257550" cy="3224212"/>
            <a:chOff x="3600" y="1437"/>
            <a:chExt cx="1605" cy="1787"/>
          </a:xfrm>
        </p:grpSpPr>
        <p:sp>
          <p:nvSpPr>
            <p:cNvPr id="1049477" name="Rectangle 32"/>
            <p:cNvSpPr/>
            <p:nvPr/>
          </p:nvSpPr>
          <p:spPr>
            <a:xfrm rot="0">
              <a:off x="3600" y="2875"/>
              <a:ext cx="235" cy="24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000018"/>
                  </a:solidFill>
                  <a:effectLst>
                    <a:outerShdw algn="tl" blurRad="38100" dir="2700000" dist="38100">
                      <a:srgbClr val="C0C0C0"/>
                    </a:outerShdw>
                  </a:effectLst>
                  <a:latin typeface="" pitchFamily="18" charset="0"/>
                </a:rPr>
                <a:t>O</a:t>
              </a:r>
            </a:p>
          </p:txBody>
        </p:sp>
        <p:sp>
          <p:nvSpPr>
            <p:cNvPr id="1049478" name="Rectangle 33"/>
            <p:cNvSpPr/>
            <p:nvPr/>
          </p:nvSpPr>
          <p:spPr>
            <a:xfrm rot="0">
              <a:off x="4128" y="2970"/>
              <a:ext cx="166" cy="25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1</a:t>
              </a:r>
            </a:p>
          </p:txBody>
        </p:sp>
        <p:sp>
          <p:nvSpPr>
            <p:cNvPr id="1049479" name="Rectangle 34"/>
            <p:cNvSpPr/>
            <p:nvPr/>
          </p:nvSpPr>
          <p:spPr>
            <a:xfrm rot="0">
              <a:off x="4608" y="2970"/>
              <a:ext cx="166" cy="25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2</a:t>
              </a:r>
            </a:p>
          </p:txBody>
        </p:sp>
        <p:sp>
          <p:nvSpPr>
            <p:cNvPr id="1049480" name="Rectangle 35"/>
            <p:cNvSpPr/>
            <p:nvPr/>
          </p:nvSpPr>
          <p:spPr>
            <a:xfrm rot="0">
              <a:off x="5040" y="2970"/>
              <a:ext cx="165" cy="25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3</a:t>
              </a:r>
            </a:p>
          </p:txBody>
        </p:sp>
        <p:sp>
          <p:nvSpPr>
            <p:cNvPr id="1049481" name="Rectangle 36"/>
            <p:cNvSpPr/>
            <p:nvPr/>
          </p:nvSpPr>
          <p:spPr>
            <a:xfrm rot="0">
              <a:off x="3600" y="2540"/>
              <a:ext cx="166" cy="253"/>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1</a:t>
              </a:r>
            </a:p>
          </p:txBody>
        </p:sp>
        <p:sp>
          <p:nvSpPr>
            <p:cNvPr id="1049482" name="Rectangle 37"/>
            <p:cNvSpPr/>
            <p:nvPr/>
          </p:nvSpPr>
          <p:spPr>
            <a:xfrm rot="0">
              <a:off x="3600" y="2156"/>
              <a:ext cx="166" cy="253"/>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2</a:t>
              </a:r>
            </a:p>
          </p:txBody>
        </p:sp>
        <p:sp>
          <p:nvSpPr>
            <p:cNvPr id="1049483" name="Rectangle 38"/>
            <p:cNvSpPr/>
            <p:nvPr/>
          </p:nvSpPr>
          <p:spPr>
            <a:xfrm rot="0">
              <a:off x="3600" y="1773"/>
              <a:ext cx="166" cy="25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3</a:t>
              </a:r>
            </a:p>
          </p:txBody>
        </p:sp>
        <p:sp>
          <p:nvSpPr>
            <p:cNvPr id="1049484" name="Rectangle 39"/>
            <p:cNvSpPr/>
            <p:nvPr/>
          </p:nvSpPr>
          <p:spPr>
            <a:xfrm rot="0">
              <a:off x="3600" y="1437"/>
              <a:ext cx="166" cy="25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effectLst>
                    <a:outerShdw algn="tl" blurRad="38100" dir="2700000" dist="38100">
                      <a:srgbClr val="C0C0C0"/>
                    </a:outerShdw>
                  </a:effectLst>
                  <a:latin typeface="" pitchFamily="18" charset="0"/>
                </a:rPr>
                <a:t>4</a:t>
              </a:r>
            </a:p>
          </p:txBody>
        </p:sp>
      </p:grpSp>
      <p:grpSp>
        <p:nvGrpSpPr>
          <p:cNvPr id="400" name=""/>
          <p:cNvGrpSpPr/>
          <p:nvPr/>
        </p:nvGrpSpPr>
        <p:grpSpPr>
          <a:xfrm rot="0">
            <a:off x="1385887" y="2058987"/>
            <a:ext cx="3700462" cy="3119437"/>
            <a:chOff x="3936" y="1056"/>
            <a:chExt cx="1824" cy="1728"/>
          </a:xfrm>
        </p:grpSpPr>
        <p:sp>
          <p:nvSpPr>
            <p:cNvPr id="1049485" name="Line 41"/>
            <p:cNvSpPr/>
            <p:nvPr/>
          </p:nvSpPr>
          <p:spPr>
            <a:xfrm rot="0" flipV="1">
              <a:off x="3936" y="1056"/>
              <a:ext cx="0" cy="1728"/>
            </a:xfrm>
            <a:prstGeom prst="line"/>
            <a:noFill/>
            <a:ln w="38100" cap="flat" cmpd="sng">
              <a:solidFill>
                <a:srgbClr val="000018">
                  <a:alpha val="100000"/>
                </a:srgbClr>
              </a:solidFill>
              <a:prstDash val="solid"/>
              <a:round/>
              <a:tailEnd type="triangle" w="sm" len="lg"/>
            </a:ln>
          </p:spPr>
        </p:sp>
        <p:sp>
          <p:nvSpPr>
            <p:cNvPr id="1049486" name="Line 42"/>
            <p:cNvSpPr/>
            <p:nvPr/>
          </p:nvSpPr>
          <p:spPr>
            <a:xfrm rot="0">
              <a:off x="3936" y="2784"/>
              <a:ext cx="1824" cy="0"/>
            </a:xfrm>
            <a:prstGeom prst="line"/>
            <a:noFill/>
            <a:ln w="38100" cap="flat" cmpd="sng">
              <a:solidFill>
                <a:srgbClr val="000018">
                  <a:alpha val="100000"/>
                </a:srgbClr>
              </a:solidFill>
              <a:prstDash val="solid"/>
              <a:round/>
              <a:tailEnd type="triangle" w="sm" len="lg"/>
            </a:ln>
          </p:spPr>
        </p:sp>
      </p:grpSp>
      <p:sp>
        <p:nvSpPr>
          <p:cNvPr id="1049487" name="Rectangle 43"/>
          <p:cNvSpPr/>
          <p:nvPr/>
        </p:nvSpPr>
        <p:spPr>
          <a:xfrm rot="0">
            <a:off x="4760912" y="5122862"/>
            <a:ext cx="1211579" cy="510541"/>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000018"/>
                </a:solidFill>
                <a:effectLst>
                  <a:outerShdw algn="tl" blurRad="38100" dir="2700000" dist="38100">
                    <a:srgbClr val="C0C0C0"/>
                  </a:outerShdw>
                </a:effectLst>
                <a:latin typeface="" pitchFamily="18" charset="0"/>
              </a:rPr>
              <a:t>   U</a:t>
            </a:r>
            <a:r>
              <a:rPr altLang="zh-CN" baseline="-25000" sz="2800" lang="en-US">
                <a:solidFill>
                  <a:srgbClr val="000018"/>
                </a:solidFill>
                <a:effectLst>
                  <a:outerShdw algn="tl" blurRad="38100" dir="2700000" dist="38100">
                    <a:srgbClr val="C0C0C0"/>
                  </a:outerShdw>
                </a:effectLst>
                <a:latin typeface="" pitchFamily="18" charset="0"/>
              </a:rPr>
              <a:t>i </a:t>
            </a:r>
            <a:r>
              <a:rPr altLang="zh-CN" lang="en-US">
                <a:solidFill>
                  <a:srgbClr val="000018"/>
                </a:solidFill>
                <a:effectLst>
                  <a:outerShdw algn="tl" blurRad="38100" dir="2700000" dist="38100">
                    <a:srgbClr val="C0C0C0"/>
                  </a:outerShdw>
                </a:effectLst>
                <a:latin typeface="" pitchFamily="18" charset="0"/>
              </a:rPr>
              <a:t>/V</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468"/>
                                        </p:tgtEl>
                                        <p:attrNameLst>
                                          <p:attrName>style.visibility</p:attrName>
                                        </p:attrNameLst>
                                      </p:cBhvr>
                                      <p:to>
                                        <p:strVal val="visible"/>
                                      </p:to>
                                    </p:set>
                                    <p:animEffect transition="in" filter="wipe(left)">
                                      <p:cBhvr>
                                        <p:cTn dur="500" id="7"/>
                                        <p:tgtEl>
                                          <p:spTgt spid="104946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5">
                                  <p:stCondLst>
                                    <p:cond delay="0"/>
                                  </p:stCondLst>
                                  <p:childTnLst>
                                    <p:set>
                                      <p:cBhvr>
                                        <p:cTn dur="1" fill="hold" id="11">
                                          <p:stCondLst>
                                            <p:cond delay="0"/>
                                          </p:stCondLst>
                                        </p:cTn>
                                        <p:tgtEl>
                                          <p:spTgt spid="1049464"/>
                                        </p:tgtEl>
                                        <p:attrNameLst>
                                          <p:attrName>style.visibility</p:attrName>
                                        </p:attrNameLst>
                                      </p:cBhvr>
                                      <p:to>
                                        <p:strVal val="visible"/>
                                      </p:to>
                                    </p:set>
                                    <p:animEffect transition="in" filter="blinds(vertical)">
                                      <p:cBhvr>
                                        <p:cTn dur="500" id="12"/>
                                        <p:tgtEl>
                                          <p:spTgt spid="104946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1">
                                  <p:stCondLst>
                                    <p:cond delay="0"/>
                                  </p:stCondLst>
                                  <p:childTnLst>
                                    <p:set>
                                      <p:cBhvr>
                                        <p:cTn dur="1" fill="hold" id="17">
                                          <p:stCondLst>
                                            <p:cond delay="0"/>
                                          </p:stCondLst>
                                        </p:cTn>
                                        <p:tgtEl>
                                          <p:spTgt spid="1049466"/>
                                        </p:tgtEl>
                                        <p:attrNameLst>
                                          <p:attrName>style.visibility</p:attrName>
                                        </p:attrNameLst>
                                      </p:cBhvr>
                                      <p:to>
                                        <p:strVal val="visible"/>
                                      </p:to>
                                    </p:set>
                                    <p:animEffect transition="in" filter="wipe(up)">
                                      <p:cBhvr>
                                        <p:cTn dur="500" id="18"/>
                                        <p:tgtEl>
                                          <p:spTgt spid="1049466"/>
                                        </p:tgtEl>
                                      </p:cBhvr>
                                    </p:animEffect>
                                  </p:childTnLst>
                                  <p:subTnLst>
                                    <p:audio>
                                      <p:cMediaNode mute="0" vol="50000">
                                        <p:cTn display="0" id="16" masterRel="sameClick" presetSubtype="1">
                                          <p:stCondLst>
                                            <p:cond evt="begin" delay="0">
                                              <p:tn val="15"/>
                                            </p:cond>
                                          </p:stCondLst>
                                          <p:endCondLst>
                                            <p:cond evt="onStopAudio" delay="0">
                                              <p:tgtEl>
                                                <p:sldTgt/>
                                              </p:tgtEl>
                                            </p:cond>
                                          </p:endCondLst>
                                        </p:cTn>
                                        <p:tgtEl>
                                          <p:sndTgt r:embed="rId1"/>
                                        </p:tgtEl>
                                      </p:cMediaNode>
                                    </p:audio>
                                  </p:sub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1">
                                  <p:stCondLst>
                                    <p:cond delay="0"/>
                                  </p:stCondLst>
                                  <p:childTnLst>
                                    <p:set>
                                      <p:cBhvr>
                                        <p:cTn dur="1" fill="hold" id="22">
                                          <p:stCondLst>
                                            <p:cond delay="0"/>
                                          </p:stCondLst>
                                        </p:cTn>
                                        <p:tgtEl>
                                          <p:spTgt spid="1049462"/>
                                        </p:tgtEl>
                                        <p:attrNameLst>
                                          <p:attrName>style.visibility</p:attrName>
                                        </p:attrNameLst>
                                      </p:cBhvr>
                                      <p:to>
                                        <p:strVal val="visible"/>
                                      </p:to>
                                    </p:set>
                                    <p:animEffect transition="in" filter="wipe(up)">
                                      <p:cBhvr>
                                        <p:cTn dur="500" id="23"/>
                                        <p:tgtEl>
                                          <p:spTgt spid="1049462"/>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4" presetSubtype="32">
                                  <p:stCondLst>
                                    <p:cond delay="0"/>
                                  </p:stCondLst>
                                  <p:childTnLst>
                                    <p:set>
                                      <p:cBhvr>
                                        <p:cTn dur="1" fill="hold" id="27">
                                          <p:stCondLst>
                                            <p:cond delay="0"/>
                                          </p:stCondLst>
                                        </p:cTn>
                                        <p:tgtEl>
                                          <p:spTgt spid="1049465"/>
                                        </p:tgtEl>
                                        <p:attrNameLst>
                                          <p:attrName>style.visibility</p:attrName>
                                        </p:attrNameLst>
                                      </p:cBhvr>
                                      <p:to>
                                        <p:strVal val="visible"/>
                                      </p:to>
                                    </p:set>
                                    <p:animEffect transition="in" filter="box(out)">
                                      <p:cBhvr>
                                        <p:cTn dur="500" id="28"/>
                                        <p:tgtEl>
                                          <p:spTgt spid="1049465"/>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1">
                                  <p:stCondLst>
                                    <p:cond delay="0"/>
                                  </p:stCondLst>
                                  <p:childTnLst>
                                    <p:set>
                                      <p:cBhvr>
                                        <p:cTn dur="1" fill="hold" id="33">
                                          <p:stCondLst>
                                            <p:cond delay="0"/>
                                          </p:stCondLst>
                                        </p:cTn>
                                        <p:tgtEl>
                                          <p:spTgt spid="1049467"/>
                                        </p:tgtEl>
                                        <p:attrNameLst>
                                          <p:attrName>style.visibility</p:attrName>
                                        </p:attrNameLst>
                                      </p:cBhvr>
                                      <p:to>
                                        <p:strVal val="visible"/>
                                      </p:to>
                                    </p:set>
                                    <p:animEffect transition="in" filter="wipe(up)">
                                      <p:cBhvr>
                                        <p:cTn dur="500" id="34"/>
                                        <p:tgtEl>
                                          <p:spTgt spid="1049467"/>
                                        </p:tgtEl>
                                      </p:cBhvr>
                                    </p:animEffect>
                                  </p:childTnLst>
                                  <p:subTnLst>
                                    <p:audio>
                                      <p:cMediaNode mute="0" vol="50000">
                                        <p:cTn display="0" id="32" masterRel="sameClick" presetSubtype="1">
                                          <p:stCondLst>
                                            <p:cond evt="begin" delay="0">
                                              <p:tn val="30"/>
                                            </p:cond>
                                          </p:stCondLst>
                                          <p:endCondLst>
                                            <p:cond evt="onStopAudio" delay="0">
                                              <p:tgtEl>
                                                <p:sldTgt/>
                                              </p:tgtEl>
                                            </p:cond>
                                          </p:endCondLst>
                                        </p:cTn>
                                        <p:tgtEl>
                                          <p:sndTgt r:embed="rId2"/>
                                        </p:tgtEl>
                                      </p:cMediaNode>
                                    </p:audio>
                                  </p:sub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22" presetSubtype="1">
                                  <p:stCondLst>
                                    <p:cond delay="0"/>
                                  </p:stCondLst>
                                  <p:childTnLst>
                                    <p:set>
                                      <p:cBhvr>
                                        <p:cTn dur="1" fill="hold" id="38">
                                          <p:stCondLst>
                                            <p:cond delay="0"/>
                                          </p:stCondLst>
                                        </p:cTn>
                                        <p:tgtEl>
                                          <p:spTgt spid="1049463"/>
                                        </p:tgtEl>
                                        <p:attrNameLst>
                                          <p:attrName>style.visibility</p:attrName>
                                        </p:attrNameLst>
                                      </p:cBhvr>
                                      <p:to>
                                        <p:strVal val="visible"/>
                                      </p:to>
                                    </p:set>
                                    <p:animEffect transition="in" filter="wipe(up)">
                                      <p:cBhvr>
                                        <p:cTn dur="500" id="39"/>
                                        <p:tgtEl>
                                          <p:spTgt spid="104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62" grpId="0" uiExpand="0" build="whole"/>
      <p:bldP spid="1049463" grpId="0" uiExpand="0" build="whole"/>
      <p:bldP spid="1049466" grpId="0" uiExpand="0" build="whole" animBg="1"/>
      <p:bldP spid="1049467" grpId="0" uiExpand="0" build="whole" animBg="1"/>
      <p:bldP spid="1049468" grpId="0" uiExpand="0" build="whole"/>
    </p:bld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401" name=""/>
        <p:cNvGrpSpPr/>
        <p:nvPr/>
      </p:nvGrpSpPr>
      <p:grpSpPr>
        <a:xfrm rot="0">
          <a:off x="0" y="0"/>
          <a:ext cx="0" cy="0"/>
          <a:chOff x="0" y="0"/>
          <a:chExt cx="0" cy="0"/>
        </a:xfrm>
      </p:grpSpPr>
      <p:sp>
        <p:nvSpPr>
          <p:cNvPr id="1049488" name="Rectangle 2"/>
          <p:cNvSpPr/>
          <p:nvPr/>
        </p:nvSpPr>
        <p:spPr>
          <a:xfrm rot="0">
            <a:off x="885825" y="1976437"/>
            <a:ext cx="500380" cy="51054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FF3300"/>
                </a:solidFill>
                <a:latin typeface="" pitchFamily="18" charset="0"/>
              </a:rPr>
              <a:t>A</a:t>
            </a:r>
          </a:p>
        </p:txBody>
      </p:sp>
      <p:sp>
        <p:nvSpPr>
          <p:cNvPr id="1049489" name="Rectangle 3"/>
          <p:cNvSpPr/>
          <p:nvPr/>
        </p:nvSpPr>
        <p:spPr>
          <a:xfrm rot="0">
            <a:off x="1897062" y="1982787"/>
            <a:ext cx="449580" cy="44704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latin typeface="" pitchFamily="18" charset="0"/>
              </a:rPr>
              <a:t>B</a:t>
            </a:r>
          </a:p>
        </p:txBody>
      </p:sp>
      <p:sp>
        <p:nvSpPr>
          <p:cNvPr id="1049490" name="Line 4"/>
          <p:cNvSpPr/>
          <p:nvPr/>
        </p:nvSpPr>
        <p:spPr>
          <a:xfrm rot="0">
            <a:off x="1930400" y="2230437"/>
            <a:ext cx="455612" cy="1050925"/>
          </a:xfrm>
          <a:prstGeom prst="line"/>
          <a:noFill/>
          <a:ln w="38100" cap="flat" cmpd="sng">
            <a:solidFill>
              <a:srgbClr val="FF3300">
                <a:alpha val="100000"/>
              </a:srgbClr>
            </a:solidFill>
            <a:prstDash val="solid"/>
            <a:round/>
          </a:ln>
        </p:spPr>
      </p:sp>
      <p:grpSp>
        <p:nvGrpSpPr>
          <p:cNvPr id="402" name=""/>
          <p:cNvGrpSpPr/>
          <p:nvPr/>
        </p:nvGrpSpPr>
        <p:grpSpPr>
          <a:xfrm rot="0">
            <a:off x="2384425" y="3263900"/>
            <a:ext cx="1489075" cy="1144587"/>
            <a:chOff x="4368" y="2352"/>
            <a:chExt cx="1056" cy="632"/>
          </a:xfrm>
        </p:grpSpPr>
        <p:sp>
          <p:nvSpPr>
            <p:cNvPr id="1049491" name="Freeform 6"/>
            <p:cNvSpPr/>
            <p:nvPr/>
          </p:nvSpPr>
          <p:spPr>
            <a:xfrm rot="0">
              <a:off x="4368" y="2352"/>
              <a:ext cx="144" cy="632"/>
            </a:xfrm>
            <a:custGeom>
              <a:avLst/>
              <a:gdLst>
                <a:gd name="l" fmla="*/ 0 w 144"/>
                <a:gd name="t" fmla="*/ 0 h 632"/>
                <a:gd name="r" fmla="*/ 144 w 144"/>
                <a:gd name="b" fmla="*/ 632 h 632"/>
              </a:gdLst>
              <a:ahLst/>
              <a:rect l="l" t="t" r="r" b="b"/>
              <a:pathLst>
                <a:path w="144" h="632">
                  <a:moveTo>
                    <a:pt x="0" y="0"/>
                  </a:moveTo>
                  <a:cubicBezTo>
                    <a:pt x="12" y="212"/>
                    <a:pt x="24" y="424"/>
                    <a:pt x="48" y="528"/>
                  </a:cubicBezTo>
                  <a:cubicBezTo>
                    <a:pt x="72" y="632"/>
                    <a:pt x="108" y="628"/>
                    <a:pt x="144" y="624"/>
                  </a:cubicBezTo>
                </a:path>
              </a:pathLst>
            </a:custGeom>
            <a:noFill/>
            <a:ln w="38100"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492" name="Line 7"/>
            <p:cNvSpPr/>
            <p:nvPr/>
          </p:nvSpPr>
          <p:spPr>
            <a:xfrm rot="0">
              <a:off x="4512" y="2976"/>
              <a:ext cx="912" cy="0"/>
            </a:xfrm>
            <a:prstGeom prst="line"/>
            <a:noFill/>
            <a:ln w="38100" cap="flat" cmpd="sng">
              <a:solidFill>
                <a:srgbClr val="FF3300">
                  <a:alpha val="100000"/>
                </a:srgbClr>
              </a:solidFill>
              <a:prstDash val="solid"/>
              <a:round/>
            </a:ln>
          </p:spPr>
        </p:sp>
      </p:grpSp>
      <p:sp>
        <p:nvSpPr>
          <p:cNvPr id="1049493" name="Rectangle 8"/>
          <p:cNvSpPr/>
          <p:nvPr/>
        </p:nvSpPr>
        <p:spPr>
          <a:xfrm rot="0">
            <a:off x="2506662" y="3971925"/>
            <a:ext cx="462279" cy="44704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latin typeface="" pitchFamily="18" charset="0"/>
              </a:rPr>
              <a:t>D</a:t>
            </a:r>
          </a:p>
        </p:txBody>
      </p:sp>
      <p:sp>
        <p:nvSpPr>
          <p:cNvPr id="1049494" name="Rectangle 9"/>
          <p:cNvSpPr/>
          <p:nvPr/>
        </p:nvSpPr>
        <p:spPr>
          <a:xfrm rot="0">
            <a:off x="3644900" y="3975100"/>
            <a:ext cx="436880" cy="44704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latin typeface="" pitchFamily="18" charset="0"/>
              </a:rPr>
              <a:t>E</a:t>
            </a:r>
          </a:p>
        </p:txBody>
      </p:sp>
      <p:sp>
        <p:nvSpPr>
          <p:cNvPr id="1049495" name="Line 10"/>
          <p:cNvSpPr/>
          <p:nvPr/>
        </p:nvSpPr>
        <p:spPr>
          <a:xfrm rot="0">
            <a:off x="1449387" y="4533900"/>
            <a:ext cx="566737" cy="0"/>
          </a:xfrm>
          <a:prstGeom prst="line"/>
          <a:noFill/>
          <a:ln w="57150" cap="sq" cmpd="sng">
            <a:solidFill>
              <a:srgbClr val="FF3300">
                <a:alpha val="100000"/>
              </a:srgbClr>
            </a:solidFill>
            <a:prstDash val="solid"/>
            <a:round/>
            <a:tailEnd type="triangle" w="sm" len="sm"/>
          </a:ln>
        </p:spPr>
      </p:sp>
      <p:sp>
        <p:nvSpPr>
          <p:cNvPr id="1049496" name="Line 11"/>
          <p:cNvSpPr/>
          <p:nvPr/>
        </p:nvSpPr>
        <p:spPr>
          <a:xfrm rot="0" flipV="1">
            <a:off x="1958975" y="2397125"/>
            <a:ext cx="0" cy="2062162"/>
          </a:xfrm>
          <a:prstGeom prst="line"/>
          <a:noFill/>
          <a:ln w="38100" cap="flat" cmpd="sng">
            <a:solidFill>
              <a:srgbClr val="FF3300">
                <a:alpha val="100000"/>
              </a:srgbClr>
            </a:solidFill>
            <a:prstDash val="dash"/>
            <a:round/>
          </a:ln>
        </p:spPr>
      </p:sp>
      <p:grpSp>
        <p:nvGrpSpPr>
          <p:cNvPr id="403" name=""/>
          <p:cNvGrpSpPr/>
          <p:nvPr/>
        </p:nvGrpSpPr>
        <p:grpSpPr>
          <a:xfrm rot="0">
            <a:off x="1439862" y="4545012"/>
            <a:ext cx="528637" cy="609600"/>
            <a:chOff x="1920" y="2832"/>
            <a:chExt cx="384" cy="528"/>
          </a:xfrm>
        </p:grpSpPr>
        <p:sp>
          <p:nvSpPr>
            <p:cNvPr id="1049497" name="Line 13"/>
            <p:cNvSpPr/>
            <p:nvPr/>
          </p:nvSpPr>
          <p:spPr>
            <a:xfrm rot="0" flipH="1" flipV="1">
              <a:off x="1920" y="3312"/>
              <a:ext cx="384" cy="0"/>
            </a:xfrm>
            <a:prstGeom prst="line"/>
            <a:noFill/>
            <a:ln w="28575" cap="sq" cmpd="sng">
              <a:solidFill>
                <a:srgbClr val="000018">
                  <a:alpha val="100000"/>
                </a:srgbClr>
              </a:solidFill>
              <a:prstDash val="solid"/>
              <a:round/>
              <a:headEnd type="triangle" w="sm" len="lg"/>
              <a:tailEnd type="triangle" w="sm" len="lg"/>
            </a:ln>
          </p:spPr>
        </p:sp>
        <p:sp>
          <p:nvSpPr>
            <p:cNvPr id="1049498" name="Line 14"/>
            <p:cNvSpPr/>
            <p:nvPr/>
          </p:nvSpPr>
          <p:spPr>
            <a:xfrm rot="0" flipV="1">
              <a:off x="2304" y="2832"/>
              <a:ext cx="0" cy="528"/>
            </a:xfrm>
            <a:prstGeom prst="line"/>
            <a:noFill/>
            <a:ln w="38100" cap="flat" cmpd="sng">
              <a:solidFill>
                <a:srgbClr val="000018">
                  <a:alpha val="100000"/>
                </a:srgbClr>
              </a:solidFill>
              <a:prstDash val="dash"/>
              <a:round/>
            </a:ln>
          </p:spPr>
        </p:sp>
        <p:sp>
          <p:nvSpPr>
            <p:cNvPr id="1049499" name="Line 15"/>
            <p:cNvSpPr/>
            <p:nvPr/>
          </p:nvSpPr>
          <p:spPr>
            <a:xfrm rot="0" flipV="1">
              <a:off x="1920" y="2832"/>
              <a:ext cx="0" cy="528"/>
            </a:xfrm>
            <a:prstGeom prst="line"/>
            <a:noFill/>
            <a:ln w="38100" cap="flat" cmpd="sng">
              <a:solidFill>
                <a:srgbClr val="000018">
                  <a:alpha val="100000"/>
                </a:srgbClr>
              </a:solidFill>
              <a:prstDash val="dash"/>
              <a:round/>
            </a:ln>
          </p:spPr>
        </p:sp>
      </p:grpSp>
      <p:sp>
        <p:nvSpPr>
          <p:cNvPr id="1049500" name="Rectangle 16" descr="40%"/>
          <p:cNvSpPr/>
          <p:nvPr/>
        </p:nvSpPr>
        <p:spPr>
          <a:xfrm rot="0">
            <a:off x="5257800" y="549275"/>
            <a:ext cx="3562350" cy="39268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pPr>
            <a:r>
              <a:rPr altLang="en-US" sz="2800" lang="zh-CN">
                <a:solidFill>
                  <a:srgbClr val="FF3300"/>
                </a:solidFill>
                <a:effectLst>
                  <a:outerShdw algn="tl" blurRad="38100" dir="2700000" dist="38100">
                    <a:srgbClr val="C0C0C0"/>
                  </a:outerShdw>
                </a:effectLst>
                <a:latin typeface="" pitchFamily="18" charset="0"/>
              </a:rPr>
              <a:t>低电平噪声容限电压</a:t>
            </a:r>
            <a:r>
              <a:rPr altLang="zh-CN" sz="2800" i="1" lang="en-US">
                <a:solidFill>
                  <a:srgbClr val="FF3300"/>
                </a:solidFill>
                <a:effectLst>
                  <a:outerShdw algn="tl" blurRad="38100" dir="2700000" dist="38100">
                    <a:srgbClr val="C0C0C0"/>
                  </a:outerShdw>
                </a:effectLst>
                <a:latin typeface="" pitchFamily="18" charset="0"/>
              </a:rPr>
              <a:t>U</a:t>
            </a:r>
            <a:r>
              <a:rPr altLang="zh-CN" baseline="-25000" sz="2800" lang="en-US">
                <a:solidFill>
                  <a:srgbClr val="FF3300"/>
                </a:solidFill>
                <a:effectLst>
                  <a:outerShdw algn="tl" blurRad="38100" dir="2700000" dist="38100">
                    <a:srgbClr val="C0C0C0"/>
                  </a:outerShdw>
                </a:effectLst>
                <a:latin typeface="" pitchFamily="18" charset="0"/>
              </a:rPr>
              <a:t>NL </a:t>
            </a:r>
            <a:r>
              <a:rPr altLang="zh-CN" sz="2800" lang="en-US">
                <a:solidFill>
                  <a:srgbClr val="FF3300"/>
                </a:solidFill>
                <a:effectLst>
                  <a:outerShdw algn="tl" blurRad="38100" dir="2700000" dist="38100">
                    <a:srgbClr val="C0C0C0"/>
                  </a:outerShdw>
                </a:effectLst>
                <a:latin typeface="" pitchFamily="18" charset="0"/>
              </a:rPr>
              <a:t>— </a:t>
            </a:r>
            <a:r>
              <a:rPr altLang="en-US" sz="2800" lang="zh-CN">
                <a:solidFill>
                  <a:srgbClr val="000099"/>
                </a:solidFill>
                <a:effectLst>
                  <a:outerShdw algn="tl" blurRad="38100" dir="2700000" dist="38100">
                    <a:srgbClr val="C0C0C0"/>
                  </a:outerShdw>
                </a:effectLst>
                <a:latin typeface="" pitchFamily="18" charset="0"/>
              </a:rPr>
              <a:t>保证输出高电平电压不低于额定值</a:t>
            </a:r>
            <a:r>
              <a:rPr altLang="zh-CN" sz="2800" lang="en-US">
                <a:solidFill>
                  <a:srgbClr val="000099"/>
                </a:solidFill>
                <a:effectLst>
                  <a:outerShdw algn="tl" blurRad="38100" dir="2700000" dist="38100">
                    <a:srgbClr val="C0C0C0"/>
                  </a:outerShdw>
                </a:effectLst>
                <a:latin typeface="" pitchFamily="18" charset="0"/>
              </a:rPr>
              <a:t>90%</a:t>
            </a:r>
            <a:r>
              <a:rPr altLang="en-US" sz="2800" lang="zh-CN">
                <a:solidFill>
                  <a:srgbClr val="000099"/>
                </a:solidFill>
                <a:effectLst>
                  <a:outerShdw algn="tl" blurRad="38100" dir="2700000" dist="38100">
                    <a:srgbClr val="C0C0C0"/>
                  </a:outerShdw>
                </a:effectLst>
                <a:latin typeface="" pitchFamily="18" charset="0"/>
              </a:rPr>
              <a:t>的条件下所允许叠加在输入低电平电压上的最大噪声 </a:t>
            </a:r>
            <a:r>
              <a:rPr altLang="zh-CN" sz="2800" lang="en-US">
                <a:solidFill>
                  <a:srgbClr val="000099"/>
                </a:solidFill>
                <a:effectLst>
                  <a:outerShdw algn="tl" blurRad="38100" dir="2700000" dist="38100">
                    <a:srgbClr val="C0C0C0"/>
                  </a:outerShdw>
                </a:effectLst>
                <a:latin typeface="" pitchFamily="18" charset="0"/>
              </a:rPr>
              <a:t>( </a:t>
            </a:r>
            <a:r>
              <a:rPr altLang="en-US" sz="2800" lang="zh-CN">
                <a:solidFill>
                  <a:srgbClr val="000099"/>
                </a:solidFill>
                <a:effectLst>
                  <a:outerShdw algn="tl" blurRad="38100" dir="2700000" dist="38100">
                    <a:srgbClr val="C0C0C0"/>
                  </a:outerShdw>
                </a:effectLst>
                <a:latin typeface="" pitchFamily="18" charset="0"/>
              </a:rPr>
              <a:t>或干扰</a:t>
            </a:r>
            <a:r>
              <a:rPr altLang="zh-CN" sz="2800" lang="en-US">
                <a:solidFill>
                  <a:srgbClr val="000099"/>
                </a:solidFill>
                <a:effectLst>
                  <a:outerShdw algn="tl" blurRad="38100" dir="2700000" dist="38100">
                    <a:srgbClr val="C0C0C0"/>
                  </a:outerShdw>
                </a:effectLst>
                <a:latin typeface="" pitchFamily="18" charset="0"/>
              </a:rPr>
              <a:t>)</a:t>
            </a:r>
            <a:r>
              <a:rPr altLang="en-US" sz="2800" lang="zh-CN">
                <a:solidFill>
                  <a:srgbClr val="000099"/>
                </a:solidFill>
                <a:effectLst>
                  <a:outerShdw algn="tl" blurRad="38100" dir="2700000" dist="38100">
                    <a:srgbClr val="C0C0C0"/>
                  </a:outerShdw>
                </a:effectLst>
                <a:latin typeface="" pitchFamily="18" charset="0"/>
              </a:rPr>
              <a:t>电压。</a:t>
            </a:r>
          </a:p>
          <a:p>
            <a:pPr eaLnBrk="1" hangingPunct="1" latinLnBrk="1" lvl="0">
              <a:lnSpc>
                <a:spcPct val="110000"/>
              </a:lnSpc>
            </a:pPr>
            <a:r>
              <a:rPr altLang="zh-CN" sz="2800" i="1" lang="en-US">
                <a:solidFill>
                  <a:srgbClr val="FF3300"/>
                </a:solidFill>
                <a:effectLst>
                  <a:outerShdw algn="tl" blurRad="38100" dir="2700000" dist="38100">
                    <a:srgbClr val="C0C0C0"/>
                  </a:outerShdw>
                </a:effectLst>
                <a:latin typeface="" pitchFamily="18" charset="0"/>
              </a:rPr>
              <a:t>      U</a:t>
            </a:r>
            <a:r>
              <a:rPr altLang="zh-CN" baseline="-25000" sz="2800" lang="en-US">
                <a:solidFill>
                  <a:srgbClr val="FF3300"/>
                </a:solidFill>
                <a:effectLst>
                  <a:outerShdw algn="tl" blurRad="38100" dir="2700000" dist="38100">
                    <a:srgbClr val="C0C0C0"/>
                  </a:outerShdw>
                </a:effectLst>
                <a:latin typeface="" pitchFamily="18" charset="0"/>
              </a:rPr>
              <a:t>NL</a:t>
            </a:r>
            <a:r>
              <a:rPr altLang="zh-CN" sz="2800" lang="en-US">
                <a:solidFill>
                  <a:srgbClr val="FF3300"/>
                </a:solidFill>
                <a:effectLst>
                  <a:outerShdw algn="tl" blurRad="38100" dir="2700000" dist="38100">
                    <a:srgbClr val="C0C0C0"/>
                  </a:outerShdw>
                </a:effectLst>
                <a:latin typeface="" pitchFamily="18" charset="0"/>
              </a:rPr>
              <a:t>=</a:t>
            </a:r>
            <a:r>
              <a:rPr altLang="zh-CN" sz="2800" i="1" lang="en-US">
                <a:solidFill>
                  <a:srgbClr val="FF3300"/>
                </a:solidFill>
                <a:effectLst>
                  <a:outerShdw algn="tl" blurRad="38100" dir="2700000" dist="38100">
                    <a:srgbClr val="C0C0C0"/>
                  </a:outerShdw>
                </a:effectLst>
                <a:latin typeface="" pitchFamily="18" charset="0"/>
              </a:rPr>
              <a:t>U</a:t>
            </a:r>
            <a:r>
              <a:rPr altLang="zh-CN" baseline="-25000" sz="2800" lang="en-US">
                <a:solidFill>
                  <a:srgbClr val="FF3300"/>
                </a:solidFill>
                <a:effectLst>
                  <a:outerShdw algn="tl" blurRad="38100" dir="2700000" dist="38100">
                    <a:srgbClr val="C0C0C0"/>
                  </a:outerShdw>
                </a:effectLst>
                <a:latin typeface="" pitchFamily="18" charset="0"/>
              </a:rPr>
              <a:t>OFF </a:t>
            </a:r>
            <a:r>
              <a:rPr altLang="zh-CN" sz="2800" lang="en-US">
                <a:solidFill>
                  <a:srgbClr val="FF3300"/>
                </a:solidFill>
                <a:effectLst>
                  <a:outerShdw algn="tl" blurRad="38100" dir="2700000" dist="38100">
                    <a:srgbClr val="C0C0C0"/>
                  </a:outerShdw>
                </a:effectLst>
                <a:latin typeface="" pitchFamily="18" charset="0"/>
              </a:rPr>
              <a:t>–</a:t>
            </a:r>
            <a:r>
              <a:rPr altLang="zh-CN" sz="2800" i="1" lang="en-US">
                <a:solidFill>
                  <a:srgbClr val="FF3300"/>
                </a:solidFill>
                <a:effectLst>
                  <a:outerShdw algn="tl" blurRad="38100" dir="2700000" dist="38100">
                    <a:srgbClr val="C0C0C0"/>
                  </a:outerShdw>
                </a:effectLst>
                <a:latin typeface="" pitchFamily="18" charset="0"/>
              </a:rPr>
              <a:t>U</a:t>
            </a:r>
            <a:r>
              <a:rPr altLang="zh-CN" baseline="-25000" sz="2800" lang="en-US">
                <a:solidFill>
                  <a:srgbClr val="FF3300"/>
                </a:solidFill>
                <a:effectLst>
                  <a:outerShdw algn="tl" blurRad="38100" dir="2700000" dist="38100">
                    <a:srgbClr val="C0C0C0"/>
                  </a:outerShdw>
                </a:effectLst>
                <a:latin typeface="" pitchFamily="18" charset="0"/>
              </a:rPr>
              <a:t>IL</a:t>
            </a:r>
          </a:p>
        </p:txBody>
      </p:sp>
      <p:sp>
        <p:nvSpPr>
          <p:cNvPr id="1049501" name="AutoShape 17" descr="70%"/>
          <p:cNvSpPr/>
          <p:nvPr/>
        </p:nvSpPr>
        <p:spPr>
          <a:xfrm rot="0">
            <a:off x="1668462" y="5535612"/>
            <a:ext cx="2438400" cy="533400"/>
          </a:xfrm>
          <a:prstGeom prst="wedgeEllipseCallout">
            <a:avLst>
              <a:gd name="adj1" fmla="val -41991"/>
              <a:gd name="adj2" fmla="val -123514"/>
            </a:avLst>
          </a:prstGeom>
          <a:pattFill prst="pct70">
            <a:fgClr>
              <a:srgbClr val="FF99CC"/>
            </a:fgClr>
            <a:bgClr>
              <a:srgbClr val="FFFFFF"/>
            </a:bgClr>
          </a:pattFill>
          <a:ln w="28575" cap="flat" cmpd="sng">
            <a:solidFill>
              <a:srgbClr val="0000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lang="zh-CN">
                <a:solidFill>
                  <a:schemeClr val="accent2"/>
                </a:solidFill>
                <a:latin typeface="" pitchFamily="18" charset="0"/>
              </a:rPr>
              <a:t>允许叠加干扰</a:t>
            </a:r>
          </a:p>
        </p:txBody>
      </p:sp>
      <p:sp>
        <p:nvSpPr>
          <p:cNvPr id="1049502" name="Rectangle 18"/>
          <p:cNvSpPr/>
          <p:nvPr/>
        </p:nvSpPr>
        <p:spPr>
          <a:xfrm rot="0">
            <a:off x="323850" y="549275"/>
            <a:ext cx="4470400"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000099"/>
                </a:solidFill>
                <a:effectLst>
                  <a:outerShdw algn="tl" blurRad="38100" dir="2700000" dist="38100">
                    <a:srgbClr val="C0C0C0"/>
                  </a:outerShdw>
                </a:effectLst>
                <a:latin typeface="" pitchFamily="18" charset="0"/>
              </a:rPr>
              <a:t>定量说明门电路抗干扰能力</a:t>
            </a:r>
          </a:p>
        </p:txBody>
      </p:sp>
      <p:sp>
        <p:nvSpPr>
          <p:cNvPr id="1049503" name="Line 19"/>
          <p:cNvSpPr/>
          <p:nvPr/>
        </p:nvSpPr>
        <p:spPr>
          <a:xfrm rot="0">
            <a:off x="1230312" y="2233612"/>
            <a:ext cx="685800" cy="0"/>
          </a:xfrm>
          <a:prstGeom prst="line"/>
          <a:noFill/>
          <a:ln w="38100" cap="sq" cmpd="sng">
            <a:solidFill>
              <a:schemeClr val="accent2">
                <a:alpha val="100000"/>
              </a:schemeClr>
            </a:solidFill>
            <a:prstDash val="solid"/>
            <a:round/>
          </a:ln>
        </p:spPr>
      </p:sp>
      <p:sp>
        <p:nvSpPr>
          <p:cNvPr id="1049504" name="Line 20"/>
          <p:cNvSpPr/>
          <p:nvPr/>
        </p:nvSpPr>
        <p:spPr>
          <a:xfrm rot="0">
            <a:off x="2540000" y="4395787"/>
            <a:ext cx="1409700" cy="12700"/>
          </a:xfrm>
          <a:prstGeom prst="line"/>
          <a:noFill/>
          <a:ln w="38100" cap="sq" cmpd="sng">
            <a:solidFill>
              <a:schemeClr val="accent2">
                <a:alpha val="100000"/>
              </a:schemeClr>
            </a:solidFill>
            <a:prstDash val="solid"/>
            <a:round/>
          </a:ln>
        </p:spPr>
      </p:sp>
      <p:sp>
        <p:nvSpPr>
          <p:cNvPr id="1049505" name="Line 21"/>
          <p:cNvSpPr/>
          <p:nvPr/>
        </p:nvSpPr>
        <p:spPr>
          <a:xfrm rot="0">
            <a:off x="1916112" y="2259012"/>
            <a:ext cx="115887" cy="228600"/>
          </a:xfrm>
          <a:prstGeom prst="line"/>
          <a:noFill/>
          <a:ln w="57150" cap="sq" cmpd="sng">
            <a:solidFill>
              <a:schemeClr val="accent2">
                <a:alpha val="100000"/>
              </a:schemeClr>
            </a:solidFill>
            <a:prstDash val="solid"/>
            <a:round/>
          </a:ln>
        </p:spPr>
      </p:sp>
      <p:sp>
        <p:nvSpPr>
          <p:cNvPr id="1049506" name="AutoShape 22" descr="90%"/>
          <p:cNvSpPr/>
          <p:nvPr/>
        </p:nvSpPr>
        <p:spPr>
          <a:xfrm rot="0">
            <a:off x="2238375" y="4805679"/>
            <a:ext cx="906780" cy="447041"/>
          </a:xfrm>
          <a:prstGeom prst="wedgeRoundRectCallout">
            <a:avLst>
              <a:gd name="adj1" fmla="val -69606"/>
              <a:gd name="adj2" fmla="val -80370"/>
              <a:gd name="adj3" fmla="val 16667"/>
            </a:avLst>
          </a:prstGeom>
          <a:pattFill prst="pct90">
            <a:fgClr>
              <a:srgbClr val="FFFFCC"/>
            </a:fgClr>
            <a:bgClr>
              <a:srgbClr val="FFFFFF"/>
            </a:bgClr>
          </a:pattFill>
          <a:ln w="28575" cap="sq" cmpd="sng">
            <a:solidFill>
              <a:srgbClr val="339933">
                <a:alpha val="100000"/>
              </a:srgbClr>
            </a:solidFill>
            <a:prstDash val="solid"/>
            <a:round/>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i="1" lang="en-US">
                <a:solidFill>
                  <a:srgbClr val="FF3300"/>
                </a:solidFill>
                <a:latin typeface="" pitchFamily="18" charset="0"/>
              </a:rPr>
              <a:t>U</a:t>
            </a:r>
            <a:r>
              <a:rPr altLang="zh-CN" baseline="-25000" lang="en-US">
                <a:solidFill>
                  <a:srgbClr val="FF3300"/>
                </a:solidFill>
                <a:latin typeface="" pitchFamily="18" charset="0"/>
              </a:rPr>
              <a:t>OFF</a:t>
            </a:r>
          </a:p>
        </p:txBody>
      </p:sp>
      <p:sp>
        <p:nvSpPr>
          <p:cNvPr id="1049507" name="Rectangle 23"/>
          <p:cNvSpPr/>
          <p:nvPr/>
        </p:nvSpPr>
        <p:spPr>
          <a:xfrm rot="0">
            <a:off x="5281612" y="4368800"/>
            <a:ext cx="3683000" cy="197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spcBef>
                <a:spcPct val="50000"/>
              </a:spcBef>
            </a:pPr>
            <a:r>
              <a:rPr altLang="zh-CN" sz="2800" i="1" lang="en-US">
                <a:solidFill>
                  <a:srgbClr val="CC0000"/>
                </a:solidFill>
                <a:effectLst>
                  <a:outerShdw algn="tl" blurRad="38100" dir="2700000" dist="38100">
                    <a:srgbClr val="C0C0C0"/>
                  </a:outerShdw>
                </a:effectLst>
                <a:latin typeface="" pitchFamily="18" charset="0"/>
              </a:rPr>
              <a:t>   U</a:t>
            </a:r>
            <a:r>
              <a:rPr altLang="zh-CN" baseline="-25000" sz="2800" lang="en-US">
                <a:solidFill>
                  <a:srgbClr val="CC0000"/>
                </a:solidFill>
                <a:effectLst>
                  <a:outerShdw algn="tl" blurRad="38100" dir="2700000" dist="38100">
                    <a:srgbClr val="C0C0C0"/>
                  </a:outerShdw>
                </a:effectLst>
                <a:latin typeface="" pitchFamily="18" charset="0"/>
              </a:rPr>
              <a:t>OFF </a:t>
            </a:r>
            <a:r>
              <a:rPr altLang="en-US" sz="2800" lang="zh-CN">
                <a:effectLst>
                  <a:outerShdw algn="tl" blurRad="38100" dir="2700000" dist="38100">
                    <a:srgbClr val="C0C0C0"/>
                  </a:outerShdw>
                </a:effectLst>
                <a:latin typeface="" pitchFamily="18" charset="0"/>
              </a:rPr>
              <a:t>是保证输出为额定高电平的</a:t>
            </a:r>
            <a:r>
              <a:rPr altLang="zh-CN" sz="2800" lang="en-US">
                <a:solidFill>
                  <a:srgbClr val="CC0000"/>
                </a:solidFill>
                <a:effectLst>
                  <a:outerShdw algn="tl" blurRad="38100" dir="2700000" dist="38100">
                    <a:srgbClr val="C0C0C0"/>
                  </a:outerShdw>
                </a:effectLst>
                <a:latin typeface="" pitchFamily="18" charset="0"/>
              </a:rPr>
              <a:t>90%</a:t>
            </a:r>
            <a:r>
              <a:rPr altLang="en-US" sz="2800" lang="zh-CN">
                <a:effectLst>
                  <a:outerShdw algn="tl" blurRad="38100" dir="2700000" dist="38100">
                    <a:srgbClr val="C0C0C0"/>
                  </a:outerShdw>
                </a:effectLst>
                <a:latin typeface="" pitchFamily="18" charset="0"/>
              </a:rPr>
              <a:t>时所对应的</a:t>
            </a:r>
            <a:r>
              <a:rPr altLang="en-US" sz="2800" lang="zh-CN">
                <a:solidFill>
                  <a:srgbClr val="CC0000"/>
                </a:solidFill>
                <a:effectLst>
                  <a:outerShdw algn="tl" blurRad="38100" dir="2700000" dist="38100">
                    <a:srgbClr val="C0C0C0"/>
                  </a:outerShdw>
                </a:effectLst>
                <a:latin typeface="" pitchFamily="18" charset="0"/>
              </a:rPr>
              <a:t>最大输入低电平电压</a:t>
            </a:r>
            <a:r>
              <a:rPr altLang="en-US" sz="2800" lang="zh-CN">
                <a:effectLst>
                  <a:outerShdw algn="tl" blurRad="38100" dir="2700000" dist="38100">
                    <a:srgbClr val="C0C0C0"/>
                  </a:outerShdw>
                </a:effectLst>
                <a:latin typeface="" pitchFamily="18" charset="0"/>
              </a:rPr>
              <a:t>。</a:t>
            </a:r>
          </a:p>
        </p:txBody>
      </p:sp>
      <p:sp>
        <p:nvSpPr>
          <p:cNvPr id="1049508" name="Line 24"/>
          <p:cNvSpPr/>
          <p:nvPr/>
        </p:nvSpPr>
        <p:spPr>
          <a:xfrm rot="0">
            <a:off x="1287462" y="2430462"/>
            <a:ext cx="762000" cy="0"/>
          </a:xfrm>
          <a:prstGeom prst="line"/>
          <a:noFill/>
          <a:ln w="38100" cap="flat" cmpd="sng">
            <a:solidFill>
              <a:srgbClr val="FF3300">
                <a:alpha val="100000"/>
              </a:srgbClr>
            </a:solidFill>
            <a:prstDash val="dash"/>
            <a:round/>
          </a:ln>
        </p:spPr>
      </p:sp>
      <p:sp>
        <p:nvSpPr>
          <p:cNvPr id="1049509" name="AutoShape 25" descr="40%"/>
          <p:cNvSpPr/>
          <p:nvPr/>
        </p:nvSpPr>
        <p:spPr>
          <a:xfrm rot="0">
            <a:off x="2887662" y="1614010"/>
            <a:ext cx="1389379" cy="510541"/>
          </a:xfrm>
          <a:prstGeom prst="wedgeRoundRectCallout">
            <a:avLst>
              <a:gd name="adj1" fmla="val -115366"/>
              <a:gd name="adj2" fmla="val 104157"/>
              <a:gd name="adj3" fmla="val 16667"/>
            </a:avLst>
          </a:prstGeom>
          <a:pattFill prst="pct40">
            <a:fgClr>
              <a:srgbClr val="00FF00"/>
            </a:fgClr>
            <a:bgClr>
              <a:srgbClr val="FFFFFF"/>
            </a:bgClr>
          </a:pattFill>
          <a:ln w="38100" cap="sq" cmpd="sng">
            <a:solidFill>
              <a:srgbClr val="FF0000">
                <a:alpha val="100000"/>
              </a:srgbClr>
            </a:solidFill>
            <a:prstDash val="solid"/>
            <a:round/>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chemeClr val="accent2"/>
                </a:solidFill>
                <a:latin typeface="" pitchFamily="18" charset="0"/>
              </a:rPr>
              <a:t>0.9</a:t>
            </a:r>
            <a:r>
              <a:rPr altLang="zh-CN" sz="2800" i="1" lang="en-US">
                <a:solidFill>
                  <a:schemeClr val="accent2"/>
                </a:solidFill>
                <a:latin typeface="" pitchFamily="18" charset="0"/>
              </a:rPr>
              <a:t>U</a:t>
            </a:r>
            <a:r>
              <a:rPr altLang="zh-CN" baseline="-25000" sz="2800" lang="en-US">
                <a:solidFill>
                  <a:schemeClr val="accent2"/>
                </a:solidFill>
                <a:latin typeface="" pitchFamily="18" charset="0"/>
              </a:rPr>
              <a:t>OH</a:t>
            </a:r>
          </a:p>
        </p:txBody>
      </p:sp>
      <p:sp>
        <p:nvSpPr>
          <p:cNvPr id="1049510" name="AutoShape 26" descr="40%"/>
          <p:cNvSpPr/>
          <p:nvPr/>
        </p:nvSpPr>
        <p:spPr>
          <a:xfrm rot="0">
            <a:off x="2659062" y="2521267"/>
            <a:ext cx="1358900" cy="1247140"/>
          </a:xfrm>
          <a:prstGeom prst="wedgeRoundRectCallout">
            <a:avLst>
              <a:gd name="adj1" fmla="val -129324"/>
              <a:gd name="adj2" fmla="val 103139"/>
              <a:gd name="adj3" fmla="val 16667"/>
            </a:avLst>
          </a:prstGeom>
          <a:pattFill prst="pct40">
            <a:fgClr>
              <a:srgbClr val="FFCCCC"/>
            </a:fgClr>
            <a:bgClr>
              <a:srgbClr val="FFFFFF"/>
            </a:bgClr>
          </a:pattFill>
          <a:ln w="38100" cap="sq" cmpd="sng">
            <a:solidFill>
              <a:srgbClr val="CC0000">
                <a:alpha val="100000"/>
              </a:srgbClr>
            </a:solidFill>
            <a:prstDash val="solid"/>
            <a:round/>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lang="zh-CN">
                <a:solidFill>
                  <a:srgbClr val="000099"/>
                </a:solidFill>
                <a:effectLst>
                  <a:outerShdw algn="tl" blurRad="38100" dir="2700000" dist="38100">
                    <a:srgbClr val="C0C0C0"/>
                  </a:outerShdw>
                </a:effectLst>
                <a:latin typeface="" pitchFamily="18" charset="0"/>
              </a:rPr>
              <a:t>输入</a:t>
            </a:r>
          </a:p>
          <a:p>
            <a:pPr algn="ctr" eaLnBrk="1" hangingPunct="1" latinLnBrk="1" lvl="0"/>
            <a:r>
              <a:rPr altLang="zh-CN" lang="zh-CN">
                <a:solidFill>
                  <a:srgbClr val="000099"/>
                </a:solidFill>
                <a:effectLst>
                  <a:outerShdw algn="tl" blurRad="38100" dir="2700000" dist="38100">
                    <a:srgbClr val="C0C0C0"/>
                  </a:outerShdw>
                </a:effectLst>
                <a:latin typeface="" pitchFamily="18" charset="0"/>
              </a:rPr>
              <a:t>低电平</a:t>
            </a:r>
          </a:p>
          <a:p>
            <a:pPr algn="ctr" eaLnBrk="1" hangingPunct="1" latinLnBrk="1" lvl="0"/>
            <a:r>
              <a:rPr altLang="zh-CN" lang="zh-CN">
                <a:solidFill>
                  <a:srgbClr val="000099"/>
                </a:solidFill>
                <a:effectLst>
                  <a:outerShdw algn="tl" blurRad="38100" dir="2700000" dist="38100">
                    <a:srgbClr val="C0C0C0"/>
                  </a:outerShdw>
                </a:effectLst>
                <a:latin typeface="" pitchFamily="18" charset="0"/>
              </a:rPr>
              <a:t>电压</a:t>
            </a:r>
            <a:r>
              <a:rPr altLang="zh-CN" i="1" lang="en-US">
                <a:solidFill>
                  <a:srgbClr val="000099"/>
                </a:solidFill>
                <a:effectLst>
                  <a:outerShdw algn="tl" blurRad="38100" dir="2700000" dist="38100">
                    <a:srgbClr val="C0C0C0"/>
                  </a:outerShdw>
                </a:effectLst>
                <a:latin typeface="" pitchFamily="18" charset="0"/>
              </a:rPr>
              <a:t>U</a:t>
            </a:r>
            <a:r>
              <a:rPr altLang="zh-CN" baseline="-25000" lang="en-US">
                <a:solidFill>
                  <a:srgbClr val="000099"/>
                </a:solidFill>
                <a:effectLst>
                  <a:outerShdw algn="tl" blurRad="38100" dir="2700000" dist="38100">
                    <a:srgbClr val="C0C0C0"/>
                  </a:outerShdw>
                </a:effectLst>
                <a:latin typeface="" pitchFamily="18" charset="0"/>
              </a:rPr>
              <a:t>IL</a:t>
            </a:r>
          </a:p>
        </p:txBody>
      </p:sp>
      <p:grpSp>
        <p:nvGrpSpPr>
          <p:cNvPr id="404" name=""/>
          <p:cNvGrpSpPr/>
          <p:nvPr/>
        </p:nvGrpSpPr>
        <p:grpSpPr>
          <a:xfrm rot="0">
            <a:off x="906462" y="1268412"/>
            <a:ext cx="4332287" cy="3722687"/>
            <a:chOff x="816" y="816"/>
            <a:chExt cx="2729" cy="2345"/>
          </a:xfrm>
        </p:grpSpPr>
        <p:sp>
          <p:nvSpPr>
            <p:cNvPr id="1049511" name="Line 28"/>
            <p:cNvSpPr/>
            <p:nvPr/>
          </p:nvSpPr>
          <p:spPr>
            <a:xfrm rot="0">
              <a:off x="1025" y="2549"/>
              <a:ext cx="52" cy="0"/>
            </a:xfrm>
            <a:prstGeom prst="line"/>
            <a:noFill/>
            <a:ln w="28575" cap="flat" cmpd="sng">
              <a:solidFill>
                <a:srgbClr val="000018">
                  <a:alpha val="100000"/>
                </a:srgbClr>
              </a:solidFill>
              <a:prstDash val="solid"/>
              <a:round/>
            </a:ln>
          </p:spPr>
        </p:sp>
        <p:sp>
          <p:nvSpPr>
            <p:cNvPr id="1049512" name="Line 29"/>
            <p:cNvSpPr/>
            <p:nvPr/>
          </p:nvSpPr>
          <p:spPr>
            <a:xfrm rot="0">
              <a:off x="1025" y="2122"/>
              <a:ext cx="52" cy="0"/>
            </a:xfrm>
            <a:prstGeom prst="line"/>
            <a:noFill/>
            <a:ln w="28575" cap="flat" cmpd="sng">
              <a:solidFill>
                <a:srgbClr val="000018">
                  <a:alpha val="100000"/>
                </a:srgbClr>
              </a:solidFill>
              <a:prstDash val="solid"/>
              <a:round/>
            </a:ln>
          </p:spPr>
        </p:sp>
        <p:sp>
          <p:nvSpPr>
            <p:cNvPr id="1049513" name="Line 30"/>
            <p:cNvSpPr/>
            <p:nvPr/>
          </p:nvSpPr>
          <p:spPr>
            <a:xfrm rot="0">
              <a:off x="1025" y="1694"/>
              <a:ext cx="52" cy="0"/>
            </a:xfrm>
            <a:prstGeom prst="line"/>
            <a:noFill/>
            <a:ln w="28575" cap="flat" cmpd="sng">
              <a:solidFill>
                <a:srgbClr val="000018">
                  <a:alpha val="100000"/>
                </a:srgbClr>
              </a:solidFill>
              <a:prstDash val="solid"/>
              <a:round/>
            </a:ln>
          </p:spPr>
        </p:sp>
        <p:sp>
          <p:nvSpPr>
            <p:cNvPr id="1049514" name="Line 31"/>
            <p:cNvSpPr/>
            <p:nvPr/>
          </p:nvSpPr>
          <p:spPr>
            <a:xfrm rot="0">
              <a:off x="1025" y="1257"/>
              <a:ext cx="52" cy="0"/>
            </a:xfrm>
            <a:prstGeom prst="line"/>
            <a:noFill/>
            <a:ln w="28575" cap="flat" cmpd="sng">
              <a:solidFill>
                <a:srgbClr val="000018">
                  <a:alpha val="100000"/>
                </a:srgbClr>
              </a:solidFill>
              <a:prstDash val="solid"/>
              <a:round/>
            </a:ln>
          </p:spPr>
        </p:sp>
        <p:sp>
          <p:nvSpPr>
            <p:cNvPr id="1049515" name="Line 32"/>
            <p:cNvSpPr/>
            <p:nvPr/>
          </p:nvSpPr>
          <p:spPr>
            <a:xfrm rot="0" flipV="1">
              <a:off x="1494" y="2870"/>
              <a:ext cx="0" cy="53"/>
            </a:xfrm>
            <a:prstGeom prst="line"/>
            <a:noFill/>
            <a:ln w="28575" cap="flat" cmpd="sng">
              <a:solidFill>
                <a:srgbClr val="000018">
                  <a:alpha val="100000"/>
                </a:srgbClr>
              </a:solidFill>
              <a:prstDash val="solid"/>
              <a:round/>
            </a:ln>
          </p:spPr>
        </p:sp>
        <p:sp>
          <p:nvSpPr>
            <p:cNvPr id="1049516" name="Line 33"/>
            <p:cNvSpPr/>
            <p:nvPr/>
          </p:nvSpPr>
          <p:spPr>
            <a:xfrm rot="0" flipV="1">
              <a:off x="2016" y="2870"/>
              <a:ext cx="0" cy="53"/>
            </a:xfrm>
            <a:prstGeom prst="line"/>
            <a:noFill/>
            <a:ln w="28575" cap="flat" cmpd="sng">
              <a:solidFill>
                <a:srgbClr val="000018">
                  <a:alpha val="100000"/>
                </a:srgbClr>
              </a:solidFill>
              <a:prstDash val="solid"/>
              <a:round/>
            </a:ln>
          </p:spPr>
        </p:sp>
        <p:sp>
          <p:nvSpPr>
            <p:cNvPr id="1049517" name="Line 34"/>
            <p:cNvSpPr/>
            <p:nvPr/>
          </p:nvSpPr>
          <p:spPr>
            <a:xfrm rot="0" flipV="1">
              <a:off x="2485" y="2870"/>
              <a:ext cx="0" cy="53"/>
            </a:xfrm>
            <a:prstGeom prst="line"/>
            <a:noFill/>
            <a:ln w="28575" cap="flat" cmpd="sng">
              <a:solidFill>
                <a:srgbClr val="000018">
                  <a:alpha val="100000"/>
                </a:srgbClr>
              </a:solidFill>
              <a:prstDash val="solid"/>
              <a:round/>
            </a:ln>
          </p:spPr>
        </p:sp>
        <p:sp>
          <p:nvSpPr>
            <p:cNvPr id="1049518" name="Rectangle 35"/>
            <p:cNvSpPr/>
            <p:nvPr/>
          </p:nvSpPr>
          <p:spPr>
            <a:xfrm rot="0">
              <a:off x="816" y="2758"/>
              <a:ext cx="300"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000018"/>
                  </a:solidFill>
                  <a:effectLst>
                    <a:outerShdw algn="tl" blurRad="38100" dir="2700000" dist="38100">
                      <a:srgbClr val="C0C0C0"/>
                    </a:outerShdw>
                  </a:effectLst>
                  <a:latin typeface="" pitchFamily="18" charset="0"/>
                </a:rPr>
                <a:t>O</a:t>
              </a:r>
            </a:p>
          </p:txBody>
        </p:sp>
        <p:sp>
          <p:nvSpPr>
            <p:cNvPr id="1049519" name="Rectangle 36"/>
            <p:cNvSpPr/>
            <p:nvPr/>
          </p:nvSpPr>
          <p:spPr>
            <a:xfrm rot="0">
              <a:off x="1392" y="2866"/>
              <a:ext cx="212"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latin typeface="" pitchFamily="18" charset="0"/>
                </a:rPr>
                <a:t>1</a:t>
              </a:r>
            </a:p>
          </p:txBody>
        </p:sp>
        <p:sp>
          <p:nvSpPr>
            <p:cNvPr id="1049520" name="Rectangle 37"/>
            <p:cNvSpPr/>
            <p:nvPr/>
          </p:nvSpPr>
          <p:spPr>
            <a:xfrm rot="0">
              <a:off x="1911" y="2866"/>
              <a:ext cx="212"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latin typeface="" pitchFamily="18" charset="0"/>
                </a:rPr>
                <a:t>2</a:t>
              </a:r>
            </a:p>
          </p:txBody>
        </p:sp>
        <p:sp>
          <p:nvSpPr>
            <p:cNvPr id="1049521" name="Rectangle 38"/>
            <p:cNvSpPr/>
            <p:nvPr/>
          </p:nvSpPr>
          <p:spPr>
            <a:xfrm rot="0">
              <a:off x="2380" y="2866"/>
              <a:ext cx="212"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latin typeface="" pitchFamily="18" charset="0"/>
                </a:rPr>
                <a:t>3</a:t>
              </a:r>
            </a:p>
          </p:txBody>
        </p:sp>
        <p:sp>
          <p:nvSpPr>
            <p:cNvPr id="1049522" name="Rectangle 39"/>
            <p:cNvSpPr/>
            <p:nvPr/>
          </p:nvSpPr>
          <p:spPr>
            <a:xfrm rot="0">
              <a:off x="816" y="2384"/>
              <a:ext cx="212"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latin typeface="" pitchFamily="18" charset="0"/>
                </a:rPr>
                <a:t>1</a:t>
              </a:r>
            </a:p>
          </p:txBody>
        </p:sp>
        <p:sp>
          <p:nvSpPr>
            <p:cNvPr id="1049523" name="Rectangle 40"/>
            <p:cNvSpPr/>
            <p:nvPr/>
          </p:nvSpPr>
          <p:spPr>
            <a:xfrm rot="0">
              <a:off x="816" y="1958"/>
              <a:ext cx="212"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latin typeface="" pitchFamily="18" charset="0"/>
                </a:rPr>
                <a:t>2</a:t>
              </a:r>
            </a:p>
          </p:txBody>
        </p:sp>
        <p:sp>
          <p:nvSpPr>
            <p:cNvPr id="1049524" name="Rectangle 41"/>
            <p:cNvSpPr/>
            <p:nvPr/>
          </p:nvSpPr>
          <p:spPr>
            <a:xfrm rot="0">
              <a:off x="816" y="1530"/>
              <a:ext cx="212"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latin typeface="" pitchFamily="18" charset="0"/>
                </a:rPr>
                <a:t>3</a:t>
              </a:r>
            </a:p>
          </p:txBody>
        </p:sp>
        <p:sp>
          <p:nvSpPr>
            <p:cNvPr id="1049525" name="Rectangle 42"/>
            <p:cNvSpPr/>
            <p:nvPr/>
          </p:nvSpPr>
          <p:spPr>
            <a:xfrm rot="0">
              <a:off x="816" y="1121"/>
              <a:ext cx="212"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18"/>
                  </a:solidFill>
                  <a:latin typeface="" pitchFamily="18" charset="0"/>
                </a:rPr>
                <a:t>4</a:t>
              </a:r>
            </a:p>
          </p:txBody>
        </p:sp>
        <p:sp>
          <p:nvSpPr>
            <p:cNvPr id="1049526" name="Line 43"/>
            <p:cNvSpPr/>
            <p:nvPr/>
          </p:nvSpPr>
          <p:spPr>
            <a:xfrm rot="0" flipV="1">
              <a:off x="1025" y="816"/>
              <a:ext cx="0" cy="2065"/>
            </a:xfrm>
            <a:prstGeom prst="line"/>
            <a:noFill/>
            <a:ln w="28575" cap="flat" cmpd="sng">
              <a:solidFill>
                <a:srgbClr val="000018">
                  <a:alpha val="100000"/>
                </a:srgbClr>
              </a:solidFill>
              <a:prstDash val="solid"/>
              <a:round/>
              <a:tailEnd type="stealth" w="med" len="lg"/>
            </a:ln>
          </p:spPr>
        </p:sp>
        <p:sp>
          <p:nvSpPr>
            <p:cNvPr id="1049527" name="Line 44"/>
            <p:cNvSpPr/>
            <p:nvPr/>
          </p:nvSpPr>
          <p:spPr>
            <a:xfrm rot="0">
              <a:off x="1025" y="2881"/>
              <a:ext cx="2191" cy="0"/>
            </a:xfrm>
            <a:prstGeom prst="line"/>
            <a:noFill/>
            <a:ln w="28575" cap="flat" cmpd="sng">
              <a:solidFill>
                <a:srgbClr val="000018">
                  <a:alpha val="100000"/>
                </a:srgbClr>
              </a:solidFill>
              <a:prstDash val="solid"/>
              <a:round/>
              <a:tailEnd type="stealth" w="med" len="lg"/>
            </a:ln>
          </p:spPr>
        </p:sp>
        <p:sp>
          <p:nvSpPr>
            <p:cNvPr id="1049528" name="Rectangle 45"/>
            <p:cNvSpPr/>
            <p:nvPr/>
          </p:nvSpPr>
          <p:spPr>
            <a:xfrm rot="0">
              <a:off x="2829" y="2879"/>
              <a:ext cx="716"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000018"/>
                  </a:solidFill>
                  <a:latin typeface="" pitchFamily="18" charset="0"/>
                </a:rPr>
                <a:t>   U</a:t>
              </a:r>
              <a:r>
                <a:rPr altLang="zh-CN" baseline="-25000" lang="en-US">
                  <a:solidFill>
                    <a:srgbClr val="000018"/>
                  </a:solidFill>
                  <a:latin typeface="" pitchFamily="18" charset="0"/>
                </a:rPr>
                <a:t>i </a:t>
              </a:r>
              <a:r>
                <a:rPr altLang="zh-CN" lang="en-US">
                  <a:solidFill>
                    <a:srgbClr val="000018"/>
                  </a:solidFill>
                  <a:effectLst>
                    <a:outerShdw algn="tl" blurRad="38100" dir="2700000" dist="38100">
                      <a:srgbClr val="C0C0C0"/>
                    </a:outerShdw>
                  </a:effectLst>
                  <a:latin typeface="" pitchFamily="18" charset="0"/>
                </a:rPr>
                <a:t>/V</a:t>
              </a:r>
            </a:p>
          </p:txBody>
        </p:sp>
        <p:sp>
          <p:nvSpPr>
            <p:cNvPr id="1049529" name="Rectangle 46"/>
            <p:cNvSpPr/>
            <p:nvPr/>
          </p:nvSpPr>
          <p:spPr>
            <a:xfrm rot="0">
              <a:off x="1056" y="819"/>
              <a:ext cx="596"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i="1" lang="en-US">
                  <a:solidFill>
                    <a:srgbClr val="000018"/>
                  </a:solidFill>
                  <a:effectLst>
                    <a:outerShdw algn="tl" blurRad="38100" dir="2700000" dist="38100">
                      <a:srgbClr val="C0C0C0"/>
                    </a:outerShdw>
                  </a:effectLst>
                  <a:latin typeface="" pitchFamily="18" charset="0"/>
                </a:rPr>
                <a:t>U</a:t>
              </a:r>
              <a:r>
                <a:rPr altLang="zh-CN" baseline="-25000" lang="en-US">
                  <a:solidFill>
                    <a:srgbClr val="000018"/>
                  </a:solidFill>
                  <a:effectLst>
                    <a:outerShdw algn="tl" blurRad="38100" dir="2700000" dist="38100">
                      <a:srgbClr val="C0C0C0"/>
                    </a:outerShdw>
                  </a:effectLst>
                  <a:latin typeface="" pitchFamily="18" charset="0"/>
                </a:rPr>
                <a:t>O</a:t>
              </a:r>
              <a:r>
                <a:rPr altLang="zh-CN" lang="en-US">
                  <a:solidFill>
                    <a:srgbClr val="000018"/>
                  </a:solidFill>
                  <a:effectLst>
                    <a:outerShdw algn="tl" blurRad="38100" dir="2700000" dist="38100">
                      <a:srgbClr val="C0C0C0"/>
                    </a:outerShdw>
                  </a:effectLst>
                  <a:latin typeface="" pitchFamily="18" charset="0"/>
                </a:rPr>
                <a:t>/V</a:t>
              </a:r>
            </a:p>
          </p:txBody>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9510"/>
                                        </p:tgtEl>
                                        <p:attrNameLst>
                                          <p:attrName>style.visibility</p:attrName>
                                        </p:attrNameLst>
                                      </p:cBhvr>
                                      <p:to>
                                        <p:strVal val="visible"/>
                                      </p:to>
                                    </p:set>
                                    <p:animEffect transition="in" filter="wipe(up)">
                                      <p:cBhvr>
                                        <p:cTn dur="500" id="7"/>
                                        <p:tgtEl>
                                          <p:spTgt spid="104951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2">
                                  <p:stCondLst>
                                    <p:cond delay="0"/>
                                  </p:stCondLst>
                                  <p:childTnLst>
                                    <p:set>
                                      <p:cBhvr>
                                        <p:cTn dur="1" fill="hold" id="11">
                                          <p:stCondLst>
                                            <p:cond delay="0"/>
                                          </p:stCondLst>
                                        </p:cTn>
                                        <p:tgtEl>
                                          <p:spTgt spid="1049508"/>
                                        </p:tgtEl>
                                        <p:attrNameLst>
                                          <p:attrName>style.visibility</p:attrName>
                                        </p:attrNameLst>
                                      </p:cBhvr>
                                      <p:to>
                                        <p:strVal val="visible"/>
                                      </p:to>
                                    </p:set>
                                    <p:animEffect transition="in" filter="wipe(right)">
                                      <p:cBhvr>
                                        <p:cTn dur="500" id="12"/>
                                        <p:tgtEl>
                                          <p:spTgt spid="104950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2">
                                  <p:stCondLst>
                                    <p:cond delay="0"/>
                                  </p:stCondLst>
                                  <p:childTnLst>
                                    <p:set>
                                      <p:cBhvr>
                                        <p:cTn dur="1" fill="hold" id="16">
                                          <p:stCondLst>
                                            <p:cond delay="0"/>
                                          </p:stCondLst>
                                        </p:cTn>
                                        <p:tgtEl>
                                          <p:spTgt spid="1049509"/>
                                        </p:tgtEl>
                                        <p:attrNameLst>
                                          <p:attrName>style.visibility</p:attrName>
                                        </p:attrNameLst>
                                      </p:cBhvr>
                                      <p:to>
                                        <p:strVal val="visible"/>
                                      </p:to>
                                    </p:set>
                                    <p:animEffect transition="in" filter="wipe(right)">
                                      <p:cBhvr>
                                        <p:cTn dur="500" id="17"/>
                                        <p:tgtEl>
                                          <p:spTgt spid="1049509"/>
                                        </p:tgtEl>
                                      </p:cBhvr>
                                    </p:animEffect>
                                  </p:childTnLst>
                                </p:cTn>
                              </p:par>
                            </p:childTnLst>
                          </p:cTn>
                        </p:par>
                        <p:par>
                          <p:cTn fill="hold" id="18">
                            <p:stCondLst>
                              <p:cond delay="500"/>
                            </p:stCondLst>
                            <p:childTnLst>
                              <p:par>
                                <p:cTn fill="hold" id="19" nodeType="afterEffect" presetClass="entr" presetID="22" presetSubtype="1">
                                  <p:stCondLst>
                                    <p:cond delay="0"/>
                                  </p:stCondLst>
                                  <p:childTnLst>
                                    <p:set>
                                      <p:cBhvr>
                                        <p:cTn dur="1" fill="hold" id="20">
                                          <p:stCondLst>
                                            <p:cond delay="0"/>
                                          </p:stCondLst>
                                        </p:cTn>
                                        <p:tgtEl>
                                          <p:spTgt spid="1049496"/>
                                        </p:tgtEl>
                                        <p:attrNameLst>
                                          <p:attrName>style.visibility</p:attrName>
                                        </p:attrNameLst>
                                      </p:cBhvr>
                                      <p:to>
                                        <p:strVal val="visible"/>
                                      </p:to>
                                    </p:set>
                                    <p:animEffect transition="in" filter="wipe(up)">
                                      <p:cBhvr>
                                        <p:cTn dur="500" id="21"/>
                                        <p:tgtEl>
                                          <p:spTgt spid="1049496"/>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18" presetSubtype="9">
                                  <p:stCondLst>
                                    <p:cond delay="0"/>
                                  </p:stCondLst>
                                  <p:childTnLst>
                                    <p:set>
                                      <p:cBhvr>
                                        <p:cTn dur="1" fill="hold" id="25">
                                          <p:stCondLst>
                                            <p:cond delay="0"/>
                                          </p:stCondLst>
                                        </p:cTn>
                                        <p:tgtEl>
                                          <p:spTgt spid="1049506"/>
                                        </p:tgtEl>
                                        <p:attrNameLst>
                                          <p:attrName>style.visibility</p:attrName>
                                        </p:attrNameLst>
                                      </p:cBhvr>
                                      <p:to>
                                        <p:strVal val="visible"/>
                                      </p:to>
                                    </p:set>
                                    <p:animEffect transition="in" filter="strips(upLeft)">
                                      <p:cBhvr>
                                        <p:cTn dur="500" id="26"/>
                                        <p:tgtEl>
                                          <p:spTgt spid="1049506"/>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8">
                                  <p:stCondLst>
                                    <p:cond delay="0"/>
                                  </p:stCondLst>
                                  <p:childTnLst>
                                    <p:set>
                                      <p:cBhvr>
                                        <p:cTn dur="1" fill="hold" id="30">
                                          <p:stCondLst>
                                            <p:cond delay="0"/>
                                          </p:stCondLst>
                                        </p:cTn>
                                        <p:tgtEl>
                                          <p:spTgt spid="1049507"/>
                                        </p:tgtEl>
                                        <p:attrNameLst>
                                          <p:attrName>style.visibility</p:attrName>
                                        </p:attrNameLst>
                                      </p:cBhvr>
                                      <p:to>
                                        <p:strVal val="visible"/>
                                      </p:to>
                                    </p:set>
                                    <p:animEffect transition="in" filter="wipe(left)">
                                      <p:cBhvr>
                                        <p:cTn dur="500" id="31"/>
                                        <p:tgtEl>
                                          <p:spTgt spid="1049507"/>
                                        </p:tgtEl>
                                      </p:cBhvr>
                                    </p:animEffect>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22" presetSubtype="8">
                                  <p:stCondLst>
                                    <p:cond delay="0"/>
                                  </p:stCondLst>
                                  <p:childTnLst>
                                    <p:set>
                                      <p:cBhvr>
                                        <p:cTn dur="1" fill="hold" id="35">
                                          <p:stCondLst>
                                            <p:cond delay="0"/>
                                          </p:stCondLst>
                                        </p:cTn>
                                        <p:tgtEl>
                                          <p:spTgt spid="1049495"/>
                                        </p:tgtEl>
                                        <p:attrNameLst>
                                          <p:attrName>style.visibility</p:attrName>
                                        </p:attrNameLst>
                                      </p:cBhvr>
                                      <p:to>
                                        <p:strVal val="visible"/>
                                      </p:to>
                                    </p:set>
                                    <p:animEffect transition="in" filter="wipe(left)">
                                      <p:cBhvr>
                                        <p:cTn dur="500" id="36"/>
                                        <p:tgtEl>
                                          <p:spTgt spid="1049495"/>
                                        </p:tgtEl>
                                      </p:cBhvr>
                                    </p:animEffect>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18" presetSubtype="6">
                                  <p:stCondLst>
                                    <p:cond delay="0"/>
                                  </p:stCondLst>
                                  <p:childTnLst>
                                    <p:set>
                                      <p:cBhvr>
                                        <p:cTn dur="1" fill="hold" id="40">
                                          <p:stCondLst>
                                            <p:cond delay="0"/>
                                          </p:stCondLst>
                                        </p:cTn>
                                        <p:tgtEl>
                                          <p:spTgt spid="1049505"/>
                                        </p:tgtEl>
                                        <p:attrNameLst>
                                          <p:attrName>style.visibility</p:attrName>
                                        </p:attrNameLst>
                                      </p:cBhvr>
                                      <p:to>
                                        <p:strVal val="visible"/>
                                      </p:to>
                                    </p:set>
                                    <p:animEffect transition="in" filter="strips(downRight)">
                                      <p:cBhvr>
                                        <p:cTn dur="500" id="41"/>
                                        <p:tgtEl>
                                          <p:spTgt spid="1049505"/>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ntr" presetID="22" presetSubtype="4">
                                  <p:stCondLst>
                                    <p:cond delay="0"/>
                                  </p:stCondLst>
                                  <p:childTnLst>
                                    <p:set>
                                      <p:cBhvr>
                                        <p:cTn dur="1" fill="hold" id="45">
                                          <p:stCondLst>
                                            <p:cond delay="0"/>
                                          </p:stCondLst>
                                        </p:cTn>
                                        <p:tgtEl>
                                          <p:spTgt spid="403"/>
                                        </p:tgtEl>
                                        <p:attrNameLst>
                                          <p:attrName>style.visibility</p:attrName>
                                        </p:attrNameLst>
                                      </p:cBhvr>
                                      <p:to>
                                        <p:strVal val="visible"/>
                                      </p:to>
                                    </p:set>
                                    <p:animEffect transition="in" filter="wipe(down)">
                                      <p:cBhvr>
                                        <p:cTn dur="500" id="46"/>
                                        <p:tgtEl>
                                          <p:spTgt spid="403"/>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22" presetSubtype="4">
                                  <p:stCondLst>
                                    <p:cond delay="0"/>
                                  </p:stCondLst>
                                  <p:childTnLst>
                                    <p:set>
                                      <p:cBhvr>
                                        <p:cTn dur="1" fill="hold" id="50">
                                          <p:stCondLst>
                                            <p:cond delay="0"/>
                                          </p:stCondLst>
                                        </p:cTn>
                                        <p:tgtEl>
                                          <p:spTgt spid="1049501"/>
                                        </p:tgtEl>
                                        <p:attrNameLst>
                                          <p:attrName>style.visibility</p:attrName>
                                        </p:attrNameLst>
                                      </p:cBhvr>
                                      <p:to>
                                        <p:strVal val="visible"/>
                                      </p:to>
                                    </p:set>
                                    <p:animEffect transition="in" filter="wipe(down)">
                                      <p:cBhvr>
                                        <p:cTn dur="500" id="51"/>
                                        <p:tgtEl>
                                          <p:spTgt spid="1049501"/>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22" presetSubtype="8">
                                  <p:stCondLst>
                                    <p:cond delay="0"/>
                                  </p:stCondLst>
                                  <p:childTnLst>
                                    <p:set>
                                      <p:cBhvr>
                                        <p:cTn dur="1" fill="hold" id="55">
                                          <p:stCondLst>
                                            <p:cond delay="0"/>
                                          </p:stCondLst>
                                        </p:cTn>
                                        <p:tgtEl>
                                          <p:spTgt spid="1049500"/>
                                        </p:tgtEl>
                                        <p:attrNameLst>
                                          <p:attrName>style.visibility</p:attrName>
                                        </p:attrNameLst>
                                      </p:cBhvr>
                                      <p:to>
                                        <p:strVal val="visible"/>
                                      </p:to>
                                    </p:set>
                                    <p:animEffect transition="in" filter="wipe(left)">
                                      <p:cBhvr>
                                        <p:cTn dur="500" id="56"/>
                                        <p:tgtEl>
                                          <p:spTgt spid="1049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00" grpId="0" uiExpand="0" build="whole"/>
      <p:bldP spid="1049501" grpId="0" uiExpand="0" build="whole" animBg="1"/>
      <p:bldP spid="1049506" grpId="0" uiExpand="0" build="whole" animBg="1"/>
      <p:bldP spid="1049507" grpId="0" uiExpand="0" build="whole"/>
      <p:bldP spid="1049509" grpId="0" uiExpand="0" build="whole" animBg="1"/>
      <p:bldP spid="1049510" grpId="0" uiExpand="0" build="whole"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405" name=""/>
        <p:cNvGrpSpPr/>
        <p:nvPr/>
      </p:nvGrpSpPr>
      <p:grpSpPr>
        <a:xfrm rot="0">
          <a:off x="0" y="0"/>
          <a:ext cx="0" cy="0"/>
          <a:chOff x="0" y="0"/>
          <a:chExt cx="0" cy="0"/>
        </a:xfrm>
      </p:grpSpPr>
      <p:sp>
        <p:nvSpPr>
          <p:cNvPr id="1049530" name="AutoShape 2" descr="40%"/>
          <p:cNvSpPr/>
          <p:nvPr/>
        </p:nvSpPr>
        <p:spPr>
          <a:xfrm rot="0">
            <a:off x="3341687" y="2209800"/>
            <a:ext cx="1990725" cy="908050"/>
          </a:xfrm>
          <a:prstGeom prst="wedgeRoundRectCallout">
            <a:avLst>
              <a:gd name="adj1" fmla="val -15630"/>
              <a:gd name="adj2" fmla="val 164329"/>
              <a:gd name="adj3" fmla="val 16667"/>
            </a:avLst>
          </a:prstGeom>
          <a:pattFill prst="pct40">
            <a:fgClr>
              <a:srgbClr val="00FF00"/>
            </a:fgClr>
            <a:bgClr>
              <a:srgbClr val="FFFFFF"/>
            </a:bgClr>
          </a:pattFill>
          <a:ln w="28575" cap="sq" cmpd="sng">
            <a:solidFill>
              <a:srgbClr val="006600">
                <a:alpha val="100000"/>
              </a:srgbClr>
            </a:solidFill>
            <a:prstDash val="solid"/>
            <a:round/>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lang="en-US">
                <a:solidFill>
                  <a:srgbClr val="FF0000"/>
                </a:solidFill>
                <a:effectLst>
                  <a:outerShdw algn="tl" blurRad="38100" dir="2700000" dist="38100">
                    <a:srgbClr val="C0C0C0"/>
                  </a:outerShdw>
                </a:effectLst>
                <a:latin typeface="" pitchFamily="18" charset="0"/>
              </a:rPr>
              <a:t>  </a:t>
            </a:r>
            <a:r>
              <a:rPr altLang="zh-CN" lang="zh-CN">
                <a:solidFill>
                  <a:srgbClr val="FF0000"/>
                </a:solidFill>
                <a:effectLst>
                  <a:outerShdw algn="tl" blurRad="38100" dir="2700000" dist="38100">
                    <a:srgbClr val="C0C0C0"/>
                  </a:outerShdw>
                </a:effectLst>
                <a:latin typeface="" pitchFamily="18" charset="0"/>
              </a:rPr>
              <a:t>输入高电平电压</a:t>
            </a:r>
            <a:r>
              <a:rPr altLang="zh-CN" i="1" lang="en-US">
                <a:solidFill>
                  <a:srgbClr val="FF0000"/>
                </a:solidFill>
                <a:effectLst>
                  <a:outerShdw algn="tl" blurRad="38100" dir="2700000" dist="38100">
                    <a:srgbClr val="C0C0C0"/>
                  </a:outerShdw>
                </a:effectLst>
                <a:latin typeface="" pitchFamily="18" charset="0"/>
              </a:rPr>
              <a:t>U</a:t>
            </a:r>
            <a:r>
              <a:rPr altLang="zh-CN" baseline="-25000" lang="en-US">
                <a:solidFill>
                  <a:srgbClr val="FF0000"/>
                </a:solidFill>
                <a:effectLst>
                  <a:outerShdw algn="tl" blurRad="38100" dir="2700000" dist="38100">
                    <a:srgbClr val="C0C0C0"/>
                  </a:outerShdw>
                </a:effectLst>
                <a:latin typeface="" pitchFamily="18" charset="0"/>
              </a:rPr>
              <a:t>IH</a:t>
            </a:r>
          </a:p>
        </p:txBody>
      </p:sp>
      <p:grpSp>
        <p:nvGrpSpPr>
          <p:cNvPr id="406" name=""/>
          <p:cNvGrpSpPr/>
          <p:nvPr/>
        </p:nvGrpSpPr>
        <p:grpSpPr>
          <a:xfrm rot="0">
            <a:off x="546100" y="2006600"/>
            <a:ext cx="1620280" cy="525980"/>
            <a:chOff x="3552" y="1536"/>
            <a:chExt cx="798" cy="292"/>
          </a:xfrm>
        </p:grpSpPr>
        <p:sp>
          <p:nvSpPr>
            <p:cNvPr id="1049531" name="Line 4"/>
            <p:cNvSpPr/>
            <p:nvPr/>
          </p:nvSpPr>
          <p:spPr>
            <a:xfrm rot="0">
              <a:off x="3792" y="1728"/>
              <a:ext cx="336" cy="0"/>
            </a:xfrm>
            <a:prstGeom prst="line"/>
            <a:noFill/>
            <a:ln w="38100" cap="flat" cmpd="sng">
              <a:solidFill>
                <a:srgbClr val="FFFF00">
                  <a:alpha val="100000"/>
                </a:srgbClr>
              </a:solidFill>
              <a:prstDash val="solid"/>
              <a:round/>
            </a:ln>
          </p:spPr>
        </p:sp>
        <p:sp>
          <p:nvSpPr>
            <p:cNvPr id="1049532" name="Rectangle 5"/>
            <p:cNvSpPr/>
            <p:nvPr/>
          </p:nvSpPr>
          <p:spPr>
            <a:xfrm rot="0">
              <a:off x="3552" y="1536"/>
              <a:ext cx="247" cy="28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FF3300"/>
                  </a:solidFill>
                  <a:latin typeface="" pitchFamily="18" charset="0"/>
                </a:rPr>
                <a:t>A</a:t>
              </a:r>
            </a:p>
          </p:txBody>
        </p:sp>
        <p:sp>
          <p:nvSpPr>
            <p:cNvPr id="1049533" name="Rectangle 6"/>
            <p:cNvSpPr/>
            <p:nvPr/>
          </p:nvSpPr>
          <p:spPr>
            <a:xfrm rot="0">
              <a:off x="4128" y="1579"/>
              <a:ext cx="222" cy="249"/>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latin typeface="" pitchFamily="18" charset="0"/>
                </a:rPr>
                <a:t>B</a:t>
              </a:r>
            </a:p>
          </p:txBody>
        </p:sp>
      </p:grpSp>
      <p:sp>
        <p:nvSpPr>
          <p:cNvPr id="1049534" name="Line 7"/>
          <p:cNvSpPr/>
          <p:nvPr/>
        </p:nvSpPr>
        <p:spPr>
          <a:xfrm rot="0">
            <a:off x="1709737" y="2311400"/>
            <a:ext cx="488950" cy="1127125"/>
          </a:xfrm>
          <a:prstGeom prst="line"/>
          <a:noFill/>
          <a:ln w="38100" cap="flat" cmpd="sng">
            <a:solidFill>
              <a:srgbClr val="FF3300">
                <a:alpha val="100000"/>
              </a:srgbClr>
            </a:solidFill>
            <a:prstDash val="solid"/>
            <a:round/>
          </a:ln>
        </p:spPr>
      </p:sp>
      <p:sp>
        <p:nvSpPr>
          <p:cNvPr id="1049535" name="Line 8"/>
          <p:cNvSpPr/>
          <p:nvPr/>
        </p:nvSpPr>
        <p:spPr>
          <a:xfrm rot="0" flipH="1">
            <a:off x="2420937" y="4549775"/>
            <a:ext cx="1709737" cy="0"/>
          </a:xfrm>
          <a:prstGeom prst="line"/>
          <a:noFill/>
          <a:ln w="57150" cap="sq" cmpd="sng">
            <a:solidFill>
              <a:srgbClr val="FF3300">
                <a:alpha val="100000"/>
              </a:srgbClr>
            </a:solidFill>
            <a:prstDash val="solid"/>
            <a:round/>
            <a:tailEnd type="triangle" w="sm" len="sm"/>
          </a:ln>
        </p:spPr>
      </p:sp>
      <p:sp>
        <p:nvSpPr>
          <p:cNvPr id="1049536" name="Rectangle 9"/>
          <p:cNvSpPr/>
          <p:nvPr/>
        </p:nvSpPr>
        <p:spPr>
          <a:xfrm rot="0">
            <a:off x="5651500" y="404812"/>
            <a:ext cx="3178175" cy="41046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pPr>
            <a:r>
              <a:rPr altLang="zh-CN" sz="2800" lang="en-US">
                <a:solidFill>
                  <a:srgbClr val="FF3300"/>
                </a:solidFill>
                <a:effectLst>
                  <a:outerShdw algn="tl" blurRad="38100" dir="2700000" dist="38100">
                    <a:srgbClr val="C0C0C0"/>
                  </a:outerShdw>
                </a:effectLst>
                <a:latin typeface="" pitchFamily="18" charset="0"/>
              </a:rPr>
              <a:t>    </a:t>
            </a:r>
            <a:r>
              <a:rPr altLang="en-US" sz="2800" lang="zh-CN">
                <a:solidFill>
                  <a:srgbClr val="FF3300"/>
                </a:solidFill>
                <a:effectLst>
                  <a:outerShdw algn="tl" blurRad="38100" dir="2700000" dist="38100">
                    <a:srgbClr val="C0C0C0"/>
                  </a:outerShdw>
                </a:effectLst>
                <a:latin typeface="" pitchFamily="18" charset="0"/>
              </a:rPr>
              <a:t>高电平噪声容限电压</a:t>
            </a:r>
            <a:r>
              <a:rPr altLang="zh-CN" sz="3200" i="1" lang="en-US">
                <a:solidFill>
                  <a:srgbClr val="FF3300"/>
                </a:solidFill>
                <a:effectLst>
                  <a:outerShdw algn="tl" blurRad="38100" dir="2700000" dist="38100">
                    <a:srgbClr val="C0C0C0"/>
                  </a:outerShdw>
                </a:effectLst>
                <a:latin typeface="" pitchFamily="18" charset="0"/>
              </a:rPr>
              <a:t>U</a:t>
            </a:r>
            <a:r>
              <a:rPr altLang="zh-CN" baseline="-25000" sz="3200" lang="en-US">
                <a:solidFill>
                  <a:srgbClr val="FF3300"/>
                </a:solidFill>
                <a:effectLst>
                  <a:outerShdw algn="tl" blurRad="38100" dir="2700000" dist="38100">
                    <a:srgbClr val="C0C0C0"/>
                  </a:outerShdw>
                </a:effectLst>
                <a:latin typeface="" pitchFamily="18" charset="0"/>
              </a:rPr>
              <a:t>NH</a:t>
            </a:r>
            <a:r>
              <a:rPr altLang="zh-CN" sz="2800" lang="en-US">
                <a:solidFill>
                  <a:srgbClr val="FF3300"/>
                </a:solidFill>
                <a:effectLst>
                  <a:outerShdw algn="tl" blurRad="38100" dir="2700000" dist="38100">
                    <a:srgbClr val="C0C0C0"/>
                  </a:outerShdw>
                </a:effectLst>
                <a:latin typeface="" pitchFamily="18" charset="0"/>
              </a:rPr>
              <a:t>—</a:t>
            </a:r>
            <a:r>
              <a:rPr altLang="en-US" sz="2800" lang="zh-CN">
                <a:solidFill>
                  <a:srgbClr val="000099"/>
                </a:solidFill>
                <a:effectLst>
                  <a:outerShdw algn="tl" blurRad="38100" dir="2700000" dist="38100">
                    <a:srgbClr val="C0C0C0"/>
                  </a:outerShdw>
                </a:effectLst>
                <a:latin typeface="" pitchFamily="18" charset="0"/>
              </a:rPr>
              <a:t>保证输出低电平电压的条件下所允许叠加在输入高电平电压上的最大噪声 </a:t>
            </a:r>
            <a:r>
              <a:rPr altLang="zh-CN" sz="2800" lang="en-US">
                <a:solidFill>
                  <a:srgbClr val="000099"/>
                </a:solidFill>
                <a:effectLst>
                  <a:outerShdw algn="tl" blurRad="38100" dir="2700000" dist="38100">
                    <a:srgbClr val="C0C0C0"/>
                  </a:outerShdw>
                </a:effectLst>
                <a:latin typeface="" pitchFamily="18" charset="0"/>
              </a:rPr>
              <a:t>( </a:t>
            </a:r>
            <a:r>
              <a:rPr altLang="en-US" sz="2800" lang="zh-CN">
                <a:solidFill>
                  <a:srgbClr val="000099"/>
                </a:solidFill>
                <a:effectLst>
                  <a:outerShdw algn="tl" blurRad="38100" dir="2700000" dist="38100">
                    <a:srgbClr val="C0C0C0"/>
                  </a:outerShdw>
                </a:effectLst>
                <a:latin typeface="" pitchFamily="18" charset="0"/>
              </a:rPr>
              <a:t>或干扰</a:t>
            </a:r>
            <a:r>
              <a:rPr altLang="zh-CN" sz="2800" lang="en-US">
                <a:solidFill>
                  <a:srgbClr val="000099"/>
                </a:solidFill>
                <a:effectLst>
                  <a:outerShdw algn="tl" blurRad="38100" dir="2700000" dist="38100">
                    <a:srgbClr val="C0C0C0"/>
                  </a:outerShdw>
                </a:effectLst>
                <a:latin typeface="" pitchFamily="18" charset="0"/>
              </a:rPr>
              <a:t>) </a:t>
            </a:r>
            <a:r>
              <a:rPr altLang="en-US" sz="2800" lang="zh-CN">
                <a:solidFill>
                  <a:srgbClr val="000099"/>
                </a:solidFill>
                <a:effectLst>
                  <a:outerShdw algn="tl" blurRad="38100" dir="2700000" dist="38100">
                    <a:srgbClr val="C0C0C0"/>
                  </a:outerShdw>
                </a:effectLst>
                <a:latin typeface="" pitchFamily="18" charset="0"/>
              </a:rPr>
              <a:t>电压。</a:t>
            </a:r>
          </a:p>
          <a:p>
            <a:pPr eaLnBrk="1" hangingPunct="1" latinLnBrk="1" lvl="0">
              <a:lnSpc>
                <a:spcPct val="110000"/>
              </a:lnSpc>
            </a:pPr>
            <a:r>
              <a:rPr altLang="en-US" sz="3200" i="1" lang="zh-CN">
                <a:solidFill>
                  <a:srgbClr val="FF3300"/>
                </a:solidFill>
                <a:effectLst>
                  <a:outerShdw algn="tl" blurRad="38100" dir="2700000" dist="38100">
                    <a:srgbClr val="C0C0C0"/>
                  </a:outerShdw>
                </a:effectLst>
                <a:latin typeface="" pitchFamily="18" charset="0"/>
              </a:rPr>
              <a:t>    </a:t>
            </a:r>
            <a:r>
              <a:rPr altLang="zh-CN" sz="3000" i="1" lang="en-US">
                <a:solidFill>
                  <a:srgbClr val="FF3300"/>
                </a:solidFill>
                <a:effectLst>
                  <a:outerShdw algn="tl" blurRad="38100" dir="2700000" dist="38100">
                    <a:srgbClr val="C0C0C0"/>
                  </a:outerShdw>
                </a:effectLst>
                <a:latin typeface="" pitchFamily="18" charset="0"/>
              </a:rPr>
              <a:t>U</a:t>
            </a:r>
            <a:r>
              <a:rPr altLang="zh-CN" baseline="-25000" sz="3000" lang="en-US">
                <a:solidFill>
                  <a:srgbClr val="FF3300"/>
                </a:solidFill>
                <a:effectLst>
                  <a:outerShdw algn="tl" blurRad="38100" dir="2700000" dist="38100">
                    <a:srgbClr val="C0C0C0"/>
                  </a:outerShdw>
                </a:effectLst>
                <a:latin typeface="" pitchFamily="18" charset="0"/>
              </a:rPr>
              <a:t>NH</a:t>
            </a:r>
            <a:r>
              <a:rPr altLang="zh-CN" sz="3000" lang="en-US">
                <a:solidFill>
                  <a:srgbClr val="FF3300"/>
                </a:solidFill>
                <a:effectLst>
                  <a:outerShdw algn="tl" blurRad="38100" dir="2700000" dist="38100">
                    <a:srgbClr val="C0C0C0"/>
                  </a:outerShdw>
                </a:effectLst>
                <a:latin typeface="" pitchFamily="18" charset="0"/>
              </a:rPr>
              <a:t>=</a:t>
            </a:r>
            <a:r>
              <a:rPr altLang="zh-CN" sz="3000" i="1" lang="en-US">
                <a:solidFill>
                  <a:srgbClr val="FF3300"/>
                </a:solidFill>
                <a:effectLst>
                  <a:outerShdw algn="tl" blurRad="38100" dir="2700000" dist="38100">
                    <a:srgbClr val="C0C0C0"/>
                  </a:outerShdw>
                </a:effectLst>
                <a:latin typeface="" pitchFamily="18" charset="0"/>
              </a:rPr>
              <a:t>U</a:t>
            </a:r>
            <a:r>
              <a:rPr altLang="zh-CN" baseline="-25000" sz="3000" lang="en-US">
                <a:solidFill>
                  <a:srgbClr val="FF3300"/>
                </a:solidFill>
                <a:effectLst>
                  <a:outerShdw algn="tl" blurRad="38100" dir="2700000" dist="38100">
                    <a:srgbClr val="C0C0C0"/>
                  </a:outerShdw>
                </a:effectLst>
                <a:latin typeface="" pitchFamily="18" charset="0"/>
              </a:rPr>
              <a:t>IH</a:t>
            </a:r>
            <a:r>
              <a:rPr altLang="zh-CN" sz="3000" lang="en-US">
                <a:solidFill>
                  <a:srgbClr val="FF3300"/>
                </a:solidFill>
                <a:effectLst>
                  <a:outerShdw algn="tl" blurRad="38100" dir="2700000" dist="38100">
                    <a:srgbClr val="C0C0C0"/>
                  </a:outerShdw>
                </a:effectLst>
                <a:latin typeface="" pitchFamily="18" charset="0"/>
              </a:rPr>
              <a:t>–</a:t>
            </a:r>
            <a:r>
              <a:rPr altLang="zh-CN" sz="3000" i="1" lang="en-US">
                <a:solidFill>
                  <a:srgbClr val="FF3300"/>
                </a:solidFill>
                <a:effectLst>
                  <a:outerShdw algn="tl" blurRad="38100" dir="2700000" dist="38100">
                    <a:srgbClr val="C0C0C0"/>
                  </a:outerShdw>
                </a:effectLst>
                <a:latin typeface="" pitchFamily="18" charset="0"/>
              </a:rPr>
              <a:t>U</a:t>
            </a:r>
            <a:r>
              <a:rPr altLang="zh-CN" baseline="-25000" sz="3000" lang="en-US">
                <a:solidFill>
                  <a:srgbClr val="FF3300"/>
                </a:solidFill>
                <a:effectLst>
                  <a:outerShdw algn="tl" blurRad="38100" dir="2700000" dist="38100">
                    <a:srgbClr val="C0C0C0"/>
                  </a:outerShdw>
                </a:effectLst>
                <a:latin typeface="" pitchFamily="18" charset="0"/>
              </a:rPr>
              <a:t>ON</a:t>
            </a:r>
          </a:p>
        </p:txBody>
      </p:sp>
      <p:sp>
        <p:nvSpPr>
          <p:cNvPr id="1049537" name="AutoShape 10" descr="70%"/>
          <p:cNvSpPr/>
          <p:nvPr/>
        </p:nvSpPr>
        <p:spPr>
          <a:xfrm rot="0">
            <a:off x="2192337" y="3327400"/>
            <a:ext cx="2438400" cy="533400"/>
          </a:xfrm>
          <a:prstGeom prst="wedgeEllipseCallout">
            <a:avLst>
              <a:gd name="adj1" fmla="val -1889"/>
              <a:gd name="adj2" fmla="val 113394"/>
            </a:avLst>
          </a:prstGeom>
          <a:pattFill prst="pct70">
            <a:fgClr>
              <a:srgbClr val="FFFF66"/>
            </a:fgClr>
            <a:bgClr>
              <a:srgbClr val="FFFFFF"/>
            </a:bgClr>
          </a:pattFill>
          <a:ln w="28575" cap="flat" cmpd="sng">
            <a:solidFill>
              <a:srgbClr val="0066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lang="zh-CN">
                <a:solidFill>
                  <a:schemeClr val="accent2"/>
                </a:solidFill>
                <a:effectLst>
                  <a:outerShdw algn="tl" blurRad="38100" dir="2700000" dist="38100">
                    <a:srgbClr val="C0C0C0"/>
                  </a:outerShdw>
                </a:effectLst>
                <a:latin typeface="" pitchFamily="18" charset="0"/>
              </a:rPr>
              <a:t>允许叠加干扰</a:t>
            </a:r>
          </a:p>
        </p:txBody>
      </p:sp>
      <p:sp>
        <p:nvSpPr>
          <p:cNvPr id="1049538" name="Rectangle 11"/>
          <p:cNvSpPr/>
          <p:nvPr/>
        </p:nvSpPr>
        <p:spPr>
          <a:xfrm rot="0">
            <a:off x="395287" y="533400"/>
            <a:ext cx="4470400"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000099"/>
                </a:solidFill>
                <a:effectLst>
                  <a:outerShdw algn="tl" blurRad="38100" dir="2700000" dist="38100">
                    <a:srgbClr val="C0C0C0"/>
                  </a:outerShdw>
                </a:effectLst>
                <a:latin typeface="" pitchFamily="18" charset="0"/>
              </a:rPr>
              <a:t>定量说明门电路抗干扰能力</a:t>
            </a:r>
          </a:p>
        </p:txBody>
      </p:sp>
      <p:sp>
        <p:nvSpPr>
          <p:cNvPr id="1049539" name="Line 12"/>
          <p:cNvSpPr/>
          <p:nvPr/>
        </p:nvSpPr>
        <p:spPr>
          <a:xfrm rot="0">
            <a:off x="1049337" y="2335212"/>
            <a:ext cx="685800" cy="0"/>
          </a:xfrm>
          <a:prstGeom prst="line"/>
          <a:noFill/>
          <a:ln w="38100" cap="sq" cmpd="sng">
            <a:solidFill>
              <a:schemeClr val="accent2">
                <a:alpha val="100000"/>
              </a:schemeClr>
            </a:solidFill>
            <a:prstDash val="solid"/>
            <a:round/>
          </a:ln>
        </p:spPr>
      </p:sp>
      <p:sp>
        <p:nvSpPr>
          <p:cNvPr id="1049540" name="Rectangle 13"/>
          <p:cNvSpPr/>
          <p:nvPr/>
        </p:nvSpPr>
        <p:spPr>
          <a:xfrm rot="0">
            <a:off x="5641975" y="4365625"/>
            <a:ext cx="3251200" cy="197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pPr>
            <a:r>
              <a:rPr altLang="zh-CN" sz="2800" i="1" lang="en-US">
                <a:solidFill>
                  <a:srgbClr val="FF3300"/>
                </a:solidFill>
                <a:latin typeface="" pitchFamily="18" charset="0"/>
              </a:rPr>
              <a:t>     </a:t>
            </a:r>
            <a:r>
              <a:rPr altLang="zh-CN" sz="2800" i="1" lang="en-US">
                <a:solidFill>
                  <a:srgbClr val="CC0000"/>
                </a:solidFill>
                <a:latin typeface="" pitchFamily="18" charset="0"/>
              </a:rPr>
              <a:t>U</a:t>
            </a:r>
            <a:r>
              <a:rPr altLang="zh-CN" baseline="-25000" sz="2800" lang="en-US">
                <a:solidFill>
                  <a:srgbClr val="CC0000"/>
                </a:solidFill>
                <a:latin typeface="" pitchFamily="18" charset="0"/>
              </a:rPr>
              <a:t>ON</a:t>
            </a:r>
            <a:r>
              <a:rPr altLang="en-US" sz="2800" lang="zh-CN">
                <a:latin typeface="" pitchFamily="18" charset="0"/>
              </a:rPr>
              <a:t>是保证输出为额定低电平时所对应的</a:t>
            </a:r>
            <a:r>
              <a:rPr altLang="en-US" sz="2800" lang="zh-CN">
                <a:solidFill>
                  <a:srgbClr val="CC0000"/>
                </a:solidFill>
                <a:latin typeface="" pitchFamily="18" charset="0"/>
              </a:rPr>
              <a:t>最小输入高电平电压</a:t>
            </a:r>
            <a:r>
              <a:rPr altLang="en-US" sz="2800" lang="zh-CN">
                <a:latin typeface="" pitchFamily="18" charset="0"/>
              </a:rPr>
              <a:t>。</a:t>
            </a:r>
          </a:p>
        </p:txBody>
      </p:sp>
      <p:grpSp>
        <p:nvGrpSpPr>
          <p:cNvPr id="407" name=""/>
          <p:cNvGrpSpPr/>
          <p:nvPr/>
        </p:nvGrpSpPr>
        <p:grpSpPr>
          <a:xfrm rot="0">
            <a:off x="2420937" y="4191000"/>
            <a:ext cx="1752600" cy="533400"/>
            <a:chOff x="2736" y="2304"/>
            <a:chExt cx="1104" cy="528"/>
          </a:xfrm>
        </p:grpSpPr>
        <p:sp>
          <p:nvSpPr>
            <p:cNvPr id="1049541" name="Line 15"/>
            <p:cNvSpPr/>
            <p:nvPr/>
          </p:nvSpPr>
          <p:spPr>
            <a:xfrm rot="0" flipH="1">
              <a:off x="2736" y="2352"/>
              <a:ext cx="1104" cy="0"/>
            </a:xfrm>
            <a:prstGeom prst="line"/>
            <a:noFill/>
            <a:ln w="38100" cap="sq" cmpd="sng">
              <a:solidFill>
                <a:schemeClr val="accent2">
                  <a:alpha val="100000"/>
                </a:schemeClr>
              </a:solidFill>
              <a:prstDash val="solid"/>
              <a:round/>
              <a:headEnd type="triangle" w="sm" len="lg"/>
              <a:tailEnd type="triangle" w="sm" len="lg"/>
            </a:ln>
          </p:spPr>
        </p:sp>
        <p:sp>
          <p:nvSpPr>
            <p:cNvPr id="1049542" name="Line 16"/>
            <p:cNvSpPr/>
            <p:nvPr/>
          </p:nvSpPr>
          <p:spPr>
            <a:xfrm rot="0">
              <a:off x="3840" y="2304"/>
              <a:ext cx="0" cy="528"/>
            </a:xfrm>
            <a:prstGeom prst="line"/>
            <a:noFill/>
            <a:ln w="38100" cap="flat" cmpd="sng">
              <a:solidFill>
                <a:schemeClr val="accent2">
                  <a:alpha val="100000"/>
                </a:schemeClr>
              </a:solidFill>
              <a:prstDash val="dash"/>
              <a:round/>
            </a:ln>
          </p:spPr>
        </p:sp>
        <p:sp>
          <p:nvSpPr>
            <p:cNvPr id="1049543" name="Line 17"/>
            <p:cNvSpPr/>
            <p:nvPr/>
          </p:nvSpPr>
          <p:spPr>
            <a:xfrm rot="0">
              <a:off x="2736" y="2304"/>
              <a:ext cx="0" cy="528"/>
            </a:xfrm>
            <a:prstGeom prst="line"/>
            <a:noFill/>
            <a:ln w="38100" cap="flat" cmpd="sng">
              <a:solidFill>
                <a:schemeClr val="accent2">
                  <a:alpha val="100000"/>
                </a:schemeClr>
              </a:solidFill>
              <a:prstDash val="dash"/>
              <a:round/>
            </a:ln>
          </p:spPr>
        </p:sp>
      </p:grpSp>
      <p:grpSp>
        <p:nvGrpSpPr>
          <p:cNvPr id="408" name=""/>
          <p:cNvGrpSpPr/>
          <p:nvPr/>
        </p:nvGrpSpPr>
        <p:grpSpPr>
          <a:xfrm rot="0">
            <a:off x="2192337" y="3429000"/>
            <a:ext cx="2289175" cy="1008062"/>
            <a:chOff x="-1488" y="2063"/>
            <a:chExt cx="1442" cy="718"/>
          </a:xfrm>
        </p:grpSpPr>
        <p:grpSp>
          <p:nvGrpSpPr>
            <p:cNvPr id="409" name=""/>
            <p:cNvGrpSpPr/>
            <p:nvPr/>
          </p:nvGrpSpPr>
          <p:grpSpPr>
            <a:xfrm rot="0">
              <a:off x="-1488" y="2063"/>
              <a:ext cx="1350" cy="718"/>
              <a:chOff x="4368" y="2352"/>
              <a:chExt cx="1056" cy="632"/>
            </a:xfrm>
          </p:grpSpPr>
          <p:sp>
            <p:nvSpPr>
              <p:cNvPr id="1049544" name="Freeform 20"/>
              <p:cNvSpPr/>
              <p:nvPr/>
            </p:nvSpPr>
            <p:spPr>
              <a:xfrm rot="0">
                <a:off x="4368" y="2352"/>
                <a:ext cx="144" cy="632"/>
              </a:xfrm>
              <a:custGeom>
                <a:avLst/>
                <a:gdLst>
                  <a:gd name="l" fmla="*/ 0 w 144"/>
                  <a:gd name="t" fmla="*/ 0 h 632"/>
                  <a:gd name="r" fmla="*/ 144 w 144"/>
                  <a:gd name="b" fmla="*/ 632 h 632"/>
                </a:gdLst>
                <a:ahLst/>
                <a:rect l="l" t="t" r="r" b="b"/>
                <a:pathLst>
                  <a:path w="144" h="632">
                    <a:moveTo>
                      <a:pt x="0" y="0"/>
                    </a:moveTo>
                    <a:cubicBezTo>
                      <a:pt x="12" y="212"/>
                      <a:pt x="24" y="424"/>
                      <a:pt x="48" y="528"/>
                    </a:cubicBezTo>
                    <a:cubicBezTo>
                      <a:pt x="72" y="632"/>
                      <a:pt x="108" y="628"/>
                      <a:pt x="144" y="624"/>
                    </a:cubicBezTo>
                  </a:path>
                </a:pathLst>
              </a:custGeom>
              <a:noFill/>
              <a:ln w="38100" cap="flat" cmpd="sng">
                <a:solidFill>
                  <a:srgbClr val="000018">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545" name="Line 21"/>
              <p:cNvSpPr/>
              <p:nvPr/>
            </p:nvSpPr>
            <p:spPr>
              <a:xfrm rot="0">
                <a:off x="4512" y="2976"/>
                <a:ext cx="912" cy="0"/>
              </a:xfrm>
              <a:prstGeom prst="line"/>
              <a:noFill/>
              <a:ln w="38100" cap="flat" cmpd="sng">
                <a:solidFill>
                  <a:srgbClr val="000018">
                    <a:alpha val="100000"/>
                  </a:srgbClr>
                </a:solidFill>
                <a:prstDash val="solid"/>
                <a:round/>
              </a:ln>
            </p:spPr>
          </p:sp>
        </p:grpSp>
        <p:sp>
          <p:nvSpPr>
            <p:cNvPr id="1049546" name="Rectangle 22"/>
            <p:cNvSpPr/>
            <p:nvPr/>
          </p:nvSpPr>
          <p:spPr>
            <a:xfrm rot="0">
              <a:off x="-1427" y="2423"/>
              <a:ext cx="255" cy="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latin typeface="" pitchFamily="18" charset="0"/>
                </a:rPr>
                <a:t>D</a:t>
              </a:r>
            </a:p>
          </p:txBody>
        </p:sp>
        <p:sp>
          <p:nvSpPr>
            <p:cNvPr id="1049547" name="Rectangle 23"/>
            <p:cNvSpPr/>
            <p:nvPr/>
          </p:nvSpPr>
          <p:spPr>
            <a:xfrm rot="0">
              <a:off x="-322" y="2423"/>
              <a:ext cx="276" cy="319"/>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latin typeface="" pitchFamily="18" charset="0"/>
                </a:rPr>
                <a:t>E</a:t>
              </a:r>
            </a:p>
          </p:txBody>
        </p:sp>
      </p:grpSp>
      <p:sp>
        <p:nvSpPr>
          <p:cNvPr id="1049548" name="Line 24"/>
          <p:cNvSpPr/>
          <p:nvPr/>
        </p:nvSpPr>
        <p:spPr>
          <a:xfrm rot="0">
            <a:off x="2382837" y="4408487"/>
            <a:ext cx="1981200" cy="0"/>
          </a:xfrm>
          <a:prstGeom prst="line"/>
          <a:noFill/>
          <a:ln w="38100" cap="sq" cmpd="sng">
            <a:solidFill>
              <a:srgbClr val="CC0000">
                <a:alpha val="100000"/>
              </a:srgbClr>
            </a:solidFill>
            <a:prstDash val="solid"/>
            <a:round/>
          </a:ln>
        </p:spPr>
      </p:sp>
      <p:grpSp>
        <p:nvGrpSpPr>
          <p:cNvPr id="410" name=""/>
          <p:cNvGrpSpPr/>
          <p:nvPr/>
        </p:nvGrpSpPr>
        <p:grpSpPr>
          <a:xfrm rot="0">
            <a:off x="700087" y="1371600"/>
            <a:ext cx="4408487" cy="3659187"/>
            <a:chOff x="816" y="864"/>
            <a:chExt cx="2777" cy="2305"/>
          </a:xfrm>
        </p:grpSpPr>
        <p:grpSp>
          <p:nvGrpSpPr>
            <p:cNvPr id="411" name=""/>
            <p:cNvGrpSpPr/>
            <p:nvPr/>
          </p:nvGrpSpPr>
          <p:grpSpPr>
            <a:xfrm rot="0">
              <a:off x="816" y="957"/>
              <a:ext cx="2777" cy="2212"/>
              <a:chOff x="816" y="957"/>
              <a:chExt cx="2777" cy="2212"/>
            </a:xfrm>
          </p:grpSpPr>
          <p:grpSp>
            <p:nvGrpSpPr>
              <p:cNvPr id="412" name=""/>
              <p:cNvGrpSpPr/>
              <p:nvPr/>
            </p:nvGrpSpPr>
            <p:grpSpPr>
              <a:xfrm rot="0">
                <a:off x="1025" y="1320"/>
                <a:ext cx="1460" cy="1603"/>
                <a:chOff x="3792" y="1584"/>
                <a:chExt cx="1344" cy="1440"/>
              </a:xfrm>
            </p:grpSpPr>
            <p:sp>
              <p:nvSpPr>
                <p:cNvPr id="1049549" name="Line 28"/>
                <p:cNvSpPr/>
                <p:nvPr/>
              </p:nvSpPr>
              <p:spPr>
                <a:xfrm rot="0">
                  <a:off x="3792" y="2688"/>
                  <a:ext cx="48" cy="0"/>
                </a:xfrm>
                <a:prstGeom prst="line"/>
                <a:noFill/>
                <a:ln w="19050" cap="flat" cmpd="sng">
                  <a:solidFill>
                    <a:srgbClr val="000018">
                      <a:alpha val="100000"/>
                    </a:srgbClr>
                  </a:solidFill>
                  <a:prstDash val="solid"/>
                  <a:round/>
                </a:ln>
              </p:spPr>
            </p:sp>
            <p:sp>
              <p:nvSpPr>
                <p:cNvPr id="1049550" name="Line 29"/>
                <p:cNvSpPr/>
                <p:nvPr/>
              </p:nvSpPr>
              <p:spPr>
                <a:xfrm rot="0">
                  <a:off x="3792" y="2304"/>
                  <a:ext cx="48" cy="0"/>
                </a:xfrm>
                <a:prstGeom prst="line"/>
                <a:noFill/>
                <a:ln w="19050" cap="flat" cmpd="sng">
                  <a:solidFill>
                    <a:srgbClr val="000018">
                      <a:alpha val="100000"/>
                    </a:srgbClr>
                  </a:solidFill>
                  <a:prstDash val="solid"/>
                  <a:round/>
                </a:ln>
              </p:spPr>
            </p:sp>
            <p:sp>
              <p:nvSpPr>
                <p:cNvPr id="1049551" name="Line 30"/>
                <p:cNvSpPr/>
                <p:nvPr/>
              </p:nvSpPr>
              <p:spPr>
                <a:xfrm rot="0">
                  <a:off x="3792" y="1920"/>
                  <a:ext cx="48" cy="0"/>
                </a:xfrm>
                <a:prstGeom prst="line"/>
                <a:noFill/>
                <a:ln w="19050" cap="flat" cmpd="sng">
                  <a:solidFill>
                    <a:srgbClr val="000018">
                      <a:alpha val="100000"/>
                    </a:srgbClr>
                  </a:solidFill>
                  <a:prstDash val="solid"/>
                  <a:round/>
                </a:ln>
              </p:spPr>
            </p:sp>
            <p:sp>
              <p:nvSpPr>
                <p:cNvPr id="1049552" name="Line 31"/>
                <p:cNvSpPr/>
                <p:nvPr/>
              </p:nvSpPr>
              <p:spPr>
                <a:xfrm rot="0">
                  <a:off x="3792" y="1584"/>
                  <a:ext cx="48" cy="0"/>
                </a:xfrm>
                <a:prstGeom prst="line"/>
                <a:noFill/>
                <a:ln w="19050" cap="flat" cmpd="sng">
                  <a:solidFill>
                    <a:srgbClr val="000018">
                      <a:alpha val="100000"/>
                    </a:srgbClr>
                  </a:solidFill>
                  <a:prstDash val="solid"/>
                  <a:round/>
                </a:ln>
              </p:spPr>
            </p:sp>
            <p:sp>
              <p:nvSpPr>
                <p:cNvPr id="1049553" name="Line 32"/>
                <p:cNvSpPr/>
                <p:nvPr/>
              </p:nvSpPr>
              <p:spPr>
                <a:xfrm rot="0" flipV="1">
                  <a:off x="4224" y="2976"/>
                  <a:ext cx="0" cy="48"/>
                </a:xfrm>
                <a:prstGeom prst="line"/>
                <a:noFill/>
                <a:ln w="19050" cap="flat" cmpd="sng">
                  <a:solidFill>
                    <a:srgbClr val="000018">
                      <a:alpha val="100000"/>
                    </a:srgbClr>
                  </a:solidFill>
                  <a:prstDash val="solid"/>
                  <a:round/>
                </a:ln>
              </p:spPr>
            </p:sp>
            <p:sp>
              <p:nvSpPr>
                <p:cNvPr id="1049554" name="Line 33"/>
                <p:cNvSpPr/>
                <p:nvPr/>
              </p:nvSpPr>
              <p:spPr>
                <a:xfrm rot="0" flipV="1">
                  <a:off x="4704" y="2976"/>
                  <a:ext cx="0" cy="48"/>
                </a:xfrm>
                <a:prstGeom prst="line"/>
                <a:noFill/>
                <a:ln w="19050" cap="flat" cmpd="sng">
                  <a:solidFill>
                    <a:srgbClr val="000018">
                      <a:alpha val="100000"/>
                    </a:srgbClr>
                  </a:solidFill>
                  <a:prstDash val="solid"/>
                  <a:round/>
                </a:ln>
              </p:spPr>
            </p:sp>
            <p:sp>
              <p:nvSpPr>
                <p:cNvPr id="1049555" name="Line 34"/>
                <p:cNvSpPr/>
                <p:nvPr/>
              </p:nvSpPr>
              <p:spPr>
                <a:xfrm rot="0" flipV="1">
                  <a:off x="5136" y="2976"/>
                  <a:ext cx="0" cy="48"/>
                </a:xfrm>
                <a:prstGeom prst="line"/>
                <a:noFill/>
                <a:ln w="19050" cap="flat" cmpd="sng">
                  <a:solidFill>
                    <a:srgbClr val="000018">
                      <a:alpha val="100000"/>
                    </a:srgbClr>
                  </a:solidFill>
                  <a:prstDash val="solid"/>
                  <a:round/>
                </a:ln>
              </p:spPr>
            </p:sp>
          </p:grpSp>
          <p:grpSp>
            <p:nvGrpSpPr>
              <p:cNvPr id="413" name=""/>
              <p:cNvGrpSpPr/>
              <p:nvPr/>
            </p:nvGrpSpPr>
            <p:grpSpPr>
              <a:xfrm rot="0">
                <a:off x="816" y="1125"/>
                <a:ext cx="1792" cy="2036"/>
                <a:chOff x="3600" y="1409"/>
                <a:chExt cx="1650" cy="1829"/>
              </a:xfrm>
            </p:grpSpPr>
            <p:sp>
              <p:nvSpPr>
                <p:cNvPr id="1049556" name="Rectangle 36"/>
                <p:cNvSpPr/>
                <p:nvPr/>
              </p:nvSpPr>
              <p:spPr>
                <a:xfrm rot="0">
                  <a:off x="3600" y="2876"/>
                  <a:ext cx="276" cy="253"/>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000018"/>
                      </a:solidFill>
                      <a:effectLst>
                        <a:outerShdw algn="tl" blurRad="38100" dir="2700000" dist="38100">
                          <a:srgbClr val="C0C0C0"/>
                        </a:outerShdw>
                      </a:effectLst>
                      <a:latin typeface="" pitchFamily="18" charset="0"/>
                    </a:rPr>
                    <a:t>O</a:t>
                  </a:r>
                </a:p>
              </p:txBody>
            </p:sp>
            <p:sp>
              <p:nvSpPr>
                <p:cNvPr id="1049557" name="Rectangle 37"/>
                <p:cNvSpPr/>
                <p:nvPr/>
              </p:nvSpPr>
              <p:spPr>
                <a:xfrm rot="0">
                  <a:off x="4130" y="2944"/>
                  <a:ext cx="210" cy="29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sp>
              <p:nvSpPr>
                <p:cNvPr id="1049558" name="Rectangle 38"/>
                <p:cNvSpPr/>
                <p:nvPr/>
              </p:nvSpPr>
              <p:spPr>
                <a:xfrm rot="0">
                  <a:off x="4608" y="2944"/>
                  <a:ext cx="210" cy="29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2</a:t>
                  </a:r>
                </a:p>
              </p:txBody>
            </p:sp>
            <p:sp>
              <p:nvSpPr>
                <p:cNvPr id="1049559" name="Rectangle 39"/>
                <p:cNvSpPr/>
                <p:nvPr/>
              </p:nvSpPr>
              <p:spPr>
                <a:xfrm rot="0">
                  <a:off x="5040" y="2944"/>
                  <a:ext cx="210" cy="29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3</a:t>
                  </a:r>
                </a:p>
              </p:txBody>
            </p:sp>
            <p:sp>
              <p:nvSpPr>
                <p:cNvPr id="1049560" name="Rectangle 40"/>
                <p:cNvSpPr/>
                <p:nvPr/>
              </p:nvSpPr>
              <p:spPr>
                <a:xfrm rot="0">
                  <a:off x="3600" y="2511"/>
                  <a:ext cx="210" cy="29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sp>
              <p:nvSpPr>
                <p:cNvPr id="1049561" name="Rectangle 41"/>
                <p:cNvSpPr/>
                <p:nvPr/>
              </p:nvSpPr>
              <p:spPr>
                <a:xfrm rot="0">
                  <a:off x="3600" y="2129"/>
                  <a:ext cx="210" cy="293"/>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2</a:t>
                  </a:r>
                </a:p>
              </p:txBody>
            </p:sp>
            <p:sp>
              <p:nvSpPr>
                <p:cNvPr id="1049562" name="Rectangle 42"/>
                <p:cNvSpPr/>
                <p:nvPr/>
              </p:nvSpPr>
              <p:spPr>
                <a:xfrm rot="0">
                  <a:off x="3600" y="1744"/>
                  <a:ext cx="210" cy="294"/>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3</a:t>
                  </a:r>
                </a:p>
              </p:txBody>
            </p:sp>
            <p:sp>
              <p:nvSpPr>
                <p:cNvPr id="1049563" name="Rectangle 43"/>
                <p:cNvSpPr/>
                <p:nvPr/>
              </p:nvSpPr>
              <p:spPr>
                <a:xfrm rot="0">
                  <a:off x="3600" y="1409"/>
                  <a:ext cx="210" cy="293"/>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4</a:t>
                  </a:r>
                </a:p>
              </p:txBody>
            </p:sp>
          </p:grpSp>
          <p:grpSp>
            <p:nvGrpSpPr>
              <p:cNvPr id="414" name=""/>
              <p:cNvGrpSpPr/>
              <p:nvPr/>
            </p:nvGrpSpPr>
            <p:grpSpPr>
              <a:xfrm rot="0">
                <a:off x="1025" y="957"/>
                <a:ext cx="1980" cy="1924"/>
                <a:chOff x="3936" y="1056"/>
                <a:chExt cx="1824" cy="1728"/>
              </a:xfrm>
            </p:grpSpPr>
            <p:sp>
              <p:nvSpPr>
                <p:cNvPr id="1049564" name="Line 45"/>
                <p:cNvSpPr/>
                <p:nvPr/>
              </p:nvSpPr>
              <p:spPr>
                <a:xfrm rot="0" flipV="1">
                  <a:off x="3936" y="1056"/>
                  <a:ext cx="0" cy="1728"/>
                </a:xfrm>
                <a:prstGeom prst="line"/>
                <a:noFill/>
                <a:ln w="28575" cap="flat" cmpd="sng">
                  <a:solidFill>
                    <a:srgbClr val="000018">
                      <a:alpha val="100000"/>
                    </a:srgbClr>
                  </a:solidFill>
                  <a:prstDash val="solid"/>
                  <a:round/>
                  <a:tailEnd type="stealth" w="med" len="lg"/>
                </a:ln>
              </p:spPr>
            </p:sp>
            <p:sp>
              <p:nvSpPr>
                <p:cNvPr id="1049565" name="Line 46"/>
                <p:cNvSpPr/>
                <p:nvPr/>
              </p:nvSpPr>
              <p:spPr>
                <a:xfrm rot="0">
                  <a:off x="3936" y="2784"/>
                  <a:ext cx="1824" cy="0"/>
                </a:xfrm>
                <a:prstGeom prst="line"/>
                <a:noFill/>
                <a:ln w="28575" cap="flat" cmpd="sng">
                  <a:solidFill>
                    <a:srgbClr val="000018">
                      <a:alpha val="100000"/>
                    </a:srgbClr>
                  </a:solidFill>
                  <a:prstDash val="solid"/>
                  <a:round/>
                  <a:tailEnd type="stealth" w="med" len="lg"/>
                </a:ln>
              </p:spPr>
            </p:sp>
          </p:grpSp>
          <p:sp>
            <p:nvSpPr>
              <p:cNvPr id="1049566" name="Rectangle 47"/>
              <p:cNvSpPr/>
              <p:nvPr/>
            </p:nvSpPr>
            <p:spPr>
              <a:xfrm rot="0">
                <a:off x="2829" y="2847"/>
                <a:ext cx="764"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000018"/>
                    </a:solidFill>
                    <a:latin typeface="" pitchFamily="18" charset="0"/>
                  </a:rPr>
                  <a:t>   U</a:t>
                </a:r>
                <a:r>
                  <a:rPr altLang="zh-CN" baseline="-25000" sz="2800" lang="en-US">
                    <a:solidFill>
                      <a:srgbClr val="000018"/>
                    </a:solidFill>
                    <a:latin typeface="" pitchFamily="18" charset="0"/>
                  </a:rPr>
                  <a:t>i </a:t>
                </a:r>
                <a:r>
                  <a:rPr altLang="zh-CN" lang="en-US">
                    <a:solidFill>
                      <a:srgbClr val="000018"/>
                    </a:solidFill>
                    <a:effectLst>
                      <a:outerShdw algn="tl" blurRad="38100" dir="2700000" dist="38100">
                        <a:srgbClr val="C0C0C0"/>
                      </a:outerShdw>
                    </a:effectLst>
                    <a:latin typeface="" pitchFamily="18" charset="0"/>
                  </a:rPr>
                  <a:t>/V</a:t>
                </a:r>
              </a:p>
            </p:txBody>
          </p:sp>
        </p:grpSp>
        <p:sp>
          <p:nvSpPr>
            <p:cNvPr id="1049567" name="Rectangle 48"/>
            <p:cNvSpPr/>
            <p:nvPr/>
          </p:nvSpPr>
          <p:spPr>
            <a:xfrm rot="0">
              <a:off x="1056" y="864"/>
              <a:ext cx="596"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000018"/>
                  </a:solidFill>
                  <a:effectLst>
                    <a:outerShdw algn="tl" blurRad="38100" dir="2700000" dist="38100">
                      <a:srgbClr val="C0C0C0"/>
                    </a:outerShdw>
                  </a:effectLst>
                  <a:latin typeface="" pitchFamily="18" charset="0"/>
                </a:rPr>
                <a:t>U</a:t>
              </a:r>
              <a:r>
                <a:rPr altLang="zh-CN" baseline="-25000" lang="en-US">
                  <a:solidFill>
                    <a:srgbClr val="000018"/>
                  </a:solidFill>
                  <a:effectLst>
                    <a:outerShdw algn="tl" blurRad="38100" dir="2700000" dist="38100">
                      <a:srgbClr val="C0C0C0"/>
                    </a:outerShdw>
                  </a:effectLst>
                  <a:latin typeface="" pitchFamily="18" charset="0"/>
                </a:rPr>
                <a:t>O</a:t>
              </a:r>
              <a:r>
                <a:rPr altLang="zh-CN" lang="en-US">
                  <a:solidFill>
                    <a:srgbClr val="000018"/>
                  </a:solidFill>
                  <a:effectLst>
                    <a:outerShdw algn="tl" blurRad="38100" dir="2700000" dist="38100">
                      <a:srgbClr val="C0C0C0"/>
                    </a:outerShdw>
                  </a:effectLst>
                  <a:latin typeface="" pitchFamily="18" charset="0"/>
                </a:rPr>
                <a:t>/V</a:t>
              </a:r>
            </a:p>
          </p:txBody>
        </p:sp>
      </p:grpSp>
      <p:sp>
        <p:nvSpPr>
          <p:cNvPr id="1049568" name="AutoShape 49" descr="40%"/>
          <p:cNvSpPr/>
          <p:nvPr/>
        </p:nvSpPr>
        <p:spPr>
          <a:xfrm rot="0">
            <a:off x="1619250" y="4900612"/>
            <a:ext cx="788987" cy="514350"/>
          </a:xfrm>
          <a:prstGeom prst="wedgeRoundRectCallout">
            <a:avLst>
              <a:gd name="adj1" fmla="val 54829"/>
              <a:gd name="adj2" fmla="val -127880"/>
              <a:gd name="adj3" fmla="val 16667"/>
            </a:avLst>
          </a:prstGeom>
          <a:pattFill prst="pct40">
            <a:fgClr>
              <a:srgbClr val="FFCCFF"/>
            </a:fgClr>
            <a:bgClr>
              <a:srgbClr val="FFFFFF"/>
            </a:bgClr>
          </a:pattFill>
          <a:ln w="28575" cap="sq" cmpd="sng">
            <a:solidFill>
              <a:srgbClr val="006600">
                <a:alpha val="100000"/>
              </a:srgbClr>
            </a:solidFill>
            <a:prstDash val="solid"/>
            <a:round/>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i="1" lang="en-US">
                <a:solidFill>
                  <a:schemeClr val="accent2"/>
                </a:solidFill>
                <a:latin typeface="" pitchFamily="18" charset="0"/>
              </a:rPr>
              <a:t>U</a:t>
            </a:r>
            <a:r>
              <a:rPr altLang="zh-CN" baseline="-25000" lang="en-US">
                <a:solidFill>
                  <a:schemeClr val="accent2"/>
                </a:solidFill>
                <a:latin typeface="" pitchFamily="18" charset="0"/>
              </a:rPr>
              <a:t>ON</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9530"/>
                                        </p:tgtEl>
                                        <p:attrNameLst>
                                          <p:attrName>style.visibility</p:attrName>
                                        </p:attrNameLst>
                                      </p:cBhvr>
                                      <p:to>
                                        <p:strVal val="visible"/>
                                      </p:to>
                                    </p:set>
                                    <p:animEffect transition="in" filter="wipe(up)">
                                      <p:cBhvr>
                                        <p:cTn dur="500" id="7"/>
                                        <p:tgtEl>
                                          <p:spTgt spid="104953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8" presetSubtype="9">
                                  <p:stCondLst>
                                    <p:cond delay="0"/>
                                  </p:stCondLst>
                                  <p:childTnLst>
                                    <p:set>
                                      <p:cBhvr>
                                        <p:cTn dur="1" fill="hold" id="11">
                                          <p:stCondLst>
                                            <p:cond delay="0"/>
                                          </p:stCondLst>
                                        </p:cTn>
                                        <p:tgtEl>
                                          <p:spTgt spid="1049568"/>
                                        </p:tgtEl>
                                        <p:attrNameLst>
                                          <p:attrName>style.visibility</p:attrName>
                                        </p:attrNameLst>
                                      </p:cBhvr>
                                      <p:to>
                                        <p:strVal val="visible"/>
                                      </p:to>
                                    </p:set>
                                    <p:animEffect transition="in" filter="strips(upLeft)">
                                      <p:cBhvr>
                                        <p:cTn dur="500" id="12"/>
                                        <p:tgtEl>
                                          <p:spTgt spid="104956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540"/>
                                        </p:tgtEl>
                                        <p:attrNameLst>
                                          <p:attrName>style.visibility</p:attrName>
                                        </p:attrNameLst>
                                      </p:cBhvr>
                                      <p:to>
                                        <p:strVal val="visible"/>
                                      </p:to>
                                    </p:set>
                                    <p:animEffect transition="in" filter="wipe(left)">
                                      <p:cBhvr>
                                        <p:cTn dur="500" id="17"/>
                                        <p:tgtEl>
                                          <p:spTgt spid="1049540"/>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2">
                                  <p:stCondLst>
                                    <p:cond delay="0"/>
                                  </p:stCondLst>
                                  <p:childTnLst>
                                    <p:set>
                                      <p:cBhvr>
                                        <p:cTn dur="1" fill="hold" id="21">
                                          <p:stCondLst>
                                            <p:cond delay="0"/>
                                          </p:stCondLst>
                                        </p:cTn>
                                        <p:tgtEl>
                                          <p:spTgt spid="1049535"/>
                                        </p:tgtEl>
                                        <p:attrNameLst>
                                          <p:attrName>style.visibility</p:attrName>
                                        </p:attrNameLst>
                                      </p:cBhvr>
                                      <p:to>
                                        <p:strVal val="visible"/>
                                      </p:to>
                                    </p:set>
                                    <p:animEffect transition="in" filter="wipe(right)">
                                      <p:cBhvr>
                                        <p:cTn dur="500" id="22"/>
                                        <p:tgtEl>
                                          <p:spTgt spid="1049535"/>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1">
                                  <p:stCondLst>
                                    <p:cond delay="0"/>
                                  </p:stCondLst>
                                  <p:childTnLst>
                                    <p:set>
                                      <p:cBhvr>
                                        <p:cTn dur="1" fill="hold" id="26">
                                          <p:stCondLst>
                                            <p:cond delay="0"/>
                                          </p:stCondLst>
                                        </p:cTn>
                                        <p:tgtEl>
                                          <p:spTgt spid="407"/>
                                        </p:tgtEl>
                                        <p:attrNameLst>
                                          <p:attrName>style.visibility</p:attrName>
                                        </p:attrNameLst>
                                      </p:cBhvr>
                                      <p:to>
                                        <p:strVal val="visible"/>
                                      </p:to>
                                    </p:set>
                                    <p:animEffect transition="in" filter="wipe(up)">
                                      <p:cBhvr>
                                        <p:cTn dur="500" id="27"/>
                                        <p:tgtEl>
                                          <p:spTgt spid="407"/>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1">
                                  <p:stCondLst>
                                    <p:cond delay="0"/>
                                  </p:stCondLst>
                                  <p:childTnLst>
                                    <p:set>
                                      <p:cBhvr>
                                        <p:cTn dur="1" fill="hold" id="31">
                                          <p:stCondLst>
                                            <p:cond delay="0"/>
                                          </p:stCondLst>
                                        </p:cTn>
                                        <p:tgtEl>
                                          <p:spTgt spid="1049537"/>
                                        </p:tgtEl>
                                        <p:attrNameLst>
                                          <p:attrName>style.visibility</p:attrName>
                                        </p:attrNameLst>
                                      </p:cBhvr>
                                      <p:to>
                                        <p:strVal val="visible"/>
                                      </p:to>
                                    </p:set>
                                    <p:animEffect transition="in" filter="wipe(up)">
                                      <p:cBhvr>
                                        <p:cTn dur="500" id="32"/>
                                        <p:tgtEl>
                                          <p:spTgt spid="1049537"/>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childTnLst>
                                    <p:set>
                                      <p:cBhvr>
                                        <p:cTn dur="1" fill="hold" id="36">
                                          <p:stCondLst>
                                            <p:cond delay="0"/>
                                          </p:stCondLst>
                                        </p:cTn>
                                        <p:tgtEl>
                                          <p:spTgt spid="1049536"/>
                                        </p:tgtEl>
                                        <p:attrNameLst>
                                          <p:attrName>style.visibility</p:attrName>
                                        </p:attrNameLst>
                                      </p:cBhvr>
                                      <p:to>
                                        <p:strVal val="visible"/>
                                      </p:to>
                                    </p:set>
                                    <p:animEffect transition="in" filter="wipe(left)">
                                      <p:cBhvr>
                                        <p:cTn dur="500" id="37"/>
                                        <p:tgtEl>
                                          <p:spTgt spid="1049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30" grpId="0" uiExpand="0" build="whole" animBg="1"/>
      <p:bldP spid="1049536" grpId="0" uiExpand="0" build="whole"/>
      <p:bldP spid="1049537" grpId="0" uiExpand="0" build="whole" animBg="1"/>
      <p:bldP spid="1049540" grpId="0" uiExpand="0" build="whole"/>
      <p:bldP spid="1049568" grpId="0" uiExpand="0" build="whole"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415" name=""/>
        <p:cNvGrpSpPr/>
        <p:nvPr/>
      </p:nvGrpSpPr>
      <p:grpSpPr>
        <a:xfrm rot="0">
          <a:off x="0" y="0"/>
          <a:ext cx="0" cy="0"/>
          <a:chOff x="0" y="0"/>
          <a:chExt cx="0" cy="0"/>
        </a:xfrm>
      </p:grpSpPr>
      <p:sp>
        <p:nvSpPr>
          <p:cNvPr id="1049569" name="Text Box 2"/>
          <p:cNvSpPr txBox="1"/>
          <p:nvPr/>
        </p:nvSpPr>
        <p:spPr>
          <a:xfrm rot="0">
            <a:off x="471487" y="1169987"/>
            <a:ext cx="8421688" cy="10693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spcBef>
                <a:spcPct val="50000"/>
              </a:spcBef>
            </a:pPr>
            <a:r>
              <a:rPr altLang="zh-CN" sz="2800" lang="en-US">
                <a:solidFill>
                  <a:srgbClr val="CC0000"/>
                </a:solidFill>
                <a:effectLst>
                  <a:outerShdw algn="tl" blurRad="38100" dir="2700000" dist="38100">
                    <a:srgbClr val="C0C0C0"/>
                  </a:outerShdw>
                </a:effectLst>
                <a:latin typeface="" pitchFamily="18" charset="0"/>
              </a:rPr>
              <a:t>    </a:t>
            </a:r>
            <a:r>
              <a:rPr altLang="zh-CN" sz="2800" lang="zh-CN">
                <a:solidFill>
                  <a:srgbClr val="CC0000"/>
                </a:solidFill>
                <a:effectLst>
                  <a:outerShdw algn="tl" blurRad="38100" dir="2700000" dist="38100">
                    <a:srgbClr val="C0C0C0"/>
                  </a:outerShdw>
                </a:effectLst>
                <a:latin typeface="" pitchFamily="18" charset="0"/>
              </a:rPr>
              <a:t>指一个“与非”门能带同类门的最大数目，它表示带负载的能力。对于</a:t>
            </a:r>
            <a:r>
              <a:rPr altLang="zh-CN" sz="2800" lang="en-US">
                <a:solidFill>
                  <a:srgbClr val="CC0000"/>
                </a:solidFill>
                <a:effectLst>
                  <a:outerShdw algn="tl" blurRad="38100" dir="2700000" dist="38100">
                    <a:srgbClr val="C0C0C0"/>
                  </a:outerShdw>
                </a:effectLst>
                <a:latin typeface="" pitchFamily="18" charset="0"/>
              </a:rPr>
              <a:t>TTL“</a:t>
            </a:r>
            <a:r>
              <a:rPr altLang="zh-CN" sz="2800" lang="zh-CN">
                <a:solidFill>
                  <a:srgbClr val="CC0000"/>
                </a:solidFill>
                <a:effectLst>
                  <a:outerShdw algn="tl" blurRad="38100" dir="2700000" dist="38100">
                    <a:srgbClr val="C0C0C0"/>
                  </a:outerShdw>
                </a:effectLst>
                <a:latin typeface="" pitchFamily="18" charset="0"/>
              </a:rPr>
              <a:t>与非”门 </a:t>
            </a:r>
            <a:r>
              <a:rPr altLang="zh-CN" sz="2800" i="1" lang="en-US">
                <a:solidFill>
                  <a:srgbClr val="CC0000"/>
                </a:solidFill>
                <a:effectLst>
                  <a:outerShdw algn="tl" blurRad="38100" dir="2700000" dist="38100">
                    <a:srgbClr val="C0C0C0"/>
                  </a:outerShdw>
                </a:effectLst>
                <a:latin typeface="" pitchFamily="18" charset="0"/>
              </a:rPr>
              <a:t>N</a:t>
            </a:r>
            <a:r>
              <a:rPr altLang="zh-CN" baseline="-25000" sz="2200" lang="en-US">
                <a:solidFill>
                  <a:srgbClr val="CC0000"/>
                </a:solidFill>
                <a:effectLst>
                  <a:outerShdw algn="tl" blurRad="38100" dir="2700000" dist="38100">
                    <a:srgbClr val="C0C0C0"/>
                  </a:outerShdw>
                </a:effectLst>
                <a:latin typeface="" pitchFamily="18" charset="0"/>
              </a:rPr>
              <a:t>O</a:t>
            </a:r>
            <a:r>
              <a:rPr altLang="zh-CN" sz="2800" lang="en-US">
                <a:solidFill>
                  <a:srgbClr val="CC0000"/>
                </a:solidFill>
                <a:effectLst>
                  <a:outerShdw algn="tl" blurRad="38100" dir="2700000" dist="38100">
                    <a:srgbClr val="C0C0C0"/>
                  </a:outerShdw>
                </a:effectLst>
                <a:latin typeface="" pitchFamily="18" charset="0"/>
              </a:rPr>
              <a:t> </a:t>
            </a:r>
            <a:r>
              <a:rPr altLang="zh-CN" sz="2800" lang="en-US">
                <a:solidFill>
                  <a:srgbClr val="CC0000"/>
                </a:solidFill>
                <a:effectLst>
                  <a:outerShdw algn="tl" blurRad="38100" dir="2700000" dist="38100">
                    <a:srgbClr val="C0C0C0"/>
                  </a:outerShdw>
                </a:effectLst>
                <a:latin typeface="" pitchFamily="18" charset="0"/>
                <a:sym typeface="Symbol" pitchFamily="18" charset="2"/>
              </a:rPr>
              <a:t> </a:t>
            </a:r>
            <a:r>
              <a:rPr altLang="en-US" sz="2800" lang="zh-CN">
                <a:solidFill>
                  <a:srgbClr val="CC0000"/>
                </a:solidFill>
                <a:effectLst>
                  <a:outerShdw algn="tl" blurRad="38100" dir="2700000" dist="38100">
                    <a:srgbClr val="C0C0C0"/>
                  </a:outerShdw>
                </a:effectLst>
                <a:latin typeface="" pitchFamily="18" charset="0"/>
              </a:rPr>
              <a:t>8。</a:t>
            </a:r>
          </a:p>
        </p:txBody>
      </p:sp>
      <p:sp>
        <p:nvSpPr>
          <p:cNvPr id="1049570" name="Rectangle 3"/>
          <p:cNvSpPr/>
          <p:nvPr/>
        </p:nvSpPr>
        <p:spPr>
          <a:xfrm rot="0">
            <a:off x="471487" y="2201862"/>
            <a:ext cx="6934200" cy="61213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000099"/>
                </a:solidFill>
                <a:effectLst>
                  <a:outerShdw algn="tl" blurRad="38100" dir="2700000" dist="38100">
                    <a:srgbClr val="C0C0C0"/>
                  </a:outerShdw>
                </a:effectLst>
                <a:latin typeface="" pitchFamily="18" charset="0"/>
              </a:rPr>
              <a:t>输入高电平电流 </a:t>
            </a:r>
            <a:r>
              <a:rPr altLang="zh-CN" sz="2800" i="1" lang="en-US">
                <a:solidFill>
                  <a:srgbClr val="000099"/>
                </a:solidFill>
                <a:effectLst>
                  <a:outerShdw algn="tl" blurRad="38100" dir="2700000" dist="38100">
                    <a:srgbClr val="C0C0C0"/>
                  </a:outerShdw>
                </a:effectLst>
                <a:latin typeface="" pitchFamily="18" charset="0"/>
              </a:rPr>
              <a:t>I</a:t>
            </a:r>
            <a:r>
              <a:rPr altLang="zh-CN" baseline="-25000" sz="2800" lang="en-US">
                <a:solidFill>
                  <a:srgbClr val="000099"/>
                </a:solidFill>
                <a:effectLst>
                  <a:outerShdw algn="tl" blurRad="38100" dir="2700000" dist="38100">
                    <a:srgbClr val="C0C0C0"/>
                  </a:outerShdw>
                </a:effectLst>
                <a:latin typeface="" pitchFamily="18" charset="0"/>
              </a:rPr>
              <a:t>IH</a:t>
            </a:r>
            <a:r>
              <a:rPr altLang="en-US" sz="2800" lang="zh-CN">
                <a:solidFill>
                  <a:srgbClr val="000099"/>
                </a:solidFill>
                <a:effectLst>
                  <a:outerShdw algn="tl" blurRad="38100" dir="2700000" dist="38100">
                    <a:srgbClr val="C0C0C0"/>
                  </a:outerShdw>
                </a:effectLst>
                <a:latin typeface="" pitchFamily="18" charset="0"/>
              </a:rPr>
              <a:t>和输入低电平电流 </a:t>
            </a:r>
            <a:r>
              <a:rPr altLang="zh-CN" sz="2800" i="1" lang="en-US">
                <a:solidFill>
                  <a:srgbClr val="000099"/>
                </a:solidFill>
                <a:effectLst>
                  <a:outerShdw algn="tl" blurRad="38100" dir="2700000" dist="38100">
                    <a:srgbClr val="C0C0C0"/>
                  </a:outerShdw>
                </a:effectLst>
                <a:latin typeface="" pitchFamily="18" charset="0"/>
              </a:rPr>
              <a:t>I</a:t>
            </a:r>
            <a:r>
              <a:rPr altLang="zh-CN" baseline="-25000" sz="2800" lang="en-US">
                <a:solidFill>
                  <a:srgbClr val="000099"/>
                </a:solidFill>
                <a:effectLst>
                  <a:outerShdw algn="tl" blurRad="38100" dir="2700000" dist="38100">
                    <a:srgbClr val="C0C0C0"/>
                  </a:outerShdw>
                </a:effectLst>
                <a:latin typeface="" pitchFamily="18" charset="0"/>
              </a:rPr>
              <a:t>IL</a:t>
            </a:r>
          </a:p>
        </p:txBody>
      </p:sp>
      <p:sp>
        <p:nvSpPr>
          <p:cNvPr id="1049571" name="Rectangle 4"/>
          <p:cNvSpPr/>
          <p:nvPr/>
        </p:nvSpPr>
        <p:spPr>
          <a:xfrm rot="0">
            <a:off x="395287" y="2735262"/>
            <a:ext cx="8497888" cy="109473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spcBef>
                <a:spcPct val="20000"/>
              </a:spcBef>
            </a:pPr>
            <a:r>
              <a:rPr altLang="zh-CN" sz="2800" lang="en-US">
                <a:effectLst>
                  <a:outerShdw algn="tl" blurRad="38100" dir="2700000" dist="38100">
                    <a:srgbClr val="C0C0C0"/>
                  </a:outerShdw>
                </a:effectLst>
                <a:latin typeface="" pitchFamily="18" charset="0"/>
              </a:rPr>
              <a:t>    </a:t>
            </a:r>
            <a:r>
              <a:rPr altLang="en-US" sz="2800" lang="zh-CN">
                <a:solidFill>
                  <a:srgbClr val="006600"/>
                </a:solidFill>
                <a:effectLst>
                  <a:outerShdw algn="tl" blurRad="38100" dir="2700000" dist="38100">
                    <a:srgbClr val="C0C0C0"/>
                  </a:outerShdw>
                </a:effectLst>
                <a:latin typeface="" pitchFamily="18" charset="0"/>
              </a:rPr>
              <a:t>当某一输入端接</a:t>
            </a:r>
            <a:r>
              <a:rPr altLang="en-US" sz="2800" lang="zh-CN">
                <a:solidFill>
                  <a:srgbClr val="CC0000"/>
                </a:solidFill>
                <a:effectLst>
                  <a:outerShdw algn="tl" blurRad="38100" dir="2700000" dist="38100">
                    <a:srgbClr val="C0C0C0"/>
                  </a:outerShdw>
                </a:effectLst>
                <a:latin typeface="" pitchFamily="18" charset="0"/>
              </a:rPr>
              <a:t>高电平</a:t>
            </a:r>
            <a:r>
              <a:rPr altLang="en-US" sz="2800" lang="zh-CN">
                <a:solidFill>
                  <a:srgbClr val="006600"/>
                </a:solidFill>
                <a:effectLst>
                  <a:outerShdw algn="tl" blurRad="38100" dir="2700000" dist="38100">
                    <a:srgbClr val="C0C0C0"/>
                  </a:outerShdw>
                </a:effectLst>
                <a:latin typeface="" pitchFamily="18" charset="0"/>
              </a:rPr>
              <a:t>，其余输入端接低电平时，</a:t>
            </a:r>
            <a:r>
              <a:rPr altLang="en-US" sz="2800" lang="zh-CN">
                <a:effectLst>
                  <a:outerShdw algn="tl" blurRad="38100" dir="2700000" dist="38100">
                    <a:srgbClr val="C0C0C0"/>
                  </a:outerShdw>
                </a:effectLst>
                <a:latin typeface="" pitchFamily="18" charset="0"/>
              </a:rPr>
              <a:t>流入该输入端的电流，</a:t>
            </a:r>
            <a:r>
              <a:rPr altLang="en-US" sz="2800" lang="zh-CN">
                <a:solidFill>
                  <a:srgbClr val="006600"/>
                </a:solidFill>
                <a:effectLst>
                  <a:outerShdw algn="tl" blurRad="38100" dir="2700000" dist="38100">
                    <a:srgbClr val="C0C0C0"/>
                  </a:outerShdw>
                </a:effectLst>
                <a:latin typeface="" pitchFamily="18" charset="0"/>
              </a:rPr>
              <a:t>称为高电平输入电流 </a:t>
            </a:r>
            <a:r>
              <a:rPr altLang="zh-CN" sz="2800" i="1" lang="en-US">
                <a:solidFill>
                  <a:srgbClr val="006600"/>
                </a:solidFill>
                <a:effectLst>
                  <a:outerShdw algn="tl" blurRad="38100" dir="2700000" dist="38100">
                    <a:srgbClr val="C0C0C0"/>
                  </a:outerShdw>
                </a:effectLst>
                <a:latin typeface="" pitchFamily="18" charset="0"/>
              </a:rPr>
              <a:t>I</a:t>
            </a:r>
            <a:r>
              <a:rPr altLang="zh-CN" baseline="-25000" sz="2800" lang="en-US">
                <a:solidFill>
                  <a:srgbClr val="006600"/>
                </a:solidFill>
                <a:effectLst>
                  <a:outerShdw algn="tl" blurRad="38100" dir="2700000" dist="38100">
                    <a:srgbClr val="C0C0C0"/>
                  </a:outerShdw>
                </a:effectLst>
                <a:latin typeface="" pitchFamily="18" charset="0"/>
              </a:rPr>
              <a:t>IH</a:t>
            </a:r>
            <a:r>
              <a:rPr altLang="zh-CN" sz="2800" lang="en-US">
                <a:solidFill>
                  <a:srgbClr val="006600"/>
                </a:solidFill>
                <a:effectLst>
                  <a:outerShdw algn="tl" blurRad="38100" dir="2700000" dist="38100">
                    <a:srgbClr val="C0C0C0"/>
                  </a:outerShdw>
                </a:effectLst>
                <a:latin typeface="" pitchFamily="18" charset="0"/>
              </a:rPr>
              <a:t>(</a:t>
            </a:r>
            <a:r>
              <a:rPr altLang="zh-CN" sz="2800" lang="en-US">
                <a:solidFill>
                  <a:srgbClr val="006600"/>
                </a:solidFill>
                <a:effectLst>
                  <a:outerShdw algn="tl" blurRad="38100" dir="2700000" dist="38100">
                    <a:srgbClr val="C0C0C0"/>
                  </a:outerShdw>
                </a:effectLst>
                <a:latin typeface="" pitchFamily="18" charset="0"/>
                <a:sym typeface="Symbol" pitchFamily="18" charset="2"/>
              </a:rPr>
              <a:t></a:t>
            </a:r>
            <a:r>
              <a:rPr altLang="en-US" sz="2800" lang="zh-CN">
                <a:solidFill>
                  <a:srgbClr val="006600"/>
                </a:solidFill>
                <a:effectLst>
                  <a:outerShdw algn="tl" blurRad="38100" dir="2700000" dist="38100">
                    <a:srgbClr val="C0C0C0"/>
                  </a:outerShdw>
                </a:effectLst>
                <a:latin typeface="" pitchFamily="18" charset="0"/>
              </a:rPr>
              <a:t>A)。</a:t>
            </a:r>
          </a:p>
        </p:txBody>
      </p:sp>
      <p:sp>
        <p:nvSpPr>
          <p:cNvPr id="1049572" name="Rectangle 5"/>
          <p:cNvSpPr/>
          <p:nvPr/>
        </p:nvSpPr>
        <p:spPr>
          <a:xfrm rot="0">
            <a:off x="395287" y="3727450"/>
            <a:ext cx="8424862" cy="10693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spcBef>
                <a:spcPct val="20000"/>
              </a:spcBef>
            </a:pPr>
            <a:r>
              <a:rPr altLang="zh-CN" sz="2800" lang="en-US">
                <a:solidFill>
                  <a:srgbClr val="000018"/>
                </a:solidFill>
                <a:latin typeface="" pitchFamily="18" charset="0"/>
              </a:rPr>
              <a:t>    </a:t>
            </a:r>
            <a:r>
              <a:rPr altLang="en-US" sz="2800" lang="zh-CN">
                <a:solidFill>
                  <a:srgbClr val="000099"/>
                </a:solidFill>
                <a:effectLst>
                  <a:outerShdw algn="tl" blurRad="38100" dir="2700000" dist="38100">
                    <a:srgbClr val="C0C0C0"/>
                  </a:outerShdw>
                </a:effectLst>
                <a:latin typeface="" pitchFamily="18" charset="0"/>
              </a:rPr>
              <a:t>当某一输入端接</a:t>
            </a:r>
            <a:r>
              <a:rPr altLang="en-US" sz="2800" lang="zh-CN">
                <a:solidFill>
                  <a:srgbClr val="CC0000"/>
                </a:solidFill>
                <a:effectLst>
                  <a:outerShdw algn="tl" blurRad="38100" dir="2700000" dist="38100">
                    <a:srgbClr val="C0C0C0"/>
                  </a:outerShdw>
                </a:effectLst>
                <a:latin typeface="" pitchFamily="18" charset="0"/>
              </a:rPr>
              <a:t>低电平</a:t>
            </a:r>
            <a:r>
              <a:rPr altLang="en-US" sz="2800" lang="zh-CN">
                <a:solidFill>
                  <a:srgbClr val="006600"/>
                </a:solidFill>
                <a:effectLst>
                  <a:outerShdw algn="tl" blurRad="38100" dir="2700000" dist="38100">
                    <a:srgbClr val="C0C0C0"/>
                  </a:outerShdw>
                </a:effectLst>
                <a:latin typeface="" pitchFamily="18" charset="0"/>
              </a:rPr>
              <a:t>，</a:t>
            </a:r>
            <a:r>
              <a:rPr altLang="en-US" sz="2800" lang="zh-CN">
                <a:solidFill>
                  <a:srgbClr val="000099"/>
                </a:solidFill>
                <a:effectLst>
                  <a:outerShdw algn="tl" blurRad="38100" dir="2700000" dist="38100">
                    <a:srgbClr val="C0C0C0"/>
                  </a:outerShdw>
                </a:effectLst>
                <a:latin typeface="" pitchFamily="18" charset="0"/>
              </a:rPr>
              <a:t>其余输入端接高电平时，</a:t>
            </a:r>
            <a:r>
              <a:rPr altLang="en-US" sz="2800" lang="zh-CN">
                <a:effectLst>
                  <a:outerShdw algn="tl" blurRad="38100" dir="2700000" dist="38100">
                    <a:srgbClr val="C0C0C0"/>
                  </a:outerShdw>
                </a:effectLst>
                <a:latin typeface="" pitchFamily="18" charset="0"/>
              </a:rPr>
              <a:t>流出该输入端的电流，</a:t>
            </a:r>
            <a:r>
              <a:rPr altLang="en-US" sz="2800" lang="zh-CN">
                <a:solidFill>
                  <a:srgbClr val="000099"/>
                </a:solidFill>
                <a:effectLst>
                  <a:outerShdw algn="tl" blurRad="38100" dir="2700000" dist="38100">
                    <a:srgbClr val="C0C0C0"/>
                  </a:outerShdw>
                </a:effectLst>
                <a:latin typeface="" pitchFamily="18" charset="0"/>
              </a:rPr>
              <a:t>称为低电平输入电流 </a:t>
            </a:r>
            <a:r>
              <a:rPr altLang="zh-CN" sz="2800" i="1" lang="en-US">
                <a:solidFill>
                  <a:srgbClr val="000099"/>
                </a:solidFill>
                <a:effectLst>
                  <a:outerShdw algn="tl" blurRad="38100" dir="2700000" dist="38100">
                    <a:srgbClr val="C0C0C0"/>
                  </a:outerShdw>
                </a:effectLst>
                <a:latin typeface="" pitchFamily="18" charset="0"/>
              </a:rPr>
              <a:t>I</a:t>
            </a:r>
            <a:r>
              <a:rPr altLang="zh-CN" baseline="-25000" sz="2800" lang="en-US">
                <a:solidFill>
                  <a:srgbClr val="000099"/>
                </a:solidFill>
                <a:effectLst>
                  <a:outerShdw algn="tl" blurRad="38100" dir="2700000" dist="38100">
                    <a:srgbClr val="C0C0C0"/>
                  </a:outerShdw>
                </a:effectLst>
                <a:latin typeface="" pitchFamily="18" charset="0"/>
              </a:rPr>
              <a:t>IL</a:t>
            </a:r>
            <a:r>
              <a:rPr altLang="en-US" sz="2800" lang="zh-CN">
                <a:solidFill>
                  <a:srgbClr val="000099"/>
                </a:solidFill>
                <a:effectLst>
                  <a:outerShdw algn="tl" blurRad="38100" dir="2700000" dist="38100">
                    <a:srgbClr val="C0C0C0"/>
                  </a:outerShdw>
                </a:effectLst>
                <a:latin typeface="" pitchFamily="18" charset="0"/>
              </a:rPr>
              <a:t>(mA)。</a:t>
            </a:r>
          </a:p>
        </p:txBody>
      </p:sp>
      <p:sp>
        <p:nvSpPr>
          <p:cNvPr id="1049573" name="Rectangle 6"/>
          <p:cNvSpPr/>
          <p:nvPr/>
        </p:nvSpPr>
        <p:spPr>
          <a:xfrm rot="0">
            <a:off x="490537" y="696436"/>
            <a:ext cx="2100579" cy="51054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zh-CN">
                <a:solidFill>
                  <a:srgbClr val="000099"/>
                </a:solidFill>
                <a:effectLst>
                  <a:outerShdw algn="tl" blurRad="38100" dir="2700000" dist="38100">
                    <a:srgbClr val="C0C0C0"/>
                  </a:outerShdw>
                </a:effectLst>
                <a:latin typeface="" pitchFamily="18" charset="0"/>
              </a:rPr>
              <a:t>扇出系数</a:t>
            </a:r>
            <a:r>
              <a:rPr altLang="zh-CN" sz="2800" i="1" lang="en-US">
                <a:solidFill>
                  <a:srgbClr val="000099"/>
                </a:solidFill>
                <a:effectLst>
                  <a:outerShdw algn="tl" blurRad="38100" dir="2700000" dist="38100">
                    <a:srgbClr val="C0C0C0"/>
                  </a:outerShdw>
                </a:effectLst>
                <a:latin typeface="" pitchFamily="18" charset="0"/>
              </a:rPr>
              <a:t>N</a:t>
            </a:r>
            <a:r>
              <a:rPr altLang="zh-CN" baseline="-25000" sz="2200" lang="en-US">
                <a:solidFill>
                  <a:srgbClr val="000099"/>
                </a:solidFill>
                <a:effectLst>
                  <a:outerShdw algn="tl" blurRad="38100" dir="2700000" dist="38100">
                    <a:srgbClr val="C0C0C0"/>
                  </a:outerShdw>
                </a:effectLst>
                <a:latin typeface="" pitchFamily="18" charset="0"/>
              </a:rPr>
              <a:t>O</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569"/>
                                        </p:tgtEl>
                                        <p:attrNameLst>
                                          <p:attrName>style.visibility</p:attrName>
                                        </p:attrNameLst>
                                      </p:cBhvr>
                                      <p:to>
                                        <p:strVal val="visible"/>
                                      </p:to>
                                    </p:set>
                                    <p:animEffect transition="in" filter="wipe(left)">
                                      <p:cBhvr>
                                        <p:cTn dur="500" id="7"/>
                                        <p:tgtEl>
                                          <p:spTgt spid="104956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570"/>
                                        </p:tgtEl>
                                        <p:attrNameLst>
                                          <p:attrName>style.visibility</p:attrName>
                                        </p:attrNameLst>
                                      </p:cBhvr>
                                      <p:to>
                                        <p:strVal val="visible"/>
                                      </p:to>
                                    </p:set>
                                    <p:animEffect transition="in" filter="wipe(left)">
                                      <p:cBhvr>
                                        <p:cTn dur="500" id="12"/>
                                        <p:tgtEl>
                                          <p:spTgt spid="1049570"/>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571"/>
                                        </p:tgtEl>
                                        <p:attrNameLst>
                                          <p:attrName>style.visibility</p:attrName>
                                        </p:attrNameLst>
                                      </p:cBhvr>
                                      <p:to>
                                        <p:strVal val="visible"/>
                                      </p:to>
                                    </p:set>
                                    <p:animEffect transition="in" filter="wipe(left)">
                                      <p:cBhvr>
                                        <p:cTn dur="500" id="17"/>
                                        <p:tgtEl>
                                          <p:spTgt spid="1049571"/>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9572"/>
                                        </p:tgtEl>
                                        <p:attrNameLst>
                                          <p:attrName>style.visibility</p:attrName>
                                        </p:attrNameLst>
                                      </p:cBhvr>
                                      <p:to>
                                        <p:strVal val="visible"/>
                                      </p:to>
                                    </p:set>
                                    <p:animEffect transition="in" filter="wipe(left)">
                                      <p:cBhvr>
                                        <p:cTn dur="500" id="22"/>
                                        <p:tgtEl>
                                          <p:spTgt spid="104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69" grpId="0" uiExpand="0" build="whole"/>
      <p:bldP spid="1049570" grpId="0" uiExpand="0" build="whole"/>
      <p:bldP spid="1049571" grpId="0" uiExpand="0" build="whole"/>
      <p:bldP spid="1049572" grpId="0" uiExpand="0" build="whole"/>
    </p:bldLst>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416" name=""/>
        <p:cNvGrpSpPr/>
        <p:nvPr/>
      </p:nvGrpSpPr>
      <p:grpSpPr>
        <a:xfrm rot="0">
          <a:off x="0" y="0"/>
          <a:ext cx="0" cy="0"/>
          <a:chOff x="0" y="0"/>
          <a:chExt cx="0" cy="0"/>
        </a:xfrm>
      </p:grpSpPr>
      <p:sp>
        <p:nvSpPr>
          <p:cNvPr id="1049574" name="Text Box 2"/>
          <p:cNvSpPr txBox="1"/>
          <p:nvPr/>
        </p:nvSpPr>
        <p:spPr>
          <a:xfrm rot="0">
            <a:off x="5029200" y="685800"/>
            <a:ext cx="361950"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000018"/>
                </a:solidFill>
                <a:latin typeface="" pitchFamily="18" charset="0"/>
              </a:rPr>
              <a:t>1</a:t>
            </a:r>
          </a:p>
        </p:txBody>
      </p:sp>
      <p:sp>
        <p:nvSpPr>
          <p:cNvPr id="1049575" name="Text Box 3"/>
          <p:cNvSpPr txBox="1"/>
          <p:nvPr/>
        </p:nvSpPr>
        <p:spPr>
          <a:xfrm rot="0">
            <a:off x="2794000" y="1028700"/>
            <a:ext cx="361950"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FF3300"/>
                </a:solidFill>
                <a:latin typeface="" pitchFamily="18" charset="0"/>
              </a:rPr>
              <a:t>0</a:t>
            </a:r>
          </a:p>
        </p:txBody>
      </p:sp>
      <p:sp>
        <p:nvSpPr>
          <p:cNvPr id="1049576" name="Rectangle 4"/>
          <p:cNvSpPr/>
          <p:nvPr/>
        </p:nvSpPr>
        <p:spPr>
          <a:xfrm rot="0">
            <a:off x="339725" y="4191000"/>
            <a:ext cx="8624888" cy="103123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2800" lang="en-US">
                <a:solidFill>
                  <a:schemeClr val="accent2"/>
                </a:solidFill>
                <a:latin typeface="" pitchFamily="18" charset="0"/>
              </a:rPr>
              <a:t>    </a:t>
            </a:r>
            <a:r>
              <a:rPr altLang="en-US" sz="2800" lang="zh-CN">
                <a:solidFill>
                  <a:srgbClr val="006600"/>
                </a:solidFill>
                <a:effectLst>
                  <a:outerShdw algn="tl" blurRad="38100" dir="2700000" dist="38100">
                    <a:srgbClr val="C0C0C0"/>
                  </a:outerShdw>
                </a:effectLst>
                <a:latin typeface="" pitchFamily="18" charset="0"/>
              </a:rPr>
              <a:t>当某一输入端接</a:t>
            </a:r>
            <a:r>
              <a:rPr altLang="en-US" sz="2800" lang="zh-CN">
                <a:solidFill>
                  <a:srgbClr val="FF3300"/>
                </a:solidFill>
                <a:latin typeface="" pitchFamily="18" charset="0"/>
              </a:rPr>
              <a:t>低电平，</a:t>
            </a:r>
            <a:r>
              <a:rPr altLang="en-US" sz="2800" lang="zh-CN">
                <a:solidFill>
                  <a:srgbClr val="006600"/>
                </a:solidFill>
                <a:effectLst>
                  <a:outerShdw algn="tl" blurRad="38100" dir="2700000" dist="38100">
                    <a:srgbClr val="C0C0C0"/>
                  </a:outerShdw>
                </a:effectLst>
                <a:latin typeface="" pitchFamily="18" charset="0"/>
              </a:rPr>
              <a:t>其余输入端接高电平时，流出该输入端的电流，称为低电平输入电流 </a:t>
            </a:r>
            <a:r>
              <a:rPr altLang="zh-CN" sz="2800" i="1" lang="en-US">
                <a:solidFill>
                  <a:srgbClr val="006600"/>
                </a:solidFill>
                <a:effectLst>
                  <a:outerShdw algn="tl" blurRad="38100" dir="2700000" dist="38100">
                    <a:srgbClr val="C0C0C0"/>
                  </a:outerShdw>
                </a:effectLst>
                <a:latin typeface="" pitchFamily="18" charset="0"/>
              </a:rPr>
              <a:t>I</a:t>
            </a:r>
            <a:r>
              <a:rPr altLang="zh-CN" baseline="-25000" sz="2800" lang="en-US">
                <a:solidFill>
                  <a:srgbClr val="006600"/>
                </a:solidFill>
                <a:effectLst>
                  <a:outerShdw algn="tl" blurRad="38100" dir="2700000" dist="38100">
                    <a:srgbClr val="C0C0C0"/>
                  </a:outerShdw>
                </a:effectLst>
                <a:latin typeface="" pitchFamily="18" charset="0"/>
              </a:rPr>
              <a:t>IL</a:t>
            </a:r>
            <a:r>
              <a:rPr altLang="en-US" sz="2800" lang="zh-CN">
                <a:solidFill>
                  <a:srgbClr val="006600"/>
                </a:solidFill>
                <a:effectLst>
                  <a:outerShdw algn="tl" blurRad="38100" dir="2700000" dist="38100">
                    <a:srgbClr val="C0C0C0"/>
                  </a:outerShdw>
                </a:effectLst>
                <a:latin typeface="" pitchFamily="18" charset="0"/>
              </a:rPr>
              <a:t> (mA)。</a:t>
            </a:r>
          </a:p>
        </p:txBody>
      </p:sp>
      <p:sp>
        <p:nvSpPr>
          <p:cNvPr id="1049577" name="Rectangle 5"/>
          <p:cNvSpPr/>
          <p:nvPr/>
        </p:nvSpPr>
        <p:spPr>
          <a:xfrm rot="0">
            <a:off x="34925" y="3048000"/>
            <a:ext cx="8382000" cy="111658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2800" lang="en-US">
                <a:solidFill>
                  <a:srgbClr val="000099"/>
                </a:solidFill>
                <a:effectLst>
                  <a:outerShdw algn="tl" blurRad="38100" dir="2700000" dist="38100">
                    <a:srgbClr val="C0C0C0"/>
                  </a:outerShdw>
                </a:effectLst>
                <a:latin typeface="" pitchFamily="18" charset="0"/>
              </a:rPr>
              <a:t>    </a:t>
            </a:r>
            <a:r>
              <a:rPr altLang="en-US" sz="2800" lang="zh-CN">
                <a:solidFill>
                  <a:srgbClr val="000099"/>
                </a:solidFill>
                <a:effectLst>
                  <a:outerShdw algn="tl" blurRad="38100" dir="2700000" dist="38100">
                    <a:srgbClr val="C0C0C0"/>
                  </a:outerShdw>
                </a:effectLst>
                <a:latin typeface="" pitchFamily="18" charset="0"/>
              </a:rPr>
              <a:t>若要保证输出为高电平，则对电阻值有限制</a:t>
            </a:r>
          </a:p>
          <a:p>
            <a:pPr algn="ctr" eaLnBrk="1" hangingPunct="1" latinLnBrk="1" lvl="0">
              <a:spcBef>
                <a:spcPct val="20000"/>
              </a:spcBef>
            </a:pPr>
            <a:r>
              <a:rPr altLang="zh-CN" sz="2800" i="1" lang="en-US">
                <a:solidFill>
                  <a:srgbClr val="000099"/>
                </a:solidFill>
                <a:effectLst>
                  <a:outerShdw algn="tl" blurRad="38100" dir="2700000" dist="38100">
                    <a:srgbClr val="C0C0C0"/>
                  </a:outerShdw>
                </a:effectLst>
                <a:latin typeface="" pitchFamily="18" charset="0"/>
              </a:rPr>
              <a:t>R I</a:t>
            </a:r>
            <a:r>
              <a:rPr altLang="zh-CN" baseline="-25000" sz="2800" lang="en-US">
                <a:solidFill>
                  <a:srgbClr val="000099"/>
                </a:solidFill>
                <a:effectLst>
                  <a:outerShdw algn="tl" blurRad="38100" dir="2700000" dist="38100">
                    <a:srgbClr val="C0C0C0"/>
                  </a:outerShdw>
                </a:effectLst>
                <a:latin typeface="" pitchFamily="18" charset="0"/>
              </a:rPr>
              <a:t>IL</a:t>
            </a:r>
            <a:r>
              <a:rPr altLang="zh-CN" sz="2800" lang="en-US">
                <a:solidFill>
                  <a:srgbClr val="000099"/>
                </a:solidFill>
                <a:effectLst>
                  <a:outerShdw algn="tl" blurRad="38100" dir="2700000" dist="38100">
                    <a:srgbClr val="C0C0C0"/>
                  </a:outerShdw>
                </a:effectLst>
                <a:latin typeface="" pitchFamily="18" charset="0"/>
              </a:rPr>
              <a:t>&lt; </a:t>
            </a:r>
            <a:r>
              <a:rPr altLang="zh-CN" sz="2800" i="1" lang="en-US">
                <a:solidFill>
                  <a:srgbClr val="000099"/>
                </a:solidFill>
                <a:effectLst>
                  <a:outerShdw algn="tl" blurRad="38100" dir="2700000" dist="38100">
                    <a:srgbClr val="C0C0C0"/>
                  </a:outerShdw>
                </a:effectLst>
                <a:latin typeface="" pitchFamily="18" charset="0"/>
              </a:rPr>
              <a:t>U</a:t>
            </a:r>
            <a:r>
              <a:rPr altLang="zh-CN" baseline="-25000" sz="2800" lang="en-US">
                <a:solidFill>
                  <a:srgbClr val="000099"/>
                </a:solidFill>
                <a:effectLst>
                  <a:outerShdw algn="tl" blurRad="38100" dir="2700000" dist="38100">
                    <a:srgbClr val="C0C0C0"/>
                  </a:outerShdw>
                </a:effectLst>
                <a:latin typeface="" pitchFamily="18" charset="0"/>
              </a:rPr>
              <a:t>NL</a:t>
            </a:r>
          </a:p>
        </p:txBody>
      </p:sp>
      <p:sp>
        <p:nvSpPr>
          <p:cNvPr id="1049578" name="Line 6"/>
          <p:cNvSpPr/>
          <p:nvPr/>
        </p:nvSpPr>
        <p:spPr>
          <a:xfrm rot="0" flipH="1">
            <a:off x="3098800" y="1409700"/>
            <a:ext cx="1328737" cy="0"/>
          </a:xfrm>
          <a:prstGeom prst="line"/>
          <a:noFill/>
          <a:ln w="38100" cap="sq" cmpd="sng">
            <a:solidFill>
              <a:srgbClr val="FF3300">
                <a:alpha val="100000"/>
              </a:srgbClr>
            </a:solidFill>
            <a:prstDash val="solid"/>
            <a:round/>
            <a:tailEnd type="stealth" w="med" len="lg"/>
          </a:ln>
        </p:spPr>
      </p:sp>
      <p:grpSp>
        <p:nvGrpSpPr>
          <p:cNvPr id="417" name=""/>
          <p:cNvGrpSpPr/>
          <p:nvPr/>
        </p:nvGrpSpPr>
        <p:grpSpPr>
          <a:xfrm rot="0">
            <a:off x="1066800" y="914400"/>
            <a:ext cx="6311900" cy="1665287"/>
            <a:chOff x="672" y="576"/>
            <a:chExt cx="4513" cy="1191"/>
          </a:xfrm>
        </p:grpSpPr>
        <p:sp>
          <p:nvSpPr>
            <p:cNvPr id="1049579" name="Rectangle 8"/>
            <p:cNvSpPr/>
            <p:nvPr/>
          </p:nvSpPr>
          <p:spPr>
            <a:xfrm rot="0">
              <a:off x="1152" y="576"/>
              <a:ext cx="720" cy="960"/>
            </a:xfrm>
            <a:prstGeom prst="rect"/>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nvGrpSpPr>
            <p:cNvPr id="418" name=""/>
            <p:cNvGrpSpPr/>
            <p:nvPr/>
          </p:nvGrpSpPr>
          <p:grpSpPr>
            <a:xfrm rot="0">
              <a:off x="768" y="816"/>
              <a:ext cx="384" cy="576"/>
              <a:chOff x="3360" y="1056"/>
              <a:chExt cx="384" cy="576"/>
            </a:xfrm>
          </p:grpSpPr>
          <p:sp>
            <p:nvSpPr>
              <p:cNvPr id="1049580" name="Line 10"/>
              <p:cNvSpPr/>
              <p:nvPr/>
            </p:nvSpPr>
            <p:spPr>
              <a:xfrm rot="0">
                <a:off x="3360" y="1056"/>
                <a:ext cx="384" cy="0"/>
              </a:xfrm>
              <a:prstGeom prst="line"/>
              <a:noFill/>
              <a:ln w="38100" cap="flat" cmpd="sng">
                <a:solidFill>
                  <a:schemeClr val="lt2">
                    <a:alpha val="100000"/>
                  </a:schemeClr>
                </a:solidFill>
                <a:prstDash val="solid"/>
                <a:round/>
              </a:ln>
            </p:spPr>
          </p:sp>
          <p:sp>
            <p:nvSpPr>
              <p:cNvPr id="1049581" name="Line 11"/>
              <p:cNvSpPr/>
              <p:nvPr/>
            </p:nvSpPr>
            <p:spPr>
              <a:xfrm rot="0">
                <a:off x="3360" y="1344"/>
                <a:ext cx="384" cy="0"/>
              </a:xfrm>
              <a:prstGeom prst="line"/>
              <a:noFill/>
              <a:ln w="38100" cap="flat" cmpd="sng">
                <a:solidFill>
                  <a:schemeClr val="lt2">
                    <a:alpha val="100000"/>
                  </a:schemeClr>
                </a:solidFill>
                <a:prstDash val="solid"/>
                <a:round/>
              </a:ln>
            </p:spPr>
          </p:sp>
          <p:sp>
            <p:nvSpPr>
              <p:cNvPr id="1049582" name="Line 12"/>
              <p:cNvSpPr/>
              <p:nvPr/>
            </p:nvSpPr>
            <p:spPr>
              <a:xfrm rot="0">
                <a:off x="3360" y="1632"/>
                <a:ext cx="384" cy="0"/>
              </a:xfrm>
              <a:prstGeom prst="line"/>
              <a:noFill/>
              <a:ln w="38100" cap="flat" cmpd="sng">
                <a:solidFill>
                  <a:schemeClr val="lt2">
                    <a:alpha val="100000"/>
                  </a:schemeClr>
                </a:solidFill>
                <a:prstDash val="solid"/>
                <a:round/>
              </a:ln>
            </p:spPr>
          </p:sp>
        </p:grpSp>
        <p:sp>
          <p:nvSpPr>
            <p:cNvPr id="1049583" name="Oval 13"/>
            <p:cNvSpPr/>
            <p:nvPr/>
          </p:nvSpPr>
          <p:spPr>
            <a:xfrm rot="0">
              <a:off x="672" y="768"/>
              <a:ext cx="96" cy="96"/>
            </a:xfrm>
            <a:prstGeom prst="ellipse"/>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584" name="Oval 14"/>
            <p:cNvSpPr/>
            <p:nvPr/>
          </p:nvSpPr>
          <p:spPr>
            <a:xfrm rot="0">
              <a:off x="672" y="1056"/>
              <a:ext cx="96" cy="96"/>
            </a:xfrm>
            <a:prstGeom prst="ellipse"/>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585" name="Oval 15"/>
            <p:cNvSpPr/>
            <p:nvPr/>
          </p:nvSpPr>
          <p:spPr>
            <a:xfrm rot="0">
              <a:off x="672" y="1344"/>
              <a:ext cx="96" cy="96"/>
            </a:xfrm>
            <a:prstGeom prst="ellipse"/>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586" name="Oval 16"/>
            <p:cNvSpPr/>
            <p:nvPr/>
          </p:nvSpPr>
          <p:spPr>
            <a:xfrm rot="0">
              <a:off x="1872" y="1056"/>
              <a:ext cx="96" cy="96"/>
            </a:xfrm>
            <a:prstGeom prst="ellipse"/>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587" name="Line 17"/>
            <p:cNvSpPr/>
            <p:nvPr/>
          </p:nvSpPr>
          <p:spPr>
            <a:xfrm rot="0">
              <a:off x="1968" y="1104"/>
              <a:ext cx="384" cy="0"/>
            </a:xfrm>
            <a:prstGeom prst="line"/>
            <a:noFill/>
            <a:ln w="38100" cap="flat" cmpd="sng">
              <a:solidFill>
                <a:schemeClr val="lt2">
                  <a:alpha val="100000"/>
                </a:schemeClr>
              </a:solidFill>
              <a:prstDash val="solid"/>
              <a:round/>
            </a:ln>
          </p:spPr>
        </p:sp>
        <p:sp>
          <p:nvSpPr>
            <p:cNvPr id="1049588" name="Text Box 18"/>
            <p:cNvSpPr txBox="1"/>
            <p:nvPr/>
          </p:nvSpPr>
          <p:spPr>
            <a:xfrm rot="0">
              <a:off x="1344" y="624"/>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&amp;</a:t>
              </a:r>
            </a:p>
          </p:txBody>
        </p:sp>
        <p:sp>
          <p:nvSpPr>
            <p:cNvPr id="1049589" name="Rectangle 19"/>
            <p:cNvSpPr/>
            <p:nvPr/>
          </p:nvSpPr>
          <p:spPr>
            <a:xfrm rot="0">
              <a:off x="3696" y="576"/>
              <a:ext cx="720" cy="960"/>
            </a:xfrm>
            <a:prstGeom prst="rect"/>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nvGrpSpPr>
            <p:cNvPr id="419" name=""/>
            <p:cNvGrpSpPr/>
            <p:nvPr/>
          </p:nvGrpSpPr>
          <p:grpSpPr>
            <a:xfrm rot="0">
              <a:off x="3312" y="816"/>
              <a:ext cx="384" cy="576"/>
              <a:chOff x="3360" y="1056"/>
              <a:chExt cx="384" cy="576"/>
            </a:xfrm>
          </p:grpSpPr>
          <p:sp>
            <p:nvSpPr>
              <p:cNvPr id="1049590" name="Line 21"/>
              <p:cNvSpPr/>
              <p:nvPr/>
            </p:nvSpPr>
            <p:spPr>
              <a:xfrm rot="0">
                <a:off x="3360" y="1056"/>
                <a:ext cx="384" cy="0"/>
              </a:xfrm>
              <a:prstGeom prst="line"/>
              <a:noFill/>
              <a:ln w="38100" cap="flat" cmpd="sng">
                <a:solidFill>
                  <a:schemeClr val="lt2">
                    <a:alpha val="100000"/>
                  </a:schemeClr>
                </a:solidFill>
                <a:prstDash val="solid"/>
                <a:round/>
              </a:ln>
            </p:spPr>
          </p:sp>
          <p:sp>
            <p:nvSpPr>
              <p:cNvPr id="1049591" name="Line 22"/>
              <p:cNvSpPr/>
              <p:nvPr/>
            </p:nvSpPr>
            <p:spPr>
              <a:xfrm rot="0">
                <a:off x="3360" y="1344"/>
                <a:ext cx="384" cy="0"/>
              </a:xfrm>
              <a:prstGeom prst="line"/>
              <a:noFill/>
              <a:ln w="38100" cap="flat" cmpd="sng">
                <a:solidFill>
                  <a:schemeClr val="lt2">
                    <a:alpha val="100000"/>
                  </a:schemeClr>
                </a:solidFill>
                <a:prstDash val="solid"/>
                <a:round/>
              </a:ln>
            </p:spPr>
          </p:sp>
          <p:sp>
            <p:nvSpPr>
              <p:cNvPr id="1049592" name="Line 23"/>
              <p:cNvSpPr/>
              <p:nvPr/>
            </p:nvSpPr>
            <p:spPr>
              <a:xfrm rot="0">
                <a:off x="3360" y="1632"/>
                <a:ext cx="384" cy="0"/>
              </a:xfrm>
              <a:prstGeom prst="line"/>
              <a:noFill/>
              <a:ln w="38100" cap="flat" cmpd="sng">
                <a:solidFill>
                  <a:schemeClr val="lt2">
                    <a:alpha val="100000"/>
                  </a:schemeClr>
                </a:solidFill>
                <a:prstDash val="solid"/>
                <a:round/>
              </a:ln>
            </p:spPr>
          </p:sp>
        </p:grpSp>
        <p:sp>
          <p:nvSpPr>
            <p:cNvPr id="1049593" name="Oval 24"/>
            <p:cNvSpPr/>
            <p:nvPr/>
          </p:nvSpPr>
          <p:spPr>
            <a:xfrm rot="0">
              <a:off x="3216" y="768"/>
              <a:ext cx="96" cy="96"/>
            </a:xfrm>
            <a:prstGeom prst="ellipse"/>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594" name="Oval 25"/>
            <p:cNvSpPr/>
            <p:nvPr/>
          </p:nvSpPr>
          <p:spPr>
            <a:xfrm rot="0">
              <a:off x="3216" y="1056"/>
              <a:ext cx="96" cy="96"/>
            </a:xfrm>
            <a:prstGeom prst="ellipse"/>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595" name="Oval 26"/>
            <p:cNvSpPr/>
            <p:nvPr/>
          </p:nvSpPr>
          <p:spPr>
            <a:xfrm rot="0">
              <a:off x="3216" y="1344"/>
              <a:ext cx="96" cy="96"/>
            </a:xfrm>
            <a:prstGeom prst="ellipse"/>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596" name="Oval 27"/>
            <p:cNvSpPr/>
            <p:nvPr/>
          </p:nvSpPr>
          <p:spPr>
            <a:xfrm rot="0">
              <a:off x="4416" y="1056"/>
              <a:ext cx="96" cy="96"/>
            </a:xfrm>
            <a:prstGeom prst="ellipse"/>
            <a:no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597" name="Line 28"/>
            <p:cNvSpPr/>
            <p:nvPr/>
          </p:nvSpPr>
          <p:spPr>
            <a:xfrm rot="0">
              <a:off x="4512" y="1104"/>
              <a:ext cx="384" cy="0"/>
            </a:xfrm>
            <a:prstGeom prst="line"/>
            <a:noFill/>
            <a:ln w="38100" cap="flat" cmpd="sng">
              <a:solidFill>
                <a:schemeClr val="lt2">
                  <a:alpha val="100000"/>
                </a:schemeClr>
              </a:solidFill>
              <a:prstDash val="solid"/>
              <a:round/>
            </a:ln>
          </p:spPr>
        </p:sp>
        <p:sp>
          <p:nvSpPr>
            <p:cNvPr id="1049598" name="Text Box 29"/>
            <p:cNvSpPr txBox="1"/>
            <p:nvPr/>
          </p:nvSpPr>
          <p:spPr>
            <a:xfrm rot="0">
              <a:off x="3888" y="624"/>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&amp;</a:t>
              </a:r>
            </a:p>
          </p:txBody>
        </p:sp>
        <p:sp>
          <p:nvSpPr>
            <p:cNvPr id="1049599" name="Text Box 30"/>
            <p:cNvSpPr txBox="1"/>
            <p:nvPr/>
          </p:nvSpPr>
          <p:spPr>
            <a:xfrm rot="0">
              <a:off x="4897" y="864"/>
              <a:ext cx="287" cy="32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000018"/>
                  </a:solidFill>
                  <a:latin typeface="" pitchFamily="18" charset="0"/>
                </a:rPr>
                <a:t>Y</a:t>
              </a:r>
            </a:p>
          </p:txBody>
        </p:sp>
        <p:sp>
          <p:nvSpPr>
            <p:cNvPr id="1049600" name="Text Box 31"/>
            <p:cNvSpPr txBox="1"/>
            <p:nvPr/>
          </p:nvSpPr>
          <p:spPr>
            <a:xfrm rot="0">
              <a:off x="3162" y="1440"/>
              <a:ext cx="241"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lang="en-US">
                  <a:solidFill>
                    <a:srgbClr val="000018"/>
                  </a:solidFill>
                  <a:latin typeface="" pitchFamily="18" charset="0"/>
                </a:rPr>
                <a:t>1</a:t>
              </a:r>
            </a:p>
          </p:txBody>
        </p:sp>
        <p:sp>
          <p:nvSpPr>
            <p:cNvPr id="1049601" name="Rectangle 32"/>
            <p:cNvSpPr/>
            <p:nvPr/>
          </p:nvSpPr>
          <p:spPr>
            <a:xfrm rot="0">
              <a:off x="4944" y="1132"/>
              <a:ext cx="241"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lang="en-US">
                  <a:solidFill>
                    <a:srgbClr val="FF0000"/>
                  </a:solidFill>
                  <a:latin typeface="" pitchFamily="18" charset="0"/>
                </a:rPr>
                <a:t>1</a:t>
              </a:r>
            </a:p>
          </p:txBody>
        </p:sp>
        <p:sp>
          <p:nvSpPr>
            <p:cNvPr id="1049602" name="Rectangle 33"/>
            <p:cNvSpPr/>
            <p:nvPr/>
          </p:nvSpPr>
          <p:spPr>
            <a:xfrm rot="0">
              <a:off x="2352" y="1031"/>
              <a:ext cx="432" cy="164"/>
            </a:xfrm>
            <a:prstGeom prst="rect"/>
            <a:noFill/>
            <a:ln w="38100" cap="sq" cmpd="sng">
              <a:solidFill>
                <a:srgbClr val="FF0000">
                  <a:alpha val="100000"/>
                </a:srgbClr>
              </a:solidFill>
              <a:prstDash val="solid"/>
              <a:round/>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603" name="Rectangle 34"/>
            <p:cNvSpPr/>
            <p:nvPr/>
          </p:nvSpPr>
          <p:spPr>
            <a:xfrm rot="0">
              <a:off x="2447" y="1223"/>
              <a:ext cx="322" cy="32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i="1" lang="en-US">
                  <a:solidFill>
                    <a:srgbClr val="000018"/>
                  </a:solidFill>
                  <a:latin typeface="" pitchFamily="18" charset="0"/>
                </a:rPr>
                <a:t>R</a:t>
              </a:r>
            </a:p>
          </p:txBody>
        </p:sp>
        <p:sp>
          <p:nvSpPr>
            <p:cNvPr id="1049604" name="Line 35"/>
            <p:cNvSpPr/>
            <p:nvPr/>
          </p:nvSpPr>
          <p:spPr>
            <a:xfrm rot="0">
              <a:off x="2784" y="1104"/>
              <a:ext cx="576" cy="0"/>
            </a:xfrm>
            <a:prstGeom prst="line"/>
            <a:noFill/>
            <a:ln w="38100" cap="flat" cmpd="sng">
              <a:solidFill>
                <a:srgbClr val="000018">
                  <a:alpha val="100000"/>
                </a:srgbClr>
              </a:solidFill>
              <a:prstDash val="solid"/>
              <a:round/>
            </a:ln>
          </p:spPr>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2">
                                  <p:stCondLst>
                                    <p:cond delay="0"/>
                                  </p:stCondLst>
                                  <p:childTnLst>
                                    <p:set>
                                      <p:cBhvr>
                                        <p:cTn dur="1" fill="hold" id="6">
                                          <p:stCondLst>
                                            <p:cond delay="0"/>
                                          </p:stCondLst>
                                        </p:cTn>
                                        <p:tgtEl>
                                          <p:spTgt spid="1049578"/>
                                        </p:tgtEl>
                                        <p:attrNameLst>
                                          <p:attrName>style.visibility</p:attrName>
                                        </p:attrNameLst>
                                      </p:cBhvr>
                                      <p:to>
                                        <p:strVal val="visible"/>
                                      </p:to>
                                    </p:set>
                                    <p:animEffect transition="in" filter="wipe(right)">
                                      <p:cBhvr>
                                        <p:cTn dur="500" id="7"/>
                                        <p:tgtEl>
                                          <p:spTgt spid="104957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577"/>
                                        </p:tgtEl>
                                        <p:attrNameLst>
                                          <p:attrName>style.visibility</p:attrName>
                                        </p:attrNameLst>
                                      </p:cBhvr>
                                      <p:to>
                                        <p:strVal val="visible"/>
                                      </p:to>
                                    </p:set>
                                    <p:animEffect transition="in" filter="wipe(left)">
                                      <p:cBhvr>
                                        <p:cTn dur="500" id="12"/>
                                        <p:tgtEl>
                                          <p:spTgt spid="104957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576"/>
                                        </p:tgtEl>
                                        <p:attrNameLst>
                                          <p:attrName>style.visibility</p:attrName>
                                        </p:attrNameLst>
                                      </p:cBhvr>
                                      <p:to>
                                        <p:strVal val="visible"/>
                                      </p:to>
                                    </p:set>
                                    <p:animEffect transition="in" filter="wipe(left)">
                                      <p:cBhvr>
                                        <p:cTn dur="500" id="17"/>
                                        <p:tgtEl>
                                          <p:spTgt spid="104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76" grpId="0" uiExpand="0" build="whole"/>
      <p:bldP spid="1049577" grpId="0" uiExpand="0" build="whole"/>
    </p:bldLst>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420" name=""/>
        <p:cNvGrpSpPr/>
        <p:nvPr/>
      </p:nvGrpSpPr>
      <p:grpSpPr>
        <a:xfrm rot="0">
          <a:off x="0" y="0"/>
          <a:ext cx="0" cy="0"/>
          <a:chOff x="0" y="0"/>
          <a:chExt cx="0" cy="0"/>
        </a:xfrm>
      </p:grpSpPr>
      <p:sp>
        <p:nvSpPr>
          <p:cNvPr id="1049605" name="Text Box 2"/>
          <p:cNvSpPr txBox="1"/>
          <p:nvPr/>
        </p:nvSpPr>
        <p:spPr>
          <a:xfrm rot="0">
            <a:off x="620712" y="765175"/>
            <a:ext cx="4114800" cy="61213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zh-CN">
                <a:solidFill>
                  <a:srgbClr val="000099"/>
                </a:solidFill>
                <a:effectLst>
                  <a:outerShdw algn="tl" blurRad="38100" dir="2700000" dist="38100">
                    <a:srgbClr val="C0C0C0"/>
                  </a:outerShdw>
                </a:effectLst>
                <a:latin typeface="" pitchFamily="18" charset="0"/>
              </a:rPr>
              <a:t>平均传输延迟时间 </a:t>
            </a:r>
            <a:r>
              <a:rPr altLang="zh-CN" sz="2800" i="1" lang="en-US">
                <a:solidFill>
                  <a:srgbClr val="000099"/>
                </a:solidFill>
                <a:effectLst>
                  <a:outerShdw algn="tl" blurRad="38100" dir="2700000" dist="38100">
                    <a:srgbClr val="C0C0C0"/>
                  </a:outerShdw>
                </a:effectLst>
                <a:latin typeface="" pitchFamily="18" charset="0"/>
              </a:rPr>
              <a:t>t</a:t>
            </a:r>
            <a:r>
              <a:rPr altLang="zh-CN" baseline="-25000" sz="2800" lang="en-US">
                <a:solidFill>
                  <a:srgbClr val="000099"/>
                </a:solidFill>
                <a:effectLst>
                  <a:outerShdw algn="tl" blurRad="38100" dir="2700000" dist="38100">
                    <a:srgbClr val="C0C0C0"/>
                  </a:outerShdw>
                </a:effectLst>
                <a:latin typeface="" pitchFamily="18" charset="0"/>
              </a:rPr>
              <a:t>pd </a:t>
            </a:r>
          </a:p>
        </p:txBody>
      </p:sp>
      <p:grpSp>
        <p:nvGrpSpPr>
          <p:cNvPr id="421" name=""/>
          <p:cNvGrpSpPr/>
          <p:nvPr/>
        </p:nvGrpSpPr>
        <p:grpSpPr>
          <a:xfrm rot="0">
            <a:off x="1458912" y="1603375"/>
            <a:ext cx="3886200" cy="1066800"/>
            <a:chOff x="1200" y="1152"/>
            <a:chExt cx="2448" cy="672"/>
          </a:xfrm>
        </p:grpSpPr>
        <p:sp>
          <p:nvSpPr>
            <p:cNvPr id="1049606" name="Line 4"/>
            <p:cNvSpPr/>
            <p:nvPr/>
          </p:nvSpPr>
          <p:spPr>
            <a:xfrm rot="0">
              <a:off x="1200" y="1824"/>
              <a:ext cx="432" cy="0"/>
            </a:xfrm>
            <a:prstGeom prst="line"/>
            <a:noFill/>
            <a:ln w="38100" cap="flat" cmpd="sng">
              <a:solidFill>
                <a:srgbClr val="FF3300">
                  <a:alpha val="100000"/>
                </a:srgbClr>
              </a:solidFill>
              <a:prstDash val="solid"/>
              <a:round/>
            </a:ln>
          </p:spPr>
        </p:sp>
        <p:sp>
          <p:nvSpPr>
            <p:cNvPr id="1049607" name="Line 5"/>
            <p:cNvSpPr/>
            <p:nvPr/>
          </p:nvSpPr>
          <p:spPr>
            <a:xfrm rot="0" flipV="1">
              <a:off x="1632" y="1152"/>
              <a:ext cx="240" cy="672"/>
            </a:xfrm>
            <a:prstGeom prst="line"/>
            <a:noFill/>
            <a:ln w="38100" cap="flat" cmpd="sng">
              <a:solidFill>
                <a:srgbClr val="FF3300">
                  <a:alpha val="100000"/>
                </a:srgbClr>
              </a:solidFill>
              <a:prstDash val="solid"/>
              <a:round/>
            </a:ln>
          </p:spPr>
        </p:sp>
        <p:sp>
          <p:nvSpPr>
            <p:cNvPr id="1049608" name="Line 6"/>
            <p:cNvSpPr/>
            <p:nvPr/>
          </p:nvSpPr>
          <p:spPr>
            <a:xfrm rot="0">
              <a:off x="1872" y="1152"/>
              <a:ext cx="960" cy="0"/>
            </a:xfrm>
            <a:prstGeom prst="line"/>
            <a:noFill/>
            <a:ln w="38100" cap="flat" cmpd="sng">
              <a:solidFill>
                <a:srgbClr val="FF3300">
                  <a:alpha val="100000"/>
                </a:srgbClr>
              </a:solidFill>
              <a:prstDash val="solid"/>
              <a:round/>
            </a:ln>
          </p:spPr>
        </p:sp>
        <p:sp>
          <p:nvSpPr>
            <p:cNvPr id="1049609" name="Line 7"/>
            <p:cNvSpPr/>
            <p:nvPr/>
          </p:nvSpPr>
          <p:spPr>
            <a:xfrm rot="0">
              <a:off x="2832" y="1152"/>
              <a:ext cx="240" cy="672"/>
            </a:xfrm>
            <a:prstGeom prst="line"/>
            <a:noFill/>
            <a:ln w="38100" cap="flat" cmpd="sng">
              <a:solidFill>
                <a:srgbClr val="FF3300">
                  <a:alpha val="100000"/>
                </a:srgbClr>
              </a:solidFill>
              <a:prstDash val="solid"/>
              <a:round/>
            </a:ln>
          </p:spPr>
        </p:sp>
        <p:sp>
          <p:nvSpPr>
            <p:cNvPr id="1049610" name="Line 8"/>
            <p:cNvSpPr/>
            <p:nvPr/>
          </p:nvSpPr>
          <p:spPr>
            <a:xfrm rot="0">
              <a:off x="3072" y="1824"/>
              <a:ext cx="576" cy="0"/>
            </a:xfrm>
            <a:prstGeom prst="line"/>
            <a:noFill/>
            <a:ln w="38100" cap="flat" cmpd="sng">
              <a:solidFill>
                <a:srgbClr val="FF3300">
                  <a:alpha val="100000"/>
                </a:srgbClr>
              </a:solidFill>
              <a:prstDash val="solid"/>
              <a:round/>
            </a:ln>
          </p:spPr>
        </p:sp>
      </p:grpSp>
      <p:grpSp>
        <p:nvGrpSpPr>
          <p:cNvPr id="422" name=""/>
          <p:cNvGrpSpPr/>
          <p:nvPr/>
        </p:nvGrpSpPr>
        <p:grpSpPr>
          <a:xfrm rot="10800000">
            <a:off x="1535112" y="3279775"/>
            <a:ext cx="3886200" cy="1066800"/>
            <a:chOff x="1200" y="1152"/>
            <a:chExt cx="2448" cy="672"/>
          </a:xfrm>
        </p:grpSpPr>
        <p:sp>
          <p:nvSpPr>
            <p:cNvPr id="1049611" name="Line 10"/>
            <p:cNvSpPr/>
            <p:nvPr/>
          </p:nvSpPr>
          <p:spPr>
            <a:xfrm rot="0">
              <a:off x="1200" y="1824"/>
              <a:ext cx="432" cy="0"/>
            </a:xfrm>
            <a:prstGeom prst="line"/>
            <a:noFill/>
            <a:ln w="38100" cap="flat" cmpd="sng">
              <a:solidFill>
                <a:srgbClr val="FF3300">
                  <a:alpha val="100000"/>
                </a:srgbClr>
              </a:solidFill>
              <a:prstDash val="solid"/>
              <a:round/>
            </a:ln>
          </p:spPr>
        </p:sp>
        <p:sp>
          <p:nvSpPr>
            <p:cNvPr id="1049612" name="Line 11"/>
            <p:cNvSpPr/>
            <p:nvPr/>
          </p:nvSpPr>
          <p:spPr>
            <a:xfrm rot="0" flipV="1">
              <a:off x="1632" y="1152"/>
              <a:ext cx="240" cy="672"/>
            </a:xfrm>
            <a:prstGeom prst="line"/>
            <a:noFill/>
            <a:ln w="38100" cap="flat" cmpd="sng">
              <a:solidFill>
                <a:srgbClr val="FF3300">
                  <a:alpha val="100000"/>
                </a:srgbClr>
              </a:solidFill>
              <a:prstDash val="solid"/>
              <a:round/>
            </a:ln>
          </p:spPr>
        </p:sp>
        <p:sp>
          <p:nvSpPr>
            <p:cNvPr id="1049613" name="Line 12"/>
            <p:cNvSpPr/>
            <p:nvPr/>
          </p:nvSpPr>
          <p:spPr>
            <a:xfrm rot="0">
              <a:off x="1872" y="1152"/>
              <a:ext cx="960" cy="0"/>
            </a:xfrm>
            <a:prstGeom prst="line"/>
            <a:noFill/>
            <a:ln w="38100" cap="flat" cmpd="sng">
              <a:solidFill>
                <a:srgbClr val="FF3300">
                  <a:alpha val="100000"/>
                </a:srgbClr>
              </a:solidFill>
              <a:prstDash val="solid"/>
              <a:round/>
            </a:ln>
          </p:spPr>
        </p:sp>
        <p:sp>
          <p:nvSpPr>
            <p:cNvPr id="1049614" name="Line 13"/>
            <p:cNvSpPr/>
            <p:nvPr/>
          </p:nvSpPr>
          <p:spPr>
            <a:xfrm rot="0">
              <a:off x="2832" y="1152"/>
              <a:ext cx="240" cy="672"/>
            </a:xfrm>
            <a:prstGeom prst="line"/>
            <a:noFill/>
            <a:ln w="38100" cap="flat" cmpd="sng">
              <a:solidFill>
                <a:srgbClr val="FF3300">
                  <a:alpha val="100000"/>
                </a:srgbClr>
              </a:solidFill>
              <a:prstDash val="solid"/>
              <a:round/>
            </a:ln>
          </p:spPr>
        </p:sp>
        <p:sp>
          <p:nvSpPr>
            <p:cNvPr id="1049615" name="Line 14"/>
            <p:cNvSpPr/>
            <p:nvPr/>
          </p:nvSpPr>
          <p:spPr>
            <a:xfrm rot="0">
              <a:off x="3072" y="1824"/>
              <a:ext cx="576" cy="0"/>
            </a:xfrm>
            <a:prstGeom prst="line"/>
            <a:noFill/>
            <a:ln w="38100" cap="flat" cmpd="sng">
              <a:solidFill>
                <a:srgbClr val="FF3300">
                  <a:alpha val="100000"/>
                </a:srgbClr>
              </a:solidFill>
              <a:prstDash val="solid"/>
              <a:round/>
            </a:ln>
          </p:spPr>
        </p:sp>
      </p:grpSp>
      <p:grpSp>
        <p:nvGrpSpPr>
          <p:cNvPr id="423" name=""/>
          <p:cNvGrpSpPr/>
          <p:nvPr/>
        </p:nvGrpSpPr>
        <p:grpSpPr>
          <a:xfrm rot="0">
            <a:off x="1763712" y="2060575"/>
            <a:ext cx="3352800" cy="1828800"/>
            <a:chOff x="1152" y="1344"/>
            <a:chExt cx="2112" cy="1152"/>
          </a:xfrm>
        </p:grpSpPr>
        <p:sp>
          <p:nvSpPr>
            <p:cNvPr id="1049616" name="Line 16"/>
            <p:cNvSpPr/>
            <p:nvPr/>
          </p:nvSpPr>
          <p:spPr>
            <a:xfrm rot="0">
              <a:off x="1152" y="1344"/>
              <a:ext cx="2064" cy="0"/>
            </a:xfrm>
            <a:prstGeom prst="line"/>
            <a:noFill/>
            <a:ln w="28575" cap="flat" cmpd="sng">
              <a:solidFill>
                <a:schemeClr val="accent2">
                  <a:alpha val="100000"/>
                </a:schemeClr>
              </a:solidFill>
              <a:prstDash val="dash"/>
              <a:round/>
            </a:ln>
          </p:spPr>
        </p:sp>
        <p:sp>
          <p:nvSpPr>
            <p:cNvPr id="1049617" name="Line 17"/>
            <p:cNvSpPr/>
            <p:nvPr/>
          </p:nvSpPr>
          <p:spPr>
            <a:xfrm rot="0">
              <a:off x="1200" y="2496"/>
              <a:ext cx="2064" cy="0"/>
            </a:xfrm>
            <a:prstGeom prst="line"/>
            <a:noFill/>
            <a:ln w="28575" cap="flat" cmpd="sng">
              <a:solidFill>
                <a:schemeClr val="accent2">
                  <a:alpha val="100000"/>
                </a:schemeClr>
              </a:solidFill>
              <a:prstDash val="dash"/>
              <a:round/>
            </a:ln>
          </p:spPr>
        </p:sp>
      </p:grpSp>
      <p:grpSp>
        <p:nvGrpSpPr>
          <p:cNvPr id="424" name=""/>
          <p:cNvGrpSpPr/>
          <p:nvPr/>
        </p:nvGrpSpPr>
        <p:grpSpPr>
          <a:xfrm rot="0">
            <a:off x="2373312" y="2060575"/>
            <a:ext cx="304800" cy="3200400"/>
            <a:chOff x="1536" y="1344"/>
            <a:chExt cx="192" cy="2016"/>
          </a:xfrm>
        </p:grpSpPr>
        <p:sp>
          <p:nvSpPr>
            <p:cNvPr id="1049618" name="Line 19"/>
            <p:cNvSpPr/>
            <p:nvPr/>
          </p:nvSpPr>
          <p:spPr>
            <a:xfrm rot="0">
              <a:off x="1536" y="1344"/>
              <a:ext cx="0" cy="2016"/>
            </a:xfrm>
            <a:prstGeom prst="line"/>
            <a:noFill/>
            <a:ln w="28575" cap="flat" cmpd="sng">
              <a:solidFill>
                <a:schemeClr val="accent2">
                  <a:alpha val="100000"/>
                </a:schemeClr>
              </a:solidFill>
              <a:prstDash val="dash"/>
              <a:round/>
            </a:ln>
          </p:spPr>
        </p:sp>
        <p:sp>
          <p:nvSpPr>
            <p:cNvPr id="1049619" name="Line 20"/>
            <p:cNvSpPr/>
            <p:nvPr/>
          </p:nvSpPr>
          <p:spPr>
            <a:xfrm rot="0">
              <a:off x="1728" y="2496"/>
              <a:ext cx="0" cy="864"/>
            </a:xfrm>
            <a:prstGeom prst="line"/>
            <a:noFill/>
            <a:ln w="28575" cap="flat" cmpd="sng">
              <a:solidFill>
                <a:schemeClr val="accent2">
                  <a:alpha val="100000"/>
                </a:schemeClr>
              </a:solidFill>
              <a:prstDash val="dash"/>
              <a:round/>
            </a:ln>
          </p:spPr>
        </p:sp>
      </p:grpSp>
      <p:grpSp>
        <p:nvGrpSpPr>
          <p:cNvPr id="425" name=""/>
          <p:cNvGrpSpPr/>
          <p:nvPr/>
        </p:nvGrpSpPr>
        <p:grpSpPr>
          <a:xfrm rot="0">
            <a:off x="4202112" y="2060575"/>
            <a:ext cx="304800" cy="3200400"/>
            <a:chOff x="1536" y="1344"/>
            <a:chExt cx="192" cy="2016"/>
          </a:xfrm>
        </p:grpSpPr>
        <p:sp>
          <p:nvSpPr>
            <p:cNvPr id="1049620" name="Line 22"/>
            <p:cNvSpPr/>
            <p:nvPr/>
          </p:nvSpPr>
          <p:spPr>
            <a:xfrm rot="0">
              <a:off x="1536" y="1344"/>
              <a:ext cx="0" cy="2016"/>
            </a:xfrm>
            <a:prstGeom prst="line"/>
            <a:noFill/>
            <a:ln w="28575" cap="flat" cmpd="sng">
              <a:solidFill>
                <a:schemeClr val="accent2">
                  <a:alpha val="100000"/>
                </a:schemeClr>
              </a:solidFill>
              <a:prstDash val="dash"/>
              <a:round/>
            </a:ln>
          </p:spPr>
        </p:sp>
        <p:sp>
          <p:nvSpPr>
            <p:cNvPr id="1049621" name="Line 23"/>
            <p:cNvSpPr/>
            <p:nvPr/>
          </p:nvSpPr>
          <p:spPr>
            <a:xfrm rot="0">
              <a:off x="1728" y="2496"/>
              <a:ext cx="0" cy="864"/>
            </a:xfrm>
            <a:prstGeom prst="line"/>
            <a:noFill/>
            <a:ln w="28575" cap="flat" cmpd="sng">
              <a:solidFill>
                <a:schemeClr val="accent2">
                  <a:alpha val="100000"/>
                </a:schemeClr>
              </a:solidFill>
              <a:prstDash val="dash"/>
              <a:round/>
            </a:ln>
          </p:spPr>
        </p:sp>
      </p:grpSp>
      <p:grpSp>
        <p:nvGrpSpPr>
          <p:cNvPr id="426" name=""/>
          <p:cNvGrpSpPr/>
          <p:nvPr/>
        </p:nvGrpSpPr>
        <p:grpSpPr>
          <a:xfrm rot="0">
            <a:off x="620712" y="1755775"/>
            <a:ext cx="990600" cy="2339974"/>
            <a:chOff x="432" y="1152"/>
            <a:chExt cx="624" cy="1474"/>
          </a:xfrm>
        </p:grpSpPr>
        <p:sp>
          <p:nvSpPr>
            <p:cNvPr id="1049622" name="Text Box 25"/>
            <p:cNvSpPr txBox="1"/>
            <p:nvPr/>
          </p:nvSpPr>
          <p:spPr>
            <a:xfrm rot="0">
              <a:off x="432" y="1152"/>
              <a:ext cx="62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chemeClr val="accent2"/>
                  </a:solidFill>
                  <a:latin typeface="" pitchFamily="18" charset="0"/>
                </a:rPr>
                <a:t>50%</a:t>
              </a:r>
            </a:p>
          </p:txBody>
        </p:sp>
        <p:sp>
          <p:nvSpPr>
            <p:cNvPr id="1049623" name="Rectangle 26"/>
            <p:cNvSpPr/>
            <p:nvPr/>
          </p:nvSpPr>
          <p:spPr>
            <a:xfrm rot="0">
              <a:off x="480" y="2304"/>
              <a:ext cx="540"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chemeClr val="accent2"/>
                  </a:solidFill>
                  <a:latin typeface="" pitchFamily="18" charset="0"/>
                </a:rPr>
                <a:t>50%</a:t>
              </a:r>
            </a:p>
          </p:txBody>
        </p:sp>
      </p:grpSp>
      <p:grpSp>
        <p:nvGrpSpPr>
          <p:cNvPr id="427" name=""/>
          <p:cNvGrpSpPr/>
          <p:nvPr/>
        </p:nvGrpSpPr>
        <p:grpSpPr>
          <a:xfrm rot="0">
            <a:off x="1992312" y="5108575"/>
            <a:ext cx="1066800" cy="0"/>
            <a:chOff x="1296" y="3264"/>
            <a:chExt cx="672" cy="0"/>
          </a:xfrm>
        </p:grpSpPr>
        <p:sp>
          <p:nvSpPr>
            <p:cNvPr id="1049624" name="Line 28"/>
            <p:cNvSpPr/>
            <p:nvPr/>
          </p:nvSpPr>
          <p:spPr>
            <a:xfrm rot="0">
              <a:off x="1296" y="3264"/>
              <a:ext cx="240" cy="0"/>
            </a:xfrm>
            <a:prstGeom prst="line"/>
            <a:noFill/>
            <a:ln w="28575" cap="flat" cmpd="sng">
              <a:solidFill>
                <a:srgbClr val="FF3300">
                  <a:alpha val="100000"/>
                </a:srgbClr>
              </a:solidFill>
              <a:prstDash val="solid"/>
              <a:round/>
              <a:tailEnd type="triangle" w="med" len="med"/>
            </a:ln>
          </p:spPr>
        </p:sp>
        <p:sp>
          <p:nvSpPr>
            <p:cNvPr id="1049625" name="Line 29"/>
            <p:cNvSpPr/>
            <p:nvPr/>
          </p:nvSpPr>
          <p:spPr>
            <a:xfrm rot="0" flipH="1">
              <a:off x="1728" y="3264"/>
              <a:ext cx="240" cy="0"/>
            </a:xfrm>
            <a:prstGeom prst="line"/>
            <a:noFill/>
            <a:ln w="28575" cap="flat" cmpd="sng">
              <a:solidFill>
                <a:srgbClr val="FF3300">
                  <a:alpha val="100000"/>
                </a:srgbClr>
              </a:solidFill>
              <a:prstDash val="solid"/>
              <a:round/>
              <a:tailEnd type="triangle" w="med" len="med"/>
            </a:ln>
          </p:spPr>
        </p:sp>
      </p:grpSp>
      <p:grpSp>
        <p:nvGrpSpPr>
          <p:cNvPr id="428" name=""/>
          <p:cNvGrpSpPr/>
          <p:nvPr/>
        </p:nvGrpSpPr>
        <p:grpSpPr>
          <a:xfrm rot="0">
            <a:off x="3821112" y="5108575"/>
            <a:ext cx="1066800" cy="0"/>
            <a:chOff x="1296" y="3264"/>
            <a:chExt cx="672" cy="0"/>
          </a:xfrm>
        </p:grpSpPr>
        <p:sp>
          <p:nvSpPr>
            <p:cNvPr id="1049626" name="Line 31"/>
            <p:cNvSpPr/>
            <p:nvPr/>
          </p:nvSpPr>
          <p:spPr>
            <a:xfrm rot="0">
              <a:off x="1296" y="3264"/>
              <a:ext cx="240" cy="0"/>
            </a:xfrm>
            <a:prstGeom prst="line"/>
            <a:noFill/>
            <a:ln w="28575" cap="flat" cmpd="sng">
              <a:solidFill>
                <a:srgbClr val="FF3300">
                  <a:alpha val="100000"/>
                </a:srgbClr>
              </a:solidFill>
              <a:prstDash val="solid"/>
              <a:round/>
              <a:tailEnd type="triangle" w="med" len="med"/>
            </a:ln>
          </p:spPr>
        </p:sp>
        <p:sp>
          <p:nvSpPr>
            <p:cNvPr id="1049627" name="Line 32"/>
            <p:cNvSpPr/>
            <p:nvPr/>
          </p:nvSpPr>
          <p:spPr>
            <a:xfrm rot="0" flipH="1">
              <a:off x="1728" y="3264"/>
              <a:ext cx="240" cy="0"/>
            </a:xfrm>
            <a:prstGeom prst="line"/>
            <a:noFill/>
            <a:ln w="28575" cap="flat" cmpd="sng">
              <a:solidFill>
                <a:srgbClr val="FF3300">
                  <a:alpha val="100000"/>
                </a:srgbClr>
              </a:solidFill>
              <a:prstDash val="solid"/>
              <a:round/>
              <a:tailEnd type="triangle" w="med" len="med"/>
            </a:ln>
          </p:spPr>
        </p:sp>
      </p:grpSp>
      <p:sp>
        <p:nvSpPr>
          <p:cNvPr id="1049628" name="Text Box 33"/>
          <p:cNvSpPr txBox="1"/>
          <p:nvPr/>
        </p:nvSpPr>
        <p:spPr>
          <a:xfrm rot="0">
            <a:off x="2144712" y="5108575"/>
            <a:ext cx="990600" cy="61213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000018"/>
                </a:solidFill>
                <a:latin typeface="" pitchFamily="18" charset="0"/>
              </a:rPr>
              <a:t>t</a:t>
            </a:r>
            <a:r>
              <a:rPr altLang="zh-CN" baseline="-25000" sz="2800" lang="en-US">
                <a:solidFill>
                  <a:srgbClr val="000018"/>
                </a:solidFill>
                <a:latin typeface="" pitchFamily="18" charset="0"/>
              </a:rPr>
              <a:t>pd1</a:t>
            </a:r>
          </a:p>
        </p:txBody>
      </p:sp>
      <p:sp>
        <p:nvSpPr>
          <p:cNvPr id="1049629" name="Rectangle 34"/>
          <p:cNvSpPr/>
          <p:nvPr/>
        </p:nvSpPr>
        <p:spPr>
          <a:xfrm rot="0">
            <a:off x="4049712" y="5108575"/>
            <a:ext cx="762000" cy="61213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000018"/>
                </a:solidFill>
                <a:latin typeface="" pitchFamily="18" charset="0"/>
              </a:rPr>
              <a:t>t</a:t>
            </a:r>
            <a:r>
              <a:rPr altLang="zh-CN" baseline="-25000" sz="2800" lang="en-US">
                <a:solidFill>
                  <a:srgbClr val="000018"/>
                </a:solidFill>
                <a:latin typeface="" pitchFamily="18" charset="0"/>
              </a:rPr>
              <a:t>pd2</a:t>
            </a:r>
          </a:p>
        </p:txBody>
      </p:sp>
      <p:graphicFrame>
        <p:nvGraphicFramePr>
          <p:cNvPr id="4194307" name=""/>
          <p:cNvGraphicFramePr>
            <a:graphicFrameLocks/>
          </p:cNvGraphicFramePr>
          <p:nvPr/>
        </p:nvGraphicFramePr>
        <p:xfrm rot="0">
          <a:off x="5443537" y="765175"/>
          <a:ext cx="1943100" cy="935037"/>
        </p:xfrm>
        <a:graphic>
          <a:graphicData uri="http://schemas.openxmlformats.org/presentationml/2006/ole">
            <mc:AlternateContent xmlns:mc="http://schemas.openxmlformats.org/markup-compatibility/2006">
              <mc:Choice xmlns:v="urn:schemas-microsoft-com:vml" Requires="v">
                <p:oleObj name="公式" r:id="rId1" spid="" imgH="935037" imgW="1943100" showAsIcon="0" progId="Equation.3">
                  <p:embed followColorScheme="full"/>
                  <p:pic>
                    <p:nvPicPr>
                      <p:cNvPr id="2097229" name="Object 35"/>
                      <p:cNvPicPr>
                        <a:picLocks/>
                      </p:cNvPicPr>
                      <p:nvPr/>
                    </p:nvPicPr>
                    <p:blipFill>
                      <a:blip xmlns:r="http://schemas.openxmlformats.org/officeDocument/2006/relationships" r:embed="rId2"/>
                      <a:srcRect l="0" t="0" r="0" b="0"/>
                      <a:stretch>
                        <a:fillRect/>
                      </a:stretch>
                    </p:blipFill>
                    <p:spPr>
                      <a:xfrm rot="0">
                        <a:off x="5443537" y="765175"/>
                        <a:ext cx="1943100" cy="935037"/>
                      </a:xfrm>
                      <a:prstGeom prst="rect"/>
                      <a:noFill/>
                      <a:ln>
                        <a:noFill/>
                      </a:ln>
                    </p:spPr>
                  </p:pic>
                </p:oleObj>
              </mc:Choice>
              <mc:Fallback>
                <p:oleObj name="公式" r:id="rId1" spid="" imgH="935037" imgW="1943100" showAsIcon="0" progId="Equation.3">
                  <p:embed followColorScheme="full"/>
                  <p:pic>
                    <p:nvPicPr>
                      <p:cNvPr id="2097229" name="Object 35"/>
                      <p:cNvPicPr>
                        <a:picLocks/>
                      </p:cNvPicPr>
                      <p:nvPr/>
                    </p:nvPicPr>
                    <p:blipFill>
                      <a:blip xmlns:r="http://schemas.openxmlformats.org/officeDocument/2006/relationships" r:embed="rId2"/>
                      <a:srcRect l="0" t="0" r="0" b="0"/>
                      <a:stretch>
                        <a:fillRect/>
                      </a:stretch>
                    </p:blipFill>
                    <p:spPr>
                      <a:xfrm rot="0">
                        <a:off x="5443537" y="765175"/>
                        <a:ext cx="1943100" cy="935037"/>
                      </a:xfrm>
                      <a:prstGeom prst="rect"/>
                      <a:noFill/>
                      <a:ln>
                        <a:noFill/>
                      </a:ln>
                    </p:spPr>
                  </p:pic>
                </p:oleObj>
              </mc:Fallback>
            </mc:AlternateContent>
          </a:graphicData>
        </a:graphic>
      </p:graphicFrame>
      <p:sp>
        <p:nvSpPr>
          <p:cNvPr id="1049630" name="Rectangle 36"/>
          <p:cNvSpPr/>
          <p:nvPr/>
        </p:nvSpPr>
        <p:spPr>
          <a:xfrm rot="0">
            <a:off x="468312" y="5641975"/>
            <a:ext cx="7162800" cy="66293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spcBef>
                <a:spcPct val="50000"/>
              </a:spcBef>
            </a:pPr>
            <a:r>
              <a:rPr altLang="zh-CN" sz="2800" lang="en-US">
                <a:effectLst>
                  <a:outerShdw algn="tl" blurRad="38100" dir="2700000" dist="38100">
                    <a:srgbClr val="C0C0C0"/>
                  </a:outerShdw>
                </a:effectLst>
                <a:latin typeface="" pitchFamily="18" charset="0"/>
              </a:rPr>
              <a:t> TTL</a:t>
            </a:r>
            <a:r>
              <a:rPr altLang="zh-CN" sz="2800" lang="zh-CN">
                <a:effectLst>
                  <a:outerShdw algn="tl" blurRad="38100" dir="2700000" dist="38100">
                    <a:srgbClr val="C0C0C0"/>
                  </a:outerShdw>
                </a:effectLst>
                <a:latin typeface="" pitchFamily="18" charset="0"/>
              </a:rPr>
              <a:t>的 </a:t>
            </a:r>
            <a:r>
              <a:rPr altLang="zh-CN" sz="2800" i="1" lang="en-US">
                <a:effectLst>
                  <a:outerShdw algn="tl" blurRad="38100" dir="2700000" dist="38100">
                    <a:srgbClr val="C0C0C0"/>
                  </a:outerShdw>
                </a:effectLst>
                <a:latin typeface="" pitchFamily="18" charset="0"/>
              </a:rPr>
              <a:t>t</a:t>
            </a:r>
            <a:r>
              <a:rPr altLang="zh-CN" baseline="-25000" sz="2800" lang="en-US">
                <a:effectLst>
                  <a:outerShdw algn="tl" blurRad="38100" dir="2700000" dist="38100">
                    <a:srgbClr val="C0C0C0"/>
                  </a:outerShdw>
                </a:effectLst>
                <a:latin typeface="" pitchFamily="18" charset="0"/>
              </a:rPr>
              <a:t>pd </a:t>
            </a:r>
            <a:r>
              <a:rPr altLang="en-US" sz="2800" lang="zh-CN">
                <a:effectLst>
                  <a:outerShdw algn="tl" blurRad="38100" dir="2700000" dist="38100">
                    <a:srgbClr val="C0C0C0"/>
                  </a:outerShdw>
                </a:effectLst>
                <a:latin typeface="" pitchFamily="18" charset="0"/>
              </a:rPr>
              <a:t>约在 </a:t>
            </a:r>
            <a:r>
              <a:rPr altLang="zh-CN" sz="2800" lang="en-US">
                <a:effectLst>
                  <a:outerShdw algn="tl" blurRad="38100" dir="2700000" dist="38100">
                    <a:srgbClr val="C0C0C0"/>
                  </a:outerShdw>
                </a:effectLst>
                <a:latin typeface="" pitchFamily="18" charset="0"/>
              </a:rPr>
              <a:t>10ns ~ 40ns</a:t>
            </a:r>
            <a:r>
              <a:rPr altLang="en-US" sz="2800" lang="zh-CN">
                <a:effectLst>
                  <a:outerShdw algn="tl" blurRad="38100" dir="2700000" dist="38100">
                    <a:srgbClr val="C0C0C0"/>
                  </a:outerShdw>
                </a:effectLst>
                <a:latin typeface="" pitchFamily="18" charset="0"/>
              </a:rPr>
              <a:t>，此值愈小愈好。</a:t>
            </a:r>
          </a:p>
        </p:txBody>
      </p:sp>
      <p:sp>
        <p:nvSpPr>
          <p:cNvPr id="1049631" name="Rectangle 37" descr="40%"/>
          <p:cNvSpPr/>
          <p:nvPr/>
        </p:nvSpPr>
        <p:spPr>
          <a:xfrm rot="0">
            <a:off x="5497512" y="2032000"/>
            <a:ext cx="1817687" cy="535940"/>
          </a:xfrm>
          <a:prstGeom prst="rect"/>
          <a:pattFill prst="pct40">
            <a:fgClr>
              <a:srgbClr val="FFCCFF"/>
            </a:fgClr>
            <a:bgClr>
              <a:srgbClr val="FFFFFF"/>
            </a:bgClr>
          </a:pattFill>
          <a:ln w="38100" cap="flat" cmpd="sng">
            <a:solidFill>
              <a:srgbClr val="FF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zh-CN">
                <a:solidFill>
                  <a:schemeClr val="accent2"/>
                </a:solidFill>
                <a:latin typeface="" pitchFamily="18" charset="0"/>
              </a:rPr>
              <a:t>输入波形</a:t>
            </a:r>
            <a:r>
              <a:rPr altLang="zh-CN" i="1" lang="en-US">
                <a:solidFill>
                  <a:schemeClr val="accent2"/>
                </a:solidFill>
                <a:latin typeface="" pitchFamily="18" charset="0"/>
              </a:rPr>
              <a:t>u</a:t>
            </a:r>
            <a:r>
              <a:rPr altLang="zh-CN" baseline="-25000" lang="en-US">
                <a:solidFill>
                  <a:schemeClr val="accent2"/>
                </a:solidFill>
                <a:latin typeface="" pitchFamily="18" charset="0"/>
              </a:rPr>
              <a:t>i</a:t>
            </a:r>
          </a:p>
        </p:txBody>
      </p:sp>
      <p:sp>
        <p:nvSpPr>
          <p:cNvPr id="1049632" name="Rectangle 38" descr="40%"/>
          <p:cNvSpPr/>
          <p:nvPr/>
        </p:nvSpPr>
        <p:spPr>
          <a:xfrm rot="0">
            <a:off x="5497512" y="3736975"/>
            <a:ext cx="1889125" cy="535940"/>
          </a:xfrm>
          <a:prstGeom prst="rect"/>
          <a:pattFill prst="pct40">
            <a:fgClr>
              <a:srgbClr val="FFFF66"/>
            </a:fgClr>
            <a:bgClr>
              <a:srgbClr val="FFFFFF"/>
            </a:bgClr>
          </a:pattFill>
          <a:ln w="38100" cap="flat" cmpd="sng">
            <a:solidFill>
              <a:srgbClr val="FF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zh-CN">
                <a:solidFill>
                  <a:srgbClr val="FF3300"/>
                </a:solidFill>
                <a:latin typeface="" pitchFamily="18" charset="0"/>
              </a:rPr>
              <a:t>输出波形</a:t>
            </a:r>
            <a:r>
              <a:rPr altLang="zh-CN" i="1" lang="en-US">
                <a:solidFill>
                  <a:srgbClr val="FF3300"/>
                </a:solidFill>
                <a:latin typeface="" pitchFamily="18" charset="0"/>
              </a:rPr>
              <a:t>u</a:t>
            </a:r>
            <a:r>
              <a:rPr altLang="zh-CN" baseline="-25000" lang="en-US">
                <a:solidFill>
                  <a:srgbClr val="FF3300"/>
                </a:solidFill>
                <a:latin typeface="" pitchFamily="18" charset="0"/>
              </a:rPr>
              <a:t>O</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421"/>
                                        </p:tgtEl>
                                        <p:attrNameLst>
                                          <p:attrName>style.visibility</p:attrName>
                                        </p:attrNameLst>
                                      </p:cBhvr>
                                      <p:to>
                                        <p:strVal val="visible"/>
                                      </p:to>
                                    </p:set>
                                    <p:animEffect transition="in" filter="wipe(left)">
                                      <p:cBhvr>
                                        <p:cTn dur="500" id="7"/>
                                        <p:tgtEl>
                                          <p:spTgt spid="421"/>
                                        </p:tgtEl>
                                      </p:cBhvr>
                                    </p:animEffect>
                                  </p:childTnLst>
                                </p:cTn>
                              </p:par>
                            </p:childTnLst>
                          </p:cTn>
                        </p:par>
                        <p:par>
                          <p:cTn fill="hold" id="8">
                            <p:stCondLst>
                              <p:cond delay="500"/>
                            </p:stCondLst>
                            <p:childTnLst>
                              <p:par>
                                <p:cTn fill="hold" grpId="0" id="9" nodeType="afterEffect" presetClass="entr" presetID="1" presetSubtype="0">
                                  <p:stCondLst>
                                    <p:cond delay="0"/>
                                  </p:stCondLst>
                                  <p:childTnLst>
                                    <p:set>
                                      <p:cBhvr>
                                        <p:cTn dur="1" fill="hold" id="10">
                                          <p:stCondLst>
                                            <p:cond delay="499"/>
                                          </p:stCondLst>
                                        </p:cTn>
                                        <p:tgtEl>
                                          <p:spTgt spid="1049631"/>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8">
                                  <p:stCondLst>
                                    <p:cond delay="0"/>
                                  </p:stCondLst>
                                  <p:childTnLst>
                                    <p:set>
                                      <p:cBhvr>
                                        <p:cTn dur="1" fill="hold" id="14">
                                          <p:stCondLst>
                                            <p:cond delay="0"/>
                                          </p:stCondLst>
                                        </p:cTn>
                                        <p:tgtEl>
                                          <p:spTgt spid="422"/>
                                        </p:tgtEl>
                                        <p:attrNameLst>
                                          <p:attrName>style.visibility</p:attrName>
                                        </p:attrNameLst>
                                      </p:cBhvr>
                                      <p:to>
                                        <p:strVal val="visible"/>
                                      </p:to>
                                    </p:set>
                                    <p:animEffect transition="in" filter="wipe(left)">
                                      <p:cBhvr>
                                        <p:cTn dur="500" id="15"/>
                                        <p:tgtEl>
                                          <p:spTgt spid="422"/>
                                        </p:tgtEl>
                                      </p:cBhvr>
                                    </p:animEffect>
                                  </p:childTnLst>
                                </p:cTn>
                              </p:par>
                            </p:childTnLst>
                          </p:cTn>
                        </p:par>
                        <p:par>
                          <p:cTn fill="hold" id="16">
                            <p:stCondLst>
                              <p:cond delay="500"/>
                            </p:stCondLst>
                            <p:childTnLst>
                              <p:par>
                                <p:cTn fill="hold" grpId="0" id="17" nodeType="afterEffect" presetClass="entr" presetID="1" presetSubtype="0">
                                  <p:stCondLst>
                                    <p:cond delay="0"/>
                                  </p:stCondLst>
                                  <p:childTnLst>
                                    <p:set>
                                      <p:cBhvr>
                                        <p:cTn dur="1" fill="hold" id="18">
                                          <p:stCondLst>
                                            <p:cond delay="499"/>
                                          </p:stCondLst>
                                        </p:cTn>
                                        <p:tgtEl>
                                          <p:spTgt spid="1049632"/>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8">
                                  <p:stCondLst>
                                    <p:cond delay="0"/>
                                  </p:stCondLst>
                                  <p:childTnLst>
                                    <p:set>
                                      <p:cBhvr>
                                        <p:cTn dur="1" fill="hold" id="22">
                                          <p:stCondLst>
                                            <p:cond delay="0"/>
                                          </p:stCondLst>
                                        </p:cTn>
                                        <p:tgtEl>
                                          <p:spTgt spid="423"/>
                                        </p:tgtEl>
                                        <p:attrNameLst>
                                          <p:attrName>style.visibility</p:attrName>
                                        </p:attrNameLst>
                                      </p:cBhvr>
                                      <p:to>
                                        <p:strVal val="visible"/>
                                      </p:to>
                                    </p:set>
                                    <p:animEffect transition="in" filter="wipe(left)">
                                      <p:cBhvr>
                                        <p:cTn dur="500" id="23"/>
                                        <p:tgtEl>
                                          <p:spTgt spid="423"/>
                                        </p:tgtEl>
                                      </p:cBhvr>
                                    </p:animEffect>
                                  </p:childTnLst>
                                </p:cTn>
                              </p:par>
                            </p:childTnLst>
                          </p:cTn>
                        </p:par>
                        <p:par>
                          <p:cTn fill="hold" id="24">
                            <p:stCondLst>
                              <p:cond delay="500"/>
                            </p:stCondLst>
                            <p:childTnLst>
                              <p:par>
                                <p:cTn fill="hold" id="25" nodeType="afterEffect" presetClass="entr" presetID="3" presetSubtype="10">
                                  <p:stCondLst>
                                    <p:cond delay="0"/>
                                  </p:stCondLst>
                                  <p:childTnLst>
                                    <p:set>
                                      <p:cBhvr>
                                        <p:cTn dur="1" fill="hold" id="26">
                                          <p:stCondLst>
                                            <p:cond delay="0"/>
                                          </p:stCondLst>
                                        </p:cTn>
                                        <p:tgtEl>
                                          <p:spTgt spid="426"/>
                                        </p:tgtEl>
                                        <p:attrNameLst>
                                          <p:attrName>style.visibility</p:attrName>
                                        </p:attrNameLst>
                                      </p:cBhvr>
                                      <p:to>
                                        <p:strVal val="visible"/>
                                      </p:to>
                                    </p:set>
                                    <p:animEffect transition="in" filter="blinds(horizontal)">
                                      <p:cBhvr>
                                        <p:cTn dur="500" id="27"/>
                                        <p:tgtEl>
                                          <p:spTgt spid="426"/>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1">
                                  <p:stCondLst>
                                    <p:cond delay="0"/>
                                  </p:stCondLst>
                                  <p:childTnLst>
                                    <p:set>
                                      <p:cBhvr>
                                        <p:cTn dur="1" fill="hold" id="31">
                                          <p:stCondLst>
                                            <p:cond delay="0"/>
                                          </p:stCondLst>
                                        </p:cTn>
                                        <p:tgtEl>
                                          <p:spTgt spid="424"/>
                                        </p:tgtEl>
                                        <p:attrNameLst>
                                          <p:attrName>style.visibility</p:attrName>
                                        </p:attrNameLst>
                                      </p:cBhvr>
                                      <p:to>
                                        <p:strVal val="visible"/>
                                      </p:to>
                                    </p:set>
                                    <p:animEffect transition="in" filter="wipe(up)">
                                      <p:cBhvr>
                                        <p:cTn dur="500" id="32"/>
                                        <p:tgtEl>
                                          <p:spTgt spid="424"/>
                                        </p:tgtEl>
                                      </p:cBhvr>
                                    </p:animEffect>
                                  </p:childTnLst>
                                </p:cTn>
                              </p:par>
                            </p:childTnLst>
                          </p:cTn>
                        </p:par>
                        <p:par>
                          <p:cTn fill="hold" id="33">
                            <p:stCondLst>
                              <p:cond delay="500"/>
                            </p:stCondLst>
                            <p:childTnLst>
                              <p:par>
                                <p:cTn fill="hold" id="34" nodeType="afterEffect" presetClass="entr" presetID="4" presetSubtype="16">
                                  <p:stCondLst>
                                    <p:cond delay="1000"/>
                                  </p:stCondLst>
                                  <p:childTnLst>
                                    <p:set>
                                      <p:cBhvr>
                                        <p:cTn dur="1" fill="hold" id="35">
                                          <p:stCondLst>
                                            <p:cond delay="0"/>
                                          </p:stCondLst>
                                        </p:cTn>
                                        <p:tgtEl>
                                          <p:spTgt spid="427"/>
                                        </p:tgtEl>
                                        <p:attrNameLst>
                                          <p:attrName>style.visibility</p:attrName>
                                        </p:attrNameLst>
                                      </p:cBhvr>
                                      <p:to>
                                        <p:strVal val="visible"/>
                                      </p:to>
                                    </p:set>
                                    <p:animEffect transition="in" filter="box(in)">
                                      <p:cBhvr>
                                        <p:cTn dur="500" id="36"/>
                                        <p:tgtEl>
                                          <p:spTgt spid="427"/>
                                        </p:tgtEl>
                                      </p:cBhvr>
                                    </p:animEffect>
                                  </p:childTnLst>
                                </p:cTn>
                              </p:par>
                            </p:childTnLst>
                          </p:cTn>
                        </p:par>
                        <p:par>
                          <p:cTn fill="hold" id="37">
                            <p:stCondLst>
                              <p:cond delay="2000"/>
                            </p:stCondLst>
                            <p:childTnLst>
                              <p:par>
                                <p:cTn fill="hold" grpId="0" id="38" nodeType="afterEffect" presetClass="entr" presetID="4" presetSubtype="32">
                                  <p:stCondLst>
                                    <p:cond delay="0"/>
                                  </p:stCondLst>
                                  <p:childTnLst>
                                    <p:set>
                                      <p:cBhvr>
                                        <p:cTn dur="1" fill="hold" id="39">
                                          <p:stCondLst>
                                            <p:cond delay="0"/>
                                          </p:stCondLst>
                                        </p:cTn>
                                        <p:tgtEl>
                                          <p:spTgt spid="1049628"/>
                                        </p:tgtEl>
                                        <p:attrNameLst>
                                          <p:attrName>style.visibility</p:attrName>
                                        </p:attrNameLst>
                                      </p:cBhvr>
                                      <p:to>
                                        <p:strVal val="visible"/>
                                      </p:to>
                                    </p:set>
                                    <p:animEffect transition="in" filter="box(out)">
                                      <p:cBhvr>
                                        <p:cTn dur="500" id="40"/>
                                        <p:tgtEl>
                                          <p:spTgt spid="1049628"/>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22" presetSubtype="1">
                                  <p:stCondLst>
                                    <p:cond delay="0"/>
                                  </p:stCondLst>
                                  <p:childTnLst>
                                    <p:set>
                                      <p:cBhvr>
                                        <p:cTn dur="1" fill="hold" id="44">
                                          <p:stCondLst>
                                            <p:cond delay="0"/>
                                          </p:stCondLst>
                                        </p:cTn>
                                        <p:tgtEl>
                                          <p:spTgt spid="425"/>
                                        </p:tgtEl>
                                        <p:attrNameLst>
                                          <p:attrName>style.visibility</p:attrName>
                                        </p:attrNameLst>
                                      </p:cBhvr>
                                      <p:to>
                                        <p:strVal val="visible"/>
                                      </p:to>
                                    </p:set>
                                    <p:animEffect transition="in" filter="wipe(up)">
                                      <p:cBhvr>
                                        <p:cTn dur="500" id="45"/>
                                        <p:tgtEl>
                                          <p:spTgt spid="425"/>
                                        </p:tgtEl>
                                      </p:cBhvr>
                                    </p:animEffect>
                                  </p:childTnLst>
                                </p:cTn>
                              </p:par>
                            </p:childTnLst>
                          </p:cTn>
                        </p:par>
                        <p:par>
                          <p:cTn fill="hold" id="46">
                            <p:stCondLst>
                              <p:cond delay="500"/>
                            </p:stCondLst>
                            <p:childTnLst>
                              <p:par>
                                <p:cTn fill="hold" id="47" nodeType="afterEffect" presetClass="entr" presetID="4" presetSubtype="16">
                                  <p:stCondLst>
                                    <p:cond delay="1000"/>
                                  </p:stCondLst>
                                  <p:childTnLst>
                                    <p:set>
                                      <p:cBhvr>
                                        <p:cTn dur="1" fill="hold" id="48">
                                          <p:stCondLst>
                                            <p:cond delay="0"/>
                                          </p:stCondLst>
                                        </p:cTn>
                                        <p:tgtEl>
                                          <p:spTgt spid="428"/>
                                        </p:tgtEl>
                                        <p:attrNameLst>
                                          <p:attrName>style.visibility</p:attrName>
                                        </p:attrNameLst>
                                      </p:cBhvr>
                                      <p:to>
                                        <p:strVal val="visible"/>
                                      </p:to>
                                    </p:set>
                                    <p:animEffect transition="in" filter="box(in)">
                                      <p:cBhvr>
                                        <p:cTn dur="500" id="49"/>
                                        <p:tgtEl>
                                          <p:spTgt spid="428"/>
                                        </p:tgtEl>
                                      </p:cBhvr>
                                    </p:animEffect>
                                  </p:childTnLst>
                                </p:cTn>
                              </p:par>
                            </p:childTnLst>
                          </p:cTn>
                        </p:par>
                        <p:par>
                          <p:cTn fill="hold" id="50">
                            <p:stCondLst>
                              <p:cond delay="2000"/>
                            </p:stCondLst>
                            <p:childTnLst>
                              <p:par>
                                <p:cTn fill="hold" grpId="0" id="51" nodeType="afterEffect" presetClass="entr" presetID="4" presetSubtype="32">
                                  <p:stCondLst>
                                    <p:cond delay="0"/>
                                  </p:stCondLst>
                                  <p:childTnLst>
                                    <p:set>
                                      <p:cBhvr>
                                        <p:cTn dur="1" fill="hold" id="52">
                                          <p:stCondLst>
                                            <p:cond delay="0"/>
                                          </p:stCondLst>
                                        </p:cTn>
                                        <p:tgtEl>
                                          <p:spTgt spid="1049629"/>
                                        </p:tgtEl>
                                        <p:attrNameLst>
                                          <p:attrName>style.visibility</p:attrName>
                                        </p:attrNameLst>
                                      </p:cBhvr>
                                      <p:to>
                                        <p:strVal val="visible"/>
                                      </p:to>
                                    </p:set>
                                    <p:animEffect transition="in" filter="box(out)">
                                      <p:cBhvr>
                                        <p:cTn dur="500" id="53"/>
                                        <p:tgtEl>
                                          <p:spTgt spid="1049629"/>
                                        </p:tgtEl>
                                      </p:cBhvr>
                                    </p:animEffect>
                                  </p:childTnLst>
                                </p:cTn>
                              </p:par>
                            </p:childTnLst>
                          </p:cTn>
                        </p:par>
                      </p:childTnLst>
                    </p:cTn>
                  </p:par>
                  <p:par>
                    <p:cTn fill="hold" id="54">
                      <p:stCondLst>
                        <p:cond delay="indefinite"/>
                      </p:stCondLst>
                      <p:childTnLst>
                        <p:par>
                          <p:cTn fill="hold" id="55">
                            <p:stCondLst>
                              <p:cond delay="0"/>
                            </p:stCondLst>
                            <p:childTnLst>
                              <p:par>
                                <p:cTn fill="hold" id="56" nodeType="clickEffect" presetClass="entr" presetID="22" presetSubtype="8">
                                  <p:stCondLst>
                                    <p:cond delay="0"/>
                                  </p:stCondLst>
                                  <p:childTnLst>
                                    <p:set>
                                      <p:cBhvr>
                                        <p:cTn dur="1" fill="hold" id="57">
                                          <p:stCondLst>
                                            <p:cond delay="0"/>
                                          </p:stCondLst>
                                        </p:cTn>
                                        <p:tgtEl>
                                          <p:spTgt spid="4194307"/>
                                        </p:tgtEl>
                                        <p:attrNameLst>
                                          <p:attrName>style.visibility</p:attrName>
                                        </p:attrNameLst>
                                      </p:cBhvr>
                                      <p:to>
                                        <p:strVal val="visible"/>
                                      </p:to>
                                    </p:set>
                                    <p:animEffect transition="in" filter="wipe(left)">
                                      <p:cBhvr>
                                        <p:cTn dur="500" id="58"/>
                                        <p:tgtEl>
                                          <p:spTgt spid="4194307"/>
                                        </p:tgtEl>
                                      </p:cBhvr>
                                    </p:animEffect>
                                  </p:childTnLst>
                                </p:cTn>
                              </p:par>
                            </p:childTnLst>
                          </p:cTn>
                        </p:par>
                      </p:childTnLst>
                    </p:cTn>
                  </p:par>
                  <p:par>
                    <p:cTn fill="hold" id="59">
                      <p:stCondLst>
                        <p:cond delay="indefinite"/>
                      </p:stCondLst>
                      <p:childTnLst>
                        <p:par>
                          <p:cTn fill="hold" id="60">
                            <p:stCondLst>
                              <p:cond delay="0"/>
                            </p:stCondLst>
                            <p:childTnLst>
                              <p:par>
                                <p:cTn fill="hold" grpId="0" id="61" nodeType="clickEffect" presetClass="entr" presetID="22" presetSubtype="8">
                                  <p:stCondLst>
                                    <p:cond delay="0"/>
                                  </p:stCondLst>
                                  <p:childTnLst>
                                    <p:set>
                                      <p:cBhvr>
                                        <p:cTn dur="1" fill="hold" id="62">
                                          <p:stCondLst>
                                            <p:cond delay="0"/>
                                          </p:stCondLst>
                                        </p:cTn>
                                        <p:tgtEl>
                                          <p:spTgt spid="1049630"/>
                                        </p:tgtEl>
                                        <p:attrNameLst>
                                          <p:attrName>style.visibility</p:attrName>
                                        </p:attrNameLst>
                                      </p:cBhvr>
                                      <p:to>
                                        <p:strVal val="visible"/>
                                      </p:to>
                                    </p:set>
                                    <p:animEffect transition="in" filter="wipe(left)">
                                      <p:cBhvr>
                                        <p:cTn dur="500" id="63"/>
                                        <p:tgtEl>
                                          <p:spTgt spid="1049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28" grpId="0" uiExpand="0" build="whole"/>
      <p:bldP spid="1049629" grpId="0" uiExpand="0" build="whole"/>
      <p:bldP spid="1049630" grpId="0" uiExpand="0" build="whole"/>
      <p:bldP spid="1049631" grpId="0" uiExpand="0" build="whole" animBg="1"/>
      <p:bldP spid="1049632" grpId="0" uiExpand="0" build="whole"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429" name=""/>
        <p:cNvGrpSpPr/>
        <p:nvPr/>
      </p:nvGrpSpPr>
      <p:grpSpPr>
        <a:xfrm rot="0">
          <a:off x="0" y="0"/>
          <a:ext cx="0" cy="0"/>
          <a:chOff x="0" y="0"/>
          <a:chExt cx="0" cy="0"/>
        </a:xfrm>
      </p:grpSpPr>
      <p:pic>
        <p:nvPicPr>
          <p:cNvPr id="2097230" name="Picture 241" descr="图片11"/>
          <p:cNvPicPr>
            <a:picLocks/>
          </p:cNvPicPr>
          <p:nvPr/>
        </p:nvPicPr>
        <p:blipFill>
          <a:blip xmlns:r="http://schemas.openxmlformats.org/officeDocument/2006/relationships" r:embed="rId1"/>
          <a:srcRect l="0" t="0" r="0" b="0"/>
          <a:stretch>
            <a:fillRect/>
          </a:stretch>
        </p:blipFill>
        <p:spPr>
          <a:xfrm rot="0">
            <a:off x="2406650" y="1382712"/>
            <a:ext cx="6761162" cy="4516437"/>
          </a:xfrm>
          <a:prstGeom prst="rect"/>
          <a:noFill/>
          <a:ln>
            <a:noFill/>
          </a:ln>
        </p:spPr>
      </p:pic>
      <p:grpSp>
        <p:nvGrpSpPr>
          <p:cNvPr id="430" name=""/>
          <p:cNvGrpSpPr/>
          <p:nvPr/>
        </p:nvGrpSpPr>
        <p:grpSpPr>
          <a:xfrm rot="0">
            <a:off x="3798887" y="2403475"/>
            <a:ext cx="1612900" cy="2428875"/>
            <a:chOff x="2432" y="1485"/>
            <a:chExt cx="1056" cy="1530"/>
          </a:xfrm>
        </p:grpSpPr>
        <p:sp>
          <p:nvSpPr>
            <p:cNvPr id="1049633" name="Line 212"/>
            <p:cNvSpPr/>
            <p:nvPr/>
          </p:nvSpPr>
          <p:spPr>
            <a:xfrm rot="0">
              <a:off x="2583" y="2589"/>
              <a:ext cx="503" cy="0"/>
            </a:xfrm>
            <a:prstGeom prst="line"/>
            <a:noFill/>
            <a:ln w="38100" cap="flat" cmpd="sng">
              <a:solidFill>
                <a:srgbClr val="CC0000">
                  <a:alpha val="100000"/>
                </a:srgbClr>
              </a:solidFill>
              <a:prstDash val="solid"/>
              <a:round/>
            </a:ln>
          </p:spPr>
        </p:sp>
        <p:grpSp>
          <p:nvGrpSpPr>
            <p:cNvPr id="431" name=""/>
            <p:cNvGrpSpPr/>
            <p:nvPr/>
          </p:nvGrpSpPr>
          <p:grpSpPr>
            <a:xfrm rot="0">
              <a:off x="2432" y="1485"/>
              <a:ext cx="1056" cy="1530"/>
              <a:chOff x="2432" y="1485"/>
              <a:chExt cx="1056" cy="1530"/>
            </a:xfrm>
          </p:grpSpPr>
          <p:grpSp>
            <p:nvGrpSpPr>
              <p:cNvPr id="432" name=""/>
              <p:cNvGrpSpPr/>
              <p:nvPr/>
            </p:nvGrpSpPr>
            <p:grpSpPr>
              <a:xfrm rot="0">
                <a:off x="3075" y="1677"/>
                <a:ext cx="413" cy="288"/>
                <a:chOff x="2928" y="2448"/>
                <a:chExt cx="432" cy="336"/>
              </a:xfrm>
            </p:grpSpPr>
            <p:grpSp>
              <p:nvGrpSpPr>
                <p:cNvPr id="433" name=""/>
                <p:cNvGrpSpPr/>
                <p:nvPr/>
              </p:nvGrpSpPr>
              <p:grpSpPr>
                <a:xfrm rot="0">
                  <a:off x="3024" y="2448"/>
                  <a:ext cx="192" cy="336"/>
                  <a:chOff x="864" y="2976"/>
                  <a:chExt cx="192" cy="336"/>
                </a:xfrm>
              </p:grpSpPr>
              <p:sp>
                <p:nvSpPr>
                  <p:cNvPr id="1049634" name="Line 216"/>
                  <p:cNvSpPr/>
                  <p:nvPr/>
                </p:nvSpPr>
                <p:spPr>
                  <a:xfrm rot="0">
                    <a:off x="864" y="2976"/>
                    <a:ext cx="0" cy="336"/>
                  </a:xfrm>
                  <a:prstGeom prst="line"/>
                  <a:noFill/>
                  <a:ln w="38100" cap="flat" cmpd="sng">
                    <a:solidFill>
                      <a:srgbClr val="CC0000">
                        <a:alpha val="100000"/>
                      </a:srgbClr>
                    </a:solidFill>
                    <a:prstDash val="solid"/>
                    <a:round/>
                  </a:ln>
                </p:spPr>
              </p:sp>
              <p:sp>
                <p:nvSpPr>
                  <p:cNvPr id="1049635" name="Line 217"/>
                  <p:cNvSpPr/>
                  <p:nvPr/>
                </p:nvSpPr>
                <p:spPr>
                  <a:xfrm rot="0" flipV="1">
                    <a:off x="864" y="3024"/>
                    <a:ext cx="192" cy="144"/>
                  </a:xfrm>
                  <a:prstGeom prst="line"/>
                  <a:noFill/>
                  <a:ln w="38100" cap="flat" cmpd="sng">
                    <a:solidFill>
                      <a:srgbClr val="CC0000">
                        <a:alpha val="100000"/>
                      </a:srgbClr>
                    </a:solidFill>
                    <a:prstDash val="solid"/>
                    <a:round/>
                  </a:ln>
                </p:spPr>
              </p:sp>
              <p:sp>
                <p:nvSpPr>
                  <p:cNvPr id="1049636" name="Line 218"/>
                  <p:cNvSpPr/>
                  <p:nvPr/>
                </p:nvSpPr>
                <p:spPr>
                  <a:xfrm rot="0">
                    <a:off x="1056" y="3024"/>
                    <a:ext cx="0" cy="288"/>
                  </a:xfrm>
                  <a:prstGeom prst="line"/>
                  <a:noFill/>
                  <a:ln w="38100" cap="flat" cmpd="sng">
                    <a:solidFill>
                      <a:srgbClr val="CC0000">
                        <a:alpha val="100000"/>
                      </a:srgbClr>
                    </a:solidFill>
                    <a:prstDash val="solid"/>
                    <a:round/>
                  </a:ln>
                </p:spPr>
              </p:sp>
              <p:sp>
                <p:nvSpPr>
                  <p:cNvPr id="1049637" name="Line 219"/>
                  <p:cNvSpPr/>
                  <p:nvPr/>
                </p:nvSpPr>
                <p:spPr>
                  <a:xfrm rot="0">
                    <a:off x="864" y="3168"/>
                    <a:ext cx="192" cy="144"/>
                  </a:xfrm>
                  <a:prstGeom prst="line"/>
                  <a:noFill/>
                  <a:ln w="38100" cap="flat" cmpd="sng">
                    <a:solidFill>
                      <a:srgbClr val="CC0000">
                        <a:alpha val="100000"/>
                      </a:srgbClr>
                    </a:solidFill>
                    <a:prstDash val="solid"/>
                    <a:round/>
                  </a:ln>
                </p:spPr>
              </p:sp>
            </p:grpSp>
            <p:sp>
              <p:nvSpPr>
                <p:cNvPr id="1049638" name="Line 220"/>
                <p:cNvSpPr/>
                <p:nvPr/>
              </p:nvSpPr>
              <p:spPr>
                <a:xfrm rot="0">
                  <a:off x="2928" y="2640"/>
                  <a:ext cx="432" cy="0"/>
                </a:xfrm>
                <a:prstGeom prst="line"/>
                <a:noFill/>
                <a:ln w="38100" cap="flat" cmpd="sng">
                  <a:solidFill>
                    <a:srgbClr val="CC0000">
                      <a:alpha val="100000"/>
                    </a:srgbClr>
                  </a:solidFill>
                  <a:prstDash val="solid"/>
                  <a:round/>
                </a:ln>
              </p:spPr>
            </p:sp>
          </p:grpSp>
          <p:sp>
            <p:nvSpPr>
              <p:cNvPr id="1049639" name="Line 221"/>
              <p:cNvSpPr/>
              <p:nvPr/>
            </p:nvSpPr>
            <p:spPr>
              <a:xfrm rot="0">
                <a:off x="3075" y="1847"/>
                <a:ext cx="0" cy="744"/>
              </a:xfrm>
              <a:prstGeom prst="line"/>
              <a:noFill/>
              <a:ln w="38100" cap="flat" cmpd="sng">
                <a:solidFill>
                  <a:srgbClr val="CC0000">
                    <a:alpha val="100000"/>
                  </a:srgbClr>
                </a:solidFill>
                <a:prstDash val="solid"/>
                <a:round/>
              </a:ln>
            </p:spPr>
          </p:sp>
          <p:sp>
            <p:nvSpPr>
              <p:cNvPr id="1049640" name="Rectangle 222"/>
              <p:cNvSpPr/>
              <p:nvPr/>
            </p:nvSpPr>
            <p:spPr>
              <a:xfrm rot="0">
                <a:off x="3075" y="1485"/>
                <a:ext cx="365"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CC0000"/>
                    </a:solidFill>
                    <a:latin typeface="" pitchFamily="18" charset="0"/>
                  </a:rPr>
                  <a:t>  D</a:t>
                </a:r>
              </a:p>
            </p:txBody>
          </p:sp>
          <p:sp>
            <p:nvSpPr>
              <p:cNvPr id="1049641" name="Rectangle 223"/>
              <p:cNvSpPr/>
              <p:nvPr/>
            </p:nvSpPr>
            <p:spPr>
              <a:xfrm rot="0">
                <a:off x="2432" y="2733"/>
                <a:ext cx="287" cy="28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i="1" lang="en-US">
                    <a:solidFill>
                      <a:srgbClr val="CC0000"/>
                    </a:solidFill>
                    <a:latin typeface="" pitchFamily="18" charset="0"/>
                  </a:rPr>
                  <a:t>E</a:t>
                </a:r>
              </a:p>
            </p:txBody>
          </p:sp>
        </p:grpSp>
      </p:grpSp>
      <p:sp>
        <p:nvSpPr>
          <p:cNvPr id="1049642" name="Rectangle 224"/>
          <p:cNvSpPr/>
          <p:nvPr>
            <p:ph type="subTitle" sz="full" idx="1"/>
          </p:nvPr>
        </p:nvSpPr>
        <p:spPr>
          <a:xfrm rot="0">
            <a:off x="458787" y="692150"/>
            <a:ext cx="4876800" cy="6096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r>
              <a:rPr altLang="zh-CN" b="1" lang="en-US">
                <a:effectLst>
                  <a:outerShdw algn="tl" blurRad="38100" dir="2700000" dist="38100">
                    <a:srgbClr val="C0C0C0"/>
                  </a:outerShdw>
                </a:effectLst>
              </a:rPr>
              <a:t>20.3.2   </a:t>
            </a:r>
            <a:r>
              <a:rPr altLang="en-US" b="1" lang="zh-CN">
                <a:effectLst>
                  <a:outerShdw algn="tl" blurRad="38100" dir="2700000" dist="38100">
                    <a:srgbClr val="C0C0C0"/>
                  </a:outerShdw>
                </a:effectLst>
              </a:rPr>
              <a:t>三态输出与非门</a:t>
            </a:r>
          </a:p>
        </p:txBody>
      </p:sp>
      <p:grpSp>
        <p:nvGrpSpPr>
          <p:cNvPr id="434" name=""/>
          <p:cNvGrpSpPr/>
          <p:nvPr/>
        </p:nvGrpSpPr>
        <p:grpSpPr>
          <a:xfrm rot="0">
            <a:off x="98425" y="2849563"/>
            <a:ext cx="2592387" cy="2506662"/>
            <a:chOff x="113" y="1750"/>
            <a:chExt cx="1633" cy="1579"/>
          </a:xfrm>
        </p:grpSpPr>
        <p:sp>
          <p:nvSpPr>
            <p:cNvPr id="1049643" name="AutoShape 226" descr="10%"/>
            <p:cNvSpPr/>
            <p:nvPr/>
          </p:nvSpPr>
          <p:spPr>
            <a:xfrm rot="0">
              <a:off x="113" y="1750"/>
              <a:ext cx="1633" cy="1579"/>
            </a:xfrm>
            <a:prstGeom prst="verticalScroll"/>
            <a:pattFill prst="pct10">
              <a:fgClr>
                <a:srgbClr val="33CCFF"/>
              </a:fgClr>
              <a:bgClr>
                <a:srgbClr val="FFFFFF"/>
              </a:bgClr>
            </a:pattFill>
            <a:ln w="28575" cap="sq" cmpd="sng">
              <a:solidFill>
                <a:srgbClr val="006600">
                  <a:alpha val="100000"/>
                </a:srgbClr>
              </a:solidFill>
              <a:prstDash val="solid"/>
              <a:round/>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lnSpc>
                  <a:spcPct val="110000"/>
                </a:lnSpc>
                <a:spcBef>
                  <a:spcPct val="30000"/>
                </a:spcBef>
              </a:pPr>
              <a:r>
                <a:rPr altLang="en-US" sz="2800" lang="zh-CN">
                  <a:effectLst>
                    <a:outerShdw algn="tl" blurRad="38100" dir="2700000" dist="38100">
                      <a:srgbClr val="C0C0C0"/>
                    </a:outerShdw>
                  </a:effectLst>
                  <a:latin typeface="" pitchFamily="18" charset="0"/>
                </a:rPr>
                <a:t>当控制端为高电平</a:t>
              </a:r>
              <a:r>
                <a:rPr altLang="zh-CN" sz="2800" lang="en-US">
                  <a:solidFill>
                    <a:srgbClr val="FF0000"/>
                  </a:solidFill>
                  <a:effectLst>
                    <a:outerShdw algn="tl" blurRad="38100" dir="2700000" dist="38100">
                      <a:srgbClr val="C0C0C0"/>
                    </a:outerShdw>
                  </a:effectLst>
                  <a:latin typeface="" pitchFamily="18" charset="0"/>
                </a:rPr>
                <a:t>1</a:t>
              </a:r>
              <a:r>
                <a:rPr altLang="en-US" sz="2800" lang="zh-CN">
                  <a:effectLst>
                    <a:outerShdw algn="tl" blurRad="38100" dir="2700000" dist="38100">
                      <a:srgbClr val="C0C0C0"/>
                    </a:outerShdw>
                  </a:effectLst>
                  <a:latin typeface="" pitchFamily="18" charset="0"/>
                </a:rPr>
                <a:t>时</a:t>
              </a:r>
              <a:r>
                <a:rPr altLang="zh-CN" sz="2800" lang="en-US">
                  <a:effectLst>
                    <a:outerShdw algn="tl" blurRad="38100" dir="2700000" dist="38100">
                      <a:srgbClr val="C0C0C0"/>
                    </a:outerShdw>
                  </a:effectLst>
                  <a:latin typeface="" pitchFamily="18" charset="0"/>
                </a:rPr>
                <a:t>, </a:t>
              </a:r>
              <a:r>
                <a:rPr altLang="en-US" sz="2800" lang="zh-CN">
                  <a:effectLst>
                    <a:outerShdw algn="tl" blurRad="38100" dir="2700000" dist="38100">
                      <a:srgbClr val="C0C0C0"/>
                    </a:outerShdw>
                  </a:effectLst>
                  <a:latin typeface="" pitchFamily="18" charset="0"/>
                </a:rPr>
                <a:t>实现正常的与非逻辑关系</a:t>
              </a:r>
            </a:p>
            <a:p>
              <a:pPr algn="ctr" eaLnBrk="1" hangingPunct="1" latinLnBrk="1" lvl="0">
                <a:lnSpc>
                  <a:spcPct val="110000"/>
                </a:lnSpc>
                <a:spcBef>
                  <a:spcPct val="30000"/>
                </a:spcBef>
              </a:pPr>
              <a:r>
                <a:rPr altLang="zh-CN" sz="2800" i="1" lang="en-US">
                  <a:solidFill>
                    <a:srgbClr val="FF0000"/>
                  </a:solidFill>
                  <a:effectLst>
                    <a:outerShdw algn="tl" blurRad="38100" dir="2700000" dist="38100">
                      <a:srgbClr val="C0C0C0"/>
                    </a:outerShdw>
                  </a:effectLst>
                  <a:latin typeface="" pitchFamily="18" charset="0"/>
                </a:rPr>
                <a:t>Y </a:t>
              </a:r>
              <a:r>
                <a:rPr altLang="zh-CN" sz="2800" lang="en-US">
                  <a:solidFill>
                    <a:srgbClr val="FF0000"/>
                  </a:solidFill>
                  <a:effectLst>
                    <a:outerShdw algn="tl" blurRad="38100" dir="2700000" dist="38100">
                      <a:srgbClr val="C0C0C0"/>
                    </a:outerShdw>
                  </a:effectLst>
                  <a:latin typeface="" pitchFamily="18" charset="0"/>
                </a:rPr>
                <a:t>= </a:t>
              </a:r>
              <a:r>
                <a:rPr altLang="zh-CN" sz="2800" i="1" lang="en-US">
                  <a:solidFill>
                    <a:srgbClr val="FF0000"/>
                  </a:solidFill>
                  <a:effectLst>
                    <a:outerShdw algn="tl" blurRad="38100" dir="2700000" dist="38100">
                      <a:srgbClr val="C0C0C0"/>
                    </a:outerShdw>
                  </a:effectLst>
                  <a:latin typeface="" pitchFamily="18" charset="0"/>
                </a:rPr>
                <a:t>A • B</a:t>
              </a:r>
            </a:p>
          </p:txBody>
        </p:sp>
        <p:sp>
          <p:nvSpPr>
            <p:cNvPr id="1049644" name="Line 227" descr="10%"/>
            <p:cNvSpPr/>
            <p:nvPr/>
          </p:nvSpPr>
          <p:spPr>
            <a:xfrm rot="0">
              <a:off x="884" y="3142"/>
              <a:ext cx="451" cy="0"/>
            </a:xfrm>
            <a:prstGeom prst="line"/>
            <a:noFill/>
            <a:ln w="28575" cap="sq" cmpd="sng">
              <a:solidFill>
                <a:srgbClr val="FF0000">
                  <a:alpha val="100000"/>
                </a:srgbClr>
              </a:solidFill>
              <a:prstDash val="solid"/>
              <a:round/>
            </a:ln>
          </p:spPr>
        </p:sp>
      </p:grpSp>
      <p:sp>
        <p:nvSpPr>
          <p:cNvPr id="1049645" name="Text Box 228"/>
          <p:cNvSpPr txBox="1"/>
          <p:nvPr/>
        </p:nvSpPr>
        <p:spPr>
          <a:xfrm rot="0">
            <a:off x="4159250" y="4338637"/>
            <a:ext cx="474981" cy="510541"/>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CC0000"/>
                </a:solidFill>
                <a:latin typeface="" pitchFamily="18" charset="0"/>
              </a:rPr>
              <a:t> 1 </a:t>
            </a:r>
          </a:p>
        </p:txBody>
      </p:sp>
      <p:sp>
        <p:nvSpPr>
          <p:cNvPr id="1049646" name="Rectangle 229"/>
          <p:cNvSpPr/>
          <p:nvPr/>
        </p:nvSpPr>
        <p:spPr>
          <a:xfrm rot="0">
            <a:off x="534987" y="1327150"/>
            <a:ext cx="1600200" cy="6858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2800" lang="en-US">
                <a:solidFill>
                  <a:srgbClr val="CC0000"/>
                </a:solidFill>
                <a:effectLst>
                  <a:outerShdw algn="tl" blurRad="38100" dir="2700000" dist="38100">
                    <a:srgbClr val="C0C0C0"/>
                  </a:outerShdw>
                </a:effectLst>
              </a:rPr>
              <a:t>1. </a:t>
            </a:r>
            <a:r>
              <a:rPr altLang="en-US" sz="2800" lang="zh-CN">
                <a:solidFill>
                  <a:srgbClr val="CC0000"/>
                </a:solidFill>
                <a:effectLst>
                  <a:outerShdw algn="tl" blurRad="38100" dir="2700000" dist="38100">
                    <a:srgbClr val="C0C0C0"/>
                  </a:outerShdw>
                </a:effectLst>
              </a:rPr>
              <a:t>电路</a:t>
            </a:r>
          </a:p>
        </p:txBody>
      </p:sp>
      <p:grpSp>
        <p:nvGrpSpPr>
          <p:cNvPr id="435" name=""/>
          <p:cNvGrpSpPr/>
          <p:nvPr/>
        </p:nvGrpSpPr>
        <p:grpSpPr>
          <a:xfrm rot="0">
            <a:off x="4768850" y="2403475"/>
            <a:ext cx="655637" cy="762000"/>
            <a:chOff x="2995" y="1485"/>
            <a:chExt cx="413" cy="480"/>
          </a:xfrm>
        </p:grpSpPr>
        <p:grpSp>
          <p:nvGrpSpPr>
            <p:cNvPr id="436" name=""/>
            <p:cNvGrpSpPr/>
            <p:nvPr/>
          </p:nvGrpSpPr>
          <p:grpSpPr>
            <a:xfrm rot="0">
              <a:off x="2995" y="1677"/>
              <a:ext cx="413" cy="288"/>
              <a:chOff x="2928" y="2448"/>
              <a:chExt cx="432" cy="336"/>
            </a:xfrm>
          </p:grpSpPr>
          <p:grpSp>
            <p:nvGrpSpPr>
              <p:cNvPr id="437" name=""/>
              <p:cNvGrpSpPr/>
              <p:nvPr/>
            </p:nvGrpSpPr>
            <p:grpSpPr>
              <a:xfrm rot="0">
                <a:off x="3024" y="2448"/>
                <a:ext cx="192" cy="336"/>
                <a:chOff x="864" y="2976"/>
                <a:chExt cx="192" cy="336"/>
              </a:xfrm>
            </p:grpSpPr>
            <p:sp>
              <p:nvSpPr>
                <p:cNvPr id="1049647" name="Line 233"/>
                <p:cNvSpPr/>
                <p:nvPr/>
              </p:nvSpPr>
              <p:spPr>
                <a:xfrm rot="0">
                  <a:off x="864" y="2976"/>
                  <a:ext cx="0" cy="336"/>
                </a:xfrm>
                <a:prstGeom prst="line"/>
                <a:noFill/>
                <a:ln w="38100" cap="flat" cmpd="sng">
                  <a:solidFill>
                    <a:schemeClr val="lt1">
                      <a:alpha val="100000"/>
                    </a:schemeClr>
                  </a:solidFill>
                  <a:prstDash val="solid"/>
                  <a:round/>
                </a:ln>
              </p:spPr>
            </p:sp>
            <p:sp>
              <p:nvSpPr>
                <p:cNvPr id="1049648" name="Line 234"/>
                <p:cNvSpPr/>
                <p:nvPr/>
              </p:nvSpPr>
              <p:spPr>
                <a:xfrm rot="0" flipV="1">
                  <a:off x="864" y="3024"/>
                  <a:ext cx="192" cy="144"/>
                </a:xfrm>
                <a:prstGeom prst="line"/>
                <a:noFill/>
                <a:ln w="38100" cap="flat" cmpd="sng">
                  <a:solidFill>
                    <a:schemeClr val="lt1">
                      <a:alpha val="100000"/>
                    </a:schemeClr>
                  </a:solidFill>
                  <a:prstDash val="solid"/>
                  <a:round/>
                </a:ln>
              </p:spPr>
            </p:sp>
            <p:sp>
              <p:nvSpPr>
                <p:cNvPr id="1049649" name="Line 235"/>
                <p:cNvSpPr/>
                <p:nvPr/>
              </p:nvSpPr>
              <p:spPr>
                <a:xfrm rot="0">
                  <a:off x="1056" y="3024"/>
                  <a:ext cx="0" cy="288"/>
                </a:xfrm>
                <a:prstGeom prst="line"/>
                <a:noFill/>
                <a:ln w="38100" cap="flat" cmpd="sng">
                  <a:solidFill>
                    <a:schemeClr val="lt1">
                      <a:alpha val="100000"/>
                    </a:schemeClr>
                  </a:solidFill>
                  <a:prstDash val="solid"/>
                  <a:round/>
                </a:ln>
              </p:spPr>
            </p:sp>
            <p:sp>
              <p:nvSpPr>
                <p:cNvPr id="1049650" name="Line 236"/>
                <p:cNvSpPr/>
                <p:nvPr/>
              </p:nvSpPr>
              <p:spPr>
                <a:xfrm rot="0">
                  <a:off x="864" y="3168"/>
                  <a:ext cx="192" cy="144"/>
                </a:xfrm>
                <a:prstGeom prst="line"/>
                <a:noFill/>
                <a:ln w="38100" cap="flat" cmpd="sng">
                  <a:solidFill>
                    <a:schemeClr val="lt1">
                      <a:alpha val="100000"/>
                    </a:schemeClr>
                  </a:solidFill>
                  <a:prstDash val="solid"/>
                  <a:round/>
                </a:ln>
              </p:spPr>
            </p:sp>
          </p:grpSp>
          <p:sp>
            <p:nvSpPr>
              <p:cNvPr id="1049651" name="Line 237"/>
              <p:cNvSpPr/>
              <p:nvPr/>
            </p:nvSpPr>
            <p:spPr>
              <a:xfrm rot="0">
                <a:off x="2928" y="2640"/>
                <a:ext cx="432" cy="0"/>
              </a:xfrm>
              <a:prstGeom prst="line"/>
              <a:noFill/>
              <a:ln w="38100" cap="flat" cmpd="sng">
                <a:solidFill>
                  <a:schemeClr val="lt1">
                    <a:alpha val="100000"/>
                  </a:schemeClr>
                </a:solidFill>
                <a:prstDash val="solid"/>
                <a:round/>
              </a:ln>
            </p:spPr>
          </p:sp>
        </p:grpSp>
        <p:sp>
          <p:nvSpPr>
            <p:cNvPr id="1049652" name="Rectangle 238"/>
            <p:cNvSpPr/>
            <p:nvPr/>
          </p:nvSpPr>
          <p:spPr>
            <a:xfrm rot="0">
              <a:off x="2995" y="1485"/>
              <a:ext cx="351"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latin typeface="" pitchFamily="18" charset="0"/>
                </a:rPr>
                <a:t>  D</a:t>
              </a:r>
            </a:p>
          </p:txBody>
        </p:sp>
      </p:grpSp>
      <p:sp>
        <p:nvSpPr>
          <p:cNvPr id="1049653" name="Rectangle 239"/>
          <p:cNvSpPr/>
          <p:nvPr/>
        </p:nvSpPr>
        <p:spPr>
          <a:xfrm rot="0">
            <a:off x="3367087" y="4699000"/>
            <a:ext cx="1103312"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lang="zh-CN">
                <a:solidFill>
                  <a:srgbClr val="CC0000"/>
                </a:solidFill>
              </a:rPr>
              <a:t>控制端</a:t>
            </a:r>
          </a:p>
        </p:txBody>
      </p:sp>
      <p:sp>
        <p:nvSpPr>
          <p:cNvPr id="1049654" name="AutoShape 240" descr="小棋盘"/>
          <p:cNvSpPr/>
          <p:nvPr/>
        </p:nvSpPr>
        <p:spPr>
          <a:xfrm rot="0">
            <a:off x="2717800" y="1987550"/>
            <a:ext cx="1169987" cy="644525"/>
          </a:xfrm>
          <a:prstGeom prst="wedgeEllipseCallout">
            <a:avLst>
              <a:gd name="adj1" fmla="val 151083"/>
              <a:gd name="adj2" fmla="val 80296"/>
            </a:avLst>
          </a:prstGeom>
          <a:pattFill prst="smCheck">
            <a:fgClr>
              <a:srgbClr val="FFFF00"/>
            </a:fgClr>
            <a:bgClr>
              <a:srgbClr val="FFFFFF"/>
            </a:bgClr>
          </a:pattFill>
          <a:ln w="28575" cap="flat" cmpd="sng">
            <a:solidFill>
              <a:srgbClr val="0066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lang="zh-CN">
                <a:solidFill>
                  <a:srgbClr val="CC0000"/>
                </a:solidFill>
                <a:effectLst>
                  <a:outerShdw algn="tl" blurRad="38100" dir="2700000" dist="38100">
                    <a:srgbClr val="C0C0C0"/>
                  </a:outerShdw>
                </a:effectLst>
                <a:latin typeface="" pitchFamily="18" charset="0"/>
              </a:rPr>
              <a:t>截止</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646"/>
                                        </p:tgtEl>
                                        <p:attrNameLst>
                                          <p:attrName>style.visibility</p:attrName>
                                        </p:attrNameLst>
                                      </p:cBhvr>
                                      <p:to>
                                        <p:strVal val="visible"/>
                                      </p:to>
                                    </p:set>
                                    <p:animEffect transition="in" filter="blinds(horizontal)">
                                      <p:cBhvr>
                                        <p:cTn dur="500" id="7"/>
                                        <p:tgtEl>
                                          <p:spTgt spid="104964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430"/>
                                        </p:tgtEl>
                                        <p:attrNameLst>
                                          <p:attrName>style.visibility</p:attrName>
                                        </p:attrNameLst>
                                      </p:cBhvr>
                                      <p:to>
                                        <p:strVal val="visible"/>
                                      </p:to>
                                    </p:set>
                                    <p:animEffect transition="in" filter="blinds(horizontal)">
                                      <p:cBhvr>
                                        <p:cTn dur="500" id="12"/>
                                        <p:tgtEl>
                                          <p:spTgt spid="430"/>
                                        </p:tgtEl>
                                      </p:cBhvr>
                                    </p:animEffect>
                                  </p:childTnLst>
                                </p:cTn>
                              </p:par>
                            </p:childTnLst>
                          </p:cTn>
                        </p:par>
                        <p:par>
                          <p:cTn fill="hold" id="13">
                            <p:stCondLst>
                              <p:cond delay="500"/>
                            </p:stCondLst>
                            <p:childTnLst>
                              <p:par>
                                <p:cTn fill="hold" grpId="0" id="14" nodeType="afterEffect" presetClass="entr" presetID="22" presetSubtype="8">
                                  <p:stCondLst>
                                    <p:cond delay="0"/>
                                  </p:stCondLst>
                                  <p:childTnLst>
                                    <p:set>
                                      <p:cBhvr>
                                        <p:cTn dur="1" fill="hold" id="15">
                                          <p:stCondLst>
                                            <p:cond delay="0"/>
                                          </p:stCondLst>
                                        </p:cTn>
                                        <p:tgtEl>
                                          <p:spTgt spid="1049653"/>
                                        </p:tgtEl>
                                        <p:attrNameLst>
                                          <p:attrName>style.visibility</p:attrName>
                                        </p:attrNameLst>
                                      </p:cBhvr>
                                      <p:to>
                                        <p:strVal val="visible"/>
                                      </p:to>
                                    </p:set>
                                    <p:animEffect transition="in" filter="wipe(left)">
                                      <p:cBhvr>
                                        <p:cTn dur="500" id="16"/>
                                        <p:tgtEl>
                                          <p:spTgt spid="1049653"/>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9" presetSubtype="0">
                                  <p:stCondLst>
                                    <p:cond delay="0"/>
                                  </p:stCondLst>
                                  <p:childTnLst>
                                    <p:set>
                                      <p:cBhvr>
                                        <p:cTn dur="1" fill="hold" id="20">
                                          <p:stCondLst>
                                            <p:cond delay="0"/>
                                          </p:stCondLst>
                                        </p:cTn>
                                        <p:tgtEl>
                                          <p:spTgt spid="1049645"/>
                                        </p:tgtEl>
                                        <p:attrNameLst>
                                          <p:attrName>style.visibility</p:attrName>
                                        </p:attrNameLst>
                                      </p:cBhvr>
                                      <p:to>
                                        <p:strVal val="visible"/>
                                      </p:to>
                                    </p:set>
                                    <p:animEffect transition="in" filter="dissolve">
                                      <p:cBhvr>
                                        <p:cTn dur="500" id="21"/>
                                        <p:tgtEl>
                                          <p:spTgt spid="1049645"/>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5" presetSubtype="5">
                                  <p:stCondLst>
                                    <p:cond delay="0"/>
                                  </p:stCondLst>
                                  <p:childTnLst>
                                    <p:set>
                                      <p:cBhvr>
                                        <p:cTn dur="1" fill="hold" id="25">
                                          <p:stCondLst>
                                            <p:cond delay="0"/>
                                          </p:stCondLst>
                                        </p:cTn>
                                        <p:tgtEl>
                                          <p:spTgt spid="1049654"/>
                                        </p:tgtEl>
                                        <p:attrNameLst>
                                          <p:attrName>style.visibility</p:attrName>
                                        </p:attrNameLst>
                                      </p:cBhvr>
                                      <p:to>
                                        <p:strVal val="visible"/>
                                      </p:to>
                                    </p:set>
                                    <p:animEffect transition="in" filter="checkerboard(down)">
                                      <p:cBhvr>
                                        <p:cTn dur="500" id="26"/>
                                        <p:tgtEl>
                                          <p:spTgt spid="1049654"/>
                                        </p:tgtEl>
                                      </p:cBhvr>
                                    </p:animEffect>
                                  </p:childTnLst>
                                </p:cTn>
                              </p:par>
                            </p:childTnLst>
                          </p:cTn>
                        </p:par>
                        <p:par>
                          <p:cTn fill="hold" id="27">
                            <p:stCondLst>
                              <p:cond delay="500"/>
                            </p:stCondLst>
                            <p:childTnLst>
                              <p:par>
                                <p:cTn fill="hold" id="28" nodeType="afterEffect" presetClass="entr" presetID="22" presetSubtype="2">
                                  <p:stCondLst>
                                    <p:cond delay="0"/>
                                  </p:stCondLst>
                                  <p:childTnLst>
                                    <p:set>
                                      <p:cBhvr>
                                        <p:cTn dur="1" fill="hold" id="29">
                                          <p:stCondLst>
                                            <p:cond delay="0"/>
                                          </p:stCondLst>
                                        </p:cTn>
                                        <p:tgtEl>
                                          <p:spTgt spid="435"/>
                                        </p:tgtEl>
                                        <p:attrNameLst>
                                          <p:attrName>style.visibility</p:attrName>
                                        </p:attrNameLst>
                                      </p:cBhvr>
                                      <p:to>
                                        <p:strVal val="visible"/>
                                      </p:to>
                                    </p:set>
                                    <p:animEffect transition="in" filter="wipe(right)">
                                      <p:cBhvr>
                                        <p:cTn dur="500" id="30"/>
                                        <p:tgtEl>
                                          <p:spTgt spid="435"/>
                                        </p:tgtEl>
                                      </p:cBhvr>
                                    </p:animEffec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2" presetSubtype="8">
                                  <p:stCondLst>
                                    <p:cond delay="0"/>
                                  </p:stCondLst>
                                  <p:childTnLst>
                                    <p:set>
                                      <p:cBhvr>
                                        <p:cTn dur="1" fill="hold" id="34">
                                          <p:stCondLst>
                                            <p:cond delay="0"/>
                                          </p:stCondLst>
                                        </p:cTn>
                                        <p:tgtEl>
                                          <p:spTgt spid="434"/>
                                        </p:tgtEl>
                                        <p:attrNameLst>
                                          <p:attrName>style.visibility</p:attrName>
                                        </p:attrNameLst>
                                      </p:cBhvr>
                                      <p:to>
                                        <p:strVal val="visible"/>
                                      </p:to>
                                    </p:set>
                                    <p:animEffect transition="in" filter="wipe(left)">
                                      <p:cBhvr>
                                        <p:cTn dur="500" id="35"/>
                                        <p:tgtEl>
                                          <p:spTgt spid="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45" grpId="0" uiExpand="0" build="whole"/>
      <p:bldP spid="1049646" grpId="0" uiExpand="0" build="whole"/>
      <p:bldP spid="1049653" grpId="0" uiExpand="0" build="whole"/>
      <p:bldP spid="1049654" grpId="0" uiExpand="0" build="whole"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206" name=""/>
        <p:cNvGrpSpPr/>
        <p:nvPr/>
      </p:nvGrpSpPr>
      <p:grpSpPr>
        <a:xfrm rot="0">
          <a:off x="0" y="0"/>
          <a:ext cx="0" cy="0"/>
          <a:chOff x="0" y="0"/>
          <a:chExt cx="0" cy="0"/>
        </a:xfrm>
      </p:grpSpPr>
      <p:pic>
        <p:nvPicPr>
          <p:cNvPr id="2097157" name="Picture 97" descr="图片6"/>
          <p:cNvPicPr>
            <a:picLocks/>
          </p:cNvPicPr>
          <p:nvPr/>
        </p:nvPicPr>
        <p:blipFill>
          <a:blip xmlns:r="http://schemas.openxmlformats.org/officeDocument/2006/relationships" r:embed="rId1"/>
          <a:srcRect l="0" t="0" r="0" b="0"/>
          <a:stretch>
            <a:fillRect/>
          </a:stretch>
        </p:blipFill>
        <p:spPr>
          <a:xfrm rot="0">
            <a:off x="1149350" y="1158875"/>
            <a:ext cx="2935287" cy="2317750"/>
          </a:xfrm>
          <a:prstGeom prst="rect"/>
          <a:noFill/>
          <a:ln>
            <a:noFill/>
          </a:ln>
        </p:spPr>
      </p:pic>
      <p:sp>
        <p:nvSpPr>
          <p:cNvPr id="1048773" name="Rectangle 28"/>
          <p:cNvSpPr/>
          <p:nvPr>
            <p:ph type="subTitle" sz="full" idx="1"/>
          </p:nvPr>
        </p:nvSpPr>
        <p:spPr>
          <a:xfrm rot="0">
            <a:off x="468312" y="685800"/>
            <a:ext cx="3124200" cy="6096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r>
              <a:rPr altLang="zh-CN" b="1" sz="2800" lang="en-US">
                <a:solidFill>
                  <a:srgbClr val="CC0000"/>
                </a:solidFill>
                <a:effectLst>
                  <a:outerShdw algn="tl" blurRad="38100" dir="2700000" dist="38100">
                    <a:srgbClr val="C0C0C0"/>
                  </a:outerShdw>
                </a:effectLst>
              </a:rPr>
              <a:t>2.  </a:t>
            </a:r>
            <a:r>
              <a:rPr altLang="en-US" b="1" sz="2800" lang="zh-CN">
                <a:solidFill>
                  <a:srgbClr val="CC0000"/>
                </a:solidFill>
                <a:effectLst>
                  <a:outerShdw algn="tl" blurRad="38100" dir="2700000" dist="38100">
                    <a:srgbClr val="C0C0C0"/>
                  </a:outerShdw>
                </a:effectLst>
              </a:rPr>
              <a:t>或逻辑关系</a:t>
            </a:r>
          </a:p>
        </p:txBody>
      </p:sp>
      <p:sp>
        <p:nvSpPr>
          <p:cNvPr id="1048774" name="Rectangle 29"/>
          <p:cNvSpPr/>
          <p:nvPr/>
        </p:nvSpPr>
        <p:spPr>
          <a:xfrm rot="0">
            <a:off x="468312" y="4508500"/>
            <a:ext cx="8348662" cy="10058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spcBef>
                <a:spcPct val="30000"/>
              </a:spcBef>
            </a:pPr>
            <a:r>
              <a:rPr altLang="zh-CN" sz="2800" lang="en-US">
                <a:solidFill>
                  <a:srgbClr val="CC0000"/>
                </a:solidFill>
                <a:latin typeface="" pitchFamily="18" charset="0"/>
              </a:rPr>
              <a:t>    </a:t>
            </a:r>
            <a:r>
              <a:rPr altLang="en-US" sz="2800" lang="zh-CN">
                <a:solidFill>
                  <a:srgbClr val="CC0000"/>
                </a:solidFill>
                <a:effectLst>
                  <a:outerShdw algn="tl" blurRad="38100" dir="2700000" dist="38100">
                    <a:srgbClr val="C0C0C0"/>
                  </a:outerShdw>
                </a:effectLst>
                <a:latin typeface="" pitchFamily="18" charset="0"/>
              </a:rPr>
              <a:t> 或</a:t>
            </a:r>
            <a:r>
              <a:rPr altLang="zh-CN" sz="2800" lang="en-US">
                <a:effectLst>
                  <a:outerShdw algn="tl" blurRad="38100" dir="2700000" dist="38100">
                    <a:srgbClr val="C0C0C0"/>
                  </a:outerShdw>
                </a:effectLst>
                <a:latin typeface="" pitchFamily="18" charset="0"/>
              </a:rPr>
              <a:t>逻辑关系是指当决定某事件的条件之一具备时,</a:t>
            </a:r>
            <a:r>
              <a:rPr altLang="en-US" sz="2800" lang="zh-CN">
                <a:effectLst>
                  <a:outerShdw algn="tl" blurRad="38100" dir="2700000" dist="38100">
                    <a:srgbClr val="C0C0C0"/>
                  </a:outerShdw>
                </a:effectLst>
                <a:latin typeface="" pitchFamily="18" charset="0"/>
              </a:rPr>
              <a:t>该事件就发生。</a:t>
            </a:r>
          </a:p>
        </p:txBody>
      </p:sp>
      <p:sp>
        <p:nvSpPr>
          <p:cNvPr id="1048775" name="Rectangle 30" descr="40%"/>
          <p:cNvSpPr/>
          <p:nvPr/>
        </p:nvSpPr>
        <p:spPr>
          <a:xfrm rot="0">
            <a:off x="544512" y="3933825"/>
            <a:ext cx="4081780" cy="510540"/>
          </a:xfrm>
          <a:prstGeom prst="rect"/>
          <a:pattFill prst="pct40">
            <a:fgClr>
              <a:srgbClr val="FFCCCC"/>
            </a:fgClr>
            <a:bgClr>
              <a:srgbClr val="FFFFFF"/>
            </a:bgClr>
          </a:patt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sz="2800" lang="zh-CN">
                <a:solidFill>
                  <a:srgbClr val="000099"/>
                </a:solidFill>
                <a:effectLst>
                  <a:outerShdw algn="tl" blurRad="38100" dir="2700000" dist="38100">
                    <a:srgbClr val="C0C0C0"/>
                  </a:outerShdw>
                </a:effectLst>
                <a:latin typeface="" pitchFamily="18" charset="0"/>
              </a:rPr>
              <a:t>逻辑表达式：</a:t>
            </a:r>
            <a:r>
              <a:rPr altLang="en-US" sz="2800" lang="zh-CN">
                <a:solidFill>
                  <a:srgbClr val="FF3300"/>
                </a:solidFill>
                <a:latin typeface="" pitchFamily="18" charset="0"/>
              </a:rPr>
              <a:t> </a:t>
            </a:r>
            <a:r>
              <a:rPr altLang="zh-CN" sz="2800" i="1" lang="en-US">
                <a:solidFill>
                  <a:srgbClr val="000099"/>
                </a:solidFill>
                <a:latin typeface="" pitchFamily="18" charset="0"/>
              </a:rPr>
              <a:t>Y</a:t>
            </a:r>
            <a:r>
              <a:rPr altLang="zh-CN" sz="2800" lang="en-US">
                <a:solidFill>
                  <a:srgbClr val="000099"/>
                </a:solidFill>
                <a:latin typeface="" pitchFamily="18" charset="0"/>
              </a:rPr>
              <a:t> = </a:t>
            </a:r>
            <a:r>
              <a:rPr altLang="zh-CN" sz="2800" i="1" lang="en-US">
                <a:solidFill>
                  <a:srgbClr val="000099"/>
                </a:solidFill>
                <a:latin typeface="" pitchFamily="18" charset="0"/>
              </a:rPr>
              <a:t>A</a:t>
            </a:r>
            <a:r>
              <a:rPr altLang="zh-CN" sz="2800" lang="en-US">
                <a:solidFill>
                  <a:srgbClr val="000099"/>
                </a:solidFill>
                <a:latin typeface="" pitchFamily="18" charset="0"/>
              </a:rPr>
              <a:t> + </a:t>
            </a:r>
            <a:r>
              <a:rPr altLang="zh-CN" sz="2800" i="1" lang="en-US">
                <a:solidFill>
                  <a:srgbClr val="000099"/>
                </a:solidFill>
                <a:latin typeface="" pitchFamily="18" charset="0"/>
              </a:rPr>
              <a:t>B</a:t>
            </a:r>
          </a:p>
        </p:txBody>
      </p:sp>
      <p:sp>
        <p:nvSpPr>
          <p:cNvPr id="1048776" name="Rectangle 31"/>
          <p:cNvSpPr/>
          <p:nvPr/>
        </p:nvSpPr>
        <p:spPr>
          <a:xfrm rot="0">
            <a:off x="5886450" y="692150"/>
            <a:ext cx="1255712"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000018"/>
                </a:solidFill>
                <a:effectLst>
                  <a:outerShdw algn="tl" blurRad="38100" dir="2700000" dist="38100">
                    <a:srgbClr val="C0C0C0"/>
                  </a:outerShdw>
                </a:effectLst>
                <a:latin typeface="" pitchFamily="18" charset="0"/>
              </a:rPr>
              <a:t>状态表</a:t>
            </a:r>
          </a:p>
        </p:txBody>
      </p:sp>
      <p:grpSp>
        <p:nvGrpSpPr>
          <p:cNvPr id="207" name=""/>
          <p:cNvGrpSpPr/>
          <p:nvPr/>
        </p:nvGrpSpPr>
        <p:grpSpPr>
          <a:xfrm rot="0">
            <a:off x="5429250" y="1828800"/>
            <a:ext cx="1524000" cy="519112"/>
            <a:chOff x="1584" y="2881"/>
            <a:chExt cx="960" cy="327"/>
          </a:xfrm>
        </p:grpSpPr>
        <p:sp>
          <p:nvSpPr>
            <p:cNvPr id="1048777" name="Text Box 33"/>
            <p:cNvSpPr txBox="1"/>
            <p:nvPr/>
          </p:nvSpPr>
          <p:spPr>
            <a:xfrm rot="0">
              <a:off x="1584" y="288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8778" name="Text Box 34"/>
            <p:cNvSpPr txBox="1"/>
            <p:nvPr/>
          </p:nvSpPr>
          <p:spPr>
            <a:xfrm rot="0">
              <a:off x="2256" y="288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grpSp>
      <p:grpSp>
        <p:nvGrpSpPr>
          <p:cNvPr id="208" name=""/>
          <p:cNvGrpSpPr/>
          <p:nvPr/>
        </p:nvGrpSpPr>
        <p:grpSpPr>
          <a:xfrm rot="0">
            <a:off x="5429250" y="2286000"/>
            <a:ext cx="1447800" cy="519112"/>
            <a:chOff x="1584" y="3169"/>
            <a:chExt cx="912" cy="327"/>
          </a:xfrm>
        </p:grpSpPr>
        <p:sp>
          <p:nvSpPr>
            <p:cNvPr id="1048779" name="Text Box 36"/>
            <p:cNvSpPr txBox="1"/>
            <p:nvPr/>
          </p:nvSpPr>
          <p:spPr>
            <a:xfrm rot="0">
              <a:off x="1584" y="3169"/>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8780" name="Rectangle 37"/>
            <p:cNvSpPr/>
            <p:nvPr/>
          </p:nvSpPr>
          <p:spPr>
            <a:xfrm rot="0">
              <a:off x="2256" y="3169"/>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sp>
        <p:nvSpPr>
          <p:cNvPr id="1048781" name="Text Box 38"/>
          <p:cNvSpPr txBox="1"/>
          <p:nvPr/>
        </p:nvSpPr>
        <p:spPr>
          <a:xfrm rot="0">
            <a:off x="7410450" y="2286000"/>
            <a:ext cx="4572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nvGrpSpPr>
          <p:cNvPr id="209" name=""/>
          <p:cNvGrpSpPr/>
          <p:nvPr/>
        </p:nvGrpSpPr>
        <p:grpSpPr>
          <a:xfrm rot="0">
            <a:off x="5429250" y="3248025"/>
            <a:ext cx="1428750" cy="519112"/>
            <a:chOff x="1584" y="3745"/>
            <a:chExt cx="900" cy="327"/>
          </a:xfrm>
        </p:grpSpPr>
        <p:sp>
          <p:nvSpPr>
            <p:cNvPr id="1048782" name="Rectangle 40"/>
            <p:cNvSpPr/>
            <p:nvPr/>
          </p:nvSpPr>
          <p:spPr>
            <a:xfrm rot="0">
              <a:off x="1584" y="374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latin typeface="" pitchFamily="18" charset="0"/>
                </a:rPr>
                <a:t>1</a:t>
              </a:r>
            </a:p>
          </p:txBody>
        </p:sp>
        <p:sp>
          <p:nvSpPr>
            <p:cNvPr id="1048783" name="Rectangle 41"/>
            <p:cNvSpPr/>
            <p:nvPr/>
          </p:nvSpPr>
          <p:spPr>
            <a:xfrm rot="0">
              <a:off x="2256" y="374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latin typeface="" pitchFamily="18" charset="0"/>
                </a:rPr>
                <a:t>1</a:t>
              </a:r>
            </a:p>
          </p:txBody>
        </p:sp>
      </p:grpSp>
      <p:sp>
        <p:nvSpPr>
          <p:cNvPr id="1048784" name="Rectangle 42"/>
          <p:cNvSpPr/>
          <p:nvPr/>
        </p:nvSpPr>
        <p:spPr>
          <a:xfrm rot="0">
            <a:off x="7410450" y="3278187"/>
            <a:ext cx="361950"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latin typeface="" pitchFamily="18" charset="0"/>
              </a:rPr>
              <a:t>1</a:t>
            </a:r>
          </a:p>
        </p:txBody>
      </p:sp>
      <p:grpSp>
        <p:nvGrpSpPr>
          <p:cNvPr id="210" name=""/>
          <p:cNvGrpSpPr/>
          <p:nvPr/>
        </p:nvGrpSpPr>
        <p:grpSpPr>
          <a:xfrm rot="0">
            <a:off x="5429250" y="2790825"/>
            <a:ext cx="1428750" cy="519112"/>
            <a:chOff x="3312" y="1883"/>
            <a:chExt cx="900" cy="327"/>
          </a:xfrm>
        </p:grpSpPr>
        <p:sp>
          <p:nvSpPr>
            <p:cNvPr id="1048785" name="Rectangle 44"/>
            <p:cNvSpPr/>
            <p:nvPr/>
          </p:nvSpPr>
          <p:spPr>
            <a:xfrm rot="0">
              <a:off x="3984" y="1883"/>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0</a:t>
              </a:r>
            </a:p>
          </p:txBody>
        </p:sp>
        <p:sp>
          <p:nvSpPr>
            <p:cNvPr id="1048786" name="Rectangle 45"/>
            <p:cNvSpPr/>
            <p:nvPr/>
          </p:nvSpPr>
          <p:spPr>
            <a:xfrm rot="0">
              <a:off x="3312" y="1883"/>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grpSp>
      <p:sp>
        <p:nvSpPr>
          <p:cNvPr id="1048787" name="Rectangle 46"/>
          <p:cNvSpPr/>
          <p:nvPr/>
        </p:nvSpPr>
        <p:spPr>
          <a:xfrm rot="0">
            <a:off x="7410450" y="2790825"/>
            <a:ext cx="361950"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latin typeface="" pitchFamily="18" charset="0"/>
              </a:rPr>
              <a:t>1</a:t>
            </a:r>
          </a:p>
        </p:txBody>
      </p:sp>
      <p:sp>
        <p:nvSpPr>
          <p:cNvPr id="1048788" name="Rectangle 47"/>
          <p:cNvSpPr/>
          <p:nvPr/>
        </p:nvSpPr>
        <p:spPr>
          <a:xfrm rot="0">
            <a:off x="7410450" y="1782762"/>
            <a:ext cx="361950"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latin typeface="" pitchFamily="18" charset="0"/>
              </a:rPr>
              <a:t>0</a:t>
            </a:r>
          </a:p>
        </p:txBody>
      </p:sp>
      <p:grpSp>
        <p:nvGrpSpPr>
          <p:cNvPr id="211" name=""/>
          <p:cNvGrpSpPr/>
          <p:nvPr/>
        </p:nvGrpSpPr>
        <p:grpSpPr>
          <a:xfrm rot="0">
            <a:off x="5124450" y="1173162"/>
            <a:ext cx="3048000" cy="2636837"/>
            <a:chOff x="3552" y="787"/>
            <a:chExt cx="1920" cy="1661"/>
          </a:xfrm>
        </p:grpSpPr>
        <p:sp>
          <p:nvSpPr>
            <p:cNvPr id="1048789" name="Text Box 49"/>
            <p:cNvSpPr txBox="1"/>
            <p:nvPr/>
          </p:nvSpPr>
          <p:spPr>
            <a:xfrm rot="0">
              <a:off x="3696" y="78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A</a:t>
              </a:r>
            </a:p>
          </p:txBody>
        </p:sp>
        <p:sp>
          <p:nvSpPr>
            <p:cNvPr id="1048790" name="Text Box 50"/>
            <p:cNvSpPr txBox="1"/>
            <p:nvPr/>
          </p:nvSpPr>
          <p:spPr>
            <a:xfrm rot="0">
              <a:off x="4368" y="78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B</a:t>
              </a:r>
            </a:p>
          </p:txBody>
        </p:sp>
        <p:sp>
          <p:nvSpPr>
            <p:cNvPr id="1048791" name="Text Box 51"/>
            <p:cNvSpPr txBox="1"/>
            <p:nvPr/>
          </p:nvSpPr>
          <p:spPr>
            <a:xfrm rot="0">
              <a:off x="5040" y="787"/>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Y</a:t>
              </a:r>
            </a:p>
          </p:txBody>
        </p:sp>
        <p:sp>
          <p:nvSpPr>
            <p:cNvPr id="1048792" name="Line 52"/>
            <p:cNvSpPr/>
            <p:nvPr/>
          </p:nvSpPr>
          <p:spPr>
            <a:xfrm rot="0">
              <a:off x="3552" y="816"/>
              <a:ext cx="1872" cy="0"/>
            </a:xfrm>
            <a:prstGeom prst="line"/>
            <a:noFill/>
            <a:ln w="28575" cap="flat" cmpd="sng">
              <a:solidFill>
                <a:schemeClr val="lt2">
                  <a:alpha val="100000"/>
                </a:schemeClr>
              </a:solidFill>
              <a:prstDash val="solid"/>
              <a:round/>
            </a:ln>
          </p:spPr>
        </p:sp>
        <p:sp>
          <p:nvSpPr>
            <p:cNvPr id="1048793" name="Line 53"/>
            <p:cNvSpPr/>
            <p:nvPr/>
          </p:nvSpPr>
          <p:spPr>
            <a:xfrm rot="0">
              <a:off x="4848" y="816"/>
              <a:ext cx="0" cy="1632"/>
            </a:xfrm>
            <a:prstGeom prst="line"/>
            <a:noFill/>
            <a:ln w="28575" cap="flat" cmpd="sng">
              <a:solidFill>
                <a:schemeClr val="lt2">
                  <a:alpha val="100000"/>
                </a:schemeClr>
              </a:solidFill>
              <a:prstDash val="solid"/>
              <a:round/>
            </a:ln>
          </p:spPr>
        </p:sp>
        <p:sp>
          <p:nvSpPr>
            <p:cNvPr id="1048794" name="Line 54"/>
            <p:cNvSpPr/>
            <p:nvPr/>
          </p:nvSpPr>
          <p:spPr>
            <a:xfrm rot="0">
              <a:off x="4224" y="816"/>
              <a:ext cx="0" cy="1632"/>
            </a:xfrm>
            <a:prstGeom prst="line"/>
            <a:noFill/>
            <a:ln w="28575" cap="flat" cmpd="sng">
              <a:solidFill>
                <a:schemeClr val="lt2">
                  <a:alpha val="100000"/>
                </a:schemeClr>
              </a:solidFill>
              <a:prstDash val="solid"/>
              <a:round/>
            </a:ln>
          </p:spPr>
        </p:sp>
        <p:sp>
          <p:nvSpPr>
            <p:cNvPr id="1048795" name="Line 55"/>
            <p:cNvSpPr/>
            <p:nvPr/>
          </p:nvSpPr>
          <p:spPr>
            <a:xfrm rot="0">
              <a:off x="3552" y="1153"/>
              <a:ext cx="1872" cy="0"/>
            </a:xfrm>
            <a:prstGeom prst="line"/>
            <a:noFill/>
            <a:ln w="28575" cap="sq" cmpd="sng">
              <a:solidFill>
                <a:schemeClr val="lt2">
                  <a:alpha val="100000"/>
                </a:schemeClr>
              </a:solidFill>
              <a:prstDash val="solid"/>
              <a:round/>
            </a:ln>
          </p:spPr>
        </p:sp>
        <p:sp>
          <p:nvSpPr>
            <p:cNvPr id="1048796" name="Line 56"/>
            <p:cNvSpPr/>
            <p:nvPr/>
          </p:nvSpPr>
          <p:spPr>
            <a:xfrm rot="0">
              <a:off x="3600" y="2448"/>
              <a:ext cx="1872" cy="0"/>
            </a:xfrm>
            <a:prstGeom prst="line"/>
            <a:noFill/>
            <a:ln w="28575" cap="sq" cmpd="sng">
              <a:solidFill>
                <a:schemeClr val="lt2">
                  <a:alpha val="100000"/>
                </a:schemeClr>
              </a:solidFill>
              <a:prstDash val="solid"/>
              <a:round/>
            </a:ln>
          </p:spPr>
        </p:sp>
      </p:grpSp>
      <p:grpSp>
        <p:nvGrpSpPr>
          <p:cNvPr id="212" name=""/>
          <p:cNvGrpSpPr/>
          <p:nvPr/>
        </p:nvGrpSpPr>
        <p:grpSpPr>
          <a:xfrm rot="0">
            <a:off x="2433637" y="1365250"/>
            <a:ext cx="1643062" cy="1541462"/>
            <a:chOff x="1670" y="860"/>
            <a:chExt cx="1035" cy="971"/>
          </a:xfrm>
        </p:grpSpPr>
        <p:sp>
          <p:nvSpPr>
            <p:cNvPr id="1048797" name="Oval 58"/>
            <p:cNvSpPr/>
            <p:nvPr/>
          </p:nvSpPr>
          <p:spPr>
            <a:xfrm rot="0">
              <a:off x="2304" y="1440"/>
              <a:ext cx="401" cy="391"/>
            </a:xfrm>
            <a:prstGeom prst="ellipse"/>
            <a:solidFill>
              <a:srgbClr val="FF3300"/>
            </a:solid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8798" name="Line 59"/>
            <p:cNvSpPr/>
            <p:nvPr/>
          </p:nvSpPr>
          <p:spPr>
            <a:xfrm rot="0" flipH="1" flipV="1">
              <a:off x="1670" y="860"/>
              <a:ext cx="250" cy="244"/>
            </a:xfrm>
            <a:prstGeom prst="line"/>
            <a:noFill/>
            <a:ln w="38100" cap="flat" cmpd="sng">
              <a:solidFill>
                <a:srgbClr val="FF3300">
                  <a:alpha val="100000"/>
                </a:srgbClr>
              </a:solidFill>
              <a:prstDash val="solid"/>
              <a:round/>
              <a:tailEnd type="triangle" w="med" len="med"/>
            </a:ln>
          </p:spPr>
        </p:sp>
      </p:grpSp>
      <p:grpSp>
        <p:nvGrpSpPr>
          <p:cNvPr id="213" name=""/>
          <p:cNvGrpSpPr/>
          <p:nvPr/>
        </p:nvGrpSpPr>
        <p:grpSpPr>
          <a:xfrm rot="0">
            <a:off x="2449512" y="1898650"/>
            <a:ext cx="1627187" cy="1008062"/>
            <a:chOff x="1680" y="1196"/>
            <a:chExt cx="1025" cy="635"/>
          </a:xfrm>
        </p:grpSpPr>
        <p:sp>
          <p:nvSpPr>
            <p:cNvPr id="1048799" name="Line 62"/>
            <p:cNvSpPr/>
            <p:nvPr/>
          </p:nvSpPr>
          <p:spPr>
            <a:xfrm rot="0" flipH="1" flipV="1">
              <a:off x="1680" y="1196"/>
              <a:ext cx="250" cy="244"/>
            </a:xfrm>
            <a:prstGeom prst="line"/>
            <a:noFill/>
            <a:ln w="38100" cap="flat" cmpd="sng">
              <a:solidFill>
                <a:srgbClr val="FF3300">
                  <a:alpha val="100000"/>
                </a:srgbClr>
              </a:solidFill>
              <a:prstDash val="solid"/>
              <a:round/>
              <a:tailEnd type="triangle" w="med" len="med"/>
            </a:ln>
          </p:spPr>
        </p:sp>
        <p:sp>
          <p:nvSpPr>
            <p:cNvPr id="1048800" name="Oval 63"/>
            <p:cNvSpPr/>
            <p:nvPr/>
          </p:nvSpPr>
          <p:spPr>
            <a:xfrm rot="0">
              <a:off x="2304" y="1440"/>
              <a:ext cx="401" cy="391"/>
            </a:xfrm>
            <a:prstGeom prst="ellipse"/>
            <a:solidFill>
              <a:srgbClr val="FF3300"/>
            </a:solid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grpSp>
        <p:nvGrpSpPr>
          <p:cNvPr id="214" name=""/>
          <p:cNvGrpSpPr/>
          <p:nvPr/>
        </p:nvGrpSpPr>
        <p:grpSpPr>
          <a:xfrm rot="0">
            <a:off x="2449512" y="1905000"/>
            <a:ext cx="1627187" cy="1008062"/>
            <a:chOff x="1680" y="1196"/>
            <a:chExt cx="1025" cy="635"/>
          </a:xfrm>
        </p:grpSpPr>
        <p:sp>
          <p:nvSpPr>
            <p:cNvPr id="1048801" name="Line 65"/>
            <p:cNvSpPr/>
            <p:nvPr/>
          </p:nvSpPr>
          <p:spPr>
            <a:xfrm rot="0" flipH="1" flipV="1">
              <a:off x="1680" y="1196"/>
              <a:ext cx="250" cy="244"/>
            </a:xfrm>
            <a:prstGeom prst="line"/>
            <a:noFill/>
            <a:ln w="38100" cap="flat" cmpd="sng">
              <a:solidFill>
                <a:srgbClr val="FF3300">
                  <a:alpha val="100000"/>
                </a:srgbClr>
              </a:solidFill>
              <a:prstDash val="solid"/>
              <a:round/>
              <a:tailEnd type="triangle" w="med" len="med"/>
            </a:ln>
          </p:spPr>
        </p:sp>
        <p:sp>
          <p:nvSpPr>
            <p:cNvPr id="1048802" name="Oval 66"/>
            <p:cNvSpPr/>
            <p:nvPr/>
          </p:nvSpPr>
          <p:spPr>
            <a:xfrm rot="0">
              <a:off x="2304" y="1440"/>
              <a:ext cx="401" cy="391"/>
            </a:xfrm>
            <a:prstGeom prst="ellipse"/>
            <a:solidFill>
              <a:srgbClr val="FF3300"/>
            </a:solid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grpSp>
        <p:nvGrpSpPr>
          <p:cNvPr id="215" name=""/>
          <p:cNvGrpSpPr/>
          <p:nvPr/>
        </p:nvGrpSpPr>
        <p:grpSpPr>
          <a:xfrm rot="0">
            <a:off x="2422525" y="1435100"/>
            <a:ext cx="1654175" cy="1471612"/>
            <a:chOff x="1663" y="904"/>
            <a:chExt cx="1042" cy="927"/>
          </a:xfrm>
        </p:grpSpPr>
        <p:sp>
          <p:nvSpPr>
            <p:cNvPr id="1048803" name="Oval 68"/>
            <p:cNvSpPr/>
            <p:nvPr/>
          </p:nvSpPr>
          <p:spPr>
            <a:xfrm rot="0">
              <a:off x="2304" y="1440"/>
              <a:ext cx="401" cy="391"/>
            </a:xfrm>
            <a:prstGeom prst="ellipse"/>
            <a:solidFill>
              <a:srgbClr val="FF3300"/>
            </a:solidFill>
            <a:ln w="381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8804" name="Line 69"/>
            <p:cNvSpPr/>
            <p:nvPr/>
          </p:nvSpPr>
          <p:spPr>
            <a:xfrm rot="0" flipH="1" flipV="1">
              <a:off x="1709" y="904"/>
              <a:ext cx="250" cy="244"/>
            </a:xfrm>
            <a:prstGeom prst="line"/>
            <a:noFill/>
            <a:ln w="38100" cap="flat" cmpd="sng">
              <a:solidFill>
                <a:srgbClr val="FF3300">
                  <a:alpha val="100000"/>
                </a:srgbClr>
              </a:solidFill>
              <a:prstDash val="solid"/>
              <a:round/>
              <a:tailEnd type="triangle" w="med" len="med"/>
            </a:ln>
          </p:spPr>
        </p:sp>
        <p:sp>
          <p:nvSpPr>
            <p:cNvPr id="1048805" name="Line 70"/>
            <p:cNvSpPr/>
            <p:nvPr/>
          </p:nvSpPr>
          <p:spPr>
            <a:xfrm rot="0" flipH="1" flipV="1">
              <a:off x="1663" y="1193"/>
              <a:ext cx="250" cy="244"/>
            </a:xfrm>
            <a:prstGeom prst="line"/>
            <a:noFill/>
            <a:ln w="38100" cap="flat" cmpd="sng">
              <a:solidFill>
                <a:srgbClr val="FF3300">
                  <a:alpha val="100000"/>
                </a:srgbClr>
              </a:solidFill>
              <a:prstDash val="solid"/>
              <a:round/>
              <a:tailEnd type="triangle" w="med" len="med"/>
            </a:ln>
          </p:spPr>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2097157"/>
                                        </p:tgtEl>
                                        <p:attrNameLst>
                                          <p:attrName>style.visibility</p:attrName>
                                        </p:attrNameLst>
                                      </p:cBhvr>
                                      <p:to>
                                        <p:strVal val="visible"/>
                                      </p:to>
                                    </p:set>
                                    <p:animEffect transition="in" filter="wipe(left)">
                                      <p:cBhvr>
                                        <p:cTn dur="1000" id="7"/>
                                        <p:tgtEl>
                                          <p:spTgt spid="209715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5">
                                  <p:stCondLst>
                                    <p:cond delay="0"/>
                                  </p:stCondLst>
                                  <p:childTnLst>
                                    <p:set>
                                      <p:cBhvr>
                                        <p:cTn dur="1" fill="hold" id="11">
                                          <p:stCondLst>
                                            <p:cond delay="0"/>
                                          </p:stCondLst>
                                        </p:cTn>
                                        <p:tgtEl>
                                          <p:spTgt spid="1048774"/>
                                        </p:tgtEl>
                                        <p:attrNameLst>
                                          <p:attrName>style.visibility</p:attrName>
                                        </p:attrNameLst>
                                      </p:cBhvr>
                                      <p:to>
                                        <p:strVal val="visible"/>
                                      </p:to>
                                    </p:set>
                                    <p:animEffect transition="in" filter="blinds(vertical)">
                                      <p:cBhvr>
                                        <p:cTn dur="500" id="12"/>
                                        <p:tgtEl>
                                          <p:spTgt spid="104877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76"/>
                                        </p:tgtEl>
                                        <p:attrNameLst>
                                          <p:attrName>style.visibility</p:attrName>
                                        </p:attrNameLst>
                                      </p:cBhvr>
                                      <p:to>
                                        <p:strVal val="visible"/>
                                      </p:to>
                                    </p:set>
                                    <p:animEffect transition="in" filter="blinds(horizontal)">
                                      <p:cBhvr>
                                        <p:cTn dur="500" id="17"/>
                                        <p:tgtEl>
                                          <p:spTgt spid="1048776"/>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4" presetSubtype="32">
                                  <p:stCondLst>
                                    <p:cond delay="0"/>
                                  </p:stCondLst>
                                  <p:childTnLst>
                                    <p:set>
                                      <p:cBhvr>
                                        <p:cTn dur="1" fill="hold" id="21">
                                          <p:stCondLst>
                                            <p:cond delay="0"/>
                                          </p:stCondLst>
                                        </p:cTn>
                                        <p:tgtEl>
                                          <p:spTgt spid="211"/>
                                        </p:tgtEl>
                                        <p:attrNameLst>
                                          <p:attrName>style.visibility</p:attrName>
                                        </p:attrNameLst>
                                      </p:cBhvr>
                                      <p:to>
                                        <p:strVal val="visible"/>
                                      </p:to>
                                    </p:set>
                                    <p:animEffect transition="in" filter="box(out)">
                                      <p:cBhvr>
                                        <p:cTn dur="500" id="22"/>
                                        <p:tgtEl>
                                          <p:spTgt spid="211"/>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5">
                                  <p:stCondLst>
                                    <p:cond delay="0"/>
                                  </p:stCondLst>
                                  <p:childTnLst>
                                    <p:set>
                                      <p:cBhvr>
                                        <p:cTn dur="1" fill="hold" id="26">
                                          <p:stCondLst>
                                            <p:cond delay="0"/>
                                          </p:stCondLst>
                                        </p:cTn>
                                        <p:tgtEl>
                                          <p:spTgt spid="207"/>
                                        </p:tgtEl>
                                        <p:attrNameLst>
                                          <p:attrName>style.visibility</p:attrName>
                                        </p:attrNameLst>
                                      </p:cBhvr>
                                      <p:to>
                                        <p:strVal val="visible"/>
                                      </p:to>
                                    </p:set>
                                    <p:animEffect transition="in" filter="blinds(vertical)">
                                      <p:cBhvr>
                                        <p:cTn dur="500" id="27"/>
                                        <p:tgtEl>
                                          <p:spTgt spid="207"/>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8788"/>
                                        </p:tgtEl>
                                        <p:attrNameLst>
                                          <p:attrName>style.visibility</p:attrName>
                                        </p:attrNameLst>
                                      </p:cBhvr>
                                      <p:to>
                                        <p:strVal val="visible"/>
                                      </p:to>
                                    </p:set>
                                    <p:animEffect transition="in" filter="blinds(horizontal)">
                                      <p:cBhvr>
                                        <p:cTn dur="500" id="32"/>
                                        <p:tgtEl>
                                          <p:spTgt spid="1048788"/>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3" presetSubtype="5">
                                  <p:stCondLst>
                                    <p:cond delay="0"/>
                                  </p:stCondLst>
                                  <p:childTnLst>
                                    <p:set>
                                      <p:cBhvr>
                                        <p:cTn dur="1" fill="hold" id="36">
                                          <p:stCondLst>
                                            <p:cond delay="0"/>
                                          </p:stCondLst>
                                        </p:cTn>
                                        <p:tgtEl>
                                          <p:spTgt spid="208"/>
                                        </p:tgtEl>
                                        <p:attrNameLst>
                                          <p:attrName>style.visibility</p:attrName>
                                        </p:attrNameLst>
                                      </p:cBhvr>
                                      <p:to>
                                        <p:strVal val="visible"/>
                                      </p:to>
                                    </p:set>
                                    <p:animEffect transition="in" filter="blinds(vertical)">
                                      <p:cBhvr>
                                        <p:cTn dur="500" id="37"/>
                                        <p:tgtEl>
                                          <p:spTgt spid="208"/>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4">
                                  <p:stCondLst>
                                    <p:cond delay="0"/>
                                  </p:stCondLst>
                                  <p:childTnLst>
                                    <p:set>
                                      <p:cBhvr>
                                        <p:cTn dur="1" fill="hold" id="42">
                                          <p:stCondLst>
                                            <p:cond delay="0"/>
                                          </p:stCondLst>
                                        </p:cTn>
                                        <p:tgtEl>
                                          <p:spTgt spid="213"/>
                                        </p:tgtEl>
                                        <p:attrNameLst>
                                          <p:attrName>style.visibility</p:attrName>
                                        </p:attrNameLst>
                                      </p:cBhvr>
                                      <p:to>
                                        <p:strVal val="visible"/>
                                      </p:to>
                                    </p:set>
                                    <p:animEffect transition="in" filter="wipe(down)">
                                      <p:cBhvr>
                                        <p:cTn dur="500" id="43"/>
                                        <p:tgtEl>
                                          <p:spTgt spid="213"/>
                                        </p:tgtEl>
                                      </p:cBhvr>
                                    </p:animEffect>
                                  </p:childTnLst>
                                  <p:subTnLst>
                                    <p:set>
                                      <p:cBhvr override="childStyle">
                                        <p:cTn afterEffect="1" display="0" dur="1" fill="hold" id="41" masterRel="nextClick" presetSubtype="1"/>
                                        <p:tgtEl>
                                          <p:spTgt spid="213"/>
                                        </p:tgtEl>
                                        <p:attrNameLst>
                                          <p:attrName>style.visibility</p:attrName>
                                        </p:attrNameLst>
                                      </p:cBhvr>
                                      <p:to>
                                        <p:strVal val="hidden"/>
                                      </p:to>
                                    </p:set>
                                  </p:subTnLst>
                                </p:cTn>
                              </p:par>
                            </p:childTnLst>
                          </p:cTn>
                        </p:par>
                        <p:par>
                          <p:cTn fill="hold" id="44">
                            <p:stCondLst>
                              <p:cond delay="500"/>
                            </p:stCondLst>
                            <p:childTnLst>
                              <p:par>
                                <p:cTn fill="hold" grpId="0" id="45" nodeType="afterEffect" presetClass="entr" presetID="3" presetSubtype="5">
                                  <p:stCondLst>
                                    <p:cond delay="0"/>
                                  </p:stCondLst>
                                  <p:childTnLst>
                                    <p:set>
                                      <p:cBhvr>
                                        <p:cTn dur="1" fill="hold" id="46">
                                          <p:stCondLst>
                                            <p:cond delay="0"/>
                                          </p:stCondLst>
                                        </p:cTn>
                                        <p:tgtEl>
                                          <p:spTgt spid="1048781"/>
                                        </p:tgtEl>
                                        <p:attrNameLst>
                                          <p:attrName>style.visibility</p:attrName>
                                        </p:attrNameLst>
                                      </p:cBhvr>
                                      <p:to>
                                        <p:strVal val="visible"/>
                                      </p:to>
                                    </p:set>
                                    <p:animEffect transition="in" filter="blinds(vertical)">
                                      <p:cBhvr>
                                        <p:cTn dur="500" id="47"/>
                                        <p:tgtEl>
                                          <p:spTgt spid="1048781"/>
                                        </p:tgtEl>
                                      </p:cBhvr>
                                    </p:animEffect>
                                  </p:childTnLst>
                                </p:cTn>
                              </p:par>
                            </p:childTnLst>
                          </p:cTn>
                        </p:par>
                        <p:par>
                          <p:cTn fill="hold" id="48">
                            <p:stCondLst>
                              <p:cond delay="1000"/>
                            </p:stCondLst>
                            <p:childTnLst>
                              <p:par>
                                <p:cTn fill="hold" id="49" nodeType="afterEffect" presetClass="entr" presetID="1" presetSubtype="0">
                                  <p:stCondLst>
                                    <p:cond delay="0"/>
                                  </p:stCondLst>
                                  <p:childTnLst>
                                    <p:set>
                                      <p:cBhvr>
                                        <p:cTn dur="1" fill="hold" id="51">
                                          <p:stCondLst>
                                            <p:cond delay="499"/>
                                          </p:stCondLst>
                                        </p:cTn>
                                        <p:tgtEl>
                                          <p:spTgt spid="214"/>
                                        </p:tgtEl>
                                        <p:attrNameLst>
                                          <p:attrName>style.visibility</p:attrName>
                                        </p:attrNameLst>
                                      </p:cBhvr>
                                      <p:to>
                                        <p:strVal val="visible"/>
                                      </p:to>
                                    </p:set>
                                  </p:childTnLst>
                                  <p:subTnLst>
                                    <p:set>
                                      <p:cBhvr override="childStyle">
                                        <p:cTn afterEffect="1" display="0" dur="1" fill="hold" id="50" masterRel="nextClick" presetSubtype="1"/>
                                        <p:tgtEl>
                                          <p:spTgt spid="214"/>
                                        </p:tgtEl>
                                        <p:attrNameLst>
                                          <p:attrName>style.visibility</p:attrName>
                                        </p:attrNameLst>
                                      </p:cBhvr>
                                      <p:to>
                                        <p:strVal val="hidden"/>
                                      </p:to>
                                    </p:set>
                                  </p:subTnLst>
                                </p:cTn>
                              </p:par>
                            </p:childTnLst>
                          </p:cTn>
                        </p:par>
                      </p:childTnLst>
                    </p:cTn>
                  </p:par>
                  <p:par>
                    <p:cTn fill="hold" id="52">
                      <p:stCondLst>
                        <p:cond delay="indefinite"/>
                      </p:stCondLst>
                      <p:childTnLst>
                        <p:par>
                          <p:cTn fill="hold" id="53">
                            <p:stCondLst>
                              <p:cond delay="0"/>
                            </p:stCondLst>
                            <p:childTnLst>
                              <p:par>
                                <p:cTn fill="hold" id="54" nodeType="clickEffect" presetClass="entr" presetID="17" presetSubtype="10">
                                  <p:stCondLst>
                                    <p:cond delay="0"/>
                                  </p:stCondLst>
                                  <p:childTnLst>
                                    <p:set>
                                      <p:cBhvr>
                                        <p:cTn dur="1" fill="hold" id="55">
                                          <p:stCondLst>
                                            <p:cond delay="0"/>
                                          </p:stCondLst>
                                        </p:cTn>
                                        <p:tgtEl>
                                          <p:spTgt spid="210"/>
                                        </p:tgtEl>
                                        <p:attrNameLst>
                                          <p:attrName>style.visibility</p:attrName>
                                        </p:attrNameLst>
                                      </p:cBhvr>
                                      <p:to>
                                        <p:strVal val="visible"/>
                                      </p:to>
                                    </p:set>
                                    <p:anim calcmode="lin" valueType="num">
                                      <p:cBhvr>
                                        <p:cTn dur="500" fill="hold" id="56"/>
                                        <p:tgtEl>
                                          <p:spTgt spid="210"/>
                                        </p:tgtEl>
                                        <p:attrNameLst>
                                          <p:attrName>ppt_w</p:attrName>
                                        </p:attrNameLst>
                                      </p:cBhvr>
                                      <p:tavLst>
                                        <p:tav tm="0">
                                          <p:val>
                                            <p:fltVal val="0.0"/>
                                          </p:val>
                                        </p:tav>
                                        <p:tav tm="100000">
                                          <p:val>
                                            <p:strVal val="#ppt_w"/>
                                          </p:val>
                                        </p:tav>
                                      </p:tavLst>
                                    </p:anim>
                                    <p:anim calcmode="lin" valueType="num">
                                      <p:cBhvr>
                                        <p:cTn dur="500" fill="hold" id="57"/>
                                        <p:tgtEl>
                                          <p:spTgt spid="210"/>
                                        </p:tgtEl>
                                        <p:attrNameLst>
                                          <p:attrName>ppt_h</p:attrName>
                                        </p:attrNameLst>
                                      </p:cBhvr>
                                      <p:tavLst>
                                        <p:tav tm="0">
                                          <p:val>
                                            <p:strVal val="#ppt_h"/>
                                          </p:val>
                                        </p:tav>
                                        <p:tav tm="100000">
                                          <p:val>
                                            <p:strVal val="#ppt_h"/>
                                          </p:val>
                                        </p:tav>
                                      </p:tavLst>
                                    </p:anim>
                                  </p:childTnLst>
                                </p:cTn>
                              </p:par>
                            </p:childTnLst>
                          </p:cTn>
                        </p:par>
                        <p:par>
                          <p:cTn fill="hold" id="58">
                            <p:stCondLst>
                              <p:cond delay="500"/>
                            </p:stCondLst>
                            <p:childTnLst>
                              <p:par>
                                <p:cTn fill="hold" id="59" nodeType="afterEffect" presetClass="entr" presetID="22" presetSubtype="4">
                                  <p:stCondLst>
                                    <p:cond delay="0"/>
                                  </p:stCondLst>
                                  <p:childTnLst>
                                    <p:set>
                                      <p:cBhvr>
                                        <p:cTn dur="1" fill="hold" id="60">
                                          <p:stCondLst>
                                            <p:cond delay="0"/>
                                          </p:stCondLst>
                                        </p:cTn>
                                        <p:tgtEl>
                                          <p:spTgt spid="212"/>
                                        </p:tgtEl>
                                        <p:attrNameLst>
                                          <p:attrName>style.visibility</p:attrName>
                                        </p:attrNameLst>
                                      </p:cBhvr>
                                      <p:to>
                                        <p:strVal val="visible"/>
                                      </p:to>
                                    </p:set>
                                    <p:animEffect transition="in" filter="wipe(down)">
                                      <p:cBhvr>
                                        <p:cTn dur="500" id="61"/>
                                        <p:tgtEl>
                                          <p:spTgt spid="212"/>
                                        </p:tgtEl>
                                      </p:cBhvr>
                                    </p:animEffect>
                                  </p:childTnLst>
                                </p:cTn>
                              </p:par>
                            </p:childTnLst>
                          </p:cTn>
                        </p:par>
                      </p:childTnLst>
                    </p:cTn>
                  </p:par>
                  <p:par>
                    <p:cTn fill="hold" id="62">
                      <p:stCondLst>
                        <p:cond delay="indefinite"/>
                      </p:stCondLst>
                      <p:childTnLst>
                        <p:par>
                          <p:cTn fill="hold" id="63">
                            <p:stCondLst>
                              <p:cond delay="0"/>
                            </p:stCondLst>
                            <p:childTnLst>
                              <p:par>
                                <p:cTn fill="hold" grpId="0" id="64" nodeType="clickEffect" presetClass="entr" presetID="1" presetSubtype="0">
                                  <p:stCondLst>
                                    <p:cond delay="0"/>
                                  </p:stCondLst>
                                  <p:childTnLst>
                                    <p:set>
                                      <p:cBhvr>
                                        <p:cTn dur="1" fill="hold" id="65">
                                          <p:stCondLst>
                                            <p:cond delay="499"/>
                                          </p:stCondLst>
                                        </p:cTn>
                                        <p:tgtEl>
                                          <p:spTgt spid="1048787"/>
                                        </p:tgtEl>
                                        <p:attrNameLst>
                                          <p:attrName>style.visibility</p:attrName>
                                        </p:attrNameLst>
                                      </p:cBhvr>
                                      <p:to>
                                        <p:strVal val="visible"/>
                                      </p:to>
                                    </p:set>
                                  </p:childTnLst>
                                </p:cTn>
                              </p:par>
                            </p:childTnLst>
                          </p:cTn>
                        </p:par>
                      </p:childTnLst>
                    </p:cTn>
                  </p:par>
                  <p:par>
                    <p:cTn fill="hold" id="66">
                      <p:stCondLst>
                        <p:cond delay="indefinite"/>
                      </p:stCondLst>
                      <p:childTnLst>
                        <p:par>
                          <p:cTn fill="hold" id="67">
                            <p:stCondLst>
                              <p:cond delay="0"/>
                            </p:stCondLst>
                            <p:childTnLst>
                              <p:par>
                                <p:cTn fill="hold" id="68" nodeType="clickEffect" presetClass="entr" presetID="3" presetSubtype="5">
                                  <p:stCondLst>
                                    <p:cond delay="0"/>
                                  </p:stCondLst>
                                  <p:childTnLst>
                                    <p:set>
                                      <p:cBhvr>
                                        <p:cTn dur="1" fill="hold" id="69">
                                          <p:stCondLst>
                                            <p:cond delay="0"/>
                                          </p:stCondLst>
                                        </p:cTn>
                                        <p:tgtEl>
                                          <p:spTgt spid="209"/>
                                        </p:tgtEl>
                                        <p:attrNameLst>
                                          <p:attrName>style.visibility</p:attrName>
                                        </p:attrNameLst>
                                      </p:cBhvr>
                                      <p:to>
                                        <p:strVal val="visible"/>
                                      </p:to>
                                    </p:set>
                                    <p:animEffect transition="in" filter="blinds(vertical)">
                                      <p:cBhvr>
                                        <p:cTn dur="500" id="70"/>
                                        <p:tgtEl>
                                          <p:spTgt spid="209"/>
                                        </p:tgtEl>
                                      </p:cBhvr>
                                    </p:animEffect>
                                  </p:childTnLst>
                                </p:cTn>
                              </p:par>
                            </p:childTnLst>
                          </p:cTn>
                        </p:par>
                      </p:childTnLst>
                    </p:cTn>
                  </p:par>
                  <p:par>
                    <p:cTn fill="hold" id="71">
                      <p:stCondLst>
                        <p:cond delay="indefinite"/>
                      </p:stCondLst>
                      <p:childTnLst>
                        <p:par>
                          <p:cTn fill="hold" id="72">
                            <p:stCondLst>
                              <p:cond delay="0"/>
                            </p:stCondLst>
                            <p:childTnLst>
                              <p:par>
                                <p:cTn fill="hold" id="73" nodeType="clickEffect" presetClass="entr" presetID="22" presetSubtype="2">
                                  <p:stCondLst>
                                    <p:cond delay="0"/>
                                  </p:stCondLst>
                                  <p:childTnLst>
                                    <p:set>
                                      <p:cBhvr>
                                        <p:cTn dur="1" fill="hold" id="74">
                                          <p:stCondLst>
                                            <p:cond delay="0"/>
                                          </p:stCondLst>
                                        </p:cTn>
                                        <p:tgtEl>
                                          <p:spTgt spid="215"/>
                                        </p:tgtEl>
                                        <p:attrNameLst>
                                          <p:attrName>style.visibility</p:attrName>
                                        </p:attrNameLst>
                                      </p:cBhvr>
                                      <p:to>
                                        <p:strVal val="visible"/>
                                      </p:to>
                                    </p:set>
                                    <p:animEffect transition="in" filter="wipe(right)">
                                      <p:cBhvr>
                                        <p:cTn dur="500" id="75"/>
                                        <p:tgtEl>
                                          <p:spTgt spid="215"/>
                                        </p:tgtEl>
                                      </p:cBhvr>
                                    </p:animEffect>
                                  </p:childTnLst>
                                </p:cTn>
                              </p:par>
                            </p:childTnLst>
                          </p:cTn>
                        </p:par>
                      </p:childTnLst>
                    </p:cTn>
                  </p:par>
                  <p:par>
                    <p:cTn fill="hold" id="76">
                      <p:stCondLst>
                        <p:cond delay="indefinite"/>
                      </p:stCondLst>
                      <p:childTnLst>
                        <p:par>
                          <p:cTn fill="hold" id="77">
                            <p:stCondLst>
                              <p:cond delay="0"/>
                            </p:stCondLst>
                            <p:childTnLst>
                              <p:par>
                                <p:cTn fill="hold" grpId="0" id="78" nodeType="clickEffect" presetClass="entr" presetID="3" presetSubtype="5">
                                  <p:stCondLst>
                                    <p:cond delay="0"/>
                                  </p:stCondLst>
                                  <p:childTnLst>
                                    <p:set>
                                      <p:cBhvr>
                                        <p:cTn dur="1" fill="hold" id="79">
                                          <p:stCondLst>
                                            <p:cond delay="0"/>
                                          </p:stCondLst>
                                        </p:cTn>
                                        <p:tgtEl>
                                          <p:spTgt spid="1048784"/>
                                        </p:tgtEl>
                                        <p:attrNameLst>
                                          <p:attrName>style.visibility</p:attrName>
                                        </p:attrNameLst>
                                      </p:cBhvr>
                                      <p:to>
                                        <p:strVal val="visible"/>
                                      </p:to>
                                    </p:set>
                                    <p:animEffect transition="in" filter="blinds(vertical)">
                                      <p:cBhvr>
                                        <p:cTn dur="500" id="80"/>
                                        <p:tgtEl>
                                          <p:spTgt spid="1048784"/>
                                        </p:tgtEl>
                                      </p:cBhvr>
                                    </p:animEffect>
                                  </p:childTnLst>
                                </p:cTn>
                              </p:par>
                            </p:childTnLst>
                          </p:cTn>
                        </p:par>
                      </p:childTnLst>
                    </p:cTn>
                  </p:par>
                  <p:par>
                    <p:cTn fill="hold" id="81">
                      <p:stCondLst>
                        <p:cond delay="indefinite"/>
                      </p:stCondLst>
                      <p:childTnLst>
                        <p:par>
                          <p:cTn fill="hold" id="82">
                            <p:stCondLst>
                              <p:cond delay="0"/>
                            </p:stCondLst>
                            <p:childTnLst>
                              <p:par>
                                <p:cTn fill="hold" grpId="0" id="83" nodeType="clickEffect" presetClass="entr" presetID="4" presetSubtype="16">
                                  <p:stCondLst>
                                    <p:cond delay="0"/>
                                  </p:stCondLst>
                                  <p:childTnLst>
                                    <p:set>
                                      <p:cBhvr>
                                        <p:cTn dur="1" fill="hold" id="84">
                                          <p:stCondLst>
                                            <p:cond delay="0"/>
                                          </p:stCondLst>
                                        </p:cTn>
                                        <p:tgtEl>
                                          <p:spTgt spid="1048775"/>
                                        </p:tgtEl>
                                        <p:attrNameLst>
                                          <p:attrName>style.visibility</p:attrName>
                                        </p:attrNameLst>
                                      </p:cBhvr>
                                      <p:to>
                                        <p:strVal val="visible"/>
                                      </p:to>
                                    </p:set>
                                    <p:animEffect transition="in" filter="box(in)">
                                      <p:cBhvr>
                                        <p:cTn dur="500" id="85"/>
                                        <p:tgtEl>
                                          <p:spTgt spid="1048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4" grpId="0" uiExpand="0" build="whole"/>
      <p:bldP spid="1048775" grpId="0" uiExpand="0" build="whole" animBg="1"/>
      <p:bldP spid="1048776" grpId="0" uiExpand="0" build="whole"/>
      <p:bldP spid="1048781" grpId="0" uiExpand="0" build="whole"/>
      <p:bldP spid="1048784" grpId="0" uiExpand="0" build="whole"/>
      <p:bldP spid="1048787" grpId="0" uiExpand="0" build="whole"/>
      <p:bldP spid="1048788" grpId="0" uiExpand="0" build="whole"/>
    </p:bldLst>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438" name=""/>
        <p:cNvGrpSpPr/>
        <p:nvPr/>
      </p:nvGrpSpPr>
      <p:grpSpPr>
        <a:xfrm rot="0">
          <a:off x="0" y="0"/>
          <a:ext cx="0" cy="0"/>
          <a:chOff x="0" y="0"/>
          <a:chExt cx="0" cy="0"/>
        </a:xfrm>
      </p:grpSpPr>
      <p:pic>
        <p:nvPicPr>
          <p:cNvPr id="2097231" name="Picture 147" descr="图片12"/>
          <p:cNvPicPr>
            <a:picLocks/>
          </p:cNvPicPr>
          <p:nvPr/>
        </p:nvPicPr>
        <p:blipFill>
          <a:blip xmlns:r="http://schemas.openxmlformats.org/officeDocument/2006/relationships" r:embed="rId1"/>
          <a:srcRect l="0" t="0" r="0" b="0"/>
          <a:stretch>
            <a:fillRect/>
          </a:stretch>
        </p:blipFill>
        <p:spPr>
          <a:xfrm rot="0">
            <a:off x="2406650" y="1411287"/>
            <a:ext cx="6862762" cy="4365625"/>
          </a:xfrm>
          <a:prstGeom prst="rect"/>
          <a:noFill/>
          <a:ln>
            <a:noFill/>
          </a:ln>
        </p:spPr>
      </p:pic>
      <p:sp>
        <p:nvSpPr>
          <p:cNvPr id="1049655" name="Rectangle 84"/>
          <p:cNvSpPr/>
          <p:nvPr>
            <p:ph type="subTitle" sz="full" idx="1"/>
          </p:nvPr>
        </p:nvSpPr>
        <p:spPr>
          <a:xfrm rot="0">
            <a:off x="539750" y="658812"/>
            <a:ext cx="5562600" cy="6096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r>
              <a:rPr altLang="zh-CN" b="1" lang="en-US">
                <a:solidFill>
                  <a:srgbClr val="000099"/>
                </a:solidFill>
                <a:effectLst>
                  <a:outerShdw algn="tl" blurRad="38100" dir="2700000" dist="38100">
                    <a:srgbClr val="C0C0C0"/>
                  </a:outerShdw>
                </a:effectLst>
              </a:rPr>
              <a:t>20.3.2   </a:t>
            </a:r>
            <a:r>
              <a:rPr altLang="en-US" b="1" lang="zh-CN">
                <a:solidFill>
                  <a:srgbClr val="000099"/>
                </a:solidFill>
                <a:effectLst>
                  <a:outerShdw algn="tl" blurRad="38100" dir="2700000" dist="38100">
                    <a:srgbClr val="C0C0C0"/>
                  </a:outerShdw>
                </a:effectLst>
              </a:rPr>
              <a:t>三态输出与非门</a:t>
            </a:r>
          </a:p>
        </p:txBody>
      </p:sp>
      <p:sp>
        <p:nvSpPr>
          <p:cNvPr id="1049656" name="Text Box 85"/>
          <p:cNvSpPr txBox="1"/>
          <p:nvPr/>
        </p:nvSpPr>
        <p:spPr>
          <a:xfrm rot="0">
            <a:off x="4284662" y="4292600"/>
            <a:ext cx="474981" cy="51054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CC0000"/>
                </a:solidFill>
                <a:latin typeface="" pitchFamily="18" charset="0"/>
              </a:rPr>
              <a:t> 0 </a:t>
            </a:r>
          </a:p>
        </p:txBody>
      </p:sp>
      <p:sp>
        <p:nvSpPr>
          <p:cNvPr id="1049657" name="Rectangle 86"/>
          <p:cNvSpPr/>
          <p:nvPr/>
        </p:nvSpPr>
        <p:spPr>
          <a:xfrm rot="0">
            <a:off x="546100" y="1219200"/>
            <a:ext cx="1600200" cy="6858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2800" lang="en-US">
                <a:solidFill>
                  <a:srgbClr val="CC0000"/>
                </a:solidFill>
                <a:effectLst>
                  <a:outerShdw algn="tl" blurRad="38100" dir="2700000" dist="38100">
                    <a:srgbClr val="C0C0C0"/>
                  </a:outerShdw>
                </a:effectLst>
              </a:rPr>
              <a:t>1. </a:t>
            </a:r>
            <a:r>
              <a:rPr altLang="en-US" sz="2800" lang="zh-CN">
                <a:solidFill>
                  <a:srgbClr val="CC0000"/>
                </a:solidFill>
                <a:effectLst>
                  <a:outerShdw algn="tl" blurRad="38100" dir="2700000" dist="38100">
                    <a:srgbClr val="C0C0C0"/>
                  </a:outerShdw>
                </a:effectLst>
              </a:rPr>
              <a:t>电路</a:t>
            </a:r>
          </a:p>
        </p:txBody>
      </p:sp>
      <p:grpSp>
        <p:nvGrpSpPr>
          <p:cNvPr id="439" name=""/>
          <p:cNvGrpSpPr/>
          <p:nvPr/>
        </p:nvGrpSpPr>
        <p:grpSpPr>
          <a:xfrm rot="0">
            <a:off x="4259262" y="1638300"/>
            <a:ext cx="1143000" cy="2362200"/>
            <a:chOff x="2448" y="1008"/>
            <a:chExt cx="768" cy="1488"/>
          </a:xfrm>
        </p:grpSpPr>
        <p:sp>
          <p:nvSpPr>
            <p:cNvPr id="1049658" name="Line 88"/>
            <p:cNvSpPr/>
            <p:nvPr/>
          </p:nvSpPr>
          <p:spPr>
            <a:xfrm rot="0">
              <a:off x="2592" y="1056"/>
              <a:ext cx="0" cy="864"/>
            </a:xfrm>
            <a:prstGeom prst="line"/>
            <a:noFill/>
            <a:ln w="28575" cap="flat" cmpd="sng">
              <a:solidFill>
                <a:srgbClr val="006600">
                  <a:alpha val="100000"/>
                </a:srgbClr>
              </a:solidFill>
              <a:prstDash val="dash"/>
              <a:round/>
            </a:ln>
          </p:spPr>
        </p:sp>
        <p:sp>
          <p:nvSpPr>
            <p:cNvPr id="1049659" name="Line 89"/>
            <p:cNvSpPr/>
            <p:nvPr/>
          </p:nvSpPr>
          <p:spPr>
            <a:xfrm rot="0" flipH="1">
              <a:off x="2448" y="1920"/>
              <a:ext cx="144" cy="288"/>
            </a:xfrm>
            <a:prstGeom prst="line"/>
            <a:noFill/>
            <a:ln w="28575" cap="flat" cmpd="sng">
              <a:solidFill>
                <a:srgbClr val="006600">
                  <a:alpha val="100000"/>
                </a:srgbClr>
              </a:solidFill>
              <a:prstDash val="dash"/>
              <a:round/>
            </a:ln>
          </p:spPr>
        </p:sp>
        <p:sp>
          <p:nvSpPr>
            <p:cNvPr id="1049660" name="Line 90"/>
            <p:cNvSpPr/>
            <p:nvPr/>
          </p:nvSpPr>
          <p:spPr>
            <a:xfrm rot="0">
              <a:off x="2448" y="2208"/>
              <a:ext cx="0" cy="288"/>
            </a:xfrm>
            <a:prstGeom prst="line"/>
            <a:noFill/>
            <a:ln w="28575" cap="flat" cmpd="sng">
              <a:solidFill>
                <a:srgbClr val="006600">
                  <a:alpha val="100000"/>
                </a:srgbClr>
              </a:solidFill>
              <a:prstDash val="dash"/>
              <a:round/>
              <a:tailEnd type="triangle" w="med" len="med"/>
            </a:ln>
          </p:spPr>
        </p:sp>
        <p:sp>
          <p:nvSpPr>
            <p:cNvPr id="1049661" name="Line 91"/>
            <p:cNvSpPr/>
            <p:nvPr/>
          </p:nvSpPr>
          <p:spPr>
            <a:xfrm rot="0">
              <a:off x="3216" y="1008"/>
              <a:ext cx="0" cy="768"/>
            </a:xfrm>
            <a:prstGeom prst="line"/>
            <a:noFill/>
            <a:ln w="28575" cap="flat" cmpd="sng">
              <a:solidFill>
                <a:srgbClr val="006600">
                  <a:alpha val="100000"/>
                </a:srgbClr>
              </a:solidFill>
              <a:prstDash val="dash"/>
              <a:round/>
            </a:ln>
          </p:spPr>
        </p:sp>
        <p:sp>
          <p:nvSpPr>
            <p:cNvPr id="1049662" name="Line 92"/>
            <p:cNvSpPr/>
            <p:nvPr/>
          </p:nvSpPr>
          <p:spPr>
            <a:xfrm rot="0">
              <a:off x="2832" y="1776"/>
              <a:ext cx="384" cy="0"/>
            </a:xfrm>
            <a:prstGeom prst="line"/>
            <a:noFill/>
            <a:ln w="28575" cap="flat" cmpd="sng">
              <a:solidFill>
                <a:srgbClr val="006600">
                  <a:alpha val="100000"/>
                </a:srgbClr>
              </a:solidFill>
              <a:prstDash val="dash"/>
              <a:round/>
            </a:ln>
          </p:spPr>
        </p:sp>
        <p:sp>
          <p:nvSpPr>
            <p:cNvPr id="1049663" name="Line 93"/>
            <p:cNvSpPr/>
            <p:nvPr/>
          </p:nvSpPr>
          <p:spPr>
            <a:xfrm rot="0">
              <a:off x="2832" y="1776"/>
              <a:ext cx="0" cy="720"/>
            </a:xfrm>
            <a:prstGeom prst="line"/>
            <a:noFill/>
            <a:ln w="28575" cap="flat" cmpd="sng">
              <a:solidFill>
                <a:srgbClr val="006600">
                  <a:alpha val="100000"/>
                </a:srgbClr>
              </a:solidFill>
              <a:prstDash val="dash"/>
              <a:round/>
              <a:tailEnd type="triangle" w="med" len="med"/>
            </a:ln>
          </p:spPr>
        </p:sp>
      </p:grpSp>
      <p:grpSp>
        <p:nvGrpSpPr>
          <p:cNvPr id="440" name=""/>
          <p:cNvGrpSpPr/>
          <p:nvPr/>
        </p:nvGrpSpPr>
        <p:grpSpPr>
          <a:xfrm rot="0">
            <a:off x="4427537" y="2492375"/>
            <a:ext cx="1624012" cy="609600"/>
            <a:chOff x="2544" y="1536"/>
            <a:chExt cx="1023" cy="384"/>
          </a:xfrm>
        </p:grpSpPr>
        <p:sp>
          <p:nvSpPr>
            <p:cNvPr id="1049664" name="Text Box 95"/>
            <p:cNvSpPr txBox="1"/>
            <p:nvPr/>
          </p:nvSpPr>
          <p:spPr>
            <a:xfrm rot="0">
              <a:off x="2544" y="1632"/>
              <a:ext cx="384" cy="28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1V</a:t>
              </a:r>
            </a:p>
          </p:txBody>
        </p:sp>
        <p:sp>
          <p:nvSpPr>
            <p:cNvPr id="1049665" name="Rectangle 96"/>
            <p:cNvSpPr/>
            <p:nvPr/>
          </p:nvSpPr>
          <p:spPr>
            <a:xfrm rot="0">
              <a:off x="3216" y="1536"/>
              <a:ext cx="351"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1V</a:t>
              </a:r>
            </a:p>
          </p:txBody>
        </p:sp>
      </p:grpSp>
      <p:sp>
        <p:nvSpPr>
          <p:cNvPr id="1049666" name="AutoShape 97" descr="10%"/>
          <p:cNvSpPr/>
          <p:nvPr/>
        </p:nvSpPr>
        <p:spPr>
          <a:xfrm rot="0">
            <a:off x="157162" y="2305367"/>
            <a:ext cx="2614612" cy="3139440"/>
          </a:xfrm>
          <a:prstGeom prst="verticalScroll"/>
          <a:pattFill prst="pct10">
            <a:fgClr>
              <a:srgbClr val="33CCFF"/>
            </a:fgClr>
            <a:bgClr>
              <a:srgbClr val="FFFFFF"/>
            </a:bgClr>
          </a:pattFill>
          <a:ln w="28575" cap="sq" cmpd="sng">
            <a:solidFill>
              <a:srgbClr val="006600">
                <a:alpha val="100000"/>
              </a:srgbClr>
            </a:solidFill>
            <a:prstDash val="solid"/>
            <a:round/>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20000"/>
              </a:lnSpc>
            </a:pPr>
            <a:r>
              <a:rPr altLang="en-US" sz="2800" lang="zh-CN">
                <a:effectLst>
                  <a:outerShdw algn="tl" blurRad="38100" dir="2700000" dist="38100">
                    <a:srgbClr val="C0C0C0"/>
                  </a:outerShdw>
                </a:effectLst>
                <a:latin typeface="" pitchFamily="18" charset="0"/>
              </a:rPr>
              <a:t>当控制端为低电平</a:t>
            </a:r>
            <a:r>
              <a:rPr altLang="zh-CN" sz="2800" lang="en-US">
                <a:solidFill>
                  <a:srgbClr val="FF0000"/>
                </a:solidFill>
                <a:effectLst>
                  <a:outerShdw algn="tl" blurRad="38100" dir="2700000" dist="38100">
                    <a:srgbClr val="C0C0C0"/>
                  </a:outerShdw>
                </a:effectLst>
                <a:latin typeface="" pitchFamily="18" charset="0"/>
              </a:rPr>
              <a:t>0 </a:t>
            </a:r>
            <a:r>
              <a:rPr altLang="en-US" sz="2800" lang="zh-CN">
                <a:effectLst>
                  <a:outerShdw algn="tl" blurRad="38100" dir="2700000" dist="38100">
                    <a:srgbClr val="C0C0C0"/>
                  </a:outerShdw>
                </a:effectLst>
                <a:latin typeface="" pitchFamily="18" charset="0"/>
              </a:rPr>
              <a:t>时</a:t>
            </a:r>
            <a:r>
              <a:rPr altLang="zh-CN" sz="2800" lang="en-US">
                <a:effectLst>
                  <a:outerShdw algn="tl" blurRad="38100" dir="2700000" dist="38100">
                    <a:srgbClr val="C0C0C0"/>
                  </a:outerShdw>
                </a:effectLst>
                <a:latin typeface="" pitchFamily="18" charset="0"/>
              </a:rPr>
              <a:t>, </a:t>
            </a:r>
            <a:r>
              <a:rPr altLang="en-US" sz="2800" lang="zh-CN">
                <a:effectLst>
                  <a:outerShdw algn="tl" blurRad="38100" dir="2700000" dist="38100">
                    <a:srgbClr val="C0C0C0"/>
                  </a:outerShdw>
                </a:effectLst>
                <a:latin typeface="" pitchFamily="18" charset="0"/>
              </a:rPr>
              <a:t>输出</a:t>
            </a:r>
            <a:r>
              <a:rPr altLang="zh-CN" sz="2800" i="1" lang="en-US">
                <a:effectLst>
                  <a:outerShdw algn="tl" blurRad="38100" dir="2700000" dist="38100">
                    <a:srgbClr val="C0C0C0"/>
                  </a:outerShdw>
                </a:effectLst>
                <a:latin typeface="" pitchFamily="18" charset="0"/>
              </a:rPr>
              <a:t>Y </a:t>
            </a:r>
            <a:r>
              <a:rPr altLang="en-US" sz="2800" lang="zh-CN">
                <a:effectLst>
                  <a:outerShdw algn="tl" blurRad="38100" dir="2700000" dist="38100">
                    <a:srgbClr val="C0C0C0"/>
                  </a:outerShdw>
                </a:effectLst>
                <a:latin typeface="" pitchFamily="18" charset="0"/>
              </a:rPr>
              <a:t>处于开路状态，</a:t>
            </a:r>
          </a:p>
          <a:p>
            <a:pPr eaLnBrk="1" hangingPunct="1" latinLnBrk="1" lvl="0">
              <a:lnSpc>
                <a:spcPct val="120000"/>
              </a:lnSpc>
            </a:pPr>
            <a:r>
              <a:rPr altLang="en-US" sz="2800" lang="zh-CN">
                <a:effectLst>
                  <a:outerShdw algn="tl" blurRad="38100" dir="2700000" dist="38100">
                    <a:srgbClr val="C0C0C0"/>
                  </a:outerShdw>
                </a:effectLst>
                <a:latin typeface="" pitchFamily="18" charset="0"/>
              </a:rPr>
              <a:t>也称为高阻状态。</a:t>
            </a:r>
          </a:p>
        </p:txBody>
      </p:sp>
      <p:sp>
        <p:nvSpPr>
          <p:cNvPr id="1049667" name="Rectangle 132"/>
          <p:cNvSpPr/>
          <p:nvPr/>
        </p:nvSpPr>
        <p:spPr>
          <a:xfrm rot="0">
            <a:off x="3492500" y="4652962"/>
            <a:ext cx="1103312"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lang="zh-CN">
                <a:solidFill>
                  <a:srgbClr val="CC0000"/>
                </a:solidFill>
              </a:rPr>
              <a:t>控制端</a:t>
            </a:r>
          </a:p>
        </p:txBody>
      </p:sp>
      <p:sp>
        <p:nvSpPr>
          <p:cNvPr id="1049668" name="AutoShape 133" descr="小棋盘"/>
          <p:cNvSpPr/>
          <p:nvPr/>
        </p:nvSpPr>
        <p:spPr>
          <a:xfrm rot="0">
            <a:off x="3059112" y="1700212"/>
            <a:ext cx="982662" cy="677862"/>
          </a:xfrm>
          <a:prstGeom prst="wedgeEllipseCallout">
            <a:avLst>
              <a:gd name="adj1" fmla="val 142407"/>
              <a:gd name="adj2" fmla="val 122597"/>
            </a:avLst>
          </a:prstGeom>
          <a:pattFill prst="smCheck">
            <a:fgClr>
              <a:srgbClr val="FFFF00"/>
            </a:fgClr>
            <a:bgClr>
              <a:srgbClr val="FFFFFF"/>
            </a:bgClr>
          </a:pattFill>
          <a:ln w="28575" cap="flat" cmpd="sng">
            <a:solidFill>
              <a:srgbClr val="004E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lang="zh-CN">
                <a:solidFill>
                  <a:srgbClr val="CC0000"/>
                </a:solidFill>
                <a:effectLst>
                  <a:outerShdw algn="tl" blurRad="38100" dir="2700000" dist="38100">
                    <a:srgbClr val="C0C0C0"/>
                  </a:outerShdw>
                </a:effectLst>
                <a:latin typeface="" pitchFamily="18" charset="0"/>
              </a:rPr>
              <a:t>导通</a:t>
            </a:r>
          </a:p>
        </p:txBody>
      </p:sp>
      <p:grpSp>
        <p:nvGrpSpPr>
          <p:cNvPr id="441" name=""/>
          <p:cNvGrpSpPr/>
          <p:nvPr/>
        </p:nvGrpSpPr>
        <p:grpSpPr>
          <a:xfrm rot="0">
            <a:off x="4692650" y="2886075"/>
            <a:ext cx="2894012" cy="1719262"/>
            <a:chOff x="2956" y="1818"/>
            <a:chExt cx="1823" cy="1083"/>
          </a:xfrm>
        </p:grpSpPr>
        <p:sp>
          <p:nvSpPr>
            <p:cNvPr id="1049669" name="Line 135"/>
            <p:cNvSpPr/>
            <p:nvPr/>
          </p:nvSpPr>
          <p:spPr>
            <a:xfrm rot="0">
              <a:off x="4473" y="2544"/>
              <a:ext cx="0" cy="357"/>
            </a:xfrm>
            <a:prstGeom prst="line"/>
            <a:noFill/>
            <a:ln w="38100" cap="flat" cmpd="sng">
              <a:solidFill>
                <a:schemeClr val="lt1">
                  <a:alpha val="100000"/>
                </a:schemeClr>
              </a:solidFill>
              <a:prstDash val="solid"/>
              <a:round/>
            </a:ln>
          </p:spPr>
        </p:sp>
        <p:sp>
          <p:nvSpPr>
            <p:cNvPr id="1049670" name="Line 136"/>
            <p:cNvSpPr/>
            <p:nvPr/>
          </p:nvSpPr>
          <p:spPr>
            <a:xfrm rot="0" flipH="1">
              <a:off x="4473" y="2559"/>
              <a:ext cx="272" cy="114"/>
            </a:xfrm>
            <a:prstGeom prst="line"/>
            <a:noFill/>
            <a:ln w="38100" cap="flat" cmpd="sng">
              <a:solidFill>
                <a:schemeClr val="lt1">
                  <a:alpha val="100000"/>
                </a:schemeClr>
              </a:solidFill>
              <a:prstDash val="solid"/>
              <a:round/>
            </a:ln>
          </p:spPr>
        </p:sp>
        <p:sp>
          <p:nvSpPr>
            <p:cNvPr id="1049671" name="Line 137"/>
            <p:cNvSpPr/>
            <p:nvPr/>
          </p:nvSpPr>
          <p:spPr>
            <a:xfrm rot="0">
              <a:off x="4473" y="2787"/>
              <a:ext cx="306" cy="114"/>
            </a:xfrm>
            <a:prstGeom prst="line"/>
            <a:noFill/>
            <a:ln w="38100" cap="flat" cmpd="sng">
              <a:solidFill>
                <a:schemeClr val="lt1">
                  <a:alpha val="100000"/>
                </a:schemeClr>
              </a:solidFill>
              <a:prstDash val="solid"/>
              <a:round/>
              <a:tailEnd type="stealth" w="med" len="lg"/>
            </a:ln>
          </p:spPr>
        </p:sp>
        <p:sp>
          <p:nvSpPr>
            <p:cNvPr id="1049672" name="Line 138"/>
            <p:cNvSpPr/>
            <p:nvPr/>
          </p:nvSpPr>
          <p:spPr>
            <a:xfrm rot="0">
              <a:off x="3224" y="2038"/>
              <a:ext cx="0" cy="384"/>
            </a:xfrm>
            <a:prstGeom prst="line"/>
            <a:noFill/>
            <a:ln w="38100" cap="flat" cmpd="sng">
              <a:solidFill>
                <a:schemeClr val="lt1">
                  <a:alpha val="100000"/>
                </a:schemeClr>
              </a:solidFill>
              <a:prstDash val="solid"/>
              <a:round/>
            </a:ln>
          </p:spPr>
        </p:sp>
        <p:sp>
          <p:nvSpPr>
            <p:cNvPr id="1049673" name="Line 139"/>
            <p:cNvSpPr/>
            <p:nvPr/>
          </p:nvSpPr>
          <p:spPr>
            <a:xfrm rot="509730" flipH="1">
              <a:off x="3230" y="2037"/>
              <a:ext cx="259" cy="145"/>
            </a:xfrm>
            <a:prstGeom prst="line"/>
            <a:noFill/>
            <a:ln w="38100" cap="flat" cmpd="sng">
              <a:solidFill>
                <a:schemeClr val="lt1">
                  <a:alpha val="100000"/>
                </a:schemeClr>
              </a:solidFill>
              <a:prstDash val="solid"/>
              <a:round/>
            </a:ln>
          </p:spPr>
        </p:sp>
        <p:sp>
          <p:nvSpPr>
            <p:cNvPr id="1049674" name="Line 140"/>
            <p:cNvSpPr/>
            <p:nvPr/>
          </p:nvSpPr>
          <p:spPr>
            <a:xfrm rot="0">
              <a:off x="3223" y="2300"/>
              <a:ext cx="295" cy="145"/>
            </a:xfrm>
            <a:prstGeom prst="line"/>
            <a:noFill/>
            <a:ln w="38100" cap="flat" cmpd="sng">
              <a:solidFill>
                <a:schemeClr val="lt1">
                  <a:alpha val="100000"/>
                </a:schemeClr>
              </a:solidFill>
              <a:prstDash val="solid"/>
              <a:round/>
              <a:tailEnd type="stealth" w="med" len="lg"/>
            </a:ln>
          </p:spPr>
        </p:sp>
        <p:sp>
          <p:nvSpPr>
            <p:cNvPr id="1049675" name="Line 141"/>
            <p:cNvSpPr/>
            <p:nvPr/>
          </p:nvSpPr>
          <p:spPr>
            <a:xfrm rot="0">
              <a:off x="2956" y="2234"/>
              <a:ext cx="270" cy="0"/>
            </a:xfrm>
            <a:prstGeom prst="line"/>
            <a:noFill/>
            <a:ln w="38100" cap="flat" cmpd="sng">
              <a:solidFill>
                <a:schemeClr val="lt1">
                  <a:alpha val="100000"/>
                </a:schemeClr>
              </a:solidFill>
              <a:prstDash val="solid"/>
              <a:round/>
            </a:ln>
          </p:spPr>
        </p:sp>
        <p:sp>
          <p:nvSpPr>
            <p:cNvPr id="1049676" name="Line 142"/>
            <p:cNvSpPr/>
            <p:nvPr/>
          </p:nvSpPr>
          <p:spPr>
            <a:xfrm rot="0">
              <a:off x="4424" y="1818"/>
              <a:ext cx="0" cy="383"/>
            </a:xfrm>
            <a:prstGeom prst="line"/>
            <a:noFill/>
            <a:ln w="38100" cap="flat" cmpd="sng">
              <a:solidFill>
                <a:schemeClr val="lt1">
                  <a:alpha val="100000"/>
                </a:schemeClr>
              </a:solidFill>
              <a:prstDash val="solid"/>
              <a:round/>
            </a:ln>
          </p:spPr>
        </p:sp>
        <p:sp>
          <p:nvSpPr>
            <p:cNvPr id="1049677" name="Line 143"/>
            <p:cNvSpPr/>
            <p:nvPr/>
          </p:nvSpPr>
          <p:spPr>
            <a:xfrm rot="0" flipH="1">
              <a:off x="4418" y="1858"/>
              <a:ext cx="306" cy="98"/>
            </a:xfrm>
            <a:prstGeom prst="line"/>
            <a:noFill/>
            <a:ln w="38100" cap="flat" cmpd="sng">
              <a:solidFill>
                <a:schemeClr val="lt1">
                  <a:alpha val="100000"/>
                </a:schemeClr>
              </a:solidFill>
              <a:prstDash val="solid"/>
              <a:round/>
            </a:ln>
          </p:spPr>
        </p:sp>
        <p:sp>
          <p:nvSpPr>
            <p:cNvPr id="1049678" name="Line 144"/>
            <p:cNvSpPr/>
            <p:nvPr/>
          </p:nvSpPr>
          <p:spPr>
            <a:xfrm rot="0">
              <a:off x="4418" y="2079"/>
              <a:ext cx="331" cy="122"/>
            </a:xfrm>
            <a:prstGeom prst="line"/>
            <a:noFill/>
            <a:ln w="38100" cap="flat" cmpd="sng">
              <a:solidFill>
                <a:schemeClr val="lt1">
                  <a:alpha val="100000"/>
                </a:schemeClr>
              </a:solidFill>
              <a:prstDash val="solid"/>
              <a:round/>
              <a:tailEnd type="stealth" w="med" len="lg"/>
            </a:ln>
          </p:spPr>
        </p:sp>
        <p:sp>
          <p:nvSpPr>
            <p:cNvPr id="1049679" name="Line 145"/>
            <p:cNvSpPr/>
            <p:nvPr/>
          </p:nvSpPr>
          <p:spPr>
            <a:xfrm rot="0">
              <a:off x="4068" y="2023"/>
              <a:ext cx="363" cy="0"/>
            </a:xfrm>
            <a:prstGeom prst="line"/>
            <a:noFill/>
            <a:ln w="38100" cap="flat" cmpd="sng">
              <a:solidFill>
                <a:schemeClr val="lt1">
                  <a:alpha val="100000"/>
                </a:schemeClr>
              </a:solidFill>
              <a:prstDash val="solid"/>
              <a:round/>
            </a:ln>
          </p:spPr>
        </p:sp>
        <p:sp>
          <p:nvSpPr>
            <p:cNvPr id="1049680" name="Line 146"/>
            <p:cNvSpPr/>
            <p:nvPr/>
          </p:nvSpPr>
          <p:spPr>
            <a:xfrm rot="0">
              <a:off x="4105" y="2730"/>
              <a:ext cx="364" cy="0"/>
            </a:xfrm>
            <a:prstGeom prst="line"/>
            <a:noFill/>
            <a:ln w="38100" cap="flat" cmpd="sng">
              <a:solidFill>
                <a:schemeClr val="lt1">
                  <a:alpha val="100000"/>
                </a:schemeClr>
              </a:solidFill>
              <a:prstDash val="solid"/>
              <a:round/>
            </a:ln>
          </p:spPr>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49656"/>
                                        </p:tgtEl>
                                        <p:attrNameLst>
                                          <p:attrName>style.visibility</p:attrName>
                                        </p:attrNameLst>
                                      </p:cBhvr>
                                      <p:to>
                                        <p:strVal val="visible"/>
                                      </p:to>
                                    </p:set>
                                    <p:animEffect transition="in" filter="dissolve">
                                      <p:cBhvr>
                                        <p:cTn dur="500" id="7"/>
                                        <p:tgtEl>
                                          <p:spTgt spid="104965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5" presetSubtype="5">
                                  <p:stCondLst>
                                    <p:cond delay="0"/>
                                  </p:stCondLst>
                                  <p:childTnLst>
                                    <p:set>
                                      <p:cBhvr>
                                        <p:cTn dur="1" fill="hold" id="11">
                                          <p:stCondLst>
                                            <p:cond delay="0"/>
                                          </p:stCondLst>
                                        </p:cTn>
                                        <p:tgtEl>
                                          <p:spTgt spid="1049668"/>
                                        </p:tgtEl>
                                        <p:attrNameLst>
                                          <p:attrName>style.visibility</p:attrName>
                                        </p:attrNameLst>
                                      </p:cBhvr>
                                      <p:to>
                                        <p:strVal val="visible"/>
                                      </p:to>
                                    </p:set>
                                    <p:animEffect transition="in" filter="checkerboard(down)">
                                      <p:cBhvr>
                                        <p:cTn dur="500" id="12"/>
                                        <p:tgtEl>
                                          <p:spTgt spid="1049668"/>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1">
                                  <p:stCondLst>
                                    <p:cond delay="0"/>
                                  </p:stCondLst>
                                  <p:childTnLst>
                                    <p:set>
                                      <p:cBhvr>
                                        <p:cTn dur="1" fill="hold" id="16">
                                          <p:stCondLst>
                                            <p:cond delay="0"/>
                                          </p:stCondLst>
                                        </p:cTn>
                                        <p:tgtEl>
                                          <p:spTgt spid="439"/>
                                        </p:tgtEl>
                                        <p:attrNameLst>
                                          <p:attrName>style.visibility</p:attrName>
                                        </p:attrNameLst>
                                      </p:cBhvr>
                                      <p:to>
                                        <p:strVal val="visible"/>
                                      </p:to>
                                    </p:set>
                                    <p:animEffect transition="in" filter="wipe(up)">
                                      <p:cBhvr>
                                        <p:cTn dur="500" id="17"/>
                                        <p:tgtEl>
                                          <p:spTgt spid="439"/>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440"/>
                                        </p:tgtEl>
                                        <p:attrNameLst>
                                          <p:attrName>style.visibility</p:attrName>
                                        </p:attrNameLst>
                                      </p:cBhvr>
                                      <p:to>
                                        <p:strVal val="visible"/>
                                      </p:to>
                                    </p:set>
                                    <p:animEffect transition="in" filter="wipe(left)">
                                      <p:cBhvr>
                                        <p:cTn dur="500" id="22"/>
                                        <p:tgtEl>
                                          <p:spTgt spid="440"/>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8">
                                  <p:stCondLst>
                                    <p:cond delay="0"/>
                                  </p:stCondLst>
                                  <p:childTnLst>
                                    <p:set>
                                      <p:cBhvr>
                                        <p:cTn dur="1" fill="hold" id="26">
                                          <p:stCondLst>
                                            <p:cond delay="0"/>
                                          </p:stCondLst>
                                        </p:cTn>
                                        <p:tgtEl>
                                          <p:spTgt spid="441"/>
                                        </p:tgtEl>
                                        <p:attrNameLst>
                                          <p:attrName>style.visibility</p:attrName>
                                        </p:attrNameLst>
                                      </p:cBhvr>
                                      <p:to>
                                        <p:strVal val="visible"/>
                                      </p:to>
                                    </p:set>
                                    <p:animEffect transition="in" filter="wipe(left)">
                                      <p:cBhvr>
                                        <p:cTn dur="500" id="27"/>
                                        <p:tgtEl>
                                          <p:spTgt spid="441"/>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1">
                                  <p:stCondLst>
                                    <p:cond delay="0"/>
                                  </p:stCondLst>
                                  <p:childTnLst>
                                    <p:set>
                                      <p:cBhvr>
                                        <p:cTn dur="1" fill="hold" id="31">
                                          <p:stCondLst>
                                            <p:cond delay="0"/>
                                          </p:stCondLst>
                                        </p:cTn>
                                        <p:tgtEl>
                                          <p:spTgt spid="1049666"/>
                                        </p:tgtEl>
                                        <p:attrNameLst>
                                          <p:attrName>style.visibility</p:attrName>
                                        </p:attrNameLst>
                                      </p:cBhvr>
                                      <p:to>
                                        <p:strVal val="visible"/>
                                      </p:to>
                                    </p:set>
                                    <p:animEffect transition="in" filter="wipe(up)">
                                      <p:cBhvr>
                                        <p:cTn dur="500" id="32"/>
                                        <p:tgtEl>
                                          <p:spTgt spid="1049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56" grpId="0" uiExpand="0" build="whole"/>
      <p:bldP spid="1049666" grpId="0" uiExpand="0" build="whole" animBg="1"/>
      <p:bldP spid="1049668" grpId="0" uiExpand="0" build="whole"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442" name=""/>
        <p:cNvGrpSpPr/>
        <p:nvPr/>
      </p:nvGrpSpPr>
      <p:grpSpPr>
        <a:xfrm rot="0">
          <a:off x="0" y="0"/>
          <a:ext cx="0" cy="0"/>
          <a:chOff x="0" y="0"/>
          <a:chExt cx="0" cy="0"/>
        </a:xfrm>
      </p:grpSpPr>
      <p:sp>
        <p:nvSpPr>
          <p:cNvPr id="1049681" name="Text Box 18"/>
          <p:cNvSpPr txBox="1"/>
          <p:nvPr/>
        </p:nvSpPr>
        <p:spPr>
          <a:xfrm rot="0">
            <a:off x="1749425" y="2800350"/>
            <a:ext cx="1601787"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000099"/>
                </a:solidFill>
                <a:latin typeface="" pitchFamily="18" charset="0"/>
              </a:rPr>
              <a:t>  </a:t>
            </a:r>
            <a:r>
              <a:rPr altLang="en-US" lang="zh-CN">
                <a:solidFill>
                  <a:srgbClr val="000099"/>
                </a:solidFill>
                <a:latin typeface="" pitchFamily="18" charset="0"/>
              </a:rPr>
              <a:t>逻辑符号</a:t>
            </a:r>
          </a:p>
        </p:txBody>
      </p:sp>
      <p:sp>
        <p:nvSpPr>
          <p:cNvPr id="1049682" name="Rectangle 21"/>
          <p:cNvSpPr/>
          <p:nvPr/>
        </p:nvSpPr>
        <p:spPr>
          <a:xfrm rot="0">
            <a:off x="5307012" y="2335212"/>
            <a:ext cx="2971800" cy="5794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3200" lang="en-US">
                <a:solidFill>
                  <a:srgbClr val="000099"/>
                </a:solidFill>
                <a:latin typeface="" pitchFamily="18" charset="0"/>
                <a:sym typeface="Symbol" pitchFamily="18" charset="2"/>
              </a:rPr>
              <a:t>          </a:t>
            </a:r>
            <a:r>
              <a:rPr altLang="zh-CN" sz="2800" lang="en-US">
                <a:solidFill>
                  <a:srgbClr val="000099"/>
                </a:solidFill>
                <a:latin typeface="" pitchFamily="18" charset="0"/>
              </a:rPr>
              <a:t>0</a:t>
            </a:r>
            <a:r>
              <a:rPr altLang="zh-CN" sz="3200" lang="en-US">
                <a:solidFill>
                  <a:srgbClr val="000099"/>
                </a:solidFill>
                <a:latin typeface="" pitchFamily="18" charset="0"/>
              </a:rPr>
              <a:t>   </a:t>
            </a:r>
            <a:r>
              <a:rPr altLang="en-US" sz="2800" lang="zh-CN">
                <a:solidFill>
                  <a:srgbClr val="000099"/>
                </a:solidFill>
                <a:latin typeface="" pitchFamily="18" charset="0"/>
              </a:rPr>
              <a:t>高阻</a:t>
            </a:r>
          </a:p>
        </p:txBody>
      </p:sp>
      <p:grpSp>
        <p:nvGrpSpPr>
          <p:cNvPr id="443" name=""/>
          <p:cNvGrpSpPr/>
          <p:nvPr/>
        </p:nvGrpSpPr>
        <p:grpSpPr>
          <a:xfrm rot="0">
            <a:off x="5383212" y="2868612"/>
            <a:ext cx="2597150" cy="1958974"/>
            <a:chOff x="3408" y="1728"/>
            <a:chExt cx="1636" cy="1234"/>
          </a:xfrm>
        </p:grpSpPr>
        <p:sp>
          <p:nvSpPr>
            <p:cNvPr id="1049683" name="Rectangle 23"/>
            <p:cNvSpPr/>
            <p:nvPr/>
          </p:nvSpPr>
          <p:spPr>
            <a:xfrm rot="0">
              <a:off x="3408" y="1728"/>
              <a:ext cx="1584" cy="586"/>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latin typeface="" pitchFamily="18" charset="0"/>
                </a:rPr>
                <a:t>0</a:t>
              </a:r>
              <a:r>
                <a:rPr altLang="zh-CN" sz="2800" lang="en-US">
                  <a:solidFill>
                    <a:srgbClr val="FF3399"/>
                  </a:solidFill>
                  <a:latin typeface="" pitchFamily="18" charset="0"/>
                </a:rPr>
                <a:t>     </a:t>
              </a:r>
              <a:r>
                <a:rPr altLang="zh-CN" sz="2800" lang="en-US">
                  <a:latin typeface="" pitchFamily="18" charset="0"/>
                </a:rPr>
                <a:t>0</a:t>
              </a:r>
              <a:r>
                <a:rPr altLang="zh-CN" sz="2800" lang="en-US">
                  <a:solidFill>
                    <a:srgbClr val="FF3399"/>
                  </a:solidFill>
                  <a:latin typeface="" pitchFamily="18" charset="0"/>
                </a:rPr>
                <a:t>      </a:t>
              </a:r>
              <a:r>
                <a:rPr altLang="zh-CN" sz="2800" lang="en-US">
                  <a:solidFill>
                    <a:srgbClr val="FF0000"/>
                  </a:solidFill>
                  <a:latin typeface="" pitchFamily="18" charset="0"/>
                </a:rPr>
                <a:t>1</a:t>
              </a:r>
              <a:r>
                <a:rPr altLang="zh-CN" sz="2800" lang="en-US">
                  <a:solidFill>
                    <a:srgbClr val="FF3399"/>
                  </a:solidFill>
                  <a:latin typeface="" pitchFamily="18" charset="0"/>
                </a:rPr>
                <a:t>       </a:t>
              </a:r>
              <a:r>
                <a:rPr altLang="zh-CN" sz="2800" lang="en-US">
                  <a:solidFill>
                    <a:srgbClr val="FF0000"/>
                  </a:solidFill>
                  <a:latin typeface="" pitchFamily="18" charset="0"/>
                </a:rPr>
                <a:t>1</a:t>
              </a:r>
              <a:r>
                <a:rPr altLang="zh-CN" sz="2800" lang="en-US">
                  <a:solidFill>
                    <a:srgbClr val="FF3399"/>
                  </a:solidFill>
                  <a:latin typeface="" pitchFamily="18" charset="0"/>
                </a:rPr>
                <a:t>     </a:t>
              </a:r>
            </a:p>
          </p:txBody>
        </p:sp>
        <p:sp>
          <p:nvSpPr>
            <p:cNvPr id="1049684" name="Rectangle 24"/>
            <p:cNvSpPr/>
            <p:nvPr/>
          </p:nvSpPr>
          <p:spPr>
            <a:xfrm rot="0">
              <a:off x="3408" y="2046"/>
              <a:ext cx="16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latin typeface="" pitchFamily="18" charset="0"/>
                </a:rPr>
                <a:t>0</a:t>
              </a:r>
              <a:r>
                <a:rPr altLang="zh-CN" sz="2800" lang="en-US">
                  <a:solidFill>
                    <a:srgbClr val="FF3399"/>
                  </a:solidFill>
                  <a:latin typeface="" pitchFamily="18" charset="0"/>
                </a:rPr>
                <a:t>     </a:t>
              </a:r>
              <a:r>
                <a:rPr altLang="zh-CN" sz="2800" lang="en-US">
                  <a:latin typeface="" pitchFamily="18" charset="0"/>
                </a:rPr>
                <a:t>1</a:t>
              </a:r>
              <a:r>
                <a:rPr altLang="zh-CN" sz="2800" lang="en-US">
                  <a:solidFill>
                    <a:srgbClr val="FF3399"/>
                  </a:solidFill>
                  <a:latin typeface="" pitchFamily="18" charset="0"/>
                </a:rPr>
                <a:t>      </a:t>
              </a:r>
              <a:r>
                <a:rPr altLang="zh-CN" sz="2800" lang="en-US">
                  <a:solidFill>
                    <a:srgbClr val="FF0000"/>
                  </a:solidFill>
                  <a:latin typeface="" pitchFamily="18" charset="0"/>
                </a:rPr>
                <a:t>1       1</a:t>
              </a:r>
              <a:r>
                <a:rPr altLang="zh-CN" sz="2800" lang="en-US">
                  <a:solidFill>
                    <a:srgbClr val="FF3399"/>
                  </a:solidFill>
                  <a:latin typeface="" pitchFamily="18" charset="0"/>
                </a:rPr>
                <a:t> </a:t>
              </a:r>
            </a:p>
          </p:txBody>
        </p:sp>
        <p:sp>
          <p:nvSpPr>
            <p:cNvPr id="1049685" name="Rectangle 25"/>
            <p:cNvSpPr/>
            <p:nvPr/>
          </p:nvSpPr>
          <p:spPr>
            <a:xfrm rot="0">
              <a:off x="3408" y="2334"/>
              <a:ext cx="1636"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latin typeface="" pitchFamily="18" charset="0"/>
                </a:rPr>
                <a:t>1</a:t>
              </a:r>
              <a:r>
                <a:rPr altLang="zh-CN" sz="2800" lang="en-US">
                  <a:solidFill>
                    <a:srgbClr val="FF3399"/>
                  </a:solidFill>
                  <a:latin typeface="" pitchFamily="18" charset="0"/>
                </a:rPr>
                <a:t>     </a:t>
              </a:r>
              <a:r>
                <a:rPr altLang="zh-CN" sz="2800" lang="en-US">
                  <a:latin typeface="" pitchFamily="18" charset="0"/>
                </a:rPr>
                <a:t>0</a:t>
              </a:r>
              <a:r>
                <a:rPr altLang="zh-CN" sz="2800" lang="en-US">
                  <a:solidFill>
                    <a:srgbClr val="FF3399"/>
                  </a:solidFill>
                  <a:latin typeface="" pitchFamily="18" charset="0"/>
                </a:rPr>
                <a:t>      </a:t>
              </a:r>
              <a:r>
                <a:rPr altLang="zh-CN" sz="2800" lang="en-US">
                  <a:solidFill>
                    <a:srgbClr val="FF0000"/>
                  </a:solidFill>
                  <a:latin typeface="" pitchFamily="18" charset="0"/>
                </a:rPr>
                <a:t>1       1</a:t>
              </a:r>
            </a:p>
          </p:txBody>
        </p:sp>
        <p:sp>
          <p:nvSpPr>
            <p:cNvPr id="1049686" name="Rectangle 26"/>
            <p:cNvSpPr/>
            <p:nvPr/>
          </p:nvSpPr>
          <p:spPr>
            <a:xfrm rot="0">
              <a:off x="3408" y="2640"/>
              <a:ext cx="1636"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latin typeface="" pitchFamily="18" charset="0"/>
                </a:rPr>
                <a:t>1</a:t>
              </a:r>
              <a:r>
                <a:rPr altLang="zh-CN" sz="2800" lang="en-US">
                  <a:solidFill>
                    <a:srgbClr val="FF3399"/>
                  </a:solidFill>
                  <a:latin typeface="" pitchFamily="18" charset="0"/>
                </a:rPr>
                <a:t>     </a:t>
              </a:r>
              <a:r>
                <a:rPr altLang="zh-CN" sz="2800" lang="en-US">
                  <a:latin typeface="" pitchFamily="18" charset="0"/>
                </a:rPr>
                <a:t>1</a:t>
              </a:r>
              <a:r>
                <a:rPr altLang="zh-CN" sz="2800" lang="en-US">
                  <a:solidFill>
                    <a:srgbClr val="FF3399"/>
                  </a:solidFill>
                  <a:latin typeface="" pitchFamily="18" charset="0"/>
                </a:rPr>
                <a:t>      </a:t>
              </a:r>
              <a:r>
                <a:rPr altLang="zh-CN" sz="2800" lang="en-US">
                  <a:solidFill>
                    <a:srgbClr val="FF0000"/>
                  </a:solidFill>
                  <a:latin typeface="" pitchFamily="18" charset="0"/>
                </a:rPr>
                <a:t>1       0</a:t>
              </a:r>
            </a:p>
          </p:txBody>
        </p:sp>
      </p:grpSp>
      <p:sp>
        <p:nvSpPr>
          <p:cNvPr id="1049687" name="Text Box 27"/>
          <p:cNvSpPr txBox="1"/>
          <p:nvPr/>
        </p:nvSpPr>
        <p:spPr>
          <a:xfrm rot="0">
            <a:off x="5375275" y="4941887"/>
            <a:ext cx="2522537"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30000"/>
              </a:spcBef>
            </a:pPr>
            <a:r>
              <a:rPr altLang="zh-CN" sz="2800" lang="en-US">
                <a:solidFill>
                  <a:srgbClr val="000099"/>
                </a:solidFill>
                <a:effectLst>
                  <a:outerShdw algn="tl" blurRad="38100" dir="2700000" dist="38100">
                    <a:srgbClr val="C0C0C0"/>
                  </a:outerShdw>
                </a:effectLst>
                <a:latin typeface="" pitchFamily="18" charset="0"/>
                <a:sym typeface="Symbol" pitchFamily="18" charset="2"/>
              </a:rPr>
              <a:t>  </a:t>
            </a:r>
            <a:r>
              <a:rPr altLang="en-US" sz="2800" lang="zh-CN">
                <a:solidFill>
                  <a:srgbClr val="000099"/>
                </a:solidFill>
                <a:effectLst>
                  <a:outerShdw algn="tl" blurRad="38100" dir="2700000" dist="38100">
                    <a:srgbClr val="C0C0C0"/>
                  </a:outerShdw>
                </a:effectLst>
                <a:latin typeface="" pitchFamily="18" charset="0"/>
              </a:rPr>
              <a:t>表示任意态</a:t>
            </a:r>
          </a:p>
        </p:txBody>
      </p:sp>
      <p:sp>
        <p:nvSpPr>
          <p:cNvPr id="1049688" name="Rectangle 28"/>
          <p:cNvSpPr/>
          <p:nvPr/>
        </p:nvSpPr>
        <p:spPr>
          <a:xfrm rot="0">
            <a:off x="539750" y="668337"/>
            <a:ext cx="5334000" cy="4572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3200" lang="en-US">
                <a:solidFill>
                  <a:srgbClr val="000099"/>
                </a:solidFill>
                <a:effectLst>
                  <a:outerShdw algn="tl" blurRad="38100" dir="2700000" dist="38100">
                    <a:srgbClr val="C0C0C0"/>
                  </a:outerShdw>
                </a:effectLst>
              </a:rPr>
              <a:t>20.3.2  </a:t>
            </a:r>
            <a:r>
              <a:rPr altLang="en-US" sz="3200" lang="zh-CN">
                <a:solidFill>
                  <a:srgbClr val="000099"/>
                </a:solidFill>
                <a:effectLst>
                  <a:outerShdw algn="tl" blurRad="38100" dir="2700000" dist="38100">
                    <a:srgbClr val="C0C0C0"/>
                  </a:outerShdw>
                </a:effectLst>
              </a:rPr>
              <a:t>三态输出“与非”门</a:t>
            </a:r>
          </a:p>
        </p:txBody>
      </p:sp>
      <p:grpSp>
        <p:nvGrpSpPr>
          <p:cNvPr id="444" name=""/>
          <p:cNvGrpSpPr/>
          <p:nvPr/>
        </p:nvGrpSpPr>
        <p:grpSpPr>
          <a:xfrm rot="0">
            <a:off x="4621212" y="1268412"/>
            <a:ext cx="4343400" cy="3659187"/>
            <a:chOff x="2784" y="720"/>
            <a:chExt cx="2736" cy="2305"/>
          </a:xfrm>
        </p:grpSpPr>
        <p:sp>
          <p:nvSpPr>
            <p:cNvPr id="1049689" name="Line 30"/>
            <p:cNvSpPr/>
            <p:nvPr/>
          </p:nvSpPr>
          <p:spPr>
            <a:xfrm rot="5391598">
              <a:off x="4026" y="603"/>
              <a:ext cx="0" cy="1632"/>
            </a:xfrm>
            <a:prstGeom prst="line"/>
            <a:noFill/>
            <a:ln w="28575" cap="flat" cmpd="sng">
              <a:solidFill>
                <a:schemeClr val="dk1">
                  <a:alpha val="100000"/>
                </a:schemeClr>
              </a:solidFill>
              <a:prstDash val="solid"/>
              <a:round/>
            </a:ln>
          </p:spPr>
        </p:sp>
        <p:sp>
          <p:nvSpPr>
            <p:cNvPr id="1049690" name="Line 31"/>
            <p:cNvSpPr/>
            <p:nvPr/>
          </p:nvSpPr>
          <p:spPr>
            <a:xfrm rot="5391599" flipV="1">
              <a:off x="4031" y="240"/>
              <a:ext cx="1" cy="1633"/>
            </a:xfrm>
            <a:prstGeom prst="line"/>
            <a:noFill/>
            <a:ln w="28575" cap="flat" cmpd="sng">
              <a:solidFill>
                <a:schemeClr val="dk1">
                  <a:alpha val="100000"/>
                </a:schemeClr>
              </a:solidFill>
              <a:prstDash val="solid"/>
              <a:round/>
            </a:ln>
          </p:spPr>
        </p:sp>
        <p:grpSp>
          <p:nvGrpSpPr>
            <p:cNvPr id="445" name=""/>
            <p:cNvGrpSpPr/>
            <p:nvPr/>
          </p:nvGrpSpPr>
          <p:grpSpPr>
            <a:xfrm rot="0">
              <a:off x="2784" y="720"/>
              <a:ext cx="2736" cy="2305"/>
              <a:chOff x="2928" y="720"/>
              <a:chExt cx="2736" cy="2305"/>
            </a:xfrm>
          </p:grpSpPr>
          <p:sp>
            <p:nvSpPr>
              <p:cNvPr id="1049691" name="Text Box 33"/>
              <p:cNvSpPr txBox="1"/>
              <p:nvPr/>
            </p:nvSpPr>
            <p:spPr>
              <a:xfrm rot="0">
                <a:off x="2928" y="720"/>
                <a:ext cx="2736"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CC0000"/>
                    </a:solidFill>
                    <a:effectLst>
                      <a:outerShdw algn="tl" blurRad="38100" dir="2700000" dist="38100">
                        <a:srgbClr val="C0C0C0"/>
                      </a:outerShdw>
                    </a:effectLst>
                    <a:latin typeface="" pitchFamily="18" charset="0"/>
                  </a:rPr>
                  <a:t>  </a:t>
                </a:r>
                <a:r>
                  <a:rPr altLang="en-US" sz="2800" lang="zh-CN">
                    <a:solidFill>
                      <a:srgbClr val="CC0000"/>
                    </a:solidFill>
                    <a:effectLst>
                      <a:outerShdw algn="tl" blurRad="38100" dir="2700000" dist="38100">
                        <a:srgbClr val="C0C0C0"/>
                      </a:outerShdw>
                    </a:effectLst>
                    <a:latin typeface="" pitchFamily="18" charset="0"/>
                  </a:rPr>
                  <a:t>三态输出与非状态表</a:t>
                </a:r>
              </a:p>
            </p:txBody>
          </p:sp>
          <p:sp>
            <p:nvSpPr>
              <p:cNvPr id="1049692" name="Rectangle 34"/>
              <p:cNvSpPr/>
              <p:nvPr/>
            </p:nvSpPr>
            <p:spPr>
              <a:xfrm rot="0">
                <a:off x="3355" y="1066"/>
                <a:ext cx="316"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A</a:t>
                </a:r>
              </a:p>
            </p:txBody>
          </p:sp>
          <p:sp>
            <p:nvSpPr>
              <p:cNvPr id="1049693" name="Rectangle 35"/>
              <p:cNvSpPr/>
              <p:nvPr/>
            </p:nvSpPr>
            <p:spPr>
              <a:xfrm rot="0">
                <a:off x="3787" y="1066"/>
                <a:ext cx="308"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B</a:t>
                </a:r>
              </a:p>
            </p:txBody>
          </p:sp>
          <p:sp>
            <p:nvSpPr>
              <p:cNvPr id="1049694" name="Rectangle 36"/>
              <p:cNvSpPr/>
              <p:nvPr/>
            </p:nvSpPr>
            <p:spPr>
              <a:xfrm rot="0">
                <a:off x="4267" y="1066"/>
                <a:ext cx="300"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E</a:t>
                </a:r>
              </a:p>
            </p:txBody>
          </p:sp>
          <p:sp>
            <p:nvSpPr>
              <p:cNvPr id="1049695" name="Rectangle 37"/>
              <p:cNvSpPr/>
              <p:nvPr/>
            </p:nvSpPr>
            <p:spPr>
              <a:xfrm rot="0">
                <a:off x="4656" y="1056"/>
                <a:ext cx="322"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latin typeface="" pitchFamily="18" charset="0"/>
                  </a:rPr>
                  <a:t>Y</a:t>
                </a:r>
              </a:p>
            </p:txBody>
          </p:sp>
          <p:sp>
            <p:nvSpPr>
              <p:cNvPr id="1049696" name="Line 38"/>
              <p:cNvSpPr/>
              <p:nvPr/>
            </p:nvSpPr>
            <p:spPr>
              <a:xfrm rot="5391599" flipV="1">
                <a:off x="4128" y="2208"/>
                <a:ext cx="1" cy="1633"/>
              </a:xfrm>
              <a:prstGeom prst="line"/>
              <a:noFill/>
              <a:ln w="28575" cap="flat" cmpd="sng">
                <a:solidFill>
                  <a:schemeClr val="dk1">
                    <a:alpha val="100000"/>
                  </a:schemeClr>
                </a:solidFill>
                <a:prstDash val="solid"/>
                <a:round/>
              </a:ln>
            </p:spPr>
          </p:sp>
          <p:sp>
            <p:nvSpPr>
              <p:cNvPr id="1049697" name="Line 39"/>
              <p:cNvSpPr/>
              <p:nvPr/>
            </p:nvSpPr>
            <p:spPr>
              <a:xfrm rot="0">
                <a:off x="3744" y="1056"/>
                <a:ext cx="0" cy="1968"/>
              </a:xfrm>
              <a:prstGeom prst="line"/>
              <a:noFill/>
              <a:ln w="28575" cap="flat" cmpd="sng">
                <a:solidFill>
                  <a:srgbClr val="000018">
                    <a:alpha val="100000"/>
                  </a:srgbClr>
                </a:solidFill>
                <a:prstDash val="solid"/>
                <a:round/>
              </a:ln>
            </p:spPr>
          </p:sp>
          <p:sp>
            <p:nvSpPr>
              <p:cNvPr id="1049698" name="Line 40"/>
              <p:cNvSpPr/>
              <p:nvPr/>
            </p:nvSpPr>
            <p:spPr>
              <a:xfrm rot="0">
                <a:off x="4608" y="1056"/>
                <a:ext cx="0" cy="1968"/>
              </a:xfrm>
              <a:prstGeom prst="line"/>
              <a:noFill/>
              <a:ln w="28575" cap="flat" cmpd="sng">
                <a:solidFill>
                  <a:srgbClr val="000018">
                    <a:alpha val="100000"/>
                  </a:srgbClr>
                </a:solidFill>
                <a:prstDash val="solid"/>
                <a:round/>
              </a:ln>
            </p:spPr>
          </p:sp>
          <p:sp>
            <p:nvSpPr>
              <p:cNvPr id="1049699" name="Line 41"/>
              <p:cNvSpPr/>
              <p:nvPr/>
            </p:nvSpPr>
            <p:spPr>
              <a:xfrm rot="0">
                <a:off x="4176" y="1056"/>
                <a:ext cx="0" cy="1968"/>
              </a:xfrm>
              <a:prstGeom prst="line"/>
              <a:noFill/>
              <a:ln w="28575" cap="flat" cmpd="sng">
                <a:solidFill>
                  <a:srgbClr val="000018">
                    <a:alpha val="100000"/>
                  </a:srgbClr>
                </a:solidFill>
                <a:prstDash val="solid"/>
                <a:round/>
              </a:ln>
            </p:spPr>
          </p:sp>
        </p:grpSp>
      </p:grpSp>
      <p:sp>
        <p:nvSpPr>
          <p:cNvPr id="1049700" name="Text Box 42"/>
          <p:cNvSpPr txBox="1"/>
          <p:nvPr/>
        </p:nvSpPr>
        <p:spPr>
          <a:xfrm rot="0">
            <a:off x="2159000" y="3759200"/>
            <a:ext cx="13716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lvl="0">
              <a:spcBef>
                <a:spcPct val="50000"/>
              </a:spcBef>
            </a:pPr>
            <a:r>
              <a:rPr altLang="en-US" sz="2800" lang="zh-CN"/>
              <a:t>功能表</a:t>
            </a:r>
          </a:p>
        </p:txBody>
      </p:sp>
      <p:grpSp>
        <p:nvGrpSpPr>
          <p:cNvPr id="446" name=""/>
          <p:cNvGrpSpPr/>
          <p:nvPr/>
        </p:nvGrpSpPr>
        <p:grpSpPr>
          <a:xfrm rot="0">
            <a:off x="863600" y="4327525"/>
            <a:ext cx="3822700" cy="1489075"/>
            <a:chOff x="576" y="2614"/>
            <a:chExt cx="2408" cy="938"/>
          </a:xfrm>
        </p:grpSpPr>
        <p:sp>
          <p:nvSpPr>
            <p:cNvPr id="1049701" name="Rectangle 44"/>
            <p:cNvSpPr/>
            <p:nvPr/>
          </p:nvSpPr>
          <p:spPr>
            <a:xfrm rot="0">
              <a:off x="1944" y="3152"/>
              <a:ext cx="900" cy="269"/>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CC0000"/>
                  </a:solidFill>
                  <a:effectLst>
                    <a:outerShdw algn="tl" blurRad="38100" dir="2700000" dist="38100">
                      <a:srgbClr val="C0C0C0"/>
                    </a:outerShdw>
                  </a:effectLst>
                  <a:latin typeface="宋体" pitchFamily="2" charset="-122"/>
                </a:rPr>
                <a:t>输出高阻</a:t>
              </a:r>
            </a:p>
          </p:txBody>
        </p:sp>
        <p:sp>
          <p:nvSpPr>
            <p:cNvPr id="1049702" name="Line 45"/>
            <p:cNvSpPr/>
            <p:nvPr/>
          </p:nvSpPr>
          <p:spPr>
            <a:xfrm rot="0">
              <a:off x="576" y="3080"/>
              <a:ext cx="2400" cy="0"/>
            </a:xfrm>
            <a:prstGeom prst="line"/>
            <a:noFill/>
            <a:ln w="38100" cap="flat" cmpd="sng">
              <a:solidFill>
                <a:schemeClr val="dk1">
                  <a:alpha val="100000"/>
                </a:schemeClr>
              </a:solidFill>
              <a:prstDash val="solid"/>
              <a:round/>
            </a:ln>
          </p:spPr>
        </p:sp>
        <p:graphicFrame>
          <p:nvGraphicFramePr>
            <p:cNvPr id="4194308" name=""/>
            <p:cNvGraphicFramePr>
              <a:graphicFrameLocks/>
            </p:cNvGraphicFramePr>
            <p:nvPr/>
          </p:nvGraphicFramePr>
          <p:xfrm rot="0">
            <a:off x="840" y="2739"/>
            <a:ext cx="624" cy="269"/>
          </p:xfrm>
          <a:graphic>
            <a:graphicData uri="http://schemas.openxmlformats.org/presentationml/2006/ole">
              <mc:AlternateContent xmlns:mc="http://schemas.openxmlformats.org/markup-compatibility/2006">
                <mc:Choice xmlns:v="urn:schemas-microsoft-com:vml" Requires="v">
                  <p:oleObj name="公式" r:id="rId1" spid="" imgH="269" imgW="624" showAsIcon="0" progId="Equation.3">
                    <p:embed followColorScheme="full"/>
                    <p:pic>
                      <p:nvPicPr>
                        <p:cNvPr id="2097232" name="Object 46"/>
                        <p:cNvPicPr>
                          <a:picLocks/>
                        </p:cNvPicPr>
                        <p:nvPr/>
                      </p:nvPicPr>
                      <p:blipFill>
                        <a:blip xmlns:r="http://schemas.openxmlformats.org/officeDocument/2006/relationships" r:embed="rId2"/>
                        <a:srcRect l="0" t="0" r="0" b="0"/>
                        <a:stretch>
                          <a:fillRect/>
                        </a:stretch>
                      </p:blipFill>
                      <p:spPr>
                        <a:xfrm rot="0">
                          <a:off x="840" y="2739"/>
                          <a:ext cx="624" cy="269"/>
                        </a:xfrm>
                        <a:prstGeom prst="rect"/>
                        <a:noFill/>
                        <a:ln>
                          <a:noFill/>
                        </a:ln>
                      </p:spPr>
                    </p:pic>
                  </p:oleObj>
                </mc:Choice>
                <mc:Fallback>
                  <p:oleObj name="公式" r:id="rId1" spid="" imgH="269" imgW="624" showAsIcon="0" progId="Equation.3">
                    <p:embed followColorScheme="full"/>
                    <p:pic>
                      <p:nvPicPr>
                        <p:cNvPr id="2097232" name="Object 46"/>
                        <p:cNvPicPr>
                          <a:picLocks/>
                        </p:cNvPicPr>
                        <p:nvPr/>
                      </p:nvPicPr>
                      <p:blipFill>
                        <a:blip xmlns:r="http://schemas.openxmlformats.org/officeDocument/2006/relationships" r:embed="rId2"/>
                        <a:srcRect l="0" t="0" r="0" b="0"/>
                        <a:stretch>
                          <a:fillRect/>
                        </a:stretch>
                      </p:blipFill>
                      <p:spPr>
                        <a:xfrm rot="0">
                          <a:off x="840" y="2739"/>
                          <a:ext cx="624" cy="269"/>
                        </a:xfrm>
                        <a:prstGeom prst="rect"/>
                        <a:noFill/>
                        <a:ln>
                          <a:noFill/>
                        </a:ln>
                      </p:spPr>
                    </p:pic>
                  </p:oleObj>
                </mc:Fallback>
              </mc:AlternateContent>
            </a:graphicData>
          </a:graphic>
        </p:graphicFrame>
        <p:graphicFrame>
          <p:nvGraphicFramePr>
            <p:cNvPr id="4194309" name=""/>
            <p:cNvGraphicFramePr>
              <a:graphicFrameLocks/>
            </p:cNvGraphicFramePr>
            <p:nvPr/>
          </p:nvGraphicFramePr>
          <p:xfrm rot="0">
            <a:off x="824" y="3168"/>
            <a:ext cx="672" cy="301"/>
          </p:xfrm>
          <a:graphic>
            <a:graphicData uri="http://schemas.openxmlformats.org/presentationml/2006/ole">
              <mc:AlternateContent xmlns:mc="http://schemas.openxmlformats.org/markup-compatibility/2006">
                <mc:Choice xmlns:v="urn:schemas-microsoft-com:vml" Requires="v">
                  <p:oleObj name="公式" r:id="rId3" spid="" imgH="301" imgW="672" showAsIcon="0" progId="Equation.3">
                    <p:embed followColorScheme="full"/>
                    <p:pic>
                      <p:nvPicPr>
                        <p:cNvPr id="2097233" name="Object 47"/>
                        <p:cNvPicPr>
                          <a:picLocks/>
                        </p:cNvPicPr>
                        <p:nvPr/>
                      </p:nvPicPr>
                      <p:blipFill>
                        <a:blip xmlns:r="http://schemas.openxmlformats.org/officeDocument/2006/relationships" r:embed="rId4"/>
                        <a:srcRect l="0" t="0" r="0" b="0"/>
                        <a:stretch>
                          <a:fillRect/>
                        </a:stretch>
                      </p:blipFill>
                      <p:spPr>
                        <a:xfrm rot="0">
                          <a:off x="824" y="3168"/>
                          <a:ext cx="672" cy="301"/>
                        </a:xfrm>
                        <a:prstGeom prst="rect"/>
                        <a:noFill/>
                        <a:ln>
                          <a:noFill/>
                        </a:ln>
                      </p:spPr>
                    </p:pic>
                  </p:oleObj>
                </mc:Choice>
                <mc:Fallback>
                  <p:oleObj name="公式" r:id="rId3" spid="" imgH="301" imgW="672" showAsIcon="0" progId="Equation.3">
                    <p:embed followColorScheme="full"/>
                    <p:pic>
                      <p:nvPicPr>
                        <p:cNvPr id="2097233" name="Object 47"/>
                        <p:cNvPicPr>
                          <a:picLocks/>
                        </p:cNvPicPr>
                        <p:nvPr/>
                      </p:nvPicPr>
                      <p:blipFill>
                        <a:blip xmlns:r="http://schemas.openxmlformats.org/officeDocument/2006/relationships" r:embed="rId4"/>
                        <a:srcRect l="0" t="0" r="0" b="0"/>
                        <a:stretch>
                          <a:fillRect/>
                        </a:stretch>
                      </p:blipFill>
                      <p:spPr>
                        <a:xfrm rot="0">
                          <a:off x="824" y="3168"/>
                          <a:ext cx="672" cy="301"/>
                        </a:xfrm>
                        <a:prstGeom prst="rect"/>
                        <a:noFill/>
                        <a:ln>
                          <a:noFill/>
                        </a:ln>
                      </p:spPr>
                    </p:pic>
                  </p:oleObj>
                </mc:Fallback>
              </mc:AlternateContent>
            </a:graphicData>
          </a:graphic>
        </p:graphicFrame>
        <p:graphicFrame>
          <p:nvGraphicFramePr>
            <p:cNvPr id="4194310" name=""/>
            <p:cNvGraphicFramePr>
              <a:graphicFrameLocks/>
            </p:cNvGraphicFramePr>
            <p:nvPr/>
          </p:nvGraphicFramePr>
          <p:xfrm rot="0">
            <a:off x="1954" y="2677"/>
            <a:ext cx="854" cy="323"/>
          </p:xfrm>
          <a:graphic>
            <a:graphicData uri="http://schemas.openxmlformats.org/presentationml/2006/ole">
              <mc:AlternateContent xmlns:mc="http://schemas.openxmlformats.org/markup-compatibility/2006">
                <mc:Choice xmlns:v="urn:schemas-microsoft-com:vml" Requires="v">
                  <p:oleObj name="Equation" r:id="rId5" spid="" imgH="323" imgW="854" showAsIcon="0" progId="Equation.3">
                    <p:embed followColorScheme="full"/>
                    <p:pic>
                      <p:nvPicPr>
                        <p:cNvPr id="2097234" name="Object 48"/>
                        <p:cNvPicPr>
                          <a:picLocks/>
                        </p:cNvPicPr>
                        <p:nvPr/>
                      </p:nvPicPr>
                      <p:blipFill>
                        <a:blip xmlns:r="http://schemas.openxmlformats.org/officeDocument/2006/relationships" r:embed="rId6"/>
                        <a:srcRect l="0" t="0" r="0" b="0"/>
                        <a:stretch>
                          <a:fillRect/>
                        </a:stretch>
                      </p:blipFill>
                      <p:spPr>
                        <a:xfrm rot="0">
                          <a:off x="1954" y="2677"/>
                          <a:ext cx="854" cy="323"/>
                        </a:xfrm>
                        <a:prstGeom prst="rect"/>
                        <a:noFill/>
                        <a:ln>
                          <a:noFill/>
                        </a:ln>
                      </p:spPr>
                    </p:pic>
                  </p:oleObj>
                </mc:Choice>
                <mc:Fallback>
                  <p:oleObj name="Equation" r:id="rId5" spid="" imgH="323" imgW="854" showAsIcon="0" progId="Equation.3">
                    <p:embed followColorScheme="full"/>
                    <p:pic>
                      <p:nvPicPr>
                        <p:cNvPr id="2097234" name="Object 48"/>
                        <p:cNvPicPr>
                          <a:picLocks/>
                        </p:cNvPicPr>
                        <p:nvPr/>
                      </p:nvPicPr>
                      <p:blipFill>
                        <a:blip xmlns:r="http://schemas.openxmlformats.org/officeDocument/2006/relationships" r:embed="rId6"/>
                        <a:srcRect l="0" t="0" r="0" b="0"/>
                        <a:stretch>
                          <a:fillRect/>
                        </a:stretch>
                      </p:blipFill>
                      <p:spPr>
                        <a:xfrm rot="0">
                          <a:off x="1954" y="2677"/>
                          <a:ext cx="854" cy="323"/>
                        </a:xfrm>
                        <a:prstGeom prst="rect"/>
                        <a:noFill/>
                        <a:ln>
                          <a:noFill/>
                        </a:ln>
                      </p:spPr>
                    </p:pic>
                  </p:oleObj>
                </mc:Fallback>
              </mc:AlternateContent>
            </a:graphicData>
          </a:graphic>
        </p:graphicFrame>
        <p:sp>
          <p:nvSpPr>
            <p:cNvPr id="1049703" name="Line 49"/>
            <p:cNvSpPr/>
            <p:nvPr/>
          </p:nvSpPr>
          <p:spPr>
            <a:xfrm rot="0">
              <a:off x="576" y="2616"/>
              <a:ext cx="2400" cy="0"/>
            </a:xfrm>
            <a:prstGeom prst="line"/>
            <a:noFill/>
            <a:ln w="38100" cap="flat" cmpd="sng">
              <a:solidFill>
                <a:schemeClr val="dk1">
                  <a:alpha val="100000"/>
                </a:schemeClr>
              </a:solidFill>
              <a:prstDash val="solid"/>
              <a:round/>
            </a:ln>
          </p:spPr>
        </p:sp>
        <p:sp>
          <p:nvSpPr>
            <p:cNvPr id="1049704" name="Line 50"/>
            <p:cNvSpPr/>
            <p:nvPr/>
          </p:nvSpPr>
          <p:spPr>
            <a:xfrm rot="16200000">
              <a:off x="1307" y="3083"/>
              <a:ext cx="938" cy="0"/>
            </a:xfrm>
            <a:prstGeom prst="line"/>
            <a:noFill/>
            <a:ln w="38100" cap="flat" cmpd="sng">
              <a:solidFill>
                <a:schemeClr val="dk1">
                  <a:alpha val="100000"/>
                </a:schemeClr>
              </a:solidFill>
              <a:prstDash val="solid"/>
              <a:round/>
            </a:ln>
          </p:spPr>
        </p:sp>
        <p:sp>
          <p:nvSpPr>
            <p:cNvPr id="1049705" name="Line 51"/>
            <p:cNvSpPr/>
            <p:nvPr/>
          </p:nvSpPr>
          <p:spPr>
            <a:xfrm rot="0">
              <a:off x="584" y="3528"/>
              <a:ext cx="2400" cy="0"/>
            </a:xfrm>
            <a:prstGeom prst="line"/>
            <a:noFill/>
            <a:ln w="38100" cap="flat" cmpd="sng">
              <a:solidFill>
                <a:schemeClr val="dk1">
                  <a:alpha val="100000"/>
                </a:schemeClr>
              </a:solidFill>
              <a:prstDash val="solid"/>
              <a:round/>
            </a:ln>
          </p:spPr>
        </p:sp>
      </p:grpSp>
      <p:pic>
        <p:nvPicPr>
          <p:cNvPr id="2097235" name="Picture 54" descr="图片1"/>
          <p:cNvPicPr>
            <a:picLocks/>
          </p:cNvPicPr>
          <p:nvPr/>
        </p:nvPicPr>
        <p:blipFill>
          <a:blip xmlns:r="http://schemas.openxmlformats.org/officeDocument/2006/relationships" r:embed="rId7"/>
          <a:srcRect l="0" t="0" r="0" b="0"/>
          <a:stretch>
            <a:fillRect/>
          </a:stretch>
        </p:blipFill>
        <p:spPr>
          <a:xfrm rot="0">
            <a:off x="1116012" y="1412875"/>
            <a:ext cx="3048000" cy="12827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 presetSubtype="32">
                                  <p:stCondLst>
                                    <p:cond delay="0"/>
                                  </p:stCondLst>
                                  <p:childTnLst>
                                    <p:set>
                                      <p:cBhvr>
                                        <p:cTn dur="1" fill="hold" id="6">
                                          <p:stCondLst>
                                            <p:cond delay="0"/>
                                          </p:stCondLst>
                                        </p:cTn>
                                        <p:tgtEl>
                                          <p:spTgt spid="444"/>
                                        </p:tgtEl>
                                        <p:attrNameLst>
                                          <p:attrName>style.visibility</p:attrName>
                                        </p:attrNameLst>
                                      </p:cBhvr>
                                      <p:to>
                                        <p:strVal val="visible"/>
                                      </p:to>
                                    </p:set>
                                    <p:animEffect transition="in" filter="box(out)">
                                      <p:cBhvr>
                                        <p:cTn dur="500" id="7"/>
                                        <p:tgtEl>
                                          <p:spTgt spid="44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 presetSubtype="32">
                                  <p:stCondLst>
                                    <p:cond delay="0"/>
                                  </p:stCondLst>
                                  <p:iterate type="wd">
                                    <p:tmPct val="100000"/>
                                  </p:iterate>
                                  <p:childTnLst>
                                    <p:set>
                                      <p:cBhvr>
                                        <p:cTn dur="1" fill="hold" id="11">
                                          <p:stCondLst>
                                            <p:cond delay="0"/>
                                          </p:stCondLst>
                                        </p:cTn>
                                        <p:tgtEl>
                                          <p:spTgt spid="1049682"/>
                                        </p:tgtEl>
                                        <p:attrNameLst>
                                          <p:attrName>style.visibility</p:attrName>
                                        </p:attrNameLst>
                                      </p:cBhvr>
                                      <p:to>
                                        <p:strVal val="visible"/>
                                      </p:to>
                                    </p:set>
                                    <p:animEffect transition="in" filter="box(out)">
                                      <p:cBhvr>
                                        <p:cTn dur="300" id="12"/>
                                        <p:tgtEl>
                                          <p:spTgt spid="104968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5">
                                  <p:stCondLst>
                                    <p:cond delay="0"/>
                                  </p:stCondLst>
                                  <p:childTnLst>
                                    <p:set>
                                      <p:cBhvr>
                                        <p:cTn dur="1" fill="hold" id="16">
                                          <p:stCondLst>
                                            <p:cond delay="0"/>
                                          </p:stCondLst>
                                        </p:cTn>
                                        <p:tgtEl>
                                          <p:spTgt spid="1049687"/>
                                        </p:tgtEl>
                                        <p:attrNameLst>
                                          <p:attrName>style.visibility</p:attrName>
                                        </p:attrNameLst>
                                      </p:cBhvr>
                                      <p:to>
                                        <p:strVal val="visible"/>
                                      </p:to>
                                    </p:set>
                                    <p:animEffect transition="in" filter="blinds(vertical)">
                                      <p:cBhvr>
                                        <p:cTn dur="500" id="17"/>
                                        <p:tgtEl>
                                          <p:spTgt spid="1049687"/>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443"/>
                                        </p:tgtEl>
                                        <p:attrNameLst>
                                          <p:attrName>style.visibility</p:attrName>
                                        </p:attrNameLst>
                                      </p:cBhvr>
                                      <p:to>
                                        <p:strVal val="visible"/>
                                      </p:to>
                                    </p:set>
                                    <p:animEffect transition="in" filter="wipe(left)">
                                      <p:cBhvr>
                                        <p:cTn dur="500" id="22"/>
                                        <p:tgtEl>
                                          <p:spTgt spid="443"/>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childTnLst>
                                    <p:set>
                                      <p:cBhvr>
                                        <p:cTn dur="1" fill="hold" id="26">
                                          <p:stCondLst>
                                            <p:cond delay="0"/>
                                          </p:stCondLst>
                                        </p:cTn>
                                        <p:tgtEl>
                                          <p:spTgt spid="1049700"/>
                                        </p:tgtEl>
                                        <p:attrNameLst>
                                          <p:attrName>style.visibility</p:attrName>
                                        </p:attrNameLst>
                                      </p:cBhvr>
                                      <p:to>
                                        <p:strVal val="visible"/>
                                      </p:to>
                                    </p:set>
                                    <p:animEffect transition="in" filter="wipe(left)">
                                      <p:cBhvr>
                                        <p:cTn dur="500" id="27"/>
                                        <p:tgtEl>
                                          <p:spTgt spid="1049700"/>
                                        </p:tgtEl>
                                      </p:cBhvr>
                                    </p:animEffect>
                                  </p:childTnLst>
                                </p:cTn>
                              </p:par>
                            </p:childTnLst>
                          </p:cTn>
                        </p:par>
                        <p:par>
                          <p:cTn fill="hold" id="28">
                            <p:stCondLst>
                              <p:cond delay="500"/>
                            </p:stCondLst>
                            <p:childTnLst>
                              <p:par>
                                <p:cTn fill="hold" id="29" nodeType="afterEffect" presetClass="entr" presetID="22" presetSubtype="8">
                                  <p:stCondLst>
                                    <p:cond delay="0"/>
                                  </p:stCondLst>
                                  <p:childTnLst>
                                    <p:set>
                                      <p:cBhvr>
                                        <p:cTn dur="1" fill="hold" id="30">
                                          <p:stCondLst>
                                            <p:cond delay="0"/>
                                          </p:stCondLst>
                                        </p:cTn>
                                        <p:tgtEl>
                                          <p:spTgt spid="446"/>
                                        </p:tgtEl>
                                        <p:attrNameLst>
                                          <p:attrName>style.visibility</p:attrName>
                                        </p:attrNameLst>
                                      </p:cBhvr>
                                      <p:to>
                                        <p:strVal val="visible"/>
                                      </p:to>
                                    </p:set>
                                    <p:animEffect transition="in" filter="wipe(left)">
                                      <p:cBhvr>
                                        <p:cTn dur="500" id="31"/>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82" grpId="0" uiExpand="0" build="whole"/>
      <p:bldP spid="1049687" grpId="0" uiExpand="0" build="whole"/>
      <p:bldP spid="1049700" grpId="0" uiExpand="0" build="whole"/>
    </p:bldLst>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447" name=""/>
        <p:cNvGrpSpPr/>
        <p:nvPr/>
      </p:nvGrpSpPr>
      <p:grpSpPr>
        <a:xfrm rot="0">
          <a:off x="0" y="0"/>
          <a:ext cx="0" cy="0"/>
          <a:chOff x="0" y="0"/>
          <a:chExt cx="0" cy="0"/>
        </a:xfrm>
      </p:grpSpPr>
      <p:pic>
        <p:nvPicPr>
          <p:cNvPr id="2097236" name="Picture 75" descr="图片13"/>
          <p:cNvPicPr>
            <a:picLocks/>
          </p:cNvPicPr>
          <p:nvPr/>
        </p:nvPicPr>
        <p:blipFill>
          <a:blip xmlns:r="http://schemas.openxmlformats.org/officeDocument/2006/relationships" r:embed="rId1"/>
          <a:srcRect l="0" t="0" r="0" b="0"/>
          <a:stretch>
            <a:fillRect/>
          </a:stretch>
        </p:blipFill>
        <p:spPr>
          <a:xfrm rot="0">
            <a:off x="3005137" y="1671637"/>
            <a:ext cx="3419475" cy="4545012"/>
          </a:xfrm>
          <a:prstGeom prst="rect"/>
          <a:noFill/>
          <a:ln>
            <a:noFill/>
          </a:ln>
        </p:spPr>
      </p:pic>
      <p:grpSp>
        <p:nvGrpSpPr>
          <p:cNvPr id="448" name=""/>
          <p:cNvGrpSpPr/>
          <p:nvPr/>
        </p:nvGrpSpPr>
        <p:grpSpPr>
          <a:xfrm rot="0">
            <a:off x="539750" y="533400"/>
            <a:ext cx="2514600" cy="519112"/>
            <a:chOff x="528" y="288"/>
            <a:chExt cx="1584" cy="327"/>
          </a:xfrm>
        </p:grpSpPr>
        <p:sp>
          <p:nvSpPr>
            <p:cNvPr id="1049706" name="Text Box 3"/>
            <p:cNvSpPr txBox="1"/>
            <p:nvPr/>
          </p:nvSpPr>
          <p:spPr>
            <a:xfrm rot="0">
              <a:off x="768" y="288"/>
              <a:ext cx="134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FF0000"/>
                  </a:solidFill>
                  <a:effectLst>
                    <a:outerShdw algn="tl" blurRad="38100" dir="2700000" dist="38100">
                      <a:srgbClr val="C0C0C0"/>
                    </a:outerShdw>
                  </a:effectLst>
                  <a:latin typeface="" pitchFamily="18" charset="0"/>
                </a:rPr>
                <a:t>三态门应用：</a:t>
              </a:r>
            </a:p>
          </p:txBody>
        </p:sp>
        <p:sp>
          <p:nvSpPr>
            <p:cNvPr id="1049707" name="AutoShape 4"/>
            <p:cNvSpPr/>
            <p:nvPr/>
          </p:nvSpPr>
          <p:spPr>
            <a:xfrm rot="0">
              <a:off x="528" y="336"/>
              <a:ext cx="303" cy="240"/>
            </a:xfrm>
            <a:custGeom>
              <a:avLst/>
              <a:gdLst>
                <a:gd name="l" fmla="*/ 94 w 303"/>
                <a:gd name="t" fmla="*/ 92 h 240"/>
                <a:gd name="r" fmla="*/ 209 w 303"/>
                <a:gd name="b" fmla="*/ 183 h 240"/>
              </a:gdLst>
              <a:ahLst/>
              <a:rect l="l" t="t" r="r" b="b"/>
              <a:pathLst>
                <a:path w="303" h="240">
                  <a:moveTo>
                    <a:pt x="0" y="92"/>
                  </a:moveTo>
                  <a:lnTo>
                    <a:pt x="116" y="92"/>
                  </a:lnTo>
                  <a:lnTo>
                    <a:pt x="152" y="0"/>
                  </a:lnTo>
                  <a:lnTo>
                    <a:pt x="187" y="92"/>
                  </a:lnTo>
                  <a:lnTo>
                    <a:pt x="303" y="92"/>
                  </a:lnTo>
                  <a:lnTo>
                    <a:pt x="209" y="148"/>
                  </a:lnTo>
                  <a:lnTo>
                    <a:pt x="245" y="240"/>
                  </a:lnTo>
                  <a:lnTo>
                    <a:pt x="152" y="183"/>
                  </a:lnTo>
                  <a:lnTo>
                    <a:pt x="58" y="240"/>
                  </a:lnTo>
                  <a:lnTo>
                    <a:pt x="94" y="148"/>
                  </a:lnTo>
                </a:path>
              </a:pathLst>
            </a:custGeom>
            <a:solidFill>
              <a:srgbClr val="FF3300"/>
            </a:solidFill>
            <a:ln w="9525"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sp>
        <p:nvSpPr>
          <p:cNvPr id="1049708" name="Text Box 5"/>
          <p:cNvSpPr txBox="1"/>
          <p:nvPr/>
        </p:nvSpPr>
        <p:spPr>
          <a:xfrm rot="0">
            <a:off x="2987675" y="538162"/>
            <a:ext cx="5976937" cy="9461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006600"/>
                </a:solidFill>
                <a:effectLst>
                  <a:outerShdw algn="tl" blurRad="38100" dir="2700000" dist="38100">
                    <a:srgbClr val="C0C0C0"/>
                  </a:outerShdw>
                </a:effectLst>
                <a:latin typeface="" pitchFamily="18" charset="0"/>
              </a:rPr>
              <a:t>可实现用</a:t>
            </a:r>
            <a:r>
              <a:rPr altLang="en-US" sz="2800" lang="zh-CN">
                <a:solidFill>
                  <a:srgbClr val="CC0000"/>
                </a:solidFill>
                <a:effectLst>
                  <a:outerShdw algn="tl" blurRad="38100" dir="2700000" dist="38100">
                    <a:srgbClr val="C0C0C0"/>
                  </a:outerShdw>
                </a:effectLst>
                <a:latin typeface="" pitchFamily="18" charset="0"/>
              </a:rPr>
              <a:t>一条</a:t>
            </a:r>
            <a:r>
              <a:rPr altLang="en-US" sz="2800" lang="zh-CN">
                <a:solidFill>
                  <a:srgbClr val="006600"/>
                </a:solidFill>
                <a:effectLst>
                  <a:outerShdw algn="tl" blurRad="38100" dir="2700000" dist="38100">
                    <a:srgbClr val="C0C0C0"/>
                  </a:outerShdw>
                </a:effectLst>
                <a:latin typeface="" pitchFamily="18" charset="0"/>
              </a:rPr>
              <a:t>总线分时传送几个不同的数据或控制信号。</a:t>
            </a:r>
          </a:p>
        </p:txBody>
      </p:sp>
      <p:grpSp>
        <p:nvGrpSpPr>
          <p:cNvPr id="449" name=""/>
          <p:cNvGrpSpPr/>
          <p:nvPr/>
        </p:nvGrpSpPr>
        <p:grpSpPr>
          <a:xfrm rot="0">
            <a:off x="2133600" y="2819400"/>
            <a:ext cx="762000" cy="3406774"/>
            <a:chOff x="1344" y="1776"/>
            <a:chExt cx="480" cy="2146"/>
          </a:xfrm>
        </p:grpSpPr>
        <p:sp>
          <p:nvSpPr>
            <p:cNvPr id="1049709" name="Text Box 7"/>
            <p:cNvSpPr txBox="1"/>
            <p:nvPr/>
          </p:nvSpPr>
          <p:spPr>
            <a:xfrm rot="0">
              <a:off x="1344" y="1776"/>
              <a:ext cx="48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latin typeface="" pitchFamily="18" charset="0"/>
                </a:rPr>
                <a:t>   1 </a:t>
              </a:r>
            </a:p>
          </p:txBody>
        </p:sp>
        <p:sp>
          <p:nvSpPr>
            <p:cNvPr id="1049710" name="Rectangle 8"/>
            <p:cNvSpPr/>
            <p:nvPr/>
          </p:nvSpPr>
          <p:spPr>
            <a:xfrm rot="0">
              <a:off x="1344" y="2688"/>
              <a:ext cx="412"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chemeClr val="lt2"/>
                  </a:solidFill>
                  <a:latin typeface="" pitchFamily="18" charset="0"/>
                </a:rPr>
                <a:t>   0 </a:t>
              </a:r>
            </a:p>
          </p:txBody>
        </p:sp>
        <p:sp>
          <p:nvSpPr>
            <p:cNvPr id="1049711" name="Rectangle 9"/>
            <p:cNvSpPr/>
            <p:nvPr/>
          </p:nvSpPr>
          <p:spPr>
            <a:xfrm rot="0">
              <a:off x="1344" y="3600"/>
              <a:ext cx="412"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chemeClr val="lt2"/>
                  </a:solidFill>
                  <a:latin typeface="" pitchFamily="18" charset="0"/>
                </a:rPr>
                <a:t>   0 </a:t>
              </a:r>
            </a:p>
          </p:txBody>
        </p:sp>
      </p:grpSp>
      <p:pic>
        <p:nvPicPr>
          <p:cNvPr id="2097237" name="Picture 10" descr="BD09297_"/>
          <p:cNvPicPr>
            <a:picLocks/>
          </p:cNvPicPr>
          <p:nvPr/>
        </p:nvPicPr>
        <p:blipFill>
          <a:blip xmlns:r="http://schemas.openxmlformats.org/officeDocument/2006/relationships" r:embed="rId2"/>
          <a:srcRect l="0" t="0" r="0" b="0"/>
          <a:stretch>
            <a:fillRect/>
          </a:stretch>
        </p:blipFill>
        <p:spPr>
          <a:xfrm rot="0">
            <a:off x="7010400" y="5029200"/>
            <a:ext cx="1600200" cy="998537"/>
          </a:xfrm>
          <a:prstGeom prst="rect"/>
          <a:noFill/>
          <a:ln>
            <a:noFill/>
          </a:ln>
        </p:spPr>
      </p:pic>
      <p:grpSp>
        <p:nvGrpSpPr>
          <p:cNvPr id="450" name=""/>
          <p:cNvGrpSpPr/>
          <p:nvPr/>
        </p:nvGrpSpPr>
        <p:grpSpPr>
          <a:xfrm rot="0">
            <a:off x="5029200" y="2209800"/>
            <a:ext cx="990600" cy="3505200"/>
            <a:chOff x="3168" y="1392"/>
            <a:chExt cx="624" cy="2208"/>
          </a:xfrm>
        </p:grpSpPr>
        <p:sp>
          <p:nvSpPr>
            <p:cNvPr id="1049712" name="Line 69"/>
            <p:cNvSpPr/>
            <p:nvPr/>
          </p:nvSpPr>
          <p:spPr>
            <a:xfrm rot="0">
              <a:off x="3504" y="3360"/>
              <a:ext cx="96" cy="240"/>
            </a:xfrm>
            <a:prstGeom prst="line"/>
            <a:noFill/>
            <a:ln w="38100" cap="flat" cmpd="sng">
              <a:solidFill>
                <a:srgbClr val="FF3300">
                  <a:alpha val="100000"/>
                </a:srgbClr>
              </a:solidFill>
              <a:prstDash val="solid"/>
              <a:round/>
            </a:ln>
          </p:spPr>
        </p:sp>
        <p:sp>
          <p:nvSpPr>
            <p:cNvPr id="1049713" name="Line 70"/>
            <p:cNvSpPr/>
            <p:nvPr/>
          </p:nvSpPr>
          <p:spPr>
            <a:xfrm rot="0">
              <a:off x="3504" y="2496"/>
              <a:ext cx="96" cy="240"/>
            </a:xfrm>
            <a:prstGeom prst="line"/>
            <a:noFill/>
            <a:ln w="38100" cap="flat" cmpd="sng">
              <a:solidFill>
                <a:srgbClr val="FF3300">
                  <a:alpha val="100000"/>
                </a:srgbClr>
              </a:solidFill>
              <a:prstDash val="solid"/>
              <a:round/>
            </a:ln>
          </p:spPr>
        </p:sp>
        <p:grpSp>
          <p:nvGrpSpPr>
            <p:cNvPr id="451" name=""/>
            <p:cNvGrpSpPr/>
            <p:nvPr/>
          </p:nvGrpSpPr>
          <p:grpSpPr>
            <a:xfrm rot="0">
              <a:off x="3168" y="1392"/>
              <a:ext cx="624" cy="338"/>
              <a:chOff x="4032" y="1392"/>
              <a:chExt cx="672" cy="338"/>
            </a:xfrm>
          </p:grpSpPr>
          <p:sp>
            <p:nvSpPr>
              <p:cNvPr id="1049714" name="Line 72"/>
              <p:cNvSpPr/>
              <p:nvPr/>
            </p:nvSpPr>
            <p:spPr>
              <a:xfrm rot="0">
                <a:off x="4128" y="1440"/>
                <a:ext cx="384" cy="0"/>
              </a:xfrm>
              <a:prstGeom prst="line"/>
              <a:noFill/>
              <a:ln w="28575" cap="flat" cmpd="sng">
                <a:solidFill>
                  <a:srgbClr val="FF3300">
                    <a:alpha val="100000"/>
                  </a:srgbClr>
                </a:solidFill>
                <a:prstDash val="solid"/>
                <a:round/>
              </a:ln>
            </p:spPr>
          </p:sp>
          <p:sp>
            <p:nvSpPr>
              <p:cNvPr id="1049715" name="Text Box 73"/>
              <p:cNvSpPr txBox="1"/>
              <p:nvPr/>
            </p:nvSpPr>
            <p:spPr>
              <a:xfrm rot="0">
                <a:off x="4032" y="1392"/>
                <a:ext cx="672" cy="33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i="1" lang="en-US">
                    <a:solidFill>
                      <a:srgbClr val="FF3300"/>
                    </a:solidFill>
                    <a:latin typeface="" pitchFamily="18" charset="0"/>
                  </a:rPr>
                  <a:t>A</a:t>
                </a:r>
                <a:r>
                  <a:rPr altLang="zh-CN" baseline="-25000" lang="en-US">
                    <a:solidFill>
                      <a:srgbClr val="FF3300"/>
                    </a:solidFill>
                  </a:rPr>
                  <a:t>1</a:t>
                </a:r>
                <a:r>
                  <a:rPr altLang="zh-CN" lang="en-US">
                    <a:solidFill>
                      <a:srgbClr val="FF3300"/>
                    </a:solidFill>
                    <a:latin typeface="" pitchFamily="18" charset="0"/>
                  </a:rPr>
                  <a:t>  </a:t>
                </a:r>
                <a:r>
                  <a:rPr altLang="zh-CN" i="1" lang="en-US">
                    <a:solidFill>
                      <a:srgbClr val="FF3300"/>
                    </a:solidFill>
                    <a:latin typeface="" pitchFamily="18" charset="0"/>
                  </a:rPr>
                  <a:t>B</a:t>
                </a:r>
                <a:r>
                  <a:rPr altLang="zh-CN" baseline="-25000" lang="en-US">
                    <a:solidFill>
                      <a:srgbClr val="FF3300"/>
                    </a:solidFill>
                  </a:rPr>
                  <a:t>1</a:t>
                </a:r>
              </a:p>
            </p:txBody>
          </p:sp>
          <p:sp>
            <p:nvSpPr>
              <p:cNvPr id="1049716" name="Oval 74"/>
              <p:cNvSpPr/>
              <p:nvPr/>
            </p:nvSpPr>
            <p:spPr>
              <a:xfrm rot="0">
                <a:off x="4320" y="1536"/>
                <a:ext cx="32" cy="32"/>
              </a:xfrm>
              <a:prstGeom prst="ellipse"/>
              <a:solidFill>
                <a:srgbClr val="FF3300"/>
              </a:solidFill>
              <a:ln w="28575"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 presetSubtype="32">
                                  <p:stCondLst>
                                    <p:cond delay="0"/>
                                  </p:stCondLst>
                                  <p:childTnLst>
                                    <p:set>
                                      <p:cBhvr>
                                        <p:cTn dur="1" fill="hold" id="6">
                                          <p:stCondLst>
                                            <p:cond delay="0"/>
                                          </p:stCondLst>
                                        </p:cTn>
                                        <p:tgtEl>
                                          <p:spTgt spid="1049708"/>
                                        </p:tgtEl>
                                        <p:attrNameLst>
                                          <p:attrName>style.visibility</p:attrName>
                                        </p:attrNameLst>
                                      </p:cBhvr>
                                      <p:to>
                                        <p:strVal val="visible"/>
                                      </p:to>
                                    </p:set>
                                    <p:animEffect transition="in" filter="box(out)">
                                      <p:cBhvr>
                                        <p:cTn dur="500" id="7"/>
                                        <p:tgtEl>
                                          <p:spTgt spid="104970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2097236"/>
                                        </p:tgtEl>
                                        <p:attrNameLst>
                                          <p:attrName>style.visibility</p:attrName>
                                        </p:attrNameLst>
                                      </p:cBhvr>
                                      <p:to>
                                        <p:strVal val="visible"/>
                                      </p:to>
                                    </p:set>
                                    <p:animEffect transition="in" filter="wipe(left)">
                                      <p:cBhvr>
                                        <p:cTn dur="1000" id="12"/>
                                        <p:tgtEl>
                                          <p:spTgt spid="2097236"/>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449"/>
                                        </p:tgtEl>
                                        <p:attrNameLst>
                                          <p:attrName>style.visibility</p:attrName>
                                        </p:attrNameLst>
                                      </p:cBhvr>
                                      <p:to>
                                        <p:strVal val="visible"/>
                                      </p:to>
                                    </p:set>
                                    <p:animEffect transition="in" filter="wipe(left)">
                                      <p:cBhvr>
                                        <p:cTn dur="500" id="17"/>
                                        <p:tgtEl>
                                          <p:spTgt spid="449"/>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450"/>
                                        </p:tgtEl>
                                        <p:attrNameLst>
                                          <p:attrName>style.visibility</p:attrName>
                                        </p:attrNameLst>
                                      </p:cBhvr>
                                      <p:to>
                                        <p:strVal val="visible"/>
                                      </p:to>
                                    </p:set>
                                    <p:animEffect transition="in" filter="wipe(left)">
                                      <p:cBhvr>
                                        <p:cTn dur="500" id="22"/>
                                        <p:tgtEl>
                                          <p:spTgt spid="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08" grpId="0" uiExpand="0" build="whole"/>
    </p:bldLst>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452" name=""/>
        <p:cNvGrpSpPr/>
        <p:nvPr/>
      </p:nvGrpSpPr>
      <p:grpSpPr>
        <a:xfrm rot="0">
          <a:off x="0" y="0"/>
          <a:ext cx="0" cy="0"/>
          <a:chOff x="0" y="0"/>
          <a:chExt cx="0" cy="0"/>
        </a:xfrm>
      </p:grpSpPr>
      <p:sp>
        <p:nvSpPr>
          <p:cNvPr id="1049717" name="Rectangle 2"/>
          <p:cNvSpPr/>
          <p:nvPr/>
        </p:nvSpPr>
        <p:spPr>
          <a:xfrm rot="0">
            <a:off x="539750" y="1196975"/>
            <a:ext cx="1600200" cy="6858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2800" lang="en-US">
                <a:solidFill>
                  <a:srgbClr val="CC0000"/>
                </a:solidFill>
                <a:effectLst>
                  <a:outerShdw algn="tl" blurRad="38100" dir="2700000" dist="38100">
                    <a:srgbClr val="C0C0C0"/>
                  </a:outerShdw>
                </a:effectLst>
              </a:rPr>
              <a:t>1. </a:t>
            </a:r>
            <a:r>
              <a:rPr altLang="en-US" sz="2800" lang="zh-CN">
                <a:solidFill>
                  <a:srgbClr val="CC0000"/>
                </a:solidFill>
                <a:effectLst>
                  <a:outerShdw algn="tl" blurRad="38100" dir="2700000" dist="38100">
                    <a:srgbClr val="C0C0C0"/>
                  </a:outerShdw>
                </a:effectLst>
              </a:rPr>
              <a:t>电路</a:t>
            </a:r>
          </a:p>
        </p:txBody>
      </p:sp>
      <p:grpSp>
        <p:nvGrpSpPr>
          <p:cNvPr id="453" name=""/>
          <p:cNvGrpSpPr/>
          <p:nvPr/>
        </p:nvGrpSpPr>
        <p:grpSpPr>
          <a:xfrm rot="0">
            <a:off x="6575425" y="1219200"/>
            <a:ext cx="1654175" cy="1905000"/>
            <a:chOff x="4142" y="768"/>
            <a:chExt cx="1042" cy="1200"/>
          </a:xfrm>
        </p:grpSpPr>
        <p:sp>
          <p:nvSpPr>
            <p:cNvPr id="1049718" name="Rectangle 4"/>
            <p:cNvSpPr/>
            <p:nvPr/>
          </p:nvSpPr>
          <p:spPr>
            <a:xfrm rot="0">
              <a:off x="4142" y="768"/>
              <a:ext cx="596" cy="1200"/>
            </a:xfrm>
            <a:prstGeom prst="rect"/>
            <a:noFill/>
            <a:ln w="28575" cap="flat" cmpd="sng">
              <a:solidFill>
                <a:srgbClr val="CC0000">
                  <a:alpha val="100000"/>
                </a:srgbClr>
              </a:solidFill>
              <a:prstDash val="dash"/>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719" name="Text Box 5"/>
            <p:cNvSpPr txBox="1"/>
            <p:nvPr/>
          </p:nvSpPr>
          <p:spPr>
            <a:xfrm rot="0">
              <a:off x="4738" y="907"/>
              <a:ext cx="446" cy="953"/>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lang="zh-CN">
                  <a:effectLst>
                    <a:outerShdw algn="tl" blurRad="38100" dir="2700000" dist="38100">
                      <a:srgbClr val="C0C0C0"/>
                    </a:outerShdw>
                  </a:effectLst>
                  <a:latin typeface="" pitchFamily="18" charset="0"/>
                </a:rPr>
                <a:t>有源负载</a:t>
              </a:r>
            </a:p>
          </p:txBody>
        </p:sp>
      </p:grpSp>
      <p:sp>
        <p:nvSpPr>
          <p:cNvPr id="1049720" name="Rectangle 25"/>
          <p:cNvSpPr/>
          <p:nvPr/>
        </p:nvSpPr>
        <p:spPr>
          <a:xfrm rot="0">
            <a:off x="550862" y="457200"/>
            <a:ext cx="7391400" cy="6096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3200" lang="en-US">
                <a:solidFill>
                  <a:srgbClr val="000099"/>
                </a:solidFill>
                <a:effectLst>
                  <a:outerShdw algn="tl" blurRad="38100" dir="2700000" dist="38100">
                    <a:srgbClr val="C0C0C0"/>
                  </a:outerShdw>
                </a:effectLst>
              </a:rPr>
              <a:t>20.3.3  </a:t>
            </a:r>
            <a:r>
              <a:rPr altLang="en-US" sz="3200" lang="zh-CN">
                <a:solidFill>
                  <a:srgbClr val="000099"/>
                </a:solidFill>
                <a:effectLst>
                  <a:outerShdw algn="tl" blurRad="38100" dir="2700000" dist="38100">
                    <a:srgbClr val="C0C0C0"/>
                  </a:outerShdw>
                </a:effectLst>
              </a:rPr>
              <a:t>集电极开路“与非”门电路</a:t>
            </a:r>
            <a:r>
              <a:rPr altLang="zh-CN" sz="3200" lang="en-US">
                <a:solidFill>
                  <a:srgbClr val="000099"/>
                </a:solidFill>
                <a:effectLst>
                  <a:outerShdw algn="tl" blurRad="38100" dir="2700000" dist="38100">
                    <a:srgbClr val="C0C0C0"/>
                  </a:outerShdw>
                </a:effectLst>
              </a:rPr>
              <a:t>(OC</a:t>
            </a:r>
            <a:r>
              <a:rPr altLang="zh-CN" sz="3200" lang="zh-CN">
                <a:solidFill>
                  <a:srgbClr val="000099"/>
                </a:solidFill>
                <a:effectLst>
                  <a:outerShdw algn="tl" blurRad="38100" dir="2700000" dist="38100">
                    <a:srgbClr val="C0C0C0"/>
                  </a:outerShdw>
                </a:effectLst>
              </a:rPr>
              <a:t>门</a:t>
            </a:r>
            <a:r>
              <a:rPr altLang="zh-CN" sz="3200" lang="en-US">
                <a:solidFill>
                  <a:srgbClr val="000099"/>
                </a:solidFill>
                <a:effectLst>
                  <a:outerShdw algn="tl" blurRad="38100" dir="2700000" dist="38100">
                    <a:srgbClr val="C0C0C0"/>
                  </a:outerShdw>
                </a:effectLst>
              </a:rPr>
              <a:t>)</a:t>
            </a:r>
          </a:p>
        </p:txBody>
      </p:sp>
      <p:pic>
        <p:nvPicPr>
          <p:cNvPr id="2097238" name="Picture 85" descr="图片14"/>
          <p:cNvPicPr>
            <a:picLocks/>
          </p:cNvPicPr>
          <p:nvPr/>
        </p:nvPicPr>
        <p:blipFill>
          <a:blip xmlns:r="http://schemas.openxmlformats.org/officeDocument/2006/relationships" r:embed="rId1"/>
          <a:srcRect l="0" t="0" r="0" b="0"/>
          <a:stretch>
            <a:fillRect/>
          </a:stretch>
        </p:blipFill>
        <p:spPr>
          <a:xfrm rot="0">
            <a:off x="1258887" y="1196975"/>
            <a:ext cx="6427787" cy="4375150"/>
          </a:xfrm>
          <a:prstGeom prst="rect"/>
          <a:noFill/>
          <a:ln>
            <a:noFill/>
          </a:ln>
        </p:spPr>
      </p:pic>
      <p:pic>
        <p:nvPicPr>
          <p:cNvPr id="2097239" name="Picture 106" descr="图片28"/>
          <p:cNvPicPr>
            <a:picLocks/>
          </p:cNvPicPr>
          <p:nvPr/>
        </p:nvPicPr>
        <p:blipFill>
          <a:blip xmlns:r="http://schemas.openxmlformats.org/officeDocument/2006/relationships" r:embed="rId2"/>
          <a:srcRect l="0" t="0" r="0" b="0"/>
          <a:stretch>
            <a:fillRect/>
          </a:stretch>
        </p:blipFill>
        <p:spPr>
          <a:xfrm rot="0">
            <a:off x="1173162" y="4471987"/>
            <a:ext cx="2967037" cy="17653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717"/>
                                        </p:tgtEl>
                                        <p:attrNameLst>
                                          <p:attrName>style.visibility</p:attrName>
                                        </p:attrNameLst>
                                      </p:cBhvr>
                                      <p:to>
                                        <p:strVal val="visible"/>
                                      </p:to>
                                    </p:set>
                                    <p:animEffect transition="in" filter="blinds(horizontal)">
                                      <p:cBhvr>
                                        <p:cTn dur="500" id="7"/>
                                        <p:tgtEl>
                                          <p:spTgt spid="1049717"/>
                                        </p:tgtEl>
                                      </p:cBhvr>
                                    </p:animEffect>
                                  </p:childTnLst>
                                </p:cTn>
                              </p:par>
                            </p:childTnLst>
                          </p:cTn>
                        </p:par>
                        <p:par>
                          <p:cTn fill="hold" id="8">
                            <p:stCondLst>
                              <p:cond delay="500"/>
                            </p:stCondLst>
                            <p:childTnLst>
                              <p:par>
                                <p:cTn fill="hold" id="9" nodeType="afterEffect" presetClass="entr" presetID="22" presetSubtype="8">
                                  <p:stCondLst>
                                    <p:cond delay="0"/>
                                  </p:stCondLst>
                                  <p:childTnLst>
                                    <p:set>
                                      <p:cBhvr>
                                        <p:cTn dur="1" fill="hold" id="10">
                                          <p:stCondLst>
                                            <p:cond delay="0"/>
                                          </p:stCondLst>
                                        </p:cTn>
                                        <p:tgtEl>
                                          <p:spTgt spid="2097238"/>
                                        </p:tgtEl>
                                        <p:attrNameLst>
                                          <p:attrName>style.visibility</p:attrName>
                                        </p:attrNameLst>
                                      </p:cBhvr>
                                      <p:to>
                                        <p:strVal val="visible"/>
                                      </p:to>
                                    </p:set>
                                    <p:animEffect transition="in" filter="wipe(left)">
                                      <p:cBhvr>
                                        <p:cTn dur="1000" id="11"/>
                                        <p:tgtEl>
                                          <p:spTgt spid="2097238"/>
                                        </p:tgtEl>
                                      </p:cBhvr>
                                    </p:animEffect>
                                  </p:childTnLst>
                                </p:cTn>
                              </p:par>
                            </p:childTnLst>
                          </p:cTn>
                        </p:par>
                      </p:childTnLst>
                    </p:cTn>
                  </p:par>
                  <p:par>
                    <p:cTn fill="hold" id="12">
                      <p:stCondLst>
                        <p:cond delay="indefinite"/>
                      </p:stCondLst>
                      <p:childTnLst>
                        <p:par>
                          <p:cTn fill="hold" id="13">
                            <p:stCondLst>
                              <p:cond delay="0"/>
                            </p:stCondLst>
                            <p:childTnLst>
                              <p:par>
                                <p:cTn fill="hold" id="14" nodeType="clickEffect" presetClass="entr" presetID="22" presetSubtype="8">
                                  <p:stCondLst>
                                    <p:cond delay="0"/>
                                  </p:stCondLst>
                                  <p:childTnLst>
                                    <p:set>
                                      <p:cBhvr>
                                        <p:cTn dur="1" fill="hold" id="15">
                                          <p:stCondLst>
                                            <p:cond delay="0"/>
                                          </p:stCondLst>
                                        </p:cTn>
                                        <p:tgtEl>
                                          <p:spTgt spid="453"/>
                                        </p:tgtEl>
                                        <p:attrNameLst>
                                          <p:attrName>style.visibility</p:attrName>
                                        </p:attrNameLst>
                                      </p:cBhvr>
                                      <p:to>
                                        <p:strVal val="visible"/>
                                      </p:to>
                                    </p:set>
                                    <p:animEffect transition="in" filter="wipe(left)">
                                      <p:cBhvr>
                                        <p:cTn dur="500" id="16"/>
                                        <p:tgtEl>
                                          <p:spTgt spid="453"/>
                                        </p:tgtEl>
                                      </p:cBhvr>
                                    </p:animEffec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22" presetSubtype="8">
                                  <p:stCondLst>
                                    <p:cond delay="0"/>
                                  </p:stCondLst>
                                  <p:childTnLst>
                                    <p:set>
                                      <p:cBhvr>
                                        <p:cTn dur="1" fill="hold" id="20">
                                          <p:stCondLst>
                                            <p:cond delay="0"/>
                                          </p:stCondLst>
                                        </p:cTn>
                                        <p:tgtEl>
                                          <p:spTgt spid="2097239"/>
                                        </p:tgtEl>
                                        <p:attrNameLst>
                                          <p:attrName>style.visibility</p:attrName>
                                        </p:attrNameLst>
                                      </p:cBhvr>
                                      <p:to>
                                        <p:strVal val="visible"/>
                                      </p:to>
                                    </p:set>
                                    <p:animEffect transition="in" filter="wipe(left)">
                                      <p:cBhvr>
                                        <p:cTn dur="1000" id="21"/>
                                        <p:tgtEl>
                                          <p:spTgt spid="2097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17" grpId="0" uiExpand="0" build="whole"/>
    </p:bldLst>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454" name=""/>
        <p:cNvGrpSpPr/>
        <p:nvPr/>
      </p:nvGrpSpPr>
      <p:grpSpPr>
        <a:xfrm rot="0">
          <a:off x="0" y="0"/>
          <a:ext cx="0" cy="0"/>
          <a:chOff x="0" y="0"/>
          <a:chExt cx="0" cy="0"/>
        </a:xfrm>
      </p:grpSpPr>
      <p:pic>
        <p:nvPicPr>
          <p:cNvPr id="2097240" name="Picture 244" descr="图片26"/>
          <p:cNvPicPr>
            <a:picLocks/>
          </p:cNvPicPr>
          <p:nvPr/>
        </p:nvPicPr>
        <p:blipFill>
          <a:blip xmlns:r="http://schemas.openxmlformats.org/officeDocument/2006/relationships" r:embed="rId1"/>
          <a:srcRect l="0" t="0" r="0" b="0"/>
          <a:stretch>
            <a:fillRect/>
          </a:stretch>
        </p:blipFill>
        <p:spPr>
          <a:xfrm rot="0">
            <a:off x="5160962" y="1763712"/>
            <a:ext cx="3433762" cy="3762375"/>
          </a:xfrm>
          <a:prstGeom prst="rect"/>
          <a:noFill/>
          <a:ln>
            <a:noFill/>
          </a:ln>
        </p:spPr>
      </p:pic>
      <p:sp>
        <p:nvSpPr>
          <p:cNvPr id="1049721" name="Rectangle 124"/>
          <p:cNvSpPr/>
          <p:nvPr/>
        </p:nvSpPr>
        <p:spPr>
          <a:xfrm rot="0">
            <a:off x="395287" y="553561"/>
            <a:ext cx="2430780" cy="51054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2800" lang="en-US">
                <a:solidFill>
                  <a:srgbClr val="CC0000"/>
                </a:solidFill>
                <a:effectLst>
                  <a:outerShdw algn="tl" blurRad="38100" dir="2700000" dist="38100">
                    <a:srgbClr val="C0C0C0"/>
                  </a:outerShdw>
                </a:effectLst>
                <a:latin typeface="" pitchFamily="18" charset="0"/>
              </a:rPr>
              <a:t>OC</a:t>
            </a:r>
            <a:r>
              <a:rPr altLang="zh-CN" sz="2800" lang="zh-CN">
                <a:solidFill>
                  <a:srgbClr val="CC0000"/>
                </a:solidFill>
                <a:effectLst>
                  <a:outerShdw algn="tl" blurRad="38100" dir="2700000" dist="38100">
                    <a:srgbClr val="C0C0C0"/>
                  </a:outerShdw>
                </a:effectLst>
                <a:latin typeface="" pitchFamily="18" charset="0"/>
              </a:rPr>
              <a:t>门的特点：</a:t>
            </a:r>
          </a:p>
        </p:txBody>
      </p:sp>
      <p:sp>
        <p:nvSpPr>
          <p:cNvPr id="1049722" name="Rectangle 125"/>
          <p:cNvSpPr/>
          <p:nvPr/>
        </p:nvSpPr>
        <p:spPr>
          <a:xfrm rot="0">
            <a:off x="409575" y="1050925"/>
            <a:ext cx="4111625"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2800" lang="en-US">
                <a:solidFill>
                  <a:srgbClr val="000099"/>
                </a:solidFill>
                <a:effectLst>
                  <a:outerShdw algn="tl" blurRad="38100" dir="2700000" dist="38100">
                    <a:srgbClr val="C0C0C0"/>
                  </a:outerShdw>
                </a:effectLst>
                <a:latin typeface="" pitchFamily="18" charset="0"/>
              </a:rPr>
              <a:t>1. </a:t>
            </a:r>
            <a:r>
              <a:rPr altLang="en-US" sz="2800" lang="zh-CN">
                <a:solidFill>
                  <a:srgbClr val="000099"/>
                </a:solidFill>
                <a:effectLst>
                  <a:outerShdw algn="tl" blurRad="38100" dir="2700000" dist="38100">
                    <a:srgbClr val="C0C0C0"/>
                  </a:outerShdw>
                </a:effectLst>
                <a:latin typeface="" pitchFamily="18" charset="0"/>
              </a:rPr>
              <a:t>输出端可直接驱动负载</a:t>
            </a:r>
          </a:p>
        </p:txBody>
      </p:sp>
      <p:sp>
        <p:nvSpPr>
          <p:cNvPr id="1049723" name="Line 126"/>
          <p:cNvSpPr/>
          <p:nvPr/>
        </p:nvSpPr>
        <p:spPr>
          <a:xfrm rot="0">
            <a:off x="4508500" y="1068387"/>
            <a:ext cx="0" cy="5105400"/>
          </a:xfrm>
          <a:prstGeom prst="line"/>
          <a:noFill/>
          <a:ln w="28575" cap="flat" cmpd="sng">
            <a:solidFill>
              <a:srgbClr val="CC0000">
                <a:alpha val="100000"/>
              </a:srgbClr>
            </a:solidFill>
            <a:prstDash val="dash"/>
            <a:round/>
          </a:ln>
        </p:spPr>
      </p:sp>
      <p:sp>
        <p:nvSpPr>
          <p:cNvPr id="1049724" name="Rectangle 127"/>
          <p:cNvSpPr/>
          <p:nvPr/>
        </p:nvSpPr>
        <p:spPr>
          <a:xfrm rot="0">
            <a:off x="755650" y="1554162"/>
            <a:ext cx="914400" cy="5334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en-US" sz="2800" lang="zh-CN">
                <a:solidFill>
                  <a:srgbClr val="000099"/>
                </a:solidFill>
                <a:effectLst>
                  <a:outerShdw algn="tl" blurRad="38100" dir="2700000" dist="38100">
                    <a:srgbClr val="C0C0C0"/>
                  </a:outerShdw>
                </a:effectLst>
              </a:rPr>
              <a:t>如：</a:t>
            </a:r>
          </a:p>
        </p:txBody>
      </p:sp>
      <p:sp>
        <p:nvSpPr>
          <p:cNvPr id="1049725" name="Rectangle 128"/>
          <p:cNvSpPr/>
          <p:nvPr/>
        </p:nvSpPr>
        <p:spPr>
          <a:xfrm rot="0">
            <a:off x="4537075" y="1068387"/>
            <a:ext cx="4111625"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2800" lang="en-US">
                <a:solidFill>
                  <a:srgbClr val="000099"/>
                </a:solidFill>
                <a:effectLst>
                  <a:outerShdw algn="tl" blurRad="38100" dir="2700000" dist="38100">
                    <a:srgbClr val="C0C0C0"/>
                  </a:outerShdw>
                </a:effectLst>
                <a:latin typeface="" pitchFamily="18" charset="0"/>
              </a:rPr>
              <a:t>2. </a:t>
            </a:r>
            <a:r>
              <a:rPr altLang="en-US" sz="2800" lang="zh-CN">
                <a:solidFill>
                  <a:srgbClr val="000099"/>
                </a:solidFill>
                <a:effectLst>
                  <a:outerShdw algn="tl" blurRad="38100" dir="2700000" dist="38100">
                    <a:srgbClr val="C0C0C0"/>
                  </a:outerShdw>
                </a:effectLst>
                <a:latin typeface="" pitchFamily="18" charset="0"/>
              </a:rPr>
              <a:t>几个输出端可直接相联</a:t>
            </a:r>
          </a:p>
        </p:txBody>
      </p:sp>
      <p:grpSp>
        <p:nvGrpSpPr>
          <p:cNvPr id="455" name=""/>
          <p:cNvGrpSpPr/>
          <p:nvPr/>
        </p:nvGrpSpPr>
        <p:grpSpPr>
          <a:xfrm rot="0">
            <a:off x="4541837" y="2287587"/>
            <a:ext cx="990600" cy="2743200"/>
            <a:chOff x="2736" y="1488"/>
            <a:chExt cx="624" cy="1728"/>
          </a:xfrm>
        </p:grpSpPr>
        <p:grpSp>
          <p:nvGrpSpPr>
            <p:cNvPr id="456" name=""/>
            <p:cNvGrpSpPr/>
            <p:nvPr/>
          </p:nvGrpSpPr>
          <p:grpSpPr>
            <a:xfrm rot="0">
              <a:off x="2784" y="1488"/>
              <a:ext cx="384" cy="480"/>
              <a:chOff x="2784" y="1488"/>
              <a:chExt cx="384" cy="480"/>
            </a:xfrm>
          </p:grpSpPr>
          <p:sp>
            <p:nvSpPr>
              <p:cNvPr id="1049726" name="AutoShape 131"/>
              <p:cNvSpPr/>
              <p:nvPr/>
            </p:nvSpPr>
            <p:spPr>
              <a:xfrm rot="0">
                <a:off x="3072" y="1488"/>
                <a:ext cx="96" cy="480"/>
              </a:xfrm>
              <a:prstGeom prst="leftBrace"/>
              <a:noFill/>
              <a:ln w="28575"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727" name="Rectangle 132"/>
              <p:cNvSpPr/>
              <p:nvPr/>
            </p:nvSpPr>
            <p:spPr>
              <a:xfrm rot="0">
                <a:off x="2784" y="1588"/>
                <a:ext cx="268" cy="281"/>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lang="en-US">
                    <a:solidFill>
                      <a:srgbClr val="FF3300"/>
                    </a:solidFill>
                    <a:latin typeface="" pitchFamily="18" charset="0"/>
                  </a:rPr>
                  <a:t> 1 </a:t>
                </a:r>
              </a:p>
            </p:txBody>
          </p:sp>
        </p:grpSp>
        <p:sp>
          <p:nvSpPr>
            <p:cNvPr id="1049728" name="Text Box 133"/>
            <p:cNvSpPr txBox="1"/>
            <p:nvPr/>
          </p:nvSpPr>
          <p:spPr>
            <a:xfrm rot="0">
              <a:off x="2736" y="2160"/>
              <a:ext cx="624" cy="288"/>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  0 </a:t>
              </a:r>
            </a:p>
          </p:txBody>
        </p:sp>
        <p:sp>
          <p:nvSpPr>
            <p:cNvPr id="1049729" name="Text Box 134"/>
            <p:cNvSpPr txBox="1"/>
            <p:nvPr/>
          </p:nvSpPr>
          <p:spPr>
            <a:xfrm rot="0">
              <a:off x="2736" y="2928"/>
              <a:ext cx="624" cy="288"/>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   0 </a:t>
              </a:r>
            </a:p>
          </p:txBody>
        </p:sp>
      </p:grpSp>
      <p:sp>
        <p:nvSpPr>
          <p:cNvPr id="1049730" name="Text Box 135"/>
          <p:cNvSpPr txBox="1"/>
          <p:nvPr/>
        </p:nvSpPr>
        <p:spPr>
          <a:xfrm rot="0">
            <a:off x="7589837" y="4192587"/>
            <a:ext cx="990600" cy="45720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   0</a:t>
            </a:r>
          </a:p>
        </p:txBody>
      </p:sp>
      <p:grpSp>
        <p:nvGrpSpPr>
          <p:cNvPr id="457" name=""/>
          <p:cNvGrpSpPr/>
          <p:nvPr/>
        </p:nvGrpSpPr>
        <p:grpSpPr>
          <a:xfrm rot="0">
            <a:off x="7437437" y="2592387"/>
            <a:ext cx="457200" cy="1143000"/>
            <a:chOff x="4560" y="1728"/>
            <a:chExt cx="288" cy="720"/>
          </a:xfrm>
        </p:grpSpPr>
        <p:sp>
          <p:nvSpPr>
            <p:cNvPr id="1049731" name="Line 137"/>
            <p:cNvSpPr/>
            <p:nvPr/>
          </p:nvSpPr>
          <p:spPr>
            <a:xfrm rot="0">
              <a:off x="4848" y="1728"/>
              <a:ext cx="0" cy="624"/>
            </a:xfrm>
            <a:prstGeom prst="line"/>
            <a:noFill/>
            <a:ln w="28575" cap="flat" cmpd="sng">
              <a:solidFill>
                <a:srgbClr val="FF3300">
                  <a:alpha val="100000"/>
                </a:srgbClr>
              </a:solidFill>
              <a:prstDash val="dash"/>
              <a:round/>
              <a:tailEnd type="stealth" w="med" len="lg"/>
            </a:ln>
          </p:spPr>
        </p:sp>
        <p:sp>
          <p:nvSpPr>
            <p:cNvPr id="1049732" name="Line 138"/>
            <p:cNvSpPr/>
            <p:nvPr/>
          </p:nvSpPr>
          <p:spPr>
            <a:xfrm rot="0" flipH="1">
              <a:off x="4560" y="2448"/>
              <a:ext cx="288" cy="0"/>
            </a:xfrm>
            <a:prstGeom prst="line"/>
            <a:noFill/>
            <a:ln w="28575" cap="flat" cmpd="sng">
              <a:solidFill>
                <a:srgbClr val="FF3300">
                  <a:alpha val="100000"/>
                </a:srgbClr>
              </a:solidFill>
              <a:prstDash val="dash"/>
              <a:round/>
            </a:ln>
          </p:spPr>
        </p:sp>
      </p:grpSp>
      <p:sp>
        <p:nvSpPr>
          <p:cNvPr id="1049733" name="Line 139"/>
          <p:cNvSpPr/>
          <p:nvPr/>
        </p:nvSpPr>
        <p:spPr>
          <a:xfrm rot="0" flipV="1">
            <a:off x="7437437" y="2744787"/>
            <a:ext cx="0" cy="914400"/>
          </a:xfrm>
          <a:prstGeom prst="line"/>
          <a:noFill/>
          <a:ln w="28575" cap="flat" cmpd="sng">
            <a:solidFill>
              <a:srgbClr val="FF3300">
                <a:alpha val="100000"/>
              </a:srgbClr>
            </a:solidFill>
            <a:prstDash val="dash"/>
            <a:round/>
            <a:tailEnd type="stealth" w="med" len="lg"/>
          </a:ln>
        </p:spPr>
      </p:sp>
      <p:grpSp>
        <p:nvGrpSpPr>
          <p:cNvPr id="458" name=""/>
          <p:cNvGrpSpPr/>
          <p:nvPr/>
        </p:nvGrpSpPr>
        <p:grpSpPr>
          <a:xfrm rot="0">
            <a:off x="7056437" y="3735387"/>
            <a:ext cx="228600" cy="1371600"/>
            <a:chOff x="4320" y="2448"/>
            <a:chExt cx="144" cy="864"/>
          </a:xfrm>
        </p:grpSpPr>
        <p:sp>
          <p:nvSpPr>
            <p:cNvPr id="1049734" name="Line 141"/>
            <p:cNvSpPr/>
            <p:nvPr/>
          </p:nvSpPr>
          <p:spPr>
            <a:xfrm rot="0">
              <a:off x="4320" y="2448"/>
              <a:ext cx="96" cy="96"/>
            </a:xfrm>
            <a:prstGeom prst="line"/>
            <a:noFill/>
            <a:ln w="38100" cap="flat" cmpd="sng">
              <a:solidFill>
                <a:srgbClr val="FF3300">
                  <a:alpha val="100000"/>
                </a:srgbClr>
              </a:solidFill>
              <a:prstDash val="solid"/>
              <a:round/>
            </a:ln>
          </p:spPr>
        </p:sp>
        <p:sp>
          <p:nvSpPr>
            <p:cNvPr id="1049735" name="Line 142"/>
            <p:cNvSpPr/>
            <p:nvPr/>
          </p:nvSpPr>
          <p:spPr>
            <a:xfrm rot="0">
              <a:off x="4368" y="3216"/>
              <a:ext cx="96" cy="96"/>
            </a:xfrm>
            <a:prstGeom prst="line"/>
            <a:noFill/>
            <a:ln w="38100" cap="flat" cmpd="sng">
              <a:solidFill>
                <a:srgbClr val="FF3300">
                  <a:alpha val="100000"/>
                </a:srgbClr>
              </a:solidFill>
              <a:prstDash val="solid"/>
              <a:round/>
            </a:ln>
          </p:spPr>
        </p:sp>
      </p:grpSp>
      <p:sp>
        <p:nvSpPr>
          <p:cNvPr id="1049736" name="Text Box 143"/>
          <p:cNvSpPr txBox="1"/>
          <p:nvPr/>
        </p:nvSpPr>
        <p:spPr>
          <a:xfrm rot="0">
            <a:off x="6980237" y="2135187"/>
            <a:ext cx="990600" cy="45720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    0 </a:t>
            </a:r>
          </a:p>
        </p:txBody>
      </p:sp>
      <p:pic>
        <p:nvPicPr>
          <p:cNvPr id="2097241" name="Picture 286" descr="图片29"/>
          <p:cNvPicPr>
            <a:picLocks/>
          </p:cNvPicPr>
          <p:nvPr/>
        </p:nvPicPr>
        <p:blipFill>
          <a:blip xmlns:r="http://schemas.openxmlformats.org/officeDocument/2006/relationships" r:embed="rId2"/>
          <a:srcRect l="0" t="0" r="0" b="0"/>
          <a:stretch>
            <a:fillRect/>
          </a:stretch>
        </p:blipFill>
        <p:spPr>
          <a:xfrm rot="0">
            <a:off x="468312" y="1628775"/>
            <a:ext cx="3684587" cy="427513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722"/>
                                        </p:tgtEl>
                                        <p:attrNameLst>
                                          <p:attrName>style.visibility</p:attrName>
                                        </p:attrNameLst>
                                      </p:cBhvr>
                                      <p:to>
                                        <p:strVal val="visible"/>
                                      </p:to>
                                    </p:set>
                                    <p:animEffect transition="in" filter="wipe(left)">
                                      <p:cBhvr>
                                        <p:cTn dur="500" id="7"/>
                                        <p:tgtEl>
                                          <p:spTgt spid="104972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724"/>
                                        </p:tgtEl>
                                        <p:attrNameLst>
                                          <p:attrName>style.visibility</p:attrName>
                                        </p:attrNameLst>
                                      </p:cBhvr>
                                      <p:to>
                                        <p:strVal val="visible"/>
                                      </p:to>
                                    </p:set>
                                    <p:animEffect transition="in" filter="wipe(left)">
                                      <p:cBhvr>
                                        <p:cTn dur="500" id="12"/>
                                        <p:tgtEl>
                                          <p:spTgt spid="1049724"/>
                                        </p:tgtEl>
                                      </p:cBhvr>
                                    </p:animEffect>
                                  </p:childTnLst>
                                </p:cTn>
                              </p:par>
                            </p:childTnLst>
                          </p:cTn>
                        </p:par>
                        <p:par>
                          <p:cTn fill="hold" id="13">
                            <p:stCondLst>
                              <p:cond delay="500"/>
                            </p:stCondLst>
                            <p:childTnLst>
                              <p:par>
                                <p:cTn fill="hold" id="14" nodeType="afterEffect" presetClass="entr" presetID="22" presetSubtype="8">
                                  <p:stCondLst>
                                    <p:cond delay="0"/>
                                  </p:stCondLst>
                                  <p:childTnLst>
                                    <p:set>
                                      <p:cBhvr>
                                        <p:cTn dur="1" fill="hold" id="15">
                                          <p:stCondLst>
                                            <p:cond delay="0"/>
                                          </p:stCondLst>
                                        </p:cTn>
                                        <p:tgtEl>
                                          <p:spTgt spid="2097241"/>
                                        </p:tgtEl>
                                        <p:attrNameLst>
                                          <p:attrName>style.visibility</p:attrName>
                                        </p:attrNameLst>
                                      </p:cBhvr>
                                      <p:to>
                                        <p:strVal val="visible"/>
                                      </p:to>
                                    </p:set>
                                    <p:animEffect transition="in" filter="wipe(left)">
                                      <p:cBhvr>
                                        <p:cTn dur="1000" id="16"/>
                                        <p:tgtEl>
                                          <p:spTgt spid="2097241"/>
                                        </p:tgtEl>
                                      </p:cBhvr>
                                    </p:animEffec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22" presetSubtype="1">
                                  <p:stCondLst>
                                    <p:cond delay="0"/>
                                  </p:stCondLst>
                                  <p:childTnLst>
                                    <p:set>
                                      <p:cBhvr>
                                        <p:cTn dur="1" fill="hold" id="20">
                                          <p:stCondLst>
                                            <p:cond delay="0"/>
                                          </p:stCondLst>
                                        </p:cTn>
                                        <p:tgtEl>
                                          <p:spTgt spid="1049723"/>
                                        </p:tgtEl>
                                        <p:attrNameLst>
                                          <p:attrName>style.visibility</p:attrName>
                                        </p:attrNameLst>
                                      </p:cBhvr>
                                      <p:to>
                                        <p:strVal val="visible"/>
                                      </p:to>
                                    </p:set>
                                    <p:animEffect transition="in" filter="wipe(up)">
                                      <p:cBhvr>
                                        <p:cTn dur="500" id="21"/>
                                        <p:tgtEl>
                                          <p:spTgt spid="1049723"/>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8">
                                  <p:stCondLst>
                                    <p:cond delay="0"/>
                                  </p:stCondLst>
                                  <p:childTnLst>
                                    <p:set>
                                      <p:cBhvr>
                                        <p:cTn dur="1" fill="hold" id="25">
                                          <p:stCondLst>
                                            <p:cond delay="0"/>
                                          </p:stCondLst>
                                        </p:cTn>
                                        <p:tgtEl>
                                          <p:spTgt spid="1049725"/>
                                        </p:tgtEl>
                                        <p:attrNameLst>
                                          <p:attrName>style.visibility</p:attrName>
                                        </p:attrNameLst>
                                      </p:cBhvr>
                                      <p:to>
                                        <p:strVal val="visible"/>
                                      </p:to>
                                    </p:set>
                                    <p:animEffect transition="in" filter="wipe(left)">
                                      <p:cBhvr>
                                        <p:cTn dur="500" id="26"/>
                                        <p:tgtEl>
                                          <p:spTgt spid="1049725"/>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2" presetSubtype="8">
                                  <p:stCondLst>
                                    <p:cond delay="0"/>
                                  </p:stCondLst>
                                  <p:childTnLst>
                                    <p:set>
                                      <p:cBhvr>
                                        <p:cTn dur="1" fill="hold" id="30">
                                          <p:stCondLst>
                                            <p:cond delay="0"/>
                                          </p:stCondLst>
                                        </p:cTn>
                                        <p:tgtEl>
                                          <p:spTgt spid="2097240"/>
                                        </p:tgtEl>
                                        <p:attrNameLst>
                                          <p:attrName>style.visibility</p:attrName>
                                        </p:attrNameLst>
                                      </p:cBhvr>
                                      <p:to>
                                        <p:strVal val="visible"/>
                                      </p:to>
                                    </p:set>
                                    <p:animEffect transition="in" filter="wipe(left)">
                                      <p:cBhvr>
                                        <p:cTn dur="1000" id="31"/>
                                        <p:tgtEl>
                                          <p:spTgt spid="2097240"/>
                                        </p:tgtEl>
                                      </p:cBhvr>
                                    </p:animEffect>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22" presetSubtype="8">
                                  <p:stCondLst>
                                    <p:cond delay="0"/>
                                  </p:stCondLst>
                                  <p:childTnLst>
                                    <p:set>
                                      <p:cBhvr>
                                        <p:cTn dur="1" fill="hold" id="35">
                                          <p:stCondLst>
                                            <p:cond delay="0"/>
                                          </p:stCondLst>
                                        </p:cTn>
                                        <p:tgtEl>
                                          <p:spTgt spid="455"/>
                                        </p:tgtEl>
                                        <p:attrNameLst>
                                          <p:attrName>style.visibility</p:attrName>
                                        </p:attrNameLst>
                                      </p:cBhvr>
                                      <p:to>
                                        <p:strVal val="visible"/>
                                      </p:to>
                                    </p:set>
                                    <p:animEffect transition="in" filter="wipe(left)">
                                      <p:cBhvr>
                                        <p:cTn dur="500" id="36"/>
                                        <p:tgtEl>
                                          <p:spTgt spid="455"/>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8">
                                  <p:stCondLst>
                                    <p:cond delay="0"/>
                                  </p:stCondLst>
                                  <p:childTnLst>
                                    <p:set>
                                      <p:cBhvr>
                                        <p:cTn dur="1" fill="hold" id="41">
                                          <p:stCondLst>
                                            <p:cond delay="0"/>
                                          </p:stCondLst>
                                        </p:cTn>
                                        <p:tgtEl>
                                          <p:spTgt spid="1049736"/>
                                        </p:tgtEl>
                                        <p:attrNameLst>
                                          <p:attrName>style.visibility</p:attrName>
                                        </p:attrNameLst>
                                      </p:cBhvr>
                                      <p:to>
                                        <p:strVal val="visible"/>
                                      </p:to>
                                    </p:set>
                                    <p:animEffect transition="in" filter="wipe(left)">
                                      <p:cBhvr>
                                        <p:cTn dur="500" id="42"/>
                                        <p:tgtEl>
                                          <p:spTgt spid="1049736"/>
                                        </p:tgtEl>
                                      </p:cBhvr>
                                    </p:animEffect>
                                  </p:childTnLst>
                                  <p:subTnLst>
                                    <p:set>
                                      <p:cBhvr override="childStyle">
                                        <p:cTn afterEffect="1" display="0" dur="1" fill="hold" id="40" masterRel="nextClick" presetSubtype="1"/>
                                        <p:tgtEl>
                                          <p:spTgt spid="1049736"/>
                                        </p:tgtEl>
                                        <p:attrNameLst>
                                          <p:attrName>style.visibility</p:attrName>
                                        </p:attrNameLst>
                                      </p:cBhvr>
                                      <p:to>
                                        <p:strVal val="hidden"/>
                                      </p:to>
                                    </p:set>
                                  </p:sub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1">
                                  <p:stCondLst>
                                    <p:cond delay="0"/>
                                  </p:stCondLst>
                                  <p:childTnLst>
                                    <p:set>
                                      <p:cBhvr>
                                        <p:cTn dur="1" fill="hold" id="46">
                                          <p:stCondLst>
                                            <p:cond delay="0"/>
                                          </p:stCondLst>
                                        </p:cTn>
                                        <p:tgtEl>
                                          <p:spTgt spid="457"/>
                                        </p:tgtEl>
                                        <p:attrNameLst>
                                          <p:attrName>style.visibility</p:attrName>
                                        </p:attrNameLst>
                                      </p:cBhvr>
                                      <p:to>
                                        <p:strVal val="visible"/>
                                      </p:to>
                                    </p:set>
                                    <p:animEffect transition="in" filter="wipe(up)">
                                      <p:cBhvr>
                                        <p:cTn dur="500" id="47"/>
                                        <p:tgtEl>
                                          <p:spTgt spid="457"/>
                                        </p:tgtEl>
                                      </p:cBhvr>
                                    </p:animEffect>
                                  </p:childTnLst>
                                </p:cTn>
                              </p:par>
                            </p:childTnLst>
                          </p:cTn>
                        </p:par>
                        <p:par>
                          <p:cTn fill="hold" id="48">
                            <p:stCondLst>
                              <p:cond delay="500"/>
                            </p:stCondLst>
                            <p:childTnLst>
                              <p:par>
                                <p:cTn fill="hold" id="49" nodeType="afterEffect" presetClass="entr" presetID="22" presetSubtype="4">
                                  <p:stCondLst>
                                    <p:cond delay="0"/>
                                  </p:stCondLst>
                                  <p:childTnLst>
                                    <p:set>
                                      <p:cBhvr>
                                        <p:cTn dur="1" fill="hold" id="50">
                                          <p:stCondLst>
                                            <p:cond delay="0"/>
                                          </p:stCondLst>
                                        </p:cTn>
                                        <p:tgtEl>
                                          <p:spTgt spid="1049733"/>
                                        </p:tgtEl>
                                        <p:attrNameLst>
                                          <p:attrName>style.visibility</p:attrName>
                                        </p:attrNameLst>
                                      </p:cBhvr>
                                      <p:to>
                                        <p:strVal val="visible"/>
                                      </p:to>
                                    </p:set>
                                    <p:animEffect transition="in" filter="wipe(down)">
                                      <p:cBhvr>
                                        <p:cTn dur="500" id="51"/>
                                        <p:tgtEl>
                                          <p:spTgt spid="1049733"/>
                                        </p:tgtEl>
                                      </p:cBhvr>
                                    </p:animEffect>
                                  </p:childTnLst>
                                </p:cTn>
                              </p:par>
                            </p:childTnLst>
                          </p:cTn>
                        </p:par>
                        <p:par>
                          <p:cTn fill="hold" id="52">
                            <p:stCondLst>
                              <p:cond delay="1000"/>
                            </p:stCondLst>
                            <p:childTnLst>
                              <p:par>
                                <p:cTn fill="hold" id="53" nodeType="afterEffect" presetClass="entr" presetID="22" presetSubtype="1">
                                  <p:stCondLst>
                                    <p:cond delay="0"/>
                                  </p:stCondLst>
                                  <p:childTnLst>
                                    <p:set>
                                      <p:cBhvr>
                                        <p:cTn dur="1" fill="hold" id="54">
                                          <p:stCondLst>
                                            <p:cond delay="0"/>
                                          </p:stCondLst>
                                        </p:cTn>
                                        <p:tgtEl>
                                          <p:spTgt spid="458"/>
                                        </p:tgtEl>
                                        <p:attrNameLst>
                                          <p:attrName>style.visibility</p:attrName>
                                        </p:attrNameLst>
                                      </p:cBhvr>
                                      <p:to>
                                        <p:strVal val="visible"/>
                                      </p:to>
                                    </p:set>
                                    <p:animEffect transition="in" filter="wipe(up)">
                                      <p:cBhvr>
                                        <p:cTn dur="500" id="55"/>
                                        <p:tgtEl>
                                          <p:spTgt spid="458"/>
                                        </p:tgtEl>
                                      </p:cBhvr>
                                    </p:animEffect>
                                  </p:childTnLst>
                                </p:cTn>
                              </p:par>
                            </p:childTnLst>
                          </p:cTn>
                        </p:par>
                      </p:childTnLst>
                    </p:cTn>
                  </p:par>
                  <p:par>
                    <p:cTn fill="hold" id="56">
                      <p:stCondLst>
                        <p:cond delay="indefinite"/>
                      </p:stCondLst>
                      <p:childTnLst>
                        <p:par>
                          <p:cTn fill="hold" id="57">
                            <p:stCondLst>
                              <p:cond delay="0"/>
                            </p:stCondLst>
                            <p:childTnLst>
                              <p:par>
                                <p:cTn fill="hold" grpId="0" id="58" nodeType="clickEffect" presetClass="entr" presetID="22" presetSubtype="8">
                                  <p:stCondLst>
                                    <p:cond delay="0"/>
                                  </p:stCondLst>
                                  <p:childTnLst>
                                    <p:set>
                                      <p:cBhvr>
                                        <p:cTn dur="1" fill="hold" id="60">
                                          <p:stCondLst>
                                            <p:cond delay="0"/>
                                          </p:stCondLst>
                                        </p:cTn>
                                        <p:tgtEl>
                                          <p:spTgt spid="1049730"/>
                                        </p:tgtEl>
                                        <p:attrNameLst>
                                          <p:attrName>style.visibility</p:attrName>
                                        </p:attrNameLst>
                                      </p:cBhvr>
                                      <p:to>
                                        <p:strVal val="visible"/>
                                      </p:to>
                                    </p:set>
                                    <p:animEffect transition="in" filter="wipe(left)">
                                      <p:cBhvr>
                                        <p:cTn dur="500" id="61"/>
                                        <p:tgtEl>
                                          <p:spTgt spid="1049730"/>
                                        </p:tgtEl>
                                      </p:cBhvr>
                                    </p:animEffect>
                                  </p:childTnLst>
                                  <p:subTnLst>
                                    <p:set>
                                      <p:cBhvr override="childStyle">
                                        <p:cTn afterEffect="1" display="0" dur="1" fill="hold" id="59" masterRel="nextClick" presetSubtype="1"/>
                                        <p:tgtEl>
                                          <p:spTgt spid="10497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22" grpId="0" uiExpand="0" build="whole"/>
      <p:bldP spid="1049724" grpId="0" uiExpand="0" build="whole"/>
      <p:bldP spid="1049725" grpId="0" uiExpand="0" build="whole"/>
      <p:bldP spid="1049730" grpId="0" uiExpand="0" build="whole"/>
      <p:bldP spid="1049736" grpId="0" uiExpand="0" build="whole"/>
    </p:bldLst>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459" name=""/>
        <p:cNvGrpSpPr/>
        <p:nvPr/>
      </p:nvGrpSpPr>
      <p:grpSpPr>
        <a:xfrm rot="0">
          <a:off x="0" y="0"/>
          <a:ext cx="0" cy="0"/>
          <a:chOff x="0" y="0"/>
          <a:chExt cx="0" cy="0"/>
        </a:xfrm>
      </p:grpSpPr>
      <p:pic>
        <p:nvPicPr>
          <p:cNvPr id="2097242" name="Picture 127" descr="图片22"/>
          <p:cNvPicPr>
            <a:picLocks/>
          </p:cNvPicPr>
          <p:nvPr/>
        </p:nvPicPr>
        <p:blipFill>
          <a:blip xmlns:r="http://schemas.openxmlformats.org/officeDocument/2006/relationships" r:embed="rId1"/>
          <a:srcRect l="0" t="0" r="0" b="0"/>
          <a:stretch>
            <a:fillRect/>
          </a:stretch>
        </p:blipFill>
        <p:spPr>
          <a:xfrm rot="0">
            <a:off x="5305425" y="1785937"/>
            <a:ext cx="3465512" cy="3762375"/>
          </a:xfrm>
          <a:prstGeom prst="rect"/>
          <a:noFill/>
          <a:ln>
            <a:noFill/>
          </a:ln>
        </p:spPr>
      </p:pic>
      <p:sp>
        <p:nvSpPr>
          <p:cNvPr id="1049737" name="Rectangle 2"/>
          <p:cNvSpPr/>
          <p:nvPr/>
        </p:nvSpPr>
        <p:spPr>
          <a:xfrm rot="0">
            <a:off x="395287" y="610711"/>
            <a:ext cx="2430780" cy="51054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2800" lang="en-US">
                <a:solidFill>
                  <a:srgbClr val="CC0000"/>
                </a:solidFill>
                <a:effectLst>
                  <a:outerShdw algn="tl" blurRad="38100" dir="2700000" dist="38100">
                    <a:srgbClr val="C0C0C0"/>
                  </a:outerShdw>
                </a:effectLst>
                <a:latin typeface="" pitchFamily="18" charset="0"/>
              </a:rPr>
              <a:t>OC</a:t>
            </a:r>
            <a:r>
              <a:rPr altLang="zh-CN" sz="2800" lang="zh-CN">
                <a:solidFill>
                  <a:srgbClr val="CC0000"/>
                </a:solidFill>
                <a:effectLst>
                  <a:outerShdw algn="tl" blurRad="38100" dir="2700000" dist="38100">
                    <a:srgbClr val="C0C0C0"/>
                  </a:outerShdw>
                </a:effectLst>
                <a:latin typeface="" pitchFamily="18" charset="0"/>
              </a:rPr>
              <a:t>门的特点：</a:t>
            </a:r>
          </a:p>
        </p:txBody>
      </p:sp>
      <p:sp>
        <p:nvSpPr>
          <p:cNvPr id="1049738" name="Rectangle 3"/>
          <p:cNvSpPr/>
          <p:nvPr/>
        </p:nvSpPr>
        <p:spPr>
          <a:xfrm rot="0">
            <a:off x="409575" y="1143000"/>
            <a:ext cx="4111625"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2800" lang="en-US">
                <a:solidFill>
                  <a:srgbClr val="000099"/>
                </a:solidFill>
                <a:effectLst>
                  <a:outerShdw algn="tl" blurRad="38100" dir="2700000" dist="38100">
                    <a:srgbClr val="C0C0C0"/>
                  </a:outerShdw>
                </a:effectLst>
                <a:latin typeface="" pitchFamily="18" charset="0"/>
              </a:rPr>
              <a:t>1. </a:t>
            </a:r>
            <a:r>
              <a:rPr altLang="en-US" sz="2800" lang="zh-CN">
                <a:solidFill>
                  <a:srgbClr val="000099"/>
                </a:solidFill>
                <a:effectLst>
                  <a:outerShdw algn="tl" blurRad="38100" dir="2700000" dist="38100">
                    <a:srgbClr val="C0C0C0"/>
                  </a:outerShdw>
                </a:effectLst>
                <a:latin typeface="" pitchFamily="18" charset="0"/>
              </a:rPr>
              <a:t>输出端可直接驱动负载</a:t>
            </a:r>
          </a:p>
        </p:txBody>
      </p:sp>
      <p:sp>
        <p:nvSpPr>
          <p:cNvPr id="1049739" name="Line 4"/>
          <p:cNvSpPr/>
          <p:nvPr/>
        </p:nvSpPr>
        <p:spPr>
          <a:xfrm rot="0">
            <a:off x="4521200" y="1219200"/>
            <a:ext cx="0" cy="5105400"/>
          </a:xfrm>
          <a:prstGeom prst="line"/>
          <a:noFill/>
          <a:ln w="28575" cap="flat" cmpd="sng">
            <a:solidFill>
              <a:srgbClr val="CC0000">
                <a:alpha val="100000"/>
              </a:srgbClr>
            </a:solidFill>
            <a:prstDash val="dash"/>
            <a:round/>
          </a:ln>
        </p:spPr>
      </p:sp>
      <p:sp>
        <p:nvSpPr>
          <p:cNvPr id="1049740" name="Rectangle 5"/>
          <p:cNvSpPr/>
          <p:nvPr/>
        </p:nvSpPr>
        <p:spPr>
          <a:xfrm rot="0">
            <a:off x="755650" y="1628775"/>
            <a:ext cx="914400" cy="5334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en-US" sz="2800" lang="zh-CN">
                <a:solidFill>
                  <a:srgbClr val="000099"/>
                </a:solidFill>
                <a:effectLst>
                  <a:outerShdw algn="tl" blurRad="38100" dir="2700000" dist="38100">
                    <a:srgbClr val="C0C0C0"/>
                  </a:outerShdw>
                </a:effectLst>
              </a:rPr>
              <a:t>如：</a:t>
            </a:r>
          </a:p>
        </p:txBody>
      </p:sp>
      <p:sp>
        <p:nvSpPr>
          <p:cNvPr id="1049741" name="Rectangle 6"/>
          <p:cNvSpPr/>
          <p:nvPr/>
        </p:nvSpPr>
        <p:spPr>
          <a:xfrm rot="0">
            <a:off x="4608512" y="1143000"/>
            <a:ext cx="4111625"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2800" lang="en-US">
                <a:solidFill>
                  <a:srgbClr val="000099"/>
                </a:solidFill>
                <a:effectLst>
                  <a:outerShdw algn="tl" blurRad="38100" dir="2700000" dist="38100">
                    <a:srgbClr val="C0C0C0"/>
                  </a:outerShdw>
                </a:effectLst>
                <a:latin typeface="" pitchFamily="18" charset="0"/>
              </a:rPr>
              <a:t>2. </a:t>
            </a:r>
            <a:r>
              <a:rPr altLang="en-US" sz="2800" lang="zh-CN">
                <a:solidFill>
                  <a:srgbClr val="000099"/>
                </a:solidFill>
                <a:effectLst>
                  <a:outerShdw algn="tl" blurRad="38100" dir="2700000" dist="38100">
                    <a:srgbClr val="C0C0C0"/>
                  </a:outerShdw>
                </a:effectLst>
                <a:latin typeface="" pitchFamily="18" charset="0"/>
              </a:rPr>
              <a:t>几个输出端可直接相联</a:t>
            </a:r>
          </a:p>
        </p:txBody>
      </p:sp>
      <p:grpSp>
        <p:nvGrpSpPr>
          <p:cNvPr id="460" name=""/>
          <p:cNvGrpSpPr/>
          <p:nvPr/>
        </p:nvGrpSpPr>
        <p:grpSpPr>
          <a:xfrm rot="0">
            <a:off x="4686300" y="2306637"/>
            <a:ext cx="990600" cy="3003550"/>
            <a:chOff x="2736" y="1488"/>
            <a:chExt cx="624" cy="1715"/>
          </a:xfrm>
        </p:grpSpPr>
        <p:grpSp>
          <p:nvGrpSpPr>
            <p:cNvPr id="461" name=""/>
            <p:cNvGrpSpPr/>
            <p:nvPr/>
          </p:nvGrpSpPr>
          <p:grpSpPr>
            <a:xfrm rot="0">
              <a:off x="2784" y="1488"/>
              <a:ext cx="384" cy="480"/>
              <a:chOff x="2784" y="1488"/>
              <a:chExt cx="384" cy="480"/>
            </a:xfrm>
          </p:grpSpPr>
          <p:sp>
            <p:nvSpPr>
              <p:cNvPr id="1049742" name="AutoShape 70"/>
              <p:cNvSpPr/>
              <p:nvPr/>
            </p:nvSpPr>
            <p:spPr>
              <a:xfrm rot="0">
                <a:off x="3072" y="1488"/>
                <a:ext cx="96" cy="480"/>
              </a:xfrm>
              <a:prstGeom prst="leftBrace"/>
              <a:noFill/>
              <a:ln w="28575"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743" name="Rectangle 71"/>
              <p:cNvSpPr/>
              <p:nvPr/>
            </p:nvSpPr>
            <p:spPr>
              <a:xfrm rot="0">
                <a:off x="2784" y="1601"/>
                <a:ext cx="268" cy="255"/>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lang="en-US">
                    <a:solidFill>
                      <a:srgbClr val="FF3300"/>
                    </a:solidFill>
                    <a:latin typeface="" pitchFamily="18" charset="0"/>
                  </a:rPr>
                  <a:t> 1 </a:t>
                </a:r>
              </a:p>
            </p:txBody>
          </p:sp>
        </p:grpSp>
        <p:sp>
          <p:nvSpPr>
            <p:cNvPr id="1049744" name="Text Box 72"/>
            <p:cNvSpPr txBox="1"/>
            <p:nvPr/>
          </p:nvSpPr>
          <p:spPr>
            <a:xfrm rot="0">
              <a:off x="2736" y="2173"/>
              <a:ext cx="624" cy="261"/>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  0</a:t>
              </a:r>
            </a:p>
          </p:txBody>
        </p:sp>
        <p:sp>
          <p:nvSpPr>
            <p:cNvPr id="1049745" name="Text Box 73"/>
            <p:cNvSpPr txBox="1"/>
            <p:nvPr/>
          </p:nvSpPr>
          <p:spPr>
            <a:xfrm rot="0">
              <a:off x="2736" y="2941"/>
              <a:ext cx="624" cy="262"/>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   0 </a:t>
              </a:r>
            </a:p>
          </p:txBody>
        </p:sp>
      </p:grpSp>
      <p:sp>
        <p:nvSpPr>
          <p:cNvPr id="1049746" name="Text Box 74"/>
          <p:cNvSpPr txBox="1"/>
          <p:nvPr/>
        </p:nvSpPr>
        <p:spPr>
          <a:xfrm rot="0">
            <a:off x="7734300" y="4211637"/>
            <a:ext cx="990600" cy="457200"/>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lang="en-US">
                <a:solidFill>
                  <a:srgbClr val="FF3300"/>
                </a:solidFill>
                <a:latin typeface="" pitchFamily="18" charset="0"/>
              </a:rPr>
              <a:t>    1 </a:t>
            </a:r>
          </a:p>
        </p:txBody>
      </p:sp>
      <p:sp>
        <p:nvSpPr>
          <p:cNvPr id="1049747" name="Text Box 75"/>
          <p:cNvSpPr txBox="1"/>
          <p:nvPr/>
        </p:nvSpPr>
        <p:spPr>
          <a:xfrm rot="0">
            <a:off x="6011862" y="5573712"/>
            <a:ext cx="1701800"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CC0000"/>
                </a:solidFill>
                <a:effectLst>
                  <a:outerShdw algn="tl" blurRad="38100" dir="2700000" dist="38100">
                    <a:srgbClr val="C0C0C0"/>
                  </a:outerShdw>
                </a:effectLst>
                <a:latin typeface="" pitchFamily="18" charset="0"/>
              </a:rPr>
              <a:t> </a:t>
            </a:r>
            <a:r>
              <a:rPr altLang="en-US" sz="2800" lang="zh-CN">
                <a:solidFill>
                  <a:srgbClr val="CC0000"/>
                </a:solidFill>
                <a:effectLst>
                  <a:outerShdw algn="tl" blurRad="38100" dir="2700000" dist="38100">
                    <a:srgbClr val="C0C0C0"/>
                  </a:outerShdw>
                </a:effectLst>
                <a:latin typeface="" pitchFamily="18" charset="0"/>
              </a:rPr>
              <a:t>线与</a:t>
            </a:r>
            <a:r>
              <a:rPr altLang="en-US" sz="2800" lang="zh-CN">
                <a:effectLst>
                  <a:outerShdw algn="tl" blurRad="38100" dir="2700000" dist="38100">
                    <a:srgbClr val="C0C0C0"/>
                  </a:outerShdw>
                </a:effectLst>
                <a:latin typeface="" pitchFamily="18" charset="0"/>
              </a:rPr>
              <a:t>功能</a:t>
            </a:r>
          </a:p>
        </p:txBody>
      </p:sp>
      <p:grpSp>
        <p:nvGrpSpPr>
          <p:cNvPr id="462" name=""/>
          <p:cNvGrpSpPr/>
          <p:nvPr/>
        </p:nvGrpSpPr>
        <p:grpSpPr>
          <a:xfrm rot="0">
            <a:off x="7200900" y="2535237"/>
            <a:ext cx="228600" cy="2590800"/>
            <a:chOff x="4320" y="1680"/>
            <a:chExt cx="144" cy="1632"/>
          </a:xfrm>
        </p:grpSpPr>
        <p:sp>
          <p:nvSpPr>
            <p:cNvPr id="1049748" name="Line 77"/>
            <p:cNvSpPr/>
            <p:nvPr/>
          </p:nvSpPr>
          <p:spPr>
            <a:xfrm rot="0">
              <a:off x="4320" y="1680"/>
              <a:ext cx="96" cy="144"/>
            </a:xfrm>
            <a:prstGeom prst="line"/>
            <a:noFill/>
            <a:ln w="38100" cap="flat" cmpd="sng">
              <a:solidFill>
                <a:srgbClr val="FF3300">
                  <a:alpha val="100000"/>
                </a:srgbClr>
              </a:solidFill>
              <a:prstDash val="solid"/>
              <a:round/>
            </a:ln>
          </p:spPr>
        </p:sp>
        <p:sp>
          <p:nvSpPr>
            <p:cNvPr id="1049749" name="Line 78"/>
            <p:cNvSpPr/>
            <p:nvPr/>
          </p:nvSpPr>
          <p:spPr>
            <a:xfrm rot="0">
              <a:off x="4368" y="2448"/>
              <a:ext cx="96" cy="144"/>
            </a:xfrm>
            <a:prstGeom prst="line"/>
            <a:noFill/>
            <a:ln w="38100" cap="flat" cmpd="sng">
              <a:solidFill>
                <a:srgbClr val="FF3300">
                  <a:alpha val="100000"/>
                </a:srgbClr>
              </a:solidFill>
              <a:prstDash val="solid"/>
              <a:round/>
            </a:ln>
          </p:spPr>
        </p:sp>
        <p:sp>
          <p:nvSpPr>
            <p:cNvPr id="1049750" name="Line 79"/>
            <p:cNvSpPr/>
            <p:nvPr/>
          </p:nvSpPr>
          <p:spPr>
            <a:xfrm rot="0">
              <a:off x="4320" y="3168"/>
              <a:ext cx="96" cy="144"/>
            </a:xfrm>
            <a:prstGeom prst="line"/>
            <a:noFill/>
            <a:ln w="38100" cap="flat" cmpd="sng">
              <a:solidFill>
                <a:srgbClr val="FF3300">
                  <a:alpha val="100000"/>
                </a:srgbClr>
              </a:solidFill>
              <a:prstDash val="solid"/>
              <a:round/>
            </a:ln>
          </p:spPr>
        </p:sp>
      </p:grpSp>
      <p:grpSp>
        <p:nvGrpSpPr>
          <p:cNvPr id="463" name=""/>
          <p:cNvGrpSpPr/>
          <p:nvPr/>
        </p:nvGrpSpPr>
        <p:grpSpPr>
          <a:xfrm rot="0">
            <a:off x="4838700" y="2454275"/>
            <a:ext cx="336550" cy="457200"/>
            <a:chOff x="2832" y="1536"/>
            <a:chExt cx="212" cy="288"/>
          </a:xfrm>
        </p:grpSpPr>
        <p:sp>
          <p:nvSpPr>
            <p:cNvPr id="1049751" name="Rectangle 81"/>
            <p:cNvSpPr/>
            <p:nvPr/>
          </p:nvSpPr>
          <p:spPr>
            <a:xfrm rot="0">
              <a:off x="2880" y="1536"/>
              <a:ext cx="96" cy="288"/>
            </a:xfrm>
            <a:prstGeom prst="rect"/>
            <a:solidFill>
              <a:schemeClr val="lt1"/>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752" name="Rectangle 82"/>
            <p:cNvSpPr/>
            <p:nvPr/>
          </p:nvSpPr>
          <p:spPr>
            <a:xfrm rot="0">
              <a:off x="2832" y="1536"/>
              <a:ext cx="212" cy="288"/>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lang="en-US">
                  <a:solidFill>
                    <a:srgbClr val="FF3300"/>
                  </a:solidFill>
                  <a:latin typeface="" pitchFamily="18" charset="0"/>
                </a:rPr>
                <a:t>0</a:t>
              </a:r>
            </a:p>
          </p:txBody>
        </p:sp>
      </p:grpSp>
      <p:pic>
        <p:nvPicPr>
          <p:cNvPr id="2097243" name="Picture 126" descr="图片29"/>
          <p:cNvPicPr>
            <a:picLocks/>
          </p:cNvPicPr>
          <p:nvPr/>
        </p:nvPicPr>
        <p:blipFill>
          <a:blip xmlns:r="http://schemas.openxmlformats.org/officeDocument/2006/relationships" r:embed="rId2"/>
          <a:srcRect l="0" t="0" r="0" b="0"/>
          <a:stretch>
            <a:fillRect/>
          </a:stretch>
        </p:blipFill>
        <p:spPr>
          <a:xfrm rot="0">
            <a:off x="468312" y="1628775"/>
            <a:ext cx="3684587" cy="427513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22" presetSubtype="8">
                                  <p:stCondLst>
                                    <p:cond delay="0"/>
                                  </p:stCondLst>
                                  <p:childTnLst>
                                    <p:set>
                                      <p:cBhvr>
                                        <p:cTn dur="1" fill="hold" id="6">
                                          <p:stCondLst>
                                            <p:cond delay="0"/>
                                          </p:stCondLst>
                                        </p:cTn>
                                        <p:tgtEl>
                                          <p:spTgt spid="463"/>
                                        </p:tgtEl>
                                        <p:attrNameLst>
                                          <p:attrName>style.visibility</p:attrName>
                                        </p:attrNameLst>
                                      </p:cBhvr>
                                      <p:to>
                                        <p:strVal val="visible"/>
                                      </p:to>
                                    </p:set>
                                    <p:animEffect transition="in" filter="wipe(left)">
                                      <p:cBhvr>
                                        <p:cTn dur="500" id="7"/>
                                        <p:tgtEl>
                                          <p:spTgt spid="463"/>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462"/>
                                        </p:tgtEl>
                                        <p:attrNameLst>
                                          <p:attrName>style.visibility</p:attrName>
                                        </p:attrNameLst>
                                      </p:cBhvr>
                                      <p:to>
                                        <p:strVal val="visible"/>
                                      </p:to>
                                    </p:set>
                                    <p:animEffect transition="in" filter="wipe(left)">
                                      <p:cBhvr>
                                        <p:cTn dur="500" id="12"/>
                                        <p:tgtEl>
                                          <p:spTgt spid="46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746"/>
                                        </p:tgtEl>
                                        <p:attrNameLst>
                                          <p:attrName>style.visibility</p:attrName>
                                        </p:attrNameLst>
                                      </p:cBhvr>
                                      <p:to>
                                        <p:strVal val="visible"/>
                                      </p:to>
                                    </p:set>
                                    <p:animEffect transition="in" filter="wipe(left)">
                                      <p:cBhvr>
                                        <p:cTn dur="500" id="17"/>
                                        <p:tgtEl>
                                          <p:spTgt spid="104974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9747"/>
                                        </p:tgtEl>
                                        <p:attrNameLst>
                                          <p:attrName>style.visibility</p:attrName>
                                        </p:attrNameLst>
                                      </p:cBhvr>
                                      <p:to>
                                        <p:strVal val="visible"/>
                                      </p:to>
                                    </p:set>
                                    <p:animEffect transition="in" filter="wipe(left)">
                                      <p:cBhvr>
                                        <p:cTn dur="500" id="22"/>
                                        <p:tgtEl>
                                          <p:spTgt spid="104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46" grpId="0" uiExpand="0" build="whole"/>
      <p:bldP spid="1049747" grpId="0" uiExpand="0" build="whole"/>
    </p:bldLst>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464" name=""/>
        <p:cNvGrpSpPr/>
        <p:nvPr/>
      </p:nvGrpSpPr>
      <p:grpSpPr>
        <a:xfrm rot="0">
          <a:off x="0" y="0"/>
          <a:ext cx="0" cy="0"/>
          <a:chOff x="0" y="0"/>
          <a:chExt cx="0" cy="0"/>
        </a:xfrm>
      </p:grpSpPr>
      <p:pic>
        <p:nvPicPr>
          <p:cNvPr id="2097244" name="Picture 59" descr="图片20"/>
          <p:cNvPicPr>
            <a:picLocks/>
          </p:cNvPicPr>
          <p:nvPr/>
        </p:nvPicPr>
        <p:blipFill>
          <a:blip xmlns:r="http://schemas.openxmlformats.org/officeDocument/2006/relationships" r:embed="rId1"/>
          <a:srcRect l="0" t="0" r="0" b="0"/>
          <a:stretch>
            <a:fillRect/>
          </a:stretch>
        </p:blipFill>
        <p:spPr>
          <a:xfrm rot="0">
            <a:off x="1258887" y="1697037"/>
            <a:ext cx="3227387" cy="3808412"/>
          </a:xfrm>
          <a:prstGeom prst="rect"/>
          <a:noFill/>
          <a:ln>
            <a:noFill/>
          </a:ln>
        </p:spPr>
      </p:pic>
      <p:sp>
        <p:nvSpPr>
          <p:cNvPr id="1049753" name="Text Box 2"/>
          <p:cNvSpPr txBox="1"/>
          <p:nvPr/>
        </p:nvSpPr>
        <p:spPr>
          <a:xfrm rot="0">
            <a:off x="34925" y="1096962"/>
            <a:ext cx="5305425" cy="579437"/>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3200" lang="en-US">
                <a:solidFill>
                  <a:srgbClr val="000099"/>
                </a:solidFill>
              </a:rPr>
              <a:t>20.4.1  CMOS</a:t>
            </a:r>
            <a:r>
              <a:rPr altLang="en-US" sz="3200" lang="zh-CN">
                <a:solidFill>
                  <a:srgbClr val="000099"/>
                </a:solidFill>
              </a:rPr>
              <a:t>非门电路</a:t>
            </a:r>
          </a:p>
        </p:txBody>
      </p:sp>
      <p:sp>
        <p:nvSpPr>
          <p:cNvPr id="1049754" name="Rectangle 42"/>
          <p:cNvSpPr/>
          <p:nvPr/>
        </p:nvSpPr>
        <p:spPr>
          <a:xfrm rot="0">
            <a:off x="2452687" y="476250"/>
            <a:ext cx="4633912" cy="6731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indent="-342900" latinLnBrk="1" lvl="0" marL="342900">
              <a:spcBef>
                <a:spcPct val="20000"/>
              </a:spcBef>
            </a:pPr>
            <a:r>
              <a:rPr altLang="zh-CN" sz="3600" lang="en-US">
                <a:solidFill>
                  <a:srgbClr val="CC0000"/>
                </a:solidFill>
                <a:effectLst>
                  <a:outerShdw algn="tl" blurRad="38100" dir="2700000" dist="38100">
                    <a:srgbClr val="C0C0C0"/>
                  </a:outerShdw>
                </a:effectLst>
              </a:rPr>
              <a:t>20.4   CMOS</a:t>
            </a:r>
            <a:r>
              <a:rPr altLang="zh-CN" sz="3600" lang="zh-CN">
                <a:solidFill>
                  <a:srgbClr val="CC0000"/>
                </a:solidFill>
                <a:effectLst>
                  <a:outerShdw algn="tl" blurRad="38100" dir="2700000" dist="38100">
                    <a:srgbClr val="C0C0C0"/>
                  </a:outerShdw>
                </a:effectLst>
              </a:rPr>
              <a:t>门电路</a:t>
            </a:r>
            <a:r>
              <a:rPr altLang="en-US" sz="3600" lang="zh-CN">
                <a:solidFill>
                  <a:srgbClr val="CC0000"/>
                </a:solidFill>
                <a:effectLst>
                  <a:outerShdw algn="tl" blurRad="38100" dir="2700000" dist="38100">
                    <a:srgbClr val="C0C0C0"/>
                  </a:outerShdw>
                </a:effectLst>
              </a:rPr>
              <a:t>      </a:t>
            </a:r>
          </a:p>
        </p:txBody>
      </p:sp>
      <p:grpSp>
        <p:nvGrpSpPr>
          <p:cNvPr id="465" name=""/>
          <p:cNvGrpSpPr/>
          <p:nvPr/>
        </p:nvGrpSpPr>
        <p:grpSpPr>
          <a:xfrm rot="0">
            <a:off x="4157662" y="2895600"/>
            <a:ext cx="2063749" cy="511174"/>
            <a:chOff x="2304" y="1872"/>
            <a:chExt cx="1300" cy="322"/>
          </a:xfrm>
        </p:grpSpPr>
        <p:sp>
          <p:nvSpPr>
            <p:cNvPr id="1049755" name="Rectangle 44"/>
            <p:cNvSpPr/>
            <p:nvPr/>
          </p:nvSpPr>
          <p:spPr>
            <a:xfrm rot="0">
              <a:off x="2640" y="1872"/>
              <a:ext cx="964" cy="322"/>
            </a:xfrm>
            <a:prstGeom prst="rect"/>
            <a:noFill/>
            <a:ln w="28575" cap="flat" cmpd="sng">
              <a:solidFill>
                <a:srgbClr val="FF33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6600"/>
                  </a:solidFill>
                  <a:effectLst>
                    <a:outerShdw algn="tl" blurRad="38100" dir="2700000" dist="38100">
                      <a:srgbClr val="C0C0C0"/>
                    </a:outerShdw>
                  </a:effectLst>
                  <a:latin typeface="" pitchFamily="18" charset="0"/>
                </a:rPr>
                <a:t>PMOS</a:t>
              </a:r>
              <a:r>
                <a:rPr altLang="en-US" sz="2800" lang="zh-CN">
                  <a:solidFill>
                    <a:srgbClr val="006600"/>
                  </a:solidFill>
                  <a:effectLst>
                    <a:outerShdw algn="tl" blurRad="38100" dir="2700000" dist="38100">
                      <a:srgbClr val="C0C0C0"/>
                    </a:outerShdw>
                  </a:effectLst>
                  <a:latin typeface="" pitchFamily="18" charset="0"/>
                </a:rPr>
                <a:t>管</a:t>
              </a:r>
            </a:p>
          </p:txBody>
        </p:sp>
        <p:sp>
          <p:nvSpPr>
            <p:cNvPr id="1049756" name="Line 45"/>
            <p:cNvSpPr/>
            <p:nvPr/>
          </p:nvSpPr>
          <p:spPr>
            <a:xfrm rot="0">
              <a:off x="2304" y="2064"/>
              <a:ext cx="288" cy="0"/>
            </a:xfrm>
            <a:prstGeom prst="line"/>
            <a:noFill/>
            <a:ln w="28575" cap="flat" cmpd="sng">
              <a:solidFill>
                <a:srgbClr val="FF3300">
                  <a:alpha val="100000"/>
                </a:srgbClr>
              </a:solidFill>
              <a:prstDash val="solid"/>
              <a:round/>
              <a:tailEnd type="stealth" w="med" len="lg"/>
            </a:ln>
          </p:spPr>
        </p:sp>
      </p:grpSp>
      <p:grpSp>
        <p:nvGrpSpPr>
          <p:cNvPr id="466" name=""/>
          <p:cNvGrpSpPr/>
          <p:nvPr/>
        </p:nvGrpSpPr>
        <p:grpSpPr>
          <a:xfrm rot="0">
            <a:off x="4157662" y="4419600"/>
            <a:ext cx="2165350" cy="511174"/>
            <a:chOff x="2304" y="2832"/>
            <a:chExt cx="1364" cy="322"/>
          </a:xfrm>
        </p:grpSpPr>
        <p:sp>
          <p:nvSpPr>
            <p:cNvPr id="1049757" name="Rectangle 47"/>
            <p:cNvSpPr/>
            <p:nvPr/>
          </p:nvSpPr>
          <p:spPr>
            <a:xfrm rot="0">
              <a:off x="2688" y="2832"/>
              <a:ext cx="980" cy="322"/>
            </a:xfrm>
            <a:prstGeom prst="rect"/>
            <a:noFill/>
            <a:ln w="28575" cap="flat" cmpd="sng">
              <a:solidFill>
                <a:srgbClr val="FF33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6600"/>
                  </a:solidFill>
                  <a:effectLst>
                    <a:outerShdw algn="tl" blurRad="38100" dir="2700000" dist="38100">
                      <a:srgbClr val="C0C0C0"/>
                    </a:outerShdw>
                  </a:effectLst>
                  <a:latin typeface="" pitchFamily="18" charset="0"/>
                </a:rPr>
                <a:t>NMOS</a:t>
              </a:r>
              <a:r>
                <a:rPr altLang="en-US" sz="2800" lang="zh-CN">
                  <a:solidFill>
                    <a:srgbClr val="006600"/>
                  </a:solidFill>
                  <a:effectLst>
                    <a:outerShdw algn="tl" blurRad="38100" dir="2700000" dist="38100">
                      <a:srgbClr val="C0C0C0"/>
                    </a:outerShdw>
                  </a:effectLst>
                  <a:latin typeface="" pitchFamily="18" charset="0"/>
                </a:rPr>
                <a:t>管</a:t>
              </a:r>
            </a:p>
          </p:txBody>
        </p:sp>
        <p:sp>
          <p:nvSpPr>
            <p:cNvPr id="1049758" name="Line 48"/>
            <p:cNvSpPr/>
            <p:nvPr/>
          </p:nvSpPr>
          <p:spPr>
            <a:xfrm rot="0">
              <a:off x="2304" y="2976"/>
              <a:ext cx="328" cy="0"/>
            </a:xfrm>
            <a:prstGeom prst="line"/>
            <a:noFill/>
            <a:ln w="28575" cap="flat" cmpd="sng">
              <a:solidFill>
                <a:srgbClr val="FF3300">
                  <a:alpha val="100000"/>
                </a:srgbClr>
              </a:solidFill>
              <a:prstDash val="solid"/>
              <a:round/>
              <a:tailEnd type="stealth" w="med" len="lg"/>
            </a:ln>
          </p:spPr>
        </p:sp>
      </p:grpSp>
      <p:sp>
        <p:nvSpPr>
          <p:cNvPr id="1049759" name="Text Box 49"/>
          <p:cNvSpPr txBox="1"/>
          <p:nvPr/>
        </p:nvSpPr>
        <p:spPr>
          <a:xfrm rot="0">
            <a:off x="6519862" y="3657600"/>
            <a:ext cx="1828800" cy="510540"/>
          </a:xfrm>
          <a:prstGeom prst="rect"/>
          <a:noFill/>
          <a:ln w="28575" cap="flat" cmpd="sng">
            <a:solidFill>
              <a:srgbClr val="FF33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CC0000"/>
                </a:solidFill>
                <a:effectLst>
                  <a:outerShdw algn="tl" blurRad="38100" dir="2700000" dist="38100">
                    <a:srgbClr val="C0C0C0"/>
                  </a:outerShdw>
                </a:effectLst>
                <a:latin typeface="" pitchFamily="18" charset="0"/>
              </a:rPr>
              <a:t>CMOS </a:t>
            </a:r>
            <a:r>
              <a:rPr altLang="en-US" sz="2800" lang="zh-CN">
                <a:solidFill>
                  <a:srgbClr val="CC0000"/>
                </a:solidFill>
                <a:effectLst>
                  <a:outerShdw algn="tl" blurRad="38100" dir="2700000" dist="38100">
                    <a:srgbClr val="C0C0C0"/>
                  </a:outerShdw>
                </a:effectLst>
                <a:latin typeface="" pitchFamily="18" charset="0"/>
              </a:rPr>
              <a:t>管</a:t>
            </a:r>
          </a:p>
        </p:txBody>
      </p:sp>
      <p:sp>
        <p:nvSpPr>
          <p:cNvPr id="1049760" name="AutoShape 50" descr="花束"/>
          <p:cNvSpPr/>
          <p:nvPr/>
        </p:nvSpPr>
        <p:spPr>
          <a:xfrm rot="5400000">
            <a:off x="5529262" y="3505200"/>
            <a:ext cx="914400" cy="914400"/>
          </a:xfrm>
          <a:custGeom>
            <a:avLst/>
            <a:gdLst>
              <a:gd name="l" fmla="*/ 1362 w 21600"/>
              <a:gd name="t" fmla="*/ 13407 h 21600"/>
              <a:gd name="r" fmla="*/ 20238 w 21600"/>
              <a:gd name="b" fmla="*/ 17450 h 21600"/>
            </a:gdLst>
            <a:ahLst/>
            <a:rect l="l" t="t" r="r" b="b"/>
            <a:pathLst>
              <a:path w="21600" h="21600">
                <a:moveTo>
                  <a:pt x="10800" y="0"/>
                </a:moveTo>
                <a:lnTo>
                  <a:pt x="6480" y="5940"/>
                </a:lnTo>
                <a:lnTo>
                  <a:pt x="9385" y="5940"/>
                </a:lnTo>
                <a:lnTo>
                  <a:pt x="9385" y="13407"/>
                </a:lnTo>
                <a:lnTo>
                  <a:pt x="4158" y="13407"/>
                </a:lnTo>
                <a:lnTo>
                  <a:pt x="4158" y="9257"/>
                </a:lnTo>
                <a:lnTo>
                  <a:pt x="0" y="15429"/>
                </a:lnTo>
                <a:lnTo>
                  <a:pt x="4158" y="21600"/>
                </a:lnTo>
                <a:lnTo>
                  <a:pt x="4158" y="17450"/>
                </a:lnTo>
                <a:lnTo>
                  <a:pt x="17442" y="17450"/>
                </a:lnTo>
                <a:lnTo>
                  <a:pt x="17442" y="21600"/>
                </a:lnTo>
                <a:lnTo>
                  <a:pt x="21600" y="15429"/>
                </a:lnTo>
                <a:lnTo>
                  <a:pt x="17442" y="9257"/>
                </a:lnTo>
                <a:lnTo>
                  <a:pt x="17442" y="13407"/>
                </a:lnTo>
                <a:lnTo>
                  <a:pt x="12215" y="13407"/>
                </a:lnTo>
                <a:lnTo>
                  <a:pt x="12215" y="5940"/>
                </a:lnTo>
                <a:lnTo>
                  <a:pt x="15120" y="5940"/>
                </a:lnTo>
              </a:path>
            </a:pathLst>
          </a:custGeom>
          <a:blipFill rotWithShape="0">
            <a:blip xmlns:r="http://schemas.openxmlformats.org/officeDocument/2006/relationships" r:embed="rId2">
              <a:alphaModFix amt="100000"/>
            </a:blip>
            <a:srcRect/>
            <a:tile algn="tl" flip="none" sx="100000" sy="100000" tx="0" ty="0"/>
          </a:blipFill>
          <a:ln w="9525" cap="flat" cmpd="sng">
            <a:solidFill>
              <a:srgbClr val="FF00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9761" name="AutoShape 51"/>
          <p:cNvSpPr/>
          <p:nvPr/>
        </p:nvSpPr>
        <p:spPr>
          <a:xfrm rot="0">
            <a:off x="1238250" y="2005012"/>
            <a:ext cx="1066800" cy="457200"/>
          </a:xfrm>
          <a:prstGeom prst="wedgeRoundRectCallout">
            <a:avLst>
              <a:gd name="adj1" fmla="val 95833"/>
              <a:gd name="adj2" fmla="val 188889"/>
              <a:gd name="adj3" fmla="val 16667"/>
            </a:avLst>
          </a:prstGeom>
          <a:solidFill>
            <a:srgbClr val="FFFFFF"/>
          </a:solidFill>
          <a:ln w="28575" cap="flat" cmpd="sng">
            <a:solidFill>
              <a:srgbClr val="CC00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en-US" lang="zh-CN">
                <a:solidFill>
                  <a:srgbClr val="000099"/>
                </a:solidFill>
                <a:effectLst>
                  <a:outerShdw algn="tl" blurRad="38100" dir="2700000" dist="38100">
                    <a:srgbClr val="C0C0C0"/>
                  </a:outerShdw>
                </a:effectLst>
                <a:latin typeface="" pitchFamily="18" charset="0"/>
              </a:rPr>
              <a:t>负载管</a:t>
            </a:r>
          </a:p>
        </p:txBody>
      </p:sp>
      <p:sp>
        <p:nvSpPr>
          <p:cNvPr id="1049762" name="AutoShape 52"/>
          <p:cNvSpPr/>
          <p:nvPr/>
        </p:nvSpPr>
        <p:spPr>
          <a:xfrm rot="0">
            <a:off x="1162050" y="4976812"/>
            <a:ext cx="1066800" cy="457200"/>
          </a:xfrm>
          <a:prstGeom prst="wedgeRoundRectCallout">
            <a:avLst>
              <a:gd name="adj1" fmla="val 101042"/>
              <a:gd name="adj2" fmla="val -164931"/>
              <a:gd name="adj3" fmla="val 16667"/>
            </a:avLst>
          </a:prstGeom>
          <a:solidFill>
            <a:srgbClr val="FFFFFF"/>
          </a:solidFill>
          <a:ln w="28575" cap="flat" cmpd="sng">
            <a:solidFill>
              <a:srgbClr val="CC00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en-US" lang="zh-CN">
                <a:solidFill>
                  <a:srgbClr val="000099"/>
                </a:solidFill>
                <a:effectLst>
                  <a:outerShdw algn="tl" blurRad="38100" dir="2700000" dist="38100">
                    <a:srgbClr val="C0C0C0"/>
                  </a:outerShdw>
                </a:effectLst>
                <a:latin typeface="" pitchFamily="18" charset="0"/>
              </a:rPr>
              <a:t>驱动管</a:t>
            </a:r>
          </a:p>
        </p:txBody>
      </p:sp>
      <p:sp>
        <p:nvSpPr>
          <p:cNvPr id="1049763" name="Text Box 53"/>
          <p:cNvSpPr txBox="1"/>
          <p:nvPr/>
        </p:nvSpPr>
        <p:spPr>
          <a:xfrm rot="0">
            <a:off x="6372225" y="4395787"/>
            <a:ext cx="2319337"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99"/>
                </a:solidFill>
                <a:effectLst>
                  <a:outerShdw algn="tl" blurRad="38100" dir="2700000" dist="38100">
                    <a:srgbClr val="C0C0C0"/>
                  </a:outerShdw>
                </a:effectLst>
                <a:latin typeface="" pitchFamily="18" charset="0"/>
              </a:rPr>
              <a:t>(</a:t>
            </a:r>
            <a:r>
              <a:rPr altLang="en-US" sz="2800" lang="zh-CN">
                <a:solidFill>
                  <a:srgbClr val="000099"/>
                </a:solidFill>
                <a:effectLst>
                  <a:outerShdw algn="tl" blurRad="38100" dir="2700000" dist="38100">
                    <a:srgbClr val="C0C0C0"/>
                  </a:outerShdw>
                </a:effectLst>
                <a:latin typeface="" pitchFamily="18" charset="0"/>
              </a:rPr>
              <a:t>互补对称管</a:t>
            </a:r>
            <a:r>
              <a:rPr altLang="zh-CN" sz="2800" lang="en-US">
                <a:solidFill>
                  <a:srgbClr val="000099"/>
                </a:solidFill>
                <a:effectLst>
                  <a:outerShdw algn="tl" blurRad="38100" dir="2700000" dist="38100">
                    <a:srgbClr val="C0C0C0"/>
                  </a:outerShdw>
                </a:effectLst>
                <a:latin typeface="" pitchFamily="18" charset="0"/>
              </a:rPr>
              <a:t>)</a:t>
            </a:r>
          </a:p>
        </p:txBody>
      </p:sp>
      <p:sp>
        <p:nvSpPr>
          <p:cNvPr id="1049764" name="Rectangle 54"/>
          <p:cNvSpPr/>
          <p:nvPr/>
        </p:nvSpPr>
        <p:spPr>
          <a:xfrm rot="0">
            <a:off x="5114925" y="1602105"/>
            <a:ext cx="3201987" cy="1132839"/>
          </a:xfrm>
          <a:prstGeom prst="rect"/>
          <a:noFill/>
          <a:ln w="28575" cap="flat" cmpd="sng">
            <a:solidFill>
              <a:srgbClr val="FF3300">
                <a:alpha val="100000"/>
              </a:srgbClr>
            </a:solidFill>
            <a:prstDash val="solid"/>
            <a:round/>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i="1" lang="en-US">
                <a:solidFill>
                  <a:srgbClr val="CC0000"/>
                </a:solidFill>
                <a:effectLst>
                  <a:outerShdw algn="tl" blurRad="38100" dir="2700000" dist="38100">
                    <a:srgbClr val="C0C0C0"/>
                  </a:outerShdw>
                </a:effectLst>
                <a:latin typeface="" pitchFamily="18" charset="0"/>
                <a:sym typeface="Symbol" pitchFamily="18" charset="2"/>
              </a:rPr>
              <a:t>A</a:t>
            </a:r>
            <a:r>
              <a:rPr altLang="zh-CN" sz="2800" lang="en-US">
                <a:solidFill>
                  <a:srgbClr val="CC0000"/>
                </a:solidFill>
                <a:effectLst>
                  <a:outerShdw algn="tl" blurRad="38100" dir="2700000" dist="38100">
                    <a:srgbClr val="C0C0C0"/>
                  </a:outerShdw>
                </a:effectLst>
                <a:latin typeface="" pitchFamily="18" charset="0"/>
                <a:sym typeface="Symbol" pitchFamily="18" charset="2"/>
              </a:rPr>
              <a:t>= 1 </a:t>
            </a:r>
            <a:r>
              <a:rPr altLang="zh-CN" sz="2800" lang="zh-CN">
                <a:effectLst>
                  <a:outerShdw algn="tl" blurRad="38100" dir="2700000" dist="38100">
                    <a:srgbClr val="C0C0C0"/>
                  </a:outerShdw>
                </a:effectLst>
                <a:latin typeface="" pitchFamily="18" charset="0"/>
                <a:sym typeface="Symbol" pitchFamily="18" charset="2"/>
              </a:rPr>
              <a:t>时，</a:t>
            </a:r>
            <a:r>
              <a:rPr altLang="zh-CN" sz="2800" lang="en-US">
                <a:effectLst>
                  <a:outerShdw algn="tl" blurRad="38100" dir="2700000" dist="38100">
                    <a:srgbClr val="C0C0C0"/>
                  </a:outerShdw>
                </a:effectLst>
                <a:latin typeface="" pitchFamily="18" charset="0"/>
              </a:rPr>
              <a:t>T</a:t>
            </a:r>
            <a:r>
              <a:rPr altLang="zh-CN" baseline="-25000" sz="2800" lang="en-US">
                <a:effectLst>
                  <a:outerShdw algn="tl" blurRad="38100" dir="2700000" dist="38100">
                    <a:srgbClr val="C0C0C0"/>
                  </a:outerShdw>
                </a:effectLst>
              </a:rPr>
              <a:t>1</a:t>
            </a:r>
            <a:r>
              <a:rPr altLang="zh-CN" sz="2800" lang="zh-CN">
                <a:effectLst>
                  <a:outerShdw algn="tl" blurRad="38100" dir="2700000" dist="38100">
                    <a:srgbClr val="C0C0C0"/>
                  </a:outerShdw>
                </a:effectLst>
              </a:rPr>
              <a:t>导通，</a:t>
            </a:r>
            <a:r>
              <a:rPr altLang="en-US" sz="2800" lang="zh-CN">
                <a:effectLst>
                  <a:outerShdw algn="tl" blurRad="38100" dir="2700000" dist="38100">
                    <a:srgbClr val="C0C0C0"/>
                  </a:outerShdw>
                </a:effectLst>
              </a:rPr>
              <a:t> </a:t>
            </a:r>
            <a:r>
              <a:rPr altLang="zh-CN" sz="2800" lang="en-US">
                <a:effectLst>
                  <a:outerShdw algn="tl" blurRad="38100" dir="2700000" dist="38100">
                    <a:srgbClr val="C0C0C0"/>
                  </a:outerShdw>
                </a:effectLst>
                <a:latin typeface="" pitchFamily="18" charset="0"/>
              </a:rPr>
              <a:t>T</a:t>
            </a:r>
            <a:r>
              <a:rPr altLang="zh-CN" baseline="-25000" sz="2800" lang="en-US">
                <a:effectLst>
                  <a:outerShdw algn="tl" blurRad="38100" dir="2700000" dist="38100">
                    <a:srgbClr val="C0C0C0"/>
                  </a:outerShdw>
                </a:effectLst>
              </a:rPr>
              <a:t>2</a:t>
            </a:r>
            <a:r>
              <a:rPr altLang="zh-CN" sz="2800" lang="zh-CN">
                <a:effectLst>
                  <a:outerShdw algn="tl" blurRad="38100" dir="2700000" dist="38100">
                    <a:srgbClr val="C0C0C0"/>
                  </a:outerShdw>
                </a:effectLst>
              </a:rPr>
              <a:t>截止，</a:t>
            </a:r>
            <a:r>
              <a:rPr altLang="zh-CN" sz="2800" i="1" lang="en-US">
                <a:solidFill>
                  <a:srgbClr val="CC0000"/>
                </a:solidFill>
                <a:effectLst>
                  <a:outerShdw algn="tl" blurRad="38100" dir="2700000" dist="38100">
                    <a:srgbClr val="C0C0C0"/>
                  </a:outerShdw>
                </a:effectLst>
              </a:rPr>
              <a:t>Y </a:t>
            </a:r>
            <a:r>
              <a:rPr altLang="zh-CN" sz="2800" lang="en-US">
                <a:solidFill>
                  <a:srgbClr val="CC0000"/>
                </a:solidFill>
                <a:effectLst>
                  <a:outerShdw algn="tl" blurRad="38100" dir="2700000" dist="38100">
                    <a:srgbClr val="C0C0C0"/>
                  </a:outerShdw>
                </a:effectLst>
              </a:rPr>
              <a:t>= 0 </a:t>
            </a:r>
          </a:p>
        </p:txBody>
      </p:sp>
      <p:sp>
        <p:nvSpPr>
          <p:cNvPr id="1049765" name="Rectangle 55"/>
          <p:cNvSpPr/>
          <p:nvPr/>
        </p:nvSpPr>
        <p:spPr>
          <a:xfrm rot="0">
            <a:off x="5072062" y="5026343"/>
            <a:ext cx="3244850" cy="1132839"/>
          </a:xfrm>
          <a:prstGeom prst="rect"/>
          <a:noFill/>
          <a:ln w="28575" cap="flat" cmpd="sng">
            <a:solidFill>
              <a:srgbClr val="FF3300">
                <a:alpha val="100000"/>
              </a:srgbClr>
            </a:solidFill>
            <a:prstDash val="solid"/>
            <a:round/>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i="1" lang="en-US">
                <a:solidFill>
                  <a:srgbClr val="CC0000"/>
                </a:solidFill>
                <a:effectLst>
                  <a:outerShdw algn="tl" blurRad="38100" dir="2700000" dist="38100">
                    <a:srgbClr val="C0C0C0"/>
                  </a:outerShdw>
                </a:effectLst>
                <a:latin typeface="" pitchFamily="18" charset="0"/>
                <a:sym typeface="Symbol" pitchFamily="18" charset="2"/>
              </a:rPr>
              <a:t>A</a:t>
            </a:r>
            <a:r>
              <a:rPr altLang="zh-CN" sz="2800" lang="en-US">
                <a:solidFill>
                  <a:srgbClr val="CC0000"/>
                </a:solidFill>
                <a:effectLst>
                  <a:outerShdw algn="tl" blurRad="38100" dir="2700000" dist="38100">
                    <a:srgbClr val="C0C0C0"/>
                  </a:outerShdw>
                </a:effectLst>
                <a:latin typeface="" pitchFamily="18" charset="0"/>
                <a:sym typeface="Symbol" pitchFamily="18" charset="2"/>
              </a:rPr>
              <a:t>= 0 </a:t>
            </a:r>
            <a:r>
              <a:rPr altLang="zh-CN" sz="2800" lang="zh-CN">
                <a:effectLst>
                  <a:outerShdw algn="tl" blurRad="38100" dir="2700000" dist="38100">
                    <a:srgbClr val="C0C0C0"/>
                  </a:outerShdw>
                </a:effectLst>
                <a:latin typeface="" pitchFamily="18" charset="0"/>
                <a:sym typeface="Symbol" pitchFamily="18" charset="2"/>
              </a:rPr>
              <a:t>时，</a:t>
            </a:r>
            <a:r>
              <a:rPr altLang="zh-CN" sz="2800" lang="en-US">
                <a:effectLst>
                  <a:outerShdw algn="tl" blurRad="38100" dir="2700000" dist="38100">
                    <a:srgbClr val="C0C0C0"/>
                  </a:outerShdw>
                </a:effectLst>
                <a:latin typeface="" pitchFamily="18" charset="0"/>
              </a:rPr>
              <a:t>T</a:t>
            </a:r>
            <a:r>
              <a:rPr altLang="zh-CN" baseline="-25000" sz="2800" lang="en-US">
                <a:effectLst>
                  <a:outerShdw algn="tl" blurRad="38100" dir="2700000" dist="38100">
                    <a:srgbClr val="C0C0C0"/>
                  </a:outerShdw>
                </a:effectLst>
              </a:rPr>
              <a:t>1</a:t>
            </a:r>
            <a:r>
              <a:rPr altLang="zh-CN" sz="2800" lang="zh-CN">
                <a:effectLst>
                  <a:outerShdw algn="tl" blurRad="38100" dir="2700000" dist="38100">
                    <a:srgbClr val="C0C0C0"/>
                  </a:outerShdw>
                </a:effectLst>
              </a:rPr>
              <a:t>截止，</a:t>
            </a:r>
            <a:r>
              <a:rPr altLang="en-US" sz="2800" lang="zh-CN">
                <a:effectLst>
                  <a:outerShdw algn="tl" blurRad="38100" dir="2700000" dist="38100">
                    <a:srgbClr val="C0C0C0"/>
                  </a:outerShdw>
                </a:effectLst>
              </a:rPr>
              <a:t> </a:t>
            </a:r>
            <a:r>
              <a:rPr altLang="zh-CN" sz="2800" lang="en-US">
                <a:effectLst>
                  <a:outerShdw algn="tl" blurRad="38100" dir="2700000" dist="38100">
                    <a:srgbClr val="C0C0C0"/>
                  </a:outerShdw>
                </a:effectLst>
                <a:latin typeface="" pitchFamily="18" charset="0"/>
              </a:rPr>
              <a:t>T</a:t>
            </a:r>
            <a:r>
              <a:rPr altLang="zh-CN" baseline="-25000" sz="2800" lang="en-US">
                <a:effectLst>
                  <a:outerShdw algn="tl" blurRad="38100" dir="2700000" dist="38100">
                    <a:srgbClr val="C0C0C0"/>
                  </a:outerShdw>
                </a:effectLst>
              </a:rPr>
              <a:t>2</a:t>
            </a:r>
            <a:r>
              <a:rPr altLang="zh-CN" sz="2800" lang="zh-CN">
                <a:effectLst>
                  <a:outerShdw algn="tl" blurRad="38100" dir="2700000" dist="38100">
                    <a:srgbClr val="C0C0C0"/>
                  </a:outerShdw>
                </a:effectLst>
              </a:rPr>
              <a:t>导通，</a:t>
            </a:r>
            <a:r>
              <a:rPr altLang="zh-CN" sz="2800" i="1" lang="en-US">
                <a:solidFill>
                  <a:srgbClr val="CC0000"/>
                </a:solidFill>
                <a:effectLst>
                  <a:outerShdw algn="tl" blurRad="38100" dir="2700000" dist="38100">
                    <a:srgbClr val="C0C0C0"/>
                  </a:outerShdw>
                </a:effectLst>
              </a:rPr>
              <a:t>Y </a:t>
            </a:r>
            <a:r>
              <a:rPr altLang="zh-CN" sz="2800" lang="en-US">
                <a:solidFill>
                  <a:srgbClr val="CC0000"/>
                </a:solidFill>
                <a:effectLst>
                  <a:outerShdw algn="tl" blurRad="38100" dir="2700000" dist="38100">
                    <a:srgbClr val="C0C0C0"/>
                  </a:outerShdw>
                </a:effectLst>
              </a:rPr>
              <a:t>= 1 </a:t>
            </a:r>
          </a:p>
        </p:txBody>
      </p:sp>
      <p:grpSp>
        <p:nvGrpSpPr>
          <p:cNvPr id="467" name=""/>
          <p:cNvGrpSpPr/>
          <p:nvPr/>
        </p:nvGrpSpPr>
        <p:grpSpPr>
          <a:xfrm rot="0">
            <a:off x="1847850" y="5586412"/>
            <a:ext cx="1066800" cy="519112"/>
            <a:chOff x="432" y="1584"/>
            <a:chExt cx="672" cy="327"/>
          </a:xfrm>
        </p:grpSpPr>
        <p:sp>
          <p:nvSpPr>
            <p:cNvPr id="1049766" name="Text Box 57"/>
            <p:cNvSpPr txBox="1"/>
            <p:nvPr/>
          </p:nvSpPr>
          <p:spPr>
            <a:xfrm rot="0">
              <a:off x="432" y="1584"/>
              <a:ext cx="672"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FF3300"/>
                  </a:solidFill>
                  <a:effectLst>
                    <a:outerShdw algn="tl" blurRad="38100" dir="2700000" dist="38100">
                      <a:srgbClr val="C0C0C0"/>
                    </a:outerShdw>
                  </a:effectLst>
                  <a:latin typeface="" pitchFamily="18" charset="0"/>
                </a:rPr>
                <a:t>Y= A</a:t>
              </a:r>
            </a:p>
          </p:txBody>
        </p:sp>
        <p:sp>
          <p:nvSpPr>
            <p:cNvPr id="1049767" name="Line 58"/>
            <p:cNvSpPr/>
            <p:nvPr/>
          </p:nvSpPr>
          <p:spPr>
            <a:xfrm rot="0">
              <a:off x="816" y="1632"/>
              <a:ext cx="192" cy="0"/>
            </a:xfrm>
            <a:prstGeom prst="line"/>
            <a:noFill/>
            <a:ln w="28575" cap="flat" cmpd="sng">
              <a:solidFill>
                <a:srgbClr val="FF3300">
                  <a:alpha val="100000"/>
                </a:srgbClr>
              </a:solidFill>
              <a:prstDash val="solid"/>
              <a:round/>
            </a:ln>
          </p:spPr>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753"/>
                                        </p:tgtEl>
                                        <p:attrNameLst>
                                          <p:attrName>style.visibility</p:attrName>
                                        </p:attrNameLst>
                                      </p:cBhvr>
                                      <p:to>
                                        <p:strVal val="visible"/>
                                      </p:to>
                                    </p:set>
                                    <p:animEffect transition="in" filter="wipe(left)">
                                      <p:cBhvr>
                                        <p:cTn dur="500" id="7"/>
                                        <p:tgtEl>
                                          <p:spTgt spid="1049753"/>
                                        </p:tgtEl>
                                      </p:cBhvr>
                                    </p:animEffect>
                                  </p:childTnLst>
                                </p:cTn>
                              </p:par>
                            </p:childTnLst>
                          </p:cTn>
                        </p:par>
                        <p:par>
                          <p:cTn fill="hold" id="8">
                            <p:stCondLst>
                              <p:cond delay="500"/>
                            </p:stCondLst>
                            <p:childTnLst>
                              <p:par>
                                <p:cTn fill="hold" id="9" nodeType="afterEffect" presetClass="entr" presetID="22" presetSubtype="8">
                                  <p:stCondLst>
                                    <p:cond delay="0"/>
                                  </p:stCondLst>
                                  <p:childTnLst>
                                    <p:set>
                                      <p:cBhvr>
                                        <p:cTn dur="1" fill="hold" id="10">
                                          <p:stCondLst>
                                            <p:cond delay="0"/>
                                          </p:stCondLst>
                                        </p:cTn>
                                        <p:tgtEl>
                                          <p:spTgt spid="2097244"/>
                                        </p:tgtEl>
                                        <p:attrNameLst>
                                          <p:attrName>style.visibility</p:attrName>
                                        </p:attrNameLst>
                                      </p:cBhvr>
                                      <p:to>
                                        <p:strVal val="visible"/>
                                      </p:to>
                                    </p:set>
                                    <p:animEffect transition="in" filter="wipe(left)">
                                      <p:cBhvr>
                                        <p:cTn dur="1000" id="11"/>
                                        <p:tgtEl>
                                          <p:spTgt spid="2097244"/>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8">
                                  <p:stCondLst>
                                    <p:cond delay="0"/>
                                  </p:stCondLst>
                                  <p:childTnLst>
                                    <p:set>
                                      <p:cBhvr>
                                        <p:cTn dur="1" fill="hold" id="15">
                                          <p:stCondLst>
                                            <p:cond delay="0"/>
                                          </p:stCondLst>
                                        </p:cTn>
                                        <p:tgtEl>
                                          <p:spTgt spid="1049761"/>
                                        </p:tgtEl>
                                        <p:attrNameLst>
                                          <p:attrName>style.visibility</p:attrName>
                                        </p:attrNameLst>
                                      </p:cBhvr>
                                      <p:to>
                                        <p:strVal val="visible"/>
                                      </p:to>
                                    </p:set>
                                    <p:animEffect transition="in" filter="wipe(left)">
                                      <p:cBhvr>
                                        <p:cTn dur="500" id="16"/>
                                        <p:tgtEl>
                                          <p:spTgt spid="1049761"/>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2" presetSubtype="8">
                                  <p:stCondLst>
                                    <p:cond delay="0"/>
                                  </p:stCondLst>
                                  <p:childTnLst>
                                    <p:set>
                                      <p:cBhvr>
                                        <p:cTn dur="1" fill="hold" id="20">
                                          <p:stCondLst>
                                            <p:cond delay="0"/>
                                          </p:stCondLst>
                                        </p:cTn>
                                        <p:tgtEl>
                                          <p:spTgt spid="1049762"/>
                                        </p:tgtEl>
                                        <p:attrNameLst>
                                          <p:attrName>style.visibility</p:attrName>
                                        </p:attrNameLst>
                                      </p:cBhvr>
                                      <p:to>
                                        <p:strVal val="visible"/>
                                      </p:to>
                                    </p:set>
                                    <p:animEffect transition="in" filter="wipe(left)">
                                      <p:cBhvr>
                                        <p:cTn dur="500" id="21"/>
                                        <p:tgtEl>
                                          <p:spTgt spid="1049762"/>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2" presetSubtype="8">
                                  <p:stCondLst>
                                    <p:cond delay="0"/>
                                  </p:stCondLst>
                                  <p:childTnLst>
                                    <p:set>
                                      <p:cBhvr>
                                        <p:cTn dur="1" fill="hold" id="25">
                                          <p:stCondLst>
                                            <p:cond delay="0"/>
                                          </p:stCondLst>
                                        </p:cTn>
                                        <p:tgtEl>
                                          <p:spTgt spid="465"/>
                                        </p:tgtEl>
                                        <p:attrNameLst>
                                          <p:attrName>style.visibility</p:attrName>
                                        </p:attrNameLst>
                                      </p:cBhvr>
                                      <p:to>
                                        <p:strVal val="visible"/>
                                      </p:to>
                                    </p:set>
                                    <p:animEffect transition="in" filter="wipe(left)">
                                      <p:cBhvr>
                                        <p:cTn dur="500" id="26"/>
                                        <p:tgtEl>
                                          <p:spTgt spid="465"/>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2" presetSubtype="8">
                                  <p:stCondLst>
                                    <p:cond delay="0"/>
                                  </p:stCondLst>
                                  <p:childTnLst>
                                    <p:set>
                                      <p:cBhvr>
                                        <p:cTn dur="1" fill="hold" id="30">
                                          <p:stCondLst>
                                            <p:cond delay="0"/>
                                          </p:stCondLst>
                                        </p:cTn>
                                        <p:tgtEl>
                                          <p:spTgt spid="466"/>
                                        </p:tgtEl>
                                        <p:attrNameLst>
                                          <p:attrName>style.visibility</p:attrName>
                                        </p:attrNameLst>
                                      </p:cBhvr>
                                      <p:to>
                                        <p:strVal val="visible"/>
                                      </p:to>
                                    </p:set>
                                    <p:animEffect transition="in" filter="wipe(left)">
                                      <p:cBhvr>
                                        <p:cTn dur="500" id="31"/>
                                        <p:tgtEl>
                                          <p:spTgt spid="466"/>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8">
                                  <p:stCondLst>
                                    <p:cond delay="0"/>
                                  </p:stCondLst>
                                  <p:childTnLst>
                                    <p:set>
                                      <p:cBhvr>
                                        <p:cTn dur="1" fill="hold" id="35">
                                          <p:stCondLst>
                                            <p:cond delay="0"/>
                                          </p:stCondLst>
                                        </p:cTn>
                                        <p:tgtEl>
                                          <p:spTgt spid="1049760"/>
                                        </p:tgtEl>
                                        <p:attrNameLst>
                                          <p:attrName>style.visibility</p:attrName>
                                        </p:attrNameLst>
                                      </p:cBhvr>
                                      <p:to>
                                        <p:strVal val="visible"/>
                                      </p:to>
                                    </p:set>
                                    <p:animEffect transition="in" filter="wipe(left)">
                                      <p:cBhvr>
                                        <p:cTn dur="500" id="36"/>
                                        <p:tgtEl>
                                          <p:spTgt spid="1049760"/>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8">
                                  <p:stCondLst>
                                    <p:cond delay="0"/>
                                  </p:stCondLst>
                                  <p:childTnLst>
                                    <p:set>
                                      <p:cBhvr>
                                        <p:cTn dur="1" fill="hold" id="40">
                                          <p:stCondLst>
                                            <p:cond delay="0"/>
                                          </p:stCondLst>
                                        </p:cTn>
                                        <p:tgtEl>
                                          <p:spTgt spid="1049759"/>
                                        </p:tgtEl>
                                        <p:attrNameLst>
                                          <p:attrName>style.visibility</p:attrName>
                                        </p:attrNameLst>
                                      </p:cBhvr>
                                      <p:to>
                                        <p:strVal val="visible"/>
                                      </p:to>
                                    </p:set>
                                    <p:animEffect transition="in" filter="wipe(left)">
                                      <p:cBhvr>
                                        <p:cTn dur="500" id="41"/>
                                        <p:tgtEl>
                                          <p:spTgt spid="1049759"/>
                                        </p:tgtEl>
                                      </p:cBhvr>
                                    </p:animEffect>
                                  </p:childTnLst>
                                </p:cTn>
                              </p:par>
                            </p:childTnLst>
                          </p:cTn>
                        </p:par>
                        <p:par>
                          <p:cTn fill="hold" id="42">
                            <p:stCondLst>
                              <p:cond delay="500"/>
                            </p:stCondLst>
                            <p:childTnLst>
                              <p:par>
                                <p:cTn fill="hold" grpId="0" id="43" nodeType="afterEffect" presetClass="entr" presetID="3" presetSubtype="10">
                                  <p:stCondLst>
                                    <p:cond delay="1000"/>
                                  </p:stCondLst>
                                  <p:childTnLst>
                                    <p:set>
                                      <p:cBhvr>
                                        <p:cTn dur="1" fill="hold" id="44">
                                          <p:stCondLst>
                                            <p:cond delay="0"/>
                                          </p:stCondLst>
                                        </p:cTn>
                                        <p:tgtEl>
                                          <p:spTgt spid="1049763"/>
                                        </p:tgtEl>
                                        <p:attrNameLst>
                                          <p:attrName>style.visibility</p:attrName>
                                        </p:attrNameLst>
                                      </p:cBhvr>
                                      <p:to>
                                        <p:strVal val="visible"/>
                                      </p:to>
                                    </p:set>
                                    <p:animEffect transition="in" filter="blinds(horizontal)">
                                      <p:cBhvr>
                                        <p:cTn dur="500" id="45"/>
                                        <p:tgtEl>
                                          <p:spTgt spid="1049763"/>
                                        </p:tgtEl>
                                      </p:cBhvr>
                                    </p:animEffect>
                                  </p:childTnLst>
                                </p:cTn>
                              </p:par>
                            </p:childTnLst>
                          </p:cTn>
                        </p:par>
                        <p:par>
                          <p:cTn fill="hold" id="46">
                            <p:stCondLst>
                              <p:cond delay="2000"/>
                            </p:stCondLst>
                            <p:childTnLst>
                              <p:par>
                                <p:cTn fill="hold" grpId="0" id="47" nodeType="afterEffect" presetClass="entr" presetID="22" presetSubtype="8">
                                  <p:stCondLst>
                                    <p:cond delay="0"/>
                                  </p:stCondLst>
                                  <p:childTnLst>
                                    <p:set>
                                      <p:cBhvr>
                                        <p:cTn dur="1" fill="hold" id="48">
                                          <p:stCondLst>
                                            <p:cond delay="0"/>
                                          </p:stCondLst>
                                        </p:cTn>
                                        <p:tgtEl>
                                          <p:spTgt spid="1049764"/>
                                        </p:tgtEl>
                                        <p:attrNameLst>
                                          <p:attrName>style.visibility</p:attrName>
                                        </p:attrNameLst>
                                      </p:cBhvr>
                                      <p:to>
                                        <p:strVal val="visible"/>
                                      </p:to>
                                    </p:set>
                                    <p:animEffect transition="in" filter="wipe(left)">
                                      <p:cBhvr>
                                        <p:cTn dur="500" id="49"/>
                                        <p:tgtEl>
                                          <p:spTgt spid="1049764"/>
                                        </p:tgtEl>
                                      </p:cBhvr>
                                    </p:animEffect>
                                  </p:childTnLst>
                                </p:cTn>
                              </p:par>
                            </p:childTnLst>
                          </p:cTn>
                        </p:par>
                        <p:par>
                          <p:cTn fill="hold" id="50">
                            <p:stCondLst>
                              <p:cond delay="2500"/>
                            </p:stCondLst>
                            <p:childTnLst>
                              <p:par>
                                <p:cTn fill="hold" grpId="0" id="51" nodeType="afterEffect" presetClass="entr" presetID="22" presetSubtype="8">
                                  <p:stCondLst>
                                    <p:cond delay="0"/>
                                  </p:stCondLst>
                                  <p:childTnLst>
                                    <p:set>
                                      <p:cBhvr>
                                        <p:cTn dur="1" fill="hold" id="52">
                                          <p:stCondLst>
                                            <p:cond delay="0"/>
                                          </p:stCondLst>
                                        </p:cTn>
                                        <p:tgtEl>
                                          <p:spTgt spid="1049765"/>
                                        </p:tgtEl>
                                        <p:attrNameLst>
                                          <p:attrName>style.visibility</p:attrName>
                                        </p:attrNameLst>
                                      </p:cBhvr>
                                      <p:to>
                                        <p:strVal val="visible"/>
                                      </p:to>
                                    </p:set>
                                    <p:animEffect transition="in" filter="wipe(left)">
                                      <p:cBhvr>
                                        <p:cTn dur="500" id="53"/>
                                        <p:tgtEl>
                                          <p:spTgt spid="1049765"/>
                                        </p:tgtEl>
                                      </p:cBhvr>
                                    </p:animEffect>
                                  </p:childTnLst>
                                </p:cTn>
                              </p:par>
                            </p:childTnLst>
                          </p:cTn>
                        </p:par>
                      </p:childTnLst>
                    </p:cTn>
                  </p:par>
                  <p:par>
                    <p:cTn fill="hold" id="54">
                      <p:stCondLst>
                        <p:cond delay="indefinite"/>
                      </p:stCondLst>
                      <p:childTnLst>
                        <p:par>
                          <p:cTn fill="hold" id="55">
                            <p:stCondLst>
                              <p:cond delay="0"/>
                            </p:stCondLst>
                            <p:childTnLst>
                              <p:par>
                                <p:cTn fill="hold" id="56" nodeType="clickEffect" presetClass="entr" presetID="22" presetSubtype="8">
                                  <p:stCondLst>
                                    <p:cond delay="0"/>
                                  </p:stCondLst>
                                  <p:childTnLst>
                                    <p:set>
                                      <p:cBhvr>
                                        <p:cTn dur="1" fill="hold" id="57">
                                          <p:stCondLst>
                                            <p:cond delay="0"/>
                                          </p:stCondLst>
                                        </p:cTn>
                                        <p:tgtEl>
                                          <p:spTgt spid="467"/>
                                        </p:tgtEl>
                                        <p:attrNameLst>
                                          <p:attrName>style.visibility</p:attrName>
                                        </p:attrNameLst>
                                      </p:cBhvr>
                                      <p:to>
                                        <p:strVal val="visible"/>
                                      </p:to>
                                    </p:set>
                                    <p:animEffect transition="in" filter="wipe(left)">
                                      <p:cBhvr>
                                        <p:cTn dur="500" id="58"/>
                                        <p:tgtEl>
                                          <p:spTgt spid="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53" grpId="0" uiExpand="0" build="whole"/>
      <p:bldP spid="1049759" grpId="0" uiExpand="0" build="whole" animBg="1"/>
      <p:bldP spid="1049760" grpId="0" uiExpand="0" build="whole" animBg="1"/>
      <p:bldP spid="1049761" grpId="0" uiExpand="0" build="whole" animBg="1"/>
      <p:bldP spid="1049762" grpId="0" uiExpand="0" build="whole" animBg="1"/>
      <p:bldP spid="1049763" grpId="0" uiExpand="0" build="whole"/>
      <p:bldP spid="1049764" grpId="0" uiExpand="0" build="whole" animBg="1"/>
      <p:bldP spid="1049765" grpId="0" uiExpand="0" build="whole"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468" name=""/>
        <p:cNvGrpSpPr/>
        <p:nvPr/>
      </p:nvGrpSpPr>
      <p:grpSpPr>
        <a:xfrm rot="0">
          <a:off x="0" y="0"/>
          <a:ext cx="0" cy="0"/>
          <a:chOff x="0" y="0"/>
          <a:chExt cx="0" cy="0"/>
        </a:xfrm>
      </p:grpSpPr>
      <p:sp>
        <p:nvSpPr>
          <p:cNvPr id="1049768" name="Text Box 2"/>
          <p:cNvSpPr txBox="1"/>
          <p:nvPr/>
        </p:nvSpPr>
        <p:spPr>
          <a:xfrm rot="0">
            <a:off x="4643437" y="1506855"/>
            <a:ext cx="4392612" cy="662939"/>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pPr>
            <a:r>
              <a:rPr altLang="zh-CN" sz="2800" lang="en-US">
                <a:solidFill>
                  <a:schemeClr val="accent2"/>
                </a:solidFill>
                <a:ea typeface="幼圆" pitchFamily="49" charset="-122"/>
              </a:rPr>
              <a:t>T</a:t>
            </a:r>
            <a:r>
              <a:rPr altLang="zh-CN" baseline="-25000" sz="2800" lang="en-US">
                <a:solidFill>
                  <a:schemeClr val="accent2"/>
                </a:solidFill>
                <a:ea typeface="幼圆" pitchFamily="49" charset="-122"/>
              </a:rPr>
              <a:t>4</a:t>
            </a:r>
            <a:r>
              <a:rPr altLang="en-US" sz="2800" lang="zh-CN">
                <a:solidFill>
                  <a:schemeClr val="accent2"/>
                </a:solidFill>
              </a:rPr>
              <a:t>与</a:t>
            </a:r>
            <a:r>
              <a:rPr altLang="zh-CN" sz="2800" lang="en-US">
                <a:solidFill>
                  <a:schemeClr val="accent2"/>
                </a:solidFill>
                <a:ea typeface="幼圆" pitchFamily="49" charset="-122"/>
              </a:rPr>
              <a:t>T</a:t>
            </a:r>
            <a:r>
              <a:rPr altLang="zh-CN" baseline="-25000" sz="2800" lang="en-US">
                <a:solidFill>
                  <a:schemeClr val="accent2"/>
                </a:solidFill>
                <a:ea typeface="幼圆" pitchFamily="49" charset="-122"/>
              </a:rPr>
              <a:t>3</a:t>
            </a:r>
            <a:r>
              <a:rPr altLang="en-US" sz="2800" lang="zh-CN">
                <a:solidFill>
                  <a:schemeClr val="accent2"/>
                </a:solidFill>
              </a:rPr>
              <a:t>并联，</a:t>
            </a:r>
            <a:r>
              <a:rPr altLang="zh-CN" sz="2800" lang="en-US">
                <a:solidFill>
                  <a:schemeClr val="accent2"/>
                </a:solidFill>
                <a:ea typeface="幼圆" pitchFamily="49" charset="-122"/>
              </a:rPr>
              <a:t>T</a:t>
            </a:r>
            <a:r>
              <a:rPr altLang="zh-CN" baseline="-25000" sz="2800" lang="en-US">
                <a:solidFill>
                  <a:schemeClr val="accent2"/>
                </a:solidFill>
                <a:ea typeface="幼圆" pitchFamily="49" charset="-122"/>
              </a:rPr>
              <a:t>1</a:t>
            </a:r>
            <a:r>
              <a:rPr altLang="en-US" sz="2800" lang="zh-CN">
                <a:solidFill>
                  <a:schemeClr val="accent2"/>
                </a:solidFill>
              </a:rPr>
              <a:t>与</a:t>
            </a:r>
            <a:r>
              <a:rPr altLang="zh-CN" sz="2800" lang="en-US">
                <a:solidFill>
                  <a:schemeClr val="accent2"/>
                </a:solidFill>
                <a:ea typeface="幼圆" pitchFamily="49" charset="-122"/>
              </a:rPr>
              <a:t>T</a:t>
            </a:r>
            <a:r>
              <a:rPr altLang="zh-CN" baseline="-25000" sz="2800" lang="en-US">
                <a:solidFill>
                  <a:schemeClr val="accent2"/>
                </a:solidFill>
                <a:ea typeface="幼圆" pitchFamily="49" charset="-122"/>
              </a:rPr>
              <a:t>2 </a:t>
            </a:r>
            <a:r>
              <a:rPr altLang="en-US" sz="2800" lang="zh-CN">
                <a:solidFill>
                  <a:schemeClr val="accent2"/>
                </a:solidFill>
              </a:rPr>
              <a:t>联；</a:t>
            </a:r>
          </a:p>
        </p:txBody>
      </p:sp>
      <p:sp>
        <p:nvSpPr>
          <p:cNvPr id="1049769" name="Text Box 3"/>
          <p:cNvSpPr txBox="1"/>
          <p:nvPr/>
        </p:nvSpPr>
        <p:spPr>
          <a:xfrm rot="0">
            <a:off x="4637087" y="2045018"/>
            <a:ext cx="4098925" cy="2047239"/>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just" eaLnBrk="1" hangingPunct="1" latinLnBrk="1" lvl="0">
              <a:lnSpc>
                <a:spcPct val="110000"/>
              </a:lnSpc>
            </a:pPr>
            <a:r>
              <a:rPr altLang="zh-CN" sz="2800" lang="en-US">
                <a:ea typeface="幼圆" pitchFamily="49" charset="-122"/>
              </a:rPr>
              <a:t>       </a:t>
            </a:r>
            <a:r>
              <a:rPr altLang="en-US" sz="2800" lang="zh-CN"/>
              <a:t>当 </a:t>
            </a:r>
            <a:r>
              <a:rPr altLang="zh-CN" sz="2800" i="1" lang="en-US">
                <a:ea typeface="幼圆" pitchFamily="49" charset="-122"/>
              </a:rPr>
              <a:t>AB </a:t>
            </a:r>
            <a:r>
              <a:rPr altLang="en-US" sz="2800" lang="zh-CN"/>
              <a:t>都是高电平时</a:t>
            </a:r>
            <a:r>
              <a:rPr altLang="zh-CN" sz="2800" lang="en-US"/>
              <a:t>,</a:t>
            </a:r>
          </a:p>
          <a:p>
            <a:pPr algn="just" eaLnBrk="1" hangingPunct="1" latinLnBrk="1" lvl="0">
              <a:lnSpc>
                <a:spcPct val="110000"/>
              </a:lnSpc>
            </a:pPr>
            <a:r>
              <a:rPr altLang="zh-CN" sz="2800" lang="en-US">
                <a:ea typeface="幼圆" pitchFamily="49" charset="-122"/>
              </a:rPr>
              <a:t>T</a:t>
            </a:r>
            <a:r>
              <a:rPr altLang="zh-CN" baseline="-25000" sz="2800" lang="en-US">
                <a:ea typeface="幼圆" pitchFamily="49" charset="-122"/>
              </a:rPr>
              <a:t>1</a:t>
            </a:r>
            <a:r>
              <a:rPr altLang="zh-CN" sz="2800" lang="en-US">
                <a:ea typeface="幼圆" pitchFamily="49" charset="-122"/>
              </a:rPr>
              <a:t> </a:t>
            </a:r>
            <a:r>
              <a:rPr altLang="en-US" sz="2800" lang="zh-CN"/>
              <a:t>与 </a:t>
            </a:r>
            <a:r>
              <a:rPr altLang="zh-CN" sz="2800" lang="en-US">
                <a:ea typeface="幼圆" pitchFamily="49" charset="-122"/>
              </a:rPr>
              <a:t>T</a:t>
            </a:r>
            <a:r>
              <a:rPr altLang="zh-CN" baseline="-25000" sz="2800" lang="en-US">
                <a:ea typeface="幼圆" pitchFamily="49" charset="-122"/>
              </a:rPr>
              <a:t>2 </a:t>
            </a:r>
            <a:r>
              <a:rPr altLang="en-US" sz="2800" lang="zh-CN"/>
              <a:t>同时导通，</a:t>
            </a:r>
            <a:r>
              <a:rPr altLang="zh-CN" sz="2800" lang="en-US">
                <a:ea typeface="幼圆" pitchFamily="49" charset="-122"/>
              </a:rPr>
              <a:t>T</a:t>
            </a:r>
            <a:r>
              <a:rPr altLang="zh-CN" baseline="-25000" sz="2800" lang="en-US">
                <a:ea typeface="幼圆" pitchFamily="49" charset="-122"/>
              </a:rPr>
              <a:t>4 </a:t>
            </a:r>
            <a:r>
              <a:rPr altLang="en-US" sz="2800" lang="zh-CN"/>
              <a:t>与 </a:t>
            </a:r>
            <a:r>
              <a:rPr altLang="zh-CN" sz="2800" lang="en-US">
                <a:ea typeface="幼圆" pitchFamily="49" charset="-122"/>
              </a:rPr>
              <a:t>T</a:t>
            </a:r>
            <a:r>
              <a:rPr altLang="zh-CN" baseline="-25000" sz="2800" lang="en-US">
                <a:ea typeface="幼圆" pitchFamily="49" charset="-122"/>
              </a:rPr>
              <a:t>3 </a:t>
            </a:r>
            <a:r>
              <a:rPr altLang="en-US" sz="2800" lang="zh-CN"/>
              <a:t>同时截止；输出 </a:t>
            </a:r>
            <a:r>
              <a:rPr altLang="zh-CN" sz="2800" i="1" lang="en-US">
                <a:ea typeface="幼圆" pitchFamily="49" charset="-122"/>
              </a:rPr>
              <a:t>Y </a:t>
            </a:r>
            <a:r>
              <a:rPr altLang="zh-CN" sz="2800" lang="zh-CN"/>
              <a:t>为低电平。</a:t>
            </a:r>
          </a:p>
        </p:txBody>
      </p:sp>
      <p:sp>
        <p:nvSpPr>
          <p:cNvPr id="1049770" name="Rectangle 4"/>
          <p:cNvSpPr/>
          <p:nvPr/>
        </p:nvSpPr>
        <p:spPr>
          <a:xfrm rot="0">
            <a:off x="4641850" y="3942080"/>
            <a:ext cx="4014787" cy="2047239"/>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just" eaLnBrk="1" hangingPunct="1" latinLnBrk="1" lvl="0">
              <a:lnSpc>
                <a:spcPct val="110000"/>
              </a:lnSpc>
            </a:pPr>
            <a:r>
              <a:rPr altLang="zh-CN" sz="2800" lang="en-US">
                <a:ea typeface="幼圆" pitchFamily="49" charset="-122"/>
              </a:rPr>
              <a:t>        </a:t>
            </a:r>
            <a:r>
              <a:rPr altLang="en-US" sz="2800" lang="zh-CN"/>
              <a:t>当</a:t>
            </a:r>
            <a:r>
              <a:rPr altLang="zh-CN" sz="2800" i="1" lang="en-US">
                <a:ea typeface="幼圆" pitchFamily="49" charset="-122"/>
              </a:rPr>
              <a:t>AB</a:t>
            </a:r>
            <a:r>
              <a:rPr altLang="en-US" sz="2800" lang="zh-CN"/>
              <a:t>中有一个是低电平时，</a:t>
            </a:r>
            <a:r>
              <a:rPr altLang="zh-CN" sz="2800" lang="en-US">
                <a:ea typeface="幼圆" pitchFamily="49" charset="-122"/>
              </a:rPr>
              <a:t>T</a:t>
            </a:r>
            <a:r>
              <a:rPr altLang="zh-CN" baseline="-25000" sz="2800" lang="en-US">
                <a:ea typeface="幼圆" pitchFamily="49" charset="-122"/>
              </a:rPr>
              <a:t>1</a:t>
            </a:r>
            <a:r>
              <a:rPr altLang="en-US" sz="2800" lang="zh-CN"/>
              <a:t>与</a:t>
            </a:r>
            <a:r>
              <a:rPr altLang="zh-CN" sz="2800" lang="en-US">
                <a:ea typeface="幼圆" pitchFamily="49" charset="-122"/>
              </a:rPr>
              <a:t>T</a:t>
            </a:r>
            <a:r>
              <a:rPr altLang="zh-CN" baseline="-25000" sz="2800" lang="en-US">
                <a:ea typeface="幼圆" pitchFamily="49" charset="-122"/>
              </a:rPr>
              <a:t>2</a:t>
            </a:r>
            <a:r>
              <a:rPr altLang="en-US" sz="2800" lang="zh-CN"/>
              <a:t>中有一个截止，</a:t>
            </a:r>
            <a:r>
              <a:rPr altLang="zh-CN" sz="2800" lang="en-US">
                <a:ea typeface="幼圆" pitchFamily="49" charset="-122"/>
              </a:rPr>
              <a:t>T</a:t>
            </a:r>
            <a:r>
              <a:rPr altLang="zh-CN" baseline="-25000" sz="2800" lang="en-US">
                <a:ea typeface="幼圆" pitchFamily="49" charset="-122"/>
              </a:rPr>
              <a:t>4</a:t>
            </a:r>
            <a:r>
              <a:rPr altLang="en-US" sz="2800" lang="zh-CN"/>
              <a:t>与</a:t>
            </a:r>
            <a:r>
              <a:rPr altLang="zh-CN" sz="2800" lang="en-US">
                <a:ea typeface="幼圆" pitchFamily="49" charset="-122"/>
              </a:rPr>
              <a:t>T</a:t>
            </a:r>
            <a:r>
              <a:rPr altLang="zh-CN" baseline="-25000" sz="2800" lang="en-US">
                <a:ea typeface="幼圆" pitchFamily="49" charset="-122"/>
              </a:rPr>
              <a:t>3</a:t>
            </a:r>
            <a:r>
              <a:rPr altLang="en-US" sz="2800" lang="zh-CN"/>
              <a:t>中有一个导通</a:t>
            </a:r>
            <a:r>
              <a:rPr altLang="zh-CN" sz="2800" lang="en-US"/>
              <a:t>, </a:t>
            </a:r>
            <a:r>
              <a:rPr altLang="en-US" sz="2800" lang="zh-CN"/>
              <a:t>输出</a:t>
            </a:r>
            <a:r>
              <a:rPr altLang="zh-CN" sz="2800" i="1" lang="en-US">
                <a:ea typeface="幼圆" pitchFamily="49" charset="-122"/>
              </a:rPr>
              <a:t>Y </a:t>
            </a:r>
            <a:r>
              <a:rPr altLang="zh-CN" sz="2800" lang="zh-CN"/>
              <a:t>为高电平。</a:t>
            </a:r>
          </a:p>
        </p:txBody>
      </p:sp>
      <p:sp>
        <p:nvSpPr>
          <p:cNvPr id="1049771" name="Rectangle 5"/>
          <p:cNvSpPr/>
          <p:nvPr/>
        </p:nvSpPr>
        <p:spPr>
          <a:xfrm rot="0">
            <a:off x="609600" y="484187"/>
            <a:ext cx="5257800" cy="579437"/>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3200" lang="en-US">
                <a:solidFill>
                  <a:srgbClr val="000099"/>
                </a:solidFill>
              </a:rPr>
              <a:t>20. 4. 2  CMOS</a:t>
            </a:r>
            <a:r>
              <a:rPr altLang="en-US" sz="3200" lang="zh-CN">
                <a:solidFill>
                  <a:srgbClr val="000099"/>
                </a:solidFill>
                <a:effectLst>
                  <a:outerShdw algn="tl" blurRad="38100" dir="2700000" dist="38100">
                    <a:srgbClr val="C0C0C0"/>
                  </a:outerShdw>
                </a:effectLst>
                <a:latin typeface="" pitchFamily="18" charset="0"/>
              </a:rPr>
              <a:t>与非</a:t>
            </a:r>
            <a:r>
              <a:rPr altLang="zh-CN" sz="3200" lang="zh-CN">
                <a:solidFill>
                  <a:srgbClr val="000099"/>
                </a:solidFill>
                <a:effectLst>
                  <a:outerShdw algn="tl" blurRad="38100" dir="2700000" dist="38100">
                    <a:srgbClr val="C0C0C0"/>
                  </a:outerShdw>
                </a:effectLst>
                <a:latin typeface="" pitchFamily="18" charset="0"/>
              </a:rPr>
              <a:t>门电路</a:t>
            </a:r>
          </a:p>
        </p:txBody>
      </p:sp>
      <p:sp>
        <p:nvSpPr>
          <p:cNvPr id="1049772" name="Text Box 61"/>
          <p:cNvSpPr txBox="1"/>
          <p:nvPr/>
        </p:nvSpPr>
        <p:spPr>
          <a:xfrm rot="0">
            <a:off x="539750" y="1109662"/>
            <a:ext cx="1254125"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E60000"/>
                </a:solidFill>
                <a:effectLst>
                  <a:outerShdw algn="tl" blurRad="38100" dir="2700000" dist="38100">
                    <a:srgbClr val="C0C0C0"/>
                  </a:outerShdw>
                </a:effectLst>
                <a:latin typeface="" pitchFamily="18" charset="0"/>
              </a:rPr>
              <a:t>1. </a:t>
            </a:r>
            <a:r>
              <a:rPr altLang="en-US" sz="2800" lang="zh-CN">
                <a:solidFill>
                  <a:srgbClr val="E60000"/>
                </a:solidFill>
                <a:effectLst>
                  <a:outerShdw algn="tl" blurRad="38100" dir="2700000" dist="38100">
                    <a:srgbClr val="C0C0C0"/>
                  </a:outerShdw>
                </a:effectLst>
                <a:latin typeface="" pitchFamily="18" charset="0"/>
              </a:rPr>
              <a:t>电路</a:t>
            </a:r>
          </a:p>
        </p:txBody>
      </p:sp>
      <p:sp>
        <p:nvSpPr>
          <p:cNvPr id="1049773" name="Text Box 62"/>
          <p:cNvSpPr txBox="1"/>
          <p:nvPr/>
        </p:nvSpPr>
        <p:spPr>
          <a:xfrm rot="0">
            <a:off x="4656137" y="1114425"/>
            <a:ext cx="1968500"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E60000"/>
                </a:solidFill>
                <a:effectLst>
                  <a:outerShdw algn="tl" blurRad="38100" dir="2700000" dist="38100">
                    <a:srgbClr val="C0C0C0"/>
                  </a:outerShdw>
                </a:effectLst>
                <a:latin typeface="" pitchFamily="18" charset="0"/>
              </a:rPr>
              <a:t>2. </a:t>
            </a:r>
            <a:r>
              <a:rPr altLang="en-US" sz="2800" lang="zh-CN">
                <a:solidFill>
                  <a:srgbClr val="E60000"/>
                </a:solidFill>
                <a:effectLst>
                  <a:outerShdw algn="tl" blurRad="38100" dir="2700000" dist="38100">
                    <a:srgbClr val="C0C0C0"/>
                  </a:outerShdw>
                </a:effectLst>
                <a:latin typeface="" pitchFamily="18" charset="0"/>
              </a:rPr>
              <a:t>工作原理</a:t>
            </a:r>
          </a:p>
        </p:txBody>
      </p:sp>
      <p:pic>
        <p:nvPicPr>
          <p:cNvPr id="2097245" name="Picture 63" descr="图片21"/>
          <p:cNvPicPr>
            <a:picLocks/>
          </p:cNvPicPr>
          <p:nvPr/>
        </p:nvPicPr>
        <p:blipFill>
          <a:blip xmlns:r="http://schemas.openxmlformats.org/officeDocument/2006/relationships" r:embed="rId1"/>
          <a:srcRect l="0" t="0" r="0" b="0"/>
          <a:stretch>
            <a:fillRect/>
          </a:stretch>
        </p:blipFill>
        <p:spPr>
          <a:xfrm rot="0">
            <a:off x="355600" y="1590675"/>
            <a:ext cx="4216400" cy="419258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772"/>
                                        </p:tgtEl>
                                        <p:attrNameLst>
                                          <p:attrName>style.visibility</p:attrName>
                                        </p:attrNameLst>
                                      </p:cBhvr>
                                      <p:to>
                                        <p:strVal val="visible"/>
                                      </p:to>
                                    </p:set>
                                    <p:animEffect transition="in" filter="wipe(left)">
                                      <p:cBhvr>
                                        <p:cTn dur="500" id="7"/>
                                        <p:tgtEl>
                                          <p:spTgt spid="1049772"/>
                                        </p:tgtEl>
                                      </p:cBhvr>
                                    </p:animEffect>
                                  </p:childTnLst>
                                </p:cTn>
                              </p:par>
                            </p:childTnLst>
                          </p:cTn>
                        </p:par>
                        <p:par>
                          <p:cTn fill="hold" id="8">
                            <p:stCondLst>
                              <p:cond delay="500"/>
                            </p:stCondLst>
                            <p:childTnLst>
                              <p:par>
                                <p:cTn fill="hold" id="9" nodeType="afterEffect" presetClass="entr" presetID="22" presetSubtype="8">
                                  <p:stCondLst>
                                    <p:cond delay="0"/>
                                  </p:stCondLst>
                                  <p:childTnLst>
                                    <p:set>
                                      <p:cBhvr>
                                        <p:cTn dur="1" fill="hold" id="10">
                                          <p:stCondLst>
                                            <p:cond delay="0"/>
                                          </p:stCondLst>
                                        </p:cTn>
                                        <p:tgtEl>
                                          <p:spTgt spid="2097245"/>
                                        </p:tgtEl>
                                        <p:attrNameLst>
                                          <p:attrName>style.visibility</p:attrName>
                                        </p:attrNameLst>
                                      </p:cBhvr>
                                      <p:to>
                                        <p:strVal val="visible"/>
                                      </p:to>
                                    </p:set>
                                    <p:animEffect transition="in" filter="wipe(left)">
                                      <p:cBhvr>
                                        <p:cTn dur="1000" id="11"/>
                                        <p:tgtEl>
                                          <p:spTgt spid="2097245"/>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8">
                                  <p:stCondLst>
                                    <p:cond delay="0"/>
                                  </p:stCondLst>
                                  <p:childTnLst>
                                    <p:set>
                                      <p:cBhvr>
                                        <p:cTn dur="1" fill="hold" id="15">
                                          <p:stCondLst>
                                            <p:cond delay="0"/>
                                          </p:stCondLst>
                                        </p:cTn>
                                        <p:tgtEl>
                                          <p:spTgt spid="1049773"/>
                                        </p:tgtEl>
                                        <p:attrNameLst>
                                          <p:attrName>style.visibility</p:attrName>
                                        </p:attrNameLst>
                                      </p:cBhvr>
                                      <p:to>
                                        <p:strVal val="visible"/>
                                      </p:to>
                                    </p:set>
                                    <p:animEffect transition="in" filter="wipe(left)">
                                      <p:cBhvr>
                                        <p:cTn dur="500" id="16"/>
                                        <p:tgtEl>
                                          <p:spTgt spid="1049773"/>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2" presetSubtype="8">
                                  <p:stCondLst>
                                    <p:cond delay="0"/>
                                  </p:stCondLst>
                                  <p:childTnLst>
                                    <p:set>
                                      <p:cBhvr>
                                        <p:cTn dur="1" fill="hold" id="20">
                                          <p:stCondLst>
                                            <p:cond delay="0"/>
                                          </p:stCondLst>
                                        </p:cTn>
                                        <p:tgtEl>
                                          <p:spTgt spid="1049768"/>
                                        </p:tgtEl>
                                        <p:attrNameLst>
                                          <p:attrName>style.visibility</p:attrName>
                                        </p:attrNameLst>
                                      </p:cBhvr>
                                      <p:to>
                                        <p:strVal val="visible"/>
                                      </p:to>
                                    </p:set>
                                    <p:animEffect transition="in" filter="wipe(left)">
                                      <p:cBhvr>
                                        <p:cTn dur="500" id="21"/>
                                        <p:tgtEl>
                                          <p:spTgt spid="1049768"/>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8">
                                  <p:stCondLst>
                                    <p:cond delay="0"/>
                                  </p:stCondLst>
                                  <p:childTnLst>
                                    <p:set>
                                      <p:cBhvr>
                                        <p:cTn dur="1" fill="hold" id="25">
                                          <p:stCondLst>
                                            <p:cond delay="0"/>
                                          </p:stCondLst>
                                        </p:cTn>
                                        <p:tgtEl>
                                          <p:spTgt spid="1049769"/>
                                        </p:tgtEl>
                                        <p:attrNameLst>
                                          <p:attrName>style.visibility</p:attrName>
                                        </p:attrNameLst>
                                      </p:cBhvr>
                                      <p:to>
                                        <p:strVal val="visible"/>
                                      </p:to>
                                    </p:set>
                                    <p:animEffect transition="in" filter="wipe(left)">
                                      <p:cBhvr>
                                        <p:cTn dur="500" id="26"/>
                                        <p:tgtEl>
                                          <p:spTgt spid="1049769"/>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8">
                                  <p:stCondLst>
                                    <p:cond delay="0"/>
                                  </p:stCondLst>
                                  <p:childTnLst>
                                    <p:set>
                                      <p:cBhvr>
                                        <p:cTn dur="1" fill="hold" id="30">
                                          <p:stCondLst>
                                            <p:cond delay="0"/>
                                          </p:stCondLst>
                                        </p:cTn>
                                        <p:tgtEl>
                                          <p:spTgt spid="1049770"/>
                                        </p:tgtEl>
                                        <p:attrNameLst>
                                          <p:attrName>style.visibility</p:attrName>
                                        </p:attrNameLst>
                                      </p:cBhvr>
                                      <p:to>
                                        <p:strVal val="visible"/>
                                      </p:to>
                                    </p:set>
                                    <p:animEffect transition="in" filter="wipe(left)">
                                      <p:cBhvr>
                                        <p:cTn dur="500" id="31"/>
                                        <p:tgtEl>
                                          <p:spTgt spid="1049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68" grpId="0" uiExpand="0" build="whole"/>
      <p:bldP spid="1049769" grpId="0" uiExpand="0" build="whole"/>
      <p:bldP spid="1049770" grpId="0" uiExpand="0" build="whole"/>
      <p:bldP spid="1049772" grpId="0" uiExpand="0" build="whole"/>
      <p:bldP spid="1049773" grpId="0" uiExpand="0" build="whole"/>
    </p:bldLst>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469" name=""/>
        <p:cNvGrpSpPr/>
        <p:nvPr/>
      </p:nvGrpSpPr>
      <p:grpSpPr>
        <a:xfrm rot="0">
          <a:off x="0" y="0"/>
          <a:ext cx="0" cy="0"/>
          <a:chOff x="0" y="0"/>
          <a:chExt cx="0" cy="0"/>
        </a:xfrm>
      </p:grpSpPr>
      <p:sp>
        <p:nvSpPr>
          <p:cNvPr id="1049774" name="Rectangle 58"/>
          <p:cNvSpPr/>
          <p:nvPr/>
        </p:nvSpPr>
        <p:spPr>
          <a:xfrm rot="0">
            <a:off x="4800600" y="1503680"/>
            <a:ext cx="3711575" cy="2504439"/>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just" eaLnBrk="1" hangingPunct="1" latinLnBrk="1" lvl="0">
              <a:lnSpc>
                <a:spcPct val="110000"/>
              </a:lnSpc>
            </a:pPr>
            <a:r>
              <a:rPr altLang="zh-CN" sz="2800" lang="en-US">
                <a:ea typeface="幼圆" pitchFamily="49" charset="-122"/>
              </a:rPr>
              <a:t>        </a:t>
            </a:r>
            <a:r>
              <a:rPr altLang="en-US" sz="2800" lang="zh-CN"/>
              <a:t>当 </a:t>
            </a:r>
            <a:r>
              <a:rPr altLang="zh-CN" sz="2800" i="1" lang="en-US">
                <a:ea typeface="幼圆" pitchFamily="49" charset="-122"/>
              </a:rPr>
              <a:t>AB </a:t>
            </a:r>
            <a:r>
              <a:rPr altLang="en-US" sz="2800" lang="zh-CN"/>
              <a:t>中有一个是高电平时，</a:t>
            </a:r>
            <a:r>
              <a:rPr altLang="zh-CN" sz="2800" lang="en-US">
                <a:ea typeface="幼圆" pitchFamily="49" charset="-122"/>
              </a:rPr>
              <a:t>T</a:t>
            </a:r>
            <a:r>
              <a:rPr altLang="zh-CN" baseline="-25000" sz="2800" lang="en-US">
                <a:ea typeface="幼圆" pitchFamily="49" charset="-122"/>
              </a:rPr>
              <a:t>1</a:t>
            </a:r>
            <a:r>
              <a:rPr altLang="zh-CN" sz="2800" lang="en-US">
                <a:ea typeface="幼圆" pitchFamily="49" charset="-122"/>
              </a:rPr>
              <a:t> </a:t>
            </a:r>
            <a:r>
              <a:rPr altLang="en-US" sz="2800" lang="zh-CN"/>
              <a:t>与</a:t>
            </a:r>
            <a:r>
              <a:rPr altLang="zh-CN" sz="2800" lang="en-US">
                <a:ea typeface="幼圆" pitchFamily="49" charset="-122"/>
              </a:rPr>
              <a:t> T</a:t>
            </a:r>
            <a:r>
              <a:rPr altLang="zh-CN" baseline="-25000" sz="2800" lang="en-US">
                <a:ea typeface="幼圆" pitchFamily="49" charset="-122"/>
              </a:rPr>
              <a:t>2 </a:t>
            </a:r>
            <a:r>
              <a:rPr altLang="en-US" sz="2800" lang="zh-CN"/>
              <a:t>中有一个导通，</a:t>
            </a:r>
            <a:r>
              <a:rPr altLang="zh-CN" sz="2800" lang="en-US">
                <a:ea typeface="幼圆" pitchFamily="49" charset="-122"/>
              </a:rPr>
              <a:t>T</a:t>
            </a:r>
            <a:r>
              <a:rPr altLang="zh-CN" baseline="-25000" sz="2800" lang="en-US">
                <a:ea typeface="幼圆" pitchFamily="49" charset="-122"/>
              </a:rPr>
              <a:t>4</a:t>
            </a:r>
            <a:r>
              <a:rPr altLang="zh-CN" sz="2800" lang="en-US">
                <a:ea typeface="幼圆" pitchFamily="49" charset="-122"/>
              </a:rPr>
              <a:t> </a:t>
            </a:r>
            <a:r>
              <a:rPr altLang="en-US" sz="2800" lang="zh-CN"/>
              <a:t>与 </a:t>
            </a:r>
            <a:r>
              <a:rPr altLang="zh-CN" sz="2800" lang="en-US">
                <a:ea typeface="幼圆" pitchFamily="49" charset="-122"/>
              </a:rPr>
              <a:t>T</a:t>
            </a:r>
            <a:r>
              <a:rPr altLang="zh-CN" baseline="-25000" sz="2800" lang="en-US">
                <a:ea typeface="幼圆" pitchFamily="49" charset="-122"/>
              </a:rPr>
              <a:t>3 </a:t>
            </a:r>
            <a:r>
              <a:rPr altLang="en-US" sz="2800" lang="zh-CN"/>
              <a:t>中有一个截止，输出 </a:t>
            </a:r>
            <a:r>
              <a:rPr altLang="zh-CN" sz="2800" i="1" lang="en-US">
                <a:ea typeface="幼圆" pitchFamily="49" charset="-122"/>
              </a:rPr>
              <a:t>Y </a:t>
            </a:r>
            <a:r>
              <a:rPr altLang="zh-CN" sz="2800" lang="zh-CN"/>
              <a:t>为低电平。</a:t>
            </a:r>
          </a:p>
        </p:txBody>
      </p:sp>
      <p:sp>
        <p:nvSpPr>
          <p:cNvPr id="1049775" name="Text Box 59"/>
          <p:cNvSpPr txBox="1"/>
          <p:nvPr/>
        </p:nvSpPr>
        <p:spPr>
          <a:xfrm rot="0">
            <a:off x="4786312" y="3908743"/>
            <a:ext cx="3741737" cy="2047239"/>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just" eaLnBrk="1" hangingPunct="1" latinLnBrk="1" lvl="0">
              <a:lnSpc>
                <a:spcPct val="110000"/>
              </a:lnSpc>
            </a:pPr>
            <a:r>
              <a:rPr altLang="zh-CN" sz="2800" lang="en-US">
                <a:ea typeface="幼圆" pitchFamily="49" charset="-122"/>
              </a:rPr>
              <a:t>        </a:t>
            </a:r>
            <a:r>
              <a:rPr altLang="en-US" sz="2800" lang="zh-CN"/>
              <a:t>当</a:t>
            </a:r>
            <a:r>
              <a:rPr altLang="zh-CN" sz="2800" i="1" lang="en-US">
                <a:ea typeface="幼圆" pitchFamily="49" charset="-122"/>
              </a:rPr>
              <a:t>AB</a:t>
            </a:r>
            <a:r>
              <a:rPr altLang="en-US" sz="2800" lang="zh-CN"/>
              <a:t>都是低电平时，</a:t>
            </a:r>
            <a:r>
              <a:rPr altLang="zh-CN" sz="2800" lang="en-US">
                <a:ea typeface="幼圆" pitchFamily="49" charset="-122"/>
              </a:rPr>
              <a:t>T</a:t>
            </a:r>
            <a:r>
              <a:rPr altLang="zh-CN" baseline="-25000" sz="2800" lang="en-US">
                <a:ea typeface="幼圆" pitchFamily="49" charset="-122"/>
              </a:rPr>
              <a:t>1</a:t>
            </a:r>
            <a:r>
              <a:rPr altLang="zh-CN" sz="2800" lang="en-US">
                <a:ea typeface="幼圆" pitchFamily="49" charset="-122"/>
              </a:rPr>
              <a:t> </a:t>
            </a:r>
            <a:r>
              <a:rPr altLang="en-US" sz="2800" lang="zh-CN"/>
              <a:t>与 </a:t>
            </a:r>
            <a:r>
              <a:rPr altLang="zh-CN" sz="2800" lang="en-US">
                <a:ea typeface="幼圆" pitchFamily="49" charset="-122"/>
              </a:rPr>
              <a:t>T</a:t>
            </a:r>
            <a:r>
              <a:rPr altLang="zh-CN" baseline="-25000" sz="2800" lang="en-US">
                <a:ea typeface="幼圆" pitchFamily="49" charset="-122"/>
              </a:rPr>
              <a:t>2 </a:t>
            </a:r>
            <a:r>
              <a:rPr altLang="en-US" sz="2800" lang="zh-CN"/>
              <a:t>同时截止，</a:t>
            </a:r>
            <a:r>
              <a:rPr altLang="zh-CN" sz="2800" lang="en-US">
                <a:ea typeface="幼圆" pitchFamily="49" charset="-122"/>
              </a:rPr>
              <a:t>T</a:t>
            </a:r>
            <a:r>
              <a:rPr altLang="zh-CN" baseline="-25000" sz="2800" lang="en-US">
                <a:ea typeface="幼圆" pitchFamily="49" charset="-122"/>
              </a:rPr>
              <a:t>4 </a:t>
            </a:r>
            <a:r>
              <a:rPr altLang="en-US" sz="2800" lang="zh-CN"/>
              <a:t>与 </a:t>
            </a:r>
            <a:r>
              <a:rPr altLang="zh-CN" sz="2800" lang="en-US">
                <a:ea typeface="幼圆" pitchFamily="49" charset="-122"/>
              </a:rPr>
              <a:t>T</a:t>
            </a:r>
            <a:r>
              <a:rPr altLang="zh-CN" baseline="-25000" sz="2800" lang="en-US">
                <a:ea typeface="幼圆" pitchFamily="49" charset="-122"/>
              </a:rPr>
              <a:t>3 </a:t>
            </a:r>
            <a:r>
              <a:rPr altLang="en-US" sz="2800" lang="zh-CN"/>
              <a:t>同时导通；输出 </a:t>
            </a:r>
            <a:r>
              <a:rPr altLang="zh-CN" sz="2800" i="1" lang="en-US">
                <a:ea typeface="幼圆" pitchFamily="49" charset="-122"/>
              </a:rPr>
              <a:t>Y </a:t>
            </a:r>
            <a:r>
              <a:rPr altLang="zh-CN" sz="2800" lang="zh-CN"/>
              <a:t>为高电平。</a:t>
            </a:r>
          </a:p>
        </p:txBody>
      </p:sp>
      <p:sp>
        <p:nvSpPr>
          <p:cNvPr id="1049776" name="Text Box 60"/>
          <p:cNvSpPr txBox="1"/>
          <p:nvPr/>
        </p:nvSpPr>
        <p:spPr>
          <a:xfrm rot="0">
            <a:off x="539750" y="620712"/>
            <a:ext cx="4865687" cy="57943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3200" lang="en-US">
                <a:solidFill>
                  <a:srgbClr val="000099"/>
                </a:solidFill>
              </a:rPr>
              <a:t>20. 4. 3  CMOS</a:t>
            </a:r>
            <a:r>
              <a:rPr altLang="en-US" sz="3200" lang="zh-CN">
                <a:solidFill>
                  <a:srgbClr val="000099"/>
                </a:solidFill>
                <a:effectLst>
                  <a:outerShdw algn="tl" blurRad="38100" dir="2700000" dist="38100">
                    <a:srgbClr val="C0C0C0"/>
                  </a:outerShdw>
                </a:effectLst>
              </a:rPr>
              <a:t>或非门电路</a:t>
            </a:r>
          </a:p>
        </p:txBody>
      </p:sp>
      <p:sp>
        <p:nvSpPr>
          <p:cNvPr id="1049777" name="Text Box 61"/>
          <p:cNvSpPr txBox="1"/>
          <p:nvPr/>
        </p:nvSpPr>
        <p:spPr>
          <a:xfrm rot="0">
            <a:off x="608012" y="1174750"/>
            <a:ext cx="1254125"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E60000"/>
                </a:solidFill>
                <a:effectLst>
                  <a:outerShdw algn="tl" blurRad="38100" dir="2700000" dist="38100">
                    <a:srgbClr val="C0C0C0"/>
                  </a:outerShdw>
                </a:effectLst>
                <a:latin typeface="" pitchFamily="18" charset="0"/>
              </a:rPr>
              <a:t>1. </a:t>
            </a:r>
            <a:r>
              <a:rPr altLang="en-US" sz="2800" lang="zh-CN">
                <a:solidFill>
                  <a:srgbClr val="E60000"/>
                </a:solidFill>
                <a:effectLst>
                  <a:outerShdw algn="tl" blurRad="38100" dir="2700000" dist="38100">
                    <a:srgbClr val="C0C0C0"/>
                  </a:outerShdw>
                </a:effectLst>
                <a:latin typeface="" pitchFamily="18" charset="0"/>
              </a:rPr>
              <a:t>电路</a:t>
            </a:r>
          </a:p>
        </p:txBody>
      </p:sp>
      <p:sp>
        <p:nvSpPr>
          <p:cNvPr id="1049778" name="Text Box 62"/>
          <p:cNvSpPr txBox="1"/>
          <p:nvPr/>
        </p:nvSpPr>
        <p:spPr>
          <a:xfrm rot="0">
            <a:off x="4813300" y="1125537"/>
            <a:ext cx="1968500"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E60000"/>
                </a:solidFill>
                <a:effectLst>
                  <a:outerShdw algn="tl" blurRad="38100" dir="2700000" dist="38100">
                    <a:srgbClr val="C0C0C0"/>
                  </a:outerShdw>
                </a:effectLst>
                <a:latin typeface="" pitchFamily="18" charset="0"/>
              </a:rPr>
              <a:t>2. </a:t>
            </a:r>
            <a:r>
              <a:rPr altLang="en-US" sz="2800" lang="zh-CN">
                <a:solidFill>
                  <a:srgbClr val="E60000"/>
                </a:solidFill>
                <a:effectLst>
                  <a:outerShdw algn="tl" blurRad="38100" dir="2700000" dist="38100">
                    <a:srgbClr val="C0C0C0"/>
                  </a:outerShdw>
                </a:effectLst>
                <a:latin typeface="" pitchFamily="18" charset="0"/>
              </a:rPr>
              <a:t>工作原理</a:t>
            </a:r>
          </a:p>
        </p:txBody>
      </p:sp>
      <p:pic>
        <p:nvPicPr>
          <p:cNvPr id="2097246" name="Picture 63" descr="图片22"/>
          <p:cNvPicPr>
            <a:picLocks/>
          </p:cNvPicPr>
          <p:nvPr/>
        </p:nvPicPr>
        <p:blipFill>
          <a:blip xmlns:r="http://schemas.openxmlformats.org/officeDocument/2006/relationships" r:embed="rId1"/>
          <a:srcRect l="0" t="0" r="0" b="0"/>
          <a:stretch>
            <a:fillRect/>
          </a:stretch>
        </p:blipFill>
        <p:spPr>
          <a:xfrm rot="0">
            <a:off x="468312" y="1766887"/>
            <a:ext cx="4343400" cy="378142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777"/>
                                        </p:tgtEl>
                                        <p:attrNameLst>
                                          <p:attrName>style.visibility</p:attrName>
                                        </p:attrNameLst>
                                      </p:cBhvr>
                                      <p:to>
                                        <p:strVal val="visible"/>
                                      </p:to>
                                    </p:set>
                                    <p:animEffect transition="in" filter="wipe(left)">
                                      <p:cBhvr>
                                        <p:cTn dur="500" id="7"/>
                                        <p:tgtEl>
                                          <p:spTgt spid="1049777"/>
                                        </p:tgtEl>
                                      </p:cBhvr>
                                    </p:animEffect>
                                  </p:childTnLst>
                                </p:cTn>
                              </p:par>
                            </p:childTnLst>
                          </p:cTn>
                        </p:par>
                        <p:par>
                          <p:cTn fill="hold" id="8">
                            <p:stCondLst>
                              <p:cond delay="500"/>
                            </p:stCondLst>
                            <p:childTnLst>
                              <p:par>
                                <p:cTn fill="hold" id="9" nodeType="afterEffect" presetClass="entr" presetID="22" presetSubtype="8">
                                  <p:stCondLst>
                                    <p:cond delay="0"/>
                                  </p:stCondLst>
                                  <p:childTnLst>
                                    <p:set>
                                      <p:cBhvr>
                                        <p:cTn dur="1" fill="hold" id="10">
                                          <p:stCondLst>
                                            <p:cond delay="0"/>
                                          </p:stCondLst>
                                        </p:cTn>
                                        <p:tgtEl>
                                          <p:spTgt spid="2097246"/>
                                        </p:tgtEl>
                                        <p:attrNameLst>
                                          <p:attrName>style.visibility</p:attrName>
                                        </p:attrNameLst>
                                      </p:cBhvr>
                                      <p:to>
                                        <p:strVal val="visible"/>
                                      </p:to>
                                    </p:set>
                                    <p:animEffect transition="in" filter="wipe(left)">
                                      <p:cBhvr>
                                        <p:cTn dur="1000" id="11"/>
                                        <p:tgtEl>
                                          <p:spTgt spid="2097246"/>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8">
                                  <p:stCondLst>
                                    <p:cond delay="0"/>
                                  </p:stCondLst>
                                  <p:childTnLst>
                                    <p:set>
                                      <p:cBhvr>
                                        <p:cTn dur="1" fill="hold" id="15">
                                          <p:stCondLst>
                                            <p:cond delay="0"/>
                                          </p:stCondLst>
                                        </p:cTn>
                                        <p:tgtEl>
                                          <p:spTgt spid="1049778"/>
                                        </p:tgtEl>
                                        <p:attrNameLst>
                                          <p:attrName>style.visibility</p:attrName>
                                        </p:attrNameLst>
                                      </p:cBhvr>
                                      <p:to>
                                        <p:strVal val="visible"/>
                                      </p:to>
                                    </p:set>
                                    <p:animEffect transition="in" filter="wipe(left)">
                                      <p:cBhvr>
                                        <p:cTn dur="500" id="16"/>
                                        <p:tgtEl>
                                          <p:spTgt spid="1049778"/>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5" presetSubtype="10">
                                  <p:stCondLst>
                                    <p:cond delay="0"/>
                                  </p:stCondLst>
                                  <p:childTnLst>
                                    <p:set>
                                      <p:cBhvr>
                                        <p:cTn dur="1" fill="hold" id="20">
                                          <p:stCondLst>
                                            <p:cond delay="0"/>
                                          </p:stCondLst>
                                        </p:cTn>
                                        <p:tgtEl>
                                          <p:spTgt spid="1049774"/>
                                        </p:tgtEl>
                                        <p:attrNameLst>
                                          <p:attrName>style.visibility</p:attrName>
                                        </p:attrNameLst>
                                      </p:cBhvr>
                                      <p:to>
                                        <p:strVal val="visible"/>
                                      </p:to>
                                    </p:set>
                                    <p:animEffect transition="in" filter="checkerboard(across)">
                                      <p:cBhvr>
                                        <p:cTn dur="500" id="21"/>
                                        <p:tgtEl>
                                          <p:spTgt spid="1049774"/>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5" presetSubtype="10">
                                  <p:stCondLst>
                                    <p:cond delay="0"/>
                                  </p:stCondLst>
                                  <p:childTnLst>
                                    <p:set>
                                      <p:cBhvr>
                                        <p:cTn dur="1" fill="hold" id="25">
                                          <p:stCondLst>
                                            <p:cond delay="0"/>
                                          </p:stCondLst>
                                        </p:cTn>
                                        <p:tgtEl>
                                          <p:spTgt spid="1049775"/>
                                        </p:tgtEl>
                                        <p:attrNameLst>
                                          <p:attrName>style.visibility</p:attrName>
                                        </p:attrNameLst>
                                      </p:cBhvr>
                                      <p:to>
                                        <p:strVal val="visible"/>
                                      </p:to>
                                    </p:set>
                                    <p:animEffect transition="in" filter="checkerboard(across)">
                                      <p:cBhvr>
                                        <p:cTn dur="500" id="26"/>
                                        <p:tgtEl>
                                          <p:spTgt spid="1049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74" grpId="0" uiExpand="0" build="whole"/>
      <p:bldP spid="1049775" grpId="0" uiExpand="0" build="whole"/>
      <p:bldP spid="1049777" grpId="0" uiExpand="0" build="whole"/>
      <p:bldP spid="1049778" grpId="0" uiExpand="0" build="whole"/>
    </p:bldLst>
  </p:timing>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470" name=""/>
        <p:cNvGrpSpPr/>
        <p:nvPr/>
      </p:nvGrpSpPr>
      <p:grpSpPr>
        <a:xfrm rot="0">
          <a:off x="0" y="0"/>
          <a:ext cx="0" cy="0"/>
          <a:chOff x="0" y="0"/>
          <a:chExt cx="0" cy="0"/>
        </a:xfrm>
      </p:grpSpPr>
      <p:pic>
        <p:nvPicPr>
          <p:cNvPr id="2097247" name="Picture 57" descr="图片30"/>
          <p:cNvPicPr>
            <a:picLocks/>
          </p:cNvPicPr>
          <p:nvPr/>
        </p:nvPicPr>
        <p:blipFill>
          <a:blip xmlns:r="http://schemas.openxmlformats.org/officeDocument/2006/relationships" r:embed="rId1"/>
          <a:srcRect l="0" t="0" r="0" b="0"/>
          <a:stretch>
            <a:fillRect/>
          </a:stretch>
        </p:blipFill>
        <p:spPr>
          <a:xfrm rot="0">
            <a:off x="1104900" y="1785937"/>
            <a:ext cx="3190875" cy="4041775"/>
          </a:xfrm>
          <a:prstGeom prst="rect"/>
          <a:noFill/>
          <a:ln>
            <a:noFill/>
          </a:ln>
        </p:spPr>
      </p:pic>
      <p:sp>
        <p:nvSpPr>
          <p:cNvPr id="1049779" name="Rectangle 43"/>
          <p:cNvSpPr/>
          <p:nvPr/>
        </p:nvSpPr>
        <p:spPr>
          <a:xfrm rot="0">
            <a:off x="798512" y="508000"/>
            <a:ext cx="4764087" cy="57943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3200" lang="en-US">
                <a:solidFill>
                  <a:srgbClr val="000099"/>
                </a:solidFill>
              </a:rPr>
              <a:t>20.4. </a:t>
            </a:r>
            <a:r>
              <a:rPr altLang="en-US" sz="3200" lang="zh-CN">
                <a:solidFill>
                  <a:srgbClr val="000099"/>
                </a:solidFill>
                <a:effectLst>
                  <a:outerShdw algn="tl" blurRad="38100" dir="2700000" dist="38100">
                    <a:srgbClr val="C0C0C0"/>
                  </a:outerShdw>
                </a:effectLst>
                <a:latin typeface="" pitchFamily="18" charset="0"/>
              </a:rPr>
              <a:t>4  CMOS传输</a:t>
            </a:r>
            <a:r>
              <a:rPr altLang="zh-CN" sz="3200" lang="zh-CN">
                <a:solidFill>
                  <a:srgbClr val="000099"/>
                </a:solidFill>
                <a:effectLst>
                  <a:outerShdw algn="tl" blurRad="38100" dir="2700000" dist="38100">
                    <a:srgbClr val="C0C0C0"/>
                  </a:outerShdw>
                </a:effectLst>
                <a:latin typeface="" pitchFamily="18" charset="0"/>
              </a:rPr>
              <a:t>门电路</a:t>
            </a:r>
          </a:p>
        </p:txBody>
      </p:sp>
      <p:sp>
        <p:nvSpPr>
          <p:cNvPr id="1049780" name="Text Box 44"/>
          <p:cNvSpPr txBox="1"/>
          <p:nvPr/>
        </p:nvSpPr>
        <p:spPr>
          <a:xfrm rot="0">
            <a:off x="835025" y="1109662"/>
            <a:ext cx="1343025"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CC0000"/>
                </a:solidFill>
                <a:effectLst>
                  <a:outerShdw algn="tl" blurRad="38100" dir="2700000" dist="38100">
                    <a:srgbClr val="C0C0C0"/>
                  </a:outerShdw>
                </a:effectLst>
                <a:latin typeface="" pitchFamily="18" charset="0"/>
              </a:rPr>
              <a:t>1.  </a:t>
            </a:r>
            <a:r>
              <a:rPr altLang="en-US" sz="2800" lang="zh-CN">
                <a:solidFill>
                  <a:srgbClr val="CC0000"/>
                </a:solidFill>
                <a:effectLst>
                  <a:outerShdw algn="tl" blurRad="38100" dir="2700000" dist="38100">
                    <a:srgbClr val="C0C0C0"/>
                  </a:outerShdw>
                </a:effectLst>
                <a:latin typeface="" pitchFamily="18" charset="0"/>
              </a:rPr>
              <a:t>电路</a:t>
            </a:r>
          </a:p>
        </p:txBody>
      </p:sp>
      <p:sp>
        <p:nvSpPr>
          <p:cNvPr id="1049781" name="Text Box 45"/>
          <p:cNvSpPr txBox="1"/>
          <p:nvPr/>
        </p:nvSpPr>
        <p:spPr>
          <a:xfrm rot="0">
            <a:off x="4568825" y="1138237"/>
            <a:ext cx="2146300"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CC0000"/>
                </a:solidFill>
                <a:effectLst>
                  <a:outerShdw algn="tl" blurRad="38100" dir="2700000" dist="38100">
                    <a:srgbClr val="C0C0C0"/>
                  </a:outerShdw>
                </a:effectLst>
                <a:latin typeface="" pitchFamily="18" charset="0"/>
              </a:rPr>
              <a:t> 2.  </a:t>
            </a:r>
            <a:r>
              <a:rPr altLang="en-US" sz="2800" lang="zh-CN">
                <a:solidFill>
                  <a:srgbClr val="CC0000"/>
                </a:solidFill>
                <a:effectLst>
                  <a:outerShdw algn="tl" blurRad="38100" dir="2700000" dist="38100">
                    <a:srgbClr val="C0C0C0"/>
                  </a:outerShdw>
                </a:effectLst>
                <a:latin typeface="" pitchFamily="18" charset="0"/>
              </a:rPr>
              <a:t>工作原理</a:t>
            </a:r>
          </a:p>
        </p:txBody>
      </p:sp>
      <p:grpSp>
        <p:nvGrpSpPr>
          <p:cNvPr id="471" name=""/>
          <p:cNvGrpSpPr/>
          <p:nvPr/>
        </p:nvGrpSpPr>
        <p:grpSpPr>
          <a:xfrm rot="0">
            <a:off x="4570412" y="1600200"/>
            <a:ext cx="2116137" cy="614362"/>
            <a:chOff x="2879" y="1008"/>
            <a:chExt cx="1333" cy="387"/>
          </a:xfrm>
        </p:grpSpPr>
        <p:sp>
          <p:nvSpPr>
            <p:cNvPr id="1049782" name="Text Box 47"/>
            <p:cNvSpPr txBox="1"/>
            <p:nvPr/>
          </p:nvSpPr>
          <p:spPr>
            <a:xfrm rot="0">
              <a:off x="2879" y="1008"/>
              <a:ext cx="566"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sz="2800" lang="zh-CN">
                  <a:effectLst>
                    <a:outerShdw algn="tl" blurRad="38100" dir="2700000" dist="38100">
                      <a:srgbClr val="C0C0C0"/>
                    </a:outerShdw>
                  </a:effectLst>
                  <a:latin typeface="" pitchFamily="18" charset="0"/>
                </a:rPr>
                <a:t>设：</a:t>
              </a:r>
            </a:p>
          </p:txBody>
        </p:sp>
        <p:graphicFrame>
          <p:nvGraphicFramePr>
            <p:cNvPr id="4194311" name=""/>
            <p:cNvGraphicFramePr>
              <a:graphicFrameLocks/>
            </p:cNvGraphicFramePr>
            <p:nvPr/>
          </p:nvGraphicFramePr>
          <p:xfrm rot="0">
            <a:off x="3272" y="1018"/>
            <a:ext cx="940" cy="377"/>
          </p:xfrm>
          <a:graphic>
            <a:graphicData uri="http://schemas.openxmlformats.org/presentationml/2006/ole">
              <mc:AlternateContent xmlns:mc="http://schemas.openxmlformats.org/markup-compatibility/2006">
                <mc:Choice xmlns:v="urn:schemas-microsoft-com:vml" Requires="v">
                  <p:oleObj name="Equation" r:id="rId2" spid="" imgH="377" imgW="940" showAsIcon="0" progId="Equation.3">
                    <p:embed followColorScheme="full"/>
                    <p:pic>
                      <p:nvPicPr>
                        <p:cNvPr id="2097248" name="Object 48"/>
                        <p:cNvPicPr>
                          <a:picLocks/>
                        </p:cNvPicPr>
                        <p:nvPr/>
                      </p:nvPicPr>
                      <p:blipFill>
                        <a:blip xmlns:r="http://schemas.openxmlformats.org/officeDocument/2006/relationships" r:embed="rId3"/>
                        <a:srcRect l="0" t="0" r="0" b="0"/>
                        <a:stretch>
                          <a:fillRect/>
                        </a:stretch>
                      </p:blipFill>
                      <p:spPr>
                        <a:xfrm rot="0">
                          <a:off x="3272" y="1018"/>
                          <a:ext cx="940" cy="377"/>
                        </a:xfrm>
                        <a:prstGeom prst="rect"/>
                        <a:noFill/>
                        <a:ln>
                          <a:noFill/>
                        </a:ln>
                      </p:spPr>
                    </p:pic>
                  </p:oleObj>
                </mc:Choice>
                <mc:Fallback>
                  <p:oleObj name="Equation" r:id="rId2" spid="" imgH="377" imgW="940" showAsIcon="0" progId="Equation.3">
                    <p:embed followColorScheme="full"/>
                    <p:pic>
                      <p:nvPicPr>
                        <p:cNvPr id="2097248" name="Object 48"/>
                        <p:cNvPicPr>
                          <a:picLocks/>
                        </p:cNvPicPr>
                        <p:nvPr/>
                      </p:nvPicPr>
                      <p:blipFill>
                        <a:blip xmlns:r="http://schemas.openxmlformats.org/officeDocument/2006/relationships" r:embed="rId3"/>
                        <a:srcRect l="0" t="0" r="0" b="0"/>
                        <a:stretch>
                          <a:fillRect/>
                        </a:stretch>
                      </p:blipFill>
                      <p:spPr>
                        <a:xfrm rot="0">
                          <a:off x="3272" y="1018"/>
                          <a:ext cx="940" cy="377"/>
                        </a:xfrm>
                        <a:prstGeom prst="rect"/>
                        <a:noFill/>
                        <a:ln>
                          <a:noFill/>
                        </a:ln>
                      </p:spPr>
                    </p:pic>
                  </p:oleObj>
                </mc:Fallback>
              </mc:AlternateContent>
            </a:graphicData>
          </a:graphic>
        </p:graphicFrame>
      </p:grpSp>
      <p:grpSp>
        <p:nvGrpSpPr>
          <p:cNvPr id="472" name=""/>
          <p:cNvGrpSpPr/>
          <p:nvPr/>
        </p:nvGrpSpPr>
        <p:grpSpPr>
          <a:xfrm rot="0">
            <a:off x="2286000" y="2514600"/>
            <a:ext cx="709612" cy="2590800"/>
            <a:chOff x="1632" y="1440"/>
            <a:chExt cx="447" cy="1632"/>
          </a:xfrm>
        </p:grpSpPr>
        <p:sp>
          <p:nvSpPr>
            <p:cNvPr id="1049783" name="Text Box 50"/>
            <p:cNvSpPr txBox="1"/>
            <p:nvPr/>
          </p:nvSpPr>
          <p:spPr>
            <a:xfrm rot="0">
              <a:off x="1632" y="2784"/>
              <a:ext cx="447" cy="288"/>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lang="en-US">
                  <a:solidFill>
                    <a:srgbClr val="CC0000"/>
                  </a:solidFill>
                  <a:effectLst>
                    <a:outerShdw algn="tl" blurRad="38100" dir="2700000" dist="38100">
                      <a:srgbClr val="C0C0C0"/>
                    </a:outerShdw>
                  </a:effectLst>
                  <a:latin typeface="" pitchFamily="18" charset="0"/>
                </a:rPr>
                <a:t>10V</a:t>
              </a:r>
            </a:p>
          </p:txBody>
        </p:sp>
        <p:sp>
          <p:nvSpPr>
            <p:cNvPr id="1049784" name="Text Box 51"/>
            <p:cNvSpPr txBox="1"/>
            <p:nvPr/>
          </p:nvSpPr>
          <p:spPr>
            <a:xfrm rot="0">
              <a:off x="1728" y="1440"/>
              <a:ext cx="351" cy="288"/>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lang="en-US">
                  <a:solidFill>
                    <a:srgbClr val="CC0000"/>
                  </a:solidFill>
                  <a:effectLst>
                    <a:outerShdw algn="tl" blurRad="38100" dir="2700000" dist="38100">
                      <a:srgbClr val="C0C0C0"/>
                    </a:outerShdw>
                  </a:effectLst>
                  <a:latin typeface="" pitchFamily="18" charset="0"/>
                </a:rPr>
                <a:t>0V</a:t>
              </a:r>
            </a:p>
          </p:txBody>
        </p:sp>
      </p:grpSp>
      <p:sp>
        <p:nvSpPr>
          <p:cNvPr id="1049785" name="Rectangle 52"/>
          <p:cNvSpPr/>
          <p:nvPr/>
        </p:nvSpPr>
        <p:spPr>
          <a:xfrm rot="0">
            <a:off x="4597400" y="2154555"/>
            <a:ext cx="4321175" cy="3482339"/>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pPr>
            <a:r>
              <a:rPr altLang="zh-CN" sz="2800" lang="en-US">
                <a:effectLst>
                  <a:outerShdw algn="tl" blurRad="38100" dir="2700000" dist="38100">
                    <a:srgbClr val="C0C0C0"/>
                  </a:outerShdw>
                </a:effectLst>
              </a:rPr>
              <a:t>    </a:t>
            </a:r>
            <a:r>
              <a:rPr altLang="en-US" sz="2800" lang="zh-CN">
                <a:effectLst>
                  <a:outerShdw algn="tl" blurRad="38100" dir="2700000" dist="38100">
                    <a:srgbClr val="C0C0C0"/>
                  </a:outerShdw>
                </a:effectLst>
              </a:rPr>
              <a:t>可见</a:t>
            </a:r>
            <a:r>
              <a:rPr altLang="zh-CN" sz="2800" i="1" lang="en-US">
                <a:solidFill>
                  <a:srgbClr val="FF3300"/>
                </a:solidFill>
                <a:effectLst>
                  <a:outerShdw algn="tl" blurRad="38100" dir="2700000" dist="38100">
                    <a:srgbClr val="C0C0C0"/>
                  </a:outerShdw>
                </a:effectLst>
              </a:rPr>
              <a:t>u</a:t>
            </a:r>
            <a:r>
              <a:rPr altLang="zh-CN" baseline="-25000" sz="2800" lang="en-US">
                <a:solidFill>
                  <a:srgbClr val="FF0000"/>
                </a:solidFill>
              </a:rPr>
              <a:t>i </a:t>
            </a:r>
            <a:r>
              <a:rPr altLang="en-US" sz="2800" lang="zh-CN">
                <a:effectLst>
                  <a:outerShdw algn="tl" blurRad="38100" dir="2700000" dist="38100">
                    <a:srgbClr val="C0C0C0"/>
                  </a:outerShdw>
                </a:effectLst>
              </a:rPr>
              <a:t>在 </a:t>
            </a:r>
            <a:r>
              <a:rPr altLang="zh-CN" sz="2800" lang="en-US">
                <a:effectLst>
                  <a:outerShdw algn="tl" blurRad="38100" dir="2700000" dist="38100">
                    <a:srgbClr val="C0C0C0"/>
                  </a:outerShdw>
                </a:effectLst>
              </a:rPr>
              <a:t>0 ~10V</a:t>
            </a:r>
            <a:r>
              <a:rPr altLang="en-US" sz="2800" lang="zh-CN">
                <a:effectLst>
                  <a:outerShdw algn="tl" blurRad="38100" dir="2700000" dist="38100">
                    <a:srgbClr val="C0C0C0"/>
                  </a:outerShdw>
                </a:effectLst>
              </a:rPr>
              <a:t>连续变化时，至少有一个管子导通</a:t>
            </a:r>
            <a:r>
              <a:rPr altLang="zh-CN" sz="2800" lang="en-US">
                <a:effectLst>
                  <a:outerShdw algn="tl" blurRad="38100" dir="2700000" dist="38100">
                    <a:srgbClr val="C0C0C0"/>
                  </a:outerShdw>
                </a:effectLst>
              </a:rPr>
              <a:t>,</a:t>
            </a:r>
            <a:r>
              <a:rPr altLang="en-US" sz="2800" lang="zh-CN">
                <a:effectLst>
                  <a:outerShdw algn="tl" blurRad="38100" dir="2700000" dist="38100">
                    <a:srgbClr val="C0C0C0"/>
                  </a:outerShdw>
                </a:effectLst>
              </a:rPr>
              <a:t>传输门打开</a:t>
            </a:r>
            <a:r>
              <a:rPr altLang="zh-CN" sz="2800" lang="en-US">
                <a:effectLst>
                  <a:outerShdw algn="tl" blurRad="38100" dir="2700000" dist="38100">
                    <a:srgbClr val="C0C0C0"/>
                  </a:outerShdw>
                </a:effectLst>
              </a:rPr>
              <a:t>, (</a:t>
            </a:r>
            <a:r>
              <a:rPr altLang="en-US" sz="2800" lang="zh-CN">
                <a:effectLst>
                  <a:outerShdw algn="tl" blurRad="38100" dir="2700000" dist="38100">
                    <a:srgbClr val="C0C0C0"/>
                  </a:outerShdw>
                </a:effectLst>
              </a:rPr>
              <a:t>相当于开关接通 </a:t>
            </a:r>
            <a:r>
              <a:rPr altLang="zh-CN" sz="2800" lang="en-US">
                <a:effectLst>
                  <a:outerShdw algn="tl" blurRad="38100" dir="2700000" dist="38100">
                    <a:srgbClr val="C0C0C0"/>
                  </a:outerShdw>
                </a:effectLst>
              </a:rPr>
              <a:t>)  </a:t>
            </a:r>
            <a:r>
              <a:rPr altLang="zh-CN" sz="2800" i="1" lang="en-US">
                <a:solidFill>
                  <a:srgbClr val="FF3300"/>
                </a:solidFill>
                <a:effectLst>
                  <a:outerShdw algn="tl" blurRad="38100" dir="2700000" dist="38100">
                    <a:srgbClr val="C0C0C0"/>
                  </a:outerShdw>
                </a:effectLst>
              </a:rPr>
              <a:t>u</a:t>
            </a:r>
            <a:r>
              <a:rPr altLang="zh-CN" baseline="-25000" sz="2800" lang="en-US">
                <a:solidFill>
                  <a:srgbClr val="FF0000"/>
                </a:solidFill>
              </a:rPr>
              <a:t>i </a:t>
            </a:r>
            <a:r>
              <a:rPr altLang="en-US" sz="2800" lang="zh-CN">
                <a:effectLst>
                  <a:outerShdw algn="tl" blurRad="38100" dir="2700000" dist="38100">
                    <a:srgbClr val="C0C0C0"/>
                  </a:outerShdw>
                </a:effectLst>
              </a:rPr>
              <a:t>可传输到输出端</a:t>
            </a:r>
            <a:r>
              <a:rPr altLang="zh-CN" sz="2800" lang="en-US">
                <a:effectLst>
                  <a:outerShdw algn="tl" blurRad="38100" dir="2700000" dist="38100">
                    <a:srgbClr val="C0C0C0"/>
                  </a:outerShdw>
                </a:effectLst>
              </a:rPr>
              <a:t>, </a:t>
            </a:r>
            <a:r>
              <a:rPr altLang="en-US" sz="2800" lang="zh-CN">
                <a:effectLst>
                  <a:outerShdw algn="tl" blurRad="38100" dir="2700000" dist="38100">
                    <a:srgbClr val="C0C0C0"/>
                  </a:outerShdw>
                </a:effectLst>
              </a:rPr>
              <a:t>即 </a:t>
            </a:r>
            <a:r>
              <a:rPr altLang="zh-CN" sz="2800" i="1" lang="en-US">
                <a:solidFill>
                  <a:srgbClr val="FF3300"/>
                </a:solidFill>
                <a:effectLst>
                  <a:outerShdw algn="tl" blurRad="38100" dir="2700000" dist="38100">
                    <a:srgbClr val="C0C0C0"/>
                  </a:outerShdw>
                </a:effectLst>
              </a:rPr>
              <a:t>u</a:t>
            </a:r>
            <a:r>
              <a:rPr altLang="zh-CN" baseline="-25000" sz="2000" lang="en-US">
                <a:solidFill>
                  <a:srgbClr val="FF3300"/>
                </a:solidFill>
                <a:effectLst>
                  <a:outerShdw algn="tl" blurRad="38100" dir="2700000" dist="38100">
                    <a:srgbClr val="C0C0C0"/>
                  </a:outerShdw>
                </a:effectLst>
              </a:rPr>
              <a:t>O</a:t>
            </a:r>
            <a:r>
              <a:rPr altLang="zh-CN" sz="2800" lang="en-US">
                <a:solidFill>
                  <a:srgbClr val="FF3300"/>
                </a:solidFill>
                <a:effectLst>
                  <a:outerShdw algn="tl" blurRad="38100" dir="2700000" dist="38100">
                    <a:srgbClr val="C0C0C0"/>
                  </a:outerShdw>
                </a:effectLst>
              </a:rPr>
              <a:t>= </a:t>
            </a:r>
            <a:r>
              <a:rPr altLang="zh-CN" sz="2800" i="1" lang="en-US">
                <a:solidFill>
                  <a:srgbClr val="FF3300"/>
                </a:solidFill>
                <a:effectLst>
                  <a:outerShdw algn="tl" blurRad="38100" dir="2700000" dist="38100">
                    <a:srgbClr val="C0C0C0"/>
                  </a:outerShdw>
                </a:effectLst>
              </a:rPr>
              <a:t>u</a:t>
            </a:r>
            <a:r>
              <a:rPr altLang="zh-CN" baseline="-25000" sz="2800" lang="en-US">
                <a:solidFill>
                  <a:srgbClr val="FF0000"/>
                </a:solidFill>
              </a:rPr>
              <a:t>i</a:t>
            </a:r>
            <a:r>
              <a:rPr altLang="en-US" sz="2800" lang="zh-CN">
                <a:effectLst>
                  <a:outerShdw algn="tl" blurRad="38100" dir="2700000" dist="38100">
                    <a:srgbClr val="C0C0C0"/>
                  </a:outerShdw>
                </a:effectLst>
              </a:rPr>
              <a:t>,  所以</a:t>
            </a:r>
            <a:r>
              <a:rPr altLang="zh-CN" sz="2800" lang="en-US">
                <a:effectLst>
                  <a:outerShdw algn="tl" blurRad="38100" dir="2700000" dist="38100">
                    <a:srgbClr val="C0C0C0"/>
                  </a:outerShdw>
                </a:effectLst>
              </a:rPr>
              <a:t>COMS</a:t>
            </a:r>
            <a:r>
              <a:rPr altLang="en-US" sz="2800" lang="zh-CN">
                <a:effectLst>
                  <a:outerShdw algn="tl" blurRad="38100" dir="2700000" dist="38100">
                    <a:srgbClr val="C0C0C0"/>
                  </a:outerShdw>
                </a:effectLst>
              </a:rPr>
              <a:t>传输门可以传输模拟信号</a:t>
            </a:r>
            <a:r>
              <a:rPr altLang="zh-CN" sz="2800" lang="en-US">
                <a:effectLst>
                  <a:outerShdw algn="tl" blurRad="38100" dir="2700000" dist="38100">
                    <a:srgbClr val="C0C0C0"/>
                  </a:outerShdw>
                </a:effectLst>
              </a:rPr>
              <a:t>,</a:t>
            </a:r>
            <a:r>
              <a:rPr altLang="en-US" sz="2800" lang="zh-CN">
                <a:effectLst>
                  <a:outerShdw algn="tl" blurRad="38100" dir="2700000" dist="38100">
                    <a:srgbClr val="C0C0C0"/>
                  </a:outerShdw>
                </a:effectLst>
              </a:rPr>
              <a:t>也称为</a:t>
            </a:r>
            <a:r>
              <a:rPr altLang="en-US" sz="2800" lang="zh-CN">
                <a:solidFill>
                  <a:srgbClr val="CC0000"/>
                </a:solidFill>
                <a:effectLst>
                  <a:outerShdw algn="tl" blurRad="38100" dir="2700000" dist="38100">
                    <a:srgbClr val="C0C0C0"/>
                  </a:outerShdw>
                </a:effectLst>
              </a:rPr>
              <a:t>模拟开关</a:t>
            </a:r>
            <a:r>
              <a:rPr altLang="en-US" sz="2800" lang="zh-CN">
                <a:effectLst>
                  <a:outerShdw algn="tl" blurRad="38100" dir="2700000" dist="38100">
                    <a:srgbClr val="C0C0C0"/>
                  </a:outerShdw>
                </a:effectLst>
              </a:rPr>
              <a:t>。</a:t>
            </a:r>
          </a:p>
        </p:txBody>
      </p:sp>
      <p:sp>
        <p:nvSpPr>
          <p:cNvPr id="1049786" name="Rectangle 53"/>
          <p:cNvSpPr/>
          <p:nvPr/>
        </p:nvSpPr>
        <p:spPr>
          <a:xfrm rot="0">
            <a:off x="628650" y="3953192"/>
            <a:ext cx="1516380" cy="44704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en-US" lang="zh-CN">
                <a:solidFill>
                  <a:srgbClr val="FF3300"/>
                </a:solidFill>
                <a:effectLst>
                  <a:outerShdw algn="tl" blurRad="38100" dir="2700000" dist="38100">
                    <a:srgbClr val="C0C0C0"/>
                  </a:outerShdw>
                </a:effectLst>
              </a:rPr>
              <a:t>（</a:t>
            </a:r>
            <a:r>
              <a:rPr altLang="zh-CN" lang="en-US">
                <a:solidFill>
                  <a:srgbClr val="FF3300"/>
                </a:solidFill>
                <a:effectLst>
                  <a:outerShdw algn="tl" blurRad="38100" dir="2700000" dist="38100">
                    <a:srgbClr val="C0C0C0"/>
                  </a:outerShdw>
                </a:effectLst>
              </a:rPr>
              <a:t>0~7V</a:t>
            </a:r>
            <a:r>
              <a:rPr altLang="en-US" lang="zh-CN">
                <a:solidFill>
                  <a:srgbClr val="FF3300"/>
                </a:solidFill>
                <a:effectLst>
                  <a:outerShdw algn="tl" blurRad="38100" dir="2700000" dist="38100">
                    <a:srgbClr val="C0C0C0"/>
                  </a:outerShdw>
                </a:effectLst>
              </a:rPr>
              <a:t>）</a:t>
            </a:r>
          </a:p>
        </p:txBody>
      </p:sp>
      <p:sp>
        <p:nvSpPr>
          <p:cNvPr id="1049787" name="AutoShape 54"/>
          <p:cNvSpPr/>
          <p:nvPr/>
        </p:nvSpPr>
        <p:spPr>
          <a:xfrm rot="0">
            <a:off x="3429000" y="4810125"/>
            <a:ext cx="838200" cy="609600"/>
          </a:xfrm>
          <a:prstGeom prst="wedgeEllipseCallout">
            <a:avLst>
              <a:gd name="adj1" fmla="val -142046"/>
              <a:gd name="adj2" fmla="val -110417"/>
            </a:avLst>
          </a:prstGeom>
          <a:solidFill>
            <a:srgbClr val="FFFFCC"/>
          </a:solidFill>
          <a:ln w="28575" cap="flat" cmpd="sng">
            <a:solidFill>
              <a:srgbClr val="0066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en-US" lang="zh-CN">
                <a:solidFill>
                  <a:srgbClr val="CC0000"/>
                </a:solidFill>
                <a:effectLst>
                  <a:outerShdw algn="tl" blurRad="38100" dir="2700000" dist="38100">
                    <a:srgbClr val="C0C0C0"/>
                  </a:outerShdw>
                </a:effectLst>
                <a:latin typeface="" pitchFamily="18" charset="0"/>
              </a:rPr>
              <a:t>导通</a:t>
            </a:r>
          </a:p>
        </p:txBody>
      </p:sp>
      <p:sp>
        <p:nvSpPr>
          <p:cNvPr id="1049788" name="Rectangle 55"/>
          <p:cNvSpPr/>
          <p:nvPr/>
        </p:nvSpPr>
        <p:spPr>
          <a:xfrm rot="0">
            <a:off x="609600" y="3281680"/>
            <a:ext cx="1681480" cy="44704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en-US" lang="zh-CN">
                <a:solidFill>
                  <a:srgbClr val="FF3300"/>
                </a:solidFill>
                <a:effectLst>
                  <a:outerShdw algn="tl" blurRad="38100" dir="2700000" dist="38100">
                    <a:srgbClr val="C0C0C0"/>
                  </a:outerShdw>
                </a:effectLst>
              </a:rPr>
              <a:t>（</a:t>
            </a:r>
            <a:r>
              <a:rPr altLang="zh-CN" lang="en-US">
                <a:solidFill>
                  <a:srgbClr val="FF3300"/>
                </a:solidFill>
                <a:effectLst>
                  <a:outerShdw algn="tl" blurRad="38100" dir="2700000" dist="38100">
                    <a:srgbClr val="C0C0C0"/>
                  </a:outerShdw>
                </a:effectLst>
              </a:rPr>
              <a:t>3~10V</a:t>
            </a:r>
            <a:r>
              <a:rPr altLang="en-US" lang="zh-CN">
                <a:solidFill>
                  <a:srgbClr val="FF3300"/>
                </a:solidFill>
                <a:effectLst>
                  <a:outerShdw algn="tl" blurRad="38100" dir="2700000" dist="38100">
                    <a:srgbClr val="C0C0C0"/>
                  </a:outerShdw>
                </a:effectLst>
              </a:rPr>
              <a:t>）</a:t>
            </a:r>
          </a:p>
        </p:txBody>
      </p:sp>
      <p:sp>
        <p:nvSpPr>
          <p:cNvPr id="1049789" name="AutoShape 56"/>
          <p:cNvSpPr/>
          <p:nvPr/>
        </p:nvSpPr>
        <p:spPr>
          <a:xfrm rot="0">
            <a:off x="3414712" y="2414587"/>
            <a:ext cx="838200" cy="609600"/>
          </a:xfrm>
          <a:prstGeom prst="wedgeEllipseCallout">
            <a:avLst>
              <a:gd name="adj1" fmla="val -135417"/>
              <a:gd name="adj2" fmla="val 84634"/>
            </a:avLst>
          </a:prstGeom>
          <a:solidFill>
            <a:srgbClr val="FFFFCC"/>
          </a:solidFill>
          <a:ln w="28575" cap="flat" cmpd="sng">
            <a:solidFill>
              <a:srgbClr val="0066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en-US" lang="zh-CN">
                <a:solidFill>
                  <a:srgbClr val="CC0000"/>
                </a:solidFill>
                <a:effectLst>
                  <a:outerShdw algn="tl" blurRad="38100" dir="2700000" dist="38100">
                    <a:srgbClr val="C0C0C0"/>
                  </a:outerShdw>
                </a:effectLst>
                <a:latin typeface="" pitchFamily="18" charset="0"/>
              </a:rPr>
              <a:t>导通</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780"/>
                                        </p:tgtEl>
                                        <p:attrNameLst>
                                          <p:attrName>style.visibility</p:attrName>
                                        </p:attrNameLst>
                                      </p:cBhvr>
                                      <p:to>
                                        <p:strVal val="visible"/>
                                      </p:to>
                                    </p:set>
                                    <p:animEffect transition="in" filter="wipe(left)">
                                      <p:cBhvr>
                                        <p:cTn dur="500" id="7"/>
                                        <p:tgtEl>
                                          <p:spTgt spid="104978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2097247"/>
                                        </p:tgtEl>
                                        <p:attrNameLst>
                                          <p:attrName>style.visibility</p:attrName>
                                        </p:attrNameLst>
                                      </p:cBhvr>
                                      <p:to>
                                        <p:strVal val="visible"/>
                                      </p:to>
                                    </p:set>
                                    <p:animEffect transition="in" filter="wipe(left)">
                                      <p:cBhvr>
                                        <p:cTn dur="1000" id="12"/>
                                        <p:tgtEl>
                                          <p:spTgt spid="209724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781"/>
                                        </p:tgtEl>
                                        <p:attrNameLst>
                                          <p:attrName>style.visibility</p:attrName>
                                        </p:attrNameLst>
                                      </p:cBhvr>
                                      <p:to>
                                        <p:strVal val="visible"/>
                                      </p:to>
                                    </p:set>
                                    <p:animEffect transition="in" filter="wipe(left)">
                                      <p:cBhvr>
                                        <p:cTn dur="500" id="17"/>
                                        <p:tgtEl>
                                          <p:spTgt spid="1049781"/>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471"/>
                                        </p:tgtEl>
                                        <p:attrNameLst>
                                          <p:attrName>style.visibility</p:attrName>
                                        </p:attrNameLst>
                                      </p:cBhvr>
                                      <p:to>
                                        <p:strVal val="visible"/>
                                      </p:to>
                                    </p:set>
                                    <p:animEffect transition="in" filter="wipe(left)">
                                      <p:cBhvr>
                                        <p:cTn dur="500" id="22"/>
                                        <p:tgtEl>
                                          <p:spTgt spid="471"/>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8">
                                  <p:stCondLst>
                                    <p:cond delay="0"/>
                                  </p:stCondLst>
                                  <p:childTnLst>
                                    <p:set>
                                      <p:cBhvr>
                                        <p:cTn dur="1" fill="hold" id="26">
                                          <p:stCondLst>
                                            <p:cond delay="0"/>
                                          </p:stCondLst>
                                        </p:cTn>
                                        <p:tgtEl>
                                          <p:spTgt spid="472"/>
                                        </p:tgtEl>
                                        <p:attrNameLst>
                                          <p:attrName>style.visibility</p:attrName>
                                        </p:attrNameLst>
                                      </p:cBhvr>
                                      <p:to>
                                        <p:strVal val="visible"/>
                                      </p:to>
                                    </p:set>
                                    <p:animEffect transition="in" filter="wipe(left)">
                                      <p:cBhvr>
                                        <p:cTn dur="500" id="27"/>
                                        <p:tgtEl>
                                          <p:spTgt spid="472"/>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childTnLst>
                                    <p:set>
                                      <p:cBhvr>
                                        <p:cTn dur="1" fill="hold" id="31">
                                          <p:stCondLst>
                                            <p:cond delay="0"/>
                                          </p:stCondLst>
                                        </p:cTn>
                                        <p:tgtEl>
                                          <p:spTgt spid="1049786"/>
                                        </p:tgtEl>
                                        <p:attrNameLst>
                                          <p:attrName>style.visibility</p:attrName>
                                        </p:attrNameLst>
                                      </p:cBhvr>
                                      <p:to>
                                        <p:strVal val="visible"/>
                                      </p:to>
                                    </p:set>
                                    <p:animEffect transition="in" filter="wipe(left)">
                                      <p:cBhvr>
                                        <p:cTn dur="500" id="32"/>
                                        <p:tgtEl>
                                          <p:spTgt spid="1049786"/>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2">
                                  <p:stCondLst>
                                    <p:cond delay="0"/>
                                  </p:stCondLst>
                                  <p:childTnLst>
                                    <p:set>
                                      <p:cBhvr>
                                        <p:cTn dur="1" fill="hold" id="36">
                                          <p:stCondLst>
                                            <p:cond delay="0"/>
                                          </p:stCondLst>
                                        </p:cTn>
                                        <p:tgtEl>
                                          <p:spTgt spid="1049787"/>
                                        </p:tgtEl>
                                        <p:attrNameLst>
                                          <p:attrName>style.visibility</p:attrName>
                                        </p:attrNameLst>
                                      </p:cBhvr>
                                      <p:to>
                                        <p:strVal val="visible"/>
                                      </p:to>
                                    </p:set>
                                    <p:animEffect transition="in" filter="wipe(right)">
                                      <p:cBhvr>
                                        <p:cTn dur="500" id="37"/>
                                        <p:tgtEl>
                                          <p:spTgt spid="1049787"/>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8">
                                  <p:stCondLst>
                                    <p:cond delay="0"/>
                                  </p:stCondLst>
                                  <p:childTnLst>
                                    <p:set>
                                      <p:cBhvr>
                                        <p:cTn dur="1" fill="hold" id="41">
                                          <p:stCondLst>
                                            <p:cond delay="0"/>
                                          </p:stCondLst>
                                        </p:cTn>
                                        <p:tgtEl>
                                          <p:spTgt spid="1049788"/>
                                        </p:tgtEl>
                                        <p:attrNameLst>
                                          <p:attrName>style.visibility</p:attrName>
                                        </p:attrNameLst>
                                      </p:cBhvr>
                                      <p:to>
                                        <p:strVal val="visible"/>
                                      </p:to>
                                    </p:set>
                                    <p:animEffect transition="in" filter="wipe(left)">
                                      <p:cBhvr>
                                        <p:cTn dur="500" id="42"/>
                                        <p:tgtEl>
                                          <p:spTgt spid="1049788"/>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2">
                                  <p:stCondLst>
                                    <p:cond delay="0"/>
                                  </p:stCondLst>
                                  <p:childTnLst>
                                    <p:set>
                                      <p:cBhvr>
                                        <p:cTn dur="1" fill="hold" id="46">
                                          <p:stCondLst>
                                            <p:cond delay="0"/>
                                          </p:stCondLst>
                                        </p:cTn>
                                        <p:tgtEl>
                                          <p:spTgt spid="1049789"/>
                                        </p:tgtEl>
                                        <p:attrNameLst>
                                          <p:attrName>style.visibility</p:attrName>
                                        </p:attrNameLst>
                                      </p:cBhvr>
                                      <p:to>
                                        <p:strVal val="visible"/>
                                      </p:to>
                                    </p:set>
                                    <p:animEffect transition="in" filter="wipe(right)">
                                      <p:cBhvr>
                                        <p:cTn dur="500" id="47"/>
                                        <p:tgtEl>
                                          <p:spTgt spid="1049789"/>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8">
                                  <p:stCondLst>
                                    <p:cond delay="0"/>
                                  </p:stCondLst>
                                  <p:childTnLst>
                                    <p:set>
                                      <p:cBhvr>
                                        <p:cTn dur="1" fill="hold" id="51">
                                          <p:stCondLst>
                                            <p:cond delay="0"/>
                                          </p:stCondLst>
                                        </p:cTn>
                                        <p:tgtEl>
                                          <p:spTgt spid="1049785"/>
                                        </p:tgtEl>
                                        <p:attrNameLst>
                                          <p:attrName>style.visibility</p:attrName>
                                        </p:attrNameLst>
                                      </p:cBhvr>
                                      <p:to>
                                        <p:strVal val="visible"/>
                                      </p:to>
                                    </p:set>
                                    <p:animEffect transition="in" filter="wipe(left)">
                                      <p:cBhvr>
                                        <p:cTn dur="500" id="52"/>
                                        <p:tgtEl>
                                          <p:spTgt spid="1049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80" grpId="0" uiExpand="0" build="whole"/>
      <p:bldP spid="1049781" grpId="0" uiExpand="0" build="whole"/>
      <p:bldP spid="1049785" grpId="0" uiExpand="0" build="whole"/>
      <p:bldP spid="1049786" grpId="0" uiExpand="0" build="whole"/>
      <p:bldP spid="1049787" grpId="0" uiExpand="0" build="whole" animBg="1"/>
      <p:bldP spid="1049788" grpId="0" uiExpand="0" build="whole"/>
      <p:bldP spid="1049789" grpId="0" uiExpand="0" build="whole"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216" name=""/>
        <p:cNvGrpSpPr/>
        <p:nvPr/>
      </p:nvGrpSpPr>
      <p:grpSpPr>
        <a:xfrm rot="0">
          <a:off x="0" y="0"/>
          <a:ext cx="0" cy="0"/>
          <a:chOff x="0" y="0"/>
          <a:chExt cx="0" cy="0"/>
        </a:xfrm>
      </p:grpSpPr>
      <p:pic>
        <p:nvPicPr>
          <p:cNvPr id="2097158" name="Picture 48" descr="图片8"/>
          <p:cNvPicPr>
            <a:picLocks/>
          </p:cNvPicPr>
          <p:nvPr/>
        </p:nvPicPr>
        <p:blipFill>
          <a:blip xmlns:r="http://schemas.openxmlformats.org/officeDocument/2006/relationships" r:embed="rId1"/>
          <a:srcRect l="0" t="0" r="0" b="0"/>
          <a:stretch>
            <a:fillRect/>
          </a:stretch>
        </p:blipFill>
        <p:spPr>
          <a:xfrm rot="0">
            <a:off x="1579562" y="1698625"/>
            <a:ext cx="3117850" cy="1804987"/>
          </a:xfrm>
          <a:prstGeom prst="rect"/>
          <a:noFill/>
          <a:ln>
            <a:noFill/>
          </a:ln>
        </p:spPr>
      </p:pic>
      <p:sp>
        <p:nvSpPr>
          <p:cNvPr id="1048806" name="Rectangle 2"/>
          <p:cNvSpPr/>
          <p:nvPr>
            <p:ph type="subTitle" sz="full" idx="1"/>
          </p:nvPr>
        </p:nvSpPr>
        <p:spPr>
          <a:xfrm rot="0">
            <a:off x="838200" y="838200"/>
            <a:ext cx="2971800" cy="5334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lnSpc>
                <a:spcPct val="90000"/>
              </a:lnSpc>
            </a:pPr>
            <a:r>
              <a:rPr altLang="zh-CN" b="1" sz="2800" lang="en-US">
                <a:solidFill>
                  <a:srgbClr val="CC0000"/>
                </a:solidFill>
                <a:effectLst>
                  <a:outerShdw algn="tl" blurRad="38100" dir="2700000" dist="38100">
                    <a:srgbClr val="C0C0C0"/>
                  </a:outerShdw>
                </a:effectLst>
              </a:rPr>
              <a:t>3. </a:t>
            </a:r>
            <a:r>
              <a:rPr altLang="en-US" b="1" sz="2800" lang="zh-CN">
                <a:solidFill>
                  <a:srgbClr val="CC0000"/>
                </a:solidFill>
                <a:effectLst>
                  <a:outerShdw algn="tl" blurRad="38100" dir="2700000" dist="38100">
                    <a:srgbClr val="C0C0C0"/>
                  </a:outerShdw>
                </a:effectLst>
              </a:rPr>
              <a:t>非逻辑关系</a:t>
            </a:r>
          </a:p>
        </p:txBody>
      </p:sp>
      <p:sp>
        <p:nvSpPr>
          <p:cNvPr id="1048807" name="Rectangle 3"/>
          <p:cNvSpPr/>
          <p:nvPr/>
        </p:nvSpPr>
        <p:spPr>
          <a:xfrm rot="0">
            <a:off x="827087" y="4398962"/>
            <a:ext cx="72390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30000"/>
              </a:spcBef>
            </a:pPr>
            <a:r>
              <a:rPr altLang="en-US" sz="2800" lang="zh-CN">
                <a:solidFill>
                  <a:srgbClr val="CC0000"/>
                </a:solidFill>
                <a:effectLst>
                  <a:outerShdw algn="tl" blurRad="38100" dir="2700000" dist="38100">
                    <a:srgbClr val="C0C0C0"/>
                  </a:outerShdw>
                </a:effectLst>
                <a:latin typeface="" pitchFamily="18" charset="0"/>
              </a:rPr>
              <a:t>非</a:t>
            </a:r>
            <a:r>
              <a:rPr altLang="en-US" sz="2800" lang="zh-CN">
                <a:effectLst>
                  <a:outerShdw algn="tl" blurRad="38100" dir="2700000" dist="38100">
                    <a:srgbClr val="C0C0C0"/>
                  </a:outerShdw>
                </a:effectLst>
                <a:latin typeface="" pitchFamily="18" charset="0"/>
              </a:rPr>
              <a:t>逻辑关系是否定或相反的意思。</a:t>
            </a:r>
          </a:p>
        </p:txBody>
      </p:sp>
      <p:grpSp>
        <p:nvGrpSpPr>
          <p:cNvPr id="217" name=""/>
          <p:cNvGrpSpPr/>
          <p:nvPr/>
        </p:nvGrpSpPr>
        <p:grpSpPr>
          <a:xfrm rot="0">
            <a:off x="1606550" y="3789362"/>
            <a:ext cx="3460749" cy="574674"/>
            <a:chOff x="912" y="2448"/>
            <a:chExt cx="2180" cy="362"/>
          </a:xfrm>
        </p:grpSpPr>
        <p:sp>
          <p:nvSpPr>
            <p:cNvPr id="1048808" name="Rectangle 5"/>
            <p:cNvSpPr/>
            <p:nvPr/>
          </p:nvSpPr>
          <p:spPr>
            <a:xfrm rot="0">
              <a:off x="912" y="2448"/>
              <a:ext cx="2180" cy="36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zh-CN">
                  <a:solidFill>
                    <a:srgbClr val="000099"/>
                  </a:solidFill>
                  <a:effectLst>
                    <a:outerShdw algn="tl" blurRad="38100" dir="2700000" dist="38100">
                      <a:srgbClr val="C0C0C0"/>
                    </a:outerShdw>
                  </a:effectLst>
                  <a:latin typeface="" pitchFamily="18" charset="0"/>
                </a:rPr>
                <a:t>逻辑表达式：</a:t>
              </a:r>
              <a:r>
                <a:rPr altLang="zh-CN" sz="3200" i="1" lang="en-US">
                  <a:solidFill>
                    <a:srgbClr val="000099"/>
                  </a:solidFill>
                  <a:effectLst>
                    <a:outerShdw algn="tl" blurRad="38100" dir="2700000" dist="38100">
                      <a:srgbClr val="C0C0C0"/>
                    </a:outerShdw>
                  </a:effectLst>
                  <a:latin typeface="" pitchFamily="18" charset="0"/>
                </a:rPr>
                <a:t>Y </a:t>
              </a:r>
              <a:r>
                <a:rPr altLang="zh-CN" sz="3200" lang="en-US">
                  <a:solidFill>
                    <a:srgbClr val="000099"/>
                  </a:solidFill>
                  <a:effectLst>
                    <a:outerShdw algn="tl" blurRad="38100" dir="2700000" dist="38100">
                      <a:srgbClr val="C0C0C0"/>
                    </a:outerShdw>
                  </a:effectLst>
                  <a:latin typeface="" pitchFamily="18" charset="0"/>
                </a:rPr>
                <a:t>= </a:t>
              </a:r>
              <a:r>
                <a:rPr altLang="zh-CN" sz="3200" i="1" lang="en-US">
                  <a:solidFill>
                    <a:srgbClr val="000099"/>
                  </a:solidFill>
                  <a:effectLst>
                    <a:outerShdw algn="tl" blurRad="38100" dir="2700000" dist="38100">
                      <a:srgbClr val="C0C0C0"/>
                    </a:outerShdw>
                  </a:effectLst>
                  <a:latin typeface="" pitchFamily="18" charset="0"/>
                </a:rPr>
                <a:t>A</a:t>
              </a:r>
            </a:p>
          </p:txBody>
        </p:sp>
        <p:sp>
          <p:nvSpPr>
            <p:cNvPr id="1048809" name="Line 6"/>
            <p:cNvSpPr/>
            <p:nvPr/>
          </p:nvSpPr>
          <p:spPr>
            <a:xfrm rot="0">
              <a:off x="2784" y="2496"/>
              <a:ext cx="144" cy="0"/>
            </a:xfrm>
            <a:prstGeom prst="line"/>
            <a:noFill/>
            <a:ln w="28575" cap="flat" cmpd="sng">
              <a:solidFill>
                <a:srgbClr val="000099">
                  <a:alpha val="100000"/>
                </a:srgbClr>
              </a:solidFill>
              <a:prstDash val="solid"/>
              <a:round/>
            </a:ln>
          </p:spPr>
        </p:sp>
      </p:grpSp>
      <p:grpSp>
        <p:nvGrpSpPr>
          <p:cNvPr id="218" name=""/>
          <p:cNvGrpSpPr/>
          <p:nvPr/>
        </p:nvGrpSpPr>
        <p:grpSpPr>
          <a:xfrm rot="0">
            <a:off x="5526087" y="1341437"/>
            <a:ext cx="2286000" cy="2103437"/>
            <a:chOff x="3360" y="1008"/>
            <a:chExt cx="1440" cy="1325"/>
          </a:xfrm>
        </p:grpSpPr>
        <p:sp>
          <p:nvSpPr>
            <p:cNvPr id="1048810" name="Text Box 8"/>
            <p:cNvSpPr txBox="1"/>
            <p:nvPr/>
          </p:nvSpPr>
          <p:spPr>
            <a:xfrm rot="0">
              <a:off x="3697" y="1008"/>
              <a:ext cx="791"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sz="2800" lang="zh-CN">
                  <a:solidFill>
                    <a:srgbClr val="000018"/>
                  </a:solidFill>
                  <a:effectLst>
                    <a:outerShdw algn="tl" blurRad="38100" dir="2700000" dist="38100">
                      <a:srgbClr val="C0C0C0"/>
                    </a:outerShdw>
                  </a:effectLst>
                  <a:latin typeface="" pitchFamily="18" charset="0"/>
                </a:rPr>
                <a:t>状态表</a:t>
              </a:r>
            </a:p>
          </p:txBody>
        </p:sp>
        <p:sp>
          <p:nvSpPr>
            <p:cNvPr id="1048811" name="Text Box 9"/>
            <p:cNvSpPr txBox="1"/>
            <p:nvPr/>
          </p:nvSpPr>
          <p:spPr>
            <a:xfrm rot="0">
              <a:off x="3554" y="2006"/>
              <a:ext cx="228"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000018"/>
                  </a:solidFill>
                  <a:latin typeface="" pitchFamily="18" charset="0"/>
                </a:rPr>
                <a:t>1</a:t>
              </a:r>
            </a:p>
          </p:txBody>
        </p:sp>
        <p:sp>
          <p:nvSpPr>
            <p:cNvPr id="1048812" name="Text Box 10"/>
            <p:cNvSpPr txBox="1"/>
            <p:nvPr/>
          </p:nvSpPr>
          <p:spPr>
            <a:xfrm rot="0">
              <a:off x="4349" y="2006"/>
              <a:ext cx="228"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000018"/>
                  </a:solidFill>
                  <a:latin typeface="" pitchFamily="18" charset="0"/>
                </a:rPr>
                <a:t>0</a:t>
              </a:r>
            </a:p>
          </p:txBody>
        </p:sp>
        <p:sp>
          <p:nvSpPr>
            <p:cNvPr id="1048813" name="Text Box 11"/>
            <p:cNvSpPr txBox="1"/>
            <p:nvPr/>
          </p:nvSpPr>
          <p:spPr>
            <a:xfrm rot="0">
              <a:off x="4349" y="1690"/>
              <a:ext cx="228"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000018"/>
                  </a:solidFill>
                  <a:latin typeface="" pitchFamily="18" charset="0"/>
                </a:rPr>
                <a:t>1</a:t>
              </a:r>
            </a:p>
          </p:txBody>
        </p:sp>
        <p:sp>
          <p:nvSpPr>
            <p:cNvPr id="1048814" name="Line 12"/>
            <p:cNvSpPr/>
            <p:nvPr/>
          </p:nvSpPr>
          <p:spPr>
            <a:xfrm rot="0">
              <a:off x="3360" y="1392"/>
              <a:ext cx="1440" cy="0"/>
            </a:xfrm>
            <a:prstGeom prst="line"/>
            <a:noFill/>
            <a:ln w="28575" cap="flat" cmpd="sng">
              <a:solidFill>
                <a:schemeClr val="lt2">
                  <a:alpha val="100000"/>
                </a:schemeClr>
              </a:solidFill>
              <a:prstDash val="solid"/>
              <a:round/>
            </a:ln>
          </p:spPr>
        </p:sp>
        <p:sp>
          <p:nvSpPr>
            <p:cNvPr id="1048815" name="Line 13"/>
            <p:cNvSpPr/>
            <p:nvPr/>
          </p:nvSpPr>
          <p:spPr>
            <a:xfrm rot="0">
              <a:off x="3360" y="1728"/>
              <a:ext cx="1440" cy="0"/>
            </a:xfrm>
            <a:prstGeom prst="line"/>
            <a:noFill/>
            <a:ln w="28575" cap="flat" cmpd="sng">
              <a:solidFill>
                <a:schemeClr val="lt2">
                  <a:alpha val="100000"/>
                </a:schemeClr>
              </a:solidFill>
              <a:prstDash val="solid"/>
              <a:round/>
            </a:ln>
          </p:spPr>
        </p:sp>
        <p:sp>
          <p:nvSpPr>
            <p:cNvPr id="1048816" name="Line 14"/>
            <p:cNvSpPr/>
            <p:nvPr/>
          </p:nvSpPr>
          <p:spPr>
            <a:xfrm rot="0">
              <a:off x="3360" y="2332"/>
              <a:ext cx="1440" cy="0"/>
            </a:xfrm>
            <a:prstGeom prst="line"/>
            <a:noFill/>
            <a:ln w="28575" cap="flat" cmpd="sng">
              <a:solidFill>
                <a:schemeClr val="lt2">
                  <a:alpha val="100000"/>
                </a:schemeClr>
              </a:solidFill>
              <a:prstDash val="solid"/>
              <a:round/>
            </a:ln>
          </p:spPr>
        </p:sp>
        <p:sp>
          <p:nvSpPr>
            <p:cNvPr id="1048817" name="Line 15"/>
            <p:cNvSpPr/>
            <p:nvPr/>
          </p:nvSpPr>
          <p:spPr>
            <a:xfrm rot="0">
              <a:off x="4055" y="1392"/>
              <a:ext cx="0" cy="936"/>
            </a:xfrm>
            <a:prstGeom prst="line"/>
            <a:noFill/>
            <a:ln w="28575" cap="flat" cmpd="sng">
              <a:solidFill>
                <a:schemeClr val="lt2">
                  <a:alpha val="100000"/>
                </a:schemeClr>
              </a:solidFill>
              <a:prstDash val="solid"/>
              <a:round/>
            </a:ln>
          </p:spPr>
        </p:sp>
        <p:sp>
          <p:nvSpPr>
            <p:cNvPr id="1048818" name="Text Box 16"/>
            <p:cNvSpPr txBox="1"/>
            <p:nvPr/>
          </p:nvSpPr>
          <p:spPr>
            <a:xfrm rot="0">
              <a:off x="3558" y="1424"/>
              <a:ext cx="316" cy="32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i="1" lang="en-US">
                  <a:solidFill>
                    <a:srgbClr val="000018"/>
                  </a:solidFill>
                  <a:latin typeface="" pitchFamily="18" charset="0"/>
                </a:rPr>
                <a:t>A</a:t>
              </a:r>
            </a:p>
          </p:txBody>
        </p:sp>
        <p:sp>
          <p:nvSpPr>
            <p:cNvPr id="1048819" name="Text Box 17"/>
            <p:cNvSpPr txBox="1"/>
            <p:nvPr/>
          </p:nvSpPr>
          <p:spPr>
            <a:xfrm rot="0">
              <a:off x="4353" y="1421"/>
              <a:ext cx="189" cy="327"/>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i="1" lang="en-US">
                  <a:solidFill>
                    <a:srgbClr val="000018"/>
                  </a:solidFill>
                  <a:latin typeface="" pitchFamily="18" charset="0"/>
                </a:rPr>
                <a:t>Y</a:t>
              </a:r>
            </a:p>
          </p:txBody>
        </p:sp>
        <p:sp>
          <p:nvSpPr>
            <p:cNvPr id="1048820" name="Text Box 18"/>
            <p:cNvSpPr txBox="1"/>
            <p:nvPr/>
          </p:nvSpPr>
          <p:spPr>
            <a:xfrm rot="0">
              <a:off x="3554" y="1709"/>
              <a:ext cx="228"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000018"/>
                  </a:solidFill>
                  <a:latin typeface="" pitchFamily="18" charset="0"/>
                </a:rPr>
                <a:t>0</a:t>
              </a:r>
            </a:p>
          </p:txBody>
        </p:sp>
      </p:grpSp>
      <p:grpSp>
        <p:nvGrpSpPr>
          <p:cNvPr id="219" name=""/>
          <p:cNvGrpSpPr/>
          <p:nvPr/>
        </p:nvGrpSpPr>
        <p:grpSpPr>
          <a:xfrm rot="0">
            <a:off x="3167062" y="2233612"/>
            <a:ext cx="1504950" cy="685800"/>
            <a:chOff x="2076" y="1440"/>
            <a:chExt cx="948" cy="432"/>
          </a:xfrm>
        </p:grpSpPr>
        <p:sp>
          <p:nvSpPr>
            <p:cNvPr id="1048821" name="Line 46"/>
            <p:cNvSpPr/>
            <p:nvPr/>
          </p:nvSpPr>
          <p:spPr>
            <a:xfrm rot="0" flipV="1">
              <a:off x="2076" y="1440"/>
              <a:ext cx="180" cy="240"/>
            </a:xfrm>
            <a:prstGeom prst="line"/>
            <a:noFill/>
            <a:ln w="38100" cap="flat" cmpd="sng">
              <a:solidFill>
                <a:srgbClr val="FF3300">
                  <a:alpha val="100000"/>
                </a:srgbClr>
              </a:solidFill>
              <a:prstDash val="solid"/>
              <a:round/>
              <a:tailEnd type="triangle" w="med" len="med"/>
            </a:ln>
          </p:spPr>
        </p:sp>
        <p:sp>
          <p:nvSpPr>
            <p:cNvPr id="1048822" name="Oval 47"/>
            <p:cNvSpPr/>
            <p:nvPr/>
          </p:nvSpPr>
          <p:spPr>
            <a:xfrm rot="0">
              <a:off x="2640" y="1488"/>
              <a:ext cx="384" cy="384"/>
            </a:xfrm>
            <a:prstGeom prst="ellipse"/>
            <a:solidFill>
              <a:srgbClr val="FF3300"/>
            </a:solidFill>
            <a:ln w="3810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2097158"/>
                                        </p:tgtEl>
                                        <p:attrNameLst>
                                          <p:attrName>style.visibility</p:attrName>
                                        </p:attrNameLst>
                                      </p:cBhvr>
                                      <p:to>
                                        <p:strVal val="visible"/>
                                      </p:to>
                                    </p:set>
                                    <p:animEffect transition="in" filter="wipe(left)">
                                      <p:cBhvr>
                                        <p:cTn dur="1000" id="7"/>
                                        <p:tgtEl>
                                          <p:spTgt spid="209715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5">
                                  <p:stCondLst>
                                    <p:cond delay="0"/>
                                  </p:stCondLst>
                                  <p:childTnLst>
                                    <p:set>
                                      <p:cBhvr>
                                        <p:cTn dur="1" fill="hold" id="11">
                                          <p:stCondLst>
                                            <p:cond delay="0"/>
                                          </p:stCondLst>
                                        </p:cTn>
                                        <p:tgtEl>
                                          <p:spTgt spid="1048807"/>
                                        </p:tgtEl>
                                        <p:attrNameLst>
                                          <p:attrName>style.visibility</p:attrName>
                                        </p:attrNameLst>
                                      </p:cBhvr>
                                      <p:to>
                                        <p:strVal val="visible"/>
                                      </p:to>
                                    </p:set>
                                    <p:animEffect transition="in" filter="blinds(vertical)">
                                      <p:cBhvr>
                                        <p:cTn dur="500" id="12"/>
                                        <p:tgtEl>
                                          <p:spTgt spid="1048807"/>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217"/>
                                        </p:tgtEl>
                                        <p:attrNameLst>
                                          <p:attrName>style.visibility</p:attrName>
                                        </p:attrNameLst>
                                      </p:cBhvr>
                                      <p:to>
                                        <p:strVal val="visible"/>
                                      </p:to>
                                    </p:set>
                                    <p:animEffect transition="in" filter="wipe(left)">
                                      <p:cBhvr>
                                        <p:cTn dur="500" id="17"/>
                                        <p:tgtEl>
                                          <p:spTgt spid="217"/>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3" presetSubtype="272">
                                  <p:stCondLst>
                                    <p:cond delay="0"/>
                                  </p:stCondLst>
                                  <p:childTnLst>
                                    <p:set>
                                      <p:cBhvr>
                                        <p:cTn dur="1" fill="hold" id="21">
                                          <p:stCondLst>
                                            <p:cond delay="0"/>
                                          </p:stCondLst>
                                        </p:cTn>
                                        <p:tgtEl>
                                          <p:spTgt spid="218"/>
                                        </p:tgtEl>
                                        <p:attrNameLst>
                                          <p:attrName>style.visibility</p:attrName>
                                        </p:attrNameLst>
                                      </p:cBhvr>
                                      <p:to>
                                        <p:strVal val="visible"/>
                                      </p:to>
                                    </p:set>
                                    <p:anim calcmode="lin" valueType="num">
                                      <p:cBhvr>
                                        <p:cTn dur="500" fill="hold" id="22"/>
                                        <p:tgtEl>
                                          <p:spTgt spid="218"/>
                                        </p:tgtEl>
                                        <p:attrNameLst>
                                          <p:attrName>ppt_w</p:attrName>
                                        </p:attrNameLst>
                                      </p:cBhvr>
                                      <p:tavLst>
                                        <p:tav tm="0">
                                          <p:val>
                                            <p:strVal val="2/3*#ppt_w"/>
                                          </p:val>
                                        </p:tav>
                                        <p:tav tm="100000">
                                          <p:val>
                                            <p:strVal val="#ppt_w"/>
                                          </p:val>
                                        </p:tav>
                                      </p:tavLst>
                                    </p:anim>
                                    <p:anim calcmode="lin" valueType="num">
                                      <p:cBhvr>
                                        <p:cTn dur="500" fill="hold" id="23"/>
                                        <p:tgtEl>
                                          <p:spTgt spid="218"/>
                                        </p:tgtEl>
                                        <p:attrNameLst>
                                          <p:attrName>ppt_h</p:attrName>
                                        </p:attrNameLst>
                                      </p:cBhvr>
                                      <p:tavLst>
                                        <p:tav tm="0">
                                          <p:val>
                                            <p:strVal val="2/3*#ppt_h"/>
                                          </p:val>
                                        </p:tav>
                                        <p:tav tm="100000">
                                          <p:val>
                                            <p:strVal val="#ppt_h"/>
                                          </p:val>
                                        </p:tav>
                                      </p:tavLst>
                                    </p:anim>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22" presetSubtype="8">
                                  <p:stCondLst>
                                    <p:cond delay="0"/>
                                  </p:stCondLst>
                                  <p:childTnLst>
                                    <p:set>
                                      <p:cBhvr>
                                        <p:cTn dur="1" fill="hold" id="27">
                                          <p:stCondLst>
                                            <p:cond delay="0"/>
                                          </p:stCondLst>
                                        </p:cTn>
                                        <p:tgtEl>
                                          <p:spTgt spid="219"/>
                                        </p:tgtEl>
                                        <p:attrNameLst>
                                          <p:attrName>style.visibility</p:attrName>
                                        </p:attrNameLst>
                                      </p:cBhvr>
                                      <p:to>
                                        <p:strVal val="visible"/>
                                      </p:to>
                                    </p:set>
                                    <p:animEffect transition="in" filter="wipe(left)">
                                      <p:cBhvr>
                                        <p:cTn dur="500" id="28"/>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7" grpId="0" uiExpand="0" build="whole"/>
    </p:bldLst>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473" name=""/>
        <p:cNvGrpSpPr/>
        <p:nvPr/>
      </p:nvGrpSpPr>
      <p:grpSpPr>
        <a:xfrm rot="0">
          <a:off x="0" y="0"/>
          <a:ext cx="0" cy="0"/>
          <a:chOff x="0" y="0"/>
          <a:chExt cx="0" cy="0"/>
        </a:xfrm>
      </p:grpSpPr>
      <p:grpSp>
        <p:nvGrpSpPr>
          <p:cNvPr id="474" name=""/>
          <p:cNvGrpSpPr/>
          <p:nvPr/>
        </p:nvGrpSpPr>
        <p:grpSpPr>
          <a:xfrm rot="0">
            <a:off x="1828800" y="2468562"/>
            <a:ext cx="709612" cy="2590800"/>
            <a:chOff x="1680" y="1440"/>
            <a:chExt cx="447" cy="1632"/>
          </a:xfrm>
        </p:grpSpPr>
        <p:sp>
          <p:nvSpPr>
            <p:cNvPr id="1049790" name="Text Box 46"/>
            <p:cNvSpPr txBox="1"/>
            <p:nvPr/>
          </p:nvSpPr>
          <p:spPr>
            <a:xfrm rot="0">
              <a:off x="1680" y="2784"/>
              <a:ext cx="351" cy="288"/>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lang="en-US">
                  <a:solidFill>
                    <a:srgbClr val="CC0000"/>
                  </a:solidFill>
                  <a:effectLst>
                    <a:outerShdw algn="tl" blurRad="38100" dir="2700000" dist="38100">
                      <a:srgbClr val="C0C0C0"/>
                    </a:outerShdw>
                  </a:effectLst>
                  <a:latin typeface="" pitchFamily="18" charset="0"/>
                </a:rPr>
                <a:t>0V</a:t>
              </a:r>
            </a:p>
          </p:txBody>
        </p:sp>
        <p:sp>
          <p:nvSpPr>
            <p:cNvPr id="1049791" name="Text Box 47"/>
            <p:cNvSpPr txBox="1"/>
            <p:nvPr/>
          </p:nvSpPr>
          <p:spPr>
            <a:xfrm rot="0">
              <a:off x="1680" y="1440"/>
              <a:ext cx="447" cy="288"/>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lang="en-US">
                  <a:solidFill>
                    <a:srgbClr val="CC0000"/>
                  </a:solidFill>
                  <a:effectLst>
                    <a:outerShdw algn="tl" blurRad="38100" dir="2700000" dist="38100">
                      <a:srgbClr val="C0C0C0"/>
                    </a:outerShdw>
                  </a:effectLst>
                  <a:latin typeface="" pitchFamily="18" charset="0"/>
                </a:rPr>
                <a:t>10V</a:t>
              </a:r>
            </a:p>
          </p:txBody>
        </p:sp>
      </p:grpSp>
      <p:sp>
        <p:nvSpPr>
          <p:cNvPr id="1049792" name="Rectangle 48"/>
          <p:cNvSpPr/>
          <p:nvPr/>
        </p:nvSpPr>
        <p:spPr>
          <a:xfrm rot="0">
            <a:off x="4313237" y="2019618"/>
            <a:ext cx="4640262" cy="2047239"/>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pPr>
            <a:r>
              <a:rPr altLang="zh-CN" sz="2800" lang="en-US">
                <a:effectLst>
                  <a:outerShdw algn="tl" blurRad="38100" dir="2700000" dist="38100">
                    <a:srgbClr val="C0C0C0"/>
                  </a:outerShdw>
                </a:effectLst>
              </a:rPr>
              <a:t>    </a:t>
            </a:r>
            <a:r>
              <a:rPr altLang="en-US" sz="2800" lang="zh-CN">
                <a:effectLst>
                  <a:outerShdw algn="tl" blurRad="38100" dir="2700000" dist="38100">
                    <a:srgbClr val="C0C0C0"/>
                  </a:outerShdw>
                </a:effectLst>
              </a:rPr>
              <a:t>可见 </a:t>
            </a:r>
            <a:r>
              <a:rPr altLang="zh-CN" sz="2800" i="1" lang="en-US">
                <a:solidFill>
                  <a:srgbClr val="FF3300"/>
                </a:solidFill>
                <a:effectLst>
                  <a:outerShdw algn="tl" blurRad="38100" dir="2700000" dist="38100">
                    <a:srgbClr val="C0C0C0"/>
                  </a:outerShdw>
                </a:effectLst>
              </a:rPr>
              <a:t>u</a:t>
            </a:r>
            <a:r>
              <a:rPr altLang="zh-CN" baseline="-25000" sz="2800" lang="en-US">
                <a:solidFill>
                  <a:srgbClr val="FF0000"/>
                </a:solidFill>
              </a:rPr>
              <a:t>i </a:t>
            </a:r>
            <a:r>
              <a:rPr altLang="en-US" sz="2800" lang="zh-CN">
                <a:effectLst>
                  <a:outerShdw algn="tl" blurRad="38100" dir="2700000" dist="38100">
                    <a:srgbClr val="C0C0C0"/>
                  </a:outerShdw>
                </a:effectLst>
              </a:rPr>
              <a:t>在 </a:t>
            </a:r>
            <a:r>
              <a:rPr altLang="zh-CN" sz="2800" lang="en-US">
                <a:effectLst>
                  <a:outerShdw algn="tl" blurRad="38100" dir="2700000" dist="38100">
                    <a:srgbClr val="C0C0C0"/>
                  </a:outerShdw>
                </a:effectLst>
              </a:rPr>
              <a:t>0 ~ 10V </a:t>
            </a:r>
            <a:r>
              <a:rPr altLang="en-US" sz="2800" lang="zh-CN">
                <a:effectLst>
                  <a:outerShdw algn="tl" blurRad="38100" dir="2700000" dist="38100">
                    <a:srgbClr val="C0C0C0"/>
                  </a:outerShdw>
                </a:effectLst>
              </a:rPr>
              <a:t>连续变化时，两管子均截止</a:t>
            </a:r>
            <a:r>
              <a:rPr altLang="zh-CN" sz="2800" lang="en-US">
                <a:effectLst>
                  <a:outerShdw algn="tl" blurRad="38100" dir="2700000" dist="38100">
                    <a:srgbClr val="C0C0C0"/>
                  </a:outerShdw>
                </a:effectLst>
              </a:rPr>
              <a:t>,  </a:t>
            </a:r>
            <a:r>
              <a:rPr altLang="en-US" sz="2800" lang="zh-CN">
                <a:effectLst>
                  <a:outerShdw algn="tl" blurRad="38100" dir="2700000" dist="38100">
                    <a:srgbClr val="C0C0C0"/>
                  </a:outerShdw>
                </a:effectLst>
              </a:rPr>
              <a:t>传输门关断，</a:t>
            </a:r>
            <a:r>
              <a:rPr altLang="zh-CN" sz="2800" lang="en-US">
                <a:effectLst>
                  <a:outerShdw algn="tl" blurRad="38100" dir="2700000" dist="38100">
                    <a:srgbClr val="C0C0C0"/>
                  </a:outerShdw>
                </a:effectLst>
              </a:rPr>
              <a:t>(</a:t>
            </a:r>
            <a:r>
              <a:rPr altLang="en-US" sz="2800" lang="zh-CN">
                <a:effectLst>
                  <a:outerShdw algn="tl" blurRad="38100" dir="2700000" dist="38100">
                    <a:srgbClr val="C0C0C0"/>
                  </a:outerShdw>
                </a:effectLst>
              </a:rPr>
              <a:t>相当于开关断开</a:t>
            </a:r>
            <a:r>
              <a:rPr altLang="zh-CN" sz="2800" lang="en-US">
                <a:effectLst>
                  <a:outerShdw algn="tl" blurRad="38100" dir="2700000" dist="38100">
                    <a:srgbClr val="C0C0C0"/>
                  </a:outerShdw>
                </a:effectLst>
              </a:rPr>
              <a:t>) </a:t>
            </a:r>
            <a:r>
              <a:rPr altLang="zh-CN" sz="2800" i="1" lang="en-US">
                <a:solidFill>
                  <a:srgbClr val="FF3300"/>
                </a:solidFill>
                <a:effectLst>
                  <a:outerShdw algn="tl" blurRad="38100" dir="2700000" dist="38100">
                    <a:srgbClr val="C0C0C0"/>
                  </a:outerShdw>
                </a:effectLst>
              </a:rPr>
              <a:t>u</a:t>
            </a:r>
            <a:r>
              <a:rPr altLang="zh-CN" baseline="-25000" sz="2800" lang="en-US">
                <a:solidFill>
                  <a:srgbClr val="FF0000"/>
                </a:solidFill>
              </a:rPr>
              <a:t>i</a:t>
            </a:r>
            <a:r>
              <a:rPr altLang="en-US" sz="2800" lang="zh-CN">
                <a:effectLst>
                  <a:outerShdw algn="tl" blurRad="38100" dir="2700000" dist="38100">
                    <a:srgbClr val="C0C0C0"/>
                  </a:outerShdw>
                </a:effectLst>
              </a:rPr>
              <a:t>不能传输到输出端。</a:t>
            </a:r>
          </a:p>
        </p:txBody>
      </p:sp>
      <p:sp>
        <p:nvSpPr>
          <p:cNvPr id="1049793" name="Rectangle 49"/>
          <p:cNvSpPr/>
          <p:nvPr/>
        </p:nvSpPr>
        <p:spPr>
          <a:xfrm rot="0">
            <a:off x="381000" y="3311842"/>
            <a:ext cx="1681480" cy="44704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en-US" lang="zh-CN">
                <a:solidFill>
                  <a:srgbClr val="FF3300"/>
                </a:solidFill>
                <a:effectLst>
                  <a:outerShdw algn="tl" blurRad="38100" dir="2700000" dist="38100">
                    <a:srgbClr val="C0C0C0"/>
                  </a:outerShdw>
                </a:effectLst>
              </a:rPr>
              <a:t>（</a:t>
            </a:r>
            <a:r>
              <a:rPr altLang="zh-CN" lang="en-US">
                <a:solidFill>
                  <a:srgbClr val="FF3300"/>
                </a:solidFill>
                <a:effectLst>
                  <a:outerShdw algn="tl" blurRad="38100" dir="2700000" dist="38100">
                    <a:srgbClr val="C0C0C0"/>
                  </a:outerShdw>
                </a:effectLst>
              </a:rPr>
              <a:t>0~10V</a:t>
            </a:r>
            <a:r>
              <a:rPr altLang="en-US" lang="zh-CN">
                <a:solidFill>
                  <a:srgbClr val="FF3300"/>
                </a:solidFill>
                <a:effectLst>
                  <a:outerShdw algn="tl" blurRad="38100" dir="2700000" dist="38100">
                    <a:srgbClr val="C0C0C0"/>
                  </a:outerShdw>
                </a:effectLst>
              </a:rPr>
              <a:t>）</a:t>
            </a:r>
          </a:p>
        </p:txBody>
      </p:sp>
      <p:grpSp>
        <p:nvGrpSpPr>
          <p:cNvPr id="475" name=""/>
          <p:cNvGrpSpPr/>
          <p:nvPr/>
        </p:nvGrpSpPr>
        <p:grpSpPr>
          <a:xfrm rot="0">
            <a:off x="2895600" y="2468562"/>
            <a:ext cx="838200" cy="2819400"/>
            <a:chOff x="2160" y="1584"/>
            <a:chExt cx="528" cy="1776"/>
          </a:xfrm>
        </p:grpSpPr>
        <p:sp>
          <p:nvSpPr>
            <p:cNvPr id="1049794" name="AutoShape 51"/>
            <p:cNvSpPr/>
            <p:nvPr/>
          </p:nvSpPr>
          <p:spPr>
            <a:xfrm rot="0">
              <a:off x="2160" y="2976"/>
              <a:ext cx="528" cy="384"/>
            </a:xfrm>
            <a:prstGeom prst="wedgeEllipseCallout">
              <a:avLst>
                <a:gd name="adj1" fmla="val -142046"/>
                <a:gd name="adj2" fmla="val -110417"/>
              </a:avLst>
            </a:prstGeom>
            <a:solidFill>
              <a:srgbClr val="FFFFCC"/>
            </a:solidFill>
            <a:ln w="28575"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en-US" lang="zh-CN">
                  <a:solidFill>
                    <a:srgbClr val="CC0000"/>
                  </a:solidFill>
                  <a:effectLst>
                    <a:outerShdw algn="tl" blurRad="38100" dir="2700000" dist="38100">
                      <a:srgbClr val="C0C0C0"/>
                    </a:outerShdw>
                  </a:effectLst>
                  <a:latin typeface="" pitchFamily="18" charset="0"/>
                </a:rPr>
                <a:t>截止</a:t>
              </a:r>
            </a:p>
          </p:txBody>
        </p:sp>
        <p:sp>
          <p:nvSpPr>
            <p:cNvPr id="1049795" name="AutoShape 52"/>
            <p:cNvSpPr/>
            <p:nvPr/>
          </p:nvSpPr>
          <p:spPr>
            <a:xfrm rot="0">
              <a:off x="2160" y="1584"/>
              <a:ext cx="528" cy="384"/>
            </a:xfrm>
            <a:prstGeom prst="wedgeEllipseCallout">
              <a:avLst>
                <a:gd name="adj1" fmla="val -135417"/>
                <a:gd name="adj2" fmla="val 84634"/>
              </a:avLst>
            </a:prstGeom>
            <a:solidFill>
              <a:srgbClr val="FFFFCC"/>
            </a:solidFill>
            <a:ln w="28575"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en-US" lang="zh-CN">
                  <a:solidFill>
                    <a:srgbClr val="CC0000"/>
                  </a:solidFill>
                  <a:effectLst>
                    <a:outerShdw algn="tl" blurRad="38100" dir="2700000" dist="38100">
                      <a:srgbClr val="C0C0C0"/>
                    </a:outerShdw>
                  </a:effectLst>
                  <a:latin typeface="" pitchFamily="18" charset="0"/>
                </a:rPr>
                <a:t>截止</a:t>
              </a:r>
            </a:p>
          </p:txBody>
        </p:sp>
      </p:grpSp>
      <p:sp>
        <p:nvSpPr>
          <p:cNvPr id="1049796" name="Rectangle 54"/>
          <p:cNvSpPr/>
          <p:nvPr/>
        </p:nvSpPr>
        <p:spPr>
          <a:xfrm rot="0">
            <a:off x="4284662" y="4144962"/>
            <a:ext cx="1252537" cy="519112"/>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en-US" sz="2800" lang="zh-CN">
                <a:solidFill>
                  <a:srgbClr val="CC0000"/>
                </a:solidFill>
                <a:effectLst>
                  <a:outerShdw algn="tl" blurRad="38100" dir="2700000" dist="38100">
                    <a:srgbClr val="C0C0C0"/>
                  </a:outerShdw>
                </a:effectLst>
                <a:latin typeface="?" pitchFamily="0" charset="1"/>
              </a:rPr>
              <a:t>结论：</a:t>
            </a:r>
          </a:p>
        </p:txBody>
      </p:sp>
      <p:grpSp>
        <p:nvGrpSpPr>
          <p:cNvPr id="476" name=""/>
          <p:cNvGrpSpPr/>
          <p:nvPr/>
        </p:nvGrpSpPr>
        <p:grpSpPr>
          <a:xfrm rot="0">
            <a:off x="4313237" y="4725987"/>
            <a:ext cx="4729162" cy="1019174"/>
            <a:chOff x="2835" y="3025"/>
            <a:chExt cx="2979" cy="642"/>
          </a:xfrm>
        </p:grpSpPr>
        <p:sp>
          <p:nvSpPr>
            <p:cNvPr id="1049797" name="Rectangle 55"/>
            <p:cNvSpPr/>
            <p:nvPr/>
          </p:nvSpPr>
          <p:spPr>
            <a:xfrm rot="0">
              <a:off x="2835" y="3025"/>
              <a:ext cx="2964" cy="32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2800" i="1" lang="en-US">
                  <a:solidFill>
                    <a:srgbClr val="000099"/>
                  </a:solidFill>
                  <a:effectLst>
                    <a:outerShdw algn="tl" blurRad="38100" dir="2700000" dist="38100">
                      <a:srgbClr val="C0C0C0"/>
                    </a:outerShdw>
                  </a:effectLst>
                </a:rPr>
                <a:t>C</a:t>
              </a:r>
              <a:r>
                <a:rPr altLang="zh-CN" sz="2800" lang="en-US">
                  <a:solidFill>
                    <a:srgbClr val="000099"/>
                  </a:solidFill>
                  <a:effectLst>
                    <a:outerShdw algn="tl" blurRad="38100" dir="2700000" dist="38100">
                      <a:srgbClr val="C0C0C0"/>
                    </a:outerShdw>
                  </a:effectLst>
                </a:rPr>
                <a:t>= 1 (</a:t>
              </a:r>
              <a:r>
                <a:rPr altLang="zh-CN" sz="2800" i="1" lang="en-US">
                  <a:solidFill>
                    <a:srgbClr val="000099"/>
                  </a:solidFill>
                  <a:effectLst>
                    <a:outerShdw algn="tl" blurRad="38100" dir="2700000" dist="38100">
                      <a:srgbClr val="C0C0C0"/>
                    </a:outerShdw>
                  </a:effectLst>
                </a:rPr>
                <a:t>C</a:t>
              </a:r>
              <a:r>
                <a:rPr altLang="zh-CN" sz="2800" lang="en-US">
                  <a:solidFill>
                    <a:srgbClr val="000099"/>
                  </a:solidFill>
                  <a:effectLst>
                    <a:outerShdw algn="tl" blurRad="38100" dir="2700000" dist="38100">
                      <a:srgbClr val="C0C0C0"/>
                    </a:outerShdw>
                  </a:effectLst>
                </a:rPr>
                <a:t>= 0 )</a:t>
              </a:r>
              <a:r>
                <a:rPr altLang="en-US" sz="2800" lang="zh-CN">
                  <a:effectLst>
                    <a:outerShdw algn="tl" blurRad="38100" dir="2700000" dist="38100">
                      <a:srgbClr val="C0C0C0"/>
                    </a:outerShdw>
                  </a:effectLst>
                </a:rPr>
                <a:t>时传输门开通。</a:t>
              </a:r>
            </a:p>
          </p:txBody>
        </p:sp>
        <p:sp>
          <p:nvSpPr>
            <p:cNvPr id="1049798" name="Rectangle 56"/>
            <p:cNvSpPr/>
            <p:nvPr/>
          </p:nvSpPr>
          <p:spPr>
            <a:xfrm rot="0">
              <a:off x="2850" y="3345"/>
              <a:ext cx="2964" cy="32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2800" i="1" lang="en-US">
                  <a:solidFill>
                    <a:srgbClr val="000099"/>
                  </a:solidFill>
                  <a:effectLst>
                    <a:outerShdw algn="tl" blurRad="38100" dir="2700000" dist="38100">
                      <a:srgbClr val="C0C0C0"/>
                    </a:outerShdw>
                  </a:effectLst>
                </a:rPr>
                <a:t>C</a:t>
              </a:r>
              <a:r>
                <a:rPr altLang="zh-CN" sz="2800" lang="en-US">
                  <a:solidFill>
                    <a:srgbClr val="000099"/>
                  </a:solidFill>
                  <a:effectLst>
                    <a:outerShdw algn="tl" blurRad="38100" dir="2700000" dist="38100">
                      <a:srgbClr val="C0C0C0"/>
                    </a:outerShdw>
                  </a:effectLst>
                </a:rPr>
                <a:t>= 0 (</a:t>
              </a:r>
              <a:r>
                <a:rPr altLang="zh-CN" sz="2800" i="1" lang="en-US">
                  <a:solidFill>
                    <a:srgbClr val="000099"/>
                  </a:solidFill>
                  <a:effectLst>
                    <a:outerShdw algn="tl" blurRad="38100" dir="2700000" dist="38100">
                      <a:srgbClr val="C0C0C0"/>
                    </a:outerShdw>
                  </a:effectLst>
                </a:rPr>
                <a:t>C</a:t>
              </a:r>
              <a:r>
                <a:rPr altLang="zh-CN" sz="2800" lang="en-US">
                  <a:solidFill>
                    <a:srgbClr val="000099"/>
                  </a:solidFill>
                  <a:effectLst>
                    <a:outerShdw algn="tl" blurRad="38100" dir="2700000" dist="38100">
                      <a:srgbClr val="C0C0C0"/>
                    </a:outerShdw>
                  </a:effectLst>
                </a:rPr>
                <a:t>= 1 )</a:t>
              </a:r>
              <a:r>
                <a:rPr altLang="en-US" sz="2800" lang="zh-CN">
                  <a:effectLst>
                    <a:outerShdw algn="tl" blurRad="38100" dir="2700000" dist="38100">
                      <a:srgbClr val="C0C0C0"/>
                    </a:outerShdw>
                  </a:effectLst>
                </a:rPr>
                <a:t>时传输门关断。</a:t>
              </a:r>
            </a:p>
          </p:txBody>
        </p:sp>
        <p:sp>
          <p:nvSpPr>
            <p:cNvPr id="1049799" name="Line 57"/>
            <p:cNvSpPr/>
            <p:nvPr/>
          </p:nvSpPr>
          <p:spPr>
            <a:xfrm rot="0">
              <a:off x="3491" y="3390"/>
              <a:ext cx="144" cy="0"/>
            </a:xfrm>
            <a:prstGeom prst="line"/>
            <a:noFill/>
            <a:ln w="28575" cap="flat" cmpd="sng">
              <a:solidFill>
                <a:srgbClr val="000099">
                  <a:alpha val="100000"/>
                </a:srgbClr>
              </a:solidFill>
              <a:prstDash val="solid"/>
              <a:round/>
            </a:ln>
          </p:spPr>
        </p:sp>
        <p:sp>
          <p:nvSpPr>
            <p:cNvPr id="1049800" name="Line 58"/>
            <p:cNvSpPr/>
            <p:nvPr/>
          </p:nvSpPr>
          <p:spPr>
            <a:xfrm rot="0">
              <a:off x="3475" y="3070"/>
              <a:ext cx="144" cy="0"/>
            </a:xfrm>
            <a:prstGeom prst="line"/>
            <a:noFill/>
            <a:ln w="28575" cap="flat" cmpd="sng">
              <a:solidFill>
                <a:srgbClr val="000099">
                  <a:alpha val="100000"/>
                </a:srgbClr>
              </a:solidFill>
              <a:prstDash val="solid"/>
              <a:round/>
            </a:ln>
          </p:spPr>
        </p:sp>
      </p:grpSp>
      <p:sp>
        <p:nvSpPr>
          <p:cNvPr id="1049801" name="Rectangle 59"/>
          <p:cNvSpPr/>
          <p:nvPr/>
        </p:nvSpPr>
        <p:spPr>
          <a:xfrm rot="0">
            <a:off x="633412" y="508000"/>
            <a:ext cx="4764087" cy="57943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3200" lang="en-US">
                <a:solidFill>
                  <a:srgbClr val="000099"/>
                </a:solidFill>
              </a:rPr>
              <a:t>20.4. </a:t>
            </a:r>
            <a:r>
              <a:rPr altLang="en-US" sz="3200" lang="zh-CN">
                <a:solidFill>
                  <a:srgbClr val="000099"/>
                </a:solidFill>
                <a:effectLst>
                  <a:outerShdw algn="tl" blurRad="38100" dir="2700000" dist="38100">
                    <a:srgbClr val="C0C0C0"/>
                  </a:outerShdw>
                </a:effectLst>
                <a:latin typeface="" pitchFamily="18" charset="0"/>
              </a:rPr>
              <a:t>4  CMOS传输</a:t>
            </a:r>
            <a:r>
              <a:rPr altLang="zh-CN" sz="3200" lang="zh-CN">
                <a:solidFill>
                  <a:srgbClr val="000099"/>
                </a:solidFill>
                <a:effectLst>
                  <a:outerShdw algn="tl" blurRad="38100" dir="2700000" dist="38100">
                    <a:srgbClr val="C0C0C0"/>
                  </a:outerShdw>
                </a:effectLst>
                <a:latin typeface="" pitchFamily="18" charset="0"/>
              </a:rPr>
              <a:t>门电路</a:t>
            </a:r>
          </a:p>
        </p:txBody>
      </p:sp>
      <p:sp>
        <p:nvSpPr>
          <p:cNvPr id="1049802" name="Text Box 60"/>
          <p:cNvSpPr txBox="1"/>
          <p:nvPr/>
        </p:nvSpPr>
        <p:spPr>
          <a:xfrm rot="0">
            <a:off x="669925" y="1071562"/>
            <a:ext cx="1343025" cy="51911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E60000"/>
                </a:solidFill>
                <a:effectLst>
                  <a:outerShdw algn="tl" blurRad="38100" dir="2700000" dist="38100">
                    <a:srgbClr val="C0C0C0"/>
                  </a:outerShdw>
                </a:effectLst>
                <a:latin typeface="" pitchFamily="18" charset="0"/>
              </a:rPr>
              <a:t>1.  </a:t>
            </a:r>
            <a:r>
              <a:rPr altLang="en-US" sz="2800" lang="zh-CN">
                <a:solidFill>
                  <a:srgbClr val="E60000"/>
                </a:solidFill>
                <a:effectLst>
                  <a:outerShdw algn="tl" blurRad="38100" dir="2700000" dist="38100">
                    <a:srgbClr val="C0C0C0"/>
                  </a:outerShdw>
                </a:effectLst>
                <a:latin typeface="" pitchFamily="18" charset="0"/>
              </a:rPr>
              <a:t>电路</a:t>
            </a:r>
          </a:p>
        </p:txBody>
      </p:sp>
      <p:grpSp>
        <p:nvGrpSpPr>
          <p:cNvPr id="477" name=""/>
          <p:cNvGrpSpPr/>
          <p:nvPr/>
        </p:nvGrpSpPr>
        <p:grpSpPr>
          <a:xfrm rot="0">
            <a:off x="4313237" y="1062037"/>
            <a:ext cx="2209800" cy="1076325"/>
            <a:chOff x="2894" y="717"/>
            <a:chExt cx="1318" cy="678"/>
          </a:xfrm>
        </p:grpSpPr>
        <p:sp>
          <p:nvSpPr>
            <p:cNvPr id="1049803" name="Text Box 62"/>
            <p:cNvSpPr txBox="1"/>
            <p:nvPr/>
          </p:nvSpPr>
          <p:spPr>
            <a:xfrm rot="0">
              <a:off x="2914" y="717"/>
              <a:ext cx="1280"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zh-CN" sz="2800" lang="en-US">
                  <a:solidFill>
                    <a:srgbClr val="006600"/>
                  </a:solidFill>
                  <a:effectLst>
                    <a:outerShdw algn="tl" blurRad="38100" dir="2700000" dist="38100">
                      <a:srgbClr val="C0C0C0"/>
                    </a:outerShdw>
                  </a:effectLst>
                  <a:latin typeface="" pitchFamily="18" charset="0"/>
                </a:rPr>
                <a:t> </a:t>
              </a:r>
              <a:r>
                <a:rPr altLang="en-US" sz="2800" lang="zh-CN">
                  <a:solidFill>
                    <a:srgbClr val="E60000"/>
                  </a:solidFill>
                  <a:effectLst>
                    <a:outerShdw algn="tl" blurRad="38100" dir="2700000" dist="38100">
                      <a:srgbClr val="C0C0C0"/>
                    </a:outerShdw>
                  </a:effectLst>
                  <a:latin typeface="" pitchFamily="18" charset="0"/>
                </a:rPr>
                <a:t>2.  工作原理</a:t>
              </a:r>
            </a:p>
          </p:txBody>
        </p:sp>
        <p:grpSp>
          <p:nvGrpSpPr>
            <p:cNvPr id="478" name=""/>
            <p:cNvGrpSpPr/>
            <p:nvPr/>
          </p:nvGrpSpPr>
          <p:grpSpPr>
            <a:xfrm rot="0">
              <a:off x="2894" y="1008"/>
              <a:ext cx="1318" cy="387"/>
              <a:chOff x="2894" y="1008"/>
              <a:chExt cx="1318" cy="387"/>
            </a:xfrm>
          </p:grpSpPr>
          <p:sp>
            <p:nvSpPr>
              <p:cNvPr id="1049804" name="Text Box 64"/>
              <p:cNvSpPr txBox="1"/>
              <p:nvPr/>
            </p:nvSpPr>
            <p:spPr>
              <a:xfrm rot="0">
                <a:off x="2894" y="1008"/>
                <a:ext cx="536" cy="32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sz="2800" lang="zh-CN">
                    <a:effectLst>
                      <a:outerShdw algn="tl" blurRad="38100" dir="2700000" dist="38100">
                        <a:srgbClr val="C0C0C0"/>
                      </a:outerShdw>
                    </a:effectLst>
                    <a:latin typeface="" pitchFamily="18" charset="0"/>
                  </a:rPr>
                  <a:t>设：</a:t>
                </a:r>
              </a:p>
            </p:txBody>
          </p:sp>
          <p:graphicFrame>
            <p:nvGraphicFramePr>
              <p:cNvPr id="4194312" name=""/>
              <p:cNvGraphicFramePr>
                <a:graphicFrameLocks/>
              </p:cNvGraphicFramePr>
              <p:nvPr/>
            </p:nvGraphicFramePr>
            <p:xfrm rot="0">
              <a:off x="3272" y="1018"/>
              <a:ext cx="940" cy="377"/>
            </p:xfrm>
            <a:graphic>
              <a:graphicData uri="http://schemas.openxmlformats.org/presentationml/2006/ole">
                <mc:AlternateContent xmlns:mc="http://schemas.openxmlformats.org/markup-compatibility/2006">
                  <mc:Choice xmlns:v="urn:schemas-microsoft-com:vml" Requires="v">
                    <p:oleObj name="Equation" r:id="rId1" spid="" imgH="377" imgW="940" showAsIcon="0" progId="Equation.3">
                      <p:embed followColorScheme="full"/>
                      <p:pic>
                        <p:nvPicPr>
                          <p:cNvPr id="2097249" name="Object 65"/>
                          <p:cNvPicPr>
                            <a:picLocks/>
                          </p:cNvPicPr>
                          <p:nvPr/>
                        </p:nvPicPr>
                        <p:blipFill>
                          <a:blip xmlns:r="http://schemas.openxmlformats.org/officeDocument/2006/relationships" r:embed="rId2"/>
                          <a:srcRect l="0" t="0" r="0" b="0"/>
                          <a:stretch>
                            <a:fillRect/>
                          </a:stretch>
                        </p:blipFill>
                        <p:spPr>
                          <a:xfrm rot="0">
                            <a:off x="3272" y="1018"/>
                            <a:ext cx="940" cy="377"/>
                          </a:xfrm>
                          <a:prstGeom prst="rect"/>
                          <a:noFill/>
                          <a:ln>
                            <a:noFill/>
                          </a:ln>
                        </p:spPr>
                      </p:pic>
                    </p:oleObj>
                  </mc:Choice>
                  <mc:Fallback>
                    <p:oleObj name="Equation" r:id="rId1" spid="" imgH="377" imgW="940" showAsIcon="0" progId="Equation.3">
                      <p:embed followColorScheme="full"/>
                      <p:pic>
                        <p:nvPicPr>
                          <p:cNvPr id="2097249" name="Object 65"/>
                          <p:cNvPicPr>
                            <a:picLocks/>
                          </p:cNvPicPr>
                          <p:nvPr/>
                        </p:nvPicPr>
                        <p:blipFill>
                          <a:blip xmlns:r="http://schemas.openxmlformats.org/officeDocument/2006/relationships" r:embed="rId2"/>
                          <a:srcRect l="0" t="0" r="0" b="0"/>
                          <a:stretch>
                            <a:fillRect/>
                          </a:stretch>
                        </p:blipFill>
                        <p:spPr>
                          <a:xfrm rot="0">
                            <a:off x="3272" y="1018"/>
                            <a:ext cx="940" cy="377"/>
                          </a:xfrm>
                          <a:prstGeom prst="rect"/>
                          <a:noFill/>
                          <a:ln>
                            <a:noFill/>
                          </a:ln>
                        </p:spPr>
                      </p:pic>
                    </p:oleObj>
                  </mc:Fallback>
                </mc:AlternateContent>
              </a:graphicData>
            </a:graphic>
          </p:graphicFrame>
        </p:grpSp>
      </p:grpSp>
      <p:pic>
        <p:nvPicPr>
          <p:cNvPr id="2097250" name="Picture 68" descr="图片30"/>
          <p:cNvPicPr>
            <a:picLocks/>
          </p:cNvPicPr>
          <p:nvPr/>
        </p:nvPicPr>
        <p:blipFill>
          <a:blip xmlns:r="http://schemas.openxmlformats.org/officeDocument/2006/relationships" r:embed="rId3"/>
          <a:srcRect l="0" t="0" r="0" b="0"/>
          <a:stretch>
            <a:fillRect/>
          </a:stretch>
        </p:blipFill>
        <p:spPr>
          <a:xfrm rot="0">
            <a:off x="684212" y="1785937"/>
            <a:ext cx="3190875" cy="404177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477"/>
                                        </p:tgtEl>
                                        <p:attrNameLst>
                                          <p:attrName>style.visibility</p:attrName>
                                        </p:attrNameLst>
                                      </p:cBhvr>
                                      <p:to>
                                        <p:strVal val="visible"/>
                                      </p:to>
                                    </p:set>
                                    <p:animEffect transition="in" filter="wipe(left)">
                                      <p:cBhvr>
                                        <p:cTn dur="500" id="7"/>
                                        <p:tgtEl>
                                          <p:spTgt spid="47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474"/>
                                        </p:tgtEl>
                                        <p:attrNameLst>
                                          <p:attrName>style.visibility</p:attrName>
                                        </p:attrNameLst>
                                      </p:cBhvr>
                                      <p:to>
                                        <p:strVal val="visible"/>
                                      </p:to>
                                    </p:set>
                                    <p:animEffect transition="in" filter="wipe(left)">
                                      <p:cBhvr>
                                        <p:cTn dur="500" id="12"/>
                                        <p:tgtEl>
                                          <p:spTgt spid="47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793"/>
                                        </p:tgtEl>
                                        <p:attrNameLst>
                                          <p:attrName>style.visibility</p:attrName>
                                        </p:attrNameLst>
                                      </p:cBhvr>
                                      <p:to>
                                        <p:strVal val="visible"/>
                                      </p:to>
                                    </p:set>
                                    <p:animEffect transition="in" filter="wipe(left)">
                                      <p:cBhvr>
                                        <p:cTn dur="500" id="17"/>
                                        <p:tgtEl>
                                          <p:spTgt spid="1049793"/>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2">
                                  <p:stCondLst>
                                    <p:cond delay="0"/>
                                  </p:stCondLst>
                                  <p:childTnLst>
                                    <p:set>
                                      <p:cBhvr>
                                        <p:cTn dur="1" fill="hold" id="21">
                                          <p:stCondLst>
                                            <p:cond delay="0"/>
                                          </p:stCondLst>
                                        </p:cTn>
                                        <p:tgtEl>
                                          <p:spTgt spid="475"/>
                                        </p:tgtEl>
                                        <p:attrNameLst>
                                          <p:attrName>style.visibility</p:attrName>
                                        </p:attrNameLst>
                                      </p:cBhvr>
                                      <p:to>
                                        <p:strVal val="visible"/>
                                      </p:to>
                                    </p:set>
                                    <p:animEffect transition="in" filter="wipe(right)">
                                      <p:cBhvr>
                                        <p:cTn dur="500" id="22"/>
                                        <p:tgtEl>
                                          <p:spTgt spid="475"/>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childTnLst>
                                    <p:set>
                                      <p:cBhvr>
                                        <p:cTn dur="1" fill="hold" id="26">
                                          <p:stCondLst>
                                            <p:cond delay="0"/>
                                          </p:stCondLst>
                                        </p:cTn>
                                        <p:tgtEl>
                                          <p:spTgt spid="1049792"/>
                                        </p:tgtEl>
                                        <p:attrNameLst>
                                          <p:attrName>style.visibility</p:attrName>
                                        </p:attrNameLst>
                                      </p:cBhvr>
                                      <p:to>
                                        <p:strVal val="visible"/>
                                      </p:to>
                                    </p:set>
                                    <p:animEffect transition="in" filter="wipe(left)">
                                      <p:cBhvr>
                                        <p:cTn dur="500" id="27"/>
                                        <p:tgtEl>
                                          <p:spTgt spid="1049792"/>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childTnLst>
                                    <p:set>
                                      <p:cBhvr>
                                        <p:cTn dur="1" fill="hold" id="31">
                                          <p:stCondLst>
                                            <p:cond delay="0"/>
                                          </p:stCondLst>
                                        </p:cTn>
                                        <p:tgtEl>
                                          <p:spTgt spid="1049796"/>
                                        </p:tgtEl>
                                        <p:attrNameLst>
                                          <p:attrName>style.visibility</p:attrName>
                                        </p:attrNameLst>
                                      </p:cBhvr>
                                      <p:to>
                                        <p:strVal val="visible"/>
                                      </p:to>
                                    </p:set>
                                    <p:animEffect transition="in" filter="wipe(left)">
                                      <p:cBhvr>
                                        <p:cTn dur="500" id="32"/>
                                        <p:tgtEl>
                                          <p:spTgt spid="1049796"/>
                                        </p:tgtEl>
                                      </p:cBhvr>
                                    </p:animEffect>
                                  </p:childTnLst>
                                </p:cTn>
                              </p:par>
                              <p:par>
                                <p:cTn fill="hold" id="33" nodeType="withEffect" presetClass="entr" presetID="22" presetSubtype="8">
                                  <p:stCondLst>
                                    <p:cond delay="0"/>
                                  </p:stCondLst>
                                  <p:childTnLst>
                                    <p:set>
                                      <p:cBhvr>
                                        <p:cTn dur="1" fill="hold" id="34">
                                          <p:stCondLst>
                                            <p:cond delay="0"/>
                                          </p:stCondLst>
                                        </p:cTn>
                                        <p:tgtEl>
                                          <p:spTgt spid="476"/>
                                        </p:tgtEl>
                                        <p:attrNameLst>
                                          <p:attrName>style.visibility</p:attrName>
                                        </p:attrNameLst>
                                      </p:cBhvr>
                                      <p:to>
                                        <p:strVal val="visible"/>
                                      </p:to>
                                    </p:set>
                                    <p:animEffect transition="in" filter="wipe(left)">
                                      <p:cBhvr>
                                        <p:cTn dur="500" id="35"/>
                                        <p:tgtEl>
                                          <p:spTgt spid="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92" grpId="0" uiExpand="0" build="whole"/>
      <p:bldP spid="1049793" grpId="0" uiExpand="0" build="whole"/>
      <p:bldP spid="1049796" grpId="0" uiExpand="0" build="whole"/>
    </p:bldLst>
  </p:timing>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479" name=""/>
        <p:cNvGrpSpPr/>
        <p:nvPr/>
      </p:nvGrpSpPr>
      <p:grpSpPr>
        <a:xfrm rot="0">
          <a:off x="0" y="0"/>
          <a:ext cx="0" cy="0"/>
          <a:chOff x="0" y="0"/>
          <a:chExt cx="0" cy="0"/>
        </a:xfrm>
      </p:grpSpPr>
      <p:sp>
        <p:nvSpPr>
          <p:cNvPr id="1049805" name="Rectangle 17"/>
          <p:cNvSpPr/>
          <p:nvPr/>
        </p:nvSpPr>
        <p:spPr>
          <a:xfrm rot="0">
            <a:off x="5940425" y="5821362"/>
            <a:ext cx="1409700" cy="457200"/>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en-US" lang="zh-CN">
                <a:solidFill>
                  <a:srgbClr val="000099"/>
                </a:solidFill>
                <a:effectLst>
                  <a:outerShdw algn="tl" blurRad="38100" dir="2700000" dist="38100">
                    <a:srgbClr val="C0C0C0"/>
                  </a:outerShdw>
                </a:effectLst>
                <a:latin typeface="" pitchFamily="18" charset="0"/>
              </a:rPr>
              <a:t>开关电路</a:t>
            </a:r>
          </a:p>
        </p:txBody>
      </p:sp>
      <p:sp>
        <p:nvSpPr>
          <p:cNvPr id="1049806" name="Rectangle 65"/>
          <p:cNvSpPr/>
          <p:nvPr/>
        </p:nvSpPr>
        <p:spPr>
          <a:xfrm rot="0">
            <a:off x="468312" y="404812"/>
            <a:ext cx="4764087" cy="579437"/>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r>
              <a:rPr altLang="zh-CN" sz="3200" lang="en-US">
                <a:solidFill>
                  <a:srgbClr val="000099"/>
                </a:solidFill>
              </a:rPr>
              <a:t>20.4. </a:t>
            </a:r>
            <a:r>
              <a:rPr altLang="en-US" sz="3200" lang="zh-CN">
                <a:solidFill>
                  <a:srgbClr val="000099"/>
                </a:solidFill>
                <a:effectLst>
                  <a:outerShdw algn="tl" blurRad="38100" dir="2700000" dist="38100">
                    <a:srgbClr val="C0C0C0"/>
                  </a:outerShdw>
                </a:effectLst>
                <a:latin typeface="" pitchFamily="18" charset="0"/>
              </a:rPr>
              <a:t>4  CMOS传输</a:t>
            </a:r>
            <a:r>
              <a:rPr altLang="zh-CN" sz="3200" lang="zh-CN">
                <a:solidFill>
                  <a:srgbClr val="000099"/>
                </a:solidFill>
                <a:effectLst>
                  <a:outerShdw algn="tl" blurRad="38100" dir="2700000" dist="38100">
                    <a:srgbClr val="C0C0C0"/>
                  </a:outerShdw>
                </a:effectLst>
                <a:latin typeface="" pitchFamily="18" charset="0"/>
              </a:rPr>
              <a:t>门电路</a:t>
            </a:r>
          </a:p>
        </p:txBody>
      </p:sp>
      <p:pic>
        <p:nvPicPr>
          <p:cNvPr id="2097251" name="Picture 66" descr="图片23"/>
          <p:cNvPicPr>
            <a:picLocks/>
          </p:cNvPicPr>
          <p:nvPr/>
        </p:nvPicPr>
        <p:blipFill>
          <a:blip xmlns:r="http://schemas.openxmlformats.org/officeDocument/2006/relationships" r:embed="rId1"/>
          <a:srcRect l="0" t="0" r="0" b="0"/>
          <a:stretch>
            <a:fillRect/>
          </a:stretch>
        </p:blipFill>
        <p:spPr>
          <a:xfrm rot="0">
            <a:off x="4883150" y="679450"/>
            <a:ext cx="2784475" cy="2638425"/>
          </a:xfrm>
          <a:prstGeom prst="rect"/>
          <a:noFill/>
          <a:ln>
            <a:noFill/>
          </a:ln>
        </p:spPr>
      </p:pic>
      <p:pic>
        <p:nvPicPr>
          <p:cNvPr id="2097252" name="Picture 67" descr="图片24"/>
          <p:cNvPicPr>
            <a:picLocks/>
          </p:cNvPicPr>
          <p:nvPr/>
        </p:nvPicPr>
        <p:blipFill>
          <a:blip xmlns:r="http://schemas.openxmlformats.org/officeDocument/2006/relationships" r:embed="rId2"/>
          <a:srcRect l="0" t="0" r="0" b="0"/>
          <a:stretch>
            <a:fillRect/>
          </a:stretch>
        </p:blipFill>
        <p:spPr>
          <a:xfrm rot="0">
            <a:off x="4883150" y="3200400"/>
            <a:ext cx="2784475" cy="2638425"/>
          </a:xfrm>
          <a:prstGeom prst="rect"/>
          <a:noFill/>
          <a:ln>
            <a:noFill/>
          </a:ln>
        </p:spPr>
      </p:pic>
      <p:pic>
        <p:nvPicPr>
          <p:cNvPr id="2097253" name="Picture 68" descr="图片31"/>
          <p:cNvPicPr>
            <a:picLocks/>
          </p:cNvPicPr>
          <p:nvPr/>
        </p:nvPicPr>
        <p:blipFill>
          <a:blip xmlns:r="http://schemas.openxmlformats.org/officeDocument/2006/relationships" r:embed="rId3"/>
          <a:srcRect l="0" t="0" r="0" b="0"/>
          <a:stretch>
            <a:fillRect/>
          </a:stretch>
        </p:blipFill>
        <p:spPr>
          <a:xfrm rot="0">
            <a:off x="1187450" y="1484312"/>
            <a:ext cx="2830512" cy="339725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2097253"/>
                                        </p:tgtEl>
                                        <p:attrNameLst>
                                          <p:attrName>style.visibility</p:attrName>
                                        </p:attrNameLst>
                                      </p:cBhvr>
                                      <p:to>
                                        <p:strVal val="visible"/>
                                      </p:to>
                                    </p:set>
                                    <p:animEffect transition="in" filter="wipe(left)">
                                      <p:cBhvr>
                                        <p:cTn dur="1000" id="7"/>
                                        <p:tgtEl>
                                          <p:spTgt spid="2097253"/>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2097251"/>
                                        </p:tgtEl>
                                        <p:attrNameLst>
                                          <p:attrName>style.visibility</p:attrName>
                                        </p:attrNameLst>
                                      </p:cBhvr>
                                      <p:to>
                                        <p:strVal val="visible"/>
                                      </p:to>
                                    </p:set>
                                    <p:animEffect transition="in" filter="wipe(left)">
                                      <p:cBhvr>
                                        <p:cTn dur="1000" id="12"/>
                                        <p:tgtEl>
                                          <p:spTgt spid="2097251"/>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2097252"/>
                                        </p:tgtEl>
                                        <p:attrNameLst>
                                          <p:attrName>style.visibility</p:attrName>
                                        </p:attrNameLst>
                                      </p:cBhvr>
                                      <p:to>
                                        <p:strVal val="visible"/>
                                      </p:to>
                                    </p:set>
                                    <p:animEffect transition="in" filter="wipe(left)">
                                      <p:cBhvr>
                                        <p:cTn dur="1000" id="17"/>
                                        <p:tgtEl>
                                          <p:spTgt spid="2097252"/>
                                        </p:tgtEl>
                                      </p:cBhvr>
                                    </p:animEffect>
                                  </p:childTnLst>
                                </p:cTn>
                              </p:par>
                            </p:childTnLst>
                          </p:cTn>
                        </p:par>
                        <p:par>
                          <p:cTn fill="hold" id="18">
                            <p:stCondLst>
                              <p:cond delay="1000"/>
                            </p:stCondLst>
                            <p:childTnLst>
                              <p:par>
                                <p:cTn fill="hold" grpId="0" id="19" nodeType="afterEffect" presetClass="entr" presetID="22" presetSubtype="8">
                                  <p:stCondLst>
                                    <p:cond delay="0"/>
                                  </p:stCondLst>
                                  <p:childTnLst>
                                    <p:set>
                                      <p:cBhvr>
                                        <p:cTn dur="1" fill="hold" id="20">
                                          <p:stCondLst>
                                            <p:cond delay="0"/>
                                          </p:stCondLst>
                                        </p:cTn>
                                        <p:tgtEl>
                                          <p:spTgt spid="1049805"/>
                                        </p:tgtEl>
                                        <p:attrNameLst>
                                          <p:attrName>style.visibility</p:attrName>
                                        </p:attrNameLst>
                                      </p:cBhvr>
                                      <p:to>
                                        <p:strVal val="visible"/>
                                      </p:to>
                                    </p:set>
                                    <p:animEffect transition="in" filter="wipe(left)">
                                      <p:cBhvr>
                                        <p:cTn dur="500" id="21"/>
                                        <p:tgtEl>
                                          <p:spTgt spid="1049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05" grpId="0" uiExpand="0" build="whole"/>
    </p:bldLst>
  </p:timing>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480" name=""/>
        <p:cNvGrpSpPr/>
        <p:nvPr/>
      </p:nvGrpSpPr>
      <p:grpSpPr>
        <a:xfrm rot="0">
          <a:off x="0" y="0"/>
          <a:ext cx="0" cy="0"/>
          <a:chOff x="0" y="0"/>
          <a:chExt cx="0" cy="0"/>
        </a:xfrm>
      </p:grpSpPr>
      <p:sp>
        <p:nvSpPr>
          <p:cNvPr id="1049807" name="AutoShape 2"/>
          <p:cNvSpPr/>
          <p:nvPr/>
        </p:nvSpPr>
        <p:spPr>
          <a:xfrm rot="0">
            <a:off x="533400" y="620712"/>
            <a:ext cx="533400" cy="457200"/>
          </a:xfrm>
          <a:custGeom>
            <a:avLst/>
            <a:gdLst>
              <a:gd name="l" fmla="*/ 164831 w 533400"/>
              <a:gd name="t" fmla="*/ 174636 h 457200"/>
              <a:gd name="r" fmla="*/ 368569 w 533400"/>
              <a:gd name="b" fmla="*/ 349267 h 457200"/>
            </a:gdLst>
            <a:ahLst/>
            <a:rect l="l" t="t" r="r" b="b"/>
            <a:pathLst>
              <a:path w="533400" h="457200">
                <a:moveTo>
                  <a:pt x="1" y="174634"/>
                </a:moveTo>
                <a:lnTo>
                  <a:pt x="203742" y="174636"/>
                </a:lnTo>
                <a:lnTo>
                  <a:pt x="266700" y="0"/>
                </a:lnTo>
                <a:lnTo>
                  <a:pt x="329658" y="174636"/>
                </a:lnTo>
                <a:lnTo>
                  <a:pt x="533399" y="174634"/>
                </a:lnTo>
                <a:lnTo>
                  <a:pt x="368569" y="282564"/>
                </a:lnTo>
                <a:lnTo>
                  <a:pt x="431530" y="457198"/>
                </a:lnTo>
                <a:lnTo>
                  <a:pt x="266700" y="349267"/>
                </a:lnTo>
                <a:lnTo>
                  <a:pt x="101870" y="457198"/>
                </a:lnTo>
                <a:lnTo>
                  <a:pt x="164831" y="282564"/>
                </a:lnTo>
              </a:path>
            </a:pathLst>
          </a:custGeom>
          <a:solidFill>
            <a:srgbClr val="FF3300"/>
          </a:solidFill>
          <a:ln w="9525"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pic>
        <p:nvPicPr>
          <p:cNvPr id="2097254" name="WordArt 3"/>
          <p:cNvPicPr>
            <a:picLocks/>
          </p:cNvPicPr>
          <p:nvPr/>
        </p:nvPicPr>
        <p:blipFill>
          <a:blip xmlns:r="http://schemas.openxmlformats.org/officeDocument/2006/relationships" r:embed="rId1"/>
          <a:srcRect l="0" t="0" r="0" b="0"/>
          <a:stretch>
            <a:fillRect/>
          </a:stretch>
        </p:blipFill>
        <p:spPr>
          <a:xfrm rot="0">
            <a:off x="1127125" y="596900"/>
            <a:ext cx="2511425" cy="566737"/>
          </a:xfrm>
          <a:prstGeom prst="rect"/>
          <a:noFill/>
          <a:ln>
            <a:noFill/>
          </a:ln>
        </p:spPr>
      </p:pic>
      <p:sp>
        <p:nvSpPr>
          <p:cNvPr id="1049808" name="Text Box 4"/>
          <p:cNvSpPr txBox="1"/>
          <p:nvPr/>
        </p:nvSpPr>
        <p:spPr>
          <a:xfrm rot="0">
            <a:off x="533400" y="1371600"/>
            <a:ext cx="8359775"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effectLst>
                  <a:outerShdw algn="tl" blurRad="38100" dir="2700000" dist="38100">
                    <a:srgbClr val="C0C0C0"/>
                  </a:outerShdw>
                </a:effectLst>
                <a:latin typeface="" pitchFamily="18" charset="0"/>
              </a:rPr>
              <a:t>(1) </a:t>
            </a:r>
            <a:r>
              <a:rPr altLang="en-US" sz="2800" lang="zh-CN">
                <a:effectLst>
                  <a:outerShdw algn="tl" blurRad="38100" dir="2700000" dist="38100">
                    <a:srgbClr val="C0C0C0"/>
                  </a:outerShdw>
                </a:effectLst>
                <a:latin typeface="" pitchFamily="18" charset="0"/>
              </a:rPr>
              <a:t>静态功耗低</a:t>
            </a:r>
            <a:r>
              <a:rPr altLang="zh-CN" sz="2800" lang="en-US">
                <a:effectLst>
                  <a:outerShdw algn="tl" blurRad="38100" dir="2700000" dist="38100">
                    <a:srgbClr val="C0C0C0"/>
                  </a:outerShdw>
                </a:effectLst>
                <a:latin typeface="" pitchFamily="18" charset="0"/>
              </a:rPr>
              <a:t>(</a:t>
            </a:r>
            <a:r>
              <a:rPr altLang="en-US" sz="2800" lang="zh-CN">
                <a:effectLst>
                  <a:outerShdw algn="tl" blurRad="38100" dir="2700000" dist="38100">
                    <a:srgbClr val="C0C0C0"/>
                  </a:outerShdw>
                </a:effectLst>
                <a:latin typeface="" pitchFamily="18" charset="0"/>
              </a:rPr>
              <a:t>每门只有</a:t>
            </a:r>
            <a:r>
              <a:rPr altLang="zh-CN" sz="2800" lang="en-US">
                <a:effectLst>
                  <a:outerShdw algn="tl" blurRad="38100" dir="2700000" dist="38100">
                    <a:srgbClr val="C0C0C0"/>
                  </a:outerShdw>
                </a:effectLst>
                <a:latin typeface="" pitchFamily="18" charset="0"/>
              </a:rPr>
              <a:t>0.01mW, TTL</a:t>
            </a:r>
            <a:r>
              <a:rPr altLang="en-US" sz="2800" lang="zh-CN">
                <a:effectLst>
                  <a:outerShdw algn="tl" blurRad="38100" dir="2700000" dist="38100">
                    <a:srgbClr val="C0C0C0"/>
                  </a:outerShdw>
                </a:effectLst>
                <a:latin typeface="" pitchFamily="18" charset="0"/>
              </a:rPr>
              <a:t>每门</a:t>
            </a:r>
            <a:r>
              <a:rPr altLang="zh-CN" sz="2800" lang="en-US">
                <a:effectLst>
                  <a:outerShdw algn="tl" blurRad="38100" dir="2700000" dist="38100">
                    <a:srgbClr val="C0C0C0"/>
                  </a:outerShdw>
                </a:effectLst>
                <a:latin typeface="" pitchFamily="18" charset="0"/>
              </a:rPr>
              <a:t>10mW)</a:t>
            </a:r>
          </a:p>
        </p:txBody>
      </p:sp>
      <p:sp>
        <p:nvSpPr>
          <p:cNvPr id="1049809" name="Rectangle 5"/>
          <p:cNvSpPr/>
          <p:nvPr/>
        </p:nvSpPr>
        <p:spPr>
          <a:xfrm rot="0">
            <a:off x="533400" y="1905000"/>
            <a:ext cx="39624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effectLst>
                  <a:outerShdw algn="tl" blurRad="38100" dir="2700000" dist="38100">
                    <a:srgbClr val="C0C0C0"/>
                  </a:outerShdw>
                </a:effectLst>
                <a:latin typeface="" pitchFamily="18" charset="0"/>
              </a:rPr>
              <a:t>(2) </a:t>
            </a:r>
            <a:r>
              <a:rPr altLang="en-US" sz="2800" lang="zh-CN">
                <a:effectLst>
                  <a:outerShdw algn="tl" blurRad="38100" dir="2700000" dist="38100">
                    <a:srgbClr val="C0C0C0"/>
                  </a:outerShdw>
                </a:effectLst>
                <a:latin typeface="" pitchFamily="18" charset="0"/>
              </a:rPr>
              <a:t>抗干扰能力强</a:t>
            </a:r>
          </a:p>
        </p:txBody>
      </p:sp>
      <p:sp>
        <p:nvSpPr>
          <p:cNvPr id="1049810" name="Rectangle 6"/>
          <p:cNvSpPr/>
          <p:nvPr/>
        </p:nvSpPr>
        <p:spPr>
          <a:xfrm rot="0">
            <a:off x="533400" y="2376487"/>
            <a:ext cx="32004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effectLst>
                  <a:outerShdw algn="tl" blurRad="38100" dir="2700000" dist="38100">
                    <a:srgbClr val="C0C0C0"/>
                  </a:outerShdw>
                </a:effectLst>
                <a:latin typeface="" pitchFamily="18" charset="0"/>
              </a:rPr>
              <a:t>(3) </a:t>
            </a:r>
            <a:r>
              <a:rPr altLang="en-US" sz="2800" lang="zh-CN">
                <a:effectLst>
                  <a:outerShdw algn="tl" blurRad="38100" dir="2700000" dist="38100">
                    <a:srgbClr val="C0C0C0"/>
                  </a:outerShdw>
                </a:effectLst>
                <a:latin typeface="" pitchFamily="18" charset="0"/>
              </a:rPr>
              <a:t>扇出系数大</a:t>
            </a:r>
          </a:p>
        </p:txBody>
      </p:sp>
      <p:sp>
        <p:nvSpPr>
          <p:cNvPr id="1049811" name="Rectangle 7"/>
          <p:cNvSpPr/>
          <p:nvPr/>
        </p:nvSpPr>
        <p:spPr>
          <a:xfrm rot="0">
            <a:off x="533400" y="2909887"/>
            <a:ext cx="71628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effectLst>
                  <a:outerShdw algn="tl" blurRad="38100" dir="2700000" dist="38100">
                    <a:srgbClr val="C0C0C0"/>
                  </a:outerShdw>
                </a:effectLst>
                <a:latin typeface="" pitchFamily="18" charset="0"/>
              </a:rPr>
              <a:t>(4) </a:t>
            </a:r>
            <a:r>
              <a:rPr altLang="en-US" sz="2800" lang="zh-CN">
                <a:effectLst>
                  <a:outerShdw algn="tl" blurRad="38100" dir="2700000" dist="38100">
                    <a:srgbClr val="C0C0C0"/>
                  </a:outerShdw>
                </a:effectLst>
                <a:latin typeface="" pitchFamily="18" charset="0"/>
              </a:rPr>
              <a:t>允许电源电压范围宽 </a:t>
            </a:r>
            <a:r>
              <a:rPr altLang="zh-CN" sz="2800" lang="en-US">
                <a:effectLst>
                  <a:outerShdw algn="tl" blurRad="38100" dir="2700000" dist="38100">
                    <a:srgbClr val="C0C0C0"/>
                  </a:outerShdw>
                </a:effectLst>
                <a:latin typeface="" pitchFamily="18" charset="0"/>
              </a:rPr>
              <a:t>(3 ~ 18V)</a:t>
            </a:r>
          </a:p>
        </p:txBody>
      </p:sp>
      <p:grpSp>
        <p:nvGrpSpPr>
          <p:cNvPr id="481" name=""/>
          <p:cNvGrpSpPr/>
          <p:nvPr/>
        </p:nvGrpSpPr>
        <p:grpSpPr>
          <a:xfrm rot="0">
            <a:off x="563562" y="3619500"/>
            <a:ext cx="2941637" cy="495300"/>
            <a:chOff x="576" y="2496"/>
            <a:chExt cx="1853" cy="312"/>
          </a:xfrm>
        </p:grpSpPr>
        <p:sp>
          <p:nvSpPr>
            <p:cNvPr id="1049812" name="AutoShape 9"/>
            <p:cNvSpPr/>
            <p:nvPr/>
          </p:nvSpPr>
          <p:spPr>
            <a:xfrm rot="0">
              <a:off x="576" y="2496"/>
              <a:ext cx="288" cy="288"/>
            </a:xfrm>
            <a:custGeom>
              <a:avLst/>
              <a:gdLst>
                <a:gd name="l" fmla="*/ 89 w 288"/>
                <a:gd name="t" fmla="*/ 110 h 288"/>
                <a:gd name="r" fmla="*/ 199 w 288"/>
                <a:gd name="b" fmla="*/ 220 h 288"/>
              </a:gdLst>
              <a:ahLst/>
              <a:rect l="l" t="t" r="r" b="b"/>
              <a:pathLst>
                <a:path w="288" h="288">
                  <a:moveTo>
                    <a:pt x="0" y="110"/>
                  </a:moveTo>
                  <a:lnTo>
                    <a:pt x="110" y="110"/>
                  </a:lnTo>
                  <a:lnTo>
                    <a:pt x="144" y="0"/>
                  </a:lnTo>
                  <a:lnTo>
                    <a:pt x="178" y="110"/>
                  </a:lnTo>
                  <a:lnTo>
                    <a:pt x="288" y="110"/>
                  </a:lnTo>
                  <a:lnTo>
                    <a:pt x="199" y="178"/>
                  </a:lnTo>
                  <a:lnTo>
                    <a:pt x="233" y="288"/>
                  </a:lnTo>
                  <a:lnTo>
                    <a:pt x="144" y="220"/>
                  </a:lnTo>
                  <a:lnTo>
                    <a:pt x="55" y="288"/>
                  </a:lnTo>
                  <a:lnTo>
                    <a:pt x="89" y="178"/>
                  </a:lnTo>
                </a:path>
              </a:pathLst>
            </a:custGeom>
            <a:solidFill>
              <a:srgbClr val="FF3300"/>
            </a:solidFill>
            <a:ln w="9525" cap="flat" cmpd="sng">
              <a:solidFill>
                <a:srgbClr val="FF33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pic>
          <p:nvPicPr>
            <p:cNvPr id="2097255" name="WordArt 10"/>
            <p:cNvPicPr>
              <a:picLocks/>
            </p:cNvPicPr>
            <p:nvPr/>
          </p:nvPicPr>
          <p:blipFill>
            <a:blip xmlns:r="http://schemas.openxmlformats.org/officeDocument/2006/relationships" r:embed="rId2"/>
            <a:srcRect l="0" t="0" r="0" b="0"/>
            <a:stretch>
              <a:fillRect/>
            </a:stretch>
          </p:blipFill>
          <p:spPr>
            <a:xfrm rot="0">
              <a:off x="997" y="2485"/>
              <a:ext cx="1459" cy="349"/>
            </a:xfrm>
            <a:prstGeom prst="rect"/>
            <a:noFill/>
            <a:ln>
              <a:noFill/>
            </a:ln>
          </p:spPr>
        </p:pic>
      </p:grpSp>
      <p:sp>
        <p:nvSpPr>
          <p:cNvPr id="1049813" name="Text Box 11"/>
          <p:cNvSpPr txBox="1"/>
          <p:nvPr/>
        </p:nvSpPr>
        <p:spPr>
          <a:xfrm rot="0">
            <a:off x="533400" y="4191000"/>
            <a:ext cx="29591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effectLst>
                  <a:outerShdw algn="tl" blurRad="38100" dir="2700000" dist="38100">
                    <a:srgbClr val="C0C0C0"/>
                  </a:outerShdw>
                </a:effectLst>
                <a:latin typeface="" pitchFamily="18" charset="0"/>
              </a:rPr>
              <a:t>(1) </a:t>
            </a:r>
            <a:r>
              <a:rPr altLang="en-US" sz="2800" lang="zh-CN">
                <a:effectLst>
                  <a:outerShdw algn="tl" blurRad="38100" dir="2700000" dist="38100">
                    <a:srgbClr val="C0C0C0"/>
                  </a:outerShdw>
                </a:effectLst>
                <a:latin typeface="" pitchFamily="18" charset="0"/>
              </a:rPr>
              <a:t>开关速度快</a:t>
            </a:r>
          </a:p>
        </p:txBody>
      </p:sp>
      <p:sp>
        <p:nvSpPr>
          <p:cNvPr id="1049814" name="Rectangle 12"/>
          <p:cNvSpPr/>
          <p:nvPr/>
        </p:nvSpPr>
        <p:spPr>
          <a:xfrm rot="0">
            <a:off x="533400" y="4724400"/>
            <a:ext cx="33528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effectLst>
                  <a:outerShdw algn="tl" blurRad="38100" dir="2700000" dist="38100">
                    <a:srgbClr val="C0C0C0"/>
                  </a:outerShdw>
                </a:effectLst>
                <a:latin typeface="" pitchFamily="18" charset="0"/>
              </a:rPr>
              <a:t>(2) </a:t>
            </a:r>
            <a:r>
              <a:rPr altLang="en-US" sz="2800" lang="zh-CN">
                <a:effectLst>
                  <a:outerShdw algn="tl" blurRad="38100" dir="2700000" dist="38100">
                    <a:srgbClr val="C0C0C0"/>
                  </a:outerShdw>
                </a:effectLst>
                <a:latin typeface="" pitchFamily="18" charset="0"/>
              </a:rPr>
              <a:t>抗干扰能力强</a:t>
            </a:r>
          </a:p>
        </p:txBody>
      </p:sp>
      <p:sp>
        <p:nvSpPr>
          <p:cNvPr id="1049815" name="Rectangle 13"/>
          <p:cNvSpPr/>
          <p:nvPr/>
        </p:nvSpPr>
        <p:spPr>
          <a:xfrm rot="0">
            <a:off x="533400" y="5257800"/>
            <a:ext cx="33528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effectLst>
                  <a:outerShdw algn="tl" blurRad="38100" dir="2700000" dist="38100">
                    <a:srgbClr val="C0C0C0"/>
                  </a:outerShdw>
                </a:effectLst>
                <a:latin typeface="" pitchFamily="18" charset="0"/>
              </a:rPr>
              <a:t>(3) </a:t>
            </a:r>
            <a:r>
              <a:rPr altLang="en-US" sz="2800" lang="zh-CN">
                <a:effectLst>
                  <a:outerShdw algn="tl" blurRad="38100" dir="2700000" dist="38100">
                    <a:srgbClr val="C0C0C0"/>
                  </a:outerShdw>
                </a:effectLst>
                <a:latin typeface="" pitchFamily="18" charset="0"/>
              </a:rPr>
              <a:t>带负载能力强</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220" name=""/>
        <p:cNvGrpSpPr/>
        <p:nvPr/>
      </p:nvGrpSpPr>
      <p:grpSpPr>
        <a:xfrm rot="0">
          <a:off x="0" y="0"/>
          <a:ext cx="0" cy="0"/>
          <a:chOff x="0" y="0"/>
          <a:chExt cx="0" cy="0"/>
        </a:xfrm>
      </p:grpSpPr>
      <p:sp>
        <p:nvSpPr>
          <p:cNvPr id="1048823" name="Rectangle 2"/>
          <p:cNvSpPr/>
          <p:nvPr/>
        </p:nvSpPr>
        <p:spPr>
          <a:xfrm rot="0">
            <a:off x="323850" y="3808729"/>
            <a:ext cx="8569325" cy="1463041"/>
          </a:xfrm>
          <a:prstGeom prst="rect"/>
          <a:no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spcBef>
                <a:spcPct val="20000"/>
              </a:spcBef>
            </a:pPr>
            <a:r>
              <a:rPr altLang="zh-CN" sz="2800" lang="en-US">
                <a:effectLst>
                  <a:outerShdw algn="tl" blurRad="38100" dir="2700000" dist="38100">
                    <a:srgbClr val="C0C0C0"/>
                  </a:outerShdw>
                </a:effectLst>
                <a:latin typeface="" pitchFamily="18" charset="0"/>
              </a:rPr>
              <a:t>        </a:t>
            </a:r>
            <a:r>
              <a:rPr altLang="en-US" sz="2800" lang="zh-CN">
                <a:effectLst>
                  <a:outerShdw algn="tl" blurRad="38100" dir="2700000" dist="38100">
                    <a:srgbClr val="C0C0C0"/>
                  </a:outerShdw>
                </a:effectLst>
                <a:latin typeface="" pitchFamily="18" charset="0"/>
              </a:rPr>
              <a:t>由电子电路实现逻辑运算时，它的输入和输出信号都是用电位</a:t>
            </a:r>
            <a:r>
              <a:rPr altLang="zh-CN" sz="2800" lang="en-US">
                <a:effectLst>
                  <a:outerShdw algn="tl" blurRad="38100" dir="2700000" dist="38100">
                    <a:srgbClr val="C0C0C0"/>
                  </a:outerShdw>
                </a:effectLst>
                <a:latin typeface="" pitchFamily="18" charset="0"/>
              </a:rPr>
              <a:t>(</a:t>
            </a:r>
            <a:r>
              <a:rPr altLang="en-US" sz="2800" lang="zh-CN">
                <a:effectLst>
                  <a:outerShdw algn="tl" blurRad="38100" dir="2700000" dist="38100">
                    <a:srgbClr val="C0C0C0"/>
                  </a:outerShdw>
                </a:effectLst>
                <a:latin typeface="" pitchFamily="18" charset="0"/>
              </a:rPr>
              <a:t>或称电平</a:t>
            </a:r>
            <a:r>
              <a:rPr altLang="zh-CN" sz="2800" lang="en-US">
                <a:effectLst>
                  <a:outerShdw algn="tl" blurRad="38100" dir="2700000" dist="38100">
                    <a:srgbClr val="C0C0C0"/>
                  </a:outerShdw>
                </a:effectLst>
                <a:latin typeface="" pitchFamily="18" charset="0"/>
              </a:rPr>
              <a:t>) </a:t>
            </a:r>
            <a:r>
              <a:rPr altLang="en-US" sz="2800" lang="zh-CN">
                <a:effectLst>
                  <a:outerShdw algn="tl" blurRad="38100" dir="2700000" dist="38100">
                    <a:srgbClr val="C0C0C0"/>
                  </a:outerShdw>
                </a:effectLst>
                <a:latin typeface="" pitchFamily="18" charset="0"/>
              </a:rPr>
              <a:t>的高低表示的。高电平和低电平都不是一个固定的数值</a:t>
            </a:r>
            <a:r>
              <a:rPr altLang="zh-CN" sz="2800" lang="en-US">
                <a:effectLst>
                  <a:outerShdw algn="tl" blurRad="38100" dir="2700000" dist="38100">
                    <a:srgbClr val="C0C0C0"/>
                  </a:outerShdw>
                </a:effectLst>
                <a:latin typeface="" pitchFamily="18" charset="0"/>
              </a:rPr>
              <a:t>,  </a:t>
            </a:r>
            <a:r>
              <a:rPr altLang="en-US" sz="2800" lang="zh-CN">
                <a:effectLst>
                  <a:outerShdw algn="tl" blurRad="38100" dir="2700000" dist="38100">
                    <a:srgbClr val="C0C0C0"/>
                  </a:outerShdw>
                </a:effectLst>
                <a:latin typeface="" pitchFamily="18" charset="0"/>
              </a:rPr>
              <a:t>而是有一定的变化范围。</a:t>
            </a:r>
          </a:p>
        </p:txBody>
      </p:sp>
      <p:sp>
        <p:nvSpPr>
          <p:cNvPr id="1048824" name="Rectangle 3"/>
          <p:cNvSpPr/>
          <p:nvPr/>
        </p:nvSpPr>
        <p:spPr>
          <a:xfrm rot="0">
            <a:off x="344487" y="1809750"/>
            <a:ext cx="8464550" cy="10058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spcBef>
                <a:spcPct val="30000"/>
              </a:spcBef>
            </a:pPr>
            <a:r>
              <a:rPr altLang="zh-CN" sz="2800" lang="en-US">
                <a:solidFill>
                  <a:srgbClr val="000018"/>
                </a:solidFill>
                <a:effectLst>
                  <a:outerShdw algn="tl" blurRad="38100" dir="2700000" dist="38100">
                    <a:srgbClr val="C0C0C0"/>
                  </a:outerShdw>
                </a:effectLst>
                <a:latin typeface="" pitchFamily="18" charset="0"/>
              </a:rPr>
              <a:t>        </a:t>
            </a:r>
            <a:r>
              <a:rPr altLang="en-US" sz="2800" lang="zh-CN">
                <a:solidFill>
                  <a:srgbClr val="000018"/>
                </a:solidFill>
                <a:effectLst>
                  <a:outerShdw algn="tl" blurRad="38100" dir="2700000" dist="38100">
                    <a:srgbClr val="C0C0C0"/>
                  </a:outerShdw>
                </a:effectLst>
                <a:latin typeface="" pitchFamily="18" charset="0"/>
              </a:rPr>
              <a:t>门电路是用以实现逻辑关系的电子电路，与前面所讲过的基本逻辑关系相对应。</a:t>
            </a:r>
          </a:p>
        </p:txBody>
      </p:sp>
      <p:sp>
        <p:nvSpPr>
          <p:cNvPr id="1048825" name="Rectangle 4"/>
          <p:cNvSpPr/>
          <p:nvPr/>
        </p:nvSpPr>
        <p:spPr>
          <a:xfrm rot="0">
            <a:off x="344487" y="2781300"/>
            <a:ext cx="8464550" cy="10058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10000"/>
              </a:lnSpc>
              <a:spcBef>
                <a:spcPct val="30000"/>
              </a:spcBef>
            </a:pPr>
            <a:r>
              <a:rPr altLang="zh-CN" sz="2800" lang="en-US">
                <a:solidFill>
                  <a:srgbClr val="000099"/>
                </a:solidFill>
                <a:effectLst>
                  <a:outerShdw algn="tl" blurRad="38100" dir="2700000" dist="38100">
                    <a:srgbClr val="C0C0C0"/>
                  </a:outerShdw>
                </a:effectLst>
                <a:latin typeface="" pitchFamily="18" charset="0"/>
              </a:rPr>
              <a:t>        </a:t>
            </a:r>
            <a:r>
              <a:rPr altLang="en-US" sz="2800" lang="zh-CN">
                <a:solidFill>
                  <a:srgbClr val="CC0000"/>
                </a:solidFill>
                <a:effectLst>
                  <a:outerShdw algn="tl" blurRad="38100" dir="2700000" dist="38100">
                    <a:srgbClr val="C0C0C0"/>
                  </a:outerShdw>
                </a:effectLst>
                <a:latin typeface="" pitchFamily="18" charset="0"/>
              </a:rPr>
              <a:t>门电路主要有：与门、或门、非门、与非门、或非门、异或门等。</a:t>
            </a:r>
          </a:p>
        </p:txBody>
      </p:sp>
      <p:sp>
        <p:nvSpPr>
          <p:cNvPr id="1048826" name="Rectangle 5"/>
          <p:cNvSpPr/>
          <p:nvPr/>
        </p:nvSpPr>
        <p:spPr>
          <a:xfrm rot="0">
            <a:off x="420687" y="1314450"/>
            <a:ext cx="6553200" cy="6096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20000"/>
              </a:spcBef>
            </a:pPr>
            <a:r>
              <a:rPr altLang="zh-CN" sz="3200" lang="en-US">
                <a:solidFill>
                  <a:srgbClr val="000099"/>
                </a:solidFill>
                <a:effectLst>
                  <a:outerShdw algn="tl" blurRad="38100" dir="2700000" dist="38100">
                    <a:srgbClr val="C0C0C0"/>
                  </a:outerShdw>
                </a:effectLst>
              </a:rPr>
              <a:t>20.2.2</a:t>
            </a:r>
            <a:r>
              <a:rPr altLang="en-US" sz="3200" lang="zh-CN">
                <a:solidFill>
                  <a:srgbClr val="000099"/>
                </a:solidFill>
                <a:effectLst>
                  <a:outerShdw algn="tl" blurRad="38100" dir="2700000" dist="38100">
                    <a:srgbClr val="C0C0C0"/>
                  </a:outerShdw>
                </a:effectLst>
                <a:latin typeface="宋体" pitchFamily="2" charset="-122"/>
              </a:rPr>
              <a:t> 分立元件基本逻辑门电路</a:t>
            </a:r>
          </a:p>
        </p:txBody>
      </p:sp>
      <p:sp>
        <p:nvSpPr>
          <p:cNvPr id="1048827" name="Rectangle 6"/>
          <p:cNvSpPr/>
          <p:nvPr>
            <p:ph type="subTitle" sz="full" idx="1"/>
          </p:nvPr>
        </p:nvSpPr>
        <p:spPr>
          <a:xfrm rot="0">
            <a:off x="1828800" y="533400"/>
            <a:ext cx="6400800" cy="6858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spcBef>
                <a:spcPct val="0"/>
              </a:spcBef>
            </a:pPr>
            <a:r>
              <a:rPr altLang="zh-CN" b="1" sz="4000" lang="en-US">
                <a:solidFill>
                  <a:srgbClr val="CC0000"/>
                </a:solidFill>
                <a:effectLst>
                  <a:outerShdw algn="tl" blurRad="38100" dir="2700000" dist="38100">
                    <a:srgbClr val="C0C0C0"/>
                  </a:outerShdw>
                </a:effectLst>
                <a:ea typeface="华文新魏" pitchFamily="2" charset="-122"/>
              </a:rPr>
              <a:t>20.2</a:t>
            </a:r>
            <a:r>
              <a:rPr altLang="en-US" b="1" sz="4000" lang="zh-CN">
                <a:solidFill>
                  <a:srgbClr val="CC0000"/>
                </a:solidFill>
                <a:effectLst>
                  <a:outerShdw algn="tl" blurRad="38100" dir="2700000" dist="38100">
                    <a:srgbClr val="C0C0C0"/>
                  </a:outerShdw>
                </a:effectLst>
                <a:latin typeface="华文新魏" pitchFamily="2" charset="-122"/>
                <a:ea typeface="华文新魏" pitchFamily="2" charset="-122"/>
              </a:rPr>
              <a:t> 基本门电路及其组合</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826"/>
                                        </p:tgtEl>
                                        <p:attrNameLst>
                                          <p:attrName>style.visibility</p:attrName>
                                        </p:attrNameLst>
                                      </p:cBhvr>
                                      <p:to>
                                        <p:strVal val="visible"/>
                                      </p:to>
                                    </p:set>
                                    <p:animEffect transition="in" filter="wipe(left)">
                                      <p:cBhvr>
                                        <p:cTn dur="500" id="7"/>
                                        <p:tgtEl>
                                          <p:spTgt spid="104882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824"/>
                                        </p:tgtEl>
                                        <p:attrNameLst>
                                          <p:attrName>style.visibility</p:attrName>
                                        </p:attrNameLst>
                                      </p:cBhvr>
                                      <p:to>
                                        <p:strVal val="visible"/>
                                      </p:to>
                                    </p:set>
                                    <p:animEffect transition="in" filter="wipe(left)">
                                      <p:cBhvr>
                                        <p:cTn dur="500" id="12"/>
                                        <p:tgtEl>
                                          <p:spTgt spid="104882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825"/>
                                        </p:tgtEl>
                                        <p:attrNameLst>
                                          <p:attrName>style.visibility</p:attrName>
                                        </p:attrNameLst>
                                      </p:cBhvr>
                                      <p:to>
                                        <p:strVal val="visible"/>
                                      </p:to>
                                    </p:set>
                                    <p:animEffect transition="in" filter="wipe(left)">
                                      <p:cBhvr>
                                        <p:cTn dur="500" id="17"/>
                                        <p:tgtEl>
                                          <p:spTgt spid="104882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823"/>
                                        </p:tgtEl>
                                        <p:attrNameLst>
                                          <p:attrName>style.visibility</p:attrName>
                                        </p:attrNameLst>
                                      </p:cBhvr>
                                      <p:to>
                                        <p:strVal val="visible"/>
                                      </p:to>
                                    </p:set>
                                    <p:animEffect transition="in" filter="wipe(left)">
                                      <p:cBhvr>
                                        <p:cTn dur="500" id="22"/>
                                        <p:tgtEl>
                                          <p:spTgt spid="1048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3" grpId="0" uiExpand="0" build="whole"/>
      <p:bldP spid="1048824" grpId="0" uiExpand="0" build="whole"/>
      <p:bldP spid="1048825" grpId="0" uiExpand="0" build="whole"/>
      <p:bldP spid="1048826" grpId="0" uiExpand="0" build="whole"/>
    </p:bldLst>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221" name=""/>
        <p:cNvGrpSpPr/>
        <p:nvPr/>
      </p:nvGrpSpPr>
      <p:grpSpPr>
        <a:xfrm rot="0">
          <a:off x="0" y="0"/>
          <a:ext cx="0" cy="0"/>
          <a:chOff x="0" y="0"/>
          <a:chExt cx="0" cy="0"/>
        </a:xfrm>
      </p:grpSpPr>
      <p:sp>
        <p:nvSpPr>
          <p:cNvPr id="1048828" name="AutoShape 2" descr="小棋盘"/>
          <p:cNvSpPr/>
          <p:nvPr/>
        </p:nvSpPr>
        <p:spPr>
          <a:xfrm rot="0">
            <a:off x="611187" y="1598930"/>
            <a:ext cx="3278187" cy="3444240"/>
          </a:xfrm>
          <a:prstGeom prst="verticalScroll"/>
          <a:pattFill prst="smCheck">
            <a:fgClr>
              <a:srgbClr val="FFFF00"/>
            </a:fgClr>
            <a:bgClr>
              <a:schemeClr val="lt1"/>
            </a:bgClr>
          </a:pattFill>
          <a:ln w="28575" cap="sq" cmpd="sng">
            <a:solidFill>
              <a:srgbClr val="006600">
                <a:alpha val="100000"/>
              </a:srgbClr>
            </a:solidFill>
            <a:prstDash val="solid"/>
            <a:round/>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0000"/>
                </a:solidFill>
                <a:effectLst>
                  <a:outerShdw algn="tl" blurRad="38100" dir="2700000" dist="38100">
                    <a:srgbClr val="C0C0C0"/>
                  </a:outerShdw>
                </a:effectLst>
                <a:latin typeface="" pitchFamily="18" charset="0"/>
              </a:rPr>
              <a:t>    </a:t>
            </a:r>
            <a:r>
              <a:rPr altLang="en-US" sz="2800" lang="zh-CN">
                <a:effectLst>
                  <a:outerShdw algn="tl" blurRad="38100" dir="2700000" dist="38100">
                    <a:srgbClr val="C0C0C0"/>
                  </a:outerShdw>
                </a:effectLst>
                <a:latin typeface="" pitchFamily="18" charset="0"/>
              </a:rPr>
              <a:t>电平的高低一般用 </a:t>
            </a:r>
            <a:r>
              <a:rPr altLang="zh-CN" sz="2800" lang="en-US">
                <a:solidFill>
                  <a:srgbClr val="FF0000"/>
                </a:solidFill>
                <a:effectLst>
                  <a:outerShdw algn="tl" blurRad="38100" dir="2700000" dist="38100">
                    <a:srgbClr val="C0C0C0"/>
                  </a:outerShdw>
                </a:effectLst>
                <a:latin typeface="" pitchFamily="18" charset="0"/>
              </a:rPr>
              <a:t>1 </a:t>
            </a:r>
            <a:r>
              <a:rPr altLang="en-US" sz="2800" lang="zh-CN">
                <a:effectLst>
                  <a:outerShdw algn="tl" blurRad="38100" dir="2700000" dist="38100">
                    <a:srgbClr val="C0C0C0"/>
                  </a:outerShdw>
                </a:effectLst>
                <a:latin typeface="" pitchFamily="18" charset="0"/>
              </a:rPr>
              <a:t>和 </a:t>
            </a:r>
            <a:r>
              <a:rPr altLang="zh-CN" sz="2800" lang="en-US">
                <a:solidFill>
                  <a:srgbClr val="FF0000"/>
                </a:solidFill>
                <a:effectLst>
                  <a:outerShdw algn="tl" blurRad="38100" dir="2700000" dist="38100">
                    <a:srgbClr val="C0C0C0"/>
                  </a:outerShdw>
                </a:effectLst>
                <a:latin typeface="" pitchFamily="18" charset="0"/>
              </a:rPr>
              <a:t>0</a:t>
            </a:r>
            <a:r>
              <a:rPr altLang="en-US" sz="2800" lang="zh-CN">
                <a:effectLst>
                  <a:outerShdw algn="tl" blurRad="38100" dir="2700000" dist="38100">
                    <a:srgbClr val="C0C0C0"/>
                  </a:outerShdw>
                </a:effectLst>
                <a:latin typeface="" pitchFamily="18" charset="0"/>
              </a:rPr>
              <a:t>两种状态区别</a:t>
            </a:r>
            <a:r>
              <a:rPr altLang="zh-CN" sz="2800" lang="en-US">
                <a:effectLst>
                  <a:outerShdw algn="tl" blurRad="38100" dir="2700000" dist="38100">
                    <a:srgbClr val="C0C0C0"/>
                  </a:outerShdw>
                </a:effectLst>
                <a:latin typeface="" pitchFamily="18" charset="0"/>
              </a:rPr>
              <a:t>,</a:t>
            </a:r>
            <a:r>
              <a:rPr altLang="en-US" sz="2800" lang="zh-CN">
                <a:effectLst>
                  <a:outerShdw algn="tl" blurRad="38100" dir="2700000" dist="38100">
                    <a:srgbClr val="C0C0C0"/>
                  </a:outerShdw>
                </a:effectLst>
                <a:latin typeface="" pitchFamily="18" charset="0"/>
              </a:rPr>
              <a:t>若规定</a:t>
            </a:r>
            <a:r>
              <a:rPr altLang="zh-CN" sz="2800" lang="en-US">
                <a:solidFill>
                  <a:srgbClr val="CC0000"/>
                </a:solidFill>
                <a:effectLst>
                  <a:outerShdw algn="tl" blurRad="38100" dir="2700000" dist="38100">
                    <a:srgbClr val="C0C0C0"/>
                  </a:outerShdw>
                </a:effectLst>
                <a:latin typeface="" pitchFamily="18" charset="0"/>
              </a:rPr>
              <a:t>高电平为 1</a:t>
            </a:r>
            <a:r>
              <a:rPr altLang="en-US" sz="2800" lang="zh-CN">
                <a:solidFill>
                  <a:srgbClr val="CC0000"/>
                </a:solidFill>
                <a:effectLst>
                  <a:outerShdw algn="tl" blurRad="38100" dir="2700000" dist="38100">
                    <a:srgbClr val="C0C0C0"/>
                  </a:outerShdw>
                </a:effectLst>
                <a:latin typeface="" pitchFamily="18" charset="0"/>
              </a:rPr>
              <a:t>，低电平为 </a:t>
            </a:r>
            <a:r>
              <a:rPr altLang="zh-CN" sz="2800" lang="en-US">
                <a:solidFill>
                  <a:srgbClr val="CC0000"/>
                </a:solidFill>
                <a:effectLst>
                  <a:outerShdw algn="tl" blurRad="38100" dir="2700000" dist="38100">
                    <a:srgbClr val="C0C0C0"/>
                  </a:outerShdw>
                </a:effectLst>
                <a:latin typeface="" pitchFamily="18" charset="0"/>
              </a:rPr>
              <a:t>0 </a:t>
            </a:r>
            <a:r>
              <a:rPr altLang="en-US" sz="2800" lang="zh-CN">
                <a:effectLst>
                  <a:outerShdw algn="tl" blurRad="38100" dir="2700000" dist="38100">
                    <a:srgbClr val="C0C0C0"/>
                  </a:outerShdw>
                </a:effectLst>
                <a:latin typeface="" pitchFamily="18" charset="0"/>
              </a:rPr>
              <a:t>则称为</a:t>
            </a:r>
            <a:r>
              <a:rPr altLang="en-US" sz="2800" lang="zh-CN">
                <a:solidFill>
                  <a:srgbClr val="CC0000"/>
                </a:solidFill>
                <a:effectLst>
                  <a:outerShdw algn="tl" blurRad="38100" dir="2700000" dist="38100">
                    <a:srgbClr val="C0C0C0"/>
                  </a:outerShdw>
                </a:effectLst>
                <a:latin typeface="" pitchFamily="18" charset="0"/>
              </a:rPr>
              <a:t>正逻辑</a:t>
            </a:r>
            <a:r>
              <a:rPr altLang="en-US" sz="2800" lang="zh-CN">
                <a:effectLst>
                  <a:outerShdw algn="tl" blurRad="38100" dir="2700000" dist="38100">
                    <a:srgbClr val="C0C0C0"/>
                  </a:outerShdw>
                </a:effectLst>
                <a:latin typeface="" pitchFamily="18" charset="0"/>
              </a:rPr>
              <a:t>。反之则称为</a:t>
            </a:r>
            <a:r>
              <a:rPr altLang="en-US" sz="2800" lang="zh-CN">
                <a:solidFill>
                  <a:srgbClr val="CC0000"/>
                </a:solidFill>
                <a:effectLst>
                  <a:outerShdw algn="tl" blurRad="38100" dir="2700000" dist="38100">
                    <a:srgbClr val="C0C0C0"/>
                  </a:outerShdw>
                </a:effectLst>
                <a:latin typeface="" pitchFamily="18" charset="0"/>
              </a:rPr>
              <a:t>负逻辑</a:t>
            </a:r>
            <a:r>
              <a:rPr altLang="zh-CN" sz="2800" lang="en-US">
                <a:effectLst>
                  <a:outerShdw algn="tl" blurRad="38100" dir="2700000" dist="38100">
                    <a:srgbClr val="C0C0C0"/>
                  </a:outerShdw>
                </a:effectLst>
                <a:latin typeface="" pitchFamily="18" charset="0"/>
              </a:rPr>
              <a:t>。若无特殊说明,</a:t>
            </a:r>
            <a:r>
              <a:rPr altLang="en-US" sz="2800" lang="zh-CN">
                <a:effectLst>
                  <a:outerShdw algn="tl" blurRad="38100" dir="2700000" dist="38100">
                    <a:srgbClr val="C0C0C0"/>
                  </a:outerShdw>
                </a:effectLst>
                <a:latin typeface="" pitchFamily="18" charset="0"/>
              </a:rPr>
              <a:t>均采用正逻辑。</a:t>
            </a:r>
          </a:p>
        </p:txBody>
      </p:sp>
      <p:sp>
        <p:nvSpPr>
          <p:cNvPr id="1048829" name="Text Box 3"/>
          <p:cNvSpPr txBox="1"/>
          <p:nvPr/>
        </p:nvSpPr>
        <p:spPr>
          <a:xfrm rot="0">
            <a:off x="7924800" y="1828800"/>
            <a:ext cx="80645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lvl="0">
              <a:spcBef>
                <a:spcPct val="50000"/>
              </a:spcBef>
            </a:pPr>
            <a:r>
              <a:rPr altLang="zh-CN" sz="2800" lang="en-US">
                <a:solidFill>
                  <a:srgbClr val="FF0000"/>
                </a:solidFill>
                <a:latin typeface="" pitchFamily="18" charset="0"/>
                <a:ea typeface="楷体_GB2312" pitchFamily="49" charset="-122"/>
              </a:rPr>
              <a:t>1</a:t>
            </a:r>
          </a:p>
        </p:txBody>
      </p:sp>
      <p:sp>
        <p:nvSpPr>
          <p:cNvPr id="1048830" name="Text Box 4"/>
          <p:cNvSpPr txBox="1"/>
          <p:nvPr/>
        </p:nvSpPr>
        <p:spPr>
          <a:xfrm rot="0">
            <a:off x="7848600" y="4114800"/>
            <a:ext cx="8255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lvl="0">
              <a:spcBef>
                <a:spcPct val="50000"/>
              </a:spcBef>
            </a:pPr>
            <a:r>
              <a:rPr altLang="zh-CN" sz="2800" lang="en-US">
                <a:solidFill>
                  <a:srgbClr val="FF0000"/>
                </a:solidFill>
                <a:latin typeface="" pitchFamily="18" charset="0"/>
                <a:ea typeface="楷体_GB2312" pitchFamily="49" charset="-122"/>
              </a:rPr>
              <a:t>0</a:t>
            </a:r>
          </a:p>
        </p:txBody>
      </p:sp>
      <p:grpSp>
        <p:nvGrpSpPr>
          <p:cNvPr id="222" name=""/>
          <p:cNvGrpSpPr/>
          <p:nvPr/>
        </p:nvGrpSpPr>
        <p:grpSpPr>
          <a:xfrm rot="0">
            <a:off x="4267200" y="4449762"/>
            <a:ext cx="3352800" cy="519112"/>
            <a:chOff x="2928" y="3235"/>
            <a:chExt cx="2112" cy="327"/>
          </a:xfrm>
        </p:grpSpPr>
        <p:sp>
          <p:nvSpPr>
            <p:cNvPr id="1048831" name="Text Box 6"/>
            <p:cNvSpPr txBox="1"/>
            <p:nvPr/>
          </p:nvSpPr>
          <p:spPr>
            <a:xfrm rot="0">
              <a:off x="2928" y="3235"/>
              <a:ext cx="65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lvl="0">
                <a:spcBef>
                  <a:spcPct val="50000"/>
                </a:spcBef>
              </a:pPr>
              <a:r>
                <a:rPr altLang="zh-CN" sz="2800" lang="en-US">
                  <a:solidFill>
                    <a:srgbClr val="FF3300"/>
                  </a:solidFill>
                  <a:latin typeface="" pitchFamily="18" charset="0"/>
                  <a:ea typeface="楷体_GB2312" pitchFamily="49" charset="-122"/>
                </a:rPr>
                <a:t>0V</a:t>
              </a:r>
            </a:p>
          </p:txBody>
        </p:sp>
        <p:sp>
          <p:nvSpPr>
            <p:cNvPr id="1048832" name="Line 7"/>
            <p:cNvSpPr/>
            <p:nvPr/>
          </p:nvSpPr>
          <p:spPr>
            <a:xfrm rot="0">
              <a:off x="3360" y="3408"/>
              <a:ext cx="1680" cy="0"/>
            </a:xfrm>
            <a:prstGeom prst="line"/>
            <a:noFill/>
            <a:ln w="38100" cap="sq" cmpd="sng">
              <a:solidFill>
                <a:srgbClr val="33CCFF">
                  <a:alpha val="100000"/>
                </a:srgbClr>
              </a:solidFill>
              <a:prstDash val="solid"/>
              <a:round/>
            </a:ln>
          </p:spPr>
        </p:sp>
      </p:grpSp>
      <p:grpSp>
        <p:nvGrpSpPr>
          <p:cNvPr id="223" name=""/>
          <p:cNvGrpSpPr/>
          <p:nvPr/>
        </p:nvGrpSpPr>
        <p:grpSpPr>
          <a:xfrm rot="0">
            <a:off x="4953000" y="4038600"/>
            <a:ext cx="2667000" cy="682625"/>
            <a:chOff x="3360" y="2976"/>
            <a:chExt cx="1680" cy="430"/>
          </a:xfrm>
        </p:grpSpPr>
        <p:grpSp>
          <p:nvGrpSpPr>
            <p:cNvPr id="224" name=""/>
            <p:cNvGrpSpPr/>
            <p:nvPr/>
          </p:nvGrpSpPr>
          <p:grpSpPr>
            <a:xfrm rot="0">
              <a:off x="3377" y="2976"/>
              <a:ext cx="1663" cy="430"/>
              <a:chOff x="3816" y="2676"/>
              <a:chExt cx="1464" cy="336"/>
            </a:xfrm>
          </p:grpSpPr>
          <p:sp>
            <p:nvSpPr>
              <p:cNvPr id="1048833" name="Line 10"/>
              <p:cNvSpPr/>
              <p:nvPr/>
            </p:nvSpPr>
            <p:spPr>
              <a:xfrm rot="0">
                <a:off x="3816" y="3012"/>
                <a:ext cx="1464" cy="0"/>
              </a:xfrm>
              <a:prstGeom prst="line"/>
              <a:noFill/>
              <a:ln w="38100" cap="flat" cmpd="sng">
                <a:solidFill>
                  <a:schemeClr val="accent2">
                    <a:alpha val="100000"/>
                  </a:schemeClr>
                </a:solidFill>
                <a:prstDash val="solid"/>
                <a:round/>
              </a:ln>
            </p:spPr>
          </p:sp>
          <p:sp>
            <p:nvSpPr>
              <p:cNvPr id="1048834" name="Line 11"/>
              <p:cNvSpPr/>
              <p:nvPr/>
            </p:nvSpPr>
            <p:spPr>
              <a:xfrm rot="0">
                <a:off x="3816" y="2676"/>
                <a:ext cx="1464" cy="0"/>
              </a:xfrm>
              <a:prstGeom prst="line"/>
              <a:noFill/>
              <a:ln w="38100" cap="flat" cmpd="sng">
                <a:solidFill>
                  <a:schemeClr val="accent2">
                    <a:alpha val="100000"/>
                  </a:schemeClr>
                </a:solidFill>
                <a:prstDash val="solid"/>
                <a:round/>
              </a:ln>
            </p:spPr>
          </p:sp>
          <p:sp>
            <p:nvSpPr>
              <p:cNvPr id="1048835" name="Rectangle 12" descr="宽上对角线"/>
              <p:cNvSpPr/>
              <p:nvPr/>
            </p:nvSpPr>
            <p:spPr>
              <a:xfrm rot="0">
                <a:off x="3816" y="2688"/>
                <a:ext cx="1452" cy="312"/>
              </a:xfrm>
              <a:prstGeom prst="rect"/>
              <a:pattFill prst="wdUpDiag">
                <a:fgClr>
                  <a:srgbClr val="66FF66"/>
                </a:fgClr>
                <a:bgClr>
                  <a:srgbClr val="FFFFFF"/>
                </a:bgClr>
              </a:pattFill>
              <a:ln w="38100" cap="flat" cmpd="sng">
                <a:solidFill>
                  <a:schemeClr val="accen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sp>
          <p:nvSpPr>
            <p:cNvPr id="1048836" name="Line 13"/>
            <p:cNvSpPr/>
            <p:nvPr/>
          </p:nvSpPr>
          <p:spPr>
            <a:xfrm rot="0">
              <a:off x="3360" y="2976"/>
              <a:ext cx="1680" cy="0"/>
            </a:xfrm>
            <a:prstGeom prst="line"/>
            <a:noFill/>
            <a:ln w="38100" cap="sq" cmpd="sng">
              <a:solidFill>
                <a:schemeClr val="accent2">
                  <a:alpha val="100000"/>
                </a:schemeClr>
              </a:solidFill>
              <a:prstDash val="solid"/>
              <a:round/>
            </a:ln>
          </p:spPr>
        </p:sp>
      </p:grpSp>
      <p:grpSp>
        <p:nvGrpSpPr>
          <p:cNvPr id="225" name=""/>
          <p:cNvGrpSpPr/>
          <p:nvPr/>
        </p:nvGrpSpPr>
        <p:grpSpPr>
          <a:xfrm rot="0">
            <a:off x="4953000" y="1524000"/>
            <a:ext cx="2743200" cy="1219200"/>
            <a:chOff x="3360" y="912"/>
            <a:chExt cx="1728" cy="768"/>
          </a:xfrm>
        </p:grpSpPr>
        <p:grpSp>
          <p:nvGrpSpPr>
            <p:cNvPr id="226" name=""/>
            <p:cNvGrpSpPr/>
            <p:nvPr/>
          </p:nvGrpSpPr>
          <p:grpSpPr>
            <a:xfrm rot="0">
              <a:off x="3360" y="912"/>
              <a:ext cx="1728" cy="768"/>
              <a:chOff x="3816" y="1188"/>
              <a:chExt cx="1464" cy="348"/>
            </a:xfrm>
          </p:grpSpPr>
          <p:sp>
            <p:nvSpPr>
              <p:cNvPr id="1048837" name="Line 16"/>
              <p:cNvSpPr/>
              <p:nvPr/>
            </p:nvSpPr>
            <p:spPr>
              <a:xfrm rot="0">
                <a:off x="3816" y="1188"/>
                <a:ext cx="1464" cy="0"/>
              </a:xfrm>
              <a:prstGeom prst="line"/>
              <a:noFill/>
              <a:ln w="38100" cap="flat" cmpd="sng">
                <a:solidFill>
                  <a:schemeClr val="accent2">
                    <a:alpha val="100000"/>
                  </a:schemeClr>
                </a:solidFill>
                <a:prstDash val="solid"/>
                <a:round/>
              </a:ln>
            </p:spPr>
          </p:sp>
          <p:sp>
            <p:nvSpPr>
              <p:cNvPr id="1048838" name="Line 17"/>
              <p:cNvSpPr/>
              <p:nvPr/>
            </p:nvSpPr>
            <p:spPr>
              <a:xfrm rot="0">
                <a:off x="3816" y="1536"/>
                <a:ext cx="1464" cy="0"/>
              </a:xfrm>
              <a:prstGeom prst="line"/>
              <a:noFill/>
              <a:ln w="38100" cap="flat" cmpd="sng">
                <a:solidFill>
                  <a:schemeClr val="accent2">
                    <a:alpha val="100000"/>
                  </a:schemeClr>
                </a:solidFill>
                <a:prstDash val="solid"/>
                <a:round/>
              </a:ln>
            </p:spPr>
          </p:sp>
          <p:sp>
            <p:nvSpPr>
              <p:cNvPr id="1048839" name="Rectangle 18" descr="宽上对角线"/>
              <p:cNvSpPr/>
              <p:nvPr/>
            </p:nvSpPr>
            <p:spPr>
              <a:xfrm rot="0">
                <a:off x="3828" y="1212"/>
                <a:ext cx="1440" cy="312"/>
              </a:xfrm>
              <a:prstGeom prst="rect"/>
              <a:pattFill prst="wdUpDiag">
                <a:fgClr>
                  <a:srgbClr val="66FF66"/>
                </a:fgClr>
                <a:bgClr>
                  <a:srgbClr val="FFFFFF"/>
                </a:bgClr>
              </a:pattFill>
              <a:ln w="38100" cap="flat" cmpd="sng">
                <a:solidFill>
                  <a:schemeClr val="accen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sp>
          <p:nvSpPr>
            <p:cNvPr id="1048840" name="Line 19"/>
            <p:cNvSpPr/>
            <p:nvPr/>
          </p:nvSpPr>
          <p:spPr>
            <a:xfrm rot="0">
              <a:off x="3360" y="1680"/>
              <a:ext cx="1728" cy="0"/>
            </a:xfrm>
            <a:prstGeom prst="line"/>
            <a:noFill/>
            <a:ln w="38100" cap="sq" cmpd="sng">
              <a:solidFill>
                <a:schemeClr val="accent2">
                  <a:alpha val="100000"/>
                </a:schemeClr>
              </a:solidFill>
              <a:prstDash val="solid"/>
              <a:round/>
            </a:ln>
          </p:spPr>
        </p:sp>
      </p:grpSp>
      <p:grpSp>
        <p:nvGrpSpPr>
          <p:cNvPr id="227" name=""/>
          <p:cNvGrpSpPr/>
          <p:nvPr/>
        </p:nvGrpSpPr>
        <p:grpSpPr>
          <a:xfrm rot="0">
            <a:off x="4286250" y="1214437"/>
            <a:ext cx="3352800" cy="587374"/>
            <a:chOff x="2962" y="1801"/>
            <a:chExt cx="2112" cy="370"/>
          </a:xfrm>
        </p:grpSpPr>
        <p:sp>
          <p:nvSpPr>
            <p:cNvPr id="1048841" name="Text Box 21"/>
            <p:cNvSpPr txBox="1"/>
            <p:nvPr/>
          </p:nvSpPr>
          <p:spPr>
            <a:xfrm rot="0">
              <a:off x="2962" y="1801"/>
              <a:ext cx="1012" cy="37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lvl="0">
                <a:spcBef>
                  <a:spcPct val="50000"/>
                </a:spcBef>
              </a:pPr>
              <a:r>
                <a:rPr altLang="zh-CN" sz="2800" i="1" lang="en-US">
                  <a:solidFill>
                    <a:srgbClr val="FF3300"/>
                  </a:solidFill>
                  <a:latin typeface="" pitchFamily="18" charset="0"/>
                  <a:ea typeface="楷体_GB2312" pitchFamily="49" charset="-122"/>
                </a:rPr>
                <a:t>U</a:t>
              </a:r>
              <a:r>
                <a:rPr altLang="zh-CN" baseline="-25000" lang="en-US">
                  <a:solidFill>
                    <a:srgbClr val="FF3300"/>
                  </a:solidFill>
                  <a:latin typeface="" pitchFamily="18" charset="0"/>
                  <a:ea typeface="楷体_GB2312" pitchFamily="49" charset="-122"/>
                </a:rPr>
                <a:t>CC</a:t>
              </a:r>
            </a:p>
          </p:txBody>
        </p:sp>
        <p:sp>
          <p:nvSpPr>
            <p:cNvPr id="1048842" name="Line 22"/>
            <p:cNvSpPr/>
            <p:nvPr/>
          </p:nvSpPr>
          <p:spPr>
            <a:xfrm rot="0">
              <a:off x="3394" y="2022"/>
              <a:ext cx="1680" cy="0"/>
            </a:xfrm>
            <a:prstGeom prst="line"/>
            <a:noFill/>
            <a:ln w="38100" cap="sq" cmpd="sng">
              <a:solidFill>
                <a:srgbClr val="339933">
                  <a:alpha val="100000"/>
                </a:srgbClr>
              </a:solidFill>
              <a:prstDash val="solid"/>
              <a:round/>
            </a:ln>
          </p:spPr>
        </p:sp>
      </p:grpSp>
      <p:sp>
        <p:nvSpPr>
          <p:cNvPr id="1048843" name="AutoShape 23"/>
          <p:cNvSpPr/>
          <p:nvPr/>
        </p:nvSpPr>
        <p:spPr>
          <a:xfrm rot="0">
            <a:off x="7696200" y="4038600"/>
            <a:ext cx="152400" cy="609600"/>
          </a:xfrm>
          <a:prstGeom prst="rightBrace"/>
          <a:noFill/>
          <a:ln w="38100" cap="sq" cmpd="sng">
            <a:solidFill>
              <a:schemeClr val="accent2">
                <a:alpha val="100000"/>
              </a:schemeClr>
            </a:solidFill>
            <a:prstDash val="solid"/>
            <a:round/>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8844" name="AutoShape 24"/>
          <p:cNvSpPr/>
          <p:nvPr/>
        </p:nvSpPr>
        <p:spPr>
          <a:xfrm rot="0">
            <a:off x="7696200" y="1600200"/>
            <a:ext cx="304800" cy="1066800"/>
          </a:xfrm>
          <a:prstGeom prst="rightBrace"/>
          <a:noFill/>
          <a:ln w="38100" cap="sq" cmpd="sng">
            <a:solidFill>
              <a:schemeClr val="accent2">
                <a:alpha val="100000"/>
              </a:schemeClr>
            </a:solidFill>
            <a:prstDash val="solid"/>
            <a:round/>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8845" name="AutoShape 25"/>
          <p:cNvSpPr/>
          <p:nvPr/>
        </p:nvSpPr>
        <p:spPr>
          <a:xfrm rot="0">
            <a:off x="6484937" y="798830"/>
            <a:ext cx="1097280" cy="447040"/>
          </a:xfrm>
          <a:prstGeom prst="wedgeRoundRectCallout">
            <a:avLst>
              <a:gd name="adj1" fmla="val -55005"/>
              <a:gd name="adj2" fmla="val 185495"/>
              <a:gd name="adj3" fmla="val 16667"/>
            </a:avLst>
          </a:prstGeom>
          <a:solidFill>
            <a:srgbClr val="FFFFCC"/>
          </a:solidFill>
          <a:ln w="28575" cap="sq" cmpd="sng">
            <a:solidFill>
              <a:srgbClr val="006600">
                <a:alpha val="100000"/>
              </a:srgbClr>
            </a:solidFill>
            <a:prstDash val="solid"/>
            <a:round/>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lang="zh-CN">
                <a:solidFill>
                  <a:schemeClr val="accent2"/>
                </a:solidFill>
                <a:latin typeface="" pitchFamily="18" charset="0"/>
              </a:rPr>
              <a:t>高电平</a:t>
            </a:r>
          </a:p>
        </p:txBody>
      </p:sp>
      <p:sp>
        <p:nvSpPr>
          <p:cNvPr id="1048846" name="AutoShape 26"/>
          <p:cNvSpPr/>
          <p:nvPr/>
        </p:nvSpPr>
        <p:spPr>
          <a:xfrm rot="0">
            <a:off x="6111875" y="3175317"/>
            <a:ext cx="1097281" cy="447040"/>
          </a:xfrm>
          <a:prstGeom prst="wedgeRoundRectCallout">
            <a:avLst>
              <a:gd name="adj1" fmla="val -49343"/>
              <a:gd name="adj2" fmla="val 195681"/>
              <a:gd name="adj3" fmla="val 16667"/>
            </a:avLst>
          </a:prstGeom>
          <a:solidFill>
            <a:srgbClr val="FFFFCC"/>
          </a:solidFill>
          <a:ln w="28575" cap="sq" cmpd="sng">
            <a:solidFill>
              <a:srgbClr val="006600">
                <a:alpha val="100000"/>
              </a:srgbClr>
            </a:solidFill>
            <a:prstDash val="solid"/>
            <a:round/>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algn="ctr" eaLnBrk="1" hangingPunct="1" latinLnBrk="1" lvl="0">
              <a:spcBef>
                <a:spcPct val="50000"/>
              </a:spcBef>
            </a:pPr>
            <a:r>
              <a:rPr altLang="en-US" lang="zh-CN">
                <a:solidFill>
                  <a:schemeClr val="accent2"/>
                </a:solidFill>
                <a:latin typeface="" pitchFamily="18" charset="0"/>
              </a:rPr>
              <a:t>低电平</a:t>
            </a:r>
          </a:p>
        </p:txBody>
      </p:sp>
      <p:pic>
        <p:nvPicPr>
          <p:cNvPr id="2097159" name="Picture 27" descr="BD09297_"/>
          <p:cNvPicPr>
            <a:picLocks/>
          </p:cNvPicPr>
          <p:nvPr/>
        </p:nvPicPr>
        <p:blipFill>
          <a:blip xmlns:r="http://schemas.openxmlformats.org/officeDocument/2006/relationships" r:embed="rId1"/>
          <a:srcRect l="0" t="0" r="0" b="0"/>
          <a:stretch>
            <a:fillRect/>
          </a:stretch>
        </p:blipFill>
        <p:spPr>
          <a:xfrm rot="0">
            <a:off x="5638800" y="5181600"/>
            <a:ext cx="1447800" cy="90328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227"/>
                                        </p:tgtEl>
                                        <p:attrNameLst>
                                          <p:attrName>style.visibility</p:attrName>
                                        </p:attrNameLst>
                                      </p:cBhvr>
                                      <p:to>
                                        <p:strVal val="visible"/>
                                      </p:to>
                                    </p:set>
                                    <p:animEffect transition="in" filter="wipe(left)">
                                      <p:cBhvr>
                                        <p:cTn dur="500" id="7"/>
                                        <p:tgtEl>
                                          <p:spTgt spid="22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5">
                                  <p:stCondLst>
                                    <p:cond delay="0"/>
                                  </p:stCondLst>
                                  <p:childTnLst>
                                    <p:set>
                                      <p:cBhvr>
                                        <p:cTn dur="1" fill="hold" id="11">
                                          <p:stCondLst>
                                            <p:cond delay="0"/>
                                          </p:stCondLst>
                                        </p:cTn>
                                        <p:tgtEl>
                                          <p:spTgt spid="222"/>
                                        </p:tgtEl>
                                        <p:attrNameLst>
                                          <p:attrName>style.visibility</p:attrName>
                                        </p:attrNameLst>
                                      </p:cBhvr>
                                      <p:to>
                                        <p:strVal val="visible"/>
                                      </p:to>
                                    </p:set>
                                    <p:animEffect transition="in" filter="blinds(vertical)">
                                      <p:cBhvr>
                                        <p:cTn dur="500" id="12"/>
                                        <p:tgtEl>
                                          <p:spTgt spid="222"/>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225"/>
                                        </p:tgtEl>
                                        <p:attrNameLst>
                                          <p:attrName>style.visibility</p:attrName>
                                        </p:attrNameLst>
                                      </p:cBhvr>
                                      <p:to>
                                        <p:strVal val="visible"/>
                                      </p:to>
                                    </p:set>
                                    <p:animEffect transition="in" filter="blinds(horizontal)">
                                      <p:cBhvr>
                                        <p:cTn dur="500" id="17"/>
                                        <p:tgtEl>
                                          <p:spTgt spid="22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1">
                                  <p:stCondLst>
                                    <p:cond delay="0"/>
                                  </p:stCondLst>
                                  <p:childTnLst>
                                    <p:set>
                                      <p:cBhvr>
                                        <p:cTn dur="1" fill="hold" id="21">
                                          <p:stCondLst>
                                            <p:cond delay="0"/>
                                          </p:stCondLst>
                                        </p:cTn>
                                        <p:tgtEl>
                                          <p:spTgt spid="1048844"/>
                                        </p:tgtEl>
                                        <p:attrNameLst>
                                          <p:attrName>style.visibility</p:attrName>
                                        </p:attrNameLst>
                                      </p:cBhvr>
                                      <p:to>
                                        <p:strVal val="visible"/>
                                      </p:to>
                                    </p:set>
                                    <p:animEffect transition="in" filter="wipe(up)">
                                      <p:cBhvr>
                                        <p:cTn dur="500" id="22"/>
                                        <p:tgtEl>
                                          <p:spTgt spid="1048844"/>
                                        </p:tgtEl>
                                      </p:cBhvr>
                                    </p:animEffect>
                                  </p:childTnLst>
                                </p:cTn>
                              </p:par>
                            </p:childTnLst>
                          </p:cTn>
                        </p:par>
                        <p:par>
                          <p:cTn fill="hold" id="23">
                            <p:stCondLst>
                              <p:cond delay="500"/>
                            </p:stCondLst>
                            <p:childTnLst>
                              <p:par>
                                <p:cTn fill="hold" grpId="0" id="24" nodeType="afterEffect" presetClass="entr" presetID="22" presetSubtype="1">
                                  <p:stCondLst>
                                    <p:cond delay="0"/>
                                  </p:stCondLst>
                                  <p:childTnLst>
                                    <p:set>
                                      <p:cBhvr>
                                        <p:cTn dur="1" fill="hold" id="25">
                                          <p:stCondLst>
                                            <p:cond delay="0"/>
                                          </p:stCondLst>
                                        </p:cTn>
                                        <p:tgtEl>
                                          <p:spTgt spid="1048845"/>
                                        </p:tgtEl>
                                        <p:attrNameLst>
                                          <p:attrName>style.visibility</p:attrName>
                                        </p:attrNameLst>
                                      </p:cBhvr>
                                      <p:to>
                                        <p:strVal val="visible"/>
                                      </p:to>
                                    </p:set>
                                    <p:animEffect transition="in" filter="wipe(up)">
                                      <p:cBhvr>
                                        <p:cTn dur="500" id="26"/>
                                        <p:tgtEl>
                                          <p:spTgt spid="1048845"/>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3" presetSubtype="10">
                                  <p:stCondLst>
                                    <p:cond delay="0"/>
                                  </p:stCondLst>
                                  <p:childTnLst>
                                    <p:set>
                                      <p:cBhvr>
                                        <p:cTn dur="1" fill="hold" id="30">
                                          <p:stCondLst>
                                            <p:cond delay="0"/>
                                          </p:stCondLst>
                                        </p:cTn>
                                        <p:tgtEl>
                                          <p:spTgt spid="223"/>
                                        </p:tgtEl>
                                        <p:attrNameLst>
                                          <p:attrName>style.visibility</p:attrName>
                                        </p:attrNameLst>
                                      </p:cBhvr>
                                      <p:to>
                                        <p:strVal val="visible"/>
                                      </p:to>
                                    </p:set>
                                    <p:animEffect transition="in" filter="blinds(horizontal)">
                                      <p:cBhvr>
                                        <p:cTn dur="500" id="31"/>
                                        <p:tgtEl>
                                          <p:spTgt spid="223"/>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1">
                                  <p:stCondLst>
                                    <p:cond delay="0"/>
                                  </p:stCondLst>
                                  <p:childTnLst>
                                    <p:set>
                                      <p:cBhvr>
                                        <p:cTn dur="1" fill="hold" id="35">
                                          <p:stCondLst>
                                            <p:cond delay="0"/>
                                          </p:stCondLst>
                                        </p:cTn>
                                        <p:tgtEl>
                                          <p:spTgt spid="1048843"/>
                                        </p:tgtEl>
                                        <p:attrNameLst>
                                          <p:attrName>style.visibility</p:attrName>
                                        </p:attrNameLst>
                                      </p:cBhvr>
                                      <p:to>
                                        <p:strVal val="visible"/>
                                      </p:to>
                                    </p:set>
                                    <p:animEffect transition="in" filter="wipe(up)">
                                      <p:cBhvr>
                                        <p:cTn dur="500" id="36"/>
                                        <p:tgtEl>
                                          <p:spTgt spid="1048843"/>
                                        </p:tgtEl>
                                      </p:cBhvr>
                                    </p:animEffect>
                                  </p:childTnLst>
                                </p:cTn>
                              </p:par>
                            </p:childTnLst>
                          </p:cTn>
                        </p:par>
                        <p:par>
                          <p:cTn fill="hold" id="37">
                            <p:stCondLst>
                              <p:cond delay="500"/>
                            </p:stCondLst>
                            <p:childTnLst>
                              <p:par>
                                <p:cTn fill="hold" grpId="0" id="38" nodeType="afterEffect" presetClass="entr" presetID="22" presetSubtype="1">
                                  <p:stCondLst>
                                    <p:cond delay="0"/>
                                  </p:stCondLst>
                                  <p:childTnLst>
                                    <p:set>
                                      <p:cBhvr>
                                        <p:cTn dur="1" fill="hold" id="39">
                                          <p:stCondLst>
                                            <p:cond delay="0"/>
                                          </p:stCondLst>
                                        </p:cTn>
                                        <p:tgtEl>
                                          <p:spTgt spid="1048846"/>
                                        </p:tgtEl>
                                        <p:attrNameLst>
                                          <p:attrName>style.visibility</p:attrName>
                                        </p:attrNameLst>
                                      </p:cBhvr>
                                      <p:to>
                                        <p:strVal val="visible"/>
                                      </p:to>
                                    </p:set>
                                    <p:animEffect transition="in" filter="wipe(up)">
                                      <p:cBhvr>
                                        <p:cTn dur="500" id="40"/>
                                        <p:tgtEl>
                                          <p:spTgt spid="1048846"/>
                                        </p:tgtEl>
                                      </p:cBhvr>
                                    </p:animEffect>
                                  </p:childTnLst>
                                </p:cTn>
                              </p:par>
                            </p:childTnLst>
                          </p:cTn>
                        </p:par>
                      </p:childTnLst>
                    </p:cTn>
                  </p:par>
                  <p:par>
                    <p:cTn fill="hold" id="41">
                      <p:stCondLst>
                        <p:cond delay="indefinite"/>
                      </p:stCondLst>
                      <p:childTnLst>
                        <p:par>
                          <p:cTn fill="hold" id="42">
                            <p:stCondLst>
                              <p:cond delay="0"/>
                            </p:stCondLst>
                            <p:childTnLst>
                              <p:par>
                                <p:cTn fill="hold" grpId="0" id="43" nodeType="clickEffect" presetClass="entr" presetID="22" presetSubtype="1">
                                  <p:stCondLst>
                                    <p:cond delay="0"/>
                                  </p:stCondLst>
                                  <p:childTnLst>
                                    <p:set>
                                      <p:cBhvr>
                                        <p:cTn dur="1" fill="hold" id="44">
                                          <p:stCondLst>
                                            <p:cond delay="0"/>
                                          </p:stCondLst>
                                        </p:cTn>
                                        <p:tgtEl>
                                          <p:spTgt spid="1048828"/>
                                        </p:tgtEl>
                                        <p:attrNameLst>
                                          <p:attrName>style.visibility</p:attrName>
                                        </p:attrNameLst>
                                      </p:cBhvr>
                                      <p:to>
                                        <p:strVal val="visible"/>
                                      </p:to>
                                    </p:set>
                                    <p:animEffect transition="in" filter="wipe(up)">
                                      <p:cBhvr>
                                        <p:cTn dur="500" id="45"/>
                                        <p:tgtEl>
                                          <p:spTgt spid="1048828"/>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3" presetSubtype="10">
                                  <p:stCondLst>
                                    <p:cond delay="0"/>
                                  </p:stCondLst>
                                  <p:childTnLst>
                                    <p:set>
                                      <p:cBhvr>
                                        <p:cTn dur="1" fill="hold" id="49">
                                          <p:stCondLst>
                                            <p:cond delay="0"/>
                                          </p:stCondLst>
                                        </p:cTn>
                                        <p:tgtEl>
                                          <p:spTgt spid="1048829"/>
                                        </p:tgtEl>
                                        <p:attrNameLst>
                                          <p:attrName>style.visibility</p:attrName>
                                        </p:attrNameLst>
                                      </p:cBhvr>
                                      <p:to>
                                        <p:strVal val="visible"/>
                                      </p:to>
                                    </p:set>
                                    <p:animEffect transition="in" filter="blinds(horizontal)">
                                      <p:cBhvr>
                                        <p:cTn dur="500" id="50"/>
                                        <p:tgtEl>
                                          <p:spTgt spid="1048829"/>
                                        </p:tgtEl>
                                      </p:cBhvr>
                                    </p:animEffec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3" presetSubtype="10">
                                  <p:stCondLst>
                                    <p:cond delay="0"/>
                                  </p:stCondLst>
                                  <p:childTnLst>
                                    <p:set>
                                      <p:cBhvr>
                                        <p:cTn dur="1" fill="hold" id="54">
                                          <p:stCondLst>
                                            <p:cond delay="0"/>
                                          </p:stCondLst>
                                        </p:cTn>
                                        <p:tgtEl>
                                          <p:spTgt spid="1048830"/>
                                        </p:tgtEl>
                                        <p:attrNameLst>
                                          <p:attrName>style.visibility</p:attrName>
                                        </p:attrNameLst>
                                      </p:cBhvr>
                                      <p:to>
                                        <p:strVal val="visible"/>
                                      </p:to>
                                    </p:set>
                                    <p:animEffect transition="in" filter="blinds(horizontal)">
                                      <p:cBhvr>
                                        <p:cTn dur="500" id="55"/>
                                        <p:tgtEl>
                                          <p:spTgt spid="1048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8" grpId="0" uiExpand="0" build="whole" animBg="1"/>
      <p:bldP spid="1048829" grpId="0" uiExpand="0" build="whole"/>
      <p:bldP spid="1048830" grpId="0" uiExpand="0" build="whole"/>
      <p:bldP spid="1048843" grpId="0" uiExpand="0" build="whole" animBg="1"/>
      <p:bldP spid="1048844" grpId="0" uiExpand="0" build="whole" animBg="1"/>
      <p:bldP spid="1048845" grpId="0" uiExpand="0" build="whole" animBg="1"/>
      <p:bldP spid="1048846" grpId="0" uiExpand="0" build="whole"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228" name=""/>
        <p:cNvGrpSpPr/>
        <p:nvPr/>
      </p:nvGrpSpPr>
      <p:grpSpPr>
        <a:xfrm rot="0">
          <a:off x="0" y="0"/>
          <a:ext cx="0" cy="0"/>
          <a:chOff x="0" y="0"/>
          <a:chExt cx="0" cy="0"/>
        </a:xfrm>
      </p:grpSpPr>
      <p:pic>
        <p:nvPicPr>
          <p:cNvPr id="2097160" name="Picture 86" descr="图片9"/>
          <p:cNvPicPr>
            <a:picLocks/>
          </p:cNvPicPr>
          <p:nvPr/>
        </p:nvPicPr>
        <p:blipFill>
          <a:blip xmlns:r="http://schemas.openxmlformats.org/officeDocument/2006/relationships" r:embed="rId1"/>
          <a:srcRect l="0" t="0" r="0" b="0"/>
          <a:stretch>
            <a:fillRect/>
          </a:stretch>
        </p:blipFill>
        <p:spPr>
          <a:xfrm rot="0">
            <a:off x="1506537" y="1441450"/>
            <a:ext cx="3382962" cy="2633662"/>
          </a:xfrm>
          <a:prstGeom prst="rect"/>
          <a:noFill/>
          <a:ln>
            <a:noFill/>
          </a:ln>
        </p:spPr>
      </p:pic>
      <p:sp>
        <p:nvSpPr>
          <p:cNvPr id="1048847" name="Rectangle 2"/>
          <p:cNvSpPr/>
          <p:nvPr>
            <p:ph type="subTitle" sz="full" idx="1"/>
          </p:nvPr>
        </p:nvSpPr>
        <p:spPr>
          <a:xfrm rot="0">
            <a:off x="685800" y="663575"/>
            <a:ext cx="5029200" cy="5334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r>
              <a:rPr altLang="zh-CN" b="1" sz="2800" lang="en-US">
                <a:solidFill>
                  <a:srgbClr val="E60000"/>
                </a:solidFill>
                <a:effectLst>
                  <a:outerShdw algn="tl" blurRad="38100" dir="2700000" dist="38100">
                    <a:srgbClr val="C0C0C0"/>
                  </a:outerShdw>
                </a:effectLst>
              </a:rPr>
              <a:t>1. </a:t>
            </a:r>
            <a:r>
              <a:rPr altLang="en-US" b="1" sz="2800" lang="zh-CN">
                <a:solidFill>
                  <a:srgbClr val="E60000"/>
                </a:solidFill>
                <a:effectLst>
                  <a:outerShdw algn="tl" blurRad="38100" dir="2700000" dist="38100">
                    <a:srgbClr val="C0C0C0"/>
                  </a:outerShdw>
                </a:effectLst>
              </a:rPr>
              <a:t>二极管与门电路</a:t>
            </a:r>
          </a:p>
        </p:txBody>
      </p:sp>
      <p:sp>
        <p:nvSpPr>
          <p:cNvPr id="1048848" name="Text Box 3"/>
          <p:cNvSpPr txBox="1"/>
          <p:nvPr/>
        </p:nvSpPr>
        <p:spPr>
          <a:xfrm rot="0">
            <a:off x="519112" y="1285875"/>
            <a:ext cx="1529080" cy="510541"/>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6600"/>
                </a:solidFill>
                <a:latin typeface="" pitchFamily="18" charset="0"/>
              </a:rPr>
              <a:t> (1) </a:t>
            </a:r>
            <a:r>
              <a:rPr altLang="en-US" sz="2800" lang="zh-CN">
                <a:solidFill>
                  <a:srgbClr val="006600"/>
                </a:solidFill>
                <a:latin typeface="" pitchFamily="18" charset="0"/>
              </a:rPr>
              <a:t>电路</a:t>
            </a:r>
          </a:p>
        </p:txBody>
      </p:sp>
      <p:sp>
        <p:nvSpPr>
          <p:cNvPr id="1048849" name="Rectangle 4"/>
          <p:cNvSpPr/>
          <p:nvPr/>
        </p:nvSpPr>
        <p:spPr>
          <a:xfrm rot="0">
            <a:off x="685800" y="4510087"/>
            <a:ext cx="2151380" cy="510541"/>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5800"/>
                </a:solidFill>
                <a:latin typeface="" pitchFamily="18" charset="0"/>
              </a:rPr>
              <a:t>(2) </a:t>
            </a:r>
            <a:r>
              <a:rPr altLang="en-US" sz="2800" lang="zh-CN">
                <a:solidFill>
                  <a:srgbClr val="005800"/>
                </a:solidFill>
                <a:latin typeface="" pitchFamily="18" charset="0"/>
              </a:rPr>
              <a:t>工作原理</a:t>
            </a:r>
          </a:p>
        </p:txBody>
      </p:sp>
      <p:sp>
        <p:nvSpPr>
          <p:cNvPr id="1048850" name="Text Box 5"/>
          <p:cNvSpPr txBox="1"/>
          <p:nvPr/>
        </p:nvSpPr>
        <p:spPr>
          <a:xfrm rot="0">
            <a:off x="1081087" y="5500687"/>
            <a:ext cx="6913881" cy="510541"/>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000018"/>
                </a:solidFill>
                <a:latin typeface="" pitchFamily="18" charset="0"/>
              </a:rPr>
              <a:t>输入</a:t>
            </a:r>
            <a:r>
              <a:rPr altLang="zh-CN" sz="2800" i="1" lang="en-US">
                <a:solidFill>
                  <a:srgbClr val="000018"/>
                </a:solidFill>
                <a:latin typeface="" pitchFamily="18" charset="0"/>
              </a:rPr>
              <a:t>A</a:t>
            </a:r>
            <a:r>
              <a:rPr altLang="en-US" sz="2800" lang="zh-CN">
                <a:solidFill>
                  <a:srgbClr val="000018"/>
                </a:solidFill>
                <a:latin typeface="" pitchFamily="18" charset="0"/>
              </a:rPr>
              <a:t>、</a:t>
            </a:r>
            <a:r>
              <a:rPr altLang="zh-CN" sz="2800" i="1" lang="en-US">
                <a:solidFill>
                  <a:srgbClr val="000018"/>
                </a:solidFill>
                <a:latin typeface="" pitchFamily="18" charset="0"/>
              </a:rPr>
              <a:t>B </a:t>
            </a:r>
            <a:r>
              <a:rPr altLang="en-US" sz="2800" lang="zh-CN">
                <a:solidFill>
                  <a:srgbClr val="CC0000"/>
                </a:solidFill>
                <a:latin typeface="" pitchFamily="18" charset="0"/>
              </a:rPr>
              <a:t>全为高电平“</a:t>
            </a:r>
            <a:r>
              <a:rPr altLang="zh-CN" sz="2800" lang="en-US">
                <a:solidFill>
                  <a:srgbClr val="CC0000"/>
                </a:solidFill>
                <a:latin typeface="" pitchFamily="18" charset="0"/>
              </a:rPr>
              <a:t>1”</a:t>
            </a:r>
            <a:r>
              <a:rPr altLang="en-US" sz="2800" lang="zh-CN">
                <a:solidFill>
                  <a:srgbClr val="CC0000"/>
                </a:solidFill>
                <a:latin typeface="" pitchFamily="18" charset="0"/>
              </a:rPr>
              <a:t>，</a:t>
            </a:r>
            <a:r>
              <a:rPr altLang="en-US" sz="2800" lang="zh-CN">
                <a:solidFill>
                  <a:srgbClr val="000018"/>
                </a:solidFill>
                <a:latin typeface="" pitchFamily="18" charset="0"/>
              </a:rPr>
              <a:t>输出 </a:t>
            </a:r>
            <a:r>
              <a:rPr altLang="zh-CN" sz="2800" i="1" lang="en-US">
                <a:solidFill>
                  <a:srgbClr val="CC0000"/>
                </a:solidFill>
                <a:latin typeface="" pitchFamily="18" charset="0"/>
              </a:rPr>
              <a:t>Y </a:t>
            </a:r>
            <a:r>
              <a:rPr altLang="en-US" sz="2800" lang="zh-CN">
                <a:solidFill>
                  <a:srgbClr val="CC0000"/>
                </a:solidFill>
                <a:latin typeface="" pitchFamily="18" charset="0"/>
              </a:rPr>
              <a:t>为“</a:t>
            </a:r>
            <a:r>
              <a:rPr altLang="zh-CN" sz="2800" lang="en-US">
                <a:solidFill>
                  <a:srgbClr val="CC0000"/>
                </a:solidFill>
                <a:latin typeface="" pitchFamily="18" charset="0"/>
              </a:rPr>
              <a:t>1”</a:t>
            </a:r>
            <a:r>
              <a:rPr altLang="en-US" sz="2800" lang="zh-CN">
                <a:solidFill>
                  <a:srgbClr val="CC0000"/>
                </a:solidFill>
                <a:latin typeface="" pitchFamily="18" charset="0"/>
              </a:rPr>
              <a:t>。</a:t>
            </a:r>
          </a:p>
        </p:txBody>
      </p:sp>
      <p:sp>
        <p:nvSpPr>
          <p:cNvPr id="1048851" name="Rectangle 6"/>
          <p:cNvSpPr/>
          <p:nvPr/>
        </p:nvSpPr>
        <p:spPr>
          <a:xfrm rot="0">
            <a:off x="1095375" y="5003800"/>
            <a:ext cx="6202681" cy="51054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000018"/>
                </a:solidFill>
                <a:latin typeface="" pitchFamily="18" charset="0"/>
              </a:rPr>
              <a:t>输入</a:t>
            </a:r>
            <a:r>
              <a:rPr altLang="zh-CN" sz="2800" i="1" lang="en-US">
                <a:solidFill>
                  <a:srgbClr val="000018"/>
                </a:solidFill>
                <a:latin typeface="" pitchFamily="18" charset="0"/>
              </a:rPr>
              <a:t>A</a:t>
            </a:r>
            <a:r>
              <a:rPr altLang="en-US" sz="2800" lang="zh-CN">
                <a:solidFill>
                  <a:srgbClr val="000018"/>
                </a:solidFill>
                <a:latin typeface="" pitchFamily="18" charset="0"/>
              </a:rPr>
              <a:t>、</a:t>
            </a:r>
            <a:r>
              <a:rPr altLang="zh-CN" sz="2800" i="1" lang="en-US">
                <a:solidFill>
                  <a:srgbClr val="000018"/>
                </a:solidFill>
                <a:latin typeface="" pitchFamily="18" charset="0"/>
              </a:rPr>
              <a:t>B </a:t>
            </a:r>
            <a:r>
              <a:rPr altLang="en-US" sz="2800" lang="zh-CN">
                <a:solidFill>
                  <a:srgbClr val="CC0000"/>
                </a:solidFill>
                <a:latin typeface="" pitchFamily="18" charset="0"/>
              </a:rPr>
              <a:t>不全为“</a:t>
            </a:r>
            <a:r>
              <a:rPr altLang="zh-CN" sz="2800" lang="en-US">
                <a:solidFill>
                  <a:srgbClr val="CC0000"/>
                </a:solidFill>
                <a:latin typeface="" pitchFamily="18" charset="0"/>
              </a:rPr>
              <a:t>1”</a:t>
            </a:r>
            <a:r>
              <a:rPr altLang="en-US" sz="2800" lang="zh-CN">
                <a:solidFill>
                  <a:srgbClr val="CC0000"/>
                </a:solidFill>
                <a:latin typeface="" pitchFamily="18" charset="0"/>
              </a:rPr>
              <a:t>，</a:t>
            </a:r>
            <a:r>
              <a:rPr altLang="en-US" sz="2800" lang="zh-CN">
                <a:solidFill>
                  <a:srgbClr val="000018"/>
                </a:solidFill>
                <a:latin typeface="" pitchFamily="18" charset="0"/>
              </a:rPr>
              <a:t>输出 </a:t>
            </a:r>
            <a:r>
              <a:rPr altLang="zh-CN" sz="2800" i="1" lang="en-US">
                <a:solidFill>
                  <a:srgbClr val="CC0000"/>
                </a:solidFill>
                <a:latin typeface="" pitchFamily="18" charset="0"/>
              </a:rPr>
              <a:t>Y</a:t>
            </a:r>
            <a:r>
              <a:rPr altLang="en-US" sz="2800" lang="zh-CN">
                <a:solidFill>
                  <a:srgbClr val="CC0000"/>
                </a:solidFill>
                <a:latin typeface="" pitchFamily="18" charset="0"/>
              </a:rPr>
              <a:t> 为“</a:t>
            </a:r>
            <a:r>
              <a:rPr altLang="zh-CN" sz="2800" lang="en-US">
                <a:solidFill>
                  <a:srgbClr val="CC0000"/>
                </a:solidFill>
                <a:latin typeface="" pitchFamily="18" charset="0"/>
              </a:rPr>
              <a:t>0”</a:t>
            </a:r>
            <a:r>
              <a:rPr altLang="en-US" sz="2800" lang="zh-CN">
                <a:solidFill>
                  <a:srgbClr val="CC0000"/>
                </a:solidFill>
                <a:latin typeface="" pitchFamily="18" charset="0"/>
              </a:rPr>
              <a:t>。</a:t>
            </a:r>
          </a:p>
        </p:txBody>
      </p:sp>
      <p:grpSp>
        <p:nvGrpSpPr>
          <p:cNvPr id="229" name=""/>
          <p:cNvGrpSpPr/>
          <p:nvPr/>
        </p:nvGrpSpPr>
        <p:grpSpPr>
          <a:xfrm rot="0">
            <a:off x="5478462" y="2690812"/>
            <a:ext cx="1524000" cy="519112"/>
            <a:chOff x="1584" y="2881"/>
            <a:chExt cx="960" cy="327"/>
          </a:xfrm>
        </p:grpSpPr>
        <p:sp>
          <p:nvSpPr>
            <p:cNvPr id="1048852" name="Text Box 8"/>
            <p:cNvSpPr txBox="1"/>
            <p:nvPr/>
          </p:nvSpPr>
          <p:spPr>
            <a:xfrm rot="0">
              <a:off x="1584" y="288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8853" name="Text Box 9"/>
            <p:cNvSpPr txBox="1"/>
            <p:nvPr/>
          </p:nvSpPr>
          <p:spPr>
            <a:xfrm rot="0">
              <a:off x="2256" y="288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grpSp>
      <p:grpSp>
        <p:nvGrpSpPr>
          <p:cNvPr id="230" name=""/>
          <p:cNvGrpSpPr/>
          <p:nvPr/>
        </p:nvGrpSpPr>
        <p:grpSpPr>
          <a:xfrm rot="0">
            <a:off x="5478462" y="3148012"/>
            <a:ext cx="1447800" cy="519112"/>
            <a:chOff x="1584" y="3169"/>
            <a:chExt cx="912" cy="327"/>
          </a:xfrm>
        </p:grpSpPr>
        <p:sp>
          <p:nvSpPr>
            <p:cNvPr id="1048854" name="Text Box 11"/>
            <p:cNvSpPr txBox="1"/>
            <p:nvPr/>
          </p:nvSpPr>
          <p:spPr>
            <a:xfrm rot="0">
              <a:off x="1584" y="3169"/>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8855" name="Rectangle 12"/>
            <p:cNvSpPr/>
            <p:nvPr/>
          </p:nvSpPr>
          <p:spPr>
            <a:xfrm rot="0">
              <a:off x="2256" y="3169"/>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grpSp>
      <p:sp>
        <p:nvSpPr>
          <p:cNvPr id="1048856" name="Text Box 13"/>
          <p:cNvSpPr txBox="1"/>
          <p:nvPr/>
        </p:nvSpPr>
        <p:spPr>
          <a:xfrm rot="0">
            <a:off x="7459662" y="3133725"/>
            <a:ext cx="4572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grpSp>
        <p:nvGrpSpPr>
          <p:cNvPr id="231" name=""/>
          <p:cNvGrpSpPr/>
          <p:nvPr/>
        </p:nvGrpSpPr>
        <p:grpSpPr>
          <a:xfrm rot="0">
            <a:off x="5478462" y="4110037"/>
            <a:ext cx="1428750" cy="519112"/>
            <a:chOff x="1584" y="3745"/>
            <a:chExt cx="900" cy="327"/>
          </a:xfrm>
        </p:grpSpPr>
        <p:sp>
          <p:nvSpPr>
            <p:cNvPr id="1048857" name="Rectangle 15"/>
            <p:cNvSpPr/>
            <p:nvPr/>
          </p:nvSpPr>
          <p:spPr>
            <a:xfrm rot="0">
              <a:off x="1584" y="374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sp>
          <p:nvSpPr>
            <p:cNvPr id="1048858" name="Rectangle 16"/>
            <p:cNvSpPr/>
            <p:nvPr/>
          </p:nvSpPr>
          <p:spPr>
            <a:xfrm rot="0">
              <a:off x="2256" y="374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grpSp>
      <p:sp>
        <p:nvSpPr>
          <p:cNvPr id="1048859" name="Rectangle 17"/>
          <p:cNvSpPr/>
          <p:nvPr/>
        </p:nvSpPr>
        <p:spPr>
          <a:xfrm rot="0">
            <a:off x="7459662" y="4140200"/>
            <a:ext cx="361950"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grpSp>
        <p:nvGrpSpPr>
          <p:cNvPr id="232" name=""/>
          <p:cNvGrpSpPr/>
          <p:nvPr/>
        </p:nvGrpSpPr>
        <p:grpSpPr>
          <a:xfrm rot="0">
            <a:off x="5478462" y="3652837"/>
            <a:ext cx="2343150" cy="519112"/>
            <a:chOff x="3552" y="2526"/>
            <a:chExt cx="1476" cy="327"/>
          </a:xfrm>
        </p:grpSpPr>
        <p:sp>
          <p:nvSpPr>
            <p:cNvPr id="1048860" name="Rectangle 19"/>
            <p:cNvSpPr/>
            <p:nvPr/>
          </p:nvSpPr>
          <p:spPr>
            <a:xfrm rot="0">
              <a:off x="4224"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8861" name="Rectangle 20"/>
            <p:cNvSpPr/>
            <p:nvPr/>
          </p:nvSpPr>
          <p:spPr>
            <a:xfrm rot="0">
              <a:off x="3552"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sp>
          <p:nvSpPr>
            <p:cNvPr id="1048862" name="Rectangle 21"/>
            <p:cNvSpPr/>
            <p:nvPr/>
          </p:nvSpPr>
          <p:spPr>
            <a:xfrm rot="0">
              <a:off x="4800"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grpSp>
      <p:sp>
        <p:nvSpPr>
          <p:cNvPr id="1048863" name="Rectangle 22"/>
          <p:cNvSpPr/>
          <p:nvPr/>
        </p:nvSpPr>
        <p:spPr>
          <a:xfrm rot="0">
            <a:off x="7459662" y="2667000"/>
            <a:ext cx="361950"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0</a:t>
            </a:r>
          </a:p>
        </p:txBody>
      </p:sp>
      <p:grpSp>
        <p:nvGrpSpPr>
          <p:cNvPr id="233" name=""/>
          <p:cNvGrpSpPr/>
          <p:nvPr/>
        </p:nvGrpSpPr>
        <p:grpSpPr>
          <a:xfrm rot="0">
            <a:off x="5173662" y="1624012"/>
            <a:ext cx="3048000" cy="3124200"/>
            <a:chOff x="3360" y="1200"/>
            <a:chExt cx="1920" cy="1968"/>
          </a:xfrm>
        </p:grpSpPr>
        <p:sp>
          <p:nvSpPr>
            <p:cNvPr id="1048864" name="Line 24"/>
            <p:cNvSpPr/>
            <p:nvPr/>
          </p:nvSpPr>
          <p:spPr>
            <a:xfrm rot="0">
              <a:off x="3360" y="1200"/>
              <a:ext cx="1872" cy="0"/>
            </a:xfrm>
            <a:prstGeom prst="line"/>
            <a:noFill/>
            <a:ln w="28575" cap="flat" cmpd="sng">
              <a:solidFill>
                <a:schemeClr val="lt2">
                  <a:alpha val="100000"/>
                </a:schemeClr>
              </a:solidFill>
              <a:prstDash val="solid"/>
              <a:round/>
            </a:ln>
          </p:spPr>
        </p:sp>
        <p:sp>
          <p:nvSpPr>
            <p:cNvPr id="1048865" name="Line 25"/>
            <p:cNvSpPr/>
            <p:nvPr/>
          </p:nvSpPr>
          <p:spPr>
            <a:xfrm rot="0">
              <a:off x="3360" y="1536"/>
              <a:ext cx="1872" cy="0"/>
            </a:xfrm>
            <a:prstGeom prst="line"/>
            <a:noFill/>
            <a:ln w="28575" cap="flat" cmpd="sng">
              <a:solidFill>
                <a:schemeClr val="lt2">
                  <a:alpha val="100000"/>
                </a:schemeClr>
              </a:solidFill>
              <a:prstDash val="solid"/>
              <a:round/>
            </a:ln>
          </p:spPr>
        </p:sp>
        <p:grpSp>
          <p:nvGrpSpPr>
            <p:cNvPr id="234" name=""/>
            <p:cNvGrpSpPr/>
            <p:nvPr/>
          </p:nvGrpSpPr>
          <p:grpSpPr>
            <a:xfrm rot="0">
              <a:off x="3360" y="1200"/>
              <a:ext cx="1920" cy="1968"/>
              <a:chOff x="3360" y="1200"/>
              <a:chExt cx="1920" cy="1968"/>
            </a:xfrm>
          </p:grpSpPr>
          <p:sp>
            <p:nvSpPr>
              <p:cNvPr id="1048866" name="Text Box 27"/>
              <p:cNvSpPr txBox="1"/>
              <p:nvPr/>
            </p:nvSpPr>
            <p:spPr>
              <a:xfrm rot="0">
                <a:off x="3504" y="150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A</a:t>
                </a:r>
              </a:p>
            </p:txBody>
          </p:sp>
          <p:sp>
            <p:nvSpPr>
              <p:cNvPr id="1048867" name="Text Box 28"/>
              <p:cNvSpPr txBox="1"/>
              <p:nvPr/>
            </p:nvSpPr>
            <p:spPr>
              <a:xfrm rot="0">
                <a:off x="4176" y="150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B</a:t>
                </a:r>
              </a:p>
            </p:txBody>
          </p:sp>
          <p:sp>
            <p:nvSpPr>
              <p:cNvPr id="1048868" name="Text Box 29"/>
              <p:cNvSpPr txBox="1"/>
              <p:nvPr/>
            </p:nvSpPr>
            <p:spPr>
              <a:xfrm rot="0">
                <a:off x="4848" y="1507"/>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Y</a:t>
                </a:r>
              </a:p>
            </p:txBody>
          </p:sp>
          <p:sp>
            <p:nvSpPr>
              <p:cNvPr id="1048869" name="Line 30"/>
              <p:cNvSpPr/>
              <p:nvPr/>
            </p:nvSpPr>
            <p:spPr>
              <a:xfrm rot="0">
                <a:off x="4656" y="1200"/>
                <a:ext cx="0" cy="1968"/>
              </a:xfrm>
              <a:prstGeom prst="line"/>
              <a:noFill/>
              <a:ln w="28575" cap="flat" cmpd="sng">
                <a:solidFill>
                  <a:schemeClr val="lt2">
                    <a:alpha val="100000"/>
                  </a:schemeClr>
                </a:solidFill>
                <a:prstDash val="solid"/>
                <a:round/>
              </a:ln>
            </p:spPr>
          </p:sp>
          <p:sp>
            <p:nvSpPr>
              <p:cNvPr id="1048870" name="Line 31"/>
              <p:cNvSpPr/>
              <p:nvPr/>
            </p:nvSpPr>
            <p:spPr>
              <a:xfrm rot="0">
                <a:off x="4032" y="1536"/>
                <a:ext cx="0" cy="1632"/>
              </a:xfrm>
              <a:prstGeom prst="line"/>
              <a:noFill/>
              <a:ln w="28575" cap="flat" cmpd="sng">
                <a:solidFill>
                  <a:schemeClr val="lt2">
                    <a:alpha val="100000"/>
                  </a:schemeClr>
                </a:solidFill>
                <a:prstDash val="solid"/>
                <a:round/>
              </a:ln>
            </p:spPr>
          </p:sp>
          <p:sp>
            <p:nvSpPr>
              <p:cNvPr id="1048871" name="Text Box 32"/>
              <p:cNvSpPr txBox="1"/>
              <p:nvPr/>
            </p:nvSpPr>
            <p:spPr>
              <a:xfrm rot="0">
                <a:off x="3552" y="1200"/>
                <a:ext cx="110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t>输       入</a:t>
                </a:r>
              </a:p>
            </p:txBody>
          </p:sp>
          <p:sp>
            <p:nvSpPr>
              <p:cNvPr id="1048872" name="Text Box 33"/>
              <p:cNvSpPr txBox="1"/>
              <p:nvPr/>
            </p:nvSpPr>
            <p:spPr>
              <a:xfrm rot="0">
                <a:off x="4656" y="1200"/>
                <a:ext cx="62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t>输出</a:t>
                </a:r>
              </a:p>
            </p:txBody>
          </p:sp>
          <p:sp>
            <p:nvSpPr>
              <p:cNvPr id="1048873" name="Line 34"/>
              <p:cNvSpPr/>
              <p:nvPr/>
            </p:nvSpPr>
            <p:spPr>
              <a:xfrm rot="0">
                <a:off x="3360" y="1873"/>
                <a:ext cx="1872" cy="0"/>
              </a:xfrm>
              <a:prstGeom prst="line"/>
              <a:noFill/>
              <a:ln w="28575" cap="sq" cmpd="sng">
                <a:solidFill>
                  <a:schemeClr val="lt2">
                    <a:alpha val="100000"/>
                  </a:schemeClr>
                </a:solidFill>
                <a:prstDash val="solid"/>
                <a:round/>
              </a:ln>
            </p:spPr>
          </p:sp>
          <p:sp>
            <p:nvSpPr>
              <p:cNvPr id="1048874" name="Line 35"/>
              <p:cNvSpPr/>
              <p:nvPr/>
            </p:nvSpPr>
            <p:spPr>
              <a:xfrm rot="0">
                <a:off x="3408" y="3168"/>
                <a:ext cx="1872" cy="0"/>
              </a:xfrm>
              <a:prstGeom prst="line"/>
              <a:noFill/>
              <a:ln w="28575" cap="sq" cmpd="sng">
                <a:solidFill>
                  <a:schemeClr val="lt2">
                    <a:alpha val="100000"/>
                  </a:schemeClr>
                </a:solidFill>
                <a:prstDash val="solid"/>
                <a:round/>
              </a:ln>
            </p:spPr>
          </p:sp>
        </p:grpSp>
      </p:grpSp>
      <p:grpSp>
        <p:nvGrpSpPr>
          <p:cNvPr id="235" name=""/>
          <p:cNvGrpSpPr/>
          <p:nvPr/>
        </p:nvGrpSpPr>
        <p:grpSpPr>
          <a:xfrm rot="0">
            <a:off x="952500" y="2668587"/>
            <a:ext cx="909637" cy="1373187"/>
            <a:chOff x="384" y="1872"/>
            <a:chExt cx="577" cy="1007"/>
          </a:xfrm>
        </p:grpSpPr>
        <p:sp>
          <p:nvSpPr>
            <p:cNvPr id="1048875" name="Text Box 40"/>
            <p:cNvSpPr txBox="1"/>
            <p:nvPr/>
          </p:nvSpPr>
          <p:spPr>
            <a:xfrm rot="0">
              <a:off x="384" y="1872"/>
              <a:ext cx="480" cy="381"/>
            </a:xfrm>
            <a:prstGeom prst="rect"/>
            <a:solidFill>
              <a:schemeClr val="lt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rPr>
                <a:t>0V</a:t>
              </a:r>
            </a:p>
          </p:txBody>
        </p:sp>
        <p:sp>
          <p:nvSpPr>
            <p:cNvPr id="1048876" name="Rectangle 41"/>
            <p:cNvSpPr/>
            <p:nvPr/>
          </p:nvSpPr>
          <p:spPr>
            <a:xfrm rot="0">
              <a:off x="384" y="2498"/>
              <a:ext cx="577" cy="381"/>
            </a:xfrm>
            <a:prstGeom prst="rect"/>
            <a:solidFill>
              <a:schemeClr val="lt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rPr>
                <a:t>0V</a:t>
              </a:r>
            </a:p>
          </p:txBody>
        </p:sp>
      </p:grpSp>
      <p:grpSp>
        <p:nvGrpSpPr>
          <p:cNvPr id="236" name=""/>
          <p:cNvGrpSpPr/>
          <p:nvPr/>
        </p:nvGrpSpPr>
        <p:grpSpPr>
          <a:xfrm rot="0">
            <a:off x="919162" y="2668587"/>
            <a:ext cx="909637" cy="1370012"/>
            <a:chOff x="1440" y="624"/>
            <a:chExt cx="577" cy="1005"/>
          </a:xfrm>
        </p:grpSpPr>
        <p:sp>
          <p:nvSpPr>
            <p:cNvPr id="1048877" name="Text Box 43"/>
            <p:cNvSpPr txBox="1"/>
            <p:nvPr/>
          </p:nvSpPr>
          <p:spPr>
            <a:xfrm rot="0">
              <a:off x="1440" y="624"/>
              <a:ext cx="480" cy="381"/>
            </a:xfrm>
            <a:prstGeom prst="rect"/>
            <a:solidFill>
              <a:schemeClr val="lt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rPr>
                <a:t>0V</a:t>
              </a:r>
            </a:p>
          </p:txBody>
        </p:sp>
        <p:sp>
          <p:nvSpPr>
            <p:cNvPr id="1048878" name="Rectangle 44"/>
            <p:cNvSpPr/>
            <p:nvPr/>
          </p:nvSpPr>
          <p:spPr>
            <a:xfrm rot="0">
              <a:off x="1440" y="1248"/>
              <a:ext cx="577" cy="381"/>
            </a:xfrm>
            <a:prstGeom prst="rect"/>
            <a:solidFill>
              <a:schemeClr val="lt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rPr>
                <a:t>3V</a:t>
              </a:r>
            </a:p>
          </p:txBody>
        </p:sp>
      </p:grpSp>
      <p:grpSp>
        <p:nvGrpSpPr>
          <p:cNvPr id="237" name=""/>
          <p:cNvGrpSpPr/>
          <p:nvPr/>
        </p:nvGrpSpPr>
        <p:grpSpPr>
          <a:xfrm rot="0">
            <a:off x="874712" y="2670175"/>
            <a:ext cx="862012" cy="1373187"/>
            <a:chOff x="2736" y="2160"/>
            <a:chExt cx="576" cy="1007"/>
          </a:xfrm>
        </p:grpSpPr>
        <p:sp>
          <p:nvSpPr>
            <p:cNvPr id="1048879" name="Text Box 46"/>
            <p:cNvSpPr txBox="1"/>
            <p:nvPr/>
          </p:nvSpPr>
          <p:spPr>
            <a:xfrm rot="0">
              <a:off x="2736" y="2160"/>
              <a:ext cx="481" cy="381"/>
            </a:xfrm>
            <a:prstGeom prst="rect"/>
            <a:solidFill>
              <a:schemeClr val="lt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rPr>
                <a:t>3V</a:t>
              </a:r>
            </a:p>
          </p:txBody>
        </p:sp>
        <p:sp>
          <p:nvSpPr>
            <p:cNvPr id="1048880" name="Rectangle 47"/>
            <p:cNvSpPr/>
            <p:nvPr/>
          </p:nvSpPr>
          <p:spPr>
            <a:xfrm rot="0">
              <a:off x="2736" y="2786"/>
              <a:ext cx="576" cy="381"/>
            </a:xfrm>
            <a:prstGeom prst="rect"/>
            <a:solidFill>
              <a:schemeClr val="lt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rPr>
                <a:t>3V</a:t>
              </a:r>
            </a:p>
          </p:txBody>
        </p:sp>
      </p:grpSp>
      <p:grpSp>
        <p:nvGrpSpPr>
          <p:cNvPr id="238" name=""/>
          <p:cNvGrpSpPr/>
          <p:nvPr/>
        </p:nvGrpSpPr>
        <p:grpSpPr>
          <a:xfrm rot="0">
            <a:off x="2109787" y="1766887"/>
            <a:ext cx="892175" cy="2028825"/>
            <a:chOff x="1632" y="864"/>
            <a:chExt cx="576" cy="1152"/>
          </a:xfrm>
        </p:grpSpPr>
        <p:sp>
          <p:nvSpPr>
            <p:cNvPr id="1048881" name="Line 75"/>
            <p:cNvSpPr/>
            <p:nvPr/>
          </p:nvSpPr>
          <p:spPr>
            <a:xfrm rot="0">
              <a:off x="2208" y="864"/>
              <a:ext cx="0" cy="1152"/>
            </a:xfrm>
            <a:prstGeom prst="line"/>
            <a:noFill/>
            <a:ln w="38100" cap="flat" cmpd="sng">
              <a:solidFill>
                <a:srgbClr val="FF0000">
                  <a:alpha val="100000"/>
                </a:srgbClr>
              </a:solidFill>
              <a:prstDash val="dash"/>
              <a:round/>
            </a:ln>
          </p:spPr>
        </p:sp>
        <p:sp>
          <p:nvSpPr>
            <p:cNvPr id="1048882" name="Line 76"/>
            <p:cNvSpPr/>
            <p:nvPr/>
          </p:nvSpPr>
          <p:spPr>
            <a:xfrm rot="0" flipH="1">
              <a:off x="1632" y="1536"/>
              <a:ext cx="576" cy="0"/>
            </a:xfrm>
            <a:prstGeom prst="line"/>
            <a:noFill/>
            <a:ln w="38100" cap="flat" cmpd="sng">
              <a:solidFill>
                <a:srgbClr val="FF0000">
                  <a:alpha val="100000"/>
                </a:srgbClr>
              </a:solidFill>
              <a:prstDash val="dash"/>
              <a:round/>
              <a:tailEnd type="triangle" w="med" len="med"/>
            </a:ln>
          </p:spPr>
        </p:sp>
        <p:sp>
          <p:nvSpPr>
            <p:cNvPr id="1048883" name="Line 77"/>
            <p:cNvSpPr/>
            <p:nvPr/>
          </p:nvSpPr>
          <p:spPr>
            <a:xfrm rot="0" flipH="1">
              <a:off x="1632" y="2016"/>
              <a:ext cx="576" cy="0"/>
            </a:xfrm>
            <a:prstGeom prst="line"/>
            <a:noFill/>
            <a:ln w="38100" cap="flat" cmpd="sng">
              <a:solidFill>
                <a:srgbClr val="FF0000">
                  <a:alpha val="100000"/>
                </a:srgbClr>
              </a:solidFill>
              <a:prstDash val="dash"/>
              <a:round/>
              <a:tailEnd type="triangle" w="med" len="med"/>
            </a:ln>
          </p:spPr>
        </p:sp>
      </p:grpSp>
      <p:grpSp>
        <p:nvGrpSpPr>
          <p:cNvPr id="239" name=""/>
          <p:cNvGrpSpPr/>
          <p:nvPr/>
        </p:nvGrpSpPr>
        <p:grpSpPr>
          <a:xfrm rot="0">
            <a:off x="2046287" y="2028825"/>
            <a:ext cx="955675" cy="915987"/>
            <a:chOff x="1632" y="864"/>
            <a:chExt cx="576" cy="672"/>
          </a:xfrm>
        </p:grpSpPr>
        <p:sp>
          <p:nvSpPr>
            <p:cNvPr id="1048884" name="Line 79"/>
            <p:cNvSpPr/>
            <p:nvPr/>
          </p:nvSpPr>
          <p:spPr>
            <a:xfrm rot="0">
              <a:off x="2208" y="864"/>
              <a:ext cx="0" cy="672"/>
            </a:xfrm>
            <a:prstGeom prst="line"/>
            <a:noFill/>
            <a:ln w="38100" cap="flat" cmpd="sng">
              <a:solidFill>
                <a:srgbClr val="FF0000">
                  <a:alpha val="100000"/>
                </a:srgbClr>
              </a:solidFill>
              <a:prstDash val="dash"/>
              <a:round/>
            </a:ln>
          </p:spPr>
        </p:sp>
        <p:sp>
          <p:nvSpPr>
            <p:cNvPr id="1048885" name="Line 80"/>
            <p:cNvSpPr/>
            <p:nvPr/>
          </p:nvSpPr>
          <p:spPr>
            <a:xfrm rot="0" flipH="1">
              <a:off x="1632" y="1536"/>
              <a:ext cx="576" cy="0"/>
            </a:xfrm>
            <a:prstGeom prst="line"/>
            <a:noFill/>
            <a:ln w="38100" cap="flat" cmpd="sng">
              <a:solidFill>
                <a:srgbClr val="FF0000">
                  <a:alpha val="100000"/>
                </a:srgbClr>
              </a:solidFill>
              <a:prstDash val="dash"/>
              <a:round/>
              <a:tailEnd type="triangle" w="med" len="med"/>
            </a:ln>
          </p:spPr>
        </p:sp>
      </p:grpSp>
      <p:grpSp>
        <p:nvGrpSpPr>
          <p:cNvPr id="240" name=""/>
          <p:cNvGrpSpPr/>
          <p:nvPr/>
        </p:nvGrpSpPr>
        <p:grpSpPr>
          <a:xfrm rot="0">
            <a:off x="2109787" y="1766887"/>
            <a:ext cx="892175" cy="2028825"/>
            <a:chOff x="1632" y="864"/>
            <a:chExt cx="576" cy="1152"/>
          </a:xfrm>
        </p:grpSpPr>
        <p:sp>
          <p:nvSpPr>
            <p:cNvPr id="1048886" name="Line 82"/>
            <p:cNvSpPr/>
            <p:nvPr/>
          </p:nvSpPr>
          <p:spPr>
            <a:xfrm rot="0">
              <a:off x="2208" y="864"/>
              <a:ext cx="0" cy="1152"/>
            </a:xfrm>
            <a:prstGeom prst="line"/>
            <a:noFill/>
            <a:ln w="38100" cap="flat" cmpd="sng">
              <a:solidFill>
                <a:srgbClr val="FF0000">
                  <a:alpha val="100000"/>
                </a:srgbClr>
              </a:solidFill>
              <a:prstDash val="dash"/>
              <a:round/>
            </a:ln>
          </p:spPr>
        </p:sp>
        <p:sp>
          <p:nvSpPr>
            <p:cNvPr id="1048887" name="Line 83"/>
            <p:cNvSpPr/>
            <p:nvPr/>
          </p:nvSpPr>
          <p:spPr>
            <a:xfrm rot="0" flipH="1">
              <a:off x="1632" y="1536"/>
              <a:ext cx="576" cy="0"/>
            </a:xfrm>
            <a:prstGeom prst="line"/>
            <a:noFill/>
            <a:ln w="38100" cap="flat" cmpd="sng">
              <a:solidFill>
                <a:srgbClr val="FF0000">
                  <a:alpha val="100000"/>
                </a:srgbClr>
              </a:solidFill>
              <a:prstDash val="dash"/>
              <a:round/>
              <a:tailEnd type="triangle" w="med" len="med"/>
            </a:ln>
          </p:spPr>
        </p:sp>
        <p:sp>
          <p:nvSpPr>
            <p:cNvPr id="1048888" name="Line 84"/>
            <p:cNvSpPr/>
            <p:nvPr/>
          </p:nvSpPr>
          <p:spPr>
            <a:xfrm rot="0" flipH="1">
              <a:off x="1632" y="2016"/>
              <a:ext cx="576" cy="0"/>
            </a:xfrm>
            <a:prstGeom prst="line"/>
            <a:noFill/>
            <a:ln w="38100" cap="flat" cmpd="sng">
              <a:solidFill>
                <a:srgbClr val="FF0000">
                  <a:alpha val="100000"/>
                </a:srgbClr>
              </a:solidFill>
              <a:prstDash val="dash"/>
              <a:round/>
              <a:tailEnd type="triangle" w="med" len="med"/>
            </a:ln>
          </p:spPr>
        </p:sp>
      </p:grpSp>
      <p:sp>
        <p:nvSpPr>
          <p:cNvPr id="1048889" name="Text Box 85"/>
          <p:cNvSpPr txBox="1"/>
          <p:nvPr/>
        </p:nvSpPr>
        <p:spPr>
          <a:xfrm rot="0">
            <a:off x="5272087" y="1052512"/>
            <a:ext cx="2684462"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sz="2800" lang="zh-CN">
                <a:solidFill>
                  <a:srgbClr val="000099"/>
                </a:solidFill>
                <a:effectLst>
                  <a:outerShdw algn="tl" blurRad="38100" dir="2700000" dist="38100">
                    <a:srgbClr val="C0C0C0"/>
                  </a:outerShdw>
                </a:effectLst>
              </a:rPr>
              <a:t>与门逻辑状态表</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848"/>
                                        </p:tgtEl>
                                        <p:attrNameLst>
                                          <p:attrName>style.visibility</p:attrName>
                                        </p:attrNameLst>
                                      </p:cBhvr>
                                      <p:to>
                                        <p:strVal val="visible"/>
                                      </p:to>
                                    </p:set>
                                    <p:animEffect transition="in" filter="wipe(left)">
                                      <p:cBhvr>
                                        <p:cTn dur="1000" id="7"/>
                                        <p:tgtEl>
                                          <p:spTgt spid="1048848"/>
                                        </p:tgtEl>
                                      </p:cBhvr>
                                    </p:animEffect>
                                  </p:childTnLst>
                                </p:cTn>
                              </p:par>
                            </p:childTnLst>
                          </p:cTn>
                        </p:par>
                        <p:par>
                          <p:cTn fill="hold" id="8">
                            <p:stCondLst>
                              <p:cond delay="1000"/>
                            </p:stCondLst>
                            <p:childTnLst>
                              <p:par>
                                <p:cTn fill="hold" id="9" nodeType="afterEffect" presetClass="entr" presetID="22" presetSubtype="8">
                                  <p:stCondLst>
                                    <p:cond delay="0"/>
                                  </p:stCondLst>
                                  <p:childTnLst>
                                    <p:set>
                                      <p:cBhvr>
                                        <p:cTn dur="1" fill="hold" id="10">
                                          <p:stCondLst>
                                            <p:cond delay="0"/>
                                          </p:stCondLst>
                                        </p:cTn>
                                        <p:tgtEl>
                                          <p:spTgt spid="2097160"/>
                                        </p:tgtEl>
                                        <p:attrNameLst>
                                          <p:attrName>style.visibility</p:attrName>
                                        </p:attrNameLst>
                                      </p:cBhvr>
                                      <p:to>
                                        <p:strVal val="visible"/>
                                      </p:to>
                                    </p:set>
                                    <p:animEffect transition="in" filter="wipe(left)">
                                      <p:cBhvr>
                                        <p:cTn dur="1000" id="11"/>
                                        <p:tgtEl>
                                          <p:spTgt spid="2097160"/>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8">
                                  <p:stCondLst>
                                    <p:cond delay="0"/>
                                  </p:stCondLst>
                                  <p:childTnLst>
                                    <p:set>
                                      <p:cBhvr>
                                        <p:cTn dur="1" fill="hold" id="15">
                                          <p:stCondLst>
                                            <p:cond delay="0"/>
                                          </p:stCondLst>
                                        </p:cTn>
                                        <p:tgtEl>
                                          <p:spTgt spid="1048849"/>
                                        </p:tgtEl>
                                        <p:attrNameLst>
                                          <p:attrName>style.visibility</p:attrName>
                                        </p:attrNameLst>
                                      </p:cBhvr>
                                      <p:to>
                                        <p:strVal val="visible"/>
                                      </p:to>
                                    </p:set>
                                    <p:animEffect transition="in" filter="wipe(left)">
                                      <p:cBhvr>
                                        <p:cTn dur="500" id="16"/>
                                        <p:tgtEl>
                                          <p:spTgt spid="1048849"/>
                                        </p:tgtEl>
                                      </p:cBhvr>
                                    </p:animEffec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4" presetSubtype="32">
                                  <p:stCondLst>
                                    <p:cond delay="0"/>
                                  </p:stCondLst>
                                  <p:childTnLst>
                                    <p:set>
                                      <p:cBhvr>
                                        <p:cTn dur="1" fill="hold" id="20">
                                          <p:stCondLst>
                                            <p:cond delay="0"/>
                                          </p:stCondLst>
                                        </p:cTn>
                                        <p:tgtEl>
                                          <p:spTgt spid="233"/>
                                        </p:tgtEl>
                                        <p:attrNameLst>
                                          <p:attrName>style.visibility</p:attrName>
                                        </p:attrNameLst>
                                      </p:cBhvr>
                                      <p:to>
                                        <p:strVal val="visible"/>
                                      </p:to>
                                    </p:set>
                                    <p:animEffect transition="in" filter="box(out)">
                                      <p:cBhvr>
                                        <p:cTn dur="500" id="21"/>
                                        <p:tgtEl>
                                          <p:spTgt spid="233"/>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8">
                                  <p:stCondLst>
                                    <p:cond delay="0"/>
                                  </p:stCondLst>
                                  <p:childTnLst>
                                    <p:set>
                                      <p:cBhvr>
                                        <p:cTn dur="1" fill="hold" id="25">
                                          <p:stCondLst>
                                            <p:cond delay="0"/>
                                          </p:stCondLst>
                                        </p:cTn>
                                        <p:tgtEl>
                                          <p:spTgt spid="1048851"/>
                                        </p:tgtEl>
                                        <p:attrNameLst>
                                          <p:attrName>style.visibility</p:attrName>
                                        </p:attrNameLst>
                                      </p:cBhvr>
                                      <p:to>
                                        <p:strVal val="visible"/>
                                      </p:to>
                                    </p:set>
                                    <p:animEffect transition="in" filter="wipe(left)">
                                      <p:cBhvr>
                                        <p:cTn dur="500" id="26"/>
                                        <p:tgtEl>
                                          <p:spTgt spid="1048851"/>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3" presetSubtype="5">
                                  <p:stCondLst>
                                    <p:cond delay="0"/>
                                  </p:stCondLst>
                                  <p:childTnLst>
                                    <p:set>
                                      <p:cBhvr>
                                        <p:cTn dur="1" fill="hold" id="30">
                                          <p:stCondLst>
                                            <p:cond delay="0"/>
                                          </p:stCondLst>
                                        </p:cTn>
                                        <p:tgtEl>
                                          <p:spTgt spid="229"/>
                                        </p:tgtEl>
                                        <p:attrNameLst>
                                          <p:attrName>style.visibility</p:attrName>
                                        </p:attrNameLst>
                                      </p:cBhvr>
                                      <p:to>
                                        <p:strVal val="visible"/>
                                      </p:to>
                                    </p:set>
                                    <p:animEffect transition="in" filter="blinds(vertical)">
                                      <p:cBhvr>
                                        <p:cTn dur="500" id="31"/>
                                        <p:tgtEl>
                                          <p:spTgt spid="229"/>
                                        </p:tgtEl>
                                      </p:cBhvr>
                                    </p:animEffect>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3" presetSubtype="10">
                                  <p:stCondLst>
                                    <p:cond delay="0"/>
                                  </p:stCondLst>
                                  <p:childTnLst>
                                    <p:set>
                                      <p:cBhvr>
                                        <p:cTn dur="1" fill="hold" id="35">
                                          <p:stCondLst>
                                            <p:cond delay="0"/>
                                          </p:stCondLst>
                                        </p:cTn>
                                        <p:tgtEl>
                                          <p:spTgt spid="235"/>
                                        </p:tgtEl>
                                        <p:attrNameLst>
                                          <p:attrName>style.visibility</p:attrName>
                                        </p:attrNameLst>
                                      </p:cBhvr>
                                      <p:to>
                                        <p:strVal val="visible"/>
                                      </p:to>
                                    </p:set>
                                    <p:animEffect transition="in" filter="blinds(horizontal)">
                                      <p:cBhvr>
                                        <p:cTn dur="500" id="36"/>
                                        <p:tgtEl>
                                          <p:spTgt spid="235"/>
                                        </p:tgtEl>
                                      </p:cBhvr>
                                    </p:animEffect>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22" presetSubtype="1">
                                  <p:stCondLst>
                                    <p:cond delay="0"/>
                                  </p:stCondLst>
                                  <p:childTnLst>
                                    <p:set>
                                      <p:cBhvr>
                                        <p:cTn dur="1" fill="hold" id="41">
                                          <p:stCondLst>
                                            <p:cond delay="0"/>
                                          </p:stCondLst>
                                        </p:cTn>
                                        <p:tgtEl>
                                          <p:spTgt spid="238"/>
                                        </p:tgtEl>
                                        <p:attrNameLst>
                                          <p:attrName>style.visibility</p:attrName>
                                        </p:attrNameLst>
                                      </p:cBhvr>
                                      <p:to>
                                        <p:strVal val="visible"/>
                                      </p:to>
                                    </p:set>
                                    <p:animEffect transition="in" filter="wipe(up)">
                                      <p:cBhvr>
                                        <p:cTn dur="500" id="42"/>
                                        <p:tgtEl>
                                          <p:spTgt spid="238"/>
                                        </p:tgtEl>
                                      </p:cBhvr>
                                    </p:animEffect>
                                  </p:childTnLst>
                                  <p:subTnLst>
                                    <p:set>
                                      <p:cBhvr override="childStyle">
                                        <p:cTn afterEffect="1" display="0" dur="1" fill="hold" id="40" masterRel="nextClick" presetSubtype="1"/>
                                        <p:tgtEl>
                                          <p:spTgt spid="238"/>
                                        </p:tgtEl>
                                        <p:attrNameLst>
                                          <p:attrName>style.visibility</p:attrName>
                                        </p:attrNameLst>
                                      </p:cBhvr>
                                      <p:to>
                                        <p:strVal val="hidden"/>
                                      </p:to>
                                    </p:set>
                                  </p:sub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3" presetSubtype="10">
                                  <p:stCondLst>
                                    <p:cond delay="0"/>
                                  </p:stCondLst>
                                  <p:childTnLst>
                                    <p:set>
                                      <p:cBhvr>
                                        <p:cTn dur="1" fill="hold" id="46">
                                          <p:stCondLst>
                                            <p:cond delay="0"/>
                                          </p:stCondLst>
                                        </p:cTn>
                                        <p:tgtEl>
                                          <p:spTgt spid="1048863"/>
                                        </p:tgtEl>
                                        <p:attrNameLst>
                                          <p:attrName>style.visibility</p:attrName>
                                        </p:attrNameLst>
                                      </p:cBhvr>
                                      <p:to>
                                        <p:strVal val="visible"/>
                                      </p:to>
                                    </p:set>
                                    <p:animEffect transition="in" filter="blinds(horizontal)">
                                      <p:cBhvr>
                                        <p:cTn dur="500" id="47"/>
                                        <p:tgtEl>
                                          <p:spTgt spid="1048863"/>
                                        </p:tgtEl>
                                      </p:cBhvr>
                                    </p:animEffect>
                                  </p:childTnLst>
                                </p:cTn>
                              </p:par>
                            </p:childTnLst>
                          </p:cTn>
                        </p:par>
                      </p:childTnLst>
                    </p:cTn>
                  </p:par>
                  <p:par>
                    <p:cTn fill="hold" id="48">
                      <p:stCondLst>
                        <p:cond delay="indefinite"/>
                      </p:stCondLst>
                      <p:childTnLst>
                        <p:par>
                          <p:cTn fill="hold" id="49">
                            <p:stCondLst>
                              <p:cond delay="0"/>
                            </p:stCondLst>
                            <p:childTnLst>
                              <p:par>
                                <p:cTn fill="hold" id="50" nodeType="clickEffect" presetClass="entr" presetID="4" presetSubtype="16">
                                  <p:stCondLst>
                                    <p:cond delay="0"/>
                                  </p:stCondLst>
                                  <p:childTnLst>
                                    <p:set>
                                      <p:cBhvr>
                                        <p:cTn dur="1" fill="hold" id="51">
                                          <p:stCondLst>
                                            <p:cond delay="0"/>
                                          </p:stCondLst>
                                        </p:cTn>
                                        <p:tgtEl>
                                          <p:spTgt spid="236"/>
                                        </p:tgtEl>
                                        <p:attrNameLst>
                                          <p:attrName>style.visibility</p:attrName>
                                        </p:attrNameLst>
                                      </p:cBhvr>
                                      <p:to>
                                        <p:strVal val="visible"/>
                                      </p:to>
                                    </p:set>
                                    <p:animEffect transition="in" filter="box(in)">
                                      <p:cBhvr>
                                        <p:cTn dur="500" id="52"/>
                                        <p:tgtEl>
                                          <p:spTgt spid="236"/>
                                        </p:tgtEl>
                                      </p:cBhvr>
                                    </p:animEffec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22" presetSubtype="1">
                                  <p:stCondLst>
                                    <p:cond delay="0"/>
                                  </p:stCondLst>
                                  <p:childTnLst>
                                    <p:set>
                                      <p:cBhvr>
                                        <p:cTn dur="1" fill="hold" id="57">
                                          <p:stCondLst>
                                            <p:cond delay="0"/>
                                          </p:stCondLst>
                                        </p:cTn>
                                        <p:tgtEl>
                                          <p:spTgt spid="239"/>
                                        </p:tgtEl>
                                        <p:attrNameLst>
                                          <p:attrName>style.visibility</p:attrName>
                                        </p:attrNameLst>
                                      </p:cBhvr>
                                      <p:to>
                                        <p:strVal val="visible"/>
                                      </p:to>
                                    </p:set>
                                    <p:animEffect transition="in" filter="wipe(up)">
                                      <p:cBhvr>
                                        <p:cTn dur="500" id="58"/>
                                        <p:tgtEl>
                                          <p:spTgt spid="239"/>
                                        </p:tgtEl>
                                      </p:cBhvr>
                                    </p:animEffect>
                                  </p:childTnLst>
                                  <p:subTnLst>
                                    <p:set>
                                      <p:cBhvr override="childStyle">
                                        <p:cTn afterEffect="1" display="0" dur="1" fill="hold" id="56" masterRel="nextClick" presetSubtype="1"/>
                                        <p:tgtEl>
                                          <p:spTgt spid="239"/>
                                        </p:tgtEl>
                                        <p:attrNameLst>
                                          <p:attrName>style.visibility</p:attrName>
                                        </p:attrNameLst>
                                      </p:cBhvr>
                                      <p:to>
                                        <p:strVal val="hidden"/>
                                      </p:to>
                                    </p:set>
                                  </p:subTnLst>
                                </p:cTn>
                              </p:par>
                            </p:childTnLst>
                          </p:cTn>
                        </p:par>
                      </p:childTnLst>
                    </p:cTn>
                  </p:par>
                  <p:par>
                    <p:cTn fill="hold" id="59">
                      <p:stCondLst>
                        <p:cond delay="indefinite"/>
                      </p:stCondLst>
                      <p:childTnLst>
                        <p:par>
                          <p:cTn fill="hold" id="60">
                            <p:stCondLst>
                              <p:cond delay="0"/>
                            </p:stCondLst>
                            <p:childTnLst>
                              <p:par>
                                <p:cTn fill="hold" id="61" nodeType="clickEffect" presetClass="entr" presetID="3" presetSubtype="5">
                                  <p:stCondLst>
                                    <p:cond delay="0"/>
                                  </p:stCondLst>
                                  <p:childTnLst>
                                    <p:set>
                                      <p:cBhvr>
                                        <p:cTn dur="1" fill="hold" id="62">
                                          <p:stCondLst>
                                            <p:cond delay="0"/>
                                          </p:stCondLst>
                                        </p:cTn>
                                        <p:tgtEl>
                                          <p:spTgt spid="230"/>
                                        </p:tgtEl>
                                        <p:attrNameLst>
                                          <p:attrName>style.visibility</p:attrName>
                                        </p:attrNameLst>
                                      </p:cBhvr>
                                      <p:to>
                                        <p:strVal val="visible"/>
                                      </p:to>
                                    </p:set>
                                    <p:animEffect transition="in" filter="blinds(vertical)">
                                      <p:cBhvr>
                                        <p:cTn dur="500" id="63"/>
                                        <p:tgtEl>
                                          <p:spTgt spid="230"/>
                                        </p:tgtEl>
                                      </p:cBhvr>
                                    </p:animEffect>
                                  </p:childTnLst>
                                </p:cTn>
                              </p:par>
                            </p:childTnLst>
                          </p:cTn>
                        </p:par>
                      </p:childTnLst>
                    </p:cTn>
                  </p:par>
                  <p:par>
                    <p:cTn fill="hold" id="64">
                      <p:stCondLst>
                        <p:cond delay="indefinite"/>
                      </p:stCondLst>
                      <p:childTnLst>
                        <p:par>
                          <p:cTn fill="hold" id="65">
                            <p:stCondLst>
                              <p:cond delay="0"/>
                            </p:stCondLst>
                            <p:childTnLst>
                              <p:par>
                                <p:cTn fill="hold" grpId="0" id="66" nodeType="clickEffect" presetClass="entr" presetID="3" presetSubtype="5">
                                  <p:stCondLst>
                                    <p:cond delay="0"/>
                                  </p:stCondLst>
                                  <p:childTnLst>
                                    <p:set>
                                      <p:cBhvr>
                                        <p:cTn dur="1" fill="hold" id="67">
                                          <p:stCondLst>
                                            <p:cond delay="0"/>
                                          </p:stCondLst>
                                        </p:cTn>
                                        <p:tgtEl>
                                          <p:spTgt spid="1048856"/>
                                        </p:tgtEl>
                                        <p:attrNameLst>
                                          <p:attrName>style.visibility</p:attrName>
                                        </p:attrNameLst>
                                      </p:cBhvr>
                                      <p:to>
                                        <p:strVal val="visible"/>
                                      </p:to>
                                    </p:set>
                                    <p:animEffect transition="in" filter="blinds(vertical)">
                                      <p:cBhvr>
                                        <p:cTn dur="500" id="68"/>
                                        <p:tgtEl>
                                          <p:spTgt spid="1048856"/>
                                        </p:tgtEl>
                                      </p:cBhvr>
                                    </p:animEffect>
                                  </p:childTnLst>
                                </p:cTn>
                              </p:par>
                            </p:childTnLst>
                          </p:cTn>
                        </p:par>
                      </p:childTnLst>
                    </p:cTn>
                  </p:par>
                  <p:par>
                    <p:cTn fill="hold" id="69">
                      <p:stCondLst>
                        <p:cond delay="indefinite"/>
                      </p:stCondLst>
                      <p:childTnLst>
                        <p:par>
                          <p:cTn fill="hold" id="70">
                            <p:stCondLst>
                              <p:cond delay="0"/>
                            </p:stCondLst>
                            <p:childTnLst>
                              <p:par>
                                <p:cTn fill="hold" id="71" nodeType="clickEffect" presetClass="entr" presetID="3" presetSubtype="5">
                                  <p:stCondLst>
                                    <p:cond delay="0"/>
                                  </p:stCondLst>
                                  <p:childTnLst>
                                    <p:set>
                                      <p:cBhvr>
                                        <p:cTn dur="1" fill="hold" id="72">
                                          <p:stCondLst>
                                            <p:cond delay="0"/>
                                          </p:stCondLst>
                                        </p:cTn>
                                        <p:tgtEl>
                                          <p:spTgt spid="232"/>
                                        </p:tgtEl>
                                        <p:attrNameLst>
                                          <p:attrName>style.visibility</p:attrName>
                                        </p:attrNameLst>
                                      </p:cBhvr>
                                      <p:to>
                                        <p:strVal val="visible"/>
                                      </p:to>
                                    </p:set>
                                    <p:animEffect transition="in" filter="blinds(vertical)">
                                      <p:cBhvr>
                                        <p:cTn dur="500" id="73"/>
                                        <p:tgtEl>
                                          <p:spTgt spid="232"/>
                                        </p:tgtEl>
                                      </p:cBhvr>
                                    </p:animEffect>
                                  </p:childTnLst>
                                </p:cTn>
                              </p:par>
                            </p:childTnLst>
                          </p:cTn>
                        </p:par>
                      </p:childTnLst>
                    </p:cTn>
                  </p:par>
                  <p:par>
                    <p:cTn fill="hold" id="74">
                      <p:stCondLst>
                        <p:cond delay="indefinite"/>
                      </p:stCondLst>
                      <p:childTnLst>
                        <p:par>
                          <p:cTn fill="hold" id="75">
                            <p:stCondLst>
                              <p:cond delay="0"/>
                            </p:stCondLst>
                            <p:childTnLst>
                              <p:par>
                                <p:cTn fill="hold" id="76" nodeType="clickEffect" presetClass="entr" presetID="4" presetSubtype="16">
                                  <p:stCondLst>
                                    <p:cond delay="0"/>
                                  </p:stCondLst>
                                  <p:childTnLst>
                                    <p:set>
                                      <p:cBhvr>
                                        <p:cTn dur="1" fill="hold" id="77">
                                          <p:stCondLst>
                                            <p:cond delay="0"/>
                                          </p:stCondLst>
                                        </p:cTn>
                                        <p:tgtEl>
                                          <p:spTgt spid="237"/>
                                        </p:tgtEl>
                                        <p:attrNameLst>
                                          <p:attrName>style.visibility</p:attrName>
                                        </p:attrNameLst>
                                      </p:cBhvr>
                                      <p:to>
                                        <p:strVal val="visible"/>
                                      </p:to>
                                    </p:set>
                                    <p:animEffect transition="in" filter="box(in)">
                                      <p:cBhvr>
                                        <p:cTn dur="500" id="78"/>
                                        <p:tgtEl>
                                          <p:spTgt spid="237"/>
                                        </p:tgtEl>
                                      </p:cBhvr>
                                    </p:animEffect>
                                  </p:childTnLst>
                                </p:cTn>
                              </p:par>
                            </p:childTnLst>
                          </p:cTn>
                        </p:par>
                      </p:childTnLst>
                    </p:cTn>
                  </p:par>
                  <p:par>
                    <p:cTn fill="hold" id="79">
                      <p:stCondLst>
                        <p:cond delay="indefinite"/>
                      </p:stCondLst>
                      <p:childTnLst>
                        <p:par>
                          <p:cTn fill="hold" id="80">
                            <p:stCondLst>
                              <p:cond delay="0"/>
                            </p:stCondLst>
                            <p:childTnLst>
                              <p:par>
                                <p:cTn fill="hold" grpId="0" id="81" nodeType="clickEffect" presetClass="entr" presetID="22" presetSubtype="8">
                                  <p:stCondLst>
                                    <p:cond delay="0"/>
                                  </p:stCondLst>
                                  <p:childTnLst>
                                    <p:set>
                                      <p:cBhvr>
                                        <p:cTn dur="1" fill="hold" id="82">
                                          <p:stCondLst>
                                            <p:cond delay="0"/>
                                          </p:stCondLst>
                                        </p:cTn>
                                        <p:tgtEl>
                                          <p:spTgt spid="1048850"/>
                                        </p:tgtEl>
                                        <p:attrNameLst>
                                          <p:attrName>style.visibility</p:attrName>
                                        </p:attrNameLst>
                                      </p:cBhvr>
                                      <p:to>
                                        <p:strVal val="visible"/>
                                      </p:to>
                                    </p:set>
                                    <p:animEffect transition="in" filter="wipe(left)">
                                      <p:cBhvr>
                                        <p:cTn dur="500" id="83"/>
                                        <p:tgtEl>
                                          <p:spTgt spid="1048850"/>
                                        </p:tgtEl>
                                      </p:cBhvr>
                                    </p:animEffect>
                                  </p:childTnLst>
                                </p:cTn>
                              </p:par>
                            </p:childTnLst>
                          </p:cTn>
                        </p:par>
                      </p:childTnLst>
                    </p:cTn>
                  </p:par>
                  <p:par>
                    <p:cTn fill="hold" id="84">
                      <p:stCondLst>
                        <p:cond delay="indefinite"/>
                      </p:stCondLst>
                      <p:childTnLst>
                        <p:par>
                          <p:cTn fill="hold" id="85">
                            <p:stCondLst>
                              <p:cond delay="0"/>
                            </p:stCondLst>
                            <p:childTnLst>
                              <p:par>
                                <p:cTn fill="hold" id="86" nodeType="clickEffect" presetClass="entr" presetID="22" presetSubtype="1">
                                  <p:stCondLst>
                                    <p:cond delay="0"/>
                                  </p:stCondLst>
                                  <p:childTnLst>
                                    <p:set>
                                      <p:cBhvr>
                                        <p:cTn dur="1" fill="hold" id="88">
                                          <p:stCondLst>
                                            <p:cond delay="0"/>
                                          </p:stCondLst>
                                        </p:cTn>
                                        <p:tgtEl>
                                          <p:spTgt spid="240"/>
                                        </p:tgtEl>
                                        <p:attrNameLst>
                                          <p:attrName>style.visibility</p:attrName>
                                        </p:attrNameLst>
                                      </p:cBhvr>
                                      <p:to>
                                        <p:strVal val="visible"/>
                                      </p:to>
                                    </p:set>
                                    <p:animEffect transition="in" filter="wipe(up)">
                                      <p:cBhvr>
                                        <p:cTn dur="500" id="89"/>
                                        <p:tgtEl>
                                          <p:spTgt spid="240"/>
                                        </p:tgtEl>
                                      </p:cBhvr>
                                    </p:animEffect>
                                  </p:childTnLst>
                                  <p:subTnLst>
                                    <p:set>
                                      <p:cBhvr override="childStyle">
                                        <p:cTn afterEffect="1" display="0" dur="1" fill="hold" id="87" masterRel="nextClick" presetSubtype="1"/>
                                        <p:tgtEl>
                                          <p:spTgt spid="240"/>
                                        </p:tgtEl>
                                        <p:attrNameLst>
                                          <p:attrName>style.visibility</p:attrName>
                                        </p:attrNameLst>
                                      </p:cBhvr>
                                      <p:to>
                                        <p:strVal val="hidden"/>
                                      </p:to>
                                    </p:set>
                                  </p:subTnLst>
                                </p:cTn>
                              </p:par>
                            </p:childTnLst>
                          </p:cTn>
                        </p:par>
                      </p:childTnLst>
                    </p:cTn>
                  </p:par>
                  <p:par>
                    <p:cTn fill="hold" id="90">
                      <p:stCondLst>
                        <p:cond delay="indefinite"/>
                      </p:stCondLst>
                      <p:childTnLst>
                        <p:par>
                          <p:cTn fill="hold" id="91">
                            <p:stCondLst>
                              <p:cond delay="0"/>
                            </p:stCondLst>
                            <p:childTnLst>
                              <p:par>
                                <p:cTn fill="hold" id="92" nodeType="clickEffect" presetClass="entr" presetID="3" presetSubtype="5">
                                  <p:stCondLst>
                                    <p:cond delay="0"/>
                                  </p:stCondLst>
                                  <p:childTnLst>
                                    <p:set>
                                      <p:cBhvr>
                                        <p:cTn dur="1" fill="hold" id="93">
                                          <p:stCondLst>
                                            <p:cond delay="0"/>
                                          </p:stCondLst>
                                        </p:cTn>
                                        <p:tgtEl>
                                          <p:spTgt spid="231"/>
                                        </p:tgtEl>
                                        <p:attrNameLst>
                                          <p:attrName>style.visibility</p:attrName>
                                        </p:attrNameLst>
                                      </p:cBhvr>
                                      <p:to>
                                        <p:strVal val="visible"/>
                                      </p:to>
                                    </p:set>
                                    <p:animEffect transition="in" filter="blinds(vertical)">
                                      <p:cBhvr>
                                        <p:cTn dur="500" id="94"/>
                                        <p:tgtEl>
                                          <p:spTgt spid="231"/>
                                        </p:tgtEl>
                                      </p:cBhvr>
                                    </p:animEffect>
                                  </p:childTnLst>
                                </p:cTn>
                              </p:par>
                            </p:childTnLst>
                          </p:cTn>
                        </p:par>
                      </p:childTnLst>
                    </p:cTn>
                  </p:par>
                  <p:par>
                    <p:cTn fill="hold" id="95">
                      <p:stCondLst>
                        <p:cond delay="indefinite"/>
                      </p:stCondLst>
                      <p:childTnLst>
                        <p:par>
                          <p:cTn fill="hold" id="96">
                            <p:stCondLst>
                              <p:cond delay="0"/>
                            </p:stCondLst>
                            <p:childTnLst>
                              <p:par>
                                <p:cTn fill="hold" grpId="0" id="97" nodeType="clickEffect" presetClass="entr" presetID="3" presetSubtype="5">
                                  <p:stCondLst>
                                    <p:cond delay="0"/>
                                  </p:stCondLst>
                                  <p:childTnLst>
                                    <p:set>
                                      <p:cBhvr>
                                        <p:cTn dur="1" fill="hold" id="98">
                                          <p:stCondLst>
                                            <p:cond delay="0"/>
                                          </p:stCondLst>
                                        </p:cTn>
                                        <p:tgtEl>
                                          <p:spTgt spid="1048859"/>
                                        </p:tgtEl>
                                        <p:attrNameLst>
                                          <p:attrName>style.visibility</p:attrName>
                                        </p:attrNameLst>
                                      </p:cBhvr>
                                      <p:to>
                                        <p:strVal val="visible"/>
                                      </p:to>
                                    </p:set>
                                    <p:animEffect transition="in" filter="blinds(vertical)">
                                      <p:cBhvr>
                                        <p:cTn dur="500" id="99"/>
                                        <p:tgtEl>
                                          <p:spTgt spid="1048859"/>
                                        </p:tgtEl>
                                      </p:cBhvr>
                                    </p:animEffect>
                                  </p:childTnLst>
                                </p:cTn>
                              </p:par>
                            </p:childTnLst>
                          </p:cTn>
                        </p:par>
                      </p:childTnLst>
                    </p:cTn>
                  </p:par>
                  <p:par>
                    <p:cTn fill="hold" id="100">
                      <p:stCondLst>
                        <p:cond delay="indefinite"/>
                      </p:stCondLst>
                      <p:childTnLst>
                        <p:par>
                          <p:cTn fill="hold" id="101">
                            <p:stCondLst>
                              <p:cond delay="0"/>
                            </p:stCondLst>
                            <p:childTnLst>
                              <p:par>
                                <p:cTn fill="hold" grpId="0" id="102" nodeType="clickEffect" presetClass="entr" presetID="22" presetSubtype="8">
                                  <p:stCondLst>
                                    <p:cond delay="0"/>
                                  </p:stCondLst>
                                  <p:childTnLst>
                                    <p:set>
                                      <p:cBhvr>
                                        <p:cTn dur="1" fill="hold" id="103">
                                          <p:stCondLst>
                                            <p:cond delay="0"/>
                                          </p:stCondLst>
                                        </p:cTn>
                                        <p:tgtEl>
                                          <p:spTgt spid="1048889"/>
                                        </p:tgtEl>
                                        <p:attrNameLst>
                                          <p:attrName>style.visibility</p:attrName>
                                        </p:attrNameLst>
                                      </p:cBhvr>
                                      <p:to>
                                        <p:strVal val="visible"/>
                                      </p:to>
                                    </p:set>
                                    <p:animEffect transition="in" filter="wipe(left)">
                                      <p:cBhvr>
                                        <p:cTn dur="500" id="104"/>
                                        <p:tgtEl>
                                          <p:spTgt spid="1048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8" grpId="0" uiExpand="0" build="whole"/>
      <p:bldP spid="1048849" grpId="0" uiExpand="0" build="whole"/>
      <p:bldP spid="1048850" grpId="0" uiExpand="0" build="whole"/>
      <p:bldP spid="1048851" grpId="0" uiExpand="0" build="whole"/>
      <p:bldP spid="1048856" grpId="0" uiExpand="0" build="whole"/>
      <p:bldP spid="1048859" grpId="0" uiExpand="0" build="whole"/>
      <p:bldP spid="1048863" grpId="0" uiExpand="0" build="whole"/>
      <p:bldP spid="1048889" grpId="0" uiExpand="0" build="whole"/>
    </p:bld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243" name=""/>
        <p:cNvGrpSpPr/>
        <p:nvPr/>
      </p:nvGrpSpPr>
      <p:grpSpPr>
        <a:xfrm rot="0">
          <a:off x="0" y="0"/>
          <a:ext cx="0" cy="0"/>
          <a:chOff x="0" y="0"/>
          <a:chExt cx="0" cy="0"/>
        </a:xfrm>
      </p:grpSpPr>
      <p:sp>
        <p:nvSpPr>
          <p:cNvPr id="1048893" name="Rectangle 2"/>
          <p:cNvSpPr/>
          <p:nvPr>
            <p:ph type="subTitle" sz="full" idx="1"/>
          </p:nvPr>
        </p:nvSpPr>
        <p:spPr>
          <a:xfrm rot="0">
            <a:off x="685800" y="609600"/>
            <a:ext cx="3670300" cy="5334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r>
              <a:rPr altLang="zh-CN" b="1" sz="2800" lang="en-US">
                <a:solidFill>
                  <a:srgbClr val="CC0000"/>
                </a:solidFill>
                <a:effectLst>
                  <a:outerShdw algn="tl" blurRad="38100" dir="2700000" dist="38100">
                    <a:srgbClr val="C0C0C0"/>
                  </a:outerShdw>
                </a:effectLst>
              </a:rPr>
              <a:t>1. </a:t>
            </a:r>
            <a:r>
              <a:rPr altLang="en-US" b="1" sz="2800" lang="zh-CN">
                <a:solidFill>
                  <a:srgbClr val="CC0000"/>
                </a:solidFill>
                <a:effectLst>
                  <a:outerShdw algn="tl" blurRad="38100" dir="2700000" dist="38100">
                    <a:srgbClr val="C0C0C0"/>
                  </a:outerShdw>
                </a:effectLst>
              </a:rPr>
              <a:t>二极管与门电路</a:t>
            </a:r>
          </a:p>
        </p:txBody>
      </p:sp>
      <p:grpSp>
        <p:nvGrpSpPr>
          <p:cNvPr id="244" name=""/>
          <p:cNvGrpSpPr/>
          <p:nvPr/>
        </p:nvGrpSpPr>
        <p:grpSpPr>
          <a:xfrm rot="0">
            <a:off x="685800" y="1905000"/>
            <a:ext cx="3562349" cy="512762"/>
            <a:chOff x="336" y="1200"/>
            <a:chExt cx="2244" cy="323"/>
          </a:xfrm>
        </p:grpSpPr>
        <p:sp>
          <p:nvSpPr>
            <p:cNvPr id="1048894" name="Text Box 4"/>
            <p:cNvSpPr txBox="1"/>
            <p:nvPr/>
          </p:nvSpPr>
          <p:spPr>
            <a:xfrm rot="0">
              <a:off x="336" y="1201"/>
              <a:ext cx="1636"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5800"/>
                  </a:solidFill>
                  <a:effectLst>
                    <a:outerShdw algn="tl" blurRad="38100" dir="2700000" dist="38100">
                      <a:srgbClr val="C0C0C0"/>
                    </a:outerShdw>
                  </a:effectLst>
                  <a:latin typeface="" pitchFamily="18" charset="0"/>
                </a:rPr>
                <a:t>(3)  </a:t>
              </a:r>
              <a:r>
                <a:rPr altLang="en-US" sz="2800" lang="zh-CN">
                  <a:solidFill>
                    <a:srgbClr val="005800"/>
                  </a:solidFill>
                  <a:effectLst>
                    <a:outerShdw algn="tl" blurRad="38100" dir="2700000" dist="38100">
                      <a:srgbClr val="C0C0C0"/>
                    </a:outerShdw>
                  </a:effectLst>
                  <a:latin typeface="" pitchFamily="18" charset="0"/>
                </a:rPr>
                <a:t>逻辑关系：</a:t>
              </a:r>
            </a:p>
          </p:txBody>
        </p:sp>
        <p:sp>
          <p:nvSpPr>
            <p:cNvPr id="1048895" name="Text Box 5"/>
            <p:cNvSpPr txBox="1"/>
            <p:nvPr/>
          </p:nvSpPr>
          <p:spPr>
            <a:xfrm rot="0">
              <a:off x="1632" y="1200"/>
              <a:ext cx="948" cy="32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CC0000"/>
                  </a:solidFill>
                  <a:effectLst>
                    <a:outerShdw algn="tl" blurRad="38100" dir="2700000" dist="38100">
                      <a:srgbClr val="C0C0C0"/>
                    </a:outerShdw>
                  </a:effectLst>
                  <a:latin typeface="" pitchFamily="18" charset="0"/>
                </a:rPr>
                <a:t>“</a:t>
              </a:r>
              <a:r>
                <a:rPr altLang="en-US" sz="2800" lang="zh-CN">
                  <a:solidFill>
                    <a:srgbClr val="CC0000"/>
                  </a:solidFill>
                  <a:effectLst>
                    <a:outerShdw algn="tl" blurRad="38100" dir="2700000" dist="38100">
                      <a:srgbClr val="C0C0C0"/>
                    </a:outerShdw>
                  </a:effectLst>
                  <a:latin typeface="" pitchFamily="18" charset="0"/>
                </a:rPr>
                <a:t>与”</a:t>
              </a:r>
              <a:r>
                <a:rPr altLang="en-US" sz="2800" lang="zh-CN">
                  <a:latin typeface="" pitchFamily="18" charset="0"/>
                </a:rPr>
                <a:t>逻辑</a:t>
              </a:r>
            </a:p>
          </p:txBody>
        </p:sp>
      </p:grpSp>
      <p:sp>
        <p:nvSpPr>
          <p:cNvPr id="1048896" name="Text Box 6" descr="40%"/>
          <p:cNvSpPr txBox="1"/>
          <p:nvPr/>
        </p:nvSpPr>
        <p:spPr>
          <a:xfrm rot="0">
            <a:off x="1282700" y="2565400"/>
            <a:ext cx="2713037" cy="1107440"/>
          </a:xfrm>
          <a:prstGeom prst="rect"/>
          <a:pattFill prst="pct40">
            <a:fgClr>
              <a:srgbClr val="00FF00"/>
            </a:fgClr>
            <a:bgClr>
              <a:srgbClr val="FFFFFF"/>
            </a:bgClr>
          </a:pattFill>
          <a:ln w="28575" cap="flat" cmpd="sng">
            <a:solidFill>
              <a:srgbClr val="FF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lnSpc>
                <a:spcPct val="120000"/>
              </a:lnSpc>
            </a:pPr>
            <a:r>
              <a:rPr altLang="en-US" sz="2800" lang="zh-CN">
                <a:latin typeface="" pitchFamily="18" charset="0"/>
              </a:rPr>
              <a:t>即：有 </a:t>
            </a:r>
            <a:r>
              <a:rPr altLang="zh-CN" sz="2800" lang="en-US">
                <a:solidFill>
                  <a:srgbClr val="FF3300"/>
                </a:solidFill>
                <a:latin typeface="" pitchFamily="18" charset="0"/>
              </a:rPr>
              <a:t>0 </a:t>
            </a:r>
            <a:r>
              <a:rPr altLang="en-US" sz="2800" lang="zh-CN">
                <a:latin typeface="" pitchFamily="18" charset="0"/>
              </a:rPr>
              <a:t>出</a:t>
            </a:r>
            <a:r>
              <a:rPr altLang="zh-CN" sz="2800" lang="en-US">
                <a:solidFill>
                  <a:srgbClr val="FF3300"/>
                </a:solidFill>
                <a:latin typeface="" pitchFamily="18" charset="0"/>
              </a:rPr>
              <a:t> 0 </a:t>
            </a:r>
            <a:r>
              <a:rPr altLang="en-US" sz="2800" lang="zh-CN">
                <a:solidFill>
                  <a:srgbClr val="FF3300"/>
                </a:solidFill>
                <a:latin typeface="" pitchFamily="18" charset="0"/>
              </a:rPr>
              <a:t>，</a:t>
            </a:r>
          </a:p>
          <a:p>
            <a:pPr eaLnBrk="1" hangingPunct="1" latinLnBrk="1" lvl="0">
              <a:lnSpc>
                <a:spcPct val="120000"/>
              </a:lnSpc>
            </a:pPr>
            <a:r>
              <a:rPr altLang="en-US" sz="2800" lang="zh-CN">
                <a:solidFill>
                  <a:srgbClr val="FFFF00"/>
                </a:solidFill>
                <a:latin typeface="" pitchFamily="18" charset="0"/>
              </a:rPr>
              <a:t>        </a:t>
            </a:r>
            <a:r>
              <a:rPr altLang="en-US" sz="2800" lang="zh-CN">
                <a:latin typeface="" pitchFamily="18" charset="0"/>
              </a:rPr>
              <a:t>全</a:t>
            </a:r>
            <a:r>
              <a:rPr altLang="zh-CN" sz="2800" lang="en-US">
                <a:solidFill>
                  <a:srgbClr val="FF3300"/>
                </a:solidFill>
                <a:latin typeface="" pitchFamily="18" charset="0"/>
              </a:rPr>
              <a:t> 1 </a:t>
            </a:r>
            <a:r>
              <a:rPr altLang="en-US" sz="2800" lang="zh-CN">
                <a:latin typeface="" pitchFamily="18" charset="0"/>
              </a:rPr>
              <a:t>出</a:t>
            </a:r>
            <a:r>
              <a:rPr altLang="zh-CN" sz="2800" lang="en-US">
                <a:solidFill>
                  <a:srgbClr val="FF3300"/>
                </a:solidFill>
                <a:latin typeface="" pitchFamily="18" charset="0"/>
              </a:rPr>
              <a:t> 1 </a:t>
            </a:r>
            <a:r>
              <a:rPr altLang="en-US" sz="2800" lang="zh-CN">
                <a:solidFill>
                  <a:srgbClr val="FF3300"/>
                </a:solidFill>
                <a:latin typeface="" pitchFamily="18" charset="0"/>
              </a:rPr>
              <a:t>。 </a:t>
            </a:r>
          </a:p>
        </p:txBody>
      </p:sp>
      <p:grpSp>
        <p:nvGrpSpPr>
          <p:cNvPr id="245" name=""/>
          <p:cNvGrpSpPr/>
          <p:nvPr/>
        </p:nvGrpSpPr>
        <p:grpSpPr>
          <a:xfrm rot="0">
            <a:off x="838200" y="1273175"/>
            <a:ext cx="3803650" cy="574674"/>
            <a:chOff x="528" y="802"/>
            <a:chExt cx="2396" cy="362"/>
          </a:xfrm>
        </p:grpSpPr>
        <p:sp>
          <p:nvSpPr>
            <p:cNvPr id="1048897" name="Rectangle 8"/>
            <p:cNvSpPr/>
            <p:nvPr/>
          </p:nvSpPr>
          <p:spPr>
            <a:xfrm rot="0">
              <a:off x="528" y="817"/>
              <a:ext cx="134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en-US" sz="2800" lang="zh-CN">
                  <a:effectLst>
                    <a:outerShdw algn="tl" blurRad="38100" dir="2700000" dist="38100">
                      <a:srgbClr val="C0C0C0"/>
                    </a:outerShdw>
                  </a:effectLst>
                  <a:latin typeface="" pitchFamily="18" charset="0"/>
                </a:rPr>
                <a:t>逻辑表达式：</a:t>
              </a:r>
              <a:r>
                <a:rPr altLang="en-US" sz="2800" i="1" lang="zh-CN">
                  <a:effectLst>
                    <a:outerShdw algn="tl" blurRad="38100" dir="2700000" dist="38100">
                      <a:srgbClr val="C0C0C0"/>
                    </a:outerShdw>
                  </a:effectLst>
                  <a:latin typeface="" pitchFamily="18" charset="0"/>
                </a:rPr>
                <a:t> </a:t>
              </a:r>
            </a:p>
          </p:txBody>
        </p:sp>
        <p:grpSp>
          <p:nvGrpSpPr>
            <p:cNvPr id="246" name=""/>
            <p:cNvGrpSpPr/>
            <p:nvPr/>
          </p:nvGrpSpPr>
          <p:grpSpPr>
            <a:xfrm rot="0">
              <a:off x="1864" y="802"/>
              <a:ext cx="1060" cy="362"/>
              <a:chOff x="1824" y="802"/>
              <a:chExt cx="1060" cy="362"/>
            </a:xfrm>
          </p:grpSpPr>
          <p:sp>
            <p:nvSpPr>
              <p:cNvPr id="1048898" name="Rectangle 10"/>
              <p:cNvSpPr/>
              <p:nvPr/>
            </p:nvSpPr>
            <p:spPr>
              <a:xfrm rot="0">
                <a:off x="1824" y="802"/>
                <a:ext cx="1060" cy="36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3200" i="1" lang="en-US">
                    <a:solidFill>
                      <a:srgbClr val="000099"/>
                    </a:solidFill>
                    <a:latin typeface="" pitchFamily="18" charset="0"/>
                  </a:rPr>
                  <a:t>Y = A  B</a:t>
                </a:r>
              </a:p>
            </p:txBody>
          </p:sp>
          <p:sp>
            <p:nvSpPr>
              <p:cNvPr id="1048899" name="Oval 11"/>
              <p:cNvSpPr/>
              <p:nvPr/>
            </p:nvSpPr>
            <p:spPr>
              <a:xfrm rot="0">
                <a:off x="2496" y="960"/>
                <a:ext cx="48" cy="48"/>
              </a:xfrm>
              <a:prstGeom prst="ellipse"/>
              <a:solidFill>
                <a:srgbClr val="000099"/>
              </a:solidFill>
              <a:ln w="9525" cap="flat" cmpd="sng">
                <a:solidFill>
                  <a:srgbClr val="000099">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grpSp>
      </p:grpSp>
      <p:sp>
        <p:nvSpPr>
          <p:cNvPr id="1048900" name="Text Box 12"/>
          <p:cNvSpPr txBox="1"/>
          <p:nvPr/>
        </p:nvSpPr>
        <p:spPr>
          <a:xfrm rot="0">
            <a:off x="1277937" y="3860800"/>
            <a:ext cx="19050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000099"/>
                </a:solidFill>
                <a:effectLst>
                  <a:outerShdw algn="tl" blurRad="38100" dir="2700000" dist="38100">
                    <a:srgbClr val="C0C0C0"/>
                  </a:outerShdw>
                </a:effectLst>
                <a:latin typeface="" pitchFamily="18" charset="0"/>
              </a:rPr>
              <a:t>逻辑符号：</a:t>
            </a:r>
          </a:p>
        </p:txBody>
      </p:sp>
      <p:grpSp>
        <p:nvGrpSpPr>
          <p:cNvPr id="247" name=""/>
          <p:cNvGrpSpPr/>
          <p:nvPr/>
        </p:nvGrpSpPr>
        <p:grpSpPr>
          <a:xfrm rot="0">
            <a:off x="1547812" y="4592637"/>
            <a:ext cx="2913062" cy="1068387"/>
            <a:chOff x="816" y="2859"/>
            <a:chExt cx="2016" cy="739"/>
          </a:xfrm>
        </p:grpSpPr>
        <p:sp>
          <p:nvSpPr>
            <p:cNvPr id="1048901" name="Rectangle 14"/>
            <p:cNvSpPr/>
            <p:nvPr/>
          </p:nvSpPr>
          <p:spPr>
            <a:xfrm rot="0">
              <a:off x="1536" y="2878"/>
              <a:ext cx="528" cy="720"/>
            </a:xfrm>
            <a:prstGeom prst="rect"/>
            <a:noFill/>
            <a:ln w="28575"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endParaRPr altLang="en-US" lang="zh-CN">
                <a:effectLst>
                  <a:outerShdw algn="tl" blurRad="38100" dir="2700000" dist="38100">
                    <a:srgbClr val="C0C0C0"/>
                  </a:outerShdw>
                </a:effectLst>
              </a:endParaRPr>
            </a:p>
          </p:txBody>
        </p:sp>
        <p:sp>
          <p:nvSpPr>
            <p:cNvPr id="1048902" name="Line 15"/>
            <p:cNvSpPr/>
            <p:nvPr/>
          </p:nvSpPr>
          <p:spPr>
            <a:xfrm rot="0">
              <a:off x="1056" y="3411"/>
              <a:ext cx="480" cy="0"/>
            </a:xfrm>
            <a:prstGeom prst="line"/>
            <a:noFill/>
            <a:ln w="28575" cap="flat" cmpd="sng">
              <a:solidFill>
                <a:schemeClr val="lt2">
                  <a:alpha val="100000"/>
                </a:schemeClr>
              </a:solidFill>
              <a:prstDash val="solid"/>
              <a:round/>
            </a:ln>
          </p:spPr>
        </p:sp>
        <p:sp>
          <p:nvSpPr>
            <p:cNvPr id="1048903" name="Line 16"/>
            <p:cNvSpPr/>
            <p:nvPr/>
          </p:nvSpPr>
          <p:spPr>
            <a:xfrm rot="0">
              <a:off x="2064" y="3262"/>
              <a:ext cx="480" cy="0"/>
            </a:xfrm>
            <a:prstGeom prst="line"/>
            <a:noFill/>
            <a:ln w="28575" cap="flat" cmpd="sng">
              <a:solidFill>
                <a:schemeClr val="lt2">
                  <a:alpha val="100000"/>
                </a:schemeClr>
              </a:solidFill>
              <a:prstDash val="solid"/>
              <a:round/>
            </a:ln>
          </p:spPr>
        </p:sp>
        <p:sp>
          <p:nvSpPr>
            <p:cNvPr id="1048904" name="Text Box 17"/>
            <p:cNvSpPr txBox="1"/>
            <p:nvPr/>
          </p:nvSpPr>
          <p:spPr>
            <a:xfrm rot="0">
              <a:off x="1632" y="2859"/>
              <a:ext cx="336" cy="35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latin typeface="" pitchFamily="18" charset="0"/>
                </a:rPr>
                <a:t>&amp;</a:t>
              </a:r>
            </a:p>
          </p:txBody>
        </p:sp>
        <p:sp>
          <p:nvSpPr>
            <p:cNvPr id="1048905" name="Text Box 18"/>
            <p:cNvSpPr txBox="1"/>
            <p:nvPr/>
          </p:nvSpPr>
          <p:spPr>
            <a:xfrm rot="0">
              <a:off x="816" y="2859"/>
              <a:ext cx="240" cy="35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FF3300"/>
                  </a:solidFill>
                  <a:latin typeface="" pitchFamily="18" charset="0"/>
                </a:rPr>
                <a:t>A</a:t>
              </a:r>
            </a:p>
          </p:txBody>
        </p:sp>
        <p:sp>
          <p:nvSpPr>
            <p:cNvPr id="1048906" name="Text Box 19"/>
            <p:cNvSpPr txBox="1"/>
            <p:nvPr/>
          </p:nvSpPr>
          <p:spPr>
            <a:xfrm rot="0">
              <a:off x="816" y="3219"/>
              <a:ext cx="336" cy="35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FF3300"/>
                  </a:solidFill>
                  <a:latin typeface="" pitchFamily="18" charset="0"/>
                </a:rPr>
                <a:t>B</a:t>
              </a:r>
            </a:p>
          </p:txBody>
        </p:sp>
        <p:sp>
          <p:nvSpPr>
            <p:cNvPr id="1048907" name="Text Box 20"/>
            <p:cNvSpPr txBox="1"/>
            <p:nvPr/>
          </p:nvSpPr>
          <p:spPr>
            <a:xfrm rot="0">
              <a:off x="2496" y="3118"/>
              <a:ext cx="336" cy="359"/>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rgbClr val="FF3300"/>
                  </a:solidFill>
                  <a:latin typeface="" pitchFamily="18" charset="0"/>
                </a:rPr>
                <a:t>Y</a:t>
              </a:r>
            </a:p>
          </p:txBody>
        </p:sp>
        <p:sp>
          <p:nvSpPr>
            <p:cNvPr id="1048908" name="Line 21"/>
            <p:cNvSpPr/>
            <p:nvPr/>
          </p:nvSpPr>
          <p:spPr>
            <a:xfrm rot="0">
              <a:off x="1056" y="3099"/>
              <a:ext cx="480" cy="0"/>
            </a:xfrm>
            <a:prstGeom prst="line"/>
            <a:noFill/>
            <a:ln w="28575" cap="flat" cmpd="sng">
              <a:solidFill>
                <a:schemeClr val="lt2">
                  <a:alpha val="100000"/>
                </a:schemeClr>
              </a:solidFill>
              <a:prstDash val="solid"/>
              <a:round/>
            </a:ln>
          </p:spPr>
        </p:sp>
      </p:grpSp>
      <p:grpSp>
        <p:nvGrpSpPr>
          <p:cNvPr id="248" name=""/>
          <p:cNvGrpSpPr/>
          <p:nvPr/>
        </p:nvGrpSpPr>
        <p:grpSpPr>
          <a:xfrm rot="0">
            <a:off x="5334000" y="1371600"/>
            <a:ext cx="3429000" cy="3690937"/>
            <a:chOff x="3360" y="864"/>
            <a:chExt cx="2160" cy="2325"/>
          </a:xfrm>
        </p:grpSpPr>
        <p:grpSp>
          <p:nvGrpSpPr>
            <p:cNvPr id="249" name=""/>
            <p:cNvGrpSpPr/>
            <p:nvPr/>
          </p:nvGrpSpPr>
          <p:grpSpPr>
            <a:xfrm rot="0">
              <a:off x="3360" y="1221"/>
              <a:ext cx="1920" cy="1968"/>
              <a:chOff x="3259" y="1023"/>
              <a:chExt cx="1920" cy="1968"/>
            </a:xfrm>
          </p:grpSpPr>
          <p:grpSp>
            <p:nvGrpSpPr>
              <p:cNvPr id="250" name=""/>
              <p:cNvGrpSpPr/>
              <p:nvPr/>
            </p:nvGrpSpPr>
            <p:grpSpPr>
              <a:xfrm rot="0">
                <a:off x="3451" y="1695"/>
                <a:ext cx="960" cy="327"/>
                <a:chOff x="1584" y="2881"/>
                <a:chExt cx="960" cy="327"/>
              </a:xfrm>
            </p:grpSpPr>
            <p:sp>
              <p:nvSpPr>
                <p:cNvPr id="1048909" name="Text Box 25"/>
                <p:cNvSpPr txBox="1"/>
                <p:nvPr/>
              </p:nvSpPr>
              <p:spPr>
                <a:xfrm rot="0">
                  <a:off x="1584" y="288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8910" name="Text Box 26"/>
                <p:cNvSpPr txBox="1"/>
                <p:nvPr/>
              </p:nvSpPr>
              <p:spPr>
                <a:xfrm rot="0">
                  <a:off x="2256" y="2881"/>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grpSp>
          <p:grpSp>
            <p:nvGrpSpPr>
              <p:cNvPr id="251" name=""/>
              <p:cNvGrpSpPr/>
              <p:nvPr/>
            </p:nvGrpSpPr>
            <p:grpSpPr>
              <a:xfrm rot="0">
                <a:off x="3451" y="1983"/>
                <a:ext cx="912" cy="327"/>
                <a:chOff x="1584" y="3169"/>
                <a:chExt cx="912" cy="327"/>
              </a:xfrm>
            </p:grpSpPr>
            <p:sp>
              <p:nvSpPr>
                <p:cNvPr id="1048911" name="Text Box 28"/>
                <p:cNvSpPr txBox="1"/>
                <p:nvPr/>
              </p:nvSpPr>
              <p:spPr>
                <a:xfrm rot="0">
                  <a:off x="1584" y="3169"/>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8912" name="Rectangle 29"/>
                <p:cNvSpPr/>
                <p:nvPr/>
              </p:nvSpPr>
              <p:spPr>
                <a:xfrm rot="0">
                  <a:off x="2256" y="3169"/>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grpSp>
          <p:sp>
            <p:nvSpPr>
              <p:cNvPr id="1048913" name="Text Box 30"/>
              <p:cNvSpPr txBox="1"/>
              <p:nvPr/>
            </p:nvSpPr>
            <p:spPr>
              <a:xfrm rot="0">
                <a:off x="4699" y="1974"/>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grpSp>
            <p:nvGrpSpPr>
              <p:cNvPr id="252" name=""/>
              <p:cNvGrpSpPr/>
              <p:nvPr/>
            </p:nvGrpSpPr>
            <p:grpSpPr>
              <a:xfrm rot="0">
                <a:off x="3451" y="2589"/>
                <a:ext cx="900" cy="327"/>
                <a:chOff x="1584" y="3745"/>
                <a:chExt cx="900" cy="327"/>
              </a:xfrm>
            </p:grpSpPr>
            <p:sp>
              <p:nvSpPr>
                <p:cNvPr id="1048914" name="Rectangle 32"/>
                <p:cNvSpPr/>
                <p:nvPr/>
              </p:nvSpPr>
              <p:spPr>
                <a:xfrm rot="0">
                  <a:off x="1584" y="374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sp>
              <p:nvSpPr>
                <p:cNvPr id="1048915" name="Rectangle 33"/>
                <p:cNvSpPr/>
                <p:nvPr/>
              </p:nvSpPr>
              <p:spPr>
                <a:xfrm rot="0">
                  <a:off x="2256" y="3745"/>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grpSp>
          <p:sp>
            <p:nvSpPr>
              <p:cNvPr id="1048916" name="Rectangle 34"/>
              <p:cNvSpPr/>
              <p:nvPr/>
            </p:nvSpPr>
            <p:spPr>
              <a:xfrm rot="0">
                <a:off x="4699" y="2608"/>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grpSp>
            <p:nvGrpSpPr>
              <p:cNvPr id="253" name=""/>
              <p:cNvGrpSpPr/>
              <p:nvPr/>
            </p:nvGrpSpPr>
            <p:grpSpPr>
              <a:xfrm rot="0">
                <a:off x="3451" y="2301"/>
                <a:ext cx="1476" cy="327"/>
                <a:chOff x="3552" y="2526"/>
                <a:chExt cx="1476" cy="327"/>
              </a:xfrm>
            </p:grpSpPr>
            <p:sp>
              <p:nvSpPr>
                <p:cNvPr id="1048917" name="Rectangle 36"/>
                <p:cNvSpPr/>
                <p:nvPr/>
              </p:nvSpPr>
              <p:spPr>
                <a:xfrm rot="0">
                  <a:off x="4224"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8918" name="Rectangle 37"/>
                <p:cNvSpPr/>
                <p:nvPr/>
              </p:nvSpPr>
              <p:spPr>
                <a:xfrm rot="0">
                  <a:off x="3552"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sp>
              <p:nvSpPr>
                <p:cNvPr id="1048919" name="Rectangle 38"/>
                <p:cNvSpPr/>
                <p:nvPr/>
              </p:nvSpPr>
              <p:spPr>
                <a:xfrm rot="0">
                  <a:off x="4800" y="2526"/>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grpSp>
          <p:sp>
            <p:nvSpPr>
              <p:cNvPr id="1048920" name="Rectangle 39"/>
              <p:cNvSpPr/>
              <p:nvPr/>
            </p:nvSpPr>
            <p:spPr>
              <a:xfrm rot="0">
                <a:off x="4699" y="1680"/>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0</a:t>
                </a:r>
              </a:p>
            </p:txBody>
          </p:sp>
          <p:grpSp>
            <p:nvGrpSpPr>
              <p:cNvPr id="254" name=""/>
              <p:cNvGrpSpPr/>
              <p:nvPr/>
            </p:nvGrpSpPr>
            <p:grpSpPr>
              <a:xfrm rot="0">
                <a:off x="3259" y="1023"/>
                <a:ext cx="1920" cy="1968"/>
                <a:chOff x="3360" y="1200"/>
                <a:chExt cx="1920" cy="1968"/>
              </a:xfrm>
            </p:grpSpPr>
            <p:sp>
              <p:nvSpPr>
                <p:cNvPr id="1048921" name="Line 41"/>
                <p:cNvSpPr/>
                <p:nvPr/>
              </p:nvSpPr>
              <p:spPr>
                <a:xfrm rot="0">
                  <a:off x="3360" y="1200"/>
                  <a:ext cx="1872" cy="0"/>
                </a:xfrm>
                <a:prstGeom prst="line"/>
                <a:noFill/>
                <a:ln w="28575" cap="flat" cmpd="sng">
                  <a:solidFill>
                    <a:schemeClr val="lt2">
                      <a:alpha val="100000"/>
                    </a:schemeClr>
                  </a:solidFill>
                  <a:prstDash val="solid"/>
                  <a:round/>
                </a:ln>
              </p:spPr>
            </p:sp>
            <p:sp>
              <p:nvSpPr>
                <p:cNvPr id="1048922" name="Line 42"/>
                <p:cNvSpPr/>
                <p:nvPr/>
              </p:nvSpPr>
              <p:spPr>
                <a:xfrm rot="0">
                  <a:off x="3360" y="1536"/>
                  <a:ext cx="1872" cy="0"/>
                </a:xfrm>
                <a:prstGeom prst="line"/>
                <a:noFill/>
                <a:ln w="28575" cap="flat" cmpd="sng">
                  <a:solidFill>
                    <a:schemeClr val="lt2">
                      <a:alpha val="100000"/>
                    </a:schemeClr>
                  </a:solidFill>
                  <a:prstDash val="solid"/>
                  <a:round/>
                </a:ln>
              </p:spPr>
            </p:sp>
            <p:grpSp>
              <p:nvGrpSpPr>
                <p:cNvPr id="255" name=""/>
                <p:cNvGrpSpPr/>
                <p:nvPr/>
              </p:nvGrpSpPr>
              <p:grpSpPr>
                <a:xfrm rot="0">
                  <a:off x="3360" y="1200"/>
                  <a:ext cx="1920" cy="1968"/>
                  <a:chOff x="3360" y="1200"/>
                  <a:chExt cx="1920" cy="1968"/>
                </a:xfrm>
              </p:grpSpPr>
              <p:sp>
                <p:nvSpPr>
                  <p:cNvPr id="1048923" name="Text Box 44"/>
                  <p:cNvSpPr txBox="1"/>
                  <p:nvPr/>
                </p:nvSpPr>
                <p:spPr>
                  <a:xfrm rot="0">
                    <a:off x="3504" y="150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A</a:t>
                    </a:r>
                  </a:p>
                </p:txBody>
              </p:sp>
              <p:sp>
                <p:nvSpPr>
                  <p:cNvPr id="1048924" name="Text Box 45"/>
                  <p:cNvSpPr txBox="1"/>
                  <p:nvPr/>
                </p:nvSpPr>
                <p:spPr>
                  <a:xfrm rot="0">
                    <a:off x="4176" y="150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B</a:t>
                    </a:r>
                  </a:p>
                </p:txBody>
              </p:sp>
              <p:sp>
                <p:nvSpPr>
                  <p:cNvPr id="1048925" name="Text Box 46"/>
                  <p:cNvSpPr txBox="1"/>
                  <p:nvPr/>
                </p:nvSpPr>
                <p:spPr>
                  <a:xfrm rot="0">
                    <a:off x="4848" y="1507"/>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Y</a:t>
                    </a:r>
                  </a:p>
                </p:txBody>
              </p:sp>
              <p:sp>
                <p:nvSpPr>
                  <p:cNvPr id="1048926" name="Line 47"/>
                  <p:cNvSpPr/>
                  <p:nvPr/>
                </p:nvSpPr>
                <p:spPr>
                  <a:xfrm rot="0">
                    <a:off x="4656" y="1200"/>
                    <a:ext cx="0" cy="1968"/>
                  </a:xfrm>
                  <a:prstGeom prst="line"/>
                  <a:noFill/>
                  <a:ln w="28575" cap="flat" cmpd="sng">
                    <a:solidFill>
                      <a:schemeClr val="lt2">
                        <a:alpha val="100000"/>
                      </a:schemeClr>
                    </a:solidFill>
                    <a:prstDash val="solid"/>
                    <a:round/>
                  </a:ln>
                </p:spPr>
              </p:sp>
              <p:sp>
                <p:nvSpPr>
                  <p:cNvPr id="1048927" name="Line 48"/>
                  <p:cNvSpPr/>
                  <p:nvPr/>
                </p:nvSpPr>
                <p:spPr>
                  <a:xfrm rot="0">
                    <a:off x="4032" y="1536"/>
                    <a:ext cx="0" cy="1632"/>
                  </a:xfrm>
                  <a:prstGeom prst="line"/>
                  <a:noFill/>
                  <a:ln w="28575" cap="flat" cmpd="sng">
                    <a:solidFill>
                      <a:schemeClr val="lt2">
                        <a:alpha val="100000"/>
                      </a:schemeClr>
                    </a:solidFill>
                    <a:prstDash val="solid"/>
                    <a:round/>
                  </a:ln>
                </p:spPr>
              </p:sp>
              <p:sp>
                <p:nvSpPr>
                  <p:cNvPr id="1048928" name="Text Box 49"/>
                  <p:cNvSpPr txBox="1"/>
                  <p:nvPr/>
                </p:nvSpPr>
                <p:spPr>
                  <a:xfrm rot="0">
                    <a:off x="3552" y="1200"/>
                    <a:ext cx="110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t>输       入</a:t>
                    </a:r>
                  </a:p>
                </p:txBody>
              </p:sp>
              <p:sp>
                <p:nvSpPr>
                  <p:cNvPr id="1048929" name="Text Box 50"/>
                  <p:cNvSpPr txBox="1"/>
                  <p:nvPr/>
                </p:nvSpPr>
                <p:spPr>
                  <a:xfrm rot="0">
                    <a:off x="4656" y="1200"/>
                    <a:ext cx="62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t>输出</a:t>
                    </a:r>
                  </a:p>
                </p:txBody>
              </p:sp>
              <p:sp>
                <p:nvSpPr>
                  <p:cNvPr id="1048930" name="Line 51"/>
                  <p:cNvSpPr/>
                  <p:nvPr/>
                </p:nvSpPr>
                <p:spPr>
                  <a:xfrm rot="0">
                    <a:off x="3360" y="1873"/>
                    <a:ext cx="1872" cy="0"/>
                  </a:xfrm>
                  <a:prstGeom prst="line"/>
                  <a:noFill/>
                  <a:ln w="28575" cap="sq" cmpd="sng">
                    <a:solidFill>
                      <a:schemeClr val="lt2">
                        <a:alpha val="100000"/>
                      </a:schemeClr>
                    </a:solidFill>
                    <a:prstDash val="solid"/>
                    <a:round/>
                  </a:ln>
                </p:spPr>
              </p:sp>
              <p:sp>
                <p:nvSpPr>
                  <p:cNvPr id="1048931" name="Line 52"/>
                  <p:cNvSpPr/>
                  <p:nvPr/>
                </p:nvSpPr>
                <p:spPr>
                  <a:xfrm rot="0">
                    <a:off x="3408" y="3168"/>
                    <a:ext cx="1872" cy="0"/>
                  </a:xfrm>
                  <a:prstGeom prst="line"/>
                  <a:noFill/>
                  <a:ln w="28575" cap="sq" cmpd="sng">
                    <a:solidFill>
                      <a:schemeClr val="lt2">
                        <a:alpha val="100000"/>
                      </a:schemeClr>
                    </a:solidFill>
                    <a:prstDash val="solid"/>
                    <a:round/>
                  </a:ln>
                </p:spPr>
              </p:sp>
            </p:grpSp>
          </p:grpSp>
        </p:grpSp>
        <p:sp>
          <p:nvSpPr>
            <p:cNvPr id="1048932" name="Rectangle 53"/>
            <p:cNvSpPr/>
            <p:nvPr/>
          </p:nvSpPr>
          <p:spPr>
            <a:xfrm rot="0">
              <a:off x="3408" y="864"/>
              <a:ext cx="2112"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  </a:t>
              </a:r>
              <a:r>
                <a:rPr altLang="en-US" sz="2800" lang="zh-CN">
                  <a:solidFill>
                    <a:srgbClr val="000018"/>
                  </a:solidFill>
                </a:rPr>
                <a:t>与门逻辑状态表</a:t>
              </a:r>
            </a:p>
          </p:txBody>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245"/>
                                        </p:tgtEl>
                                        <p:attrNameLst>
                                          <p:attrName>style.visibility</p:attrName>
                                        </p:attrNameLst>
                                      </p:cBhvr>
                                      <p:to>
                                        <p:strVal val="visible"/>
                                      </p:to>
                                    </p:set>
                                    <p:animEffect transition="in" filter="wipe(left)">
                                      <p:cBhvr>
                                        <p:cTn dur="500" id="7"/>
                                        <p:tgtEl>
                                          <p:spTgt spid="245"/>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244"/>
                                        </p:tgtEl>
                                        <p:attrNameLst>
                                          <p:attrName>style.visibility</p:attrName>
                                        </p:attrNameLst>
                                      </p:cBhvr>
                                      <p:to>
                                        <p:strVal val="visible"/>
                                      </p:to>
                                    </p:set>
                                    <p:animEffect transition="in" filter="wipe(left)">
                                      <p:cBhvr>
                                        <p:cTn dur="500" id="12"/>
                                        <p:tgtEl>
                                          <p:spTgt spid="24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5">
                                  <p:stCondLst>
                                    <p:cond delay="0"/>
                                  </p:stCondLst>
                                  <p:childTnLst>
                                    <p:set>
                                      <p:cBhvr>
                                        <p:cTn dur="1" fill="hold" id="16">
                                          <p:stCondLst>
                                            <p:cond delay="0"/>
                                          </p:stCondLst>
                                        </p:cTn>
                                        <p:tgtEl>
                                          <p:spTgt spid="1048896"/>
                                        </p:tgtEl>
                                        <p:attrNameLst>
                                          <p:attrName>style.visibility</p:attrName>
                                        </p:attrNameLst>
                                      </p:cBhvr>
                                      <p:to>
                                        <p:strVal val="visible"/>
                                      </p:to>
                                    </p:set>
                                    <p:animEffect transition="in" filter="blinds(vertical)">
                                      <p:cBhvr>
                                        <p:cTn dur="500" id="17"/>
                                        <p:tgtEl>
                                          <p:spTgt spid="104889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900"/>
                                        </p:tgtEl>
                                        <p:attrNameLst>
                                          <p:attrName>style.visibility</p:attrName>
                                        </p:attrNameLst>
                                      </p:cBhvr>
                                      <p:to>
                                        <p:strVal val="visible"/>
                                      </p:to>
                                    </p:set>
                                    <p:animEffect transition="in" filter="wipe(left)">
                                      <p:cBhvr>
                                        <p:cTn dur="500" id="22"/>
                                        <p:tgtEl>
                                          <p:spTgt spid="1048900"/>
                                        </p:tgtEl>
                                      </p:cBhvr>
                                    </p:animEffect>
                                  </p:childTnLst>
                                </p:cTn>
                              </p:par>
                            </p:childTnLst>
                          </p:cTn>
                        </p:par>
                        <p:par>
                          <p:cTn fill="hold" id="23">
                            <p:stCondLst>
                              <p:cond delay="500"/>
                            </p:stCondLst>
                            <p:childTnLst>
                              <p:par>
                                <p:cTn fill="hold" id="24" nodeType="afterEffect" presetClass="entr" presetID="22" presetSubtype="8">
                                  <p:stCondLst>
                                    <p:cond delay="0"/>
                                  </p:stCondLst>
                                  <p:childTnLst>
                                    <p:set>
                                      <p:cBhvr>
                                        <p:cTn dur="1" fill="hold" id="25">
                                          <p:stCondLst>
                                            <p:cond delay="0"/>
                                          </p:stCondLst>
                                        </p:cTn>
                                        <p:tgtEl>
                                          <p:spTgt spid="247"/>
                                        </p:tgtEl>
                                        <p:attrNameLst>
                                          <p:attrName>style.visibility</p:attrName>
                                        </p:attrNameLst>
                                      </p:cBhvr>
                                      <p:to>
                                        <p:strVal val="visible"/>
                                      </p:to>
                                    </p:set>
                                    <p:animEffect transition="in" filter="wipe(left)">
                                      <p:cBhvr>
                                        <p:cTn dur="500" id="26"/>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6" grpId="0" uiExpand="0" build="whole" animBg="1"/>
      <p:bldP spid="1048900" grpId="0" uiExpand="0" build="whole"/>
    </p:bldLst>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258" name=""/>
        <p:cNvGrpSpPr/>
        <p:nvPr/>
      </p:nvGrpSpPr>
      <p:grpSpPr>
        <a:xfrm rot="0">
          <a:off x="0" y="0"/>
          <a:ext cx="0" cy="0"/>
          <a:chOff x="0" y="0"/>
          <a:chExt cx="0" cy="0"/>
        </a:xfrm>
      </p:grpSpPr>
      <p:pic>
        <p:nvPicPr>
          <p:cNvPr id="2097161" name="Picture 86" descr="图片11"/>
          <p:cNvPicPr>
            <a:picLocks/>
          </p:cNvPicPr>
          <p:nvPr/>
        </p:nvPicPr>
        <p:blipFill>
          <a:blip xmlns:r="http://schemas.openxmlformats.org/officeDocument/2006/relationships" r:embed="rId1"/>
          <a:srcRect l="0" t="0" r="0" b="0"/>
          <a:stretch>
            <a:fillRect/>
          </a:stretch>
        </p:blipFill>
        <p:spPr>
          <a:xfrm rot="0">
            <a:off x="2054225" y="1570037"/>
            <a:ext cx="2911475" cy="3032125"/>
          </a:xfrm>
          <a:prstGeom prst="rect"/>
          <a:noFill/>
          <a:ln>
            <a:noFill/>
          </a:ln>
        </p:spPr>
      </p:pic>
      <p:sp>
        <p:nvSpPr>
          <p:cNvPr id="1048936" name="Rectangle 2"/>
          <p:cNvSpPr/>
          <p:nvPr/>
        </p:nvSpPr>
        <p:spPr>
          <a:xfrm rot="0">
            <a:off x="671512" y="4595812"/>
            <a:ext cx="2151380" cy="510541"/>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5800"/>
                </a:solidFill>
                <a:effectLst>
                  <a:outerShdw algn="tl" blurRad="38100" dir="2700000" dist="38100">
                    <a:srgbClr val="C0C0C0"/>
                  </a:outerShdw>
                </a:effectLst>
                <a:latin typeface="" pitchFamily="18" charset="0"/>
              </a:rPr>
              <a:t>(2) </a:t>
            </a:r>
            <a:r>
              <a:rPr altLang="en-US" sz="2800" lang="zh-CN">
                <a:solidFill>
                  <a:srgbClr val="005800"/>
                </a:solidFill>
                <a:effectLst>
                  <a:outerShdw algn="tl" blurRad="38100" dir="2700000" dist="38100">
                    <a:srgbClr val="C0C0C0"/>
                  </a:outerShdw>
                </a:effectLst>
                <a:latin typeface="" pitchFamily="18" charset="0"/>
              </a:rPr>
              <a:t>工作原理</a:t>
            </a:r>
          </a:p>
        </p:txBody>
      </p:sp>
      <p:sp>
        <p:nvSpPr>
          <p:cNvPr id="1048937" name="Text Box 3"/>
          <p:cNvSpPr txBox="1"/>
          <p:nvPr/>
        </p:nvSpPr>
        <p:spPr>
          <a:xfrm rot="0">
            <a:off x="692150" y="5157787"/>
            <a:ext cx="6824981" cy="510541"/>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000018"/>
                </a:solidFill>
                <a:latin typeface="" pitchFamily="18" charset="0"/>
              </a:rPr>
              <a:t>输入</a:t>
            </a:r>
            <a:r>
              <a:rPr altLang="zh-CN" sz="2800" i="1" lang="en-US">
                <a:solidFill>
                  <a:srgbClr val="000018"/>
                </a:solidFill>
                <a:latin typeface="" pitchFamily="18" charset="0"/>
              </a:rPr>
              <a:t>A</a:t>
            </a:r>
            <a:r>
              <a:rPr altLang="en-US" sz="2800" lang="zh-CN">
                <a:solidFill>
                  <a:srgbClr val="000018"/>
                </a:solidFill>
                <a:latin typeface="" pitchFamily="18" charset="0"/>
              </a:rPr>
              <a:t>、</a:t>
            </a:r>
            <a:r>
              <a:rPr altLang="zh-CN" sz="2800" i="1" lang="en-US">
                <a:solidFill>
                  <a:srgbClr val="000018"/>
                </a:solidFill>
                <a:latin typeface="" pitchFamily="18" charset="0"/>
              </a:rPr>
              <a:t>B</a:t>
            </a:r>
            <a:r>
              <a:rPr altLang="en-US" sz="2800" lang="zh-CN">
                <a:solidFill>
                  <a:srgbClr val="CC0000"/>
                </a:solidFill>
                <a:latin typeface="" pitchFamily="18" charset="0"/>
              </a:rPr>
              <a:t>全为低电平“</a:t>
            </a:r>
            <a:r>
              <a:rPr altLang="zh-CN" sz="2800" lang="en-US">
                <a:solidFill>
                  <a:srgbClr val="CC0000"/>
                </a:solidFill>
                <a:latin typeface="" pitchFamily="18" charset="0"/>
              </a:rPr>
              <a:t>0”</a:t>
            </a:r>
            <a:r>
              <a:rPr altLang="en-US" sz="2800" lang="zh-CN">
                <a:solidFill>
                  <a:srgbClr val="CC0000"/>
                </a:solidFill>
                <a:latin typeface="" pitchFamily="18" charset="0"/>
              </a:rPr>
              <a:t>，</a:t>
            </a:r>
            <a:r>
              <a:rPr altLang="en-US" sz="2800" lang="zh-CN">
                <a:solidFill>
                  <a:srgbClr val="000018"/>
                </a:solidFill>
                <a:latin typeface="" pitchFamily="18" charset="0"/>
              </a:rPr>
              <a:t>输出 </a:t>
            </a:r>
            <a:r>
              <a:rPr altLang="zh-CN" sz="2800" i="1" lang="en-US">
                <a:solidFill>
                  <a:srgbClr val="CC0000"/>
                </a:solidFill>
                <a:latin typeface="" pitchFamily="18" charset="0"/>
              </a:rPr>
              <a:t>Y </a:t>
            </a:r>
            <a:r>
              <a:rPr altLang="en-US" sz="2800" lang="zh-CN">
                <a:solidFill>
                  <a:srgbClr val="CC0000"/>
                </a:solidFill>
                <a:latin typeface="" pitchFamily="18" charset="0"/>
              </a:rPr>
              <a:t>为“</a:t>
            </a:r>
            <a:r>
              <a:rPr altLang="zh-CN" sz="2800" lang="en-US">
                <a:solidFill>
                  <a:srgbClr val="CC0000"/>
                </a:solidFill>
                <a:latin typeface="" pitchFamily="18" charset="0"/>
              </a:rPr>
              <a:t>0”</a:t>
            </a:r>
            <a:r>
              <a:rPr altLang="en-US" sz="2800" lang="zh-CN">
                <a:solidFill>
                  <a:srgbClr val="CC0000"/>
                </a:solidFill>
                <a:latin typeface="" pitchFamily="18" charset="0"/>
              </a:rPr>
              <a:t>。</a:t>
            </a:r>
          </a:p>
        </p:txBody>
      </p:sp>
      <p:sp>
        <p:nvSpPr>
          <p:cNvPr id="1048938" name="Rectangle 4"/>
          <p:cNvSpPr/>
          <p:nvPr/>
        </p:nvSpPr>
        <p:spPr>
          <a:xfrm rot="0">
            <a:off x="692150" y="5691187"/>
            <a:ext cx="6469381" cy="510541"/>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solidFill>
                  <a:srgbClr val="000018"/>
                </a:solidFill>
                <a:latin typeface="" pitchFamily="18" charset="0"/>
              </a:rPr>
              <a:t>输入</a:t>
            </a:r>
            <a:r>
              <a:rPr altLang="zh-CN" sz="2800" i="1" lang="en-US">
                <a:solidFill>
                  <a:srgbClr val="000018"/>
                </a:solidFill>
                <a:latin typeface="" pitchFamily="18" charset="0"/>
              </a:rPr>
              <a:t>A</a:t>
            </a:r>
            <a:r>
              <a:rPr altLang="en-US" sz="2800" lang="zh-CN">
                <a:solidFill>
                  <a:srgbClr val="000018"/>
                </a:solidFill>
                <a:latin typeface="" pitchFamily="18" charset="0"/>
              </a:rPr>
              <a:t>、</a:t>
            </a:r>
            <a:r>
              <a:rPr altLang="zh-CN" sz="2800" i="1" lang="en-US">
                <a:solidFill>
                  <a:srgbClr val="000018"/>
                </a:solidFill>
                <a:latin typeface="" pitchFamily="18" charset="0"/>
              </a:rPr>
              <a:t>B</a:t>
            </a:r>
            <a:r>
              <a:rPr altLang="en-US" sz="2800" lang="zh-CN">
                <a:solidFill>
                  <a:srgbClr val="CC0000"/>
                </a:solidFill>
                <a:latin typeface="" pitchFamily="18" charset="0"/>
              </a:rPr>
              <a:t>有一个为“</a:t>
            </a:r>
            <a:r>
              <a:rPr altLang="zh-CN" sz="2800" lang="en-US">
                <a:solidFill>
                  <a:srgbClr val="CC0000"/>
                </a:solidFill>
                <a:latin typeface="" pitchFamily="18" charset="0"/>
              </a:rPr>
              <a:t>1”</a:t>
            </a:r>
            <a:r>
              <a:rPr altLang="en-US" sz="2800" lang="zh-CN">
                <a:solidFill>
                  <a:srgbClr val="CC0000"/>
                </a:solidFill>
                <a:latin typeface="" pitchFamily="18" charset="0"/>
              </a:rPr>
              <a:t>，</a:t>
            </a:r>
            <a:r>
              <a:rPr altLang="en-US" sz="2800" lang="zh-CN">
                <a:solidFill>
                  <a:srgbClr val="000018"/>
                </a:solidFill>
                <a:latin typeface="" pitchFamily="18" charset="0"/>
              </a:rPr>
              <a:t>输出 </a:t>
            </a:r>
            <a:r>
              <a:rPr altLang="zh-CN" sz="2800" i="1" lang="en-US">
                <a:solidFill>
                  <a:srgbClr val="CC0000"/>
                </a:solidFill>
                <a:latin typeface="" pitchFamily="18" charset="0"/>
              </a:rPr>
              <a:t>Y</a:t>
            </a:r>
            <a:r>
              <a:rPr altLang="en-US" sz="2800" lang="zh-CN">
                <a:solidFill>
                  <a:srgbClr val="CC0000"/>
                </a:solidFill>
                <a:latin typeface="" pitchFamily="18" charset="0"/>
              </a:rPr>
              <a:t> 为“</a:t>
            </a:r>
            <a:r>
              <a:rPr altLang="zh-CN" sz="2800" lang="en-US">
                <a:solidFill>
                  <a:srgbClr val="CC0000"/>
                </a:solidFill>
                <a:latin typeface="" pitchFamily="18" charset="0"/>
              </a:rPr>
              <a:t>1”</a:t>
            </a:r>
            <a:r>
              <a:rPr altLang="en-US" sz="2800" lang="zh-CN">
                <a:solidFill>
                  <a:srgbClr val="CC0000"/>
                </a:solidFill>
                <a:latin typeface="" pitchFamily="18" charset="0"/>
              </a:rPr>
              <a:t>。</a:t>
            </a:r>
          </a:p>
        </p:txBody>
      </p:sp>
      <p:sp>
        <p:nvSpPr>
          <p:cNvPr id="1048939" name="Text Box 35"/>
          <p:cNvSpPr txBox="1"/>
          <p:nvPr/>
        </p:nvSpPr>
        <p:spPr>
          <a:xfrm rot="0">
            <a:off x="7529512" y="3109912"/>
            <a:ext cx="4572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CC0000"/>
                </a:solidFill>
              </a:rPr>
              <a:t>1</a:t>
            </a:r>
          </a:p>
        </p:txBody>
      </p:sp>
      <p:sp>
        <p:nvSpPr>
          <p:cNvPr id="1048940" name="Rectangle 36"/>
          <p:cNvSpPr/>
          <p:nvPr/>
        </p:nvSpPr>
        <p:spPr>
          <a:xfrm rot="0">
            <a:off x="7529512" y="4024312"/>
            <a:ext cx="361950"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CC0000"/>
                </a:solidFill>
              </a:rPr>
              <a:t>1</a:t>
            </a:r>
          </a:p>
        </p:txBody>
      </p:sp>
      <p:sp>
        <p:nvSpPr>
          <p:cNvPr id="1048941" name="Rectangle 37"/>
          <p:cNvSpPr/>
          <p:nvPr/>
        </p:nvSpPr>
        <p:spPr>
          <a:xfrm rot="0">
            <a:off x="7529512" y="3568700"/>
            <a:ext cx="361950" cy="51911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CC0000"/>
                </a:solidFill>
              </a:rPr>
              <a:t>1</a:t>
            </a:r>
          </a:p>
        </p:txBody>
      </p:sp>
      <p:sp>
        <p:nvSpPr>
          <p:cNvPr id="1048942" name="Rectangle 38"/>
          <p:cNvSpPr/>
          <p:nvPr/>
        </p:nvSpPr>
        <p:spPr>
          <a:xfrm rot="0">
            <a:off x="7529512" y="2655887"/>
            <a:ext cx="396875"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0</a:t>
            </a:r>
          </a:p>
        </p:txBody>
      </p:sp>
      <p:grpSp>
        <p:nvGrpSpPr>
          <p:cNvPr id="259" name=""/>
          <p:cNvGrpSpPr/>
          <p:nvPr/>
        </p:nvGrpSpPr>
        <p:grpSpPr>
          <a:xfrm rot="0">
            <a:off x="1281112" y="2014537"/>
            <a:ext cx="820737" cy="1322387"/>
            <a:chOff x="384" y="1872"/>
            <a:chExt cx="576" cy="1030"/>
          </a:xfrm>
        </p:grpSpPr>
        <p:sp>
          <p:nvSpPr>
            <p:cNvPr id="1048943" name="Text Box 40"/>
            <p:cNvSpPr txBox="1"/>
            <p:nvPr/>
          </p:nvSpPr>
          <p:spPr>
            <a:xfrm rot="0">
              <a:off x="384" y="1872"/>
              <a:ext cx="480" cy="404"/>
            </a:xfrm>
            <a:prstGeom prst="rect"/>
            <a:solidFill>
              <a:schemeClr val="lt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rPr>
                <a:t>0V</a:t>
              </a:r>
            </a:p>
          </p:txBody>
        </p:sp>
        <p:sp>
          <p:nvSpPr>
            <p:cNvPr id="1048944" name="Rectangle 41"/>
            <p:cNvSpPr/>
            <p:nvPr/>
          </p:nvSpPr>
          <p:spPr>
            <a:xfrm rot="0">
              <a:off x="384" y="2498"/>
              <a:ext cx="576" cy="404"/>
            </a:xfrm>
            <a:prstGeom prst="rect"/>
            <a:solidFill>
              <a:schemeClr val="lt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rPr>
                <a:t>0V</a:t>
              </a:r>
            </a:p>
          </p:txBody>
        </p:sp>
      </p:grpSp>
      <p:grpSp>
        <p:nvGrpSpPr>
          <p:cNvPr id="260" name=""/>
          <p:cNvGrpSpPr/>
          <p:nvPr/>
        </p:nvGrpSpPr>
        <p:grpSpPr>
          <a:xfrm rot="0">
            <a:off x="1281112" y="2014537"/>
            <a:ext cx="820737" cy="1322387"/>
            <a:chOff x="672" y="1632"/>
            <a:chExt cx="576" cy="1030"/>
          </a:xfrm>
        </p:grpSpPr>
        <p:sp>
          <p:nvSpPr>
            <p:cNvPr id="1048945" name="Text Box 43"/>
            <p:cNvSpPr txBox="1"/>
            <p:nvPr/>
          </p:nvSpPr>
          <p:spPr>
            <a:xfrm rot="0">
              <a:off x="672" y="1632"/>
              <a:ext cx="480" cy="404"/>
            </a:xfrm>
            <a:prstGeom prst="rect"/>
            <a:solidFill>
              <a:schemeClr val="lt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rPr>
                <a:t>0V</a:t>
              </a:r>
            </a:p>
          </p:txBody>
        </p:sp>
        <p:sp>
          <p:nvSpPr>
            <p:cNvPr id="1048946" name="Rectangle 44"/>
            <p:cNvSpPr/>
            <p:nvPr/>
          </p:nvSpPr>
          <p:spPr>
            <a:xfrm rot="0">
              <a:off x="672" y="2258"/>
              <a:ext cx="576" cy="404"/>
            </a:xfrm>
            <a:prstGeom prst="rect"/>
            <a:solidFill>
              <a:schemeClr val="lt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rPr>
                <a:t>3V</a:t>
              </a:r>
            </a:p>
          </p:txBody>
        </p:sp>
      </p:grpSp>
      <p:grpSp>
        <p:nvGrpSpPr>
          <p:cNvPr id="261" name=""/>
          <p:cNvGrpSpPr/>
          <p:nvPr/>
        </p:nvGrpSpPr>
        <p:grpSpPr>
          <a:xfrm rot="0">
            <a:off x="2620962" y="2257425"/>
            <a:ext cx="889000" cy="2065337"/>
            <a:chOff x="2736" y="1008"/>
            <a:chExt cx="528" cy="1104"/>
          </a:xfrm>
        </p:grpSpPr>
        <p:sp>
          <p:nvSpPr>
            <p:cNvPr id="1048947" name="Line 46"/>
            <p:cNvSpPr/>
            <p:nvPr/>
          </p:nvSpPr>
          <p:spPr>
            <a:xfrm rot="0">
              <a:off x="2736" y="1008"/>
              <a:ext cx="528" cy="0"/>
            </a:xfrm>
            <a:prstGeom prst="line"/>
            <a:noFill/>
            <a:ln w="38100" cap="flat" cmpd="sng">
              <a:solidFill>
                <a:srgbClr val="FF3300">
                  <a:alpha val="100000"/>
                </a:srgbClr>
              </a:solidFill>
              <a:prstDash val="dash"/>
              <a:round/>
            </a:ln>
          </p:spPr>
        </p:sp>
        <p:sp>
          <p:nvSpPr>
            <p:cNvPr id="1048948" name="Line 47"/>
            <p:cNvSpPr/>
            <p:nvPr/>
          </p:nvSpPr>
          <p:spPr>
            <a:xfrm rot="0">
              <a:off x="2736" y="1488"/>
              <a:ext cx="528" cy="0"/>
            </a:xfrm>
            <a:prstGeom prst="line"/>
            <a:noFill/>
            <a:ln w="38100" cap="flat" cmpd="sng">
              <a:solidFill>
                <a:srgbClr val="FF3300">
                  <a:alpha val="100000"/>
                </a:srgbClr>
              </a:solidFill>
              <a:prstDash val="dash"/>
              <a:round/>
            </a:ln>
          </p:spPr>
        </p:sp>
        <p:sp>
          <p:nvSpPr>
            <p:cNvPr id="1048949" name="Line 48"/>
            <p:cNvSpPr/>
            <p:nvPr/>
          </p:nvSpPr>
          <p:spPr>
            <a:xfrm rot="0">
              <a:off x="3264" y="1008"/>
              <a:ext cx="0" cy="1104"/>
            </a:xfrm>
            <a:prstGeom prst="line"/>
            <a:noFill/>
            <a:ln w="38100" cap="flat" cmpd="sng">
              <a:solidFill>
                <a:srgbClr val="FF3300">
                  <a:alpha val="100000"/>
                </a:srgbClr>
              </a:solidFill>
              <a:prstDash val="dash"/>
              <a:round/>
              <a:tailEnd type="triangle" w="med" len="med"/>
            </a:ln>
          </p:spPr>
        </p:sp>
      </p:grpSp>
      <p:grpSp>
        <p:nvGrpSpPr>
          <p:cNvPr id="262" name=""/>
          <p:cNvGrpSpPr/>
          <p:nvPr/>
        </p:nvGrpSpPr>
        <p:grpSpPr>
          <a:xfrm rot="0">
            <a:off x="2627312" y="2257425"/>
            <a:ext cx="889000" cy="2065337"/>
            <a:chOff x="2736" y="1008"/>
            <a:chExt cx="528" cy="1104"/>
          </a:xfrm>
        </p:grpSpPr>
        <p:sp>
          <p:nvSpPr>
            <p:cNvPr id="1048950" name="Line 50"/>
            <p:cNvSpPr/>
            <p:nvPr/>
          </p:nvSpPr>
          <p:spPr>
            <a:xfrm rot="0">
              <a:off x="2736" y="1008"/>
              <a:ext cx="528" cy="0"/>
            </a:xfrm>
            <a:prstGeom prst="line"/>
            <a:noFill/>
            <a:ln w="38100" cap="flat" cmpd="sng">
              <a:solidFill>
                <a:srgbClr val="FF3300">
                  <a:alpha val="100000"/>
                </a:srgbClr>
              </a:solidFill>
              <a:prstDash val="dash"/>
              <a:round/>
            </a:ln>
          </p:spPr>
        </p:sp>
        <p:sp>
          <p:nvSpPr>
            <p:cNvPr id="1048951" name="Line 51"/>
            <p:cNvSpPr/>
            <p:nvPr/>
          </p:nvSpPr>
          <p:spPr>
            <a:xfrm rot="0">
              <a:off x="2736" y="1488"/>
              <a:ext cx="528" cy="0"/>
            </a:xfrm>
            <a:prstGeom prst="line"/>
            <a:noFill/>
            <a:ln w="38100" cap="flat" cmpd="sng">
              <a:solidFill>
                <a:srgbClr val="FF3300">
                  <a:alpha val="100000"/>
                </a:srgbClr>
              </a:solidFill>
              <a:prstDash val="dash"/>
              <a:round/>
            </a:ln>
          </p:spPr>
        </p:sp>
        <p:sp>
          <p:nvSpPr>
            <p:cNvPr id="1048952" name="Line 52"/>
            <p:cNvSpPr/>
            <p:nvPr/>
          </p:nvSpPr>
          <p:spPr>
            <a:xfrm rot="0">
              <a:off x="3264" y="1008"/>
              <a:ext cx="0" cy="1104"/>
            </a:xfrm>
            <a:prstGeom prst="line"/>
            <a:noFill/>
            <a:ln w="38100" cap="flat" cmpd="sng">
              <a:solidFill>
                <a:srgbClr val="FF3300">
                  <a:alpha val="100000"/>
                </a:srgbClr>
              </a:solidFill>
              <a:prstDash val="dash"/>
              <a:round/>
              <a:tailEnd type="triangle" w="med" len="med"/>
            </a:ln>
          </p:spPr>
        </p:sp>
      </p:grpSp>
      <p:grpSp>
        <p:nvGrpSpPr>
          <p:cNvPr id="263" name=""/>
          <p:cNvGrpSpPr/>
          <p:nvPr/>
        </p:nvGrpSpPr>
        <p:grpSpPr>
          <a:xfrm rot="0">
            <a:off x="2695575" y="3190875"/>
            <a:ext cx="820737" cy="998537"/>
            <a:chOff x="2256" y="2544"/>
            <a:chExt cx="528" cy="624"/>
          </a:xfrm>
        </p:grpSpPr>
        <p:sp>
          <p:nvSpPr>
            <p:cNvPr id="1048953" name="Line 54"/>
            <p:cNvSpPr/>
            <p:nvPr/>
          </p:nvSpPr>
          <p:spPr>
            <a:xfrm rot="0">
              <a:off x="2256" y="2544"/>
              <a:ext cx="528" cy="0"/>
            </a:xfrm>
            <a:prstGeom prst="line"/>
            <a:noFill/>
            <a:ln w="38100" cap="flat" cmpd="sng">
              <a:solidFill>
                <a:srgbClr val="FF0000">
                  <a:alpha val="100000"/>
                </a:srgbClr>
              </a:solidFill>
              <a:prstDash val="dash"/>
              <a:round/>
            </a:ln>
          </p:spPr>
        </p:sp>
        <p:sp>
          <p:nvSpPr>
            <p:cNvPr id="1048954" name="Line 55"/>
            <p:cNvSpPr/>
            <p:nvPr/>
          </p:nvSpPr>
          <p:spPr>
            <a:xfrm rot="0">
              <a:off x="2784" y="2544"/>
              <a:ext cx="0" cy="624"/>
            </a:xfrm>
            <a:prstGeom prst="line"/>
            <a:noFill/>
            <a:ln w="38100" cap="flat" cmpd="sng">
              <a:solidFill>
                <a:srgbClr val="FF0000">
                  <a:alpha val="100000"/>
                </a:srgbClr>
              </a:solidFill>
              <a:prstDash val="dash"/>
              <a:round/>
              <a:tailEnd type="triangle" w="med" len="med"/>
            </a:ln>
          </p:spPr>
        </p:sp>
      </p:grpSp>
      <p:grpSp>
        <p:nvGrpSpPr>
          <p:cNvPr id="264" name=""/>
          <p:cNvGrpSpPr/>
          <p:nvPr/>
        </p:nvGrpSpPr>
        <p:grpSpPr>
          <a:xfrm rot="0">
            <a:off x="1301750" y="2028825"/>
            <a:ext cx="822325" cy="1322387"/>
            <a:chOff x="672" y="1632"/>
            <a:chExt cx="577" cy="1029"/>
          </a:xfrm>
        </p:grpSpPr>
        <p:sp>
          <p:nvSpPr>
            <p:cNvPr id="1048955" name="Text Box 57"/>
            <p:cNvSpPr txBox="1"/>
            <p:nvPr/>
          </p:nvSpPr>
          <p:spPr>
            <a:xfrm rot="0">
              <a:off x="672" y="1632"/>
              <a:ext cx="480" cy="404"/>
            </a:xfrm>
            <a:prstGeom prst="rect"/>
            <a:solidFill>
              <a:schemeClr val="lt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rPr>
                <a:t>3V</a:t>
              </a:r>
            </a:p>
          </p:txBody>
        </p:sp>
        <p:sp>
          <p:nvSpPr>
            <p:cNvPr id="1048956" name="Rectangle 58"/>
            <p:cNvSpPr/>
            <p:nvPr/>
          </p:nvSpPr>
          <p:spPr>
            <a:xfrm rot="0">
              <a:off x="672" y="2257"/>
              <a:ext cx="577" cy="404"/>
            </a:xfrm>
            <a:prstGeom prst="rect"/>
            <a:solidFill>
              <a:schemeClr val="lt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FF3300"/>
                  </a:solidFill>
                </a:rPr>
                <a:t>3V</a:t>
              </a:r>
            </a:p>
          </p:txBody>
        </p:sp>
      </p:grpSp>
      <p:grpSp>
        <p:nvGrpSpPr>
          <p:cNvPr id="265" name=""/>
          <p:cNvGrpSpPr/>
          <p:nvPr/>
        </p:nvGrpSpPr>
        <p:grpSpPr>
          <a:xfrm rot="0">
            <a:off x="5472112" y="2652712"/>
            <a:ext cx="1524000" cy="519112"/>
            <a:chOff x="3456" y="1567"/>
            <a:chExt cx="960" cy="327"/>
          </a:xfrm>
        </p:grpSpPr>
        <p:sp>
          <p:nvSpPr>
            <p:cNvPr id="1048957" name="Text Box 60"/>
            <p:cNvSpPr txBox="1"/>
            <p:nvPr/>
          </p:nvSpPr>
          <p:spPr>
            <a:xfrm rot="0">
              <a:off x="3456" y="156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8958" name="Text Box 61"/>
            <p:cNvSpPr txBox="1"/>
            <p:nvPr/>
          </p:nvSpPr>
          <p:spPr>
            <a:xfrm rot="0">
              <a:off x="4128" y="1567"/>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grpSp>
      <p:grpSp>
        <p:nvGrpSpPr>
          <p:cNvPr id="266" name=""/>
          <p:cNvGrpSpPr/>
          <p:nvPr/>
        </p:nvGrpSpPr>
        <p:grpSpPr>
          <a:xfrm rot="0">
            <a:off x="5472112" y="3109912"/>
            <a:ext cx="1447800" cy="547687"/>
            <a:chOff x="3456" y="1855"/>
            <a:chExt cx="912" cy="345"/>
          </a:xfrm>
        </p:grpSpPr>
        <p:sp>
          <p:nvSpPr>
            <p:cNvPr id="1048959" name="Text Box 63"/>
            <p:cNvSpPr txBox="1"/>
            <p:nvPr/>
          </p:nvSpPr>
          <p:spPr>
            <a:xfrm rot="0">
              <a:off x="3456" y="1873"/>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8960" name="Rectangle 64"/>
            <p:cNvSpPr/>
            <p:nvPr/>
          </p:nvSpPr>
          <p:spPr>
            <a:xfrm rot="0">
              <a:off x="4128" y="1855"/>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grpSp>
      <p:grpSp>
        <p:nvGrpSpPr>
          <p:cNvPr id="267" name=""/>
          <p:cNvGrpSpPr/>
          <p:nvPr/>
        </p:nvGrpSpPr>
        <p:grpSpPr>
          <a:xfrm rot="0">
            <a:off x="5472112" y="4024312"/>
            <a:ext cx="1428750" cy="547687"/>
            <a:chOff x="3456" y="2431"/>
            <a:chExt cx="900" cy="345"/>
          </a:xfrm>
        </p:grpSpPr>
        <p:sp>
          <p:nvSpPr>
            <p:cNvPr id="1048961" name="Rectangle 66"/>
            <p:cNvSpPr/>
            <p:nvPr/>
          </p:nvSpPr>
          <p:spPr>
            <a:xfrm rot="0">
              <a:off x="3456" y="2449"/>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sp>
          <p:nvSpPr>
            <p:cNvPr id="1048962" name="Rectangle 67"/>
            <p:cNvSpPr/>
            <p:nvPr/>
          </p:nvSpPr>
          <p:spPr>
            <a:xfrm rot="0">
              <a:off x="4128" y="2431"/>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r>
                <a:rPr altLang="zh-CN" sz="2800" lang="en-US">
                  <a:solidFill>
                    <a:srgbClr val="000018"/>
                  </a:solidFill>
                </a:rPr>
                <a:t>1</a:t>
              </a:r>
            </a:p>
          </p:txBody>
        </p:sp>
      </p:grpSp>
      <p:grpSp>
        <p:nvGrpSpPr>
          <p:cNvPr id="268" name=""/>
          <p:cNvGrpSpPr/>
          <p:nvPr/>
        </p:nvGrpSpPr>
        <p:grpSpPr>
          <a:xfrm rot="0">
            <a:off x="5472112" y="3568700"/>
            <a:ext cx="1428750" cy="533400"/>
            <a:chOff x="3456" y="2144"/>
            <a:chExt cx="900" cy="336"/>
          </a:xfrm>
        </p:grpSpPr>
        <p:sp>
          <p:nvSpPr>
            <p:cNvPr id="1048963" name="Rectangle 69"/>
            <p:cNvSpPr/>
            <p:nvPr/>
          </p:nvSpPr>
          <p:spPr>
            <a:xfrm rot="0">
              <a:off x="4128" y="2144"/>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0</a:t>
              </a:r>
            </a:p>
          </p:txBody>
        </p:sp>
        <p:sp>
          <p:nvSpPr>
            <p:cNvPr id="1048964" name="Rectangle 70"/>
            <p:cNvSpPr/>
            <p:nvPr/>
          </p:nvSpPr>
          <p:spPr>
            <a:xfrm rot="0">
              <a:off x="3456" y="2153"/>
              <a:ext cx="228" cy="32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1</a:t>
              </a:r>
            </a:p>
          </p:txBody>
        </p:sp>
      </p:grpSp>
      <p:sp>
        <p:nvSpPr>
          <p:cNvPr id="1048965" name="Rectangle 71"/>
          <p:cNvSpPr/>
          <p:nvPr>
            <p:ph type="subTitle" sz="full" idx="1"/>
          </p:nvPr>
        </p:nvSpPr>
        <p:spPr>
          <a:xfrm rot="0">
            <a:off x="755650" y="620712"/>
            <a:ext cx="4953000" cy="595312"/>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l" eaLnBrk="1" hangingPunct="1" latinLnBrk="1" lvl="0"/>
            <a:r>
              <a:rPr altLang="zh-CN" b="1" sz="2800" lang="en-US">
                <a:solidFill>
                  <a:srgbClr val="CC0000"/>
                </a:solidFill>
                <a:effectLst>
                  <a:outerShdw algn="tl" blurRad="38100" dir="2700000" dist="38100">
                    <a:srgbClr val="C0C0C0"/>
                  </a:outerShdw>
                </a:effectLst>
              </a:rPr>
              <a:t>2. </a:t>
            </a:r>
            <a:r>
              <a:rPr altLang="en-US" b="1" sz="2800" lang="zh-CN">
                <a:solidFill>
                  <a:srgbClr val="CC0000"/>
                </a:solidFill>
                <a:effectLst>
                  <a:outerShdw algn="tl" blurRad="38100" dir="2700000" dist="38100">
                    <a:srgbClr val="C0C0C0"/>
                  </a:outerShdw>
                </a:effectLst>
              </a:rPr>
              <a:t>二极管或门电路</a:t>
            </a:r>
          </a:p>
        </p:txBody>
      </p:sp>
      <p:sp>
        <p:nvSpPr>
          <p:cNvPr id="1048966" name="Text Box 72"/>
          <p:cNvSpPr txBox="1"/>
          <p:nvPr/>
        </p:nvSpPr>
        <p:spPr>
          <a:xfrm rot="0">
            <a:off x="533400" y="1181100"/>
            <a:ext cx="2093912"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5800"/>
                </a:solidFill>
                <a:effectLst>
                  <a:outerShdw algn="tl" blurRad="38100" dir="2700000" dist="38100">
                    <a:srgbClr val="C0C0C0"/>
                  </a:outerShdw>
                </a:effectLst>
                <a:latin typeface="" pitchFamily="18" charset="0"/>
              </a:rPr>
              <a:t> (1) </a:t>
            </a:r>
            <a:r>
              <a:rPr altLang="en-US" sz="2800" lang="zh-CN">
                <a:solidFill>
                  <a:srgbClr val="005800"/>
                </a:solidFill>
                <a:effectLst>
                  <a:outerShdw algn="tl" blurRad="38100" dir="2700000" dist="38100">
                    <a:srgbClr val="C0C0C0"/>
                  </a:outerShdw>
                </a:effectLst>
                <a:latin typeface="" pitchFamily="18" charset="0"/>
              </a:rPr>
              <a:t>电路</a:t>
            </a:r>
          </a:p>
        </p:txBody>
      </p:sp>
      <p:grpSp>
        <p:nvGrpSpPr>
          <p:cNvPr id="269" name=""/>
          <p:cNvGrpSpPr/>
          <p:nvPr/>
        </p:nvGrpSpPr>
        <p:grpSpPr>
          <a:xfrm rot="0">
            <a:off x="5181600" y="1004887"/>
            <a:ext cx="3276600" cy="3719512"/>
            <a:chOff x="3264" y="633"/>
            <a:chExt cx="2064" cy="2343"/>
          </a:xfrm>
        </p:grpSpPr>
        <p:sp>
          <p:nvSpPr>
            <p:cNvPr id="1048967" name="Rectangle 74"/>
            <p:cNvSpPr/>
            <p:nvPr/>
          </p:nvSpPr>
          <p:spPr>
            <a:xfrm rot="0">
              <a:off x="3408" y="633"/>
              <a:ext cx="192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lang="en-US">
                  <a:solidFill>
                    <a:srgbClr val="000018"/>
                  </a:solidFill>
                </a:rPr>
                <a:t> </a:t>
              </a:r>
              <a:r>
                <a:rPr altLang="en-US" sz="2800" lang="zh-CN">
                  <a:solidFill>
                    <a:srgbClr val="000018"/>
                  </a:solidFill>
                </a:rPr>
                <a:t>或门逻辑状态表</a:t>
              </a:r>
            </a:p>
          </p:txBody>
        </p:sp>
        <p:sp>
          <p:nvSpPr>
            <p:cNvPr id="1048968" name="Line 75"/>
            <p:cNvSpPr/>
            <p:nvPr/>
          </p:nvSpPr>
          <p:spPr>
            <a:xfrm rot="0">
              <a:off x="3264" y="1020"/>
              <a:ext cx="1872" cy="0"/>
            </a:xfrm>
            <a:prstGeom prst="line"/>
            <a:noFill/>
            <a:ln w="28575" cap="flat" cmpd="sng">
              <a:solidFill>
                <a:srgbClr val="000018">
                  <a:alpha val="100000"/>
                </a:srgbClr>
              </a:solidFill>
              <a:prstDash val="solid"/>
              <a:round/>
            </a:ln>
          </p:spPr>
        </p:sp>
        <p:sp>
          <p:nvSpPr>
            <p:cNvPr id="1048969" name="Line 76"/>
            <p:cNvSpPr/>
            <p:nvPr/>
          </p:nvSpPr>
          <p:spPr>
            <a:xfrm rot="0">
              <a:off x="3264" y="1380"/>
              <a:ext cx="1872" cy="0"/>
            </a:xfrm>
            <a:prstGeom prst="line"/>
            <a:noFill/>
            <a:ln w="28575" cap="flat" cmpd="sng">
              <a:solidFill>
                <a:srgbClr val="000018">
                  <a:alpha val="100000"/>
                </a:srgbClr>
              </a:solidFill>
              <a:prstDash val="solid"/>
              <a:round/>
            </a:ln>
          </p:spPr>
        </p:sp>
        <p:sp>
          <p:nvSpPr>
            <p:cNvPr id="1048970" name="Text Box 77"/>
            <p:cNvSpPr txBox="1"/>
            <p:nvPr/>
          </p:nvSpPr>
          <p:spPr>
            <a:xfrm rot="0">
              <a:off x="3408" y="1349"/>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A</a:t>
              </a:r>
            </a:p>
          </p:txBody>
        </p:sp>
        <p:sp>
          <p:nvSpPr>
            <p:cNvPr id="1048971" name="Text Box 78"/>
            <p:cNvSpPr txBox="1"/>
            <p:nvPr/>
          </p:nvSpPr>
          <p:spPr>
            <a:xfrm rot="0">
              <a:off x="4080" y="1349"/>
              <a:ext cx="288"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B</a:t>
              </a:r>
            </a:p>
          </p:txBody>
        </p:sp>
        <p:sp>
          <p:nvSpPr>
            <p:cNvPr id="1048972" name="Text Box 79"/>
            <p:cNvSpPr txBox="1"/>
            <p:nvPr/>
          </p:nvSpPr>
          <p:spPr>
            <a:xfrm rot="0">
              <a:off x="4752" y="1349"/>
              <a:ext cx="240"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zh-CN" sz="2800" i="1" lang="en-US">
                  <a:solidFill>
                    <a:schemeClr val="accent2"/>
                  </a:solidFill>
                </a:rPr>
                <a:t>Y</a:t>
              </a:r>
            </a:p>
          </p:txBody>
        </p:sp>
        <p:sp>
          <p:nvSpPr>
            <p:cNvPr id="1048973" name="Line 80"/>
            <p:cNvSpPr/>
            <p:nvPr/>
          </p:nvSpPr>
          <p:spPr>
            <a:xfrm rot="0">
              <a:off x="4560" y="1020"/>
              <a:ext cx="0" cy="1956"/>
            </a:xfrm>
            <a:prstGeom prst="line"/>
            <a:noFill/>
            <a:ln w="28575" cap="flat" cmpd="sng">
              <a:solidFill>
                <a:srgbClr val="000018">
                  <a:alpha val="100000"/>
                </a:srgbClr>
              </a:solidFill>
              <a:prstDash val="solid"/>
              <a:round/>
            </a:ln>
          </p:spPr>
        </p:sp>
        <p:sp>
          <p:nvSpPr>
            <p:cNvPr id="1048974" name="Line 81"/>
            <p:cNvSpPr/>
            <p:nvPr/>
          </p:nvSpPr>
          <p:spPr>
            <a:xfrm rot="0">
              <a:off x="3936" y="1380"/>
              <a:ext cx="0" cy="1596"/>
            </a:xfrm>
            <a:prstGeom prst="line"/>
            <a:noFill/>
            <a:ln w="28575" cap="flat" cmpd="sng">
              <a:solidFill>
                <a:srgbClr val="000018">
                  <a:alpha val="100000"/>
                </a:srgbClr>
              </a:solidFill>
              <a:prstDash val="solid"/>
              <a:round/>
            </a:ln>
          </p:spPr>
        </p:sp>
        <p:sp>
          <p:nvSpPr>
            <p:cNvPr id="1048975" name="Text Box 82"/>
            <p:cNvSpPr txBox="1"/>
            <p:nvPr/>
          </p:nvSpPr>
          <p:spPr>
            <a:xfrm rot="0">
              <a:off x="3456" y="1020"/>
              <a:ext cx="110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t>输       入</a:t>
              </a:r>
            </a:p>
          </p:txBody>
        </p:sp>
        <p:sp>
          <p:nvSpPr>
            <p:cNvPr id="1048976" name="Text Box 83"/>
            <p:cNvSpPr txBox="1"/>
            <p:nvPr/>
          </p:nvSpPr>
          <p:spPr>
            <a:xfrm rot="0">
              <a:off x="4578" y="1001"/>
              <a:ext cx="624" cy="32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ea typeface="宋体" pitchFamily="2" charset="-122"/>
                  <a:sym typeface="Times New Roman" pitchFamily="18" charset="0"/>
                </a:defRPr>
              </a:lvl5pPr>
            </a:lstStyle>
            <a:p>
              <a:pPr eaLnBrk="1" hangingPunct="1" latinLnBrk="1" lvl="0">
                <a:spcBef>
                  <a:spcPct val="50000"/>
                </a:spcBef>
              </a:pPr>
              <a:r>
                <a:rPr altLang="en-US" sz="2800" lang="zh-CN"/>
                <a:t>输出</a:t>
              </a:r>
            </a:p>
          </p:txBody>
        </p:sp>
        <p:sp>
          <p:nvSpPr>
            <p:cNvPr id="1048977" name="Line 84"/>
            <p:cNvSpPr/>
            <p:nvPr/>
          </p:nvSpPr>
          <p:spPr>
            <a:xfrm rot="0">
              <a:off x="3312" y="2976"/>
              <a:ext cx="1824" cy="0"/>
            </a:xfrm>
            <a:prstGeom prst="line"/>
            <a:noFill/>
            <a:ln w="28575" cap="sq" cmpd="sng">
              <a:solidFill>
                <a:srgbClr val="000018">
                  <a:alpha val="100000"/>
                </a:srgbClr>
              </a:solidFill>
              <a:prstDash val="solid"/>
              <a:round/>
            </a:ln>
          </p:spPr>
        </p:sp>
        <p:sp>
          <p:nvSpPr>
            <p:cNvPr id="1048978" name="Line 85"/>
            <p:cNvSpPr/>
            <p:nvPr/>
          </p:nvSpPr>
          <p:spPr>
            <a:xfrm rot="0">
              <a:off x="3270" y="1696"/>
              <a:ext cx="1872" cy="0"/>
            </a:xfrm>
            <a:prstGeom prst="line"/>
            <a:noFill/>
            <a:ln w="28575" cap="flat" cmpd="sng">
              <a:solidFill>
                <a:srgbClr val="000018">
                  <a:alpha val="100000"/>
                </a:srgbClr>
              </a:solidFill>
              <a:prstDash val="solid"/>
              <a:round/>
            </a:ln>
          </p:spPr>
        </p:sp>
      </p:gr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2097161"/>
                                        </p:tgtEl>
                                        <p:attrNameLst>
                                          <p:attrName>style.visibility</p:attrName>
                                        </p:attrNameLst>
                                      </p:cBhvr>
                                      <p:to>
                                        <p:strVal val="visible"/>
                                      </p:to>
                                    </p:set>
                                    <p:animEffect transition="in" filter="wipe(left)">
                                      <p:cBhvr>
                                        <p:cTn dur="1000" id="7"/>
                                        <p:tgtEl>
                                          <p:spTgt spid="209716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936"/>
                                        </p:tgtEl>
                                        <p:attrNameLst>
                                          <p:attrName>style.visibility</p:attrName>
                                        </p:attrNameLst>
                                      </p:cBhvr>
                                      <p:to>
                                        <p:strVal val="visible"/>
                                      </p:to>
                                    </p:set>
                                    <p:animEffect transition="in" filter="wipe(left)">
                                      <p:cBhvr>
                                        <p:cTn dur="500" id="12"/>
                                        <p:tgtEl>
                                          <p:spTgt spid="104893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937"/>
                                        </p:tgtEl>
                                        <p:attrNameLst>
                                          <p:attrName>style.visibility</p:attrName>
                                        </p:attrNameLst>
                                      </p:cBhvr>
                                      <p:to>
                                        <p:strVal val="visible"/>
                                      </p:to>
                                    </p:set>
                                    <p:animEffect transition="in" filter="wipe(left)">
                                      <p:cBhvr>
                                        <p:cTn dur="500" id="17"/>
                                        <p:tgtEl>
                                          <p:spTgt spid="1048937"/>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269"/>
                                        </p:tgtEl>
                                        <p:attrNameLst>
                                          <p:attrName>style.visibility</p:attrName>
                                        </p:attrNameLst>
                                      </p:cBhvr>
                                      <p:to>
                                        <p:strVal val="visible"/>
                                      </p:to>
                                    </p:set>
                                    <p:animEffect transition="in" filter="wipe(left)">
                                      <p:cBhvr>
                                        <p:cTn dur="500" id="22"/>
                                        <p:tgtEl>
                                          <p:spTgt spid="269"/>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8">
                                  <p:stCondLst>
                                    <p:cond delay="0"/>
                                  </p:stCondLst>
                                  <p:childTnLst>
                                    <p:set>
                                      <p:cBhvr>
                                        <p:cTn dur="1" fill="hold" id="26">
                                          <p:stCondLst>
                                            <p:cond delay="0"/>
                                          </p:stCondLst>
                                        </p:cTn>
                                        <p:tgtEl>
                                          <p:spTgt spid="265"/>
                                        </p:tgtEl>
                                        <p:attrNameLst>
                                          <p:attrName>style.visibility</p:attrName>
                                        </p:attrNameLst>
                                      </p:cBhvr>
                                      <p:to>
                                        <p:strVal val="visible"/>
                                      </p:to>
                                    </p:set>
                                    <p:animEffect transition="in" filter="wipe(left)">
                                      <p:cBhvr>
                                        <p:cTn dur="500" id="27"/>
                                        <p:tgtEl>
                                          <p:spTgt spid="265"/>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3" presetSubtype="10">
                                  <p:stCondLst>
                                    <p:cond delay="0"/>
                                  </p:stCondLst>
                                  <p:childTnLst>
                                    <p:set>
                                      <p:cBhvr>
                                        <p:cTn dur="1" fill="hold" id="32">
                                          <p:stCondLst>
                                            <p:cond delay="0"/>
                                          </p:stCondLst>
                                        </p:cTn>
                                        <p:tgtEl>
                                          <p:spTgt spid="259"/>
                                        </p:tgtEl>
                                        <p:attrNameLst>
                                          <p:attrName>style.visibility</p:attrName>
                                        </p:attrNameLst>
                                      </p:cBhvr>
                                      <p:to>
                                        <p:strVal val="visible"/>
                                      </p:to>
                                    </p:set>
                                    <p:animEffect transition="in" filter="blinds(horizontal)">
                                      <p:cBhvr>
                                        <p:cTn dur="500" id="33"/>
                                        <p:tgtEl>
                                          <p:spTgt spid="259"/>
                                        </p:tgtEl>
                                      </p:cBhvr>
                                    </p:animEffect>
                                  </p:childTnLst>
                                  <p:subTnLst>
                                    <p:audio>
                                      <p:cMediaNode mute="0" vol="50000">
                                        <p:cTn display="0" id="31" masterRel="sameClick" presetSubtype="1">
                                          <p:stCondLst>
                                            <p:cond evt="begin" delay="0">
                                              <p:tn val="30"/>
                                            </p:cond>
                                          </p:stCondLst>
                                          <p:endCondLst>
                                            <p:cond evt="onStopAudio" delay="0">
                                              <p:tgtEl>
                                                <p:sldTgt/>
                                              </p:tgtEl>
                                            </p:cond>
                                          </p:endCondLst>
                                        </p:cTn>
                                        <p:tgtEl>
                                          <p:sndTgt r:embed="rId2"/>
                                        </p:tgtEl>
                                      </p:cMediaNode>
                                    </p:audio>
                                  </p:subTnLst>
                                </p:cTn>
                              </p:par>
                            </p:childTnLst>
                          </p:cTn>
                        </p:par>
                      </p:childTnLst>
                    </p:cTn>
                  </p:par>
                  <p:par>
                    <p:cTn fill="hold" id="34">
                      <p:stCondLst>
                        <p:cond delay="indefinite"/>
                      </p:stCondLst>
                      <p:childTnLst>
                        <p:par>
                          <p:cTn fill="hold" id="35">
                            <p:stCondLst>
                              <p:cond delay="0"/>
                            </p:stCondLst>
                            <p:childTnLst>
                              <p:par>
                                <p:cTn fill="hold" id="36" nodeType="clickEffect" presetClass="entr" presetID="22" presetSubtype="1">
                                  <p:stCondLst>
                                    <p:cond delay="0"/>
                                  </p:stCondLst>
                                  <p:childTnLst>
                                    <p:set>
                                      <p:cBhvr>
                                        <p:cTn dur="1" fill="hold" id="39">
                                          <p:stCondLst>
                                            <p:cond delay="0"/>
                                          </p:stCondLst>
                                        </p:cTn>
                                        <p:tgtEl>
                                          <p:spTgt spid="261"/>
                                        </p:tgtEl>
                                        <p:attrNameLst>
                                          <p:attrName>style.visibility</p:attrName>
                                        </p:attrNameLst>
                                      </p:cBhvr>
                                      <p:to>
                                        <p:strVal val="visible"/>
                                      </p:to>
                                    </p:set>
                                    <p:animEffect transition="in" filter="wipe(up)">
                                      <p:cBhvr>
                                        <p:cTn dur="500" id="40"/>
                                        <p:tgtEl>
                                          <p:spTgt spid="261"/>
                                        </p:tgtEl>
                                      </p:cBhvr>
                                    </p:animEffect>
                                  </p:childTnLst>
                                  <p:subTnLst>
                                    <p:set>
                                      <p:cBhvr override="childStyle">
                                        <p:cTn afterEffect="1" display="0" dur="1" fill="hold" id="37" masterRel="nextClick" presetSubtype="1"/>
                                        <p:tgtEl>
                                          <p:spTgt spid="261"/>
                                        </p:tgtEl>
                                        <p:attrNameLst>
                                          <p:attrName>style.visibility</p:attrName>
                                        </p:attrNameLst>
                                      </p:cBhvr>
                                      <p:to>
                                        <p:strVal val="hidden"/>
                                      </p:to>
                                    </p:set>
                                    <p:audio>
                                      <p:cMediaNode mute="0" vol="50000">
                                        <p:cTn display="0" id="38" masterRel="sameClick" presetSubtype="1">
                                          <p:stCondLst>
                                            <p:cond evt="begin" delay="0">
                                              <p:tn val="35"/>
                                            </p:cond>
                                          </p:stCondLst>
                                          <p:endCondLst>
                                            <p:cond evt="onStopAudio" delay="0">
                                              <p:tgtEl>
                                                <p:sldTgt/>
                                              </p:tgtEl>
                                            </p:cond>
                                          </p:endCondLst>
                                        </p:cTn>
                                        <p:tgtEl>
                                          <p:sndTgt r:embed="rId2"/>
                                        </p:tgtEl>
                                      </p:cMediaNode>
                                    </p:audio>
                                  </p:subTnLst>
                                </p:cTn>
                              </p:par>
                            </p:childTnLst>
                          </p:cTn>
                        </p:par>
                      </p:childTnLst>
                    </p:cTn>
                  </p:par>
                  <p:par>
                    <p:cTn fill="hold" id="41">
                      <p:stCondLst>
                        <p:cond delay="indefinite"/>
                      </p:stCondLst>
                      <p:childTnLst>
                        <p:par>
                          <p:cTn fill="hold" id="42">
                            <p:stCondLst>
                              <p:cond delay="0"/>
                            </p:stCondLst>
                            <p:childTnLst>
                              <p:par>
                                <p:cTn fill="hold" grpId="0" id="43" nodeType="clickEffect" presetClass="entr" presetID="22" presetSubtype="8">
                                  <p:stCondLst>
                                    <p:cond delay="0"/>
                                  </p:stCondLst>
                                  <p:childTnLst>
                                    <p:set>
                                      <p:cBhvr>
                                        <p:cTn dur="1" fill="hold" id="44">
                                          <p:stCondLst>
                                            <p:cond delay="0"/>
                                          </p:stCondLst>
                                        </p:cTn>
                                        <p:tgtEl>
                                          <p:spTgt spid="1048942"/>
                                        </p:tgtEl>
                                        <p:attrNameLst>
                                          <p:attrName>style.visibility</p:attrName>
                                        </p:attrNameLst>
                                      </p:cBhvr>
                                      <p:to>
                                        <p:strVal val="visible"/>
                                      </p:to>
                                    </p:set>
                                    <p:animEffect transition="in" filter="wipe(left)">
                                      <p:cBhvr>
                                        <p:cTn dur="500" id="45"/>
                                        <p:tgtEl>
                                          <p:spTgt spid="1048942"/>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22" presetSubtype="8">
                                  <p:stCondLst>
                                    <p:cond delay="0"/>
                                  </p:stCondLst>
                                  <p:childTnLst>
                                    <p:set>
                                      <p:cBhvr>
                                        <p:cTn dur="1" fill="hold" id="49">
                                          <p:stCondLst>
                                            <p:cond delay="0"/>
                                          </p:stCondLst>
                                        </p:cTn>
                                        <p:tgtEl>
                                          <p:spTgt spid="1048938"/>
                                        </p:tgtEl>
                                        <p:attrNameLst>
                                          <p:attrName>style.visibility</p:attrName>
                                        </p:attrNameLst>
                                      </p:cBhvr>
                                      <p:to>
                                        <p:strVal val="visible"/>
                                      </p:to>
                                    </p:set>
                                    <p:animEffect transition="in" filter="wipe(left)">
                                      <p:cBhvr>
                                        <p:cTn dur="500" id="50"/>
                                        <p:tgtEl>
                                          <p:spTgt spid="1048938"/>
                                        </p:tgtEl>
                                      </p:cBhvr>
                                    </p:animEffect>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22" presetSubtype="8">
                                  <p:stCondLst>
                                    <p:cond delay="0"/>
                                  </p:stCondLst>
                                  <p:childTnLst>
                                    <p:set>
                                      <p:cBhvr>
                                        <p:cTn dur="1" fill="hold" id="54">
                                          <p:stCondLst>
                                            <p:cond delay="0"/>
                                          </p:stCondLst>
                                        </p:cTn>
                                        <p:tgtEl>
                                          <p:spTgt spid="266"/>
                                        </p:tgtEl>
                                        <p:attrNameLst>
                                          <p:attrName>style.visibility</p:attrName>
                                        </p:attrNameLst>
                                      </p:cBhvr>
                                      <p:to>
                                        <p:strVal val="visible"/>
                                      </p:to>
                                    </p:set>
                                    <p:animEffect transition="in" filter="wipe(left)">
                                      <p:cBhvr>
                                        <p:cTn dur="500" id="55"/>
                                        <p:tgtEl>
                                          <p:spTgt spid="266"/>
                                        </p:tgtEl>
                                      </p:cBhvr>
                                    </p:animEffect>
                                  </p:childTnLst>
                                </p:cTn>
                              </p:par>
                            </p:childTnLst>
                          </p:cTn>
                        </p:par>
                      </p:childTnLst>
                    </p:cTn>
                  </p:par>
                  <p:par>
                    <p:cTn fill="hold" id="56">
                      <p:stCondLst>
                        <p:cond delay="indefinite"/>
                      </p:stCondLst>
                      <p:childTnLst>
                        <p:par>
                          <p:cTn fill="hold" id="57">
                            <p:stCondLst>
                              <p:cond delay="0"/>
                            </p:stCondLst>
                            <p:childTnLst>
                              <p:par>
                                <p:cTn fill="hold" id="58" nodeType="clickEffect" presetClass="entr" presetID="4" presetSubtype="16">
                                  <p:stCondLst>
                                    <p:cond delay="0"/>
                                  </p:stCondLst>
                                  <p:childTnLst>
                                    <p:set>
                                      <p:cBhvr>
                                        <p:cTn dur="1" fill="hold" id="59">
                                          <p:stCondLst>
                                            <p:cond delay="0"/>
                                          </p:stCondLst>
                                        </p:cTn>
                                        <p:tgtEl>
                                          <p:spTgt spid="260"/>
                                        </p:tgtEl>
                                        <p:attrNameLst>
                                          <p:attrName>style.visibility</p:attrName>
                                        </p:attrNameLst>
                                      </p:cBhvr>
                                      <p:to>
                                        <p:strVal val="visible"/>
                                      </p:to>
                                    </p:set>
                                    <p:animEffect transition="in" filter="box(in)">
                                      <p:cBhvr>
                                        <p:cTn dur="500" id="60"/>
                                        <p:tgtEl>
                                          <p:spTgt spid="260"/>
                                        </p:tgtEl>
                                      </p:cBhvr>
                                    </p:animEffec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22" presetSubtype="8">
                                  <p:stCondLst>
                                    <p:cond delay="0"/>
                                  </p:stCondLst>
                                  <p:childTnLst>
                                    <p:set>
                                      <p:cBhvr>
                                        <p:cTn dur="1" fill="hold" id="66">
                                          <p:stCondLst>
                                            <p:cond delay="0"/>
                                          </p:stCondLst>
                                        </p:cTn>
                                        <p:tgtEl>
                                          <p:spTgt spid="263"/>
                                        </p:tgtEl>
                                        <p:attrNameLst>
                                          <p:attrName>style.visibility</p:attrName>
                                        </p:attrNameLst>
                                      </p:cBhvr>
                                      <p:to>
                                        <p:strVal val="visible"/>
                                      </p:to>
                                    </p:set>
                                    <p:animEffect transition="in" filter="wipe(left)">
                                      <p:cBhvr>
                                        <p:cTn dur="500" id="67"/>
                                        <p:tgtEl>
                                          <p:spTgt spid="263"/>
                                        </p:tgtEl>
                                      </p:cBhvr>
                                    </p:animEffect>
                                  </p:childTnLst>
                                  <p:subTnLst>
                                    <p:set>
                                      <p:cBhvr override="childStyle">
                                        <p:cTn afterEffect="1" display="0" dur="1" fill="hold" id="64" masterRel="nextClick" presetSubtype="1"/>
                                        <p:tgtEl>
                                          <p:spTgt spid="263"/>
                                        </p:tgtEl>
                                        <p:attrNameLst>
                                          <p:attrName>style.visibility</p:attrName>
                                        </p:attrNameLst>
                                      </p:cBhvr>
                                      <p:to>
                                        <p:strVal val="hidden"/>
                                      </p:to>
                                    </p:set>
                                    <p:audio>
                                      <p:cMediaNode mute="0" vol="50000">
                                        <p:cTn display="0" id="65" masterRel="sameClick" presetSubtype="1">
                                          <p:stCondLst>
                                            <p:cond evt="begin" delay="0">
                                              <p:tn val="60"/>
                                            </p:cond>
                                          </p:stCondLst>
                                          <p:endCondLst>
                                            <p:cond evt="onStopAudio" delay="0">
                                              <p:tgtEl>
                                                <p:sldTgt/>
                                              </p:tgtEl>
                                            </p:cond>
                                          </p:endCondLst>
                                        </p:cTn>
                                        <p:tgtEl>
                                          <p:sndTgt r:embed="rId3"/>
                                        </p:tgtEl>
                                      </p:cMediaNode>
                                    </p:audio>
                                  </p:subTnLst>
                                </p:cTn>
                              </p:par>
                            </p:childTnLst>
                          </p:cTn>
                        </p:par>
                      </p:childTnLst>
                    </p:cTn>
                  </p:par>
                  <p:par>
                    <p:cTn fill="hold" id="68">
                      <p:stCondLst>
                        <p:cond delay="indefinite"/>
                      </p:stCondLst>
                      <p:childTnLst>
                        <p:par>
                          <p:cTn fill="hold" id="69">
                            <p:stCondLst>
                              <p:cond delay="0"/>
                            </p:stCondLst>
                            <p:childTnLst>
                              <p:par>
                                <p:cTn fill="hold" grpId="0" id="70" nodeType="clickEffect" presetClass="entr" presetID="22" presetSubtype="8">
                                  <p:stCondLst>
                                    <p:cond delay="0"/>
                                  </p:stCondLst>
                                  <p:childTnLst>
                                    <p:set>
                                      <p:cBhvr>
                                        <p:cTn dur="1" fill="hold" id="71">
                                          <p:stCondLst>
                                            <p:cond delay="0"/>
                                          </p:stCondLst>
                                        </p:cTn>
                                        <p:tgtEl>
                                          <p:spTgt spid="1048939"/>
                                        </p:tgtEl>
                                        <p:attrNameLst>
                                          <p:attrName>style.visibility</p:attrName>
                                        </p:attrNameLst>
                                      </p:cBhvr>
                                      <p:to>
                                        <p:strVal val="visible"/>
                                      </p:to>
                                    </p:set>
                                    <p:animEffect transition="in" filter="wipe(left)">
                                      <p:cBhvr>
                                        <p:cTn dur="500" id="72"/>
                                        <p:tgtEl>
                                          <p:spTgt spid="1048939"/>
                                        </p:tgtEl>
                                      </p:cBhvr>
                                    </p:animEffect>
                                  </p:childTnLst>
                                </p:cTn>
                              </p:par>
                            </p:childTnLst>
                          </p:cTn>
                        </p:par>
                      </p:childTnLst>
                    </p:cTn>
                  </p:par>
                  <p:par>
                    <p:cTn fill="hold" id="73">
                      <p:stCondLst>
                        <p:cond delay="indefinite"/>
                      </p:stCondLst>
                      <p:childTnLst>
                        <p:par>
                          <p:cTn fill="hold" id="74">
                            <p:stCondLst>
                              <p:cond delay="0"/>
                            </p:stCondLst>
                            <p:childTnLst>
                              <p:par>
                                <p:cTn fill="hold" id="75" nodeType="clickEffect" presetClass="entr" presetID="22" presetSubtype="8">
                                  <p:stCondLst>
                                    <p:cond delay="0"/>
                                  </p:stCondLst>
                                  <p:childTnLst>
                                    <p:set>
                                      <p:cBhvr>
                                        <p:cTn dur="1" fill="hold" id="76">
                                          <p:stCondLst>
                                            <p:cond delay="0"/>
                                          </p:stCondLst>
                                        </p:cTn>
                                        <p:tgtEl>
                                          <p:spTgt spid="268"/>
                                        </p:tgtEl>
                                        <p:attrNameLst>
                                          <p:attrName>style.visibility</p:attrName>
                                        </p:attrNameLst>
                                      </p:cBhvr>
                                      <p:to>
                                        <p:strVal val="visible"/>
                                      </p:to>
                                    </p:set>
                                    <p:animEffect transition="in" filter="wipe(left)">
                                      <p:cBhvr>
                                        <p:cTn dur="500" id="77"/>
                                        <p:tgtEl>
                                          <p:spTgt spid="268"/>
                                        </p:tgtEl>
                                      </p:cBhvr>
                                    </p:animEffect>
                                  </p:childTnLst>
                                </p:cTn>
                              </p:par>
                            </p:childTnLst>
                          </p:cTn>
                        </p:par>
                      </p:childTnLst>
                    </p:cTn>
                  </p:par>
                  <p:par>
                    <p:cTn fill="hold" id="78">
                      <p:stCondLst>
                        <p:cond delay="indefinite"/>
                      </p:stCondLst>
                      <p:childTnLst>
                        <p:par>
                          <p:cTn fill="hold" id="79">
                            <p:stCondLst>
                              <p:cond delay="0"/>
                            </p:stCondLst>
                            <p:childTnLst>
                              <p:par>
                                <p:cTn fill="hold" grpId="0" id="80" nodeType="clickEffect" presetClass="entr" presetID="22" presetSubtype="8">
                                  <p:stCondLst>
                                    <p:cond delay="0"/>
                                  </p:stCondLst>
                                  <p:childTnLst>
                                    <p:set>
                                      <p:cBhvr>
                                        <p:cTn dur="1" fill="hold" id="81">
                                          <p:stCondLst>
                                            <p:cond delay="0"/>
                                          </p:stCondLst>
                                        </p:cTn>
                                        <p:tgtEl>
                                          <p:spTgt spid="1048941"/>
                                        </p:tgtEl>
                                        <p:attrNameLst>
                                          <p:attrName>style.visibility</p:attrName>
                                        </p:attrNameLst>
                                      </p:cBhvr>
                                      <p:to>
                                        <p:strVal val="visible"/>
                                      </p:to>
                                    </p:set>
                                    <p:animEffect transition="in" filter="wipe(left)">
                                      <p:cBhvr>
                                        <p:cTn dur="500" id="82"/>
                                        <p:tgtEl>
                                          <p:spTgt spid="1048941"/>
                                        </p:tgtEl>
                                      </p:cBhvr>
                                    </p:animEffect>
                                  </p:childTnLst>
                                </p:cTn>
                              </p:par>
                            </p:childTnLst>
                          </p:cTn>
                        </p:par>
                      </p:childTnLst>
                    </p:cTn>
                  </p:par>
                  <p:par>
                    <p:cTn fill="hold" id="83">
                      <p:stCondLst>
                        <p:cond delay="indefinite"/>
                      </p:stCondLst>
                      <p:childTnLst>
                        <p:par>
                          <p:cTn fill="hold" id="84">
                            <p:stCondLst>
                              <p:cond delay="0"/>
                            </p:stCondLst>
                            <p:childTnLst>
                              <p:par>
                                <p:cTn fill="hold" id="85" nodeType="clickEffect" presetClass="entr" presetID="4" presetSubtype="16">
                                  <p:stCondLst>
                                    <p:cond delay="0"/>
                                  </p:stCondLst>
                                  <p:childTnLst>
                                    <p:set>
                                      <p:cBhvr>
                                        <p:cTn dur="1" fill="hold" id="86">
                                          <p:stCondLst>
                                            <p:cond delay="0"/>
                                          </p:stCondLst>
                                        </p:cTn>
                                        <p:tgtEl>
                                          <p:spTgt spid="264"/>
                                        </p:tgtEl>
                                        <p:attrNameLst>
                                          <p:attrName>style.visibility</p:attrName>
                                        </p:attrNameLst>
                                      </p:cBhvr>
                                      <p:to>
                                        <p:strVal val="visible"/>
                                      </p:to>
                                    </p:set>
                                    <p:animEffect transition="in" filter="box(in)">
                                      <p:cBhvr>
                                        <p:cTn dur="500" id="87"/>
                                        <p:tgtEl>
                                          <p:spTgt spid="264"/>
                                        </p:tgtEl>
                                      </p:cBhvr>
                                    </p:animEffect>
                                  </p:childTnLst>
                                </p:cTn>
                              </p:par>
                            </p:childTnLst>
                          </p:cTn>
                        </p:par>
                      </p:childTnLst>
                    </p:cTn>
                  </p:par>
                  <p:par>
                    <p:cTn fill="hold" id="88">
                      <p:stCondLst>
                        <p:cond delay="indefinite"/>
                      </p:stCondLst>
                      <p:childTnLst>
                        <p:par>
                          <p:cTn fill="hold" id="89">
                            <p:stCondLst>
                              <p:cond delay="0"/>
                            </p:stCondLst>
                            <p:childTnLst>
                              <p:par>
                                <p:cTn fill="hold" id="90" nodeType="clickEffect" presetClass="entr" presetID="22" presetSubtype="1">
                                  <p:stCondLst>
                                    <p:cond delay="0"/>
                                  </p:stCondLst>
                                  <p:childTnLst>
                                    <p:set>
                                      <p:cBhvr>
                                        <p:cTn dur="1" fill="hold" id="93">
                                          <p:stCondLst>
                                            <p:cond delay="0"/>
                                          </p:stCondLst>
                                        </p:cTn>
                                        <p:tgtEl>
                                          <p:spTgt spid="262"/>
                                        </p:tgtEl>
                                        <p:attrNameLst>
                                          <p:attrName>style.visibility</p:attrName>
                                        </p:attrNameLst>
                                      </p:cBhvr>
                                      <p:to>
                                        <p:strVal val="visible"/>
                                      </p:to>
                                    </p:set>
                                    <p:animEffect transition="in" filter="wipe(up)">
                                      <p:cBhvr>
                                        <p:cTn dur="500" id="94"/>
                                        <p:tgtEl>
                                          <p:spTgt spid="262"/>
                                        </p:tgtEl>
                                      </p:cBhvr>
                                    </p:animEffect>
                                  </p:childTnLst>
                                  <p:subTnLst>
                                    <p:set>
                                      <p:cBhvr override="childStyle">
                                        <p:cTn afterEffect="1" display="0" dur="1" fill="hold" id="91" masterRel="nextClick" presetSubtype="1"/>
                                        <p:tgtEl>
                                          <p:spTgt spid="262"/>
                                        </p:tgtEl>
                                        <p:attrNameLst>
                                          <p:attrName>style.visibility</p:attrName>
                                        </p:attrNameLst>
                                      </p:cBhvr>
                                      <p:to>
                                        <p:strVal val="hidden"/>
                                      </p:to>
                                    </p:set>
                                    <p:audio>
                                      <p:cMediaNode mute="0" vol="50000">
                                        <p:cTn display="0" id="92" masterRel="sameClick" presetSubtype="1">
                                          <p:stCondLst>
                                            <p:cond evt="begin" delay="0">
                                              <p:tn val="85"/>
                                            </p:cond>
                                          </p:stCondLst>
                                          <p:endCondLst>
                                            <p:cond evt="onStopAudio" delay="0">
                                              <p:tgtEl>
                                                <p:sldTgt/>
                                              </p:tgtEl>
                                            </p:cond>
                                          </p:endCondLst>
                                        </p:cTn>
                                        <p:tgtEl>
                                          <p:sndTgt r:embed="rId4"/>
                                        </p:tgtEl>
                                      </p:cMediaNode>
                                    </p:audio>
                                  </p:subTnLst>
                                </p:cTn>
                              </p:par>
                            </p:childTnLst>
                          </p:cTn>
                        </p:par>
                      </p:childTnLst>
                    </p:cTn>
                  </p:par>
                  <p:par>
                    <p:cTn fill="hold" id="95">
                      <p:stCondLst>
                        <p:cond delay="indefinite"/>
                      </p:stCondLst>
                      <p:childTnLst>
                        <p:par>
                          <p:cTn fill="hold" id="96">
                            <p:stCondLst>
                              <p:cond delay="0"/>
                            </p:stCondLst>
                            <p:childTnLst>
                              <p:par>
                                <p:cTn fill="hold" id="97" nodeType="clickEffect" presetClass="entr" presetID="22" presetSubtype="8">
                                  <p:stCondLst>
                                    <p:cond delay="0"/>
                                  </p:stCondLst>
                                  <p:childTnLst>
                                    <p:set>
                                      <p:cBhvr>
                                        <p:cTn dur="1" fill="hold" id="98">
                                          <p:stCondLst>
                                            <p:cond delay="0"/>
                                          </p:stCondLst>
                                        </p:cTn>
                                        <p:tgtEl>
                                          <p:spTgt spid="267"/>
                                        </p:tgtEl>
                                        <p:attrNameLst>
                                          <p:attrName>style.visibility</p:attrName>
                                        </p:attrNameLst>
                                      </p:cBhvr>
                                      <p:to>
                                        <p:strVal val="visible"/>
                                      </p:to>
                                    </p:set>
                                    <p:animEffect transition="in" filter="wipe(left)">
                                      <p:cBhvr>
                                        <p:cTn dur="500" id="99"/>
                                        <p:tgtEl>
                                          <p:spTgt spid="267"/>
                                        </p:tgtEl>
                                      </p:cBhvr>
                                    </p:animEffect>
                                  </p:childTnLst>
                                </p:cTn>
                              </p:par>
                            </p:childTnLst>
                          </p:cTn>
                        </p:par>
                      </p:childTnLst>
                    </p:cTn>
                  </p:par>
                  <p:par>
                    <p:cTn fill="hold" id="100">
                      <p:stCondLst>
                        <p:cond delay="indefinite"/>
                      </p:stCondLst>
                      <p:childTnLst>
                        <p:par>
                          <p:cTn fill="hold" id="101">
                            <p:stCondLst>
                              <p:cond delay="0"/>
                            </p:stCondLst>
                            <p:childTnLst>
                              <p:par>
                                <p:cTn fill="hold" grpId="0" id="102" nodeType="clickEffect" presetClass="entr" presetID="22" presetSubtype="8">
                                  <p:stCondLst>
                                    <p:cond delay="0"/>
                                  </p:stCondLst>
                                  <p:childTnLst>
                                    <p:set>
                                      <p:cBhvr>
                                        <p:cTn dur="1" fill="hold" id="103">
                                          <p:stCondLst>
                                            <p:cond delay="0"/>
                                          </p:stCondLst>
                                        </p:cTn>
                                        <p:tgtEl>
                                          <p:spTgt spid="1048940"/>
                                        </p:tgtEl>
                                        <p:attrNameLst>
                                          <p:attrName>style.visibility</p:attrName>
                                        </p:attrNameLst>
                                      </p:cBhvr>
                                      <p:to>
                                        <p:strVal val="visible"/>
                                      </p:to>
                                    </p:set>
                                    <p:animEffect transition="in" filter="wipe(left)">
                                      <p:cBhvr>
                                        <p:cTn dur="500" id="104"/>
                                        <p:tgtEl>
                                          <p:spTgt spid="1048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6" grpId="0" uiExpand="0" build="whole"/>
      <p:bldP spid="1048937" grpId="0" uiExpand="0" build="whole"/>
      <p:bldP spid="1048938" grpId="0" uiExpand="0" build="whole"/>
      <p:bldP spid="1048939" grpId="0" uiExpand="0" build="whole"/>
      <p:bldP spid="1048940" grpId="0" uiExpand="0" build="whole"/>
      <p:bldP spid="1048941" grpId="0" uiExpand="0" build="whole"/>
      <p:bldP spid="1048942" grpId="0" uiExpand="0" build="whole"/>
    </p:bldLst>
  </p:timing>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2">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3">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4">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xtw</dc:creator>
  <cp:lastModifiedBy>User</cp:lastModifiedBy>
  <dcterms:created xsi:type="dcterms:W3CDTF">2002-12-18T19:06:01Z</dcterms:created>
  <dcterms:modified xsi:type="dcterms:W3CDTF">2021-04-08T12:41:47Z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d7b7a585aeba4458824a009e59e20e68</vt:lpwstr>
  </property>
</Properties>
</file>