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6" r:id="rId1"/>
  </p:sldMasterIdLst>
  <p:notesMasterIdLst>
    <p:notesMasterId r:id="rId34"/>
  </p:notesMasterIdLst>
  <p:sldIdLst>
    <p:sldId id="562" r:id="rId2"/>
    <p:sldId id="563" r:id="rId3"/>
    <p:sldId id="564" r:id="rId4"/>
    <p:sldId id="565" r:id="rId5"/>
    <p:sldId id="590" r:id="rId6"/>
    <p:sldId id="594" r:id="rId7"/>
    <p:sldId id="595" r:id="rId8"/>
    <p:sldId id="596" r:id="rId9"/>
    <p:sldId id="597" r:id="rId10"/>
    <p:sldId id="567" r:id="rId11"/>
    <p:sldId id="599" r:id="rId12"/>
    <p:sldId id="568" r:id="rId13"/>
    <p:sldId id="598" r:id="rId14"/>
    <p:sldId id="600" r:id="rId15"/>
    <p:sldId id="601" r:id="rId16"/>
    <p:sldId id="602" r:id="rId17"/>
    <p:sldId id="603" r:id="rId18"/>
    <p:sldId id="605" r:id="rId19"/>
    <p:sldId id="606" r:id="rId20"/>
    <p:sldId id="570" r:id="rId21"/>
    <p:sldId id="612" r:id="rId22"/>
    <p:sldId id="611" r:id="rId23"/>
    <p:sldId id="613" r:id="rId24"/>
    <p:sldId id="614" r:id="rId25"/>
    <p:sldId id="604" r:id="rId26"/>
    <p:sldId id="574" r:id="rId27"/>
    <p:sldId id="607" r:id="rId28"/>
    <p:sldId id="608" r:id="rId29"/>
    <p:sldId id="609" r:id="rId30"/>
    <p:sldId id="610" r:id="rId31"/>
    <p:sldId id="587" r:id="rId32"/>
    <p:sldId id="577"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98A6"/>
    <a:srgbClr val="ED6D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4660"/>
  </p:normalViewPr>
  <p:slideViewPr>
    <p:cSldViewPr snapToGrid="0" showGuides="1">
      <p:cViewPr varScale="1">
        <p:scale>
          <a:sx n="78" d="100"/>
          <a:sy n="78" d="100"/>
        </p:scale>
        <p:origin x="222" y="57"/>
      </p:cViewPr>
      <p:guideLst>
        <p:guide orient="horz" pos="432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04"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905"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A93FB3-C7EB-4999-9414-01CFD0F6630B}" type="datetimeFigureOut">
              <a:rPr lang="zh-CN" altLang="en-US" smtClean="0"/>
              <a:t>2021/10/12</a:t>
            </a:fld>
            <a:endParaRPr lang="zh-CN" altLang="en-US"/>
          </a:p>
        </p:txBody>
      </p:sp>
      <p:sp>
        <p:nvSpPr>
          <p:cNvPr id="1048906"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907"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908"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909"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DB5A59-EF26-4876-8259-C902CDC0F18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幻灯片图像占位符 1"/>
          <p:cNvSpPr>
            <a:spLocks noGrp="1" noRot="1" noChangeAspect="1"/>
          </p:cNvSpPr>
          <p:nvPr>
            <p:ph type="sldImg"/>
          </p:nvPr>
        </p:nvSpPr>
        <p:spPr/>
      </p:sp>
      <p:sp>
        <p:nvSpPr>
          <p:cNvPr id="1048598" name="备注占位符 2"/>
          <p:cNvSpPr>
            <a:spLocks noGrp="1"/>
          </p:cNvSpPr>
          <p:nvPr>
            <p:ph type="body" idx="1"/>
          </p:nvPr>
        </p:nvSpPr>
        <p:spPr/>
        <p:txBody>
          <a:bodyPr/>
          <a:lstStyle/>
          <a:p>
            <a:endParaRPr lang="zh-CN" altLang="en-US"/>
          </a:p>
        </p:txBody>
      </p:sp>
      <p:sp>
        <p:nvSpPr>
          <p:cNvPr id="1048599" name="灯片编号占位符 3"/>
          <p:cNvSpPr>
            <a:spLocks noGrp="1"/>
          </p:cNvSpPr>
          <p:nvPr>
            <p:ph type="sldNum" sz="quarter" idx="5"/>
          </p:nvPr>
        </p:nvSpPr>
        <p:spPr/>
        <p:txBody>
          <a:bodyPr/>
          <a:lstStyle/>
          <a:p>
            <a:fld id="{17DB5A59-EF26-4876-8259-C902CDC0F18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幻灯片图像占位符 1"/>
          <p:cNvSpPr>
            <a:spLocks noGrp="1" noRot="1" noChangeAspect="1"/>
          </p:cNvSpPr>
          <p:nvPr>
            <p:ph type="sldImg"/>
          </p:nvPr>
        </p:nvSpPr>
        <p:spPr/>
      </p:sp>
      <p:sp>
        <p:nvSpPr>
          <p:cNvPr id="1048691" name="备注占位符 2"/>
          <p:cNvSpPr>
            <a:spLocks noGrp="1"/>
          </p:cNvSpPr>
          <p:nvPr>
            <p:ph type="body" idx="1"/>
          </p:nvPr>
        </p:nvSpPr>
        <p:spPr/>
        <p:txBody>
          <a:bodyPr/>
          <a:lstStyle/>
          <a:p>
            <a:endParaRPr lang="zh-CN" altLang="en-US"/>
          </a:p>
        </p:txBody>
      </p:sp>
      <p:sp>
        <p:nvSpPr>
          <p:cNvPr id="1048692" name="灯片编号占位符 3"/>
          <p:cNvSpPr>
            <a:spLocks noGrp="1"/>
          </p:cNvSpPr>
          <p:nvPr>
            <p:ph type="sldNum" sz="quarter" idx="5"/>
          </p:nvPr>
        </p:nvSpPr>
        <p:spPr/>
        <p:txBody>
          <a:bodyPr/>
          <a:lstStyle/>
          <a:p>
            <a:fld id="{17DB5A59-EF26-4876-8259-C902CDC0F186}"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2" name="幻灯片图像占位符 1"/>
          <p:cNvSpPr>
            <a:spLocks noGrp="1" noRot="1" noChangeAspect="1"/>
          </p:cNvSpPr>
          <p:nvPr>
            <p:ph type="sldImg"/>
          </p:nvPr>
        </p:nvSpPr>
        <p:spPr/>
      </p:sp>
      <p:sp>
        <p:nvSpPr>
          <p:cNvPr id="1048783" name="备注占位符 2"/>
          <p:cNvSpPr>
            <a:spLocks noGrp="1"/>
          </p:cNvSpPr>
          <p:nvPr>
            <p:ph type="body" idx="1"/>
          </p:nvPr>
        </p:nvSpPr>
        <p:spPr/>
        <p:txBody>
          <a:bodyPr/>
          <a:lstStyle/>
          <a:p>
            <a:endParaRPr lang="zh-CN" altLang="en-US"/>
          </a:p>
        </p:txBody>
      </p:sp>
      <p:sp>
        <p:nvSpPr>
          <p:cNvPr id="1048784" name="灯片编号占位符 3"/>
          <p:cNvSpPr>
            <a:spLocks noGrp="1"/>
          </p:cNvSpPr>
          <p:nvPr>
            <p:ph type="sldNum" sz="quarter" idx="5"/>
          </p:nvPr>
        </p:nvSpPr>
        <p:spPr/>
        <p:txBody>
          <a:bodyPr/>
          <a:lstStyle/>
          <a:p>
            <a:fld id="{17DB5A59-EF26-4876-8259-C902CDC0F186}" type="slidenum">
              <a:rPr lang="zh-CN" altLang="en-US" smtClean="0"/>
              <a:t>11</a:t>
            </a:fld>
            <a:endParaRPr lang="zh-CN" altLang="en-US"/>
          </a:p>
        </p:txBody>
      </p:sp>
    </p:spTree>
    <p:extLst>
      <p:ext uri="{BB962C8B-B14F-4D97-AF65-F5344CB8AC3E}">
        <p14:creationId xmlns:p14="http://schemas.microsoft.com/office/powerpoint/2010/main" val="4136871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2" name="幻灯片图像占位符 1"/>
          <p:cNvSpPr>
            <a:spLocks noGrp="1" noRot="1" noChangeAspect="1"/>
          </p:cNvSpPr>
          <p:nvPr>
            <p:ph type="sldImg"/>
          </p:nvPr>
        </p:nvSpPr>
        <p:spPr/>
      </p:sp>
      <p:sp>
        <p:nvSpPr>
          <p:cNvPr id="1048713" name="备注占位符 2"/>
          <p:cNvSpPr>
            <a:spLocks noGrp="1"/>
          </p:cNvSpPr>
          <p:nvPr>
            <p:ph type="body" idx="1"/>
          </p:nvPr>
        </p:nvSpPr>
        <p:spPr/>
        <p:txBody>
          <a:bodyPr/>
          <a:lstStyle/>
          <a:p>
            <a:endParaRPr lang="zh-CN" altLang="en-US"/>
          </a:p>
        </p:txBody>
      </p:sp>
      <p:sp>
        <p:nvSpPr>
          <p:cNvPr id="1048714" name="灯片编号占位符 3"/>
          <p:cNvSpPr>
            <a:spLocks noGrp="1"/>
          </p:cNvSpPr>
          <p:nvPr>
            <p:ph type="sldNum" sz="quarter" idx="5"/>
          </p:nvPr>
        </p:nvSpPr>
        <p:spPr/>
        <p:txBody>
          <a:bodyPr/>
          <a:lstStyle/>
          <a:p>
            <a:fld id="{17DB5A59-EF26-4876-8259-C902CDC0F186}"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2" name="幻灯片图像占位符 1"/>
          <p:cNvSpPr>
            <a:spLocks noGrp="1" noRot="1" noChangeAspect="1"/>
          </p:cNvSpPr>
          <p:nvPr>
            <p:ph type="sldImg"/>
          </p:nvPr>
        </p:nvSpPr>
        <p:spPr/>
      </p:sp>
      <p:sp>
        <p:nvSpPr>
          <p:cNvPr id="1048783" name="备注占位符 2"/>
          <p:cNvSpPr>
            <a:spLocks noGrp="1"/>
          </p:cNvSpPr>
          <p:nvPr>
            <p:ph type="body" idx="1"/>
          </p:nvPr>
        </p:nvSpPr>
        <p:spPr/>
        <p:txBody>
          <a:bodyPr/>
          <a:lstStyle/>
          <a:p>
            <a:endParaRPr lang="zh-CN" altLang="en-US"/>
          </a:p>
        </p:txBody>
      </p:sp>
      <p:sp>
        <p:nvSpPr>
          <p:cNvPr id="1048784" name="灯片编号占位符 3"/>
          <p:cNvSpPr>
            <a:spLocks noGrp="1"/>
          </p:cNvSpPr>
          <p:nvPr>
            <p:ph type="sldNum" sz="quarter" idx="5"/>
          </p:nvPr>
        </p:nvSpPr>
        <p:spPr/>
        <p:txBody>
          <a:bodyPr/>
          <a:lstStyle/>
          <a:p>
            <a:fld id="{17DB5A59-EF26-4876-8259-C902CDC0F186}" type="slidenum">
              <a:rPr lang="zh-CN" altLang="en-US" smtClean="0"/>
              <a:t>13</a:t>
            </a:fld>
            <a:endParaRPr lang="zh-CN" altLang="en-US"/>
          </a:p>
        </p:txBody>
      </p:sp>
    </p:spTree>
    <p:extLst>
      <p:ext uri="{BB962C8B-B14F-4D97-AF65-F5344CB8AC3E}">
        <p14:creationId xmlns:p14="http://schemas.microsoft.com/office/powerpoint/2010/main" val="3967361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2" name="幻灯片图像占位符 1"/>
          <p:cNvSpPr>
            <a:spLocks noGrp="1" noRot="1" noChangeAspect="1"/>
          </p:cNvSpPr>
          <p:nvPr>
            <p:ph type="sldImg"/>
          </p:nvPr>
        </p:nvSpPr>
        <p:spPr/>
      </p:sp>
      <p:sp>
        <p:nvSpPr>
          <p:cNvPr id="1048783" name="备注占位符 2"/>
          <p:cNvSpPr>
            <a:spLocks noGrp="1"/>
          </p:cNvSpPr>
          <p:nvPr>
            <p:ph type="body" idx="1"/>
          </p:nvPr>
        </p:nvSpPr>
        <p:spPr/>
        <p:txBody>
          <a:bodyPr/>
          <a:lstStyle/>
          <a:p>
            <a:endParaRPr lang="zh-CN" altLang="en-US"/>
          </a:p>
        </p:txBody>
      </p:sp>
      <p:sp>
        <p:nvSpPr>
          <p:cNvPr id="1048784" name="灯片编号占位符 3"/>
          <p:cNvSpPr>
            <a:spLocks noGrp="1"/>
          </p:cNvSpPr>
          <p:nvPr>
            <p:ph type="sldNum" sz="quarter" idx="5"/>
          </p:nvPr>
        </p:nvSpPr>
        <p:spPr/>
        <p:txBody>
          <a:bodyPr/>
          <a:lstStyle/>
          <a:p>
            <a:fld id="{17DB5A59-EF26-4876-8259-C902CDC0F186}" type="slidenum">
              <a:rPr lang="zh-CN" altLang="en-US" smtClean="0"/>
              <a:t>14</a:t>
            </a:fld>
            <a:endParaRPr lang="zh-CN" altLang="en-US"/>
          </a:p>
        </p:txBody>
      </p:sp>
    </p:spTree>
    <p:extLst>
      <p:ext uri="{BB962C8B-B14F-4D97-AF65-F5344CB8AC3E}">
        <p14:creationId xmlns:p14="http://schemas.microsoft.com/office/powerpoint/2010/main" val="1194335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2" name="幻灯片图像占位符 1"/>
          <p:cNvSpPr>
            <a:spLocks noGrp="1" noRot="1" noChangeAspect="1"/>
          </p:cNvSpPr>
          <p:nvPr>
            <p:ph type="sldImg"/>
          </p:nvPr>
        </p:nvSpPr>
        <p:spPr/>
      </p:sp>
      <p:sp>
        <p:nvSpPr>
          <p:cNvPr id="1048783" name="备注占位符 2"/>
          <p:cNvSpPr>
            <a:spLocks noGrp="1"/>
          </p:cNvSpPr>
          <p:nvPr>
            <p:ph type="body" idx="1"/>
          </p:nvPr>
        </p:nvSpPr>
        <p:spPr/>
        <p:txBody>
          <a:bodyPr/>
          <a:lstStyle/>
          <a:p>
            <a:endParaRPr lang="zh-CN" altLang="en-US"/>
          </a:p>
        </p:txBody>
      </p:sp>
      <p:sp>
        <p:nvSpPr>
          <p:cNvPr id="1048784" name="灯片编号占位符 3"/>
          <p:cNvSpPr>
            <a:spLocks noGrp="1"/>
          </p:cNvSpPr>
          <p:nvPr>
            <p:ph type="sldNum" sz="quarter" idx="5"/>
          </p:nvPr>
        </p:nvSpPr>
        <p:spPr/>
        <p:txBody>
          <a:bodyPr/>
          <a:lstStyle/>
          <a:p>
            <a:fld id="{17DB5A59-EF26-4876-8259-C902CDC0F186}" type="slidenum">
              <a:rPr lang="zh-CN" altLang="en-US" smtClean="0"/>
              <a:t>15</a:t>
            </a:fld>
            <a:endParaRPr lang="zh-CN" altLang="en-US"/>
          </a:p>
        </p:txBody>
      </p:sp>
    </p:spTree>
    <p:extLst>
      <p:ext uri="{BB962C8B-B14F-4D97-AF65-F5344CB8AC3E}">
        <p14:creationId xmlns:p14="http://schemas.microsoft.com/office/powerpoint/2010/main" val="2269462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2" name="幻灯片图像占位符 1"/>
          <p:cNvSpPr>
            <a:spLocks noGrp="1" noRot="1" noChangeAspect="1"/>
          </p:cNvSpPr>
          <p:nvPr>
            <p:ph type="sldImg"/>
          </p:nvPr>
        </p:nvSpPr>
        <p:spPr/>
      </p:sp>
      <p:sp>
        <p:nvSpPr>
          <p:cNvPr id="1048783" name="备注占位符 2"/>
          <p:cNvSpPr>
            <a:spLocks noGrp="1"/>
          </p:cNvSpPr>
          <p:nvPr>
            <p:ph type="body" idx="1"/>
          </p:nvPr>
        </p:nvSpPr>
        <p:spPr/>
        <p:txBody>
          <a:bodyPr/>
          <a:lstStyle/>
          <a:p>
            <a:endParaRPr lang="zh-CN" altLang="en-US"/>
          </a:p>
        </p:txBody>
      </p:sp>
      <p:sp>
        <p:nvSpPr>
          <p:cNvPr id="1048784" name="灯片编号占位符 3"/>
          <p:cNvSpPr>
            <a:spLocks noGrp="1"/>
          </p:cNvSpPr>
          <p:nvPr>
            <p:ph type="sldNum" sz="quarter" idx="5"/>
          </p:nvPr>
        </p:nvSpPr>
        <p:spPr/>
        <p:txBody>
          <a:bodyPr/>
          <a:lstStyle/>
          <a:p>
            <a:fld id="{17DB5A59-EF26-4876-8259-C902CDC0F186}" type="slidenum">
              <a:rPr lang="zh-CN" altLang="en-US" smtClean="0"/>
              <a:t>16</a:t>
            </a:fld>
            <a:endParaRPr lang="zh-CN" altLang="en-US"/>
          </a:p>
        </p:txBody>
      </p:sp>
    </p:spTree>
    <p:extLst>
      <p:ext uri="{BB962C8B-B14F-4D97-AF65-F5344CB8AC3E}">
        <p14:creationId xmlns:p14="http://schemas.microsoft.com/office/powerpoint/2010/main" val="40909110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2" name="幻灯片图像占位符 1"/>
          <p:cNvSpPr>
            <a:spLocks noGrp="1" noRot="1" noChangeAspect="1"/>
          </p:cNvSpPr>
          <p:nvPr>
            <p:ph type="sldImg"/>
          </p:nvPr>
        </p:nvSpPr>
        <p:spPr/>
      </p:sp>
      <p:sp>
        <p:nvSpPr>
          <p:cNvPr id="1048783" name="备注占位符 2"/>
          <p:cNvSpPr>
            <a:spLocks noGrp="1"/>
          </p:cNvSpPr>
          <p:nvPr>
            <p:ph type="body" idx="1"/>
          </p:nvPr>
        </p:nvSpPr>
        <p:spPr/>
        <p:txBody>
          <a:bodyPr/>
          <a:lstStyle/>
          <a:p>
            <a:endParaRPr lang="zh-CN" altLang="en-US"/>
          </a:p>
        </p:txBody>
      </p:sp>
      <p:sp>
        <p:nvSpPr>
          <p:cNvPr id="1048784" name="灯片编号占位符 3"/>
          <p:cNvSpPr>
            <a:spLocks noGrp="1"/>
          </p:cNvSpPr>
          <p:nvPr>
            <p:ph type="sldNum" sz="quarter" idx="5"/>
          </p:nvPr>
        </p:nvSpPr>
        <p:spPr/>
        <p:txBody>
          <a:bodyPr/>
          <a:lstStyle/>
          <a:p>
            <a:fld id="{17DB5A59-EF26-4876-8259-C902CDC0F186}" type="slidenum">
              <a:rPr lang="zh-CN" altLang="en-US" smtClean="0"/>
              <a:t>17</a:t>
            </a:fld>
            <a:endParaRPr lang="zh-CN" altLang="en-US"/>
          </a:p>
        </p:txBody>
      </p:sp>
    </p:spTree>
    <p:extLst>
      <p:ext uri="{BB962C8B-B14F-4D97-AF65-F5344CB8AC3E}">
        <p14:creationId xmlns:p14="http://schemas.microsoft.com/office/powerpoint/2010/main" val="4040404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2" name="幻灯片图像占位符 1"/>
          <p:cNvSpPr>
            <a:spLocks noGrp="1" noRot="1" noChangeAspect="1"/>
          </p:cNvSpPr>
          <p:nvPr>
            <p:ph type="sldImg"/>
          </p:nvPr>
        </p:nvSpPr>
        <p:spPr/>
      </p:sp>
      <p:sp>
        <p:nvSpPr>
          <p:cNvPr id="1048783" name="备注占位符 2"/>
          <p:cNvSpPr>
            <a:spLocks noGrp="1"/>
          </p:cNvSpPr>
          <p:nvPr>
            <p:ph type="body" idx="1"/>
          </p:nvPr>
        </p:nvSpPr>
        <p:spPr/>
        <p:txBody>
          <a:bodyPr/>
          <a:lstStyle/>
          <a:p>
            <a:endParaRPr lang="zh-CN" altLang="en-US"/>
          </a:p>
        </p:txBody>
      </p:sp>
      <p:sp>
        <p:nvSpPr>
          <p:cNvPr id="1048784" name="灯片编号占位符 3"/>
          <p:cNvSpPr>
            <a:spLocks noGrp="1"/>
          </p:cNvSpPr>
          <p:nvPr>
            <p:ph type="sldNum" sz="quarter" idx="5"/>
          </p:nvPr>
        </p:nvSpPr>
        <p:spPr/>
        <p:txBody>
          <a:bodyPr/>
          <a:lstStyle/>
          <a:p>
            <a:fld id="{17DB5A59-EF26-4876-8259-C902CDC0F186}" type="slidenum">
              <a:rPr lang="zh-CN" altLang="en-US" smtClean="0"/>
              <a:t>18</a:t>
            </a:fld>
            <a:endParaRPr lang="zh-CN" altLang="en-US"/>
          </a:p>
        </p:txBody>
      </p:sp>
    </p:spTree>
    <p:extLst>
      <p:ext uri="{BB962C8B-B14F-4D97-AF65-F5344CB8AC3E}">
        <p14:creationId xmlns:p14="http://schemas.microsoft.com/office/powerpoint/2010/main" val="772242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2" name="幻灯片图像占位符 1"/>
          <p:cNvSpPr>
            <a:spLocks noGrp="1" noRot="1" noChangeAspect="1"/>
          </p:cNvSpPr>
          <p:nvPr>
            <p:ph type="sldImg"/>
          </p:nvPr>
        </p:nvSpPr>
        <p:spPr/>
      </p:sp>
      <p:sp>
        <p:nvSpPr>
          <p:cNvPr id="1048783" name="备注占位符 2"/>
          <p:cNvSpPr>
            <a:spLocks noGrp="1"/>
          </p:cNvSpPr>
          <p:nvPr>
            <p:ph type="body" idx="1"/>
          </p:nvPr>
        </p:nvSpPr>
        <p:spPr/>
        <p:txBody>
          <a:bodyPr/>
          <a:lstStyle/>
          <a:p>
            <a:endParaRPr lang="zh-CN" altLang="en-US"/>
          </a:p>
        </p:txBody>
      </p:sp>
      <p:sp>
        <p:nvSpPr>
          <p:cNvPr id="1048784" name="灯片编号占位符 3"/>
          <p:cNvSpPr>
            <a:spLocks noGrp="1"/>
          </p:cNvSpPr>
          <p:nvPr>
            <p:ph type="sldNum" sz="quarter" idx="5"/>
          </p:nvPr>
        </p:nvSpPr>
        <p:spPr/>
        <p:txBody>
          <a:bodyPr/>
          <a:lstStyle/>
          <a:p>
            <a:fld id="{17DB5A59-EF26-4876-8259-C902CDC0F186}" type="slidenum">
              <a:rPr lang="zh-CN" altLang="en-US" smtClean="0"/>
              <a:t>19</a:t>
            </a:fld>
            <a:endParaRPr lang="zh-CN" altLang="en-US"/>
          </a:p>
        </p:txBody>
      </p:sp>
    </p:spTree>
    <p:extLst>
      <p:ext uri="{BB962C8B-B14F-4D97-AF65-F5344CB8AC3E}">
        <p14:creationId xmlns:p14="http://schemas.microsoft.com/office/powerpoint/2010/main" val="1574761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幻灯片图像占位符 1"/>
          <p:cNvSpPr>
            <a:spLocks noGrp="1" noRot="1" noChangeAspect="1"/>
          </p:cNvSpPr>
          <p:nvPr>
            <p:ph type="sldImg"/>
          </p:nvPr>
        </p:nvSpPr>
        <p:spPr/>
      </p:sp>
      <p:sp>
        <p:nvSpPr>
          <p:cNvPr id="1048627" name="备注占位符 2"/>
          <p:cNvSpPr>
            <a:spLocks noGrp="1"/>
          </p:cNvSpPr>
          <p:nvPr>
            <p:ph type="body" idx="1"/>
          </p:nvPr>
        </p:nvSpPr>
        <p:spPr/>
        <p:txBody>
          <a:bodyPr/>
          <a:lstStyle/>
          <a:p>
            <a:endParaRPr lang="zh-CN" altLang="en-US"/>
          </a:p>
        </p:txBody>
      </p:sp>
      <p:sp>
        <p:nvSpPr>
          <p:cNvPr id="1048628" name="灯片编号占位符 3"/>
          <p:cNvSpPr>
            <a:spLocks noGrp="1"/>
          </p:cNvSpPr>
          <p:nvPr>
            <p:ph type="sldNum" sz="quarter" idx="5"/>
          </p:nvPr>
        </p:nvSpPr>
        <p:spPr/>
        <p:txBody>
          <a:bodyPr/>
          <a:lstStyle/>
          <a:p>
            <a:fld id="{17DB5A59-EF26-4876-8259-C902CDC0F186}"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4" name="幻灯片图像占位符 1"/>
          <p:cNvSpPr>
            <a:spLocks noGrp="1" noRot="1" noChangeAspect="1"/>
          </p:cNvSpPr>
          <p:nvPr>
            <p:ph type="sldImg"/>
          </p:nvPr>
        </p:nvSpPr>
        <p:spPr/>
      </p:sp>
      <p:sp>
        <p:nvSpPr>
          <p:cNvPr id="1048745" name="备注占位符 2"/>
          <p:cNvSpPr>
            <a:spLocks noGrp="1"/>
          </p:cNvSpPr>
          <p:nvPr>
            <p:ph type="body" idx="1"/>
          </p:nvPr>
        </p:nvSpPr>
        <p:spPr/>
        <p:txBody>
          <a:bodyPr/>
          <a:lstStyle/>
          <a:p>
            <a:endParaRPr lang="zh-CN" altLang="en-US"/>
          </a:p>
        </p:txBody>
      </p:sp>
      <p:sp>
        <p:nvSpPr>
          <p:cNvPr id="1048746" name="灯片编号占位符 3"/>
          <p:cNvSpPr>
            <a:spLocks noGrp="1"/>
          </p:cNvSpPr>
          <p:nvPr>
            <p:ph type="sldNum" sz="quarter" idx="5"/>
          </p:nvPr>
        </p:nvSpPr>
        <p:spPr/>
        <p:txBody>
          <a:bodyPr/>
          <a:lstStyle/>
          <a:p>
            <a:fld id="{17DB5A59-EF26-4876-8259-C902CDC0F186}"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2" name="幻灯片图像占位符 1"/>
          <p:cNvSpPr>
            <a:spLocks noGrp="1" noRot="1" noChangeAspect="1"/>
          </p:cNvSpPr>
          <p:nvPr>
            <p:ph type="sldImg"/>
          </p:nvPr>
        </p:nvSpPr>
        <p:spPr/>
      </p:sp>
      <p:sp>
        <p:nvSpPr>
          <p:cNvPr id="1048783" name="备注占位符 2"/>
          <p:cNvSpPr>
            <a:spLocks noGrp="1"/>
          </p:cNvSpPr>
          <p:nvPr>
            <p:ph type="body" idx="1"/>
          </p:nvPr>
        </p:nvSpPr>
        <p:spPr/>
        <p:txBody>
          <a:bodyPr/>
          <a:lstStyle/>
          <a:p>
            <a:endParaRPr lang="zh-CN" altLang="en-US"/>
          </a:p>
        </p:txBody>
      </p:sp>
      <p:sp>
        <p:nvSpPr>
          <p:cNvPr id="1048784" name="灯片编号占位符 3"/>
          <p:cNvSpPr>
            <a:spLocks noGrp="1"/>
          </p:cNvSpPr>
          <p:nvPr>
            <p:ph type="sldNum" sz="quarter" idx="5"/>
          </p:nvPr>
        </p:nvSpPr>
        <p:spPr/>
        <p:txBody>
          <a:bodyPr/>
          <a:lstStyle/>
          <a:p>
            <a:fld id="{17DB5A59-EF26-4876-8259-C902CDC0F186}" type="slidenum">
              <a:rPr lang="zh-CN" altLang="en-US" smtClean="0"/>
              <a:t>21</a:t>
            </a:fld>
            <a:endParaRPr lang="zh-CN" altLang="en-US"/>
          </a:p>
        </p:txBody>
      </p:sp>
    </p:spTree>
    <p:extLst>
      <p:ext uri="{BB962C8B-B14F-4D97-AF65-F5344CB8AC3E}">
        <p14:creationId xmlns:p14="http://schemas.microsoft.com/office/powerpoint/2010/main" val="5793286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2" name="幻灯片图像占位符 1"/>
          <p:cNvSpPr>
            <a:spLocks noGrp="1" noRot="1" noChangeAspect="1"/>
          </p:cNvSpPr>
          <p:nvPr>
            <p:ph type="sldImg"/>
          </p:nvPr>
        </p:nvSpPr>
        <p:spPr/>
      </p:sp>
      <p:sp>
        <p:nvSpPr>
          <p:cNvPr id="1048783" name="备注占位符 2"/>
          <p:cNvSpPr>
            <a:spLocks noGrp="1"/>
          </p:cNvSpPr>
          <p:nvPr>
            <p:ph type="body" idx="1"/>
          </p:nvPr>
        </p:nvSpPr>
        <p:spPr/>
        <p:txBody>
          <a:bodyPr/>
          <a:lstStyle/>
          <a:p>
            <a:endParaRPr lang="zh-CN" altLang="en-US"/>
          </a:p>
        </p:txBody>
      </p:sp>
      <p:sp>
        <p:nvSpPr>
          <p:cNvPr id="1048784" name="灯片编号占位符 3"/>
          <p:cNvSpPr>
            <a:spLocks noGrp="1"/>
          </p:cNvSpPr>
          <p:nvPr>
            <p:ph type="sldNum" sz="quarter" idx="5"/>
          </p:nvPr>
        </p:nvSpPr>
        <p:spPr/>
        <p:txBody>
          <a:bodyPr/>
          <a:lstStyle/>
          <a:p>
            <a:fld id="{17DB5A59-EF26-4876-8259-C902CDC0F186}" type="slidenum">
              <a:rPr lang="zh-CN" altLang="en-US" smtClean="0"/>
              <a:t>22</a:t>
            </a:fld>
            <a:endParaRPr lang="zh-CN" altLang="en-US"/>
          </a:p>
        </p:txBody>
      </p:sp>
    </p:spTree>
    <p:extLst>
      <p:ext uri="{BB962C8B-B14F-4D97-AF65-F5344CB8AC3E}">
        <p14:creationId xmlns:p14="http://schemas.microsoft.com/office/powerpoint/2010/main" val="14790946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2" name="幻灯片图像占位符 1"/>
          <p:cNvSpPr>
            <a:spLocks noGrp="1" noRot="1" noChangeAspect="1"/>
          </p:cNvSpPr>
          <p:nvPr>
            <p:ph type="sldImg"/>
          </p:nvPr>
        </p:nvSpPr>
        <p:spPr/>
      </p:sp>
      <p:sp>
        <p:nvSpPr>
          <p:cNvPr id="1048783" name="备注占位符 2"/>
          <p:cNvSpPr>
            <a:spLocks noGrp="1"/>
          </p:cNvSpPr>
          <p:nvPr>
            <p:ph type="body" idx="1"/>
          </p:nvPr>
        </p:nvSpPr>
        <p:spPr/>
        <p:txBody>
          <a:bodyPr/>
          <a:lstStyle/>
          <a:p>
            <a:endParaRPr lang="zh-CN" altLang="en-US"/>
          </a:p>
        </p:txBody>
      </p:sp>
      <p:sp>
        <p:nvSpPr>
          <p:cNvPr id="1048784" name="灯片编号占位符 3"/>
          <p:cNvSpPr>
            <a:spLocks noGrp="1"/>
          </p:cNvSpPr>
          <p:nvPr>
            <p:ph type="sldNum" sz="quarter" idx="5"/>
          </p:nvPr>
        </p:nvSpPr>
        <p:spPr/>
        <p:txBody>
          <a:bodyPr/>
          <a:lstStyle/>
          <a:p>
            <a:fld id="{17DB5A59-EF26-4876-8259-C902CDC0F186}" type="slidenum">
              <a:rPr lang="zh-CN" altLang="en-US" smtClean="0"/>
              <a:t>23</a:t>
            </a:fld>
            <a:endParaRPr lang="zh-CN" altLang="en-US"/>
          </a:p>
        </p:txBody>
      </p:sp>
    </p:spTree>
    <p:extLst>
      <p:ext uri="{BB962C8B-B14F-4D97-AF65-F5344CB8AC3E}">
        <p14:creationId xmlns:p14="http://schemas.microsoft.com/office/powerpoint/2010/main" val="22121155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2" name="幻灯片图像占位符 1"/>
          <p:cNvSpPr>
            <a:spLocks noGrp="1" noRot="1" noChangeAspect="1"/>
          </p:cNvSpPr>
          <p:nvPr>
            <p:ph type="sldImg"/>
          </p:nvPr>
        </p:nvSpPr>
        <p:spPr/>
      </p:sp>
      <p:sp>
        <p:nvSpPr>
          <p:cNvPr id="1048783" name="备注占位符 2"/>
          <p:cNvSpPr>
            <a:spLocks noGrp="1"/>
          </p:cNvSpPr>
          <p:nvPr>
            <p:ph type="body" idx="1"/>
          </p:nvPr>
        </p:nvSpPr>
        <p:spPr/>
        <p:txBody>
          <a:bodyPr/>
          <a:lstStyle/>
          <a:p>
            <a:endParaRPr lang="zh-CN" altLang="en-US"/>
          </a:p>
        </p:txBody>
      </p:sp>
      <p:sp>
        <p:nvSpPr>
          <p:cNvPr id="1048784" name="灯片编号占位符 3"/>
          <p:cNvSpPr>
            <a:spLocks noGrp="1"/>
          </p:cNvSpPr>
          <p:nvPr>
            <p:ph type="sldNum" sz="quarter" idx="5"/>
          </p:nvPr>
        </p:nvSpPr>
        <p:spPr/>
        <p:txBody>
          <a:bodyPr/>
          <a:lstStyle/>
          <a:p>
            <a:fld id="{17DB5A59-EF26-4876-8259-C902CDC0F186}" type="slidenum">
              <a:rPr lang="zh-CN" altLang="en-US" smtClean="0"/>
              <a:t>24</a:t>
            </a:fld>
            <a:endParaRPr lang="zh-CN" altLang="en-US"/>
          </a:p>
        </p:txBody>
      </p:sp>
    </p:spTree>
    <p:extLst>
      <p:ext uri="{BB962C8B-B14F-4D97-AF65-F5344CB8AC3E}">
        <p14:creationId xmlns:p14="http://schemas.microsoft.com/office/powerpoint/2010/main" val="32502539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2" name="幻灯片图像占位符 1"/>
          <p:cNvSpPr>
            <a:spLocks noGrp="1" noRot="1" noChangeAspect="1"/>
          </p:cNvSpPr>
          <p:nvPr>
            <p:ph type="sldImg"/>
          </p:nvPr>
        </p:nvSpPr>
        <p:spPr/>
      </p:sp>
      <p:sp>
        <p:nvSpPr>
          <p:cNvPr id="1048783" name="备注占位符 2"/>
          <p:cNvSpPr>
            <a:spLocks noGrp="1"/>
          </p:cNvSpPr>
          <p:nvPr>
            <p:ph type="body" idx="1"/>
          </p:nvPr>
        </p:nvSpPr>
        <p:spPr/>
        <p:txBody>
          <a:bodyPr/>
          <a:lstStyle/>
          <a:p>
            <a:endParaRPr lang="zh-CN" altLang="en-US"/>
          </a:p>
        </p:txBody>
      </p:sp>
      <p:sp>
        <p:nvSpPr>
          <p:cNvPr id="1048784" name="灯片编号占位符 3"/>
          <p:cNvSpPr>
            <a:spLocks noGrp="1"/>
          </p:cNvSpPr>
          <p:nvPr>
            <p:ph type="sldNum" sz="quarter" idx="5"/>
          </p:nvPr>
        </p:nvSpPr>
        <p:spPr/>
        <p:txBody>
          <a:bodyPr/>
          <a:lstStyle/>
          <a:p>
            <a:fld id="{17DB5A59-EF26-4876-8259-C902CDC0F186}" type="slidenum">
              <a:rPr lang="zh-CN" altLang="en-US" smtClean="0"/>
              <a:t>25</a:t>
            </a:fld>
            <a:endParaRPr lang="zh-CN" altLang="en-US"/>
          </a:p>
        </p:txBody>
      </p:sp>
    </p:spTree>
    <p:extLst>
      <p:ext uri="{BB962C8B-B14F-4D97-AF65-F5344CB8AC3E}">
        <p14:creationId xmlns:p14="http://schemas.microsoft.com/office/powerpoint/2010/main" val="16624884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6" name="幻灯片图像占位符 1"/>
          <p:cNvSpPr>
            <a:spLocks noGrp="1" noRot="1" noChangeAspect="1"/>
          </p:cNvSpPr>
          <p:nvPr>
            <p:ph type="sldImg"/>
          </p:nvPr>
        </p:nvSpPr>
        <p:spPr/>
      </p:sp>
      <p:sp>
        <p:nvSpPr>
          <p:cNvPr id="1048797" name="备注占位符 2"/>
          <p:cNvSpPr>
            <a:spLocks noGrp="1"/>
          </p:cNvSpPr>
          <p:nvPr>
            <p:ph type="body" idx="1"/>
          </p:nvPr>
        </p:nvSpPr>
        <p:spPr/>
        <p:txBody>
          <a:bodyPr/>
          <a:lstStyle/>
          <a:p>
            <a:endParaRPr lang="zh-CN" altLang="en-US"/>
          </a:p>
        </p:txBody>
      </p:sp>
      <p:sp>
        <p:nvSpPr>
          <p:cNvPr id="1048798" name="灯片编号占位符 3"/>
          <p:cNvSpPr>
            <a:spLocks noGrp="1"/>
          </p:cNvSpPr>
          <p:nvPr>
            <p:ph type="sldNum" sz="quarter" idx="5"/>
          </p:nvPr>
        </p:nvSpPr>
        <p:spPr/>
        <p:txBody>
          <a:bodyPr/>
          <a:lstStyle/>
          <a:p>
            <a:fld id="{17DB5A59-EF26-4876-8259-C902CDC0F186}"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2" name="幻灯片图像占位符 1"/>
          <p:cNvSpPr>
            <a:spLocks noGrp="1" noRot="1" noChangeAspect="1"/>
          </p:cNvSpPr>
          <p:nvPr>
            <p:ph type="sldImg"/>
          </p:nvPr>
        </p:nvSpPr>
        <p:spPr/>
      </p:sp>
      <p:sp>
        <p:nvSpPr>
          <p:cNvPr id="1048783" name="备注占位符 2"/>
          <p:cNvSpPr>
            <a:spLocks noGrp="1"/>
          </p:cNvSpPr>
          <p:nvPr>
            <p:ph type="body" idx="1"/>
          </p:nvPr>
        </p:nvSpPr>
        <p:spPr/>
        <p:txBody>
          <a:bodyPr/>
          <a:lstStyle/>
          <a:p>
            <a:endParaRPr lang="zh-CN" altLang="en-US"/>
          </a:p>
        </p:txBody>
      </p:sp>
      <p:sp>
        <p:nvSpPr>
          <p:cNvPr id="1048784" name="灯片编号占位符 3"/>
          <p:cNvSpPr>
            <a:spLocks noGrp="1"/>
          </p:cNvSpPr>
          <p:nvPr>
            <p:ph type="sldNum" sz="quarter" idx="5"/>
          </p:nvPr>
        </p:nvSpPr>
        <p:spPr/>
        <p:txBody>
          <a:bodyPr/>
          <a:lstStyle/>
          <a:p>
            <a:fld id="{17DB5A59-EF26-4876-8259-C902CDC0F186}" type="slidenum">
              <a:rPr lang="zh-CN" altLang="en-US" smtClean="0"/>
              <a:t>27</a:t>
            </a:fld>
            <a:endParaRPr lang="zh-CN" altLang="en-US"/>
          </a:p>
        </p:txBody>
      </p:sp>
    </p:spTree>
    <p:extLst>
      <p:ext uri="{BB962C8B-B14F-4D97-AF65-F5344CB8AC3E}">
        <p14:creationId xmlns:p14="http://schemas.microsoft.com/office/powerpoint/2010/main" val="40549989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2" name="幻灯片图像占位符 1"/>
          <p:cNvSpPr>
            <a:spLocks noGrp="1" noRot="1" noChangeAspect="1"/>
          </p:cNvSpPr>
          <p:nvPr>
            <p:ph type="sldImg"/>
          </p:nvPr>
        </p:nvSpPr>
        <p:spPr/>
      </p:sp>
      <p:sp>
        <p:nvSpPr>
          <p:cNvPr id="1048783" name="备注占位符 2"/>
          <p:cNvSpPr>
            <a:spLocks noGrp="1"/>
          </p:cNvSpPr>
          <p:nvPr>
            <p:ph type="body" idx="1"/>
          </p:nvPr>
        </p:nvSpPr>
        <p:spPr/>
        <p:txBody>
          <a:bodyPr/>
          <a:lstStyle/>
          <a:p>
            <a:endParaRPr lang="zh-CN" altLang="en-US"/>
          </a:p>
        </p:txBody>
      </p:sp>
      <p:sp>
        <p:nvSpPr>
          <p:cNvPr id="1048784" name="灯片编号占位符 3"/>
          <p:cNvSpPr>
            <a:spLocks noGrp="1"/>
          </p:cNvSpPr>
          <p:nvPr>
            <p:ph type="sldNum" sz="quarter" idx="5"/>
          </p:nvPr>
        </p:nvSpPr>
        <p:spPr/>
        <p:txBody>
          <a:bodyPr/>
          <a:lstStyle/>
          <a:p>
            <a:fld id="{17DB5A59-EF26-4876-8259-C902CDC0F186}" type="slidenum">
              <a:rPr lang="zh-CN" altLang="en-US" smtClean="0"/>
              <a:t>28</a:t>
            </a:fld>
            <a:endParaRPr lang="zh-CN" altLang="en-US"/>
          </a:p>
        </p:txBody>
      </p:sp>
    </p:spTree>
    <p:extLst>
      <p:ext uri="{BB962C8B-B14F-4D97-AF65-F5344CB8AC3E}">
        <p14:creationId xmlns:p14="http://schemas.microsoft.com/office/powerpoint/2010/main" val="245962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2" name="幻灯片图像占位符 1"/>
          <p:cNvSpPr>
            <a:spLocks noGrp="1" noRot="1" noChangeAspect="1"/>
          </p:cNvSpPr>
          <p:nvPr>
            <p:ph type="sldImg"/>
          </p:nvPr>
        </p:nvSpPr>
        <p:spPr/>
      </p:sp>
      <p:sp>
        <p:nvSpPr>
          <p:cNvPr id="1048783" name="备注占位符 2"/>
          <p:cNvSpPr>
            <a:spLocks noGrp="1"/>
          </p:cNvSpPr>
          <p:nvPr>
            <p:ph type="body" idx="1"/>
          </p:nvPr>
        </p:nvSpPr>
        <p:spPr/>
        <p:txBody>
          <a:bodyPr/>
          <a:lstStyle/>
          <a:p>
            <a:endParaRPr lang="zh-CN" altLang="en-US"/>
          </a:p>
        </p:txBody>
      </p:sp>
      <p:sp>
        <p:nvSpPr>
          <p:cNvPr id="1048784" name="灯片编号占位符 3"/>
          <p:cNvSpPr>
            <a:spLocks noGrp="1"/>
          </p:cNvSpPr>
          <p:nvPr>
            <p:ph type="sldNum" sz="quarter" idx="5"/>
          </p:nvPr>
        </p:nvSpPr>
        <p:spPr/>
        <p:txBody>
          <a:bodyPr/>
          <a:lstStyle/>
          <a:p>
            <a:fld id="{17DB5A59-EF26-4876-8259-C902CDC0F186}" type="slidenum">
              <a:rPr lang="zh-CN" altLang="en-US" smtClean="0"/>
              <a:t>29</a:t>
            </a:fld>
            <a:endParaRPr lang="zh-CN" altLang="en-US"/>
          </a:p>
        </p:txBody>
      </p:sp>
    </p:spTree>
    <p:extLst>
      <p:ext uri="{BB962C8B-B14F-4D97-AF65-F5344CB8AC3E}">
        <p14:creationId xmlns:p14="http://schemas.microsoft.com/office/powerpoint/2010/main" val="1773107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幻灯片图像占位符 1"/>
          <p:cNvSpPr>
            <a:spLocks noGrp="1" noRot="1" noChangeAspect="1"/>
          </p:cNvSpPr>
          <p:nvPr>
            <p:ph type="sldImg"/>
          </p:nvPr>
        </p:nvSpPr>
        <p:spPr/>
      </p:sp>
      <p:sp>
        <p:nvSpPr>
          <p:cNvPr id="1048641" name="备注占位符 2"/>
          <p:cNvSpPr>
            <a:spLocks noGrp="1"/>
          </p:cNvSpPr>
          <p:nvPr>
            <p:ph type="body" idx="1"/>
          </p:nvPr>
        </p:nvSpPr>
        <p:spPr/>
        <p:txBody>
          <a:bodyPr/>
          <a:lstStyle/>
          <a:p>
            <a:endParaRPr lang="zh-CN" altLang="en-US"/>
          </a:p>
        </p:txBody>
      </p:sp>
      <p:sp>
        <p:nvSpPr>
          <p:cNvPr id="1048642" name="灯片编号占位符 3"/>
          <p:cNvSpPr>
            <a:spLocks noGrp="1"/>
          </p:cNvSpPr>
          <p:nvPr>
            <p:ph type="sldNum" sz="quarter" idx="5"/>
          </p:nvPr>
        </p:nvSpPr>
        <p:spPr/>
        <p:txBody>
          <a:bodyPr/>
          <a:lstStyle/>
          <a:p>
            <a:fld id="{17DB5A59-EF26-4876-8259-C902CDC0F186}"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2" name="幻灯片图像占位符 1"/>
          <p:cNvSpPr>
            <a:spLocks noGrp="1" noRot="1" noChangeAspect="1"/>
          </p:cNvSpPr>
          <p:nvPr>
            <p:ph type="sldImg"/>
          </p:nvPr>
        </p:nvSpPr>
        <p:spPr/>
      </p:sp>
      <p:sp>
        <p:nvSpPr>
          <p:cNvPr id="1048783" name="备注占位符 2"/>
          <p:cNvSpPr>
            <a:spLocks noGrp="1"/>
          </p:cNvSpPr>
          <p:nvPr>
            <p:ph type="body" idx="1"/>
          </p:nvPr>
        </p:nvSpPr>
        <p:spPr/>
        <p:txBody>
          <a:bodyPr/>
          <a:lstStyle/>
          <a:p>
            <a:endParaRPr lang="zh-CN" altLang="en-US"/>
          </a:p>
        </p:txBody>
      </p:sp>
      <p:sp>
        <p:nvSpPr>
          <p:cNvPr id="1048784" name="灯片编号占位符 3"/>
          <p:cNvSpPr>
            <a:spLocks noGrp="1"/>
          </p:cNvSpPr>
          <p:nvPr>
            <p:ph type="sldNum" sz="quarter" idx="5"/>
          </p:nvPr>
        </p:nvSpPr>
        <p:spPr/>
        <p:txBody>
          <a:bodyPr/>
          <a:lstStyle/>
          <a:p>
            <a:fld id="{17DB5A59-EF26-4876-8259-C902CDC0F186}" type="slidenum">
              <a:rPr lang="zh-CN" altLang="en-US" smtClean="0"/>
              <a:t>30</a:t>
            </a:fld>
            <a:endParaRPr lang="zh-CN" altLang="en-US"/>
          </a:p>
        </p:txBody>
      </p:sp>
    </p:spTree>
    <p:extLst>
      <p:ext uri="{BB962C8B-B14F-4D97-AF65-F5344CB8AC3E}">
        <p14:creationId xmlns:p14="http://schemas.microsoft.com/office/powerpoint/2010/main" val="28498879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幻灯片图像占位符 1"/>
          <p:cNvSpPr>
            <a:spLocks noGrp="1" noRot="1" noChangeAspect="1"/>
          </p:cNvSpPr>
          <p:nvPr>
            <p:ph type="sldImg"/>
          </p:nvPr>
        </p:nvSpPr>
        <p:spPr/>
      </p:sp>
      <p:sp>
        <p:nvSpPr>
          <p:cNvPr id="1048657" name="备注占位符 2"/>
          <p:cNvSpPr>
            <a:spLocks noGrp="1"/>
          </p:cNvSpPr>
          <p:nvPr>
            <p:ph type="body" idx="1"/>
          </p:nvPr>
        </p:nvSpPr>
        <p:spPr/>
        <p:txBody>
          <a:bodyPr/>
          <a:lstStyle/>
          <a:p>
            <a:endParaRPr lang="zh-CN" altLang="en-US"/>
          </a:p>
        </p:txBody>
      </p:sp>
      <p:sp>
        <p:nvSpPr>
          <p:cNvPr id="1048658" name="灯片编号占位符 3"/>
          <p:cNvSpPr>
            <a:spLocks noGrp="1"/>
          </p:cNvSpPr>
          <p:nvPr>
            <p:ph type="sldNum" sz="quarter" idx="5"/>
          </p:nvPr>
        </p:nvSpPr>
        <p:spPr/>
        <p:txBody>
          <a:bodyPr/>
          <a:lstStyle/>
          <a:p>
            <a:fld id="{17DB5A59-EF26-4876-8259-C902CDC0F186}" type="slidenum">
              <a:rPr lang="zh-CN" altLang="en-US" smtClean="0"/>
              <a:t>31</a:t>
            </a:fld>
            <a:endParaRPr lang="zh-CN" altLang="en-US"/>
          </a:p>
        </p:txBody>
      </p:sp>
    </p:spTree>
    <p:extLst>
      <p:ext uri="{BB962C8B-B14F-4D97-AF65-F5344CB8AC3E}">
        <p14:creationId xmlns:p14="http://schemas.microsoft.com/office/powerpoint/2010/main" val="19720612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8" name="幻灯片图像占位符 1"/>
          <p:cNvSpPr>
            <a:spLocks noGrp="1" noRot="1" noChangeAspect="1"/>
          </p:cNvSpPr>
          <p:nvPr>
            <p:ph type="sldImg"/>
          </p:nvPr>
        </p:nvSpPr>
        <p:spPr/>
      </p:sp>
      <p:sp>
        <p:nvSpPr>
          <p:cNvPr id="1048849" name="备注占位符 2"/>
          <p:cNvSpPr>
            <a:spLocks noGrp="1"/>
          </p:cNvSpPr>
          <p:nvPr>
            <p:ph type="body" idx="1"/>
          </p:nvPr>
        </p:nvSpPr>
        <p:spPr/>
        <p:txBody>
          <a:bodyPr/>
          <a:lstStyle/>
          <a:p>
            <a:endParaRPr lang="zh-CN" altLang="en-US"/>
          </a:p>
        </p:txBody>
      </p:sp>
      <p:sp>
        <p:nvSpPr>
          <p:cNvPr id="1048850" name="灯片编号占位符 3"/>
          <p:cNvSpPr>
            <a:spLocks noGrp="1"/>
          </p:cNvSpPr>
          <p:nvPr>
            <p:ph type="sldNum" sz="quarter" idx="5"/>
          </p:nvPr>
        </p:nvSpPr>
        <p:spPr/>
        <p:txBody>
          <a:bodyPr/>
          <a:lstStyle/>
          <a:p>
            <a:fld id="{17DB5A59-EF26-4876-8259-C902CDC0F186}" type="slidenum">
              <a:rPr lang="zh-CN" altLang="en-US" smtClean="0"/>
              <a:t>32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幻灯片图像占位符 1"/>
          <p:cNvSpPr>
            <a:spLocks noGrp="1" noRot="1" noChangeAspect="1"/>
          </p:cNvSpPr>
          <p:nvPr>
            <p:ph type="sldImg"/>
          </p:nvPr>
        </p:nvSpPr>
        <p:spPr/>
      </p:sp>
      <p:sp>
        <p:nvSpPr>
          <p:cNvPr id="1048657" name="备注占位符 2"/>
          <p:cNvSpPr>
            <a:spLocks noGrp="1"/>
          </p:cNvSpPr>
          <p:nvPr>
            <p:ph type="body" idx="1"/>
          </p:nvPr>
        </p:nvSpPr>
        <p:spPr/>
        <p:txBody>
          <a:bodyPr/>
          <a:lstStyle/>
          <a:p>
            <a:endParaRPr lang="zh-CN" altLang="en-US"/>
          </a:p>
        </p:txBody>
      </p:sp>
      <p:sp>
        <p:nvSpPr>
          <p:cNvPr id="1048658" name="灯片编号占位符 3"/>
          <p:cNvSpPr>
            <a:spLocks noGrp="1"/>
          </p:cNvSpPr>
          <p:nvPr>
            <p:ph type="sldNum" sz="quarter" idx="5"/>
          </p:nvPr>
        </p:nvSpPr>
        <p:spPr/>
        <p:txBody>
          <a:bodyPr/>
          <a:lstStyle/>
          <a:p>
            <a:fld id="{17DB5A59-EF26-4876-8259-C902CDC0F186}"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2" name="幻灯片图像占位符 1"/>
          <p:cNvSpPr>
            <a:spLocks noGrp="1" noRot="1" noChangeAspect="1"/>
          </p:cNvSpPr>
          <p:nvPr>
            <p:ph type="sldImg"/>
          </p:nvPr>
        </p:nvSpPr>
        <p:spPr/>
      </p:sp>
      <p:sp>
        <p:nvSpPr>
          <p:cNvPr id="1048783" name="备注占位符 2"/>
          <p:cNvSpPr>
            <a:spLocks noGrp="1"/>
          </p:cNvSpPr>
          <p:nvPr>
            <p:ph type="body" idx="1"/>
          </p:nvPr>
        </p:nvSpPr>
        <p:spPr/>
        <p:txBody>
          <a:bodyPr/>
          <a:lstStyle/>
          <a:p>
            <a:endParaRPr lang="zh-CN" altLang="en-US"/>
          </a:p>
        </p:txBody>
      </p:sp>
      <p:sp>
        <p:nvSpPr>
          <p:cNvPr id="1048784" name="灯片编号占位符 3"/>
          <p:cNvSpPr>
            <a:spLocks noGrp="1"/>
          </p:cNvSpPr>
          <p:nvPr>
            <p:ph type="sldNum" sz="quarter" idx="5"/>
          </p:nvPr>
        </p:nvSpPr>
        <p:spPr/>
        <p:txBody>
          <a:bodyPr/>
          <a:lstStyle/>
          <a:p>
            <a:fld id="{17DB5A59-EF26-4876-8259-C902CDC0F186}" type="slidenum">
              <a:rPr lang="zh-CN" altLang="en-US" smtClean="0"/>
              <a:t>5</a:t>
            </a:fld>
            <a:endParaRPr lang="zh-CN" altLang="en-US"/>
          </a:p>
        </p:txBody>
      </p:sp>
    </p:spTree>
    <p:extLst>
      <p:ext uri="{BB962C8B-B14F-4D97-AF65-F5344CB8AC3E}">
        <p14:creationId xmlns:p14="http://schemas.microsoft.com/office/powerpoint/2010/main" val="4260089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2" name="幻灯片图像占位符 1"/>
          <p:cNvSpPr>
            <a:spLocks noGrp="1" noRot="1" noChangeAspect="1"/>
          </p:cNvSpPr>
          <p:nvPr>
            <p:ph type="sldImg"/>
          </p:nvPr>
        </p:nvSpPr>
        <p:spPr/>
      </p:sp>
      <p:sp>
        <p:nvSpPr>
          <p:cNvPr id="1048783" name="备注占位符 2"/>
          <p:cNvSpPr>
            <a:spLocks noGrp="1"/>
          </p:cNvSpPr>
          <p:nvPr>
            <p:ph type="body" idx="1"/>
          </p:nvPr>
        </p:nvSpPr>
        <p:spPr/>
        <p:txBody>
          <a:bodyPr/>
          <a:lstStyle/>
          <a:p>
            <a:endParaRPr lang="zh-CN" altLang="en-US"/>
          </a:p>
        </p:txBody>
      </p:sp>
      <p:sp>
        <p:nvSpPr>
          <p:cNvPr id="1048784" name="灯片编号占位符 3"/>
          <p:cNvSpPr>
            <a:spLocks noGrp="1"/>
          </p:cNvSpPr>
          <p:nvPr>
            <p:ph type="sldNum" sz="quarter" idx="5"/>
          </p:nvPr>
        </p:nvSpPr>
        <p:spPr/>
        <p:txBody>
          <a:bodyPr/>
          <a:lstStyle/>
          <a:p>
            <a:fld id="{17DB5A59-EF26-4876-8259-C902CDC0F186}" type="slidenum">
              <a:rPr lang="zh-CN" altLang="en-US" smtClean="0"/>
              <a:t>6</a:t>
            </a:fld>
            <a:endParaRPr lang="zh-CN" altLang="en-US"/>
          </a:p>
        </p:txBody>
      </p:sp>
    </p:spTree>
    <p:extLst>
      <p:ext uri="{BB962C8B-B14F-4D97-AF65-F5344CB8AC3E}">
        <p14:creationId xmlns:p14="http://schemas.microsoft.com/office/powerpoint/2010/main" val="2406450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2" name="幻灯片图像占位符 1"/>
          <p:cNvSpPr>
            <a:spLocks noGrp="1" noRot="1" noChangeAspect="1"/>
          </p:cNvSpPr>
          <p:nvPr>
            <p:ph type="sldImg"/>
          </p:nvPr>
        </p:nvSpPr>
        <p:spPr/>
      </p:sp>
      <p:sp>
        <p:nvSpPr>
          <p:cNvPr id="1048783" name="备注占位符 2"/>
          <p:cNvSpPr>
            <a:spLocks noGrp="1"/>
          </p:cNvSpPr>
          <p:nvPr>
            <p:ph type="body" idx="1"/>
          </p:nvPr>
        </p:nvSpPr>
        <p:spPr/>
        <p:txBody>
          <a:bodyPr/>
          <a:lstStyle/>
          <a:p>
            <a:endParaRPr lang="zh-CN" altLang="en-US"/>
          </a:p>
        </p:txBody>
      </p:sp>
      <p:sp>
        <p:nvSpPr>
          <p:cNvPr id="1048784" name="灯片编号占位符 3"/>
          <p:cNvSpPr>
            <a:spLocks noGrp="1"/>
          </p:cNvSpPr>
          <p:nvPr>
            <p:ph type="sldNum" sz="quarter" idx="5"/>
          </p:nvPr>
        </p:nvSpPr>
        <p:spPr/>
        <p:txBody>
          <a:bodyPr/>
          <a:lstStyle/>
          <a:p>
            <a:fld id="{17DB5A59-EF26-4876-8259-C902CDC0F186}" type="slidenum">
              <a:rPr lang="zh-CN" altLang="en-US" smtClean="0"/>
              <a:t>7</a:t>
            </a:fld>
            <a:endParaRPr lang="zh-CN" altLang="en-US"/>
          </a:p>
        </p:txBody>
      </p:sp>
    </p:spTree>
    <p:extLst>
      <p:ext uri="{BB962C8B-B14F-4D97-AF65-F5344CB8AC3E}">
        <p14:creationId xmlns:p14="http://schemas.microsoft.com/office/powerpoint/2010/main" val="2749182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2" name="幻灯片图像占位符 1"/>
          <p:cNvSpPr>
            <a:spLocks noGrp="1" noRot="1" noChangeAspect="1"/>
          </p:cNvSpPr>
          <p:nvPr>
            <p:ph type="sldImg"/>
          </p:nvPr>
        </p:nvSpPr>
        <p:spPr/>
      </p:sp>
      <p:sp>
        <p:nvSpPr>
          <p:cNvPr id="1048783" name="备注占位符 2"/>
          <p:cNvSpPr>
            <a:spLocks noGrp="1"/>
          </p:cNvSpPr>
          <p:nvPr>
            <p:ph type="body" idx="1"/>
          </p:nvPr>
        </p:nvSpPr>
        <p:spPr/>
        <p:txBody>
          <a:bodyPr/>
          <a:lstStyle/>
          <a:p>
            <a:endParaRPr lang="zh-CN" altLang="en-US"/>
          </a:p>
        </p:txBody>
      </p:sp>
      <p:sp>
        <p:nvSpPr>
          <p:cNvPr id="1048784" name="灯片编号占位符 3"/>
          <p:cNvSpPr>
            <a:spLocks noGrp="1"/>
          </p:cNvSpPr>
          <p:nvPr>
            <p:ph type="sldNum" sz="quarter" idx="5"/>
          </p:nvPr>
        </p:nvSpPr>
        <p:spPr/>
        <p:txBody>
          <a:bodyPr/>
          <a:lstStyle/>
          <a:p>
            <a:fld id="{17DB5A59-EF26-4876-8259-C902CDC0F186}" type="slidenum">
              <a:rPr lang="zh-CN" altLang="en-US" smtClean="0"/>
              <a:t>8</a:t>
            </a:fld>
            <a:endParaRPr lang="zh-CN" altLang="en-US"/>
          </a:p>
        </p:txBody>
      </p:sp>
    </p:spTree>
    <p:extLst>
      <p:ext uri="{BB962C8B-B14F-4D97-AF65-F5344CB8AC3E}">
        <p14:creationId xmlns:p14="http://schemas.microsoft.com/office/powerpoint/2010/main" val="382285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2" name="幻灯片图像占位符 1"/>
          <p:cNvSpPr>
            <a:spLocks noGrp="1" noRot="1" noChangeAspect="1"/>
          </p:cNvSpPr>
          <p:nvPr>
            <p:ph type="sldImg"/>
          </p:nvPr>
        </p:nvSpPr>
        <p:spPr/>
      </p:sp>
      <p:sp>
        <p:nvSpPr>
          <p:cNvPr id="1048783" name="备注占位符 2"/>
          <p:cNvSpPr>
            <a:spLocks noGrp="1"/>
          </p:cNvSpPr>
          <p:nvPr>
            <p:ph type="body" idx="1"/>
          </p:nvPr>
        </p:nvSpPr>
        <p:spPr/>
        <p:txBody>
          <a:bodyPr/>
          <a:lstStyle/>
          <a:p>
            <a:endParaRPr lang="zh-CN" altLang="en-US"/>
          </a:p>
        </p:txBody>
      </p:sp>
      <p:sp>
        <p:nvSpPr>
          <p:cNvPr id="1048784" name="灯片编号占位符 3"/>
          <p:cNvSpPr>
            <a:spLocks noGrp="1"/>
          </p:cNvSpPr>
          <p:nvPr>
            <p:ph type="sldNum" sz="quarter" idx="5"/>
          </p:nvPr>
        </p:nvSpPr>
        <p:spPr/>
        <p:txBody>
          <a:bodyPr/>
          <a:lstStyle/>
          <a:p>
            <a:fld id="{17DB5A59-EF26-4876-8259-C902CDC0F186}" type="slidenum">
              <a:rPr lang="zh-CN" altLang="en-US" smtClean="0"/>
              <a:t>9</a:t>
            </a:fld>
            <a:endParaRPr lang="zh-CN" altLang="en-US"/>
          </a:p>
        </p:txBody>
      </p:sp>
    </p:spTree>
    <p:extLst>
      <p:ext uri="{BB962C8B-B14F-4D97-AF65-F5344CB8AC3E}">
        <p14:creationId xmlns:p14="http://schemas.microsoft.com/office/powerpoint/2010/main" val="38403098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581"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1048582"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1048583" name="日期占位符 3"/>
          <p:cNvSpPr>
            <a:spLocks noGrp="1"/>
          </p:cNvSpPr>
          <p:nvPr>
            <p:ph type="dt" sz="half" idx="10"/>
          </p:nvPr>
        </p:nvSpPr>
        <p:spPr/>
        <p:txBody>
          <a:bodyPr/>
          <a:lstStyle/>
          <a:p>
            <a:fld id="{3B75CE2D-B633-4649-8212-E67673BCBC75}" type="datetimeFigureOut">
              <a:rPr lang="zh-CN" altLang="en-US" smtClean="0"/>
              <a:t>2021/10/12</a:t>
            </a:fld>
            <a:endParaRPr lang="zh-CN" altLang="en-US"/>
          </a:p>
        </p:txBody>
      </p:sp>
      <p:sp>
        <p:nvSpPr>
          <p:cNvPr id="1048584" name="页脚占位符 4"/>
          <p:cNvSpPr>
            <a:spLocks noGrp="1"/>
          </p:cNvSpPr>
          <p:nvPr>
            <p:ph type="ftr" sz="quarter" idx="11"/>
          </p:nvPr>
        </p:nvSpPr>
        <p:spPr/>
        <p:txBody>
          <a:bodyPr/>
          <a:lstStyle/>
          <a:p>
            <a:endParaRPr lang="zh-CN" altLang="en-US"/>
          </a:p>
        </p:txBody>
      </p:sp>
      <p:sp>
        <p:nvSpPr>
          <p:cNvPr id="1048585" name="灯片编号占位符 5"/>
          <p:cNvSpPr>
            <a:spLocks noGrp="1"/>
          </p:cNvSpPr>
          <p:nvPr>
            <p:ph type="sldNum" sz="quarter" idx="12"/>
          </p:nvPr>
        </p:nvSpPr>
        <p:spPr/>
        <p:txBody>
          <a:bodyPr/>
          <a:lstStyle/>
          <a:p>
            <a:fld id="{976C47E6-0056-471C-8617-14F3768BE121}" type="slidenum">
              <a:rPr lang="zh-CN" altLang="en-US" smtClean="0"/>
              <a:t>‹#›</a:t>
            </a:fld>
            <a:endParaRPr lang="zh-CN" altLang="en-US"/>
          </a:p>
        </p:txBody>
      </p:sp>
      <p:pic>
        <p:nvPicPr>
          <p:cNvPr id="3" name="图片 2">
            <a:extLst>
              <a:ext uri="{FF2B5EF4-FFF2-40B4-BE49-F238E27FC236}">
                <a16:creationId xmlns:a16="http://schemas.microsoft.com/office/drawing/2014/main" id="{DFA23543-D63A-4DD7-A605-8A6AB1B6738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2630" y="0"/>
            <a:ext cx="1219370" cy="126700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871" name="标题 1"/>
          <p:cNvSpPr>
            <a:spLocks noGrp="1"/>
          </p:cNvSpPr>
          <p:nvPr>
            <p:ph type="title"/>
          </p:nvPr>
        </p:nvSpPr>
        <p:spPr/>
        <p:txBody>
          <a:bodyPr/>
          <a:lstStyle/>
          <a:p>
            <a:r>
              <a:rPr lang="zh-CN" altLang="en-US"/>
              <a:t>单击此处编辑母版标题样式</a:t>
            </a:r>
          </a:p>
        </p:txBody>
      </p:sp>
      <p:sp>
        <p:nvSpPr>
          <p:cNvPr id="1048872"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873" name="日期占位符 3"/>
          <p:cNvSpPr>
            <a:spLocks noGrp="1"/>
          </p:cNvSpPr>
          <p:nvPr>
            <p:ph type="dt" sz="half" idx="10"/>
          </p:nvPr>
        </p:nvSpPr>
        <p:spPr/>
        <p:txBody>
          <a:bodyPr/>
          <a:lstStyle/>
          <a:p>
            <a:fld id="{3B75CE2D-B633-4649-8212-E67673BCBC75}" type="datetimeFigureOut">
              <a:rPr lang="zh-CN" altLang="en-US" smtClean="0"/>
              <a:t>2021/10/12</a:t>
            </a:fld>
            <a:endParaRPr lang="zh-CN" altLang="en-US"/>
          </a:p>
        </p:txBody>
      </p:sp>
      <p:sp>
        <p:nvSpPr>
          <p:cNvPr id="1048874" name="页脚占位符 4"/>
          <p:cNvSpPr>
            <a:spLocks noGrp="1"/>
          </p:cNvSpPr>
          <p:nvPr>
            <p:ph type="ftr" sz="quarter" idx="11"/>
          </p:nvPr>
        </p:nvSpPr>
        <p:spPr/>
        <p:txBody>
          <a:bodyPr/>
          <a:lstStyle/>
          <a:p>
            <a:endParaRPr lang="zh-CN" altLang="en-US"/>
          </a:p>
        </p:txBody>
      </p:sp>
      <p:sp>
        <p:nvSpPr>
          <p:cNvPr id="1048875" name="灯片编号占位符 5"/>
          <p:cNvSpPr>
            <a:spLocks noGrp="1"/>
          </p:cNvSpPr>
          <p:nvPr>
            <p:ph type="sldNum" sz="quarter" idx="12"/>
          </p:nvPr>
        </p:nvSpPr>
        <p:spPr/>
        <p:txBody>
          <a:bodyPr/>
          <a:lstStyle/>
          <a:p>
            <a:fld id="{976C47E6-0056-471C-8617-14F3768BE121}"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048855"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1048856"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857" name="日期占位符 3"/>
          <p:cNvSpPr>
            <a:spLocks noGrp="1"/>
          </p:cNvSpPr>
          <p:nvPr>
            <p:ph type="dt" sz="half" idx="10"/>
          </p:nvPr>
        </p:nvSpPr>
        <p:spPr/>
        <p:txBody>
          <a:bodyPr/>
          <a:lstStyle/>
          <a:p>
            <a:fld id="{3B75CE2D-B633-4649-8212-E67673BCBC75}" type="datetimeFigureOut">
              <a:rPr lang="zh-CN" altLang="en-US" smtClean="0"/>
              <a:t>2021/10/12</a:t>
            </a:fld>
            <a:endParaRPr lang="zh-CN" altLang="en-US"/>
          </a:p>
        </p:txBody>
      </p:sp>
      <p:sp>
        <p:nvSpPr>
          <p:cNvPr id="1048858" name="页脚占位符 4"/>
          <p:cNvSpPr>
            <a:spLocks noGrp="1"/>
          </p:cNvSpPr>
          <p:nvPr>
            <p:ph type="ftr" sz="quarter" idx="11"/>
          </p:nvPr>
        </p:nvSpPr>
        <p:spPr/>
        <p:txBody>
          <a:bodyPr/>
          <a:lstStyle/>
          <a:p>
            <a:endParaRPr lang="zh-CN" altLang="en-US"/>
          </a:p>
        </p:txBody>
      </p:sp>
      <p:sp>
        <p:nvSpPr>
          <p:cNvPr id="1048859" name="灯片编号占位符 5"/>
          <p:cNvSpPr>
            <a:spLocks noGrp="1"/>
          </p:cNvSpPr>
          <p:nvPr>
            <p:ph type="sldNum" sz="quarter" idx="12"/>
          </p:nvPr>
        </p:nvSpPr>
        <p:spPr/>
        <p:txBody>
          <a:bodyPr/>
          <a:lstStyle/>
          <a:p>
            <a:fld id="{976C47E6-0056-471C-8617-14F3768BE121}"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860" name="标题 1"/>
          <p:cNvSpPr>
            <a:spLocks noGrp="1"/>
          </p:cNvSpPr>
          <p:nvPr>
            <p:ph type="title"/>
          </p:nvPr>
        </p:nvSpPr>
        <p:spPr/>
        <p:txBody>
          <a:bodyPr/>
          <a:lstStyle/>
          <a:p>
            <a:r>
              <a:rPr lang="zh-CN" altLang="en-US"/>
              <a:t>单击此处编辑母版标题样式</a:t>
            </a:r>
          </a:p>
        </p:txBody>
      </p:sp>
      <p:sp>
        <p:nvSpPr>
          <p:cNvPr id="1048861"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862" name="日期占位符 3"/>
          <p:cNvSpPr>
            <a:spLocks noGrp="1"/>
          </p:cNvSpPr>
          <p:nvPr>
            <p:ph type="dt" sz="half" idx="10"/>
          </p:nvPr>
        </p:nvSpPr>
        <p:spPr/>
        <p:txBody>
          <a:bodyPr/>
          <a:lstStyle/>
          <a:p>
            <a:fld id="{3B75CE2D-B633-4649-8212-E67673BCBC75}" type="datetimeFigureOut">
              <a:rPr lang="zh-CN" altLang="en-US" smtClean="0"/>
              <a:t>2021/10/12</a:t>
            </a:fld>
            <a:endParaRPr lang="zh-CN" altLang="en-US"/>
          </a:p>
        </p:txBody>
      </p:sp>
      <p:sp>
        <p:nvSpPr>
          <p:cNvPr id="1048863" name="页脚占位符 4"/>
          <p:cNvSpPr>
            <a:spLocks noGrp="1"/>
          </p:cNvSpPr>
          <p:nvPr>
            <p:ph type="ftr" sz="quarter" idx="11"/>
          </p:nvPr>
        </p:nvSpPr>
        <p:spPr/>
        <p:txBody>
          <a:bodyPr/>
          <a:lstStyle/>
          <a:p>
            <a:endParaRPr lang="zh-CN" altLang="en-US"/>
          </a:p>
        </p:txBody>
      </p:sp>
      <p:sp>
        <p:nvSpPr>
          <p:cNvPr id="1048864" name="灯片编号占位符 5"/>
          <p:cNvSpPr>
            <a:spLocks noGrp="1"/>
          </p:cNvSpPr>
          <p:nvPr>
            <p:ph type="sldNum" sz="quarter" idx="12"/>
          </p:nvPr>
        </p:nvSpPr>
        <p:spPr/>
        <p:txBody>
          <a:bodyPr/>
          <a:lstStyle/>
          <a:p>
            <a:fld id="{976C47E6-0056-471C-8617-14F3768BE121}"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876"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1048877"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1048878" name="日期占位符 3"/>
          <p:cNvSpPr>
            <a:spLocks noGrp="1"/>
          </p:cNvSpPr>
          <p:nvPr>
            <p:ph type="dt" sz="half" idx="10"/>
          </p:nvPr>
        </p:nvSpPr>
        <p:spPr/>
        <p:txBody>
          <a:bodyPr/>
          <a:lstStyle/>
          <a:p>
            <a:fld id="{3B75CE2D-B633-4649-8212-E67673BCBC75}" type="datetimeFigureOut">
              <a:rPr lang="zh-CN" altLang="en-US" smtClean="0"/>
              <a:t>2021/10/12</a:t>
            </a:fld>
            <a:endParaRPr lang="zh-CN" altLang="en-US"/>
          </a:p>
        </p:txBody>
      </p:sp>
      <p:sp>
        <p:nvSpPr>
          <p:cNvPr id="1048879" name="页脚占位符 4"/>
          <p:cNvSpPr>
            <a:spLocks noGrp="1"/>
          </p:cNvSpPr>
          <p:nvPr>
            <p:ph type="ftr" sz="quarter" idx="11"/>
          </p:nvPr>
        </p:nvSpPr>
        <p:spPr/>
        <p:txBody>
          <a:bodyPr/>
          <a:lstStyle/>
          <a:p>
            <a:endParaRPr lang="zh-CN" altLang="en-US"/>
          </a:p>
        </p:txBody>
      </p:sp>
      <p:sp>
        <p:nvSpPr>
          <p:cNvPr id="1048880" name="灯片编号占位符 5"/>
          <p:cNvSpPr>
            <a:spLocks noGrp="1"/>
          </p:cNvSpPr>
          <p:nvPr>
            <p:ph type="sldNum" sz="quarter" idx="12"/>
          </p:nvPr>
        </p:nvSpPr>
        <p:spPr/>
        <p:txBody>
          <a:bodyPr/>
          <a:lstStyle/>
          <a:p>
            <a:fld id="{976C47E6-0056-471C-8617-14F3768BE121}"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881" name="标题 1"/>
          <p:cNvSpPr>
            <a:spLocks noGrp="1"/>
          </p:cNvSpPr>
          <p:nvPr>
            <p:ph type="title"/>
          </p:nvPr>
        </p:nvSpPr>
        <p:spPr/>
        <p:txBody>
          <a:bodyPr/>
          <a:lstStyle/>
          <a:p>
            <a:r>
              <a:rPr lang="zh-CN" altLang="en-US"/>
              <a:t>单击此处编辑母版标题样式</a:t>
            </a:r>
          </a:p>
        </p:txBody>
      </p:sp>
      <p:sp>
        <p:nvSpPr>
          <p:cNvPr id="1048882"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883"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884" name="日期占位符 4"/>
          <p:cNvSpPr>
            <a:spLocks noGrp="1"/>
          </p:cNvSpPr>
          <p:nvPr>
            <p:ph type="dt" sz="half" idx="10"/>
          </p:nvPr>
        </p:nvSpPr>
        <p:spPr/>
        <p:txBody>
          <a:bodyPr/>
          <a:lstStyle/>
          <a:p>
            <a:fld id="{3B75CE2D-B633-4649-8212-E67673BCBC75}" type="datetimeFigureOut">
              <a:rPr lang="zh-CN" altLang="en-US" smtClean="0"/>
              <a:t>2021/10/12</a:t>
            </a:fld>
            <a:endParaRPr lang="zh-CN" altLang="en-US"/>
          </a:p>
        </p:txBody>
      </p:sp>
      <p:sp>
        <p:nvSpPr>
          <p:cNvPr id="1048885" name="页脚占位符 5"/>
          <p:cNvSpPr>
            <a:spLocks noGrp="1"/>
          </p:cNvSpPr>
          <p:nvPr>
            <p:ph type="ftr" sz="quarter" idx="11"/>
          </p:nvPr>
        </p:nvSpPr>
        <p:spPr/>
        <p:txBody>
          <a:bodyPr/>
          <a:lstStyle/>
          <a:p>
            <a:endParaRPr lang="zh-CN" altLang="en-US"/>
          </a:p>
        </p:txBody>
      </p:sp>
      <p:sp>
        <p:nvSpPr>
          <p:cNvPr id="1048886" name="灯片编号占位符 6"/>
          <p:cNvSpPr>
            <a:spLocks noGrp="1"/>
          </p:cNvSpPr>
          <p:nvPr>
            <p:ph type="sldNum" sz="quarter" idx="12"/>
          </p:nvPr>
        </p:nvSpPr>
        <p:spPr/>
        <p:txBody>
          <a:bodyPr/>
          <a:lstStyle/>
          <a:p>
            <a:fld id="{976C47E6-0056-471C-8617-14F3768BE121}"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887"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1048888"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889"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890"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891"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892" name="日期占位符 6"/>
          <p:cNvSpPr>
            <a:spLocks noGrp="1"/>
          </p:cNvSpPr>
          <p:nvPr>
            <p:ph type="dt" sz="half" idx="10"/>
          </p:nvPr>
        </p:nvSpPr>
        <p:spPr/>
        <p:txBody>
          <a:bodyPr/>
          <a:lstStyle/>
          <a:p>
            <a:fld id="{3B75CE2D-B633-4649-8212-E67673BCBC75}" type="datetimeFigureOut">
              <a:rPr lang="zh-CN" altLang="en-US" smtClean="0"/>
              <a:t>2021/10/12</a:t>
            </a:fld>
            <a:endParaRPr lang="zh-CN" altLang="en-US"/>
          </a:p>
        </p:txBody>
      </p:sp>
      <p:sp>
        <p:nvSpPr>
          <p:cNvPr id="1048893" name="页脚占位符 7"/>
          <p:cNvSpPr>
            <a:spLocks noGrp="1"/>
          </p:cNvSpPr>
          <p:nvPr>
            <p:ph type="ftr" sz="quarter" idx="11"/>
          </p:nvPr>
        </p:nvSpPr>
        <p:spPr/>
        <p:txBody>
          <a:bodyPr/>
          <a:lstStyle/>
          <a:p>
            <a:endParaRPr lang="zh-CN" altLang="en-US"/>
          </a:p>
        </p:txBody>
      </p:sp>
      <p:sp>
        <p:nvSpPr>
          <p:cNvPr id="1048894" name="灯片编号占位符 8"/>
          <p:cNvSpPr>
            <a:spLocks noGrp="1"/>
          </p:cNvSpPr>
          <p:nvPr>
            <p:ph type="sldNum" sz="quarter" idx="12"/>
          </p:nvPr>
        </p:nvSpPr>
        <p:spPr/>
        <p:txBody>
          <a:bodyPr/>
          <a:lstStyle/>
          <a:p>
            <a:fld id="{976C47E6-0056-471C-8617-14F3768BE121}"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851" name="标题 1"/>
          <p:cNvSpPr>
            <a:spLocks noGrp="1"/>
          </p:cNvSpPr>
          <p:nvPr>
            <p:ph type="title"/>
          </p:nvPr>
        </p:nvSpPr>
        <p:spPr/>
        <p:txBody>
          <a:bodyPr/>
          <a:lstStyle/>
          <a:p>
            <a:r>
              <a:rPr lang="zh-CN" altLang="en-US"/>
              <a:t>单击此处编辑母版标题样式</a:t>
            </a:r>
          </a:p>
        </p:txBody>
      </p:sp>
      <p:sp>
        <p:nvSpPr>
          <p:cNvPr id="1048852" name="日期占位符 2"/>
          <p:cNvSpPr>
            <a:spLocks noGrp="1"/>
          </p:cNvSpPr>
          <p:nvPr>
            <p:ph type="dt" sz="half" idx="10"/>
          </p:nvPr>
        </p:nvSpPr>
        <p:spPr/>
        <p:txBody>
          <a:bodyPr/>
          <a:lstStyle/>
          <a:p>
            <a:fld id="{3B75CE2D-B633-4649-8212-E67673BCBC75}" type="datetimeFigureOut">
              <a:rPr lang="zh-CN" altLang="en-US" smtClean="0"/>
              <a:t>2021/10/12</a:t>
            </a:fld>
            <a:endParaRPr lang="zh-CN" altLang="en-US"/>
          </a:p>
        </p:txBody>
      </p:sp>
      <p:sp>
        <p:nvSpPr>
          <p:cNvPr id="1048853" name="页脚占位符 3"/>
          <p:cNvSpPr>
            <a:spLocks noGrp="1"/>
          </p:cNvSpPr>
          <p:nvPr>
            <p:ph type="ftr" sz="quarter" idx="11"/>
          </p:nvPr>
        </p:nvSpPr>
        <p:spPr/>
        <p:txBody>
          <a:bodyPr/>
          <a:lstStyle/>
          <a:p>
            <a:endParaRPr lang="zh-CN" altLang="en-US"/>
          </a:p>
        </p:txBody>
      </p:sp>
      <p:sp>
        <p:nvSpPr>
          <p:cNvPr id="1048854" name="灯片编号占位符 4"/>
          <p:cNvSpPr>
            <a:spLocks noGrp="1"/>
          </p:cNvSpPr>
          <p:nvPr>
            <p:ph type="sldNum" sz="quarter" idx="12"/>
          </p:nvPr>
        </p:nvSpPr>
        <p:spPr/>
        <p:txBody>
          <a:bodyPr/>
          <a:lstStyle/>
          <a:p>
            <a:fld id="{976C47E6-0056-471C-8617-14F3768BE121}"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895" name="日期占位符 1"/>
          <p:cNvSpPr>
            <a:spLocks noGrp="1"/>
          </p:cNvSpPr>
          <p:nvPr>
            <p:ph type="dt" sz="half" idx="10"/>
          </p:nvPr>
        </p:nvSpPr>
        <p:spPr/>
        <p:txBody>
          <a:bodyPr/>
          <a:lstStyle/>
          <a:p>
            <a:fld id="{3B75CE2D-B633-4649-8212-E67673BCBC75}" type="datetimeFigureOut">
              <a:rPr lang="zh-CN" altLang="en-US" smtClean="0"/>
              <a:t>2021/10/12</a:t>
            </a:fld>
            <a:endParaRPr lang="zh-CN" altLang="en-US"/>
          </a:p>
        </p:txBody>
      </p:sp>
      <p:sp>
        <p:nvSpPr>
          <p:cNvPr id="1048896" name="页脚占位符 2"/>
          <p:cNvSpPr>
            <a:spLocks noGrp="1"/>
          </p:cNvSpPr>
          <p:nvPr>
            <p:ph type="ftr" sz="quarter" idx="11"/>
          </p:nvPr>
        </p:nvSpPr>
        <p:spPr/>
        <p:txBody>
          <a:bodyPr/>
          <a:lstStyle/>
          <a:p>
            <a:endParaRPr lang="zh-CN" altLang="en-US"/>
          </a:p>
        </p:txBody>
      </p:sp>
      <p:sp>
        <p:nvSpPr>
          <p:cNvPr id="1048897" name="灯片编号占位符 3"/>
          <p:cNvSpPr>
            <a:spLocks noGrp="1"/>
          </p:cNvSpPr>
          <p:nvPr>
            <p:ph type="sldNum" sz="quarter" idx="12"/>
          </p:nvPr>
        </p:nvSpPr>
        <p:spPr/>
        <p:txBody>
          <a:bodyPr/>
          <a:lstStyle/>
          <a:p>
            <a:fld id="{976C47E6-0056-471C-8617-14F3768BE121}"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898"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899"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900"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048901" name="日期占位符 4"/>
          <p:cNvSpPr>
            <a:spLocks noGrp="1"/>
          </p:cNvSpPr>
          <p:nvPr>
            <p:ph type="dt" sz="half" idx="10"/>
          </p:nvPr>
        </p:nvSpPr>
        <p:spPr/>
        <p:txBody>
          <a:bodyPr/>
          <a:lstStyle/>
          <a:p>
            <a:fld id="{3B75CE2D-B633-4649-8212-E67673BCBC75}" type="datetimeFigureOut">
              <a:rPr lang="zh-CN" altLang="en-US" smtClean="0"/>
              <a:t>2021/10/12</a:t>
            </a:fld>
            <a:endParaRPr lang="zh-CN" altLang="en-US"/>
          </a:p>
        </p:txBody>
      </p:sp>
      <p:sp>
        <p:nvSpPr>
          <p:cNvPr id="1048902" name="页脚占位符 5"/>
          <p:cNvSpPr>
            <a:spLocks noGrp="1"/>
          </p:cNvSpPr>
          <p:nvPr>
            <p:ph type="ftr" sz="quarter" idx="11"/>
          </p:nvPr>
        </p:nvSpPr>
        <p:spPr/>
        <p:txBody>
          <a:bodyPr/>
          <a:lstStyle/>
          <a:p>
            <a:endParaRPr lang="zh-CN" altLang="en-US"/>
          </a:p>
        </p:txBody>
      </p:sp>
      <p:sp>
        <p:nvSpPr>
          <p:cNvPr id="1048903" name="灯片编号占位符 6"/>
          <p:cNvSpPr>
            <a:spLocks noGrp="1"/>
          </p:cNvSpPr>
          <p:nvPr>
            <p:ph type="sldNum" sz="quarter" idx="12"/>
          </p:nvPr>
        </p:nvSpPr>
        <p:spPr/>
        <p:txBody>
          <a:bodyPr/>
          <a:lstStyle/>
          <a:p>
            <a:fld id="{976C47E6-0056-471C-8617-14F3768BE121}"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865"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866"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867"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048868" name="日期占位符 4"/>
          <p:cNvSpPr>
            <a:spLocks noGrp="1"/>
          </p:cNvSpPr>
          <p:nvPr>
            <p:ph type="dt" sz="half" idx="10"/>
          </p:nvPr>
        </p:nvSpPr>
        <p:spPr/>
        <p:txBody>
          <a:bodyPr/>
          <a:lstStyle/>
          <a:p>
            <a:fld id="{3B75CE2D-B633-4649-8212-E67673BCBC75}" type="datetimeFigureOut">
              <a:rPr lang="zh-CN" altLang="en-US" smtClean="0"/>
              <a:t>2021/10/12</a:t>
            </a:fld>
            <a:endParaRPr lang="zh-CN" altLang="en-US"/>
          </a:p>
        </p:txBody>
      </p:sp>
      <p:sp>
        <p:nvSpPr>
          <p:cNvPr id="1048869" name="页脚占位符 5"/>
          <p:cNvSpPr>
            <a:spLocks noGrp="1"/>
          </p:cNvSpPr>
          <p:nvPr>
            <p:ph type="ftr" sz="quarter" idx="11"/>
          </p:nvPr>
        </p:nvSpPr>
        <p:spPr/>
        <p:txBody>
          <a:bodyPr/>
          <a:lstStyle/>
          <a:p>
            <a:endParaRPr lang="zh-CN" altLang="en-US"/>
          </a:p>
        </p:txBody>
      </p:sp>
      <p:sp>
        <p:nvSpPr>
          <p:cNvPr id="1048870" name="灯片编号占位符 6"/>
          <p:cNvSpPr>
            <a:spLocks noGrp="1"/>
          </p:cNvSpPr>
          <p:nvPr>
            <p:ph type="sldNum" sz="quarter" idx="12"/>
          </p:nvPr>
        </p:nvSpPr>
        <p:spPr/>
        <p:txBody>
          <a:bodyPr/>
          <a:lstStyle/>
          <a:p>
            <a:fld id="{976C47E6-0056-471C-8617-14F3768BE121}"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75CE2D-B633-4649-8212-E67673BCBC75}" type="datetimeFigureOut">
              <a:rPr lang="zh-CN" altLang="en-US" smtClean="0"/>
              <a:t>2021/10/12</a:t>
            </a:fld>
            <a:endParaRPr lang="zh-CN" altLang="en-US"/>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C47E6-0056-471C-8617-14F3768BE12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3.xml"/><Relationship Id="rId7" Type="http://schemas.openxmlformats.org/officeDocument/2006/relationships/image" Target="../media/image14.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microsoft.com/office/2007/relationships/hdphoto" Target="../media/hdphoto1.wdp"/><Relationship Id="rId4" Type="http://schemas.openxmlformats.org/officeDocument/2006/relationships/image" Target="../media/image15.png"/><Relationship Id="rId9"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图片 4"/>
          <p:cNvPicPr>
            <a:picLocks noChangeAspect="1"/>
          </p:cNvPicPr>
          <p:nvPr/>
        </p:nvPicPr>
        <p:blipFill>
          <a:blip r:embed="rId3" cstate="screen"/>
          <a:stretch>
            <a:fillRect/>
          </a:stretch>
        </p:blipFill>
        <p:spPr>
          <a:xfrm>
            <a:off x="155187" y="530612"/>
            <a:ext cx="5796776" cy="5796776"/>
          </a:xfrm>
          <a:prstGeom prst="rect">
            <a:avLst/>
          </a:prstGeom>
        </p:spPr>
      </p:pic>
      <p:sp>
        <p:nvSpPr>
          <p:cNvPr id="1048594" name="文本框 16"/>
          <p:cNvSpPr txBox="1"/>
          <p:nvPr/>
        </p:nvSpPr>
        <p:spPr>
          <a:xfrm>
            <a:off x="6240039" y="1223934"/>
            <a:ext cx="3037311" cy="769441"/>
          </a:xfrm>
          <a:prstGeom prst="rect">
            <a:avLst/>
          </a:prstGeom>
          <a:noFill/>
        </p:spPr>
        <p:txBody>
          <a:bodyPr wrap="square" rtlCol="0">
            <a:spAutoFit/>
          </a:bodyPr>
          <a:lstStyle/>
          <a:p>
            <a:pPr algn="dist"/>
            <a:r>
              <a:rPr lang="en-US" altLang="zh-CN" sz="4400" dirty="0">
                <a:solidFill>
                  <a:srgbClr val="0C98A6"/>
                </a:solidFill>
                <a:latin typeface="黑体" panose="02010609060101010101" pitchFamily="49" charset="-122"/>
                <a:ea typeface="黑体" panose="02010609060101010101" pitchFamily="49" charset="-122"/>
              </a:rPr>
              <a:t>PART2 </a:t>
            </a:r>
            <a:r>
              <a:rPr lang="zh-CN" altLang="en-US" sz="4400" dirty="0">
                <a:solidFill>
                  <a:srgbClr val="0C98A6"/>
                </a:solidFill>
                <a:latin typeface="黑体" panose="02010609060101010101" pitchFamily="49" charset="-122"/>
                <a:ea typeface="黑体" panose="02010609060101010101" pitchFamily="49" charset="-122"/>
              </a:rPr>
              <a:t>扩展</a:t>
            </a:r>
          </a:p>
        </p:txBody>
      </p:sp>
      <p:sp>
        <p:nvSpPr>
          <p:cNvPr id="1048595" name="文本框 17"/>
          <p:cNvSpPr txBox="1"/>
          <p:nvPr/>
        </p:nvSpPr>
        <p:spPr>
          <a:xfrm>
            <a:off x="6240039" y="2048178"/>
            <a:ext cx="5132812" cy="923330"/>
          </a:xfrm>
          <a:prstGeom prst="rect">
            <a:avLst/>
          </a:prstGeom>
          <a:noFill/>
        </p:spPr>
        <p:txBody>
          <a:bodyPr wrap="square" rtlCol="0">
            <a:spAutoFit/>
          </a:bodyPr>
          <a:lstStyle/>
          <a:p>
            <a:pPr algn="dist"/>
            <a:r>
              <a:rPr lang="zh-CN" altLang="en-US" sz="5400" b="1" dirty="0">
                <a:solidFill>
                  <a:schemeClr val="tx1">
                    <a:lumMod val="65000"/>
                    <a:lumOff val="35000"/>
                  </a:schemeClr>
                </a:solidFill>
                <a:latin typeface="华文楷体" panose="02010600040101010101" pitchFamily="2" charset="-122"/>
                <a:ea typeface="华文楷体" panose="02010600040101010101" pitchFamily="2" charset="-122"/>
              </a:rPr>
              <a:t>投篮命中率预测</a:t>
            </a:r>
          </a:p>
        </p:txBody>
      </p:sp>
      <p:sp>
        <p:nvSpPr>
          <p:cNvPr id="6" name="矩形: 圆角 5">
            <a:extLst>
              <a:ext uri="{FF2B5EF4-FFF2-40B4-BE49-F238E27FC236}">
                <a16:creationId xmlns:a16="http://schemas.microsoft.com/office/drawing/2014/main" id="{A53611C3-C9A7-4AB7-B035-C910C0F65745}"/>
              </a:ext>
            </a:extLst>
          </p:cNvPr>
          <p:cNvSpPr/>
          <p:nvPr/>
        </p:nvSpPr>
        <p:spPr>
          <a:xfrm>
            <a:off x="7430482" y="4561430"/>
            <a:ext cx="4332428" cy="1655878"/>
          </a:xfrm>
          <a:prstGeom prst="roundRect">
            <a:avLst/>
          </a:prstGeom>
          <a:solidFill>
            <a:srgbClr val="0C98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0E3736AA-683B-468F-8672-A44700E0DBA0}"/>
              </a:ext>
            </a:extLst>
          </p:cNvPr>
          <p:cNvSpPr txBox="1"/>
          <p:nvPr/>
        </p:nvSpPr>
        <p:spPr>
          <a:xfrm>
            <a:off x="7853798" y="4789204"/>
            <a:ext cx="3485795" cy="1200329"/>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汇报人：李春阳</a:t>
            </a:r>
          </a:p>
          <a:p>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学生团队：</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欧阳思蜜，李春阳，丁淑芸</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8" name="文本框 17">
            <a:extLst>
              <a:ext uri="{FF2B5EF4-FFF2-40B4-BE49-F238E27FC236}">
                <a16:creationId xmlns:a16="http://schemas.microsoft.com/office/drawing/2014/main" id="{03F2F857-8F29-4D0D-BD4E-6AEE09954B47}"/>
              </a:ext>
            </a:extLst>
          </p:cNvPr>
          <p:cNvSpPr txBox="1"/>
          <p:nvPr/>
        </p:nvSpPr>
        <p:spPr>
          <a:xfrm>
            <a:off x="7701094" y="3155495"/>
            <a:ext cx="4335719" cy="523220"/>
          </a:xfrm>
          <a:prstGeom prst="rect">
            <a:avLst/>
          </a:prstGeom>
          <a:noFill/>
        </p:spPr>
        <p:txBody>
          <a:bodyPr wrap="square" rtlCol="0">
            <a:spAutoFit/>
          </a:bodyPr>
          <a:lstStyle/>
          <a:p>
            <a:pPr algn="dist"/>
            <a:r>
              <a:rPr lang="en-US" altLang="zh-CN" sz="2800" dirty="0">
                <a:solidFill>
                  <a:schemeClr val="tx1">
                    <a:lumMod val="65000"/>
                    <a:lumOff val="35000"/>
                  </a:schemeClr>
                </a:solidFill>
                <a:latin typeface="华文楷体" panose="02010600040101010101" pitchFamily="2" charset="-122"/>
                <a:ea typeface="华文楷体" panose="02010600040101010101" pitchFamily="2" charset="-122"/>
              </a:rPr>
              <a:t>——</a:t>
            </a:r>
            <a:r>
              <a:rPr lang="zh-CN" altLang="en-US" sz="2800" dirty="0">
                <a:solidFill>
                  <a:schemeClr val="tx1">
                    <a:lumMod val="65000"/>
                    <a:lumOff val="35000"/>
                  </a:schemeClr>
                </a:solidFill>
                <a:latin typeface="华文楷体" panose="02010600040101010101" pitchFamily="2" charset="-122"/>
                <a:ea typeface="华文楷体" panose="02010600040101010101" pitchFamily="2" charset="-122"/>
              </a:rPr>
              <a:t>以科比投篮数据为例</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图片 4"/>
          <p:cNvPicPr>
            <a:picLocks noChangeAspect="1"/>
          </p:cNvPicPr>
          <p:nvPr/>
        </p:nvPicPr>
        <p:blipFill>
          <a:blip r:embed="rId3" cstate="screen"/>
          <a:stretch>
            <a:fillRect/>
          </a:stretch>
        </p:blipFill>
        <p:spPr>
          <a:xfrm>
            <a:off x="155187" y="530612"/>
            <a:ext cx="5796776" cy="5796776"/>
          </a:xfrm>
          <a:prstGeom prst="rect">
            <a:avLst/>
          </a:prstGeom>
        </p:spPr>
      </p:pic>
      <p:sp>
        <p:nvSpPr>
          <p:cNvPr id="1048687" name="文本框 16"/>
          <p:cNvSpPr txBox="1"/>
          <p:nvPr/>
        </p:nvSpPr>
        <p:spPr>
          <a:xfrm>
            <a:off x="8164800" y="1342800"/>
            <a:ext cx="3761756" cy="769441"/>
          </a:xfrm>
          <a:prstGeom prst="rect">
            <a:avLst/>
          </a:prstGeom>
          <a:noFill/>
        </p:spPr>
        <p:txBody>
          <a:bodyPr wrap="square" rtlCol="0">
            <a:spAutoFit/>
          </a:bodyPr>
          <a:lstStyle/>
          <a:p>
            <a:pPr algn="dist"/>
            <a:r>
              <a:rPr lang="en-US" altLang="zh-CN" sz="4400" dirty="0">
                <a:solidFill>
                  <a:srgbClr val="0C98A6"/>
                </a:solidFill>
                <a:latin typeface="黑体" panose="02010609060101010101" pitchFamily="49" charset="-122"/>
                <a:ea typeface="黑体" panose="02010609060101010101" pitchFamily="49" charset="-122"/>
              </a:rPr>
              <a:t>INTERNET</a:t>
            </a:r>
            <a:endParaRPr lang="zh-CN" altLang="en-US" sz="4400" dirty="0">
              <a:solidFill>
                <a:srgbClr val="0C98A6"/>
              </a:solidFill>
              <a:latin typeface="黑体" panose="02010609060101010101" pitchFamily="49" charset="-122"/>
              <a:ea typeface="黑体" panose="02010609060101010101" pitchFamily="49" charset="-122"/>
            </a:endParaRPr>
          </a:p>
        </p:txBody>
      </p:sp>
      <p:sp>
        <p:nvSpPr>
          <p:cNvPr id="1048688" name="文本框 17"/>
          <p:cNvSpPr txBox="1"/>
          <p:nvPr/>
        </p:nvSpPr>
        <p:spPr>
          <a:xfrm>
            <a:off x="6130800" y="1994400"/>
            <a:ext cx="5796776" cy="769441"/>
          </a:xfrm>
          <a:prstGeom prst="rect">
            <a:avLst/>
          </a:prstGeom>
          <a:noFill/>
        </p:spPr>
        <p:txBody>
          <a:bodyPr wrap="square" rtlCol="0">
            <a:spAutoFit/>
          </a:bodyPr>
          <a:lstStyle/>
          <a:p>
            <a:pPr algn="dist"/>
            <a:r>
              <a:rPr lang="zh-CN" altLang="en-US" sz="4400" dirty="0">
                <a:solidFill>
                  <a:schemeClr val="tx1">
                    <a:lumMod val="65000"/>
                    <a:lumOff val="35000"/>
                  </a:schemeClr>
                </a:solidFill>
                <a:latin typeface="黑体" panose="02010609060101010101" pitchFamily="49" charset="-122"/>
                <a:ea typeface="黑体" panose="02010609060101010101" pitchFamily="49" charset="-122"/>
              </a:rPr>
              <a:t>投篮空间位置分析</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a:extLst>
              <a:ext uri="{FF2B5EF4-FFF2-40B4-BE49-F238E27FC236}">
                <a16:creationId xmlns:a16="http://schemas.microsoft.com/office/drawing/2014/main" id="{2B9C4899-F7ED-4A54-800A-B77956CEBC57}"/>
              </a:ext>
            </a:extLst>
          </p:cNvPr>
          <p:cNvSpPr/>
          <p:nvPr/>
        </p:nvSpPr>
        <p:spPr>
          <a:xfrm>
            <a:off x="3356449" y="599551"/>
            <a:ext cx="6044726" cy="857774"/>
          </a:xfrm>
          <a:prstGeom prst="rect">
            <a:avLst/>
          </a:prstGeom>
          <a:solidFill>
            <a:srgbClr val="0C98A6"/>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endParaRPr sz="2400" dirty="0">
              <a:solidFill>
                <a:schemeClr val="bg1"/>
              </a:solidFill>
              <a:latin typeface="Trebuchet MS" panose="020B0603020202020204" pitchFamily="34" charset="0"/>
              <a:sym typeface="Helvetica" pitchFamily="2" charset="0"/>
            </a:endParaRPr>
          </a:p>
        </p:txBody>
      </p:sp>
      <p:sp>
        <p:nvSpPr>
          <p:cNvPr id="28" name="矩形 49">
            <a:extLst>
              <a:ext uri="{FF2B5EF4-FFF2-40B4-BE49-F238E27FC236}">
                <a16:creationId xmlns:a16="http://schemas.microsoft.com/office/drawing/2014/main" id="{7ABF1AAE-2BC2-40AC-B688-9EEB87BBD532}"/>
              </a:ext>
            </a:extLst>
          </p:cNvPr>
          <p:cNvSpPr/>
          <p:nvPr/>
        </p:nvSpPr>
        <p:spPr>
          <a:xfrm>
            <a:off x="267630" y="110084"/>
            <a:ext cx="164123" cy="656493"/>
          </a:xfrm>
          <a:prstGeom prst="rect">
            <a:avLst/>
          </a:prstGeom>
          <a:solidFill>
            <a:srgbClr val="ED6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50">
            <a:extLst>
              <a:ext uri="{FF2B5EF4-FFF2-40B4-BE49-F238E27FC236}">
                <a16:creationId xmlns:a16="http://schemas.microsoft.com/office/drawing/2014/main" id="{5575B712-5931-4B23-8E21-C44C03F6423A}"/>
              </a:ext>
            </a:extLst>
          </p:cNvPr>
          <p:cNvSpPr/>
          <p:nvPr/>
        </p:nvSpPr>
        <p:spPr>
          <a:xfrm>
            <a:off x="51613" y="262484"/>
            <a:ext cx="164123" cy="656493"/>
          </a:xfrm>
          <a:prstGeom prst="rect">
            <a:avLst/>
          </a:prstGeom>
          <a:solidFill>
            <a:srgbClr val="0C98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 Placeholder 4">
            <a:extLst>
              <a:ext uri="{FF2B5EF4-FFF2-40B4-BE49-F238E27FC236}">
                <a16:creationId xmlns:a16="http://schemas.microsoft.com/office/drawing/2014/main" id="{6A216948-645F-447F-B4AE-20B105C50DBB}"/>
              </a:ext>
            </a:extLst>
          </p:cNvPr>
          <p:cNvSpPr txBox="1"/>
          <p:nvPr/>
        </p:nvSpPr>
        <p:spPr>
          <a:xfrm>
            <a:off x="3724866" y="689513"/>
            <a:ext cx="6276384" cy="1097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pPr>
            <a:r>
              <a:rPr lang="en-US" altLang="zh-CN" sz="3200" b="1" i="0" dirty="0">
                <a:solidFill>
                  <a:schemeClr val="bg1"/>
                </a:solidFill>
                <a:effectLst/>
                <a:latin typeface="Helvetica Neue"/>
              </a:rPr>
              <a:t>scikit-learn (</a:t>
            </a:r>
            <a:r>
              <a:rPr lang="en-US" altLang="zh-CN" sz="3200" b="1" i="0" dirty="0" err="1">
                <a:solidFill>
                  <a:schemeClr val="bg1"/>
                </a:solidFill>
                <a:effectLst/>
                <a:latin typeface="Helvetica Neue"/>
              </a:rPr>
              <a:t>sklearn</a:t>
            </a:r>
            <a:r>
              <a:rPr lang="en-US" altLang="zh-CN" sz="3200" b="1" i="0" dirty="0">
                <a:solidFill>
                  <a:schemeClr val="bg1"/>
                </a:solidFill>
                <a:effectLst/>
                <a:latin typeface="Helvetica Neue"/>
              </a:rPr>
              <a:t>) </a:t>
            </a:r>
            <a:r>
              <a:rPr lang="zh-CN" altLang="en-US" sz="3200" b="1" i="0" dirty="0">
                <a:solidFill>
                  <a:schemeClr val="bg1"/>
                </a:solidFill>
                <a:effectLst/>
                <a:latin typeface="Helvetica Neue"/>
              </a:rPr>
              <a:t>介绍</a:t>
            </a:r>
            <a:endParaRPr lang="id-ID" sz="4400" dirty="0">
              <a:solidFill>
                <a:schemeClr val="bg1"/>
              </a:solidFill>
              <a:latin typeface="黑体" panose="02010609060101010101" pitchFamily="49" charset="-122"/>
              <a:ea typeface="黑体" panose="02010609060101010101" pitchFamily="49" charset="-122"/>
              <a:cs typeface="Calibri"/>
            </a:endParaRPr>
          </a:p>
        </p:txBody>
      </p:sp>
      <p:sp>
        <p:nvSpPr>
          <p:cNvPr id="15" name="文本框 47">
            <a:extLst>
              <a:ext uri="{FF2B5EF4-FFF2-40B4-BE49-F238E27FC236}">
                <a16:creationId xmlns:a16="http://schemas.microsoft.com/office/drawing/2014/main" id="{578AE1D8-9459-4241-8E86-DC84AD14CC8D}"/>
              </a:ext>
            </a:extLst>
          </p:cNvPr>
          <p:cNvSpPr txBox="1"/>
          <p:nvPr/>
        </p:nvSpPr>
        <p:spPr>
          <a:xfrm>
            <a:off x="584153" y="414884"/>
            <a:ext cx="2133781" cy="369332"/>
          </a:xfrm>
          <a:prstGeom prst="rect">
            <a:avLst/>
          </a:prstGeom>
          <a:noFill/>
        </p:spPr>
        <p:txBody>
          <a:bodyPr wrap="square" rtlCol="0">
            <a:spAutoFit/>
            <a:scene3d>
              <a:camera prst="orthographicFront"/>
              <a:lightRig rig="threePt" dir="t"/>
            </a:scene3d>
            <a:sp3d contourW="12700"/>
          </a:bodyPr>
          <a:lstStyle/>
          <a:p>
            <a:pPr algn="dist"/>
            <a:r>
              <a:rPr lang="zh-CN" altLang="en-US" sz="1800" dirty="0">
                <a:solidFill>
                  <a:schemeClr val="tx1">
                    <a:lumMod val="65000"/>
                    <a:lumOff val="35000"/>
                  </a:schemeClr>
                </a:solidFill>
                <a:latin typeface="黑体" panose="02010609060101010101" pitchFamily="49" charset="-122"/>
                <a:ea typeface="黑体" panose="02010609060101010101" pitchFamily="49" charset="-122"/>
              </a:rPr>
              <a:t>投篮空间位置分析</a:t>
            </a:r>
          </a:p>
        </p:txBody>
      </p:sp>
      <p:pic>
        <p:nvPicPr>
          <p:cNvPr id="3" name="图片 2">
            <a:extLst>
              <a:ext uri="{FF2B5EF4-FFF2-40B4-BE49-F238E27FC236}">
                <a16:creationId xmlns:a16="http://schemas.microsoft.com/office/drawing/2014/main" id="{F2ED10EE-B76A-4848-BE6C-7F1E0A22BD97}"/>
              </a:ext>
            </a:extLst>
          </p:cNvPr>
          <p:cNvPicPr>
            <a:picLocks noChangeAspect="1"/>
          </p:cNvPicPr>
          <p:nvPr/>
        </p:nvPicPr>
        <p:blipFill>
          <a:blip r:embed="rId3"/>
          <a:stretch>
            <a:fillRect/>
          </a:stretch>
        </p:blipFill>
        <p:spPr>
          <a:xfrm>
            <a:off x="584153" y="1617471"/>
            <a:ext cx="5266125" cy="4726179"/>
          </a:xfrm>
          <a:prstGeom prst="rect">
            <a:avLst/>
          </a:prstGeom>
        </p:spPr>
      </p:pic>
      <p:pic>
        <p:nvPicPr>
          <p:cNvPr id="4" name="图片 3">
            <a:extLst>
              <a:ext uri="{FF2B5EF4-FFF2-40B4-BE49-F238E27FC236}">
                <a16:creationId xmlns:a16="http://schemas.microsoft.com/office/drawing/2014/main" id="{DCA1E938-AC01-431B-A258-CC923C026D48}"/>
              </a:ext>
            </a:extLst>
          </p:cNvPr>
          <p:cNvPicPr>
            <a:picLocks noChangeAspect="1"/>
          </p:cNvPicPr>
          <p:nvPr/>
        </p:nvPicPr>
        <p:blipFill>
          <a:blip r:embed="rId4"/>
          <a:stretch>
            <a:fillRect/>
          </a:stretch>
        </p:blipFill>
        <p:spPr>
          <a:xfrm>
            <a:off x="6657975" y="1617471"/>
            <a:ext cx="4972049" cy="5187688"/>
          </a:xfrm>
          <a:prstGeom prst="rect">
            <a:avLst/>
          </a:prstGeom>
        </p:spPr>
      </p:pic>
      <p:sp>
        <p:nvSpPr>
          <p:cNvPr id="13" name="文本框 12">
            <a:extLst>
              <a:ext uri="{FF2B5EF4-FFF2-40B4-BE49-F238E27FC236}">
                <a16:creationId xmlns:a16="http://schemas.microsoft.com/office/drawing/2014/main" id="{54637A63-D408-4B4C-B065-7D8D07C00FE7}"/>
              </a:ext>
            </a:extLst>
          </p:cNvPr>
          <p:cNvSpPr txBox="1"/>
          <p:nvPr/>
        </p:nvSpPr>
        <p:spPr>
          <a:xfrm>
            <a:off x="349691" y="6378584"/>
            <a:ext cx="6096000" cy="307777"/>
          </a:xfrm>
          <a:prstGeom prst="rect">
            <a:avLst/>
          </a:prstGeom>
          <a:noFill/>
        </p:spPr>
        <p:txBody>
          <a:bodyPr wrap="square">
            <a:spAutoFit/>
          </a:bodyPr>
          <a:lstStyle/>
          <a:p>
            <a:r>
              <a:rPr lang="zh-CN" altLang="en-US" sz="1400" dirty="0"/>
              <a:t>参考：</a:t>
            </a:r>
            <a:r>
              <a:rPr lang="en-US" altLang="zh-CN" sz="1400" dirty="0"/>
              <a:t>https://sklearn.apachecn.org/docs/master/20.html</a:t>
            </a:r>
            <a:endParaRPr lang="zh-CN" altLang="en-US" sz="1400" dirty="0"/>
          </a:p>
        </p:txBody>
      </p:sp>
    </p:spTree>
    <p:extLst>
      <p:ext uri="{BB962C8B-B14F-4D97-AF65-F5344CB8AC3E}">
        <p14:creationId xmlns:p14="http://schemas.microsoft.com/office/powerpoint/2010/main" val="13982001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矩形 49"/>
          <p:cNvSpPr/>
          <p:nvPr/>
        </p:nvSpPr>
        <p:spPr>
          <a:xfrm>
            <a:off x="267630" y="110084"/>
            <a:ext cx="164123" cy="656493"/>
          </a:xfrm>
          <a:prstGeom prst="rect">
            <a:avLst/>
          </a:prstGeom>
          <a:solidFill>
            <a:srgbClr val="ED6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96" name="矩形 50"/>
          <p:cNvSpPr/>
          <p:nvPr/>
        </p:nvSpPr>
        <p:spPr>
          <a:xfrm>
            <a:off x="51613" y="262484"/>
            <a:ext cx="164123" cy="656493"/>
          </a:xfrm>
          <a:prstGeom prst="rect">
            <a:avLst/>
          </a:prstGeom>
          <a:solidFill>
            <a:srgbClr val="0C98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4ACE81AB-358E-4A0F-A427-39A91C637A4B}"/>
              </a:ext>
            </a:extLst>
          </p:cNvPr>
          <p:cNvSpPr/>
          <p:nvPr/>
        </p:nvSpPr>
        <p:spPr>
          <a:xfrm>
            <a:off x="1962150" y="1376039"/>
            <a:ext cx="2624079" cy="892552"/>
          </a:xfrm>
          <a:prstGeom prst="rect">
            <a:avLst/>
          </a:prstGeom>
          <a:solidFill>
            <a:srgbClr val="0C98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98" name="Oval 5"/>
          <p:cNvSpPr>
            <a:spLocks noChangeAspect="1"/>
          </p:cNvSpPr>
          <p:nvPr/>
        </p:nvSpPr>
        <p:spPr>
          <a:xfrm>
            <a:off x="349691" y="1268020"/>
            <a:ext cx="982804" cy="982804"/>
          </a:xfrm>
          <a:prstGeom prst="ellipse">
            <a:avLst/>
          </a:prstGeom>
          <a:solidFill>
            <a:srgbClr val="0C98A6"/>
          </a:solidFill>
          <a:ln w="38100">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1185304">
              <a:lnSpc>
                <a:spcPct val="90000"/>
              </a:lnSpc>
              <a:spcBef>
                <a:spcPct val="0"/>
              </a:spcBef>
              <a:spcAft>
                <a:spcPct val="35000"/>
              </a:spcAft>
            </a:pPr>
            <a:r>
              <a:rPr lang="en-US" sz="3200" dirty="0">
                <a:solidFill>
                  <a:schemeClr val="bg1"/>
                </a:solidFill>
                <a:latin typeface="黑体" panose="02010609060101010101" pitchFamily="49" charset="-122"/>
                <a:ea typeface="黑体" panose="02010609060101010101" pitchFamily="49" charset="-122"/>
                <a:cs typeface="+mn-ea"/>
                <a:sym typeface="+mn-lt"/>
              </a:rPr>
              <a:t>1</a:t>
            </a:r>
          </a:p>
        </p:txBody>
      </p:sp>
      <p:sp>
        <p:nvSpPr>
          <p:cNvPr id="2" name="矩形 1">
            <a:extLst>
              <a:ext uri="{FF2B5EF4-FFF2-40B4-BE49-F238E27FC236}">
                <a16:creationId xmlns:a16="http://schemas.microsoft.com/office/drawing/2014/main" id="{300D88E8-7E28-4909-B8FD-E2A0C6C03060}"/>
              </a:ext>
            </a:extLst>
          </p:cNvPr>
          <p:cNvSpPr/>
          <p:nvPr/>
        </p:nvSpPr>
        <p:spPr>
          <a:xfrm>
            <a:off x="349691" y="2583402"/>
            <a:ext cx="5184334" cy="3240349"/>
          </a:xfrm>
          <a:prstGeom prst="rect">
            <a:avLst/>
          </a:prstGeom>
          <a:solidFill>
            <a:srgbClr val="0C98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07" name="文本框 23"/>
          <p:cNvSpPr txBox="1"/>
          <p:nvPr/>
        </p:nvSpPr>
        <p:spPr>
          <a:xfrm>
            <a:off x="556300" y="2842647"/>
            <a:ext cx="4785418" cy="3170099"/>
          </a:xfrm>
          <a:prstGeom prst="rect">
            <a:avLst/>
          </a:prstGeom>
          <a:noFill/>
        </p:spPr>
        <p:txBody>
          <a:bodyPr wrap="square" rtlCol="0">
            <a:spAutoFit/>
            <a:scene3d>
              <a:camera prst="orthographicFront"/>
              <a:lightRig rig="threePt" dir="t"/>
            </a:scene3d>
            <a:sp3d contourW="12700"/>
          </a:bodyPr>
          <a:lstStyle/>
          <a:p>
            <a:pPr algn="just"/>
            <a:r>
              <a:rPr lang="zh-CN" altLang="en-US" sz="2000" b="0" i="0" dirty="0">
                <a:solidFill>
                  <a:schemeClr val="bg1"/>
                </a:solidFill>
                <a:effectLst/>
                <a:latin typeface="-apple-system"/>
              </a:rPr>
              <a:t>高斯混合模型（</a:t>
            </a:r>
            <a:r>
              <a:rPr lang="en-US" altLang="zh-CN" sz="2000" b="0" i="0" dirty="0">
                <a:solidFill>
                  <a:schemeClr val="bg1"/>
                </a:solidFill>
                <a:effectLst/>
                <a:latin typeface="-apple-system"/>
              </a:rPr>
              <a:t>Gaussian Mixed Model</a:t>
            </a:r>
            <a:r>
              <a:rPr lang="zh-CN" altLang="en-US" sz="2000" b="0" i="0" dirty="0">
                <a:solidFill>
                  <a:schemeClr val="bg1"/>
                </a:solidFill>
                <a:effectLst/>
                <a:latin typeface="-apple-system"/>
              </a:rPr>
              <a:t>）指的是多个高斯分布函数的线性组合，理论上</a:t>
            </a:r>
            <a:r>
              <a:rPr lang="en-US" altLang="zh-CN" sz="2000" b="0" i="0" dirty="0">
                <a:solidFill>
                  <a:schemeClr val="bg1"/>
                </a:solidFill>
                <a:effectLst/>
                <a:latin typeface="-apple-system"/>
              </a:rPr>
              <a:t>GMM</a:t>
            </a:r>
            <a:r>
              <a:rPr lang="zh-CN" altLang="en-US" sz="2000" b="0" i="0" dirty="0">
                <a:solidFill>
                  <a:schemeClr val="bg1"/>
                </a:solidFill>
                <a:effectLst/>
                <a:latin typeface="-apple-system"/>
              </a:rPr>
              <a:t>可以拟合出任意类型的分布，通常用于解决同一集合下的数据包含多个不同的分布的情况（或者是同一类分布但参数不一样，或者是不同类型的分布，比如正态分布和伯努利分布）。</a:t>
            </a:r>
            <a:endParaRPr lang="en-US" altLang="zh-CN" sz="2000" b="0" i="0" dirty="0">
              <a:solidFill>
                <a:schemeClr val="bg1"/>
              </a:solidFill>
              <a:effectLst/>
              <a:latin typeface="-apple-system"/>
            </a:endParaRPr>
          </a:p>
          <a:p>
            <a:pPr algn="just"/>
            <a:endParaRPr lang="en-US" altLang="zh-CN" sz="2000" dirty="0">
              <a:solidFill>
                <a:schemeClr val="bg1"/>
              </a:solidFill>
              <a:latin typeface="-apple-system"/>
            </a:endParaRPr>
          </a:p>
          <a:p>
            <a:pPr algn="just"/>
            <a:endParaRPr lang="en-US" altLang="zh-CN" sz="2000" b="0" i="0" dirty="0">
              <a:solidFill>
                <a:schemeClr val="bg1"/>
              </a:solidFill>
              <a:effectLst/>
              <a:latin typeface="-apple-system"/>
            </a:endParaRPr>
          </a:p>
          <a:p>
            <a:pPr algn="just"/>
            <a:endParaRPr lang="en-US" altLang="zh-CN" sz="2000" dirty="0">
              <a:solidFill>
                <a:schemeClr val="bg1"/>
              </a:solidFill>
              <a:latin typeface="-apple-system"/>
              <a:ea typeface="黑体" panose="02010609060101010101" pitchFamily="49" charset="-122"/>
              <a:cs typeface="Tahoma" panose="020B0604030504040204" pitchFamily="34" charset="0"/>
            </a:endParaRPr>
          </a:p>
        </p:txBody>
      </p:sp>
      <p:sp>
        <p:nvSpPr>
          <p:cNvPr id="6" name="文本框 5">
            <a:extLst>
              <a:ext uri="{FF2B5EF4-FFF2-40B4-BE49-F238E27FC236}">
                <a16:creationId xmlns:a16="http://schemas.microsoft.com/office/drawing/2014/main" id="{9FB36334-8E01-46A2-B0DC-D30ABEE46253}"/>
              </a:ext>
            </a:extLst>
          </p:cNvPr>
          <p:cNvSpPr txBox="1"/>
          <p:nvPr/>
        </p:nvSpPr>
        <p:spPr>
          <a:xfrm>
            <a:off x="2248851" y="1376039"/>
            <a:ext cx="2963321" cy="1600438"/>
          </a:xfrm>
          <a:prstGeom prst="rect">
            <a:avLst/>
          </a:prstGeom>
          <a:noFill/>
        </p:spPr>
        <p:txBody>
          <a:bodyPr wrap="square" rtlCol="0">
            <a:spAutoFit/>
          </a:bodyPr>
          <a:lstStyle/>
          <a:p>
            <a:r>
              <a:rPr lang="zh-CN" altLang="en-US" sz="2400" b="1" dirty="0">
                <a:solidFill>
                  <a:schemeClr val="bg1"/>
                </a:solidFill>
                <a:latin typeface="黑体" panose="02010609060101010101" pitchFamily="49" charset="-122"/>
                <a:ea typeface="黑体" panose="02010609060101010101" pitchFamily="49" charset="-122"/>
              </a:rPr>
              <a:t>高斯混合分布</a:t>
            </a:r>
            <a:r>
              <a:rPr lang="zh-CN" altLang="en-US" sz="2800" b="1" i="0" dirty="0">
                <a:solidFill>
                  <a:schemeClr val="bg1"/>
                </a:solidFill>
                <a:effectLst/>
                <a:latin typeface="PingFang SC"/>
              </a:rPr>
              <a:t>（</a:t>
            </a:r>
            <a:r>
              <a:rPr lang="en-US" altLang="zh-CN" sz="2800" b="1" i="0" dirty="0">
                <a:solidFill>
                  <a:schemeClr val="bg1"/>
                </a:solidFill>
                <a:effectLst/>
                <a:latin typeface="PingFang SC"/>
              </a:rPr>
              <a:t>GMM</a:t>
            </a:r>
            <a:r>
              <a:rPr lang="zh-CN" altLang="en-US" sz="2800" b="1" i="0" dirty="0">
                <a:solidFill>
                  <a:schemeClr val="bg1"/>
                </a:solidFill>
                <a:effectLst/>
                <a:latin typeface="PingFang SC"/>
              </a:rPr>
              <a:t>）</a:t>
            </a:r>
          </a:p>
          <a:p>
            <a:r>
              <a:rPr lang="en-US" altLang="zh-CN" sz="2800" b="1" dirty="0">
                <a:solidFill>
                  <a:schemeClr val="bg1"/>
                </a:solidFill>
                <a:latin typeface="黑体" panose="02010609060101010101" pitchFamily="49" charset="-122"/>
                <a:ea typeface="黑体" panose="02010609060101010101" pitchFamily="49" charset="-122"/>
                <a:cs typeface="Segoe UI Black" panose="020B0A02040204020203" pitchFamily="34" charset="0"/>
              </a:rPr>
              <a:t> </a:t>
            </a:r>
          </a:p>
          <a:p>
            <a:endParaRPr lang="zh-CN" altLang="en-US" dirty="0"/>
          </a:p>
        </p:txBody>
      </p:sp>
      <p:sp>
        <p:nvSpPr>
          <p:cNvPr id="11" name="文本框 47">
            <a:extLst>
              <a:ext uri="{FF2B5EF4-FFF2-40B4-BE49-F238E27FC236}">
                <a16:creationId xmlns:a16="http://schemas.microsoft.com/office/drawing/2014/main" id="{B3632941-E480-41E3-BF70-91DC89C49A7E}"/>
              </a:ext>
            </a:extLst>
          </p:cNvPr>
          <p:cNvSpPr txBox="1"/>
          <p:nvPr/>
        </p:nvSpPr>
        <p:spPr>
          <a:xfrm>
            <a:off x="584153" y="414884"/>
            <a:ext cx="2133781" cy="369332"/>
          </a:xfrm>
          <a:prstGeom prst="rect">
            <a:avLst/>
          </a:prstGeom>
          <a:noFill/>
        </p:spPr>
        <p:txBody>
          <a:bodyPr wrap="square" rtlCol="0">
            <a:spAutoFit/>
            <a:scene3d>
              <a:camera prst="orthographicFront"/>
              <a:lightRig rig="threePt" dir="t"/>
            </a:scene3d>
            <a:sp3d contourW="12700"/>
          </a:bodyPr>
          <a:lstStyle/>
          <a:p>
            <a:pPr algn="dist"/>
            <a:r>
              <a:rPr lang="zh-CN" altLang="en-US" sz="1800" dirty="0">
                <a:solidFill>
                  <a:schemeClr val="tx1">
                    <a:lumMod val="65000"/>
                    <a:lumOff val="35000"/>
                  </a:schemeClr>
                </a:solidFill>
                <a:latin typeface="黑体" panose="02010609060101010101" pitchFamily="49" charset="-122"/>
                <a:ea typeface="黑体" panose="02010609060101010101" pitchFamily="49" charset="-122"/>
              </a:rPr>
              <a:t>投篮空间位置分析</a:t>
            </a:r>
          </a:p>
        </p:txBody>
      </p:sp>
      <p:sp>
        <p:nvSpPr>
          <p:cNvPr id="16" name="矩形 15">
            <a:extLst>
              <a:ext uri="{FF2B5EF4-FFF2-40B4-BE49-F238E27FC236}">
                <a16:creationId xmlns:a16="http://schemas.microsoft.com/office/drawing/2014/main" id="{6154CA74-C3D7-4D0A-AF73-BD5796B998C8}"/>
              </a:ext>
            </a:extLst>
          </p:cNvPr>
          <p:cNvSpPr/>
          <p:nvPr/>
        </p:nvSpPr>
        <p:spPr>
          <a:xfrm>
            <a:off x="8338114" y="1376039"/>
            <a:ext cx="2624079" cy="892552"/>
          </a:xfrm>
          <a:prstGeom prst="rect">
            <a:avLst/>
          </a:prstGeom>
          <a:solidFill>
            <a:srgbClr val="ED6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Oval 5">
            <a:extLst>
              <a:ext uri="{FF2B5EF4-FFF2-40B4-BE49-F238E27FC236}">
                <a16:creationId xmlns:a16="http://schemas.microsoft.com/office/drawing/2014/main" id="{8C4062DB-E70D-451C-BCCB-15514D53850F}"/>
              </a:ext>
            </a:extLst>
          </p:cNvPr>
          <p:cNvSpPr>
            <a:spLocks noChangeAspect="1"/>
          </p:cNvSpPr>
          <p:nvPr/>
        </p:nvSpPr>
        <p:spPr>
          <a:xfrm>
            <a:off x="6725655" y="1268020"/>
            <a:ext cx="982804" cy="982804"/>
          </a:xfrm>
          <a:prstGeom prst="ellipse">
            <a:avLst/>
          </a:prstGeom>
          <a:solidFill>
            <a:srgbClr val="ED6D4F"/>
          </a:solidFill>
          <a:ln w="38100">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1185304">
              <a:lnSpc>
                <a:spcPct val="90000"/>
              </a:lnSpc>
              <a:spcBef>
                <a:spcPct val="0"/>
              </a:spcBef>
              <a:spcAft>
                <a:spcPct val="35000"/>
              </a:spcAft>
            </a:pPr>
            <a:r>
              <a:rPr lang="en-US" sz="3200" dirty="0">
                <a:solidFill>
                  <a:schemeClr val="bg1"/>
                </a:solidFill>
                <a:latin typeface="黑体" panose="02010609060101010101" pitchFamily="49" charset="-122"/>
                <a:ea typeface="黑体" panose="02010609060101010101" pitchFamily="49" charset="-122"/>
                <a:cs typeface="+mn-ea"/>
                <a:sym typeface="+mn-lt"/>
              </a:rPr>
              <a:t>2</a:t>
            </a:r>
          </a:p>
        </p:txBody>
      </p:sp>
      <p:sp>
        <p:nvSpPr>
          <p:cNvPr id="18" name="矩形 17">
            <a:extLst>
              <a:ext uri="{FF2B5EF4-FFF2-40B4-BE49-F238E27FC236}">
                <a16:creationId xmlns:a16="http://schemas.microsoft.com/office/drawing/2014/main" id="{5F19FAD9-B852-4B52-9DEA-4192E76DA9AA}"/>
              </a:ext>
            </a:extLst>
          </p:cNvPr>
          <p:cNvSpPr/>
          <p:nvPr/>
        </p:nvSpPr>
        <p:spPr>
          <a:xfrm>
            <a:off x="6486525" y="2534857"/>
            <a:ext cx="5509178" cy="3240349"/>
          </a:xfrm>
          <a:prstGeom prst="rect">
            <a:avLst/>
          </a:prstGeom>
          <a:solidFill>
            <a:srgbClr val="ED6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7C2A94CC-2B69-4FFA-B9C2-169253DD7A2E}"/>
              </a:ext>
            </a:extLst>
          </p:cNvPr>
          <p:cNvSpPr txBox="1"/>
          <p:nvPr/>
        </p:nvSpPr>
        <p:spPr>
          <a:xfrm>
            <a:off x="8628527" y="1493783"/>
            <a:ext cx="2963321" cy="923330"/>
          </a:xfrm>
          <a:prstGeom prst="rect">
            <a:avLst/>
          </a:prstGeom>
          <a:noFill/>
        </p:spPr>
        <p:txBody>
          <a:bodyPr wrap="square" rtlCol="0">
            <a:spAutoFit/>
          </a:bodyPr>
          <a:lstStyle/>
          <a:p>
            <a:pPr algn="l"/>
            <a:r>
              <a:rPr lang="en-US" altLang="zh-CN" sz="3200" b="1" dirty="0">
                <a:solidFill>
                  <a:schemeClr val="bg1"/>
                </a:solidFill>
                <a:latin typeface="PingFang SC"/>
              </a:rPr>
              <a:t>EM</a:t>
            </a:r>
            <a:r>
              <a:rPr lang="zh-CN" altLang="en-US" sz="3200" b="1" dirty="0">
                <a:solidFill>
                  <a:schemeClr val="bg1"/>
                </a:solidFill>
                <a:latin typeface="PingFang SC"/>
              </a:rPr>
              <a:t>算法</a:t>
            </a:r>
            <a:r>
              <a:rPr lang="en-US" altLang="zh-CN" sz="3600" b="1" dirty="0">
                <a:solidFill>
                  <a:schemeClr val="bg1"/>
                </a:solidFill>
                <a:latin typeface="黑体" panose="02010609060101010101" pitchFamily="49" charset="-122"/>
                <a:ea typeface="黑体" panose="02010609060101010101" pitchFamily="49" charset="-122"/>
                <a:cs typeface="Segoe UI Black" panose="020B0A02040204020203" pitchFamily="34" charset="0"/>
              </a:rPr>
              <a:t> </a:t>
            </a:r>
          </a:p>
          <a:p>
            <a:endParaRPr lang="zh-CN" altLang="en-US" dirty="0"/>
          </a:p>
        </p:txBody>
      </p:sp>
      <p:sp>
        <p:nvSpPr>
          <p:cNvPr id="20" name="文本框 23">
            <a:extLst>
              <a:ext uri="{FF2B5EF4-FFF2-40B4-BE49-F238E27FC236}">
                <a16:creationId xmlns:a16="http://schemas.microsoft.com/office/drawing/2014/main" id="{3384A519-AD89-47B6-9F83-B5E9A81BE24B}"/>
              </a:ext>
            </a:extLst>
          </p:cNvPr>
          <p:cNvSpPr txBox="1"/>
          <p:nvPr/>
        </p:nvSpPr>
        <p:spPr>
          <a:xfrm>
            <a:off x="6676960" y="2701146"/>
            <a:ext cx="5033931" cy="3170099"/>
          </a:xfrm>
          <a:prstGeom prst="rect">
            <a:avLst/>
          </a:prstGeom>
          <a:noFill/>
        </p:spPr>
        <p:txBody>
          <a:bodyPr wrap="square" rtlCol="0">
            <a:spAutoFit/>
            <a:scene3d>
              <a:camera prst="orthographicFront"/>
              <a:lightRig rig="threePt" dir="t"/>
            </a:scene3d>
            <a:sp3d contourW="12700"/>
          </a:bodyPr>
          <a:lstStyle/>
          <a:p>
            <a:pPr algn="l"/>
            <a:r>
              <a:rPr lang="en-US" altLang="zh-CN" sz="2000" b="0" i="0" dirty="0">
                <a:solidFill>
                  <a:schemeClr val="bg1"/>
                </a:solidFill>
                <a:effectLst/>
                <a:latin typeface="PingFang SC"/>
              </a:rPr>
              <a:t>EM</a:t>
            </a:r>
            <a:r>
              <a:rPr lang="zh-CN" altLang="en-US" sz="2000" b="0" i="0" dirty="0">
                <a:solidFill>
                  <a:schemeClr val="bg1"/>
                </a:solidFill>
                <a:effectLst/>
                <a:latin typeface="PingFang SC"/>
              </a:rPr>
              <a:t>算法称为期望极大值算法，是一种启发式的迭代算法。</a:t>
            </a:r>
          </a:p>
          <a:p>
            <a:pPr algn="l"/>
            <a:r>
              <a:rPr lang="en-US" altLang="zh-CN" sz="2000" b="0" i="0" dirty="0">
                <a:solidFill>
                  <a:schemeClr val="bg1"/>
                </a:solidFill>
                <a:effectLst/>
                <a:latin typeface="PingFang SC"/>
              </a:rPr>
              <a:t>EM</a:t>
            </a:r>
            <a:r>
              <a:rPr lang="zh-CN" altLang="en-US" sz="2000" b="0" i="0" dirty="0">
                <a:solidFill>
                  <a:schemeClr val="bg1"/>
                </a:solidFill>
                <a:effectLst/>
                <a:latin typeface="PingFang SC"/>
              </a:rPr>
              <a:t>算法的思路是使用启发式的迭代方法，既然我们无法直接求出模型分布参数，那么我们可以先猜想隐含数据（</a:t>
            </a:r>
            <a:r>
              <a:rPr lang="en-US" altLang="zh-CN" sz="2000" b="0" i="0" dirty="0">
                <a:solidFill>
                  <a:schemeClr val="bg1"/>
                </a:solidFill>
                <a:effectLst/>
                <a:latin typeface="PingFang SC"/>
              </a:rPr>
              <a:t>EM</a:t>
            </a:r>
            <a:r>
              <a:rPr lang="zh-CN" altLang="en-US" sz="2000" b="0" i="0" dirty="0">
                <a:solidFill>
                  <a:schemeClr val="bg1"/>
                </a:solidFill>
                <a:effectLst/>
                <a:latin typeface="PingFang SC"/>
              </a:rPr>
              <a:t>算法的</a:t>
            </a:r>
            <a:r>
              <a:rPr lang="en-US" altLang="zh-CN" sz="2000" b="0" i="0" dirty="0">
                <a:solidFill>
                  <a:schemeClr val="bg1"/>
                </a:solidFill>
                <a:effectLst/>
                <a:latin typeface="PingFang SC"/>
              </a:rPr>
              <a:t>E</a:t>
            </a:r>
            <a:r>
              <a:rPr lang="zh-CN" altLang="en-US" sz="2000" b="0" i="0" dirty="0">
                <a:solidFill>
                  <a:schemeClr val="bg1"/>
                </a:solidFill>
                <a:effectLst/>
                <a:latin typeface="PingFang SC"/>
              </a:rPr>
              <a:t>步），接着基于</a:t>
            </a:r>
            <a:r>
              <a:rPr lang="zh-CN" altLang="en-US" sz="2000" b="1" i="0" dirty="0">
                <a:solidFill>
                  <a:schemeClr val="bg1"/>
                </a:solidFill>
                <a:effectLst/>
                <a:latin typeface="PingFang SC"/>
              </a:rPr>
              <a:t>观察数据和猜测的隐含数据</a:t>
            </a:r>
            <a:r>
              <a:rPr lang="zh-CN" altLang="en-US" sz="2000" b="0" i="0" dirty="0">
                <a:solidFill>
                  <a:schemeClr val="bg1"/>
                </a:solidFill>
                <a:effectLst/>
                <a:latin typeface="PingFang SC"/>
              </a:rPr>
              <a:t>一起来极大化对数似然，求解我们的模型参数（</a:t>
            </a:r>
            <a:r>
              <a:rPr lang="en-US" altLang="zh-CN" sz="2000" b="0" i="0" dirty="0">
                <a:solidFill>
                  <a:schemeClr val="bg1"/>
                </a:solidFill>
                <a:effectLst/>
                <a:latin typeface="PingFang SC"/>
              </a:rPr>
              <a:t>EM</a:t>
            </a:r>
            <a:r>
              <a:rPr lang="zh-CN" altLang="en-US" sz="2000" b="0" i="0" dirty="0">
                <a:solidFill>
                  <a:schemeClr val="bg1"/>
                </a:solidFill>
                <a:effectLst/>
                <a:latin typeface="PingFang SC"/>
              </a:rPr>
              <a:t>算法的</a:t>
            </a:r>
            <a:r>
              <a:rPr lang="en-US" altLang="zh-CN" sz="2000" b="0" i="0" dirty="0">
                <a:solidFill>
                  <a:schemeClr val="bg1"/>
                </a:solidFill>
                <a:effectLst/>
                <a:latin typeface="PingFang SC"/>
              </a:rPr>
              <a:t>M</a:t>
            </a:r>
            <a:r>
              <a:rPr lang="zh-CN" altLang="en-US" sz="2000" b="0" i="0" dirty="0">
                <a:solidFill>
                  <a:schemeClr val="bg1"/>
                </a:solidFill>
                <a:effectLst/>
                <a:latin typeface="PingFang SC"/>
              </a:rPr>
              <a:t>步</a:t>
            </a:r>
            <a:r>
              <a:rPr lang="en-US" altLang="zh-CN" sz="2000" b="0" i="0" dirty="0">
                <a:solidFill>
                  <a:schemeClr val="bg1"/>
                </a:solidFill>
                <a:effectLst/>
                <a:latin typeface="PingFang SC"/>
              </a:rPr>
              <a:t>)</a:t>
            </a:r>
            <a:r>
              <a:rPr lang="zh-CN" altLang="en-US" sz="2000" b="0" i="0" dirty="0">
                <a:solidFill>
                  <a:schemeClr val="bg1"/>
                </a:solidFill>
                <a:effectLst/>
                <a:latin typeface="PingFang SC"/>
              </a:rPr>
              <a:t>。</a:t>
            </a:r>
          </a:p>
          <a:p>
            <a:pPr algn="just"/>
            <a:endParaRPr lang="en-US" altLang="zh-CN" sz="2000" b="0" i="0" dirty="0">
              <a:solidFill>
                <a:schemeClr val="bg1"/>
              </a:solidFill>
              <a:effectLst/>
              <a:latin typeface="-apple-system"/>
            </a:endParaRPr>
          </a:p>
          <a:p>
            <a:pPr algn="just"/>
            <a:endParaRPr lang="en-US" altLang="zh-CN" sz="2000" dirty="0">
              <a:solidFill>
                <a:schemeClr val="bg1"/>
              </a:solidFill>
              <a:latin typeface="-apple-system"/>
              <a:ea typeface="黑体" panose="02010609060101010101" pitchFamily="49" charset="-122"/>
              <a:cs typeface="Tahoma" panose="020B060403050404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a:extLst>
              <a:ext uri="{FF2B5EF4-FFF2-40B4-BE49-F238E27FC236}">
                <a16:creationId xmlns:a16="http://schemas.microsoft.com/office/drawing/2014/main" id="{2543E254-4673-48A3-93AD-683B84945015}"/>
              </a:ext>
            </a:extLst>
          </p:cNvPr>
          <p:cNvSpPr/>
          <p:nvPr/>
        </p:nvSpPr>
        <p:spPr>
          <a:xfrm>
            <a:off x="4375436" y="590730"/>
            <a:ext cx="4094540" cy="871597"/>
          </a:xfrm>
          <a:prstGeom prst="rect">
            <a:avLst/>
          </a:prstGeom>
          <a:solidFill>
            <a:srgbClr val="ED6D4F"/>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endParaRPr sz="2400" dirty="0">
              <a:solidFill>
                <a:schemeClr val="bg1"/>
              </a:solidFill>
              <a:latin typeface="Trebuchet MS" panose="020B0603020202020204" pitchFamily="34" charset="0"/>
              <a:sym typeface="Helvetica" pitchFamily="2" charset="0"/>
            </a:endParaRPr>
          </a:p>
        </p:txBody>
      </p:sp>
      <p:sp>
        <p:nvSpPr>
          <p:cNvPr id="28" name="矩形 49">
            <a:extLst>
              <a:ext uri="{FF2B5EF4-FFF2-40B4-BE49-F238E27FC236}">
                <a16:creationId xmlns:a16="http://schemas.microsoft.com/office/drawing/2014/main" id="{7ABF1AAE-2BC2-40AC-B688-9EEB87BBD532}"/>
              </a:ext>
            </a:extLst>
          </p:cNvPr>
          <p:cNvSpPr/>
          <p:nvPr/>
        </p:nvSpPr>
        <p:spPr>
          <a:xfrm>
            <a:off x="267630" y="110084"/>
            <a:ext cx="164123" cy="656493"/>
          </a:xfrm>
          <a:prstGeom prst="rect">
            <a:avLst/>
          </a:prstGeom>
          <a:solidFill>
            <a:srgbClr val="ED6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50">
            <a:extLst>
              <a:ext uri="{FF2B5EF4-FFF2-40B4-BE49-F238E27FC236}">
                <a16:creationId xmlns:a16="http://schemas.microsoft.com/office/drawing/2014/main" id="{5575B712-5931-4B23-8E21-C44C03F6423A}"/>
              </a:ext>
            </a:extLst>
          </p:cNvPr>
          <p:cNvSpPr/>
          <p:nvPr/>
        </p:nvSpPr>
        <p:spPr>
          <a:xfrm>
            <a:off x="51613" y="262484"/>
            <a:ext cx="164123" cy="656493"/>
          </a:xfrm>
          <a:prstGeom prst="rect">
            <a:avLst/>
          </a:prstGeom>
          <a:solidFill>
            <a:srgbClr val="0C98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 Placeholder 4">
            <a:extLst>
              <a:ext uri="{FF2B5EF4-FFF2-40B4-BE49-F238E27FC236}">
                <a16:creationId xmlns:a16="http://schemas.microsoft.com/office/drawing/2014/main" id="{6A216948-645F-447F-B4AE-20B105C50DBB}"/>
              </a:ext>
            </a:extLst>
          </p:cNvPr>
          <p:cNvSpPr txBox="1"/>
          <p:nvPr/>
        </p:nvSpPr>
        <p:spPr>
          <a:xfrm>
            <a:off x="4651141" y="608550"/>
            <a:ext cx="3620403" cy="1097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pPr>
            <a:r>
              <a:rPr lang="zh-CN" altLang="en-US" sz="4400" dirty="0">
                <a:solidFill>
                  <a:schemeClr val="bg1"/>
                </a:solidFill>
                <a:latin typeface="黑体" panose="02010609060101010101" pitchFamily="49" charset="-122"/>
                <a:ea typeface="黑体" panose="02010609060101010101" pitchFamily="49" charset="-122"/>
                <a:cs typeface="Calibri"/>
              </a:rPr>
              <a:t>简单推导过程</a:t>
            </a:r>
            <a:endParaRPr lang="id-ID" altLang="zh-CN" sz="4400" dirty="0">
              <a:solidFill>
                <a:schemeClr val="bg1"/>
              </a:solidFill>
              <a:latin typeface="黑体" panose="02010609060101010101" pitchFamily="49" charset="-122"/>
              <a:ea typeface="黑体" panose="02010609060101010101" pitchFamily="49" charset="-122"/>
              <a:cs typeface="Calibri"/>
            </a:endParaRPr>
          </a:p>
        </p:txBody>
      </p:sp>
      <p:sp>
        <p:nvSpPr>
          <p:cNvPr id="15" name="文本框 47">
            <a:extLst>
              <a:ext uri="{FF2B5EF4-FFF2-40B4-BE49-F238E27FC236}">
                <a16:creationId xmlns:a16="http://schemas.microsoft.com/office/drawing/2014/main" id="{578AE1D8-9459-4241-8E86-DC84AD14CC8D}"/>
              </a:ext>
            </a:extLst>
          </p:cNvPr>
          <p:cNvSpPr txBox="1"/>
          <p:nvPr/>
        </p:nvSpPr>
        <p:spPr>
          <a:xfrm>
            <a:off x="584153" y="414884"/>
            <a:ext cx="2133781" cy="369332"/>
          </a:xfrm>
          <a:prstGeom prst="rect">
            <a:avLst/>
          </a:prstGeom>
          <a:noFill/>
        </p:spPr>
        <p:txBody>
          <a:bodyPr wrap="square" rtlCol="0">
            <a:spAutoFit/>
            <a:scene3d>
              <a:camera prst="orthographicFront"/>
              <a:lightRig rig="threePt" dir="t"/>
            </a:scene3d>
            <a:sp3d contourW="12700"/>
          </a:bodyPr>
          <a:lstStyle/>
          <a:p>
            <a:pPr algn="dist"/>
            <a:r>
              <a:rPr lang="zh-CN" altLang="en-US" sz="1800" dirty="0">
                <a:solidFill>
                  <a:schemeClr val="tx1">
                    <a:lumMod val="65000"/>
                    <a:lumOff val="35000"/>
                  </a:schemeClr>
                </a:solidFill>
                <a:latin typeface="黑体" panose="02010609060101010101" pitchFamily="49" charset="-122"/>
                <a:ea typeface="黑体" panose="02010609060101010101" pitchFamily="49" charset="-122"/>
              </a:rPr>
              <a:t>投篮空间位置分析</a:t>
            </a:r>
          </a:p>
        </p:txBody>
      </p:sp>
      <p:sp>
        <p:nvSpPr>
          <p:cNvPr id="14" name="文本框 13">
            <a:extLst>
              <a:ext uri="{FF2B5EF4-FFF2-40B4-BE49-F238E27FC236}">
                <a16:creationId xmlns:a16="http://schemas.microsoft.com/office/drawing/2014/main" id="{00D5E7FB-F262-4F46-B45E-90194FD07AF0}"/>
              </a:ext>
            </a:extLst>
          </p:cNvPr>
          <p:cNvSpPr txBox="1"/>
          <p:nvPr/>
        </p:nvSpPr>
        <p:spPr>
          <a:xfrm>
            <a:off x="431753" y="1724182"/>
            <a:ext cx="6096000" cy="369332"/>
          </a:xfrm>
          <a:prstGeom prst="rect">
            <a:avLst/>
          </a:prstGeom>
          <a:noFill/>
        </p:spPr>
        <p:txBody>
          <a:bodyPr wrap="square">
            <a:spAutoFit/>
          </a:bodyPr>
          <a:lstStyle/>
          <a:p>
            <a:r>
              <a:rPr lang="en-US" altLang="zh-CN" b="0" i="0" dirty="0">
                <a:solidFill>
                  <a:srgbClr val="333333"/>
                </a:solidFill>
                <a:effectLst/>
                <a:latin typeface="PingFang SC"/>
              </a:rPr>
              <a:t>EM</a:t>
            </a:r>
            <a:r>
              <a:rPr lang="zh-CN" altLang="en-US" b="0" i="0" dirty="0">
                <a:solidFill>
                  <a:srgbClr val="333333"/>
                </a:solidFill>
                <a:effectLst/>
                <a:latin typeface="PingFang SC"/>
              </a:rPr>
              <a:t>算法的一般形式：</a:t>
            </a:r>
            <a:endParaRPr lang="zh-CN" altLang="en-US" dirty="0"/>
          </a:p>
        </p:txBody>
      </p:sp>
      <p:sp>
        <p:nvSpPr>
          <p:cNvPr id="18" name="文本框 17">
            <a:extLst>
              <a:ext uri="{FF2B5EF4-FFF2-40B4-BE49-F238E27FC236}">
                <a16:creationId xmlns:a16="http://schemas.microsoft.com/office/drawing/2014/main" id="{4B9D6EFC-4136-48FF-8E52-7E6D9762D87A}"/>
              </a:ext>
            </a:extLst>
          </p:cNvPr>
          <p:cNvSpPr txBox="1"/>
          <p:nvPr/>
        </p:nvSpPr>
        <p:spPr>
          <a:xfrm>
            <a:off x="5223544" y="1783020"/>
            <a:ext cx="6096000" cy="923330"/>
          </a:xfrm>
          <a:prstGeom prst="rect">
            <a:avLst/>
          </a:prstGeom>
          <a:noFill/>
        </p:spPr>
        <p:txBody>
          <a:bodyPr wrap="square">
            <a:spAutoFit/>
          </a:bodyPr>
          <a:lstStyle/>
          <a:p>
            <a:r>
              <a:rPr lang="zh-CN" altLang="en-US" b="0" i="0" dirty="0">
                <a:solidFill>
                  <a:srgbClr val="333333"/>
                </a:solidFill>
                <a:effectLst/>
                <a:latin typeface="PingFang SC"/>
              </a:rPr>
              <a:t>用高斯分布来一步一步的完成</a:t>
            </a:r>
            <a:r>
              <a:rPr lang="en-US" altLang="zh-CN" b="0" i="0" dirty="0">
                <a:solidFill>
                  <a:srgbClr val="333333"/>
                </a:solidFill>
                <a:effectLst/>
                <a:latin typeface="PingFang SC"/>
              </a:rPr>
              <a:t>EM</a:t>
            </a:r>
            <a:r>
              <a:rPr lang="zh-CN" altLang="en-US" b="0" i="0" dirty="0">
                <a:solidFill>
                  <a:srgbClr val="333333"/>
                </a:solidFill>
                <a:effectLst/>
                <a:latin typeface="PingFang SC"/>
              </a:rPr>
              <a:t>算法</a:t>
            </a:r>
            <a:endParaRPr lang="en-US" altLang="zh-CN" b="0" i="0" dirty="0">
              <a:solidFill>
                <a:srgbClr val="333333"/>
              </a:solidFill>
              <a:effectLst/>
              <a:latin typeface="PingFang SC"/>
            </a:endParaRPr>
          </a:p>
          <a:p>
            <a:r>
              <a:rPr lang="zh-CN" altLang="en-US" b="0" i="0" dirty="0">
                <a:solidFill>
                  <a:srgbClr val="333333"/>
                </a:solidFill>
                <a:effectLst/>
                <a:latin typeface="PingFang SC"/>
              </a:rPr>
              <a:t>设有随机变量</a:t>
            </a:r>
            <a:r>
              <a:rPr lang="en-US" altLang="zh-CN" dirty="0">
                <a:solidFill>
                  <a:srgbClr val="333333"/>
                </a:solidFill>
                <a:latin typeface="PingFang SC"/>
              </a:rPr>
              <a:t>X</a:t>
            </a:r>
            <a:r>
              <a:rPr lang="zh-CN" altLang="en-US" dirty="0">
                <a:solidFill>
                  <a:srgbClr val="333333"/>
                </a:solidFill>
                <a:latin typeface="PingFang SC"/>
              </a:rPr>
              <a:t>，</a:t>
            </a:r>
            <a:r>
              <a:rPr lang="zh-CN" altLang="en-US" b="0" i="0" dirty="0">
                <a:solidFill>
                  <a:srgbClr val="333333"/>
                </a:solidFill>
                <a:effectLst/>
                <a:latin typeface="PingFang SC"/>
              </a:rPr>
              <a:t>则混合高斯模型可以用下式表示：</a:t>
            </a:r>
            <a:endParaRPr lang="zh-CN" altLang="en-US" dirty="0"/>
          </a:p>
          <a:p>
            <a:endParaRPr lang="zh-CN" altLang="en-US" dirty="0"/>
          </a:p>
        </p:txBody>
      </p:sp>
      <p:pic>
        <p:nvPicPr>
          <p:cNvPr id="19" name="图片 18">
            <a:extLst>
              <a:ext uri="{FF2B5EF4-FFF2-40B4-BE49-F238E27FC236}">
                <a16:creationId xmlns:a16="http://schemas.microsoft.com/office/drawing/2014/main" id="{28D21A64-9596-4013-B585-EE7AFA8AE11B}"/>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contrast="20000"/>
                    </a14:imgEffect>
                  </a14:imgLayer>
                </a14:imgProps>
              </a:ext>
            </a:extLst>
          </a:blip>
          <a:stretch>
            <a:fillRect/>
          </a:stretch>
        </p:blipFill>
        <p:spPr>
          <a:xfrm>
            <a:off x="5495925" y="2670954"/>
            <a:ext cx="4446023" cy="2426337"/>
          </a:xfrm>
          <a:prstGeom prst="rect">
            <a:avLst/>
          </a:prstGeom>
        </p:spPr>
      </p:pic>
      <p:graphicFrame>
        <p:nvGraphicFramePr>
          <p:cNvPr id="20" name="对象 19">
            <a:extLst>
              <a:ext uri="{FF2B5EF4-FFF2-40B4-BE49-F238E27FC236}">
                <a16:creationId xmlns:a16="http://schemas.microsoft.com/office/drawing/2014/main" id="{09A2BAA5-70C4-4D87-BC94-0607E30D4D21}"/>
              </a:ext>
            </a:extLst>
          </p:cNvPr>
          <p:cNvGraphicFramePr>
            <a:graphicFrameLocks noChangeAspect="1"/>
          </p:cNvGraphicFramePr>
          <p:nvPr>
            <p:extLst>
              <p:ext uri="{D42A27DB-BD31-4B8C-83A1-F6EECF244321}">
                <p14:modId xmlns:p14="http://schemas.microsoft.com/office/powerpoint/2010/main" val="1170503943"/>
              </p:ext>
            </p:extLst>
          </p:nvPr>
        </p:nvGraphicFramePr>
        <p:xfrm>
          <a:off x="4647359" y="5710127"/>
          <a:ext cx="6846887" cy="833438"/>
        </p:xfrm>
        <a:graphic>
          <a:graphicData uri="http://schemas.openxmlformats.org/presentationml/2006/ole">
            <mc:AlternateContent xmlns:mc="http://schemas.openxmlformats.org/markup-compatibility/2006">
              <mc:Choice xmlns:v="urn:schemas-microsoft-com:vml" Requires="v">
                <p:oleObj spid="_x0000_s2099" name="Equation" r:id="rId6" imgW="3962160" imgH="482400" progId="Equation.DSMT4">
                  <p:embed/>
                </p:oleObj>
              </mc:Choice>
              <mc:Fallback>
                <p:oleObj name="Equation" r:id="rId6" imgW="3962160" imgH="482400" progId="Equation.DSMT4">
                  <p:embed/>
                  <p:pic>
                    <p:nvPicPr>
                      <p:cNvPr id="0" name=""/>
                      <p:cNvPicPr/>
                      <p:nvPr/>
                    </p:nvPicPr>
                    <p:blipFill>
                      <a:blip r:embed="rId7"/>
                      <a:stretch>
                        <a:fillRect/>
                      </a:stretch>
                    </p:blipFill>
                    <p:spPr>
                      <a:xfrm>
                        <a:off x="4647359" y="5710127"/>
                        <a:ext cx="6846887" cy="833438"/>
                      </a:xfrm>
                      <a:prstGeom prst="rect">
                        <a:avLst/>
                      </a:prstGeom>
                    </p:spPr>
                  </p:pic>
                </p:oleObj>
              </mc:Fallback>
            </mc:AlternateContent>
          </a:graphicData>
        </a:graphic>
      </p:graphicFrame>
      <p:pic>
        <p:nvPicPr>
          <p:cNvPr id="32" name="图片 31">
            <a:extLst>
              <a:ext uri="{FF2B5EF4-FFF2-40B4-BE49-F238E27FC236}">
                <a16:creationId xmlns:a16="http://schemas.microsoft.com/office/drawing/2014/main" id="{96E34167-503C-402B-917D-9059A1E9C1CF}"/>
              </a:ext>
            </a:extLst>
          </p:cNvPr>
          <p:cNvPicPr>
            <a:picLocks noChangeAspect="1"/>
          </p:cNvPicPr>
          <p:nvPr/>
        </p:nvPicPr>
        <p:blipFill>
          <a:blip r:embed="rId8">
            <a:extLst>
              <a:ext uri="{BEBA8EAE-BF5A-486C-A8C5-ECC9F3942E4B}">
                <a14:imgProps xmlns:a14="http://schemas.microsoft.com/office/drawing/2010/main">
                  <a14:imgLayer r:embed="rId9">
                    <a14:imgEffect>
                      <a14:brightnessContrast contrast="20000"/>
                    </a14:imgEffect>
                  </a14:imgLayer>
                </a14:imgProps>
              </a:ext>
            </a:extLst>
          </a:blip>
          <a:stretch>
            <a:fillRect/>
          </a:stretch>
        </p:blipFill>
        <p:spPr>
          <a:xfrm>
            <a:off x="584153" y="2428208"/>
            <a:ext cx="4435457" cy="1914761"/>
          </a:xfrm>
          <a:prstGeom prst="rect">
            <a:avLst/>
          </a:prstGeom>
        </p:spPr>
      </p:pic>
      <p:sp>
        <p:nvSpPr>
          <p:cNvPr id="36" name="文本框 35">
            <a:extLst>
              <a:ext uri="{FF2B5EF4-FFF2-40B4-BE49-F238E27FC236}">
                <a16:creationId xmlns:a16="http://schemas.microsoft.com/office/drawing/2014/main" id="{B8B602FB-3DD7-4D6D-801B-5FFB16827918}"/>
              </a:ext>
            </a:extLst>
          </p:cNvPr>
          <p:cNvSpPr txBox="1"/>
          <p:nvPr/>
        </p:nvSpPr>
        <p:spPr>
          <a:xfrm>
            <a:off x="352819" y="5710127"/>
            <a:ext cx="3126934" cy="923330"/>
          </a:xfrm>
          <a:prstGeom prst="rect">
            <a:avLst/>
          </a:prstGeom>
          <a:noFill/>
        </p:spPr>
        <p:txBody>
          <a:bodyPr wrap="square">
            <a:spAutoFit/>
          </a:bodyPr>
          <a:lstStyle/>
          <a:p>
            <a:r>
              <a:rPr lang="zh-CN" altLang="en-US" dirty="0"/>
              <a:t>参考：https://www.cnblogs.com/huangyc/p/10125117.html</a:t>
            </a:r>
          </a:p>
        </p:txBody>
      </p:sp>
    </p:spTree>
    <p:extLst>
      <p:ext uri="{BB962C8B-B14F-4D97-AF65-F5344CB8AC3E}">
        <p14:creationId xmlns:p14="http://schemas.microsoft.com/office/powerpoint/2010/main" val="25522013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a:extLst>
              <a:ext uri="{FF2B5EF4-FFF2-40B4-BE49-F238E27FC236}">
                <a16:creationId xmlns:a16="http://schemas.microsoft.com/office/drawing/2014/main" id="{2543E254-4673-48A3-93AD-683B84945015}"/>
              </a:ext>
            </a:extLst>
          </p:cNvPr>
          <p:cNvSpPr/>
          <p:nvPr/>
        </p:nvSpPr>
        <p:spPr>
          <a:xfrm>
            <a:off x="4375436" y="590730"/>
            <a:ext cx="4094540" cy="871597"/>
          </a:xfrm>
          <a:prstGeom prst="rect">
            <a:avLst/>
          </a:prstGeom>
          <a:solidFill>
            <a:srgbClr val="0C98A6"/>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endParaRPr sz="2400" dirty="0">
              <a:solidFill>
                <a:srgbClr val="0C98A6"/>
              </a:solidFill>
              <a:latin typeface="Trebuchet MS" panose="020B0603020202020204" pitchFamily="34" charset="0"/>
              <a:sym typeface="Helvetica" pitchFamily="2" charset="0"/>
            </a:endParaRPr>
          </a:p>
        </p:txBody>
      </p:sp>
      <p:sp>
        <p:nvSpPr>
          <p:cNvPr id="28" name="矩形 49">
            <a:extLst>
              <a:ext uri="{FF2B5EF4-FFF2-40B4-BE49-F238E27FC236}">
                <a16:creationId xmlns:a16="http://schemas.microsoft.com/office/drawing/2014/main" id="{7ABF1AAE-2BC2-40AC-B688-9EEB87BBD532}"/>
              </a:ext>
            </a:extLst>
          </p:cNvPr>
          <p:cNvSpPr/>
          <p:nvPr/>
        </p:nvSpPr>
        <p:spPr>
          <a:xfrm>
            <a:off x="267630" y="110084"/>
            <a:ext cx="164123" cy="656493"/>
          </a:xfrm>
          <a:prstGeom prst="rect">
            <a:avLst/>
          </a:prstGeom>
          <a:solidFill>
            <a:srgbClr val="ED6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50">
            <a:extLst>
              <a:ext uri="{FF2B5EF4-FFF2-40B4-BE49-F238E27FC236}">
                <a16:creationId xmlns:a16="http://schemas.microsoft.com/office/drawing/2014/main" id="{5575B712-5931-4B23-8E21-C44C03F6423A}"/>
              </a:ext>
            </a:extLst>
          </p:cNvPr>
          <p:cNvSpPr/>
          <p:nvPr/>
        </p:nvSpPr>
        <p:spPr>
          <a:xfrm>
            <a:off x="51613" y="262484"/>
            <a:ext cx="164123" cy="656493"/>
          </a:xfrm>
          <a:prstGeom prst="rect">
            <a:avLst/>
          </a:prstGeom>
          <a:solidFill>
            <a:srgbClr val="0C98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 Placeholder 4">
            <a:extLst>
              <a:ext uri="{FF2B5EF4-FFF2-40B4-BE49-F238E27FC236}">
                <a16:creationId xmlns:a16="http://schemas.microsoft.com/office/drawing/2014/main" id="{6A216948-645F-447F-B4AE-20B105C50DBB}"/>
              </a:ext>
            </a:extLst>
          </p:cNvPr>
          <p:cNvSpPr txBox="1"/>
          <p:nvPr/>
        </p:nvSpPr>
        <p:spPr>
          <a:xfrm>
            <a:off x="4651141" y="608550"/>
            <a:ext cx="3620403" cy="1097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pPr>
            <a:r>
              <a:rPr lang="zh-CN" altLang="en-US" sz="4400" dirty="0">
                <a:solidFill>
                  <a:schemeClr val="bg1"/>
                </a:solidFill>
                <a:latin typeface="黑体" panose="02010609060101010101" pitchFamily="49" charset="-122"/>
                <a:ea typeface="黑体" panose="02010609060101010101" pitchFamily="49" charset="-122"/>
                <a:cs typeface="Calibri"/>
              </a:rPr>
              <a:t>简单推导过程</a:t>
            </a:r>
            <a:endParaRPr lang="id-ID" altLang="zh-CN" sz="4400" dirty="0">
              <a:solidFill>
                <a:schemeClr val="bg1"/>
              </a:solidFill>
              <a:latin typeface="黑体" panose="02010609060101010101" pitchFamily="49" charset="-122"/>
              <a:ea typeface="黑体" panose="02010609060101010101" pitchFamily="49" charset="-122"/>
              <a:cs typeface="Calibri"/>
            </a:endParaRPr>
          </a:p>
        </p:txBody>
      </p:sp>
      <p:sp>
        <p:nvSpPr>
          <p:cNvPr id="15" name="文本框 47">
            <a:extLst>
              <a:ext uri="{FF2B5EF4-FFF2-40B4-BE49-F238E27FC236}">
                <a16:creationId xmlns:a16="http://schemas.microsoft.com/office/drawing/2014/main" id="{578AE1D8-9459-4241-8E86-DC84AD14CC8D}"/>
              </a:ext>
            </a:extLst>
          </p:cNvPr>
          <p:cNvSpPr txBox="1"/>
          <p:nvPr/>
        </p:nvSpPr>
        <p:spPr>
          <a:xfrm>
            <a:off x="584153" y="414884"/>
            <a:ext cx="2133781" cy="369332"/>
          </a:xfrm>
          <a:prstGeom prst="rect">
            <a:avLst/>
          </a:prstGeom>
          <a:noFill/>
        </p:spPr>
        <p:txBody>
          <a:bodyPr wrap="square" rtlCol="0">
            <a:spAutoFit/>
            <a:scene3d>
              <a:camera prst="orthographicFront"/>
              <a:lightRig rig="threePt" dir="t"/>
            </a:scene3d>
            <a:sp3d contourW="12700"/>
          </a:bodyPr>
          <a:lstStyle/>
          <a:p>
            <a:pPr algn="dist"/>
            <a:r>
              <a:rPr lang="zh-CN" altLang="en-US" sz="1800" dirty="0">
                <a:solidFill>
                  <a:schemeClr val="tx1">
                    <a:lumMod val="65000"/>
                    <a:lumOff val="35000"/>
                  </a:schemeClr>
                </a:solidFill>
                <a:latin typeface="黑体" panose="02010609060101010101" pitchFamily="49" charset="-122"/>
                <a:ea typeface="黑体" panose="02010609060101010101" pitchFamily="49" charset="-122"/>
              </a:rPr>
              <a:t>投篮空间位置分析</a:t>
            </a:r>
          </a:p>
        </p:txBody>
      </p:sp>
      <p:sp>
        <p:nvSpPr>
          <p:cNvPr id="18" name="文本框 17">
            <a:extLst>
              <a:ext uri="{FF2B5EF4-FFF2-40B4-BE49-F238E27FC236}">
                <a16:creationId xmlns:a16="http://schemas.microsoft.com/office/drawing/2014/main" id="{4B9D6EFC-4136-48FF-8E52-7E6D9762D87A}"/>
              </a:ext>
            </a:extLst>
          </p:cNvPr>
          <p:cNvSpPr txBox="1"/>
          <p:nvPr/>
        </p:nvSpPr>
        <p:spPr>
          <a:xfrm>
            <a:off x="431753" y="1706362"/>
            <a:ext cx="2550449" cy="800219"/>
          </a:xfrm>
          <a:prstGeom prst="rect">
            <a:avLst/>
          </a:prstGeom>
          <a:noFill/>
        </p:spPr>
        <p:txBody>
          <a:bodyPr wrap="square">
            <a:spAutoFit/>
          </a:bodyPr>
          <a:lstStyle/>
          <a:p>
            <a:r>
              <a:rPr lang="en-US" altLang="zh-CN" sz="2800" b="1" i="0" dirty="0">
                <a:solidFill>
                  <a:srgbClr val="ED6D4F"/>
                </a:solidFill>
                <a:effectLst/>
                <a:latin typeface="PingFang SC"/>
              </a:rPr>
              <a:t>1.</a:t>
            </a:r>
            <a:r>
              <a:rPr lang="zh-CN" altLang="en-US" sz="2800" b="1" i="0" dirty="0">
                <a:solidFill>
                  <a:srgbClr val="ED6D4F"/>
                </a:solidFill>
                <a:effectLst/>
                <a:latin typeface="PingFang SC"/>
              </a:rPr>
              <a:t>引入隐变量</a:t>
            </a:r>
            <a:r>
              <a:rPr lang="zh-CN" altLang="en-US" sz="2800" b="0" i="0" dirty="0">
                <a:solidFill>
                  <a:srgbClr val="ED6D4F"/>
                </a:solidFill>
                <a:effectLst/>
                <a:latin typeface="PingFang SC"/>
              </a:rPr>
              <a:t>：</a:t>
            </a:r>
            <a:endParaRPr lang="zh-CN" altLang="en-US" sz="2800" dirty="0">
              <a:solidFill>
                <a:srgbClr val="ED6D4F"/>
              </a:solidFill>
            </a:endParaRPr>
          </a:p>
          <a:p>
            <a:endParaRPr lang="zh-CN" altLang="en-US" dirty="0"/>
          </a:p>
        </p:txBody>
      </p:sp>
      <p:pic>
        <p:nvPicPr>
          <p:cNvPr id="2" name="图片 1">
            <a:extLst>
              <a:ext uri="{FF2B5EF4-FFF2-40B4-BE49-F238E27FC236}">
                <a16:creationId xmlns:a16="http://schemas.microsoft.com/office/drawing/2014/main" id="{31EACC58-93AC-4E77-A072-F0A111EFEFE2}"/>
              </a:ext>
            </a:extLst>
          </p:cNvPr>
          <p:cNvPicPr>
            <a:picLocks noChangeAspect="1"/>
          </p:cNvPicPr>
          <p:nvPr/>
        </p:nvPicPr>
        <p:blipFill>
          <a:blip r:embed="rId3"/>
          <a:stretch>
            <a:fillRect/>
          </a:stretch>
        </p:blipFill>
        <p:spPr>
          <a:xfrm>
            <a:off x="3365634" y="1602447"/>
            <a:ext cx="8121516" cy="5137432"/>
          </a:xfrm>
          <a:prstGeom prst="rect">
            <a:avLst/>
          </a:prstGeom>
        </p:spPr>
      </p:pic>
    </p:spTree>
    <p:extLst>
      <p:ext uri="{BB962C8B-B14F-4D97-AF65-F5344CB8AC3E}">
        <p14:creationId xmlns:p14="http://schemas.microsoft.com/office/powerpoint/2010/main" val="34177029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a:extLst>
              <a:ext uri="{FF2B5EF4-FFF2-40B4-BE49-F238E27FC236}">
                <a16:creationId xmlns:a16="http://schemas.microsoft.com/office/drawing/2014/main" id="{2543E254-4673-48A3-93AD-683B84945015}"/>
              </a:ext>
            </a:extLst>
          </p:cNvPr>
          <p:cNvSpPr/>
          <p:nvPr/>
        </p:nvSpPr>
        <p:spPr>
          <a:xfrm>
            <a:off x="4375436" y="590730"/>
            <a:ext cx="4094540" cy="871597"/>
          </a:xfrm>
          <a:prstGeom prst="rect">
            <a:avLst/>
          </a:prstGeom>
          <a:solidFill>
            <a:srgbClr val="ED6D4F"/>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endParaRPr sz="2400" dirty="0">
              <a:solidFill>
                <a:schemeClr val="bg1"/>
              </a:solidFill>
              <a:latin typeface="Trebuchet MS" panose="020B0603020202020204" pitchFamily="34" charset="0"/>
              <a:sym typeface="Helvetica" pitchFamily="2" charset="0"/>
            </a:endParaRPr>
          </a:p>
        </p:txBody>
      </p:sp>
      <p:sp>
        <p:nvSpPr>
          <p:cNvPr id="28" name="矩形 49">
            <a:extLst>
              <a:ext uri="{FF2B5EF4-FFF2-40B4-BE49-F238E27FC236}">
                <a16:creationId xmlns:a16="http://schemas.microsoft.com/office/drawing/2014/main" id="{7ABF1AAE-2BC2-40AC-B688-9EEB87BBD532}"/>
              </a:ext>
            </a:extLst>
          </p:cNvPr>
          <p:cNvSpPr/>
          <p:nvPr/>
        </p:nvSpPr>
        <p:spPr>
          <a:xfrm>
            <a:off x="267630" y="110084"/>
            <a:ext cx="164123" cy="656493"/>
          </a:xfrm>
          <a:prstGeom prst="rect">
            <a:avLst/>
          </a:prstGeom>
          <a:solidFill>
            <a:srgbClr val="ED6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50">
            <a:extLst>
              <a:ext uri="{FF2B5EF4-FFF2-40B4-BE49-F238E27FC236}">
                <a16:creationId xmlns:a16="http://schemas.microsoft.com/office/drawing/2014/main" id="{5575B712-5931-4B23-8E21-C44C03F6423A}"/>
              </a:ext>
            </a:extLst>
          </p:cNvPr>
          <p:cNvSpPr/>
          <p:nvPr/>
        </p:nvSpPr>
        <p:spPr>
          <a:xfrm>
            <a:off x="51613" y="262484"/>
            <a:ext cx="164123" cy="656493"/>
          </a:xfrm>
          <a:prstGeom prst="rect">
            <a:avLst/>
          </a:prstGeom>
          <a:solidFill>
            <a:srgbClr val="0C98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 Placeholder 4">
            <a:extLst>
              <a:ext uri="{FF2B5EF4-FFF2-40B4-BE49-F238E27FC236}">
                <a16:creationId xmlns:a16="http://schemas.microsoft.com/office/drawing/2014/main" id="{6A216948-645F-447F-B4AE-20B105C50DBB}"/>
              </a:ext>
            </a:extLst>
          </p:cNvPr>
          <p:cNvSpPr txBox="1"/>
          <p:nvPr/>
        </p:nvSpPr>
        <p:spPr>
          <a:xfrm>
            <a:off x="4651141" y="608550"/>
            <a:ext cx="3620403" cy="1097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pPr>
            <a:r>
              <a:rPr lang="zh-CN" altLang="en-US" sz="4400" dirty="0">
                <a:solidFill>
                  <a:schemeClr val="bg1"/>
                </a:solidFill>
                <a:latin typeface="黑体" panose="02010609060101010101" pitchFamily="49" charset="-122"/>
                <a:ea typeface="黑体" panose="02010609060101010101" pitchFamily="49" charset="-122"/>
                <a:cs typeface="Calibri"/>
              </a:rPr>
              <a:t>简单推导过程</a:t>
            </a:r>
            <a:endParaRPr lang="id-ID" altLang="zh-CN" sz="4400" dirty="0">
              <a:solidFill>
                <a:schemeClr val="bg1"/>
              </a:solidFill>
              <a:latin typeface="黑体" panose="02010609060101010101" pitchFamily="49" charset="-122"/>
              <a:ea typeface="黑体" panose="02010609060101010101" pitchFamily="49" charset="-122"/>
              <a:cs typeface="Calibri"/>
            </a:endParaRPr>
          </a:p>
        </p:txBody>
      </p:sp>
      <p:sp>
        <p:nvSpPr>
          <p:cNvPr id="15" name="文本框 47">
            <a:extLst>
              <a:ext uri="{FF2B5EF4-FFF2-40B4-BE49-F238E27FC236}">
                <a16:creationId xmlns:a16="http://schemas.microsoft.com/office/drawing/2014/main" id="{578AE1D8-9459-4241-8E86-DC84AD14CC8D}"/>
              </a:ext>
            </a:extLst>
          </p:cNvPr>
          <p:cNvSpPr txBox="1"/>
          <p:nvPr/>
        </p:nvSpPr>
        <p:spPr>
          <a:xfrm>
            <a:off x="584153" y="414884"/>
            <a:ext cx="2133781" cy="369332"/>
          </a:xfrm>
          <a:prstGeom prst="rect">
            <a:avLst/>
          </a:prstGeom>
          <a:noFill/>
        </p:spPr>
        <p:txBody>
          <a:bodyPr wrap="square" rtlCol="0">
            <a:spAutoFit/>
            <a:scene3d>
              <a:camera prst="orthographicFront"/>
              <a:lightRig rig="threePt" dir="t"/>
            </a:scene3d>
            <a:sp3d contourW="12700"/>
          </a:bodyPr>
          <a:lstStyle/>
          <a:p>
            <a:pPr algn="dist"/>
            <a:r>
              <a:rPr lang="zh-CN" altLang="en-US" sz="1800" dirty="0">
                <a:solidFill>
                  <a:schemeClr val="tx1">
                    <a:lumMod val="65000"/>
                    <a:lumOff val="35000"/>
                  </a:schemeClr>
                </a:solidFill>
                <a:latin typeface="黑体" panose="02010609060101010101" pitchFamily="49" charset="-122"/>
                <a:ea typeface="黑体" panose="02010609060101010101" pitchFamily="49" charset="-122"/>
              </a:rPr>
              <a:t>投篮空间位置分析</a:t>
            </a:r>
          </a:p>
        </p:txBody>
      </p:sp>
      <p:sp>
        <p:nvSpPr>
          <p:cNvPr id="18" name="文本框 17">
            <a:extLst>
              <a:ext uri="{FF2B5EF4-FFF2-40B4-BE49-F238E27FC236}">
                <a16:creationId xmlns:a16="http://schemas.microsoft.com/office/drawing/2014/main" id="{4B9D6EFC-4136-48FF-8E52-7E6D9762D87A}"/>
              </a:ext>
            </a:extLst>
          </p:cNvPr>
          <p:cNvSpPr txBox="1"/>
          <p:nvPr/>
        </p:nvSpPr>
        <p:spPr>
          <a:xfrm>
            <a:off x="431753" y="1706362"/>
            <a:ext cx="2550449" cy="1661993"/>
          </a:xfrm>
          <a:prstGeom prst="rect">
            <a:avLst/>
          </a:prstGeom>
          <a:noFill/>
        </p:spPr>
        <p:txBody>
          <a:bodyPr wrap="square">
            <a:spAutoFit/>
          </a:bodyPr>
          <a:lstStyle/>
          <a:p>
            <a:r>
              <a:rPr lang="en-US" altLang="zh-CN" sz="2800" b="1" dirty="0">
                <a:solidFill>
                  <a:srgbClr val="0C98A6"/>
                </a:solidFill>
                <a:latin typeface="PingFang SC"/>
              </a:rPr>
              <a:t>2.</a:t>
            </a:r>
            <a:r>
              <a:rPr lang="zh-CN" altLang="en-US" sz="2800" b="1" i="0" dirty="0">
                <a:solidFill>
                  <a:srgbClr val="0C98A6"/>
                </a:solidFill>
                <a:effectLst/>
                <a:latin typeface="PingFang SC"/>
              </a:rPr>
              <a:t>确定</a:t>
            </a:r>
            <a:r>
              <a:rPr lang="en-US" altLang="zh-CN" sz="2800" b="1" i="0" dirty="0">
                <a:solidFill>
                  <a:srgbClr val="0C98A6"/>
                </a:solidFill>
                <a:effectLst/>
                <a:latin typeface="PingFang SC"/>
              </a:rPr>
              <a:t>E</a:t>
            </a:r>
            <a:r>
              <a:rPr lang="zh-CN" altLang="en-US" sz="2800" b="1" i="0" dirty="0">
                <a:solidFill>
                  <a:srgbClr val="0C98A6"/>
                </a:solidFill>
                <a:effectLst/>
                <a:latin typeface="PingFang SC"/>
              </a:rPr>
              <a:t>步极大似然函数</a:t>
            </a:r>
          </a:p>
          <a:p>
            <a:endParaRPr lang="zh-CN" altLang="en-US" sz="2800" dirty="0">
              <a:solidFill>
                <a:srgbClr val="0C98A6"/>
              </a:solidFill>
            </a:endParaRPr>
          </a:p>
          <a:p>
            <a:endParaRPr lang="zh-CN" altLang="en-US" dirty="0"/>
          </a:p>
        </p:txBody>
      </p:sp>
      <p:pic>
        <p:nvPicPr>
          <p:cNvPr id="3" name="图片 2">
            <a:extLst>
              <a:ext uri="{FF2B5EF4-FFF2-40B4-BE49-F238E27FC236}">
                <a16:creationId xmlns:a16="http://schemas.microsoft.com/office/drawing/2014/main" id="{65332A7D-002C-4F00-8D32-23E9E49245E7}"/>
              </a:ext>
            </a:extLst>
          </p:cNvPr>
          <p:cNvPicPr>
            <a:picLocks noChangeAspect="1"/>
          </p:cNvPicPr>
          <p:nvPr/>
        </p:nvPicPr>
        <p:blipFill>
          <a:blip r:embed="rId3"/>
          <a:stretch>
            <a:fillRect/>
          </a:stretch>
        </p:blipFill>
        <p:spPr>
          <a:xfrm>
            <a:off x="4110022" y="1812121"/>
            <a:ext cx="7262827" cy="4920898"/>
          </a:xfrm>
          <a:prstGeom prst="rect">
            <a:avLst/>
          </a:prstGeom>
        </p:spPr>
      </p:pic>
    </p:spTree>
    <p:extLst>
      <p:ext uri="{BB962C8B-B14F-4D97-AF65-F5344CB8AC3E}">
        <p14:creationId xmlns:p14="http://schemas.microsoft.com/office/powerpoint/2010/main" val="286302349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a:extLst>
              <a:ext uri="{FF2B5EF4-FFF2-40B4-BE49-F238E27FC236}">
                <a16:creationId xmlns:a16="http://schemas.microsoft.com/office/drawing/2014/main" id="{2543E254-4673-48A3-93AD-683B84945015}"/>
              </a:ext>
            </a:extLst>
          </p:cNvPr>
          <p:cNvSpPr/>
          <p:nvPr/>
        </p:nvSpPr>
        <p:spPr>
          <a:xfrm>
            <a:off x="4375436" y="590730"/>
            <a:ext cx="4094540" cy="871597"/>
          </a:xfrm>
          <a:prstGeom prst="rect">
            <a:avLst/>
          </a:prstGeom>
          <a:solidFill>
            <a:srgbClr val="0C98A6"/>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endParaRPr sz="2400" dirty="0">
              <a:solidFill>
                <a:srgbClr val="0C98A6"/>
              </a:solidFill>
              <a:latin typeface="Trebuchet MS" panose="020B0603020202020204" pitchFamily="34" charset="0"/>
              <a:sym typeface="Helvetica" pitchFamily="2" charset="0"/>
            </a:endParaRPr>
          </a:p>
        </p:txBody>
      </p:sp>
      <p:sp>
        <p:nvSpPr>
          <p:cNvPr id="28" name="矩形 49">
            <a:extLst>
              <a:ext uri="{FF2B5EF4-FFF2-40B4-BE49-F238E27FC236}">
                <a16:creationId xmlns:a16="http://schemas.microsoft.com/office/drawing/2014/main" id="{7ABF1AAE-2BC2-40AC-B688-9EEB87BBD532}"/>
              </a:ext>
            </a:extLst>
          </p:cNvPr>
          <p:cNvSpPr/>
          <p:nvPr/>
        </p:nvSpPr>
        <p:spPr>
          <a:xfrm>
            <a:off x="267630" y="110084"/>
            <a:ext cx="164123" cy="656493"/>
          </a:xfrm>
          <a:prstGeom prst="rect">
            <a:avLst/>
          </a:prstGeom>
          <a:solidFill>
            <a:srgbClr val="ED6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50">
            <a:extLst>
              <a:ext uri="{FF2B5EF4-FFF2-40B4-BE49-F238E27FC236}">
                <a16:creationId xmlns:a16="http://schemas.microsoft.com/office/drawing/2014/main" id="{5575B712-5931-4B23-8E21-C44C03F6423A}"/>
              </a:ext>
            </a:extLst>
          </p:cNvPr>
          <p:cNvSpPr/>
          <p:nvPr/>
        </p:nvSpPr>
        <p:spPr>
          <a:xfrm>
            <a:off x="51613" y="262484"/>
            <a:ext cx="164123" cy="656493"/>
          </a:xfrm>
          <a:prstGeom prst="rect">
            <a:avLst/>
          </a:prstGeom>
          <a:solidFill>
            <a:srgbClr val="0C98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 Placeholder 4">
            <a:extLst>
              <a:ext uri="{FF2B5EF4-FFF2-40B4-BE49-F238E27FC236}">
                <a16:creationId xmlns:a16="http://schemas.microsoft.com/office/drawing/2014/main" id="{6A216948-645F-447F-B4AE-20B105C50DBB}"/>
              </a:ext>
            </a:extLst>
          </p:cNvPr>
          <p:cNvSpPr txBox="1"/>
          <p:nvPr/>
        </p:nvSpPr>
        <p:spPr>
          <a:xfrm>
            <a:off x="4651141" y="608550"/>
            <a:ext cx="3620403" cy="1097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pPr>
            <a:r>
              <a:rPr lang="zh-CN" altLang="en-US" sz="4400" dirty="0">
                <a:solidFill>
                  <a:schemeClr val="bg1"/>
                </a:solidFill>
                <a:latin typeface="黑体" panose="02010609060101010101" pitchFamily="49" charset="-122"/>
                <a:ea typeface="黑体" panose="02010609060101010101" pitchFamily="49" charset="-122"/>
                <a:cs typeface="Calibri"/>
              </a:rPr>
              <a:t>简单推导过程</a:t>
            </a:r>
            <a:endParaRPr lang="id-ID" altLang="zh-CN" sz="4400" dirty="0">
              <a:solidFill>
                <a:schemeClr val="bg1"/>
              </a:solidFill>
              <a:latin typeface="黑体" panose="02010609060101010101" pitchFamily="49" charset="-122"/>
              <a:ea typeface="黑体" panose="02010609060101010101" pitchFamily="49" charset="-122"/>
              <a:cs typeface="Calibri"/>
            </a:endParaRPr>
          </a:p>
        </p:txBody>
      </p:sp>
      <p:sp>
        <p:nvSpPr>
          <p:cNvPr id="15" name="文本框 47">
            <a:extLst>
              <a:ext uri="{FF2B5EF4-FFF2-40B4-BE49-F238E27FC236}">
                <a16:creationId xmlns:a16="http://schemas.microsoft.com/office/drawing/2014/main" id="{578AE1D8-9459-4241-8E86-DC84AD14CC8D}"/>
              </a:ext>
            </a:extLst>
          </p:cNvPr>
          <p:cNvSpPr txBox="1"/>
          <p:nvPr/>
        </p:nvSpPr>
        <p:spPr>
          <a:xfrm>
            <a:off x="584153" y="414884"/>
            <a:ext cx="2133781" cy="369332"/>
          </a:xfrm>
          <a:prstGeom prst="rect">
            <a:avLst/>
          </a:prstGeom>
          <a:noFill/>
        </p:spPr>
        <p:txBody>
          <a:bodyPr wrap="square" rtlCol="0">
            <a:spAutoFit/>
            <a:scene3d>
              <a:camera prst="orthographicFront"/>
              <a:lightRig rig="threePt" dir="t"/>
            </a:scene3d>
            <a:sp3d contourW="12700"/>
          </a:bodyPr>
          <a:lstStyle/>
          <a:p>
            <a:pPr algn="dist"/>
            <a:r>
              <a:rPr lang="zh-CN" altLang="en-US" sz="1800" dirty="0">
                <a:solidFill>
                  <a:schemeClr val="tx1">
                    <a:lumMod val="65000"/>
                    <a:lumOff val="35000"/>
                  </a:schemeClr>
                </a:solidFill>
                <a:latin typeface="黑体" panose="02010609060101010101" pitchFamily="49" charset="-122"/>
                <a:ea typeface="黑体" panose="02010609060101010101" pitchFamily="49" charset="-122"/>
              </a:rPr>
              <a:t>投篮空间位置分析</a:t>
            </a:r>
          </a:p>
        </p:txBody>
      </p:sp>
      <p:sp>
        <p:nvSpPr>
          <p:cNvPr id="18" name="文本框 17">
            <a:extLst>
              <a:ext uri="{FF2B5EF4-FFF2-40B4-BE49-F238E27FC236}">
                <a16:creationId xmlns:a16="http://schemas.microsoft.com/office/drawing/2014/main" id="{4B9D6EFC-4136-48FF-8E52-7E6D9762D87A}"/>
              </a:ext>
            </a:extLst>
          </p:cNvPr>
          <p:cNvSpPr txBox="1"/>
          <p:nvPr/>
        </p:nvSpPr>
        <p:spPr>
          <a:xfrm>
            <a:off x="431753" y="1706362"/>
            <a:ext cx="2368597" cy="1231106"/>
          </a:xfrm>
          <a:prstGeom prst="rect">
            <a:avLst/>
          </a:prstGeom>
          <a:noFill/>
        </p:spPr>
        <p:txBody>
          <a:bodyPr wrap="square">
            <a:spAutoFit/>
          </a:bodyPr>
          <a:lstStyle/>
          <a:p>
            <a:pPr algn="l"/>
            <a:r>
              <a:rPr lang="en-US" altLang="zh-CN" sz="2800" b="1" dirty="0">
                <a:solidFill>
                  <a:srgbClr val="ED6D4F"/>
                </a:solidFill>
                <a:latin typeface="PingFang SC"/>
              </a:rPr>
              <a:t>3</a:t>
            </a:r>
            <a:r>
              <a:rPr lang="en-US" altLang="zh-CN" sz="2800" b="1" i="0" dirty="0">
                <a:solidFill>
                  <a:srgbClr val="ED6D4F"/>
                </a:solidFill>
                <a:effectLst/>
                <a:latin typeface="PingFang SC"/>
              </a:rPr>
              <a:t>.</a:t>
            </a:r>
            <a:r>
              <a:rPr lang="zh-CN" altLang="en-US" sz="2800" b="1" i="0" dirty="0">
                <a:solidFill>
                  <a:srgbClr val="ED6D4F"/>
                </a:solidFill>
                <a:effectLst/>
                <a:latin typeface="PingFang SC"/>
              </a:rPr>
              <a:t>确定</a:t>
            </a:r>
            <a:r>
              <a:rPr lang="en-US" altLang="zh-CN" sz="2800" b="1" i="0" dirty="0">
                <a:solidFill>
                  <a:srgbClr val="ED6D4F"/>
                </a:solidFill>
                <a:effectLst/>
                <a:latin typeface="PingFang SC"/>
              </a:rPr>
              <a:t>M</a:t>
            </a:r>
            <a:r>
              <a:rPr lang="zh-CN" altLang="en-US" sz="2800" b="1" i="0" dirty="0">
                <a:solidFill>
                  <a:srgbClr val="ED6D4F"/>
                </a:solidFill>
                <a:effectLst/>
                <a:latin typeface="PingFang SC"/>
              </a:rPr>
              <a:t>步，更新参数</a:t>
            </a:r>
          </a:p>
          <a:p>
            <a:endParaRPr lang="zh-CN" altLang="en-US" dirty="0"/>
          </a:p>
        </p:txBody>
      </p:sp>
      <p:pic>
        <p:nvPicPr>
          <p:cNvPr id="3" name="图片 2">
            <a:extLst>
              <a:ext uri="{FF2B5EF4-FFF2-40B4-BE49-F238E27FC236}">
                <a16:creationId xmlns:a16="http://schemas.microsoft.com/office/drawing/2014/main" id="{22D8C4B7-5931-4252-BE01-E65743DAD418}"/>
              </a:ext>
            </a:extLst>
          </p:cNvPr>
          <p:cNvPicPr>
            <a:picLocks noChangeAspect="1"/>
          </p:cNvPicPr>
          <p:nvPr/>
        </p:nvPicPr>
        <p:blipFill>
          <a:blip r:embed="rId3"/>
          <a:stretch>
            <a:fillRect/>
          </a:stretch>
        </p:blipFill>
        <p:spPr>
          <a:xfrm>
            <a:off x="3926670" y="1724182"/>
            <a:ext cx="7074106" cy="4525268"/>
          </a:xfrm>
          <a:prstGeom prst="rect">
            <a:avLst/>
          </a:prstGeom>
        </p:spPr>
      </p:pic>
      <p:sp>
        <p:nvSpPr>
          <p:cNvPr id="11" name="文本框 10">
            <a:extLst>
              <a:ext uri="{FF2B5EF4-FFF2-40B4-BE49-F238E27FC236}">
                <a16:creationId xmlns:a16="http://schemas.microsoft.com/office/drawing/2014/main" id="{5720B798-040C-4005-B632-DCBAC6365C88}"/>
              </a:ext>
            </a:extLst>
          </p:cNvPr>
          <p:cNvSpPr txBox="1"/>
          <p:nvPr/>
        </p:nvSpPr>
        <p:spPr>
          <a:xfrm>
            <a:off x="267630" y="5796785"/>
            <a:ext cx="6096000" cy="646331"/>
          </a:xfrm>
          <a:prstGeom prst="rect">
            <a:avLst/>
          </a:prstGeom>
          <a:noFill/>
        </p:spPr>
        <p:txBody>
          <a:bodyPr wrap="square">
            <a:spAutoFit/>
          </a:bodyPr>
          <a:lstStyle/>
          <a:p>
            <a:r>
              <a:rPr lang="zh-CN" altLang="en-US" dirty="0"/>
              <a:t>详细证明过程参考：https://zhuanlan.zhihu.com/p/50686800</a:t>
            </a:r>
          </a:p>
        </p:txBody>
      </p:sp>
    </p:spTree>
    <p:extLst>
      <p:ext uri="{BB962C8B-B14F-4D97-AF65-F5344CB8AC3E}">
        <p14:creationId xmlns:p14="http://schemas.microsoft.com/office/powerpoint/2010/main" val="33880326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a:extLst>
              <a:ext uri="{FF2B5EF4-FFF2-40B4-BE49-F238E27FC236}">
                <a16:creationId xmlns:a16="http://schemas.microsoft.com/office/drawing/2014/main" id="{2543E254-4673-48A3-93AD-683B84945015}"/>
              </a:ext>
            </a:extLst>
          </p:cNvPr>
          <p:cNvSpPr/>
          <p:nvPr/>
        </p:nvSpPr>
        <p:spPr>
          <a:xfrm>
            <a:off x="4048730" y="590730"/>
            <a:ext cx="4094540" cy="871597"/>
          </a:xfrm>
          <a:prstGeom prst="rect">
            <a:avLst/>
          </a:prstGeom>
          <a:solidFill>
            <a:srgbClr val="ED6D4F"/>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endParaRPr sz="2400" dirty="0">
              <a:solidFill>
                <a:schemeClr val="bg1"/>
              </a:solidFill>
              <a:latin typeface="Trebuchet MS" panose="020B0603020202020204" pitchFamily="34" charset="0"/>
              <a:sym typeface="Helvetica" pitchFamily="2" charset="0"/>
            </a:endParaRPr>
          </a:p>
        </p:txBody>
      </p:sp>
      <p:sp>
        <p:nvSpPr>
          <p:cNvPr id="28" name="矩形 49">
            <a:extLst>
              <a:ext uri="{FF2B5EF4-FFF2-40B4-BE49-F238E27FC236}">
                <a16:creationId xmlns:a16="http://schemas.microsoft.com/office/drawing/2014/main" id="{7ABF1AAE-2BC2-40AC-B688-9EEB87BBD532}"/>
              </a:ext>
            </a:extLst>
          </p:cNvPr>
          <p:cNvSpPr/>
          <p:nvPr/>
        </p:nvSpPr>
        <p:spPr>
          <a:xfrm>
            <a:off x="267630" y="110084"/>
            <a:ext cx="164123" cy="656493"/>
          </a:xfrm>
          <a:prstGeom prst="rect">
            <a:avLst/>
          </a:prstGeom>
          <a:solidFill>
            <a:srgbClr val="ED6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50">
            <a:extLst>
              <a:ext uri="{FF2B5EF4-FFF2-40B4-BE49-F238E27FC236}">
                <a16:creationId xmlns:a16="http://schemas.microsoft.com/office/drawing/2014/main" id="{5575B712-5931-4B23-8E21-C44C03F6423A}"/>
              </a:ext>
            </a:extLst>
          </p:cNvPr>
          <p:cNvSpPr/>
          <p:nvPr/>
        </p:nvSpPr>
        <p:spPr>
          <a:xfrm>
            <a:off x="51613" y="262484"/>
            <a:ext cx="164123" cy="656493"/>
          </a:xfrm>
          <a:prstGeom prst="rect">
            <a:avLst/>
          </a:prstGeom>
          <a:solidFill>
            <a:srgbClr val="0C98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 Placeholder 4">
            <a:extLst>
              <a:ext uri="{FF2B5EF4-FFF2-40B4-BE49-F238E27FC236}">
                <a16:creationId xmlns:a16="http://schemas.microsoft.com/office/drawing/2014/main" id="{6A216948-645F-447F-B4AE-20B105C50DBB}"/>
              </a:ext>
            </a:extLst>
          </p:cNvPr>
          <p:cNvSpPr txBox="1"/>
          <p:nvPr/>
        </p:nvSpPr>
        <p:spPr>
          <a:xfrm>
            <a:off x="4651141" y="608550"/>
            <a:ext cx="3620403" cy="10297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pPr>
            <a:r>
              <a:rPr lang="zh-CN" altLang="en-US" sz="4400" dirty="0">
                <a:solidFill>
                  <a:schemeClr val="bg1"/>
                </a:solidFill>
                <a:latin typeface="黑体" panose="02010609060101010101" pitchFamily="49" charset="-122"/>
                <a:ea typeface="黑体" panose="02010609060101010101" pitchFamily="49" charset="-122"/>
                <a:cs typeface="Calibri"/>
              </a:rPr>
              <a:t>算法步骤</a:t>
            </a:r>
            <a:endParaRPr lang="id-ID" altLang="zh-CN" sz="4400" dirty="0">
              <a:solidFill>
                <a:schemeClr val="bg1"/>
              </a:solidFill>
              <a:latin typeface="黑体" panose="02010609060101010101" pitchFamily="49" charset="-122"/>
              <a:ea typeface="黑体" panose="02010609060101010101" pitchFamily="49" charset="-122"/>
              <a:cs typeface="Calibri"/>
            </a:endParaRPr>
          </a:p>
        </p:txBody>
      </p:sp>
      <p:sp>
        <p:nvSpPr>
          <p:cNvPr id="15" name="文本框 47">
            <a:extLst>
              <a:ext uri="{FF2B5EF4-FFF2-40B4-BE49-F238E27FC236}">
                <a16:creationId xmlns:a16="http://schemas.microsoft.com/office/drawing/2014/main" id="{578AE1D8-9459-4241-8E86-DC84AD14CC8D}"/>
              </a:ext>
            </a:extLst>
          </p:cNvPr>
          <p:cNvSpPr txBox="1"/>
          <p:nvPr/>
        </p:nvSpPr>
        <p:spPr>
          <a:xfrm>
            <a:off x="584153" y="414884"/>
            <a:ext cx="2133781" cy="369332"/>
          </a:xfrm>
          <a:prstGeom prst="rect">
            <a:avLst/>
          </a:prstGeom>
          <a:noFill/>
        </p:spPr>
        <p:txBody>
          <a:bodyPr wrap="square" rtlCol="0">
            <a:spAutoFit/>
            <a:scene3d>
              <a:camera prst="orthographicFront"/>
              <a:lightRig rig="threePt" dir="t"/>
            </a:scene3d>
            <a:sp3d contourW="12700"/>
          </a:bodyPr>
          <a:lstStyle/>
          <a:p>
            <a:pPr algn="dist"/>
            <a:r>
              <a:rPr lang="zh-CN" altLang="en-US" sz="1800" dirty="0">
                <a:solidFill>
                  <a:schemeClr val="tx1">
                    <a:lumMod val="65000"/>
                    <a:lumOff val="35000"/>
                  </a:schemeClr>
                </a:solidFill>
                <a:latin typeface="黑体" panose="02010609060101010101" pitchFamily="49" charset="-122"/>
                <a:ea typeface="黑体" panose="02010609060101010101" pitchFamily="49" charset="-122"/>
              </a:rPr>
              <a:t>投篮空间位置分析</a:t>
            </a:r>
          </a:p>
        </p:txBody>
      </p:sp>
      <p:sp>
        <p:nvSpPr>
          <p:cNvPr id="18" name="文本框 17">
            <a:extLst>
              <a:ext uri="{FF2B5EF4-FFF2-40B4-BE49-F238E27FC236}">
                <a16:creationId xmlns:a16="http://schemas.microsoft.com/office/drawing/2014/main" id="{4B9D6EFC-4136-48FF-8E52-7E6D9762D87A}"/>
              </a:ext>
            </a:extLst>
          </p:cNvPr>
          <p:cNvSpPr txBox="1"/>
          <p:nvPr/>
        </p:nvSpPr>
        <p:spPr>
          <a:xfrm>
            <a:off x="431753" y="1706362"/>
            <a:ext cx="2550449" cy="800219"/>
          </a:xfrm>
          <a:prstGeom prst="rect">
            <a:avLst/>
          </a:prstGeom>
          <a:noFill/>
        </p:spPr>
        <p:txBody>
          <a:bodyPr wrap="square">
            <a:spAutoFit/>
          </a:bodyPr>
          <a:lstStyle/>
          <a:p>
            <a:endParaRPr lang="zh-CN" altLang="en-US" sz="2800" dirty="0">
              <a:solidFill>
                <a:srgbClr val="0C98A6"/>
              </a:solidFill>
            </a:endParaRPr>
          </a:p>
          <a:p>
            <a:endParaRPr lang="zh-CN" altLang="en-US" dirty="0"/>
          </a:p>
        </p:txBody>
      </p:sp>
      <p:pic>
        <p:nvPicPr>
          <p:cNvPr id="9" name="图片 8">
            <a:extLst>
              <a:ext uri="{FF2B5EF4-FFF2-40B4-BE49-F238E27FC236}">
                <a16:creationId xmlns:a16="http://schemas.microsoft.com/office/drawing/2014/main" id="{5376E0AD-383F-4900-AAF0-7FAEBC7DBD1C}"/>
              </a:ext>
            </a:extLst>
          </p:cNvPr>
          <p:cNvPicPr>
            <a:picLocks noChangeAspect="1"/>
          </p:cNvPicPr>
          <p:nvPr/>
        </p:nvPicPr>
        <p:blipFill>
          <a:blip r:embed="rId3"/>
          <a:stretch>
            <a:fillRect/>
          </a:stretch>
        </p:blipFill>
        <p:spPr>
          <a:xfrm>
            <a:off x="6870653" y="1706362"/>
            <a:ext cx="5462960" cy="4924097"/>
          </a:xfrm>
          <a:prstGeom prst="rect">
            <a:avLst/>
          </a:prstGeom>
        </p:spPr>
      </p:pic>
      <p:pic>
        <p:nvPicPr>
          <p:cNvPr id="2" name="图片 1">
            <a:extLst>
              <a:ext uri="{FF2B5EF4-FFF2-40B4-BE49-F238E27FC236}">
                <a16:creationId xmlns:a16="http://schemas.microsoft.com/office/drawing/2014/main" id="{80930161-64B5-4EC9-883C-35296B84ED74}"/>
              </a:ext>
            </a:extLst>
          </p:cNvPr>
          <p:cNvPicPr>
            <a:picLocks noChangeAspect="1"/>
          </p:cNvPicPr>
          <p:nvPr/>
        </p:nvPicPr>
        <p:blipFill>
          <a:blip r:embed="rId4"/>
          <a:stretch>
            <a:fillRect/>
          </a:stretch>
        </p:blipFill>
        <p:spPr>
          <a:xfrm>
            <a:off x="260444" y="3536204"/>
            <a:ext cx="6431334" cy="2233501"/>
          </a:xfrm>
          <a:prstGeom prst="rect">
            <a:avLst/>
          </a:prstGeom>
        </p:spPr>
      </p:pic>
      <p:sp>
        <p:nvSpPr>
          <p:cNvPr id="11" name="文本框 10">
            <a:extLst>
              <a:ext uri="{FF2B5EF4-FFF2-40B4-BE49-F238E27FC236}">
                <a16:creationId xmlns:a16="http://schemas.microsoft.com/office/drawing/2014/main" id="{C6C4890C-DDA0-4541-A0C3-7F19B3BDF3A7}"/>
              </a:ext>
            </a:extLst>
          </p:cNvPr>
          <p:cNvSpPr txBox="1"/>
          <p:nvPr/>
        </p:nvSpPr>
        <p:spPr>
          <a:xfrm>
            <a:off x="349691" y="2183415"/>
            <a:ext cx="5582186" cy="646331"/>
          </a:xfrm>
          <a:prstGeom prst="rect">
            <a:avLst/>
          </a:prstGeom>
          <a:noFill/>
        </p:spPr>
        <p:txBody>
          <a:bodyPr wrap="square">
            <a:spAutoFit/>
          </a:bodyPr>
          <a:lstStyle/>
          <a:p>
            <a:r>
              <a:rPr lang="zh-CN" altLang="en-US" b="0" i="0" dirty="0">
                <a:solidFill>
                  <a:srgbClr val="333333"/>
                </a:solidFill>
                <a:effectLst/>
                <a:latin typeface="PingFang SC"/>
              </a:rPr>
              <a:t>使用</a:t>
            </a:r>
            <a:r>
              <a:rPr lang="en-US" altLang="zh-CN" b="0" i="0" dirty="0" err="1">
                <a:solidFill>
                  <a:srgbClr val="333333"/>
                </a:solidFill>
                <a:effectLst/>
                <a:latin typeface="PingFang SC"/>
              </a:rPr>
              <a:t>sklearn</a:t>
            </a:r>
            <a:r>
              <a:rPr lang="zh-CN" altLang="en-US" b="0" i="0" dirty="0">
                <a:solidFill>
                  <a:srgbClr val="333333"/>
                </a:solidFill>
                <a:effectLst/>
                <a:latin typeface="PingFang SC"/>
              </a:rPr>
              <a:t>库里面</a:t>
            </a:r>
            <a:r>
              <a:rPr lang="en-US" altLang="zh-CN" b="0" i="0" dirty="0" err="1">
                <a:solidFill>
                  <a:srgbClr val="333333"/>
                </a:solidFill>
                <a:effectLst/>
                <a:latin typeface="PingFang SC"/>
              </a:rPr>
              <a:t>mixture.GaussianMixture</a:t>
            </a:r>
            <a:r>
              <a:rPr lang="en-US" altLang="zh-CN" dirty="0">
                <a:solidFill>
                  <a:srgbClr val="333333"/>
                </a:solidFill>
                <a:latin typeface="PingFang SC"/>
              </a:rPr>
              <a:t>()</a:t>
            </a:r>
            <a:r>
              <a:rPr lang="zh-CN" altLang="en-US" dirty="0">
                <a:solidFill>
                  <a:srgbClr val="333333"/>
                </a:solidFill>
                <a:latin typeface="PingFang SC"/>
              </a:rPr>
              <a:t>函数</a:t>
            </a:r>
            <a:r>
              <a:rPr lang="zh-CN" altLang="en-US" b="0" i="0" dirty="0">
                <a:solidFill>
                  <a:srgbClr val="333333"/>
                </a:solidFill>
                <a:effectLst/>
                <a:latin typeface="PingFang SC"/>
              </a:rPr>
              <a:t>：</a:t>
            </a:r>
            <a:endParaRPr lang="en-US" altLang="zh-CN" b="0" i="0" dirty="0">
              <a:solidFill>
                <a:srgbClr val="333333"/>
              </a:solidFill>
              <a:effectLst/>
              <a:latin typeface="PingFang SC"/>
            </a:endParaRPr>
          </a:p>
          <a:p>
            <a:r>
              <a:rPr lang="zh-CN" altLang="en-US" dirty="0">
                <a:solidFill>
                  <a:srgbClr val="333333"/>
                </a:solidFill>
                <a:latin typeface="PingFang SC"/>
              </a:rPr>
              <a:t>选择合适的参数（调参</a:t>
            </a:r>
            <a:r>
              <a:rPr lang="en-US" altLang="zh-CN" dirty="0" err="1">
                <a:solidFill>
                  <a:srgbClr val="333333"/>
                </a:solidFill>
                <a:latin typeface="PingFang SC"/>
              </a:rPr>
              <a:t>yyds</a:t>
            </a:r>
            <a:r>
              <a:rPr lang="zh-CN" altLang="en-US" dirty="0">
                <a:solidFill>
                  <a:srgbClr val="333333"/>
                </a:solidFill>
                <a:latin typeface="PingFang SC"/>
              </a:rPr>
              <a:t>）</a:t>
            </a:r>
            <a:endParaRPr lang="zh-CN" altLang="en-US" dirty="0"/>
          </a:p>
        </p:txBody>
      </p:sp>
    </p:spTree>
    <p:extLst>
      <p:ext uri="{BB962C8B-B14F-4D97-AF65-F5344CB8AC3E}">
        <p14:creationId xmlns:p14="http://schemas.microsoft.com/office/powerpoint/2010/main" val="20849431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a:extLst>
              <a:ext uri="{FF2B5EF4-FFF2-40B4-BE49-F238E27FC236}">
                <a16:creationId xmlns:a16="http://schemas.microsoft.com/office/drawing/2014/main" id="{2543E254-4673-48A3-93AD-683B84945015}"/>
              </a:ext>
            </a:extLst>
          </p:cNvPr>
          <p:cNvSpPr/>
          <p:nvPr/>
        </p:nvSpPr>
        <p:spPr>
          <a:xfrm>
            <a:off x="4375436" y="590730"/>
            <a:ext cx="4094540" cy="871597"/>
          </a:xfrm>
          <a:prstGeom prst="rect">
            <a:avLst/>
          </a:prstGeom>
          <a:solidFill>
            <a:srgbClr val="0C98A6"/>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endParaRPr sz="2400" dirty="0">
              <a:solidFill>
                <a:srgbClr val="0C98A6"/>
              </a:solidFill>
              <a:latin typeface="Trebuchet MS" panose="020B0603020202020204" pitchFamily="34" charset="0"/>
              <a:sym typeface="Helvetica" pitchFamily="2" charset="0"/>
            </a:endParaRPr>
          </a:p>
        </p:txBody>
      </p:sp>
      <p:sp>
        <p:nvSpPr>
          <p:cNvPr id="28" name="矩形 49">
            <a:extLst>
              <a:ext uri="{FF2B5EF4-FFF2-40B4-BE49-F238E27FC236}">
                <a16:creationId xmlns:a16="http://schemas.microsoft.com/office/drawing/2014/main" id="{7ABF1AAE-2BC2-40AC-B688-9EEB87BBD532}"/>
              </a:ext>
            </a:extLst>
          </p:cNvPr>
          <p:cNvSpPr/>
          <p:nvPr/>
        </p:nvSpPr>
        <p:spPr>
          <a:xfrm>
            <a:off x="267630" y="110084"/>
            <a:ext cx="164123" cy="656493"/>
          </a:xfrm>
          <a:prstGeom prst="rect">
            <a:avLst/>
          </a:prstGeom>
          <a:solidFill>
            <a:srgbClr val="ED6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50">
            <a:extLst>
              <a:ext uri="{FF2B5EF4-FFF2-40B4-BE49-F238E27FC236}">
                <a16:creationId xmlns:a16="http://schemas.microsoft.com/office/drawing/2014/main" id="{5575B712-5931-4B23-8E21-C44C03F6423A}"/>
              </a:ext>
            </a:extLst>
          </p:cNvPr>
          <p:cNvSpPr/>
          <p:nvPr/>
        </p:nvSpPr>
        <p:spPr>
          <a:xfrm>
            <a:off x="51613" y="262484"/>
            <a:ext cx="164123" cy="656493"/>
          </a:xfrm>
          <a:prstGeom prst="rect">
            <a:avLst/>
          </a:prstGeom>
          <a:solidFill>
            <a:srgbClr val="0C98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 Placeholder 4">
            <a:extLst>
              <a:ext uri="{FF2B5EF4-FFF2-40B4-BE49-F238E27FC236}">
                <a16:creationId xmlns:a16="http://schemas.microsoft.com/office/drawing/2014/main" id="{6A216948-645F-447F-B4AE-20B105C50DBB}"/>
              </a:ext>
            </a:extLst>
          </p:cNvPr>
          <p:cNvSpPr txBox="1"/>
          <p:nvPr/>
        </p:nvSpPr>
        <p:spPr>
          <a:xfrm>
            <a:off x="4651141" y="608550"/>
            <a:ext cx="3620403" cy="1097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pPr>
            <a:r>
              <a:rPr lang="zh-CN" altLang="en-US" sz="4400" dirty="0">
                <a:solidFill>
                  <a:schemeClr val="bg1"/>
                </a:solidFill>
                <a:latin typeface="黑体" panose="02010609060101010101" pitchFamily="49" charset="-122"/>
                <a:ea typeface="黑体" panose="02010609060101010101" pitchFamily="49" charset="-122"/>
                <a:cs typeface="Calibri"/>
              </a:rPr>
              <a:t>可视化展示</a:t>
            </a:r>
            <a:endParaRPr lang="id-ID" altLang="zh-CN" sz="4400" dirty="0">
              <a:solidFill>
                <a:schemeClr val="bg1"/>
              </a:solidFill>
              <a:latin typeface="黑体" panose="02010609060101010101" pitchFamily="49" charset="-122"/>
              <a:ea typeface="黑体" panose="02010609060101010101" pitchFamily="49" charset="-122"/>
              <a:cs typeface="Calibri"/>
            </a:endParaRPr>
          </a:p>
        </p:txBody>
      </p:sp>
      <p:sp>
        <p:nvSpPr>
          <p:cNvPr id="15" name="文本框 47">
            <a:extLst>
              <a:ext uri="{FF2B5EF4-FFF2-40B4-BE49-F238E27FC236}">
                <a16:creationId xmlns:a16="http://schemas.microsoft.com/office/drawing/2014/main" id="{578AE1D8-9459-4241-8E86-DC84AD14CC8D}"/>
              </a:ext>
            </a:extLst>
          </p:cNvPr>
          <p:cNvSpPr txBox="1"/>
          <p:nvPr/>
        </p:nvSpPr>
        <p:spPr>
          <a:xfrm>
            <a:off x="584153" y="414884"/>
            <a:ext cx="2133781" cy="369332"/>
          </a:xfrm>
          <a:prstGeom prst="rect">
            <a:avLst/>
          </a:prstGeom>
          <a:noFill/>
        </p:spPr>
        <p:txBody>
          <a:bodyPr wrap="square" rtlCol="0">
            <a:spAutoFit/>
            <a:scene3d>
              <a:camera prst="orthographicFront"/>
              <a:lightRig rig="threePt" dir="t"/>
            </a:scene3d>
            <a:sp3d contourW="12700"/>
          </a:bodyPr>
          <a:lstStyle/>
          <a:p>
            <a:pPr algn="dist"/>
            <a:r>
              <a:rPr lang="zh-CN" altLang="en-US" sz="1800" dirty="0">
                <a:solidFill>
                  <a:schemeClr val="tx1">
                    <a:lumMod val="65000"/>
                    <a:lumOff val="35000"/>
                  </a:schemeClr>
                </a:solidFill>
                <a:latin typeface="黑体" panose="02010609060101010101" pitchFamily="49" charset="-122"/>
                <a:ea typeface="黑体" panose="02010609060101010101" pitchFamily="49" charset="-122"/>
              </a:rPr>
              <a:t>投篮空间位置分析</a:t>
            </a:r>
          </a:p>
        </p:txBody>
      </p:sp>
      <p:sp>
        <p:nvSpPr>
          <p:cNvPr id="11" name="文本框 10">
            <a:extLst>
              <a:ext uri="{FF2B5EF4-FFF2-40B4-BE49-F238E27FC236}">
                <a16:creationId xmlns:a16="http://schemas.microsoft.com/office/drawing/2014/main" id="{5720B798-040C-4005-B632-DCBAC6365C88}"/>
              </a:ext>
            </a:extLst>
          </p:cNvPr>
          <p:cNvSpPr txBox="1"/>
          <p:nvPr/>
        </p:nvSpPr>
        <p:spPr>
          <a:xfrm>
            <a:off x="326706" y="5754356"/>
            <a:ext cx="6096000" cy="646331"/>
          </a:xfrm>
          <a:prstGeom prst="rect">
            <a:avLst/>
          </a:prstGeom>
          <a:noFill/>
        </p:spPr>
        <p:txBody>
          <a:bodyPr wrap="square">
            <a:spAutoFit/>
          </a:bodyPr>
          <a:lstStyle/>
          <a:p>
            <a:r>
              <a:rPr kumimoji="0" lang="zh-CN" altLang="en-US" sz="1800" b="0" i="1" u="none" strike="noStrike" cap="none" normalizeH="0" baseline="0" dirty="0">
                <a:ln>
                  <a:noFill/>
                </a:ln>
                <a:solidFill>
                  <a:srgbClr val="C00000"/>
                </a:solidFill>
                <a:effectLst/>
                <a:latin typeface="Arial Unicode MS"/>
                <a:ea typeface="Consolamono"/>
              </a:rPr>
              <a:t>从</a:t>
            </a:r>
            <a:r>
              <a:rPr kumimoji="0" lang="zh-CN" altLang="zh-CN" sz="1800" b="0" i="1" u="none" strike="noStrike" cap="none" normalizeH="0" baseline="0" dirty="0">
                <a:ln>
                  <a:noFill/>
                </a:ln>
                <a:solidFill>
                  <a:srgbClr val="C00000"/>
                </a:solidFill>
                <a:effectLst/>
                <a:latin typeface="Arial Unicode MS"/>
                <a:ea typeface="Consolamono"/>
              </a:rPr>
              <a:t>MichaelKrueger 的优秀脚本中窃取 draw_court() 函数</a:t>
            </a:r>
            <a:r>
              <a:rPr kumimoji="0" lang="zh-CN" altLang="en-US" sz="1800" b="0" i="1" u="none" strike="noStrike" cap="none" normalizeH="0" baseline="0" dirty="0">
                <a:ln>
                  <a:noFill/>
                </a:ln>
                <a:solidFill>
                  <a:srgbClr val="C00000"/>
                </a:solidFill>
                <a:effectLst/>
                <a:latin typeface="Arial Unicode MS"/>
                <a:ea typeface="Consolamono"/>
              </a:rPr>
              <a:t>来绘画篮球场地，进行</a:t>
            </a:r>
            <a:r>
              <a:rPr kumimoji="0" lang="en-US" altLang="zh-CN" sz="1800" b="0" i="1" u="none" strike="noStrike" cap="none" normalizeH="0" baseline="0" dirty="0">
                <a:ln>
                  <a:noFill/>
                </a:ln>
                <a:solidFill>
                  <a:srgbClr val="C00000"/>
                </a:solidFill>
                <a:effectLst/>
                <a:latin typeface="Arial Unicode MS"/>
                <a:ea typeface="Consolamono"/>
              </a:rPr>
              <a:t>2d</a:t>
            </a:r>
            <a:r>
              <a:rPr kumimoji="0" lang="zh-CN" altLang="en-US" sz="1800" b="0" i="1" u="none" strike="noStrike" cap="none" normalizeH="0" baseline="0" dirty="0">
                <a:ln>
                  <a:noFill/>
                </a:ln>
                <a:solidFill>
                  <a:srgbClr val="C00000"/>
                </a:solidFill>
                <a:effectLst/>
                <a:latin typeface="Arial Unicode MS"/>
                <a:ea typeface="Consolamono"/>
              </a:rPr>
              <a:t>高斯混合分布可视化</a:t>
            </a:r>
            <a:r>
              <a:rPr kumimoji="0" lang="zh-CN" altLang="zh-CN" sz="800" b="0" i="0" u="none" strike="noStrike" cap="none" normalizeH="0" baseline="0" dirty="0">
                <a:ln>
                  <a:noFill/>
                </a:ln>
                <a:solidFill>
                  <a:srgbClr val="C00000"/>
                </a:solidFill>
                <a:effectLst/>
              </a:rPr>
              <a:t> </a:t>
            </a:r>
            <a:endParaRPr kumimoji="0" lang="zh-CN" altLang="zh-CN" sz="2400" b="0" i="0" u="none" strike="noStrike" cap="none" normalizeH="0" baseline="0" dirty="0">
              <a:ln>
                <a:noFill/>
              </a:ln>
              <a:solidFill>
                <a:srgbClr val="C00000"/>
              </a:solidFill>
              <a:effectLst/>
              <a:latin typeface="Arial" panose="020B0604020202020204" pitchFamily="34" charset="0"/>
            </a:endParaRPr>
          </a:p>
        </p:txBody>
      </p:sp>
      <p:pic>
        <p:nvPicPr>
          <p:cNvPr id="2" name="图片 1">
            <a:extLst>
              <a:ext uri="{FF2B5EF4-FFF2-40B4-BE49-F238E27FC236}">
                <a16:creationId xmlns:a16="http://schemas.microsoft.com/office/drawing/2014/main" id="{D91FA56E-9100-4199-91F3-F48751672CFC}"/>
              </a:ext>
            </a:extLst>
          </p:cNvPr>
          <p:cNvPicPr>
            <a:picLocks noChangeAspect="1"/>
          </p:cNvPicPr>
          <p:nvPr/>
        </p:nvPicPr>
        <p:blipFill>
          <a:blip r:embed="rId3"/>
          <a:stretch>
            <a:fillRect/>
          </a:stretch>
        </p:blipFill>
        <p:spPr>
          <a:xfrm>
            <a:off x="267630" y="1595857"/>
            <a:ext cx="5667631" cy="3883827"/>
          </a:xfrm>
          <a:prstGeom prst="rect">
            <a:avLst/>
          </a:prstGeom>
        </p:spPr>
      </p:pic>
      <p:pic>
        <p:nvPicPr>
          <p:cNvPr id="5" name="图片 4">
            <a:extLst>
              <a:ext uri="{FF2B5EF4-FFF2-40B4-BE49-F238E27FC236}">
                <a16:creationId xmlns:a16="http://schemas.microsoft.com/office/drawing/2014/main" id="{F22FF4D7-1402-4E0E-822F-A12A35A16335}"/>
              </a:ext>
            </a:extLst>
          </p:cNvPr>
          <p:cNvPicPr>
            <a:picLocks noChangeAspect="1"/>
          </p:cNvPicPr>
          <p:nvPr/>
        </p:nvPicPr>
        <p:blipFill>
          <a:blip r:embed="rId4"/>
          <a:stretch>
            <a:fillRect/>
          </a:stretch>
        </p:blipFill>
        <p:spPr>
          <a:xfrm>
            <a:off x="6461342" y="1508970"/>
            <a:ext cx="5598331" cy="3954708"/>
          </a:xfrm>
          <a:prstGeom prst="rect">
            <a:avLst/>
          </a:prstGeom>
        </p:spPr>
      </p:pic>
      <p:sp>
        <p:nvSpPr>
          <p:cNvPr id="14" name="文本框 13">
            <a:extLst>
              <a:ext uri="{FF2B5EF4-FFF2-40B4-BE49-F238E27FC236}">
                <a16:creationId xmlns:a16="http://schemas.microsoft.com/office/drawing/2014/main" id="{6016F39D-C393-4CF8-8A78-D98C0B2E6008}"/>
              </a:ext>
            </a:extLst>
          </p:cNvPr>
          <p:cNvSpPr txBox="1"/>
          <p:nvPr/>
        </p:nvSpPr>
        <p:spPr>
          <a:xfrm>
            <a:off x="6831676" y="5805605"/>
            <a:ext cx="4112549" cy="923330"/>
          </a:xfrm>
          <a:prstGeom prst="rect">
            <a:avLst/>
          </a:prstGeom>
          <a:noFill/>
        </p:spPr>
        <p:txBody>
          <a:bodyPr wrap="square">
            <a:spAutoFit/>
          </a:bodyPr>
          <a:lstStyle/>
          <a:p>
            <a:r>
              <a:rPr lang="zh-CN" altLang="en-US" b="0" i="0" dirty="0">
                <a:effectLst/>
                <a:latin typeface="-apple-system"/>
              </a:rPr>
              <a:t>科比在球场左侧（或从他的角度来看是右侧）进行了更多的投篮，同时看到大量的</a:t>
            </a:r>
            <a:r>
              <a:rPr lang="zh-CN" altLang="en-US" dirty="0">
                <a:latin typeface="-apple-system"/>
              </a:rPr>
              <a:t>投篮</a:t>
            </a:r>
            <a:r>
              <a:rPr lang="zh-CN" altLang="en-US" b="0" i="0" dirty="0">
                <a:effectLst/>
                <a:latin typeface="-apple-system"/>
              </a:rPr>
              <a:t>来自篮筐正下方</a:t>
            </a:r>
            <a:endParaRPr lang="zh-CN" altLang="en-US" dirty="0"/>
          </a:p>
        </p:txBody>
      </p:sp>
    </p:spTree>
    <p:extLst>
      <p:ext uri="{BB962C8B-B14F-4D97-AF65-F5344CB8AC3E}">
        <p14:creationId xmlns:p14="http://schemas.microsoft.com/office/powerpoint/2010/main" val="150402441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a:extLst>
              <a:ext uri="{FF2B5EF4-FFF2-40B4-BE49-F238E27FC236}">
                <a16:creationId xmlns:a16="http://schemas.microsoft.com/office/drawing/2014/main" id="{2543E254-4673-48A3-93AD-683B84945015}"/>
              </a:ext>
            </a:extLst>
          </p:cNvPr>
          <p:cNvSpPr/>
          <p:nvPr/>
        </p:nvSpPr>
        <p:spPr>
          <a:xfrm>
            <a:off x="4375436" y="590730"/>
            <a:ext cx="4094540" cy="871597"/>
          </a:xfrm>
          <a:prstGeom prst="rect">
            <a:avLst/>
          </a:prstGeom>
          <a:solidFill>
            <a:srgbClr val="ED6D4F"/>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endParaRPr sz="2400" dirty="0">
              <a:solidFill>
                <a:srgbClr val="0C98A6"/>
              </a:solidFill>
              <a:latin typeface="Trebuchet MS" panose="020B0603020202020204" pitchFamily="34" charset="0"/>
              <a:sym typeface="Helvetica" pitchFamily="2" charset="0"/>
            </a:endParaRPr>
          </a:p>
        </p:txBody>
      </p:sp>
      <p:sp>
        <p:nvSpPr>
          <p:cNvPr id="28" name="矩形 49">
            <a:extLst>
              <a:ext uri="{FF2B5EF4-FFF2-40B4-BE49-F238E27FC236}">
                <a16:creationId xmlns:a16="http://schemas.microsoft.com/office/drawing/2014/main" id="{7ABF1AAE-2BC2-40AC-B688-9EEB87BBD532}"/>
              </a:ext>
            </a:extLst>
          </p:cNvPr>
          <p:cNvSpPr/>
          <p:nvPr/>
        </p:nvSpPr>
        <p:spPr>
          <a:xfrm>
            <a:off x="267630" y="110084"/>
            <a:ext cx="164123" cy="656493"/>
          </a:xfrm>
          <a:prstGeom prst="rect">
            <a:avLst/>
          </a:prstGeom>
          <a:solidFill>
            <a:srgbClr val="ED6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50">
            <a:extLst>
              <a:ext uri="{FF2B5EF4-FFF2-40B4-BE49-F238E27FC236}">
                <a16:creationId xmlns:a16="http://schemas.microsoft.com/office/drawing/2014/main" id="{5575B712-5931-4B23-8E21-C44C03F6423A}"/>
              </a:ext>
            </a:extLst>
          </p:cNvPr>
          <p:cNvSpPr/>
          <p:nvPr/>
        </p:nvSpPr>
        <p:spPr>
          <a:xfrm>
            <a:off x="51613" y="262484"/>
            <a:ext cx="164123" cy="656493"/>
          </a:xfrm>
          <a:prstGeom prst="rect">
            <a:avLst/>
          </a:prstGeom>
          <a:solidFill>
            <a:srgbClr val="0C98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 Placeholder 4">
            <a:extLst>
              <a:ext uri="{FF2B5EF4-FFF2-40B4-BE49-F238E27FC236}">
                <a16:creationId xmlns:a16="http://schemas.microsoft.com/office/drawing/2014/main" id="{6A216948-645F-447F-B4AE-20B105C50DBB}"/>
              </a:ext>
            </a:extLst>
          </p:cNvPr>
          <p:cNvSpPr txBox="1"/>
          <p:nvPr/>
        </p:nvSpPr>
        <p:spPr>
          <a:xfrm>
            <a:off x="4651141" y="608550"/>
            <a:ext cx="3620403" cy="1097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pPr>
            <a:r>
              <a:rPr lang="zh-CN" altLang="en-US" sz="4400" dirty="0">
                <a:solidFill>
                  <a:schemeClr val="bg1"/>
                </a:solidFill>
                <a:latin typeface="黑体" panose="02010609060101010101" pitchFamily="49" charset="-122"/>
                <a:ea typeface="黑体" panose="02010609060101010101" pitchFamily="49" charset="-122"/>
                <a:cs typeface="Calibri"/>
              </a:rPr>
              <a:t>可视化展示</a:t>
            </a:r>
            <a:endParaRPr lang="id-ID" altLang="zh-CN" sz="4400" dirty="0">
              <a:solidFill>
                <a:schemeClr val="bg1"/>
              </a:solidFill>
              <a:latin typeface="黑体" panose="02010609060101010101" pitchFamily="49" charset="-122"/>
              <a:ea typeface="黑体" panose="02010609060101010101" pitchFamily="49" charset="-122"/>
              <a:cs typeface="Calibri"/>
            </a:endParaRPr>
          </a:p>
        </p:txBody>
      </p:sp>
      <p:sp>
        <p:nvSpPr>
          <p:cNvPr id="15" name="文本框 47">
            <a:extLst>
              <a:ext uri="{FF2B5EF4-FFF2-40B4-BE49-F238E27FC236}">
                <a16:creationId xmlns:a16="http://schemas.microsoft.com/office/drawing/2014/main" id="{578AE1D8-9459-4241-8E86-DC84AD14CC8D}"/>
              </a:ext>
            </a:extLst>
          </p:cNvPr>
          <p:cNvSpPr txBox="1"/>
          <p:nvPr/>
        </p:nvSpPr>
        <p:spPr>
          <a:xfrm>
            <a:off x="584153" y="414884"/>
            <a:ext cx="2133781" cy="369332"/>
          </a:xfrm>
          <a:prstGeom prst="rect">
            <a:avLst/>
          </a:prstGeom>
          <a:noFill/>
        </p:spPr>
        <p:txBody>
          <a:bodyPr wrap="square" rtlCol="0">
            <a:spAutoFit/>
            <a:scene3d>
              <a:camera prst="orthographicFront"/>
              <a:lightRig rig="threePt" dir="t"/>
            </a:scene3d>
            <a:sp3d contourW="12700"/>
          </a:bodyPr>
          <a:lstStyle/>
          <a:p>
            <a:pPr algn="dist"/>
            <a:r>
              <a:rPr lang="zh-CN" altLang="en-US" sz="1800" dirty="0">
                <a:solidFill>
                  <a:schemeClr val="tx1">
                    <a:lumMod val="65000"/>
                    <a:lumOff val="35000"/>
                  </a:schemeClr>
                </a:solidFill>
                <a:latin typeface="黑体" panose="02010609060101010101" pitchFamily="49" charset="-122"/>
                <a:ea typeface="黑体" panose="02010609060101010101" pitchFamily="49" charset="-122"/>
              </a:rPr>
              <a:t>投篮空间位置分析</a:t>
            </a:r>
          </a:p>
        </p:txBody>
      </p:sp>
      <p:pic>
        <p:nvPicPr>
          <p:cNvPr id="2" name="图片 1">
            <a:extLst>
              <a:ext uri="{FF2B5EF4-FFF2-40B4-BE49-F238E27FC236}">
                <a16:creationId xmlns:a16="http://schemas.microsoft.com/office/drawing/2014/main" id="{D91FA56E-9100-4199-91F3-F48751672CFC}"/>
              </a:ext>
            </a:extLst>
          </p:cNvPr>
          <p:cNvPicPr>
            <a:picLocks noChangeAspect="1"/>
          </p:cNvPicPr>
          <p:nvPr/>
        </p:nvPicPr>
        <p:blipFill>
          <a:blip r:embed="rId3"/>
          <a:stretch>
            <a:fillRect/>
          </a:stretch>
        </p:blipFill>
        <p:spPr>
          <a:xfrm>
            <a:off x="6333231" y="1487086"/>
            <a:ext cx="5667631" cy="3883827"/>
          </a:xfrm>
          <a:prstGeom prst="rect">
            <a:avLst/>
          </a:prstGeom>
        </p:spPr>
      </p:pic>
      <p:sp>
        <p:nvSpPr>
          <p:cNvPr id="14" name="文本框 13">
            <a:extLst>
              <a:ext uri="{FF2B5EF4-FFF2-40B4-BE49-F238E27FC236}">
                <a16:creationId xmlns:a16="http://schemas.microsoft.com/office/drawing/2014/main" id="{6016F39D-C393-4CF8-8A78-D98C0B2E6008}"/>
              </a:ext>
            </a:extLst>
          </p:cNvPr>
          <p:cNvSpPr txBox="1"/>
          <p:nvPr/>
        </p:nvSpPr>
        <p:spPr>
          <a:xfrm>
            <a:off x="3101445" y="5787785"/>
            <a:ext cx="6076950" cy="923330"/>
          </a:xfrm>
          <a:prstGeom prst="rect">
            <a:avLst/>
          </a:prstGeom>
          <a:noFill/>
        </p:spPr>
        <p:txBody>
          <a:bodyPr wrap="square">
            <a:spAutoFit/>
          </a:bodyPr>
          <a:lstStyle/>
          <a:p>
            <a:r>
              <a:rPr lang="zh-CN" altLang="en-US" b="0" i="0" dirty="0">
                <a:effectLst/>
                <a:latin typeface="-apple-system"/>
              </a:rPr>
              <a:t>我们可以清楚地看到距离和精度之间的依赖关系 另一个有趣的事实是，科比不仅从右侧进行更多的尝试（从他的角度来看），而且他更擅长进行这些尝试</a:t>
            </a:r>
            <a:endParaRPr lang="zh-CN" altLang="en-US" dirty="0"/>
          </a:p>
        </p:txBody>
      </p:sp>
      <p:pic>
        <p:nvPicPr>
          <p:cNvPr id="3" name="图片 2">
            <a:extLst>
              <a:ext uri="{FF2B5EF4-FFF2-40B4-BE49-F238E27FC236}">
                <a16:creationId xmlns:a16="http://schemas.microsoft.com/office/drawing/2014/main" id="{BA5772F8-F8F9-4AC4-ABD2-D0F549347945}"/>
              </a:ext>
            </a:extLst>
          </p:cNvPr>
          <p:cNvPicPr>
            <a:picLocks noChangeAspect="1"/>
          </p:cNvPicPr>
          <p:nvPr/>
        </p:nvPicPr>
        <p:blipFill>
          <a:blip r:embed="rId4"/>
          <a:stretch>
            <a:fillRect/>
          </a:stretch>
        </p:blipFill>
        <p:spPr>
          <a:xfrm>
            <a:off x="591434" y="1468356"/>
            <a:ext cx="5504566" cy="3921286"/>
          </a:xfrm>
          <a:prstGeom prst="rect">
            <a:avLst/>
          </a:prstGeom>
        </p:spPr>
      </p:pic>
    </p:spTree>
    <p:extLst>
      <p:ext uri="{BB962C8B-B14F-4D97-AF65-F5344CB8AC3E}">
        <p14:creationId xmlns:p14="http://schemas.microsoft.com/office/powerpoint/2010/main" val="288810811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文本框 16"/>
          <p:cNvSpPr txBox="1"/>
          <p:nvPr/>
        </p:nvSpPr>
        <p:spPr>
          <a:xfrm>
            <a:off x="7149732" y="1237325"/>
            <a:ext cx="3761756" cy="769441"/>
          </a:xfrm>
          <a:prstGeom prst="rect">
            <a:avLst/>
          </a:prstGeom>
          <a:noFill/>
        </p:spPr>
        <p:txBody>
          <a:bodyPr wrap="square" rtlCol="0">
            <a:spAutoFit/>
          </a:bodyPr>
          <a:lstStyle/>
          <a:p>
            <a:pPr algn="dist"/>
            <a:r>
              <a:rPr lang="en-US" altLang="zh-CN" sz="4400" dirty="0">
                <a:solidFill>
                  <a:srgbClr val="0C98A6"/>
                </a:solidFill>
                <a:latin typeface="黑体" panose="02010609060101010101" pitchFamily="49" charset="-122"/>
                <a:ea typeface="黑体" panose="02010609060101010101" pitchFamily="49" charset="-122"/>
              </a:rPr>
              <a:t>CONTENTS</a:t>
            </a:r>
            <a:endParaRPr lang="zh-CN" altLang="en-US" sz="4400" dirty="0">
              <a:solidFill>
                <a:srgbClr val="0C98A6"/>
              </a:solidFill>
              <a:latin typeface="黑体" panose="02010609060101010101" pitchFamily="49" charset="-122"/>
              <a:ea typeface="黑体" panose="02010609060101010101" pitchFamily="49" charset="-122"/>
            </a:endParaRPr>
          </a:p>
        </p:txBody>
      </p:sp>
      <p:sp>
        <p:nvSpPr>
          <p:cNvPr id="1048609" name="文本框 17"/>
          <p:cNvSpPr txBox="1"/>
          <p:nvPr/>
        </p:nvSpPr>
        <p:spPr>
          <a:xfrm>
            <a:off x="8040422" y="2309418"/>
            <a:ext cx="1585332" cy="2800767"/>
          </a:xfrm>
          <a:prstGeom prst="rect">
            <a:avLst/>
          </a:prstGeom>
          <a:noFill/>
        </p:spPr>
        <p:txBody>
          <a:bodyPr wrap="square" rtlCol="0">
            <a:spAutoFit/>
          </a:bodyPr>
          <a:lstStyle/>
          <a:p>
            <a:pPr algn="dist"/>
            <a:r>
              <a:rPr lang="zh-CN" altLang="en-US" sz="8800" dirty="0">
                <a:solidFill>
                  <a:schemeClr val="tx1">
                    <a:lumMod val="65000"/>
                    <a:lumOff val="35000"/>
                  </a:schemeClr>
                </a:solidFill>
                <a:latin typeface="黑体" panose="02010609060101010101" pitchFamily="49" charset="-122"/>
                <a:ea typeface="黑体" panose="02010609060101010101" pitchFamily="49" charset="-122"/>
              </a:rPr>
              <a:t>目</a:t>
            </a:r>
            <a:endParaRPr lang="en-US" altLang="zh-CN" sz="8800" dirty="0">
              <a:solidFill>
                <a:schemeClr val="tx1">
                  <a:lumMod val="65000"/>
                  <a:lumOff val="35000"/>
                </a:schemeClr>
              </a:solidFill>
              <a:latin typeface="黑体" panose="02010609060101010101" pitchFamily="49" charset="-122"/>
              <a:ea typeface="黑体" panose="02010609060101010101" pitchFamily="49" charset="-122"/>
            </a:endParaRPr>
          </a:p>
          <a:p>
            <a:pPr algn="dist"/>
            <a:r>
              <a:rPr lang="zh-CN" altLang="en-US" sz="8800" dirty="0">
                <a:solidFill>
                  <a:schemeClr val="tx1">
                    <a:lumMod val="65000"/>
                    <a:lumOff val="35000"/>
                  </a:schemeClr>
                </a:solidFill>
                <a:latin typeface="黑体" panose="02010609060101010101" pitchFamily="49" charset="-122"/>
                <a:ea typeface="黑体" panose="02010609060101010101" pitchFamily="49" charset="-122"/>
              </a:rPr>
              <a:t>录</a:t>
            </a:r>
            <a:endParaRPr lang="zh-CN" altLang="en-US" sz="4400"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1048610" name="矩形 20"/>
          <p:cNvSpPr/>
          <p:nvPr/>
        </p:nvSpPr>
        <p:spPr>
          <a:xfrm>
            <a:off x="1475677" y="1046542"/>
            <a:ext cx="613317" cy="758283"/>
          </a:xfrm>
          <a:prstGeom prst="rect">
            <a:avLst/>
          </a:prstGeom>
          <a:solidFill>
            <a:srgbClr val="0C98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11" name="文本框 24"/>
          <p:cNvSpPr txBox="1"/>
          <p:nvPr/>
        </p:nvSpPr>
        <p:spPr>
          <a:xfrm>
            <a:off x="1509118" y="964017"/>
            <a:ext cx="500380" cy="891540"/>
          </a:xfrm>
          <a:prstGeom prst="rect">
            <a:avLst/>
          </a:prstGeom>
          <a:noFill/>
        </p:spPr>
        <p:txBody>
          <a:bodyPr wrap="none" rtlCol="0">
            <a:spAutoFit/>
          </a:bodyPr>
          <a:lstStyle/>
          <a:p>
            <a:r>
              <a:rPr lang="en-US" altLang="zh-CN" sz="5400" dirty="0">
                <a:solidFill>
                  <a:schemeClr val="bg1"/>
                </a:solidFill>
              </a:rPr>
              <a:t>1</a:t>
            </a:r>
            <a:endParaRPr lang="zh-CN" altLang="en-US" sz="5400" dirty="0">
              <a:solidFill>
                <a:schemeClr val="bg1"/>
              </a:solidFill>
            </a:endParaRPr>
          </a:p>
        </p:txBody>
      </p:sp>
      <p:sp>
        <p:nvSpPr>
          <p:cNvPr id="1048614" name="矩形 31"/>
          <p:cNvSpPr/>
          <p:nvPr/>
        </p:nvSpPr>
        <p:spPr>
          <a:xfrm>
            <a:off x="1475677" y="2391943"/>
            <a:ext cx="613317" cy="758283"/>
          </a:xfrm>
          <a:prstGeom prst="rect">
            <a:avLst/>
          </a:prstGeom>
          <a:solidFill>
            <a:srgbClr val="ED6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15" name="文本框 32"/>
          <p:cNvSpPr txBox="1"/>
          <p:nvPr/>
        </p:nvSpPr>
        <p:spPr>
          <a:xfrm>
            <a:off x="1509118" y="2309418"/>
            <a:ext cx="500380" cy="891540"/>
          </a:xfrm>
          <a:prstGeom prst="rect">
            <a:avLst/>
          </a:prstGeom>
          <a:noFill/>
        </p:spPr>
        <p:txBody>
          <a:bodyPr wrap="none" rtlCol="0">
            <a:spAutoFit/>
          </a:bodyPr>
          <a:lstStyle/>
          <a:p>
            <a:r>
              <a:rPr lang="en-US" altLang="zh-CN" sz="5400" dirty="0">
                <a:solidFill>
                  <a:schemeClr val="bg1"/>
                </a:solidFill>
              </a:rPr>
              <a:t>2</a:t>
            </a:r>
            <a:endParaRPr lang="zh-CN" altLang="en-US" sz="5400" dirty="0">
              <a:solidFill>
                <a:schemeClr val="bg1"/>
              </a:solidFill>
            </a:endParaRPr>
          </a:p>
        </p:txBody>
      </p:sp>
      <p:sp>
        <p:nvSpPr>
          <p:cNvPr id="1048616" name="文本框 34"/>
          <p:cNvSpPr txBox="1"/>
          <p:nvPr/>
        </p:nvSpPr>
        <p:spPr>
          <a:xfrm>
            <a:off x="2219054" y="2601968"/>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75000"/>
                    <a:lumOff val="25000"/>
                  </a:schemeClr>
                </a:solidFill>
                <a:latin typeface="黑体" panose="02010609060101010101" pitchFamily="49" charset="-122"/>
                <a:ea typeface="黑体" panose="02010609060101010101" pitchFamily="49" charset="-122"/>
              </a:rPr>
              <a:t>投篮空间位置分析</a:t>
            </a:r>
          </a:p>
        </p:txBody>
      </p:sp>
      <p:sp>
        <p:nvSpPr>
          <p:cNvPr id="1048618" name="矩形 36"/>
          <p:cNvSpPr/>
          <p:nvPr/>
        </p:nvSpPr>
        <p:spPr>
          <a:xfrm>
            <a:off x="1475677" y="3756747"/>
            <a:ext cx="613317" cy="758283"/>
          </a:xfrm>
          <a:prstGeom prst="rect">
            <a:avLst/>
          </a:prstGeom>
          <a:solidFill>
            <a:srgbClr val="0C98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19" name="文本框 37"/>
          <p:cNvSpPr txBox="1"/>
          <p:nvPr/>
        </p:nvSpPr>
        <p:spPr>
          <a:xfrm>
            <a:off x="1509118" y="3674222"/>
            <a:ext cx="500380" cy="891540"/>
          </a:xfrm>
          <a:prstGeom prst="rect">
            <a:avLst/>
          </a:prstGeom>
          <a:noFill/>
        </p:spPr>
        <p:txBody>
          <a:bodyPr wrap="none" rtlCol="0">
            <a:spAutoFit/>
          </a:bodyPr>
          <a:lstStyle/>
          <a:p>
            <a:r>
              <a:rPr lang="en-US" altLang="zh-CN" sz="5400" dirty="0">
                <a:solidFill>
                  <a:schemeClr val="bg1"/>
                </a:solidFill>
              </a:rPr>
              <a:t>3</a:t>
            </a:r>
            <a:endParaRPr lang="zh-CN" altLang="en-US" sz="5400" dirty="0">
              <a:solidFill>
                <a:schemeClr val="bg1"/>
              </a:solidFill>
            </a:endParaRPr>
          </a:p>
        </p:txBody>
      </p:sp>
      <p:sp>
        <p:nvSpPr>
          <p:cNvPr id="1048620" name="文本框 39"/>
          <p:cNvSpPr txBox="1"/>
          <p:nvPr/>
        </p:nvSpPr>
        <p:spPr>
          <a:xfrm>
            <a:off x="2219054" y="3951222"/>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75000"/>
                    <a:lumOff val="25000"/>
                  </a:schemeClr>
                </a:solidFill>
                <a:latin typeface="黑体" panose="02010609060101010101" pitchFamily="49" charset="-122"/>
                <a:ea typeface="黑体" panose="02010609060101010101" pitchFamily="49" charset="-122"/>
              </a:rPr>
              <a:t>投篮率预测与权重</a:t>
            </a:r>
          </a:p>
        </p:txBody>
      </p:sp>
      <p:sp>
        <p:nvSpPr>
          <p:cNvPr id="1048622" name="矩形 41"/>
          <p:cNvSpPr/>
          <p:nvPr/>
        </p:nvSpPr>
        <p:spPr>
          <a:xfrm>
            <a:off x="1475677" y="5121551"/>
            <a:ext cx="613317" cy="758283"/>
          </a:xfrm>
          <a:prstGeom prst="rect">
            <a:avLst/>
          </a:prstGeom>
          <a:solidFill>
            <a:srgbClr val="ED6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23" name="文本框 42"/>
          <p:cNvSpPr txBox="1"/>
          <p:nvPr/>
        </p:nvSpPr>
        <p:spPr>
          <a:xfrm>
            <a:off x="1509118" y="5039026"/>
            <a:ext cx="500380" cy="891541"/>
          </a:xfrm>
          <a:prstGeom prst="rect">
            <a:avLst/>
          </a:prstGeom>
          <a:noFill/>
        </p:spPr>
        <p:txBody>
          <a:bodyPr wrap="none" rtlCol="0">
            <a:spAutoFit/>
          </a:bodyPr>
          <a:lstStyle/>
          <a:p>
            <a:r>
              <a:rPr lang="en-US" altLang="zh-CN" sz="5400" dirty="0">
                <a:solidFill>
                  <a:schemeClr val="bg1"/>
                </a:solidFill>
              </a:rPr>
              <a:t>4</a:t>
            </a:r>
            <a:endParaRPr lang="zh-CN" altLang="en-US" sz="5400" dirty="0">
              <a:solidFill>
                <a:schemeClr val="bg1"/>
              </a:solidFill>
            </a:endParaRPr>
          </a:p>
        </p:txBody>
      </p:sp>
      <p:sp>
        <p:nvSpPr>
          <p:cNvPr id="1048624" name="文本框 44"/>
          <p:cNvSpPr txBox="1"/>
          <p:nvPr/>
        </p:nvSpPr>
        <p:spPr>
          <a:xfrm>
            <a:off x="2219053" y="5316026"/>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75000"/>
                    <a:lumOff val="25000"/>
                  </a:schemeClr>
                </a:solidFill>
                <a:latin typeface="黑体" panose="02010609060101010101" pitchFamily="49" charset="-122"/>
                <a:ea typeface="黑体" panose="02010609060101010101" pitchFamily="49" charset="-122"/>
              </a:rPr>
              <a:t>投篮决策过程分析</a:t>
            </a:r>
          </a:p>
        </p:txBody>
      </p:sp>
      <p:sp>
        <p:nvSpPr>
          <p:cNvPr id="17" name="文本框 34">
            <a:extLst>
              <a:ext uri="{FF2B5EF4-FFF2-40B4-BE49-F238E27FC236}">
                <a16:creationId xmlns:a16="http://schemas.microsoft.com/office/drawing/2014/main" id="{DD75D9D6-5067-4DED-98AC-810AE0CCE2B6}"/>
              </a:ext>
            </a:extLst>
          </p:cNvPr>
          <p:cNvSpPr txBox="1"/>
          <p:nvPr/>
        </p:nvSpPr>
        <p:spPr>
          <a:xfrm>
            <a:off x="2219053" y="1172642"/>
            <a:ext cx="2133781" cy="646331"/>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75000"/>
                    <a:lumOff val="25000"/>
                  </a:schemeClr>
                </a:solidFill>
                <a:latin typeface="黑体" panose="02010609060101010101" pitchFamily="49" charset="-122"/>
                <a:ea typeface="黑体" panose="02010609060101010101" pitchFamily="49" charset="-122"/>
              </a:rPr>
              <a:t>数据预处理与分析</a:t>
            </a:r>
            <a:endParaRPr lang="zh-CN" altLang="en-US" dirty="0">
              <a:latin typeface="黑体" panose="02010609060101010101" pitchFamily="49" charset="-122"/>
              <a:ea typeface="黑体" panose="02010609060101010101" pitchFamily="49" charset="-122"/>
            </a:endParaRPr>
          </a:p>
          <a:p>
            <a:endParaRPr lang="zh-CN" altLang="en-US" b="1" dirty="0">
              <a:solidFill>
                <a:schemeClr val="tx1">
                  <a:lumMod val="75000"/>
                  <a:lumOff val="25000"/>
                </a:schemeClr>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图片 4"/>
          <p:cNvPicPr>
            <a:picLocks noChangeAspect="1"/>
          </p:cNvPicPr>
          <p:nvPr/>
        </p:nvPicPr>
        <p:blipFill>
          <a:blip r:embed="rId3" cstate="screen"/>
          <a:stretch>
            <a:fillRect/>
          </a:stretch>
        </p:blipFill>
        <p:spPr>
          <a:xfrm>
            <a:off x="155187" y="530612"/>
            <a:ext cx="5796776" cy="5796776"/>
          </a:xfrm>
          <a:prstGeom prst="rect">
            <a:avLst/>
          </a:prstGeom>
        </p:spPr>
      </p:pic>
      <p:sp>
        <p:nvSpPr>
          <p:cNvPr id="1048741" name="文本框 16"/>
          <p:cNvSpPr txBox="1"/>
          <p:nvPr/>
        </p:nvSpPr>
        <p:spPr>
          <a:xfrm>
            <a:off x="8164800" y="1342800"/>
            <a:ext cx="3761756" cy="769441"/>
          </a:xfrm>
          <a:prstGeom prst="rect">
            <a:avLst/>
          </a:prstGeom>
          <a:noFill/>
        </p:spPr>
        <p:txBody>
          <a:bodyPr wrap="square" rtlCol="0">
            <a:spAutoFit/>
          </a:bodyPr>
          <a:lstStyle/>
          <a:p>
            <a:pPr algn="dist"/>
            <a:r>
              <a:rPr lang="en-US" altLang="zh-CN" sz="4400" dirty="0">
                <a:solidFill>
                  <a:srgbClr val="0C98A6"/>
                </a:solidFill>
                <a:latin typeface="黑体" panose="02010609060101010101" pitchFamily="49" charset="-122"/>
                <a:ea typeface="黑体" panose="02010609060101010101" pitchFamily="49" charset="-122"/>
              </a:rPr>
              <a:t>INTERNET</a:t>
            </a:r>
            <a:endParaRPr lang="zh-CN" altLang="en-US" sz="4400" dirty="0">
              <a:solidFill>
                <a:srgbClr val="0C98A6"/>
              </a:solidFill>
              <a:latin typeface="黑体" panose="02010609060101010101" pitchFamily="49" charset="-122"/>
              <a:ea typeface="黑体" panose="02010609060101010101" pitchFamily="49" charset="-122"/>
            </a:endParaRPr>
          </a:p>
        </p:txBody>
      </p:sp>
      <p:sp>
        <p:nvSpPr>
          <p:cNvPr id="1048742" name="文本框 17"/>
          <p:cNvSpPr txBox="1"/>
          <p:nvPr/>
        </p:nvSpPr>
        <p:spPr>
          <a:xfrm>
            <a:off x="6130800" y="1994400"/>
            <a:ext cx="5796776" cy="830997"/>
          </a:xfrm>
          <a:prstGeom prst="rect">
            <a:avLst/>
          </a:prstGeom>
          <a:noFill/>
        </p:spPr>
        <p:txBody>
          <a:bodyPr wrap="square" rtlCol="0">
            <a:spAutoFit/>
          </a:bodyPr>
          <a:lstStyle/>
          <a:p>
            <a:pPr algn="dist"/>
            <a:r>
              <a:rPr lang="zh-CN" altLang="en-US" sz="4800" dirty="0">
                <a:solidFill>
                  <a:schemeClr val="tx1">
                    <a:lumMod val="65000"/>
                    <a:lumOff val="35000"/>
                  </a:schemeClr>
                </a:solidFill>
                <a:latin typeface="黑体" panose="02010609060101010101" pitchFamily="49" charset="-122"/>
                <a:ea typeface="黑体" panose="02010609060101010101" pitchFamily="49" charset="-122"/>
              </a:rPr>
              <a:t>投篮率预测与权重</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a:extLst>
              <a:ext uri="{FF2B5EF4-FFF2-40B4-BE49-F238E27FC236}">
                <a16:creationId xmlns:a16="http://schemas.microsoft.com/office/drawing/2014/main" id="{60A69162-EA1E-4D35-A0DC-166E9716E7D8}"/>
              </a:ext>
            </a:extLst>
          </p:cNvPr>
          <p:cNvSpPr/>
          <p:nvPr/>
        </p:nvSpPr>
        <p:spPr>
          <a:xfrm>
            <a:off x="7353905" y="2011385"/>
            <a:ext cx="4446668" cy="3878148"/>
          </a:xfrm>
          <a:prstGeom prst="rect">
            <a:avLst/>
          </a:prstGeom>
          <a:solidFill>
            <a:srgbClr val="ED6D4F"/>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endParaRPr sz="2400" dirty="0">
              <a:solidFill>
                <a:schemeClr val="bg1"/>
              </a:solidFill>
              <a:latin typeface="Trebuchet MS" panose="020B0603020202020204" pitchFamily="34" charset="0"/>
              <a:sym typeface="Helvetica" pitchFamily="2" charset="0"/>
            </a:endParaRPr>
          </a:p>
        </p:txBody>
      </p:sp>
      <p:sp>
        <p:nvSpPr>
          <p:cNvPr id="33" name="Rectangle">
            <a:extLst>
              <a:ext uri="{FF2B5EF4-FFF2-40B4-BE49-F238E27FC236}">
                <a16:creationId xmlns:a16="http://schemas.microsoft.com/office/drawing/2014/main" id="{2B9C4899-F7ED-4A54-800A-B77956CEBC57}"/>
              </a:ext>
            </a:extLst>
          </p:cNvPr>
          <p:cNvSpPr/>
          <p:nvPr/>
        </p:nvSpPr>
        <p:spPr>
          <a:xfrm>
            <a:off x="3356449" y="599551"/>
            <a:ext cx="6044726" cy="857774"/>
          </a:xfrm>
          <a:prstGeom prst="rect">
            <a:avLst/>
          </a:prstGeom>
          <a:solidFill>
            <a:srgbClr val="0C98A6"/>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endParaRPr sz="2400" dirty="0">
              <a:solidFill>
                <a:schemeClr val="bg1"/>
              </a:solidFill>
              <a:latin typeface="Trebuchet MS" panose="020B0603020202020204" pitchFamily="34" charset="0"/>
              <a:sym typeface="Helvetica" pitchFamily="2" charset="0"/>
            </a:endParaRPr>
          </a:p>
        </p:txBody>
      </p:sp>
      <p:sp>
        <p:nvSpPr>
          <p:cNvPr id="28" name="矩形 49">
            <a:extLst>
              <a:ext uri="{FF2B5EF4-FFF2-40B4-BE49-F238E27FC236}">
                <a16:creationId xmlns:a16="http://schemas.microsoft.com/office/drawing/2014/main" id="{7ABF1AAE-2BC2-40AC-B688-9EEB87BBD532}"/>
              </a:ext>
            </a:extLst>
          </p:cNvPr>
          <p:cNvSpPr/>
          <p:nvPr/>
        </p:nvSpPr>
        <p:spPr>
          <a:xfrm>
            <a:off x="267630" y="110084"/>
            <a:ext cx="164123" cy="656493"/>
          </a:xfrm>
          <a:prstGeom prst="rect">
            <a:avLst/>
          </a:prstGeom>
          <a:solidFill>
            <a:srgbClr val="ED6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50">
            <a:extLst>
              <a:ext uri="{FF2B5EF4-FFF2-40B4-BE49-F238E27FC236}">
                <a16:creationId xmlns:a16="http://schemas.microsoft.com/office/drawing/2014/main" id="{5575B712-5931-4B23-8E21-C44C03F6423A}"/>
              </a:ext>
            </a:extLst>
          </p:cNvPr>
          <p:cNvSpPr/>
          <p:nvPr/>
        </p:nvSpPr>
        <p:spPr>
          <a:xfrm>
            <a:off x="51613" y="262484"/>
            <a:ext cx="164123" cy="656493"/>
          </a:xfrm>
          <a:prstGeom prst="rect">
            <a:avLst/>
          </a:prstGeom>
          <a:solidFill>
            <a:srgbClr val="0C98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 Placeholder 4">
            <a:extLst>
              <a:ext uri="{FF2B5EF4-FFF2-40B4-BE49-F238E27FC236}">
                <a16:creationId xmlns:a16="http://schemas.microsoft.com/office/drawing/2014/main" id="{6A216948-645F-447F-B4AE-20B105C50DBB}"/>
              </a:ext>
            </a:extLst>
          </p:cNvPr>
          <p:cNvSpPr txBox="1"/>
          <p:nvPr/>
        </p:nvSpPr>
        <p:spPr>
          <a:xfrm>
            <a:off x="3724866" y="689513"/>
            <a:ext cx="6276384" cy="1097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pPr>
            <a:r>
              <a:rPr lang="en-US" altLang="zh-CN" sz="3200" b="1" i="0" dirty="0">
                <a:solidFill>
                  <a:schemeClr val="bg1"/>
                </a:solidFill>
                <a:effectLst/>
                <a:latin typeface="Helvetica Neue"/>
              </a:rPr>
              <a:t>scikit-learn (</a:t>
            </a:r>
            <a:r>
              <a:rPr lang="en-US" altLang="zh-CN" sz="3200" b="1" i="0" dirty="0" err="1">
                <a:solidFill>
                  <a:schemeClr val="bg1"/>
                </a:solidFill>
                <a:effectLst/>
                <a:latin typeface="Helvetica Neue"/>
              </a:rPr>
              <a:t>sklearn</a:t>
            </a:r>
            <a:r>
              <a:rPr lang="en-US" altLang="zh-CN" sz="3200" b="1" i="0" dirty="0">
                <a:solidFill>
                  <a:schemeClr val="bg1"/>
                </a:solidFill>
                <a:effectLst/>
                <a:latin typeface="Helvetica Neue"/>
              </a:rPr>
              <a:t>) </a:t>
            </a:r>
            <a:r>
              <a:rPr lang="zh-CN" altLang="en-US" sz="3200" b="1" i="0" dirty="0">
                <a:solidFill>
                  <a:schemeClr val="bg1"/>
                </a:solidFill>
                <a:effectLst/>
                <a:latin typeface="Helvetica Neue"/>
              </a:rPr>
              <a:t>介绍</a:t>
            </a:r>
            <a:endParaRPr lang="id-ID" sz="4400" dirty="0">
              <a:solidFill>
                <a:schemeClr val="bg1"/>
              </a:solidFill>
              <a:latin typeface="黑体" panose="02010609060101010101" pitchFamily="49" charset="-122"/>
              <a:ea typeface="黑体" panose="02010609060101010101" pitchFamily="49" charset="-122"/>
              <a:cs typeface="Calibri"/>
            </a:endParaRPr>
          </a:p>
        </p:txBody>
      </p:sp>
      <p:sp>
        <p:nvSpPr>
          <p:cNvPr id="13" name="文本框 12">
            <a:extLst>
              <a:ext uri="{FF2B5EF4-FFF2-40B4-BE49-F238E27FC236}">
                <a16:creationId xmlns:a16="http://schemas.microsoft.com/office/drawing/2014/main" id="{54637A63-D408-4B4C-B065-7D8D07C00FE7}"/>
              </a:ext>
            </a:extLst>
          </p:cNvPr>
          <p:cNvSpPr txBox="1"/>
          <p:nvPr/>
        </p:nvSpPr>
        <p:spPr>
          <a:xfrm>
            <a:off x="267630" y="6119903"/>
            <a:ext cx="5122517" cy="307777"/>
          </a:xfrm>
          <a:prstGeom prst="rect">
            <a:avLst/>
          </a:prstGeom>
          <a:noFill/>
        </p:spPr>
        <p:txBody>
          <a:bodyPr wrap="square">
            <a:spAutoFit/>
          </a:bodyPr>
          <a:lstStyle/>
          <a:p>
            <a:r>
              <a:rPr lang="zh-CN" altLang="en-US" sz="1400" dirty="0"/>
              <a:t>参考：</a:t>
            </a:r>
            <a:r>
              <a:rPr lang="en-US" altLang="zh-CN" sz="1400" dirty="0"/>
              <a:t>https://sklearn.apachecn.org/docs/master/12.html</a:t>
            </a:r>
            <a:endParaRPr lang="zh-CN" altLang="en-US" sz="1400" dirty="0"/>
          </a:p>
        </p:txBody>
      </p:sp>
      <p:sp>
        <p:nvSpPr>
          <p:cNvPr id="11" name="文本框 47">
            <a:extLst>
              <a:ext uri="{FF2B5EF4-FFF2-40B4-BE49-F238E27FC236}">
                <a16:creationId xmlns:a16="http://schemas.microsoft.com/office/drawing/2014/main" id="{8812DCE7-74DF-4129-ACB2-49031FB5F5A6}"/>
              </a:ext>
            </a:extLst>
          </p:cNvPr>
          <p:cNvSpPr txBox="1"/>
          <p:nvPr/>
        </p:nvSpPr>
        <p:spPr>
          <a:xfrm>
            <a:off x="584153" y="414884"/>
            <a:ext cx="2133781" cy="369332"/>
          </a:xfrm>
          <a:prstGeom prst="rect">
            <a:avLst/>
          </a:prstGeom>
          <a:noFill/>
        </p:spPr>
        <p:txBody>
          <a:bodyPr wrap="square" rtlCol="0">
            <a:spAutoFit/>
            <a:scene3d>
              <a:camera prst="orthographicFront"/>
              <a:lightRig rig="threePt" dir="t"/>
            </a:scene3d>
            <a:sp3d contourW="12700"/>
          </a:bodyPr>
          <a:lstStyle/>
          <a:p>
            <a:pPr algn="dist"/>
            <a:r>
              <a:rPr lang="zh-CN" altLang="en-US" sz="1800" dirty="0">
                <a:solidFill>
                  <a:schemeClr val="tx1">
                    <a:lumMod val="65000"/>
                    <a:lumOff val="35000"/>
                  </a:schemeClr>
                </a:solidFill>
                <a:latin typeface="黑体" panose="02010609060101010101" pitchFamily="49" charset="-122"/>
                <a:ea typeface="黑体" panose="02010609060101010101" pitchFamily="49" charset="-122"/>
              </a:rPr>
              <a:t>投篮率预测与权重</a:t>
            </a:r>
          </a:p>
        </p:txBody>
      </p:sp>
      <p:pic>
        <p:nvPicPr>
          <p:cNvPr id="5" name="图片 4">
            <a:extLst>
              <a:ext uri="{FF2B5EF4-FFF2-40B4-BE49-F238E27FC236}">
                <a16:creationId xmlns:a16="http://schemas.microsoft.com/office/drawing/2014/main" id="{DD6A4EA2-6923-467C-98F0-B8BE0DA424A7}"/>
              </a:ext>
            </a:extLst>
          </p:cNvPr>
          <p:cNvPicPr>
            <a:picLocks noChangeAspect="1"/>
          </p:cNvPicPr>
          <p:nvPr/>
        </p:nvPicPr>
        <p:blipFill>
          <a:blip r:embed="rId3"/>
          <a:stretch>
            <a:fillRect/>
          </a:stretch>
        </p:blipFill>
        <p:spPr>
          <a:xfrm>
            <a:off x="51613" y="1632088"/>
            <a:ext cx="7136343" cy="3878148"/>
          </a:xfrm>
          <a:prstGeom prst="rect">
            <a:avLst/>
          </a:prstGeom>
        </p:spPr>
      </p:pic>
      <p:sp>
        <p:nvSpPr>
          <p:cNvPr id="10" name="Rectangle 3">
            <a:extLst>
              <a:ext uri="{FF2B5EF4-FFF2-40B4-BE49-F238E27FC236}">
                <a16:creationId xmlns:a16="http://schemas.microsoft.com/office/drawing/2014/main" id="{B6499361-B3D9-460B-AB28-6816B9EC91E0}"/>
              </a:ext>
            </a:extLst>
          </p:cNvPr>
          <p:cNvSpPr>
            <a:spLocks noChangeArrowheads="1"/>
          </p:cNvSpPr>
          <p:nvPr/>
        </p:nvSpPr>
        <p:spPr bwMode="auto">
          <a:xfrm>
            <a:off x="7477466" y="2288465"/>
            <a:ext cx="4199545"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dirty="0">
                <a:solidFill>
                  <a:schemeClr val="bg1"/>
                </a:solidFill>
                <a:latin typeface="微软雅黑" panose="020B0503020204020204" pitchFamily="34" charset="-122"/>
                <a:ea typeface="微软雅黑" panose="020B0503020204020204" pitchFamily="34" charset="-122"/>
              </a:rPr>
              <a:t>调参建议：</a:t>
            </a:r>
            <a:endParaRPr lang="en-US" altLang="zh-CN" dirty="0">
              <a:solidFill>
                <a:schemeClr val="bg1"/>
              </a:solidFill>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使用这些方法时要调整的参数主要是 </a:t>
            </a:r>
            <a:r>
              <a:rPr kumimoji="0" lang="zh-CN" altLang="zh-CN" sz="12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n_estimators</a:t>
            </a:r>
            <a:r>
              <a:rPr kumimoji="0" lang="zh-CN" altLang="zh-CN"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 和 </a:t>
            </a:r>
            <a:r>
              <a:rPr kumimoji="0" lang="zh-CN" altLang="zh-CN" sz="12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max_features</a:t>
            </a:r>
            <a:r>
              <a:rPr kumimoji="0" lang="zh-CN" altLang="zh-CN"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前者（n_estimators）是森林里树的数量，通常数量越大，效果越好，但是计算时间也会随之增加。此外要注意，当树的数量超过一个临界值之后，算法的效果并不会很显著地变好。后者（max_features）是分割节点时考虑的特征的随机子集的大小。 这个值越低，方差减小得越多，但是偏差的增大也越多。 </a:t>
            </a:r>
            <a:endParaRPr kumimoji="0" lang="zh-CN" altLang="zh-CN" sz="2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887488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a:extLst>
              <a:ext uri="{FF2B5EF4-FFF2-40B4-BE49-F238E27FC236}">
                <a16:creationId xmlns:a16="http://schemas.microsoft.com/office/drawing/2014/main" id="{E4810543-FB3C-4471-BFBD-E95368013758}"/>
              </a:ext>
            </a:extLst>
          </p:cNvPr>
          <p:cNvSpPr/>
          <p:nvPr/>
        </p:nvSpPr>
        <p:spPr>
          <a:xfrm>
            <a:off x="349691" y="1874793"/>
            <a:ext cx="5666098" cy="4679917"/>
          </a:xfrm>
          <a:prstGeom prst="rect">
            <a:avLst/>
          </a:prstGeom>
          <a:solidFill>
            <a:srgbClr val="0C98A6"/>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endParaRPr lang="zh-CN" altLang="en-US" sz="2400" dirty="0">
              <a:solidFill>
                <a:schemeClr val="bg1"/>
              </a:solidFill>
              <a:latin typeface="Trebuchet MS" panose="020B0603020202020204" pitchFamily="34" charset="0"/>
              <a:sym typeface="Helvetica" pitchFamily="2" charset="0"/>
            </a:endParaRPr>
          </a:p>
        </p:txBody>
      </p:sp>
      <p:sp>
        <p:nvSpPr>
          <p:cNvPr id="21" name="Rectangle">
            <a:extLst>
              <a:ext uri="{FF2B5EF4-FFF2-40B4-BE49-F238E27FC236}">
                <a16:creationId xmlns:a16="http://schemas.microsoft.com/office/drawing/2014/main" id="{2543E254-4673-48A3-93AD-683B84945015}"/>
              </a:ext>
            </a:extLst>
          </p:cNvPr>
          <p:cNvSpPr/>
          <p:nvPr/>
        </p:nvSpPr>
        <p:spPr>
          <a:xfrm>
            <a:off x="4177004" y="590730"/>
            <a:ext cx="4094540" cy="871597"/>
          </a:xfrm>
          <a:prstGeom prst="rect">
            <a:avLst/>
          </a:prstGeom>
          <a:solidFill>
            <a:srgbClr val="ED6D4F"/>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endParaRPr sz="2400" dirty="0">
              <a:solidFill>
                <a:schemeClr val="bg1"/>
              </a:solidFill>
              <a:latin typeface="Trebuchet MS" panose="020B0603020202020204" pitchFamily="34" charset="0"/>
              <a:sym typeface="Helvetica" pitchFamily="2" charset="0"/>
            </a:endParaRPr>
          </a:p>
        </p:txBody>
      </p:sp>
      <p:sp>
        <p:nvSpPr>
          <p:cNvPr id="28" name="矩形 49">
            <a:extLst>
              <a:ext uri="{FF2B5EF4-FFF2-40B4-BE49-F238E27FC236}">
                <a16:creationId xmlns:a16="http://schemas.microsoft.com/office/drawing/2014/main" id="{7ABF1AAE-2BC2-40AC-B688-9EEB87BBD532}"/>
              </a:ext>
            </a:extLst>
          </p:cNvPr>
          <p:cNvSpPr/>
          <p:nvPr/>
        </p:nvSpPr>
        <p:spPr>
          <a:xfrm>
            <a:off x="267630" y="110084"/>
            <a:ext cx="164123" cy="656493"/>
          </a:xfrm>
          <a:prstGeom prst="rect">
            <a:avLst/>
          </a:prstGeom>
          <a:solidFill>
            <a:srgbClr val="ED6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50">
            <a:extLst>
              <a:ext uri="{FF2B5EF4-FFF2-40B4-BE49-F238E27FC236}">
                <a16:creationId xmlns:a16="http://schemas.microsoft.com/office/drawing/2014/main" id="{5575B712-5931-4B23-8E21-C44C03F6423A}"/>
              </a:ext>
            </a:extLst>
          </p:cNvPr>
          <p:cNvSpPr/>
          <p:nvPr/>
        </p:nvSpPr>
        <p:spPr>
          <a:xfrm>
            <a:off x="51613" y="262484"/>
            <a:ext cx="164123" cy="656493"/>
          </a:xfrm>
          <a:prstGeom prst="rect">
            <a:avLst/>
          </a:prstGeom>
          <a:solidFill>
            <a:srgbClr val="0C98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 Placeholder 4">
            <a:extLst>
              <a:ext uri="{FF2B5EF4-FFF2-40B4-BE49-F238E27FC236}">
                <a16:creationId xmlns:a16="http://schemas.microsoft.com/office/drawing/2014/main" id="{6A216948-645F-447F-B4AE-20B105C50DBB}"/>
              </a:ext>
            </a:extLst>
          </p:cNvPr>
          <p:cNvSpPr txBox="1"/>
          <p:nvPr/>
        </p:nvSpPr>
        <p:spPr>
          <a:xfrm>
            <a:off x="5247907" y="599550"/>
            <a:ext cx="3620403" cy="1097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pPr>
            <a:r>
              <a:rPr lang="zh-CN" altLang="en-US" sz="4400" dirty="0">
                <a:solidFill>
                  <a:schemeClr val="bg1"/>
                </a:solidFill>
                <a:latin typeface="黑体" panose="02010609060101010101" pitchFamily="49" charset="-122"/>
                <a:ea typeface="黑体" panose="02010609060101010101" pitchFamily="49" charset="-122"/>
                <a:cs typeface="Calibri"/>
              </a:rPr>
              <a:t>决策树</a:t>
            </a:r>
            <a:endParaRPr lang="id-ID" altLang="zh-CN" sz="4400" dirty="0">
              <a:solidFill>
                <a:schemeClr val="bg1"/>
              </a:solidFill>
              <a:latin typeface="黑体" panose="02010609060101010101" pitchFamily="49" charset="-122"/>
              <a:ea typeface="黑体" panose="02010609060101010101" pitchFamily="49" charset="-122"/>
              <a:cs typeface="Calibri"/>
            </a:endParaRPr>
          </a:p>
        </p:txBody>
      </p:sp>
      <p:sp>
        <p:nvSpPr>
          <p:cNvPr id="15" name="文本框 47">
            <a:extLst>
              <a:ext uri="{FF2B5EF4-FFF2-40B4-BE49-F238E27FC236}">
                <a16:creationId xmlns:a16="http://schemas.microsoft.com/office/drawing/2014/main" id="{578AE1D8-9459-4241-8E86-DC84AD14CC8D}"/>
              </a:ext>
            </a:extLst>
          </p:cNvPr>
          <p:cNvSpPr txBox="1"/>
          <p:nvPr/>
        </p:nvSpPr>
        <p:spPr>
          <a:xfrm>
            <a:off x="584153" y="414884"/>
            <a:ext cx="2133781" cy="369332"/>
          </a:xfrm>
          <a:prstGeom prst="rect">
            <a:avLst/>
          </a:prstGeom>
          <a:noFill/>
        </p:spPr>
        <p:txBody>
          <a:bodyPr wrap="square" rtlCol="0">
            <a:spAutoFit/>
            <a:scene3d>
              <a:camera prst="orthographicFront"/>
              <a:lightRig rig="threePt" dir="t"/>
            </a:scene3d>
            <a:sp3d contourW="12700"/>
          </a:bodyPr>
          <a:lstStyle/>
          <a:p>
            <a:pPr algn="dist"/>
            <a:r>
              <a:rPr lang="zh-CN" altLang="en-US" sz="1800" dirty="0">
                <a:solidFill>
                  <a:schemeClr val="tx1">
                    <a:lumMod val="65000"/>
                    <a:lumOff val="35000"/>
                  </a:schemeClr>
                </a:solidFill>
                <a:latin typeface="黑体" panose="02010609060101010101" pitchFamily="49" charset="-122"/>
                <a:ea typeface="黑体" panose="02010609060101010101" pitchFamily="49" charset="-122"/>
              </a:rPr>
              <a:t>投篮率预测与权重</a:t>
            </a:r>
          </a:p>
        </p:txBody>
      </p:sp>
      <p:sp>
        <p:nvSpPr>
          <p:cNvPr id="9" name="文本框 8">
            <a:extLst>
              <a:ext uri="{FF2B5EF4-FFF2-40B4-BE49-F238E27FC236}">
                <a16:creationId xmlns:a16="http://schemas.microsoft.com/office/drawing/2014/main" id="{AFDCD328-00F4-40B0-9F1D-37178B8C47CE}"/>
              </a:ext>
            </a:extLst>
          </p:cNvPr>
          <p:cNvSpPr txBox="1"/>
          <p:nvPr/>
        </p:nvSpPr>
        <p:spPr>
          <a:xfrm>
            <a:off x="462589" y="2109828"/>
            <a:ext cx="5306508" cy="2031325"/>
          </a:xfrm>
          <a:prstGeom prst="rect">
            <a:avLst/>
          </a:prstGeom>
          <a:noFill/>
        </p:spPr>
        <p:txBody>
          <a:bodyPr wrap="square">
            <a:spAutoFit/>
          </a:bodyPr>
          <a:lstStyle/>
          <a:p>
            <a:r>
              <a:rPr lang="zh-CN" altLang="en-US" b="0" i="0" dirty="0">
                <a:solidFill>
                  <a:schemeClr val="bg1"/>
                </a:solidFill>
                <a:effectLst/>
                <a:latin typeface="-apple-system"/>
              </a:rPr>
              <a:t>在机器学习中，随机森林是一个包含多个</a:t>
            </a:r>
            <a:r>
              <a:rPr lang="zh-CN" altLang="en-US" dirty="0">
                <a:solidFill>
                  <a:schemeClr val="bg1"/>
                </a:solidFill>
                <a:latin typeface="-apple-system"/>
              </a:rPr>
              <a:t>决策树</a:t>
            </a:r>
            <a:r>
              <a:rPr lang="zh-CN" altLang="en-US" b="0" i="0" dirty="0">
                <a:solidFill>
                  <a:schemeClr val="bg1"/>
                </a:solidFill>
                <a:effectLst/>
                <a:latin typeface="-apple-system"/>
              </a:rPr>
              <a:t>的</a:t>
            </a:r>
            <a:r>
              <a:rPr lang="zh-CN" altLang="en-US" dirty="0">
                <a:solidFill>
                  <a:schemeClr val="bg1"/>
                </a:solidFill>
                <a:latin typeface="-apple-system"/>
              </a:rPr>
              <a:t>分类器</a:t>
            </a:r>
            <a:r>
              <a:rPr lang="zh-CN" altLang="en-US" b="0" i="0" dirty="0">
                <a:solidFill>
                  <a:schemeClr val="bg1"/>
                </a:solidFill>
                <a:effectLst/>
                <a:latin typeface="-apple-system"/>
              </a:rPr>
              <a:t>，并且其输出的类别是由个别树输出的类别的众数而定。</a:t>
            </a:r>
            <a:r>
              <a:rPr lang="en-US" altLang="zh-CN" b="0" i="0" dirty="0">
                <a:solidFill>
                  <a:schemeClr val="bg1"/>
                </a:solidFill>
                <a:effectLst/>
                <a:latin typeface="-apple-system"/>
              </a:rPr>
              <a:t>Leo </a:t>
            </a:r>
            <a:r>
              <a:rPr lang="en-US" altLang="zh-CN" b="0" i="0" dirty="0" err="1">
                <a:solidFill>
                  <a:schemeClr val="bg1"/>
                </a:solidFill>
                <a:effectLst/>
                <a:latin typeface="-apple-system"/>
              </a:rPr>
              <a:t>Breiman</a:t>
            </a:r>
            <a:r>
              <a:rPr lang="zh-CN" altLang="en-US" b="0" i="0" dirty="0">
                <a:solidFill>
                  <a:schemeClr val="bg1"/>
                </a:solidFill>
                <a:effectLst/>
                <a:latin typeface="-apple-system"/>
              </a:rPr>
              <a:t>和</a:t>
            </a:r>
            <a:r>
              <a:rPr lang="en-US" altLang="zh-CN" b="0" i="0" dirty="0">
                <a:solidFill>
                  <a:schemeClr val="bg1"/>
                </a:solidFill>
                <a:effectLst/>
                <a:latin typeface="-apple-system"/>
              </a:rPr>
              <a:t>Adele Cutler</a:t>
            </a:r>
            <a:r>
              <a:rPr lang="zh-CN" altLang="en-US" b="0" i="0" dirty="0">
                <a:solidFill>
                  <a:schemeClr val="bg1"/>
                </a:solidFill>
                <a:effectLst/>
                <a:latin typeface="-apple-system"/>
              </a:rPr>
              <a:t>发展出推论出随机森林的</a:t>
            </a:r>
            <a:r>
              <a:rPr lang="zh-CN" altLang="en-US" dirty="0">
                <a:solidFill>
                  <a:schemeClr val="bg1"/>
                </a:solidFill>
                <a:latin typeface="-apple-system"/>
              </a:rPr>
              <a:t>算法</a:t>
            </a:r>
            <a:r>
              <a:rPr lang="zh-CN" altLang="en-US" b="0" i="0" dirty="0">
                <a:solidFill>
                  <a:schemeClr val="bg1"/>
                </a:solidFill>
                <a:effectLst/>
                <a:latin typeface="-apple-system"/>
              </a:rPr>
              <a:t>。随机森林在过去几年一直是新兴的机器学习技术。它是基于非线性的决策树模型，通常能够提供准确的结果。然而，随机森林大多是黑盒子，经常难以解读和充分理解。</a:t>
            </a:r>
            <a:endParaRPr lang="zh-CN" altLang="en-US" dirty="0">
              <a:solidFill>
                <a:schemeClr val="bg1"/>
              </a:solidFill>
            </a:endParaRPr>
          </a:p>
        </p:txBody>
      </p:sp>
      <p:pic>
        <p:nvPicPr>
          <p:cNvPr id="5" name="图片 4">
            <a:extLst>
              <a:ext uri="{FF2B5EF4-FFF2-40B4-BE49-F238E27FC236}">
                <a16:creationId xmlns:a16="http://schemas.microsoft.com/office/drawing/2014/main" id="{85BAC3F7-C403-4CD2-A0D3-5A31D3557D57}"/>
              </a:ext>
            </a:extLst>
          </p:cNvPr>
          <p:cNvPicPr>
            <a:picLocks noChangeAspect="1"/>
          </p:cNvPicPr>
          <p:nvPr/>
        </p:nvPicPr>
        <p:blipFill>
          <a:blip r:embed="rId3"/>
          <a:stretch>
            <a:fillRect/>
          </a:stretch>
        </p:blipFill>
        <p:spPr>
          <a:xfrm>
            <a:off x="6907021" y="1708636"/>
            <a:ext cx="4562508" cy="2833708"/>
          </a:xfrm>
          <a:prstGeom prst="rect">
            <a:avLst/>
          </a:prstGeom>
        </p:spPr>
      </p:pic>
      <p:sp>
        <p:nvSpPr>
          <p:cNvPr id="13" name="矩形 12">
            <a:extLst>
              <a:ext uri="{FF2B5EF4-FFF2-40B4-BE49-F238E27FC236}">
                <a16:creationId xmlns:a16="http://schemas.microsoft.com/office/drawing/2014/main" id="{4AC18621-32E7-42D4-A4B3-EFC23FB97C97}"/>
              </a:ext>
            </a:extLst>
          </p:cNvPr>
          <p:cNvSpPr/>
          <p:nvPr/>
        </p:nvSpPr>
        <p:spPr>
          <a:xfrm flipV="1">
            <a:off x="365087" y="4156815"/>
            <a:ext cx="5650702" cy="1617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4D903B7B-4925-4FF8-ADFE-0A5E6921C876}"/>
              </a:ext>
            </a:extLst>
          </p:cNvPr>
          <p:cNvSpPr txBox="1"/>
          <p:nvPr/>
        </p:nvSpPr>
        <p:spPr>
          <a:xfrm>
            <a:off x="462589" y="4523385"/>
            <a:ext cx="5306508" cy="2031325"/>
          </a:xfrm>
          <a:prstGeom prst="rect">
            <a:avLst/>
          </a:prstGeom>
          <a:noFill/>
        </p:spPr>
        <p:txBody>
          <a:bodyPr wrap="square">
            <a:spAutoFit/>
          </a:bodyPr>
          <a:lstStyle/>
          <a:p>
            <a:r>
              <a:rPr lang="zh-CN" altLang="en-US" b="0" i="0" dirty="0">
                <a:solidFill>
                  <a:schemeClr val="bg1"/>
                </a:solidFill>
                <a:effectLst/>
                <a:latin typeface="-apple-system"/>
              </a:rPr>
              <a:t>决策树模型是一种描述对实例进行分类的树形结构</a:t>
            </a:r>
            <a:r>
              <a:rPr lang="en-US" altLang="zh-CN" b="0" i="0" dirty="0">
                <a:solidFill>
                  <a:schemeClr val="bg1"/>
                </a:solidFill>
                <a:effectLst/>
                <a:latin typeface="-apple-system"/>
              </a:rPr>
              <a:t>. </a:t>
            </a:r>
            <a:r>
              <a:rPr lang="zh-CN" altLang="en-US" b="0" i="0" dirty="0">
                <a:solidFill>
                  <a:schemeClr val="bg1"/>
                </a:solidFill>
                <a:effectLst/>
                <a:latin typeface="-apple-system"/>
              </a:rPr>
              <a:t>决策树由结点和有向边组成</a:t>
            </a:r>
            <a:r>
              <a:rPr lang="en-US" altLang="zh-CN" b="0" i="0" dirty="0">
                <a:solidFill>
                  <a:schemeClr val="bg1"/>
                </a:solidFill>
                <a:effectLst/>
                <a:latin typeface="-apple-system"/>
              </a:rPr>
              <a:t>. </a:t>
            </a:r>
            <a:r>
              <a:rPr lang="zh-CN" altLang="en-US" b="0" i="0" dirty="0">
                <a:solidFill>
                  <a:schemeClr val="bg1"/>
                </a:solidFill>
                <a:effectLst/>
                <a:latin typeface="-apple-system"/>
              </a:rPr>
              <a:t>结点有两种类型</a:t>
            </a:r>
            <a:r>
              <a:rPr lang="en-US" altLang="zh-CN" b="0" i="0" dirty="0">
                <a:solidFill>
                  <a:schemeClr val="bg1"/>
                </a:solidFill>
                <a:effectLst/>
                <a:latin typeface="-apple-system"/>
              </a:rPr>
              <a:t>: </a:t>
            </a:r>
            <a:r>
              <a:rPr lang="zh-CN" altLang="en-US" b="0" i="0" dirty="0">
                <a:solidFill>
                  <a:schemeClr val="bg1"/>
                </a:solidFill>
                <a:effectLst/>
                <a:latin typeface="-apple-system"/>
              </a:rPr>
              <a:t>内部结点和叶节点</a:t>
            </a:r>
            <a:r>
              <a:rPr lang="en-US" altLang="zh-CN" b="0" i="0" dirty="0">
                <a:solidFill>
                  <a:schemeClr val="bg1"/>
                </a:solidFill>
                <a:effectLst/>
                <a:latin typeface="-apple-system"/>
              </a:rPr>
              <a:t>. </a:t>
            </a:r>
            <a:r>
              <a:rPr lang="zh-CN" altLang="en-US" b="0" i="0" dirty="0">
                <a:solidFill>
                  <a:schemeClr val="bg1"/>
                </a:solidFill>
                <a:effectLst/>
                <a:latin typeface="-apple-system"/>
              </a:rPr>
              <a:t>内部节点表示一个特征或属性</a:t>
            </a:r>
            <a:r>
              <a:rPr lang="en-US" altLang="zh-CN" b="0" i="0" dirty="0">
                <a:solidFill>
                  <a:schemeClr val="bg1"/>
                </a:solidFill>
                <a:effectLst/>
                <a:latin typeface="-apple-system"/>
              </a:rPr>
              <a:t>, </a:t>
            </a:r>
            <a:r>
              <a:rPr lang="zh-CN" altLang="en-US" b="0" i="0" dirty="0">
                <a:solidFill>
                  <a:schemeClr val="bg1"/>
                </a:solidFill>
                <a:effectLst/>
                <a:latin typeface="-apple-system"/>
              </a:rPr>
              <a:t>叶节点表示一个类</a:t>
            </a:r>
            <a:r>
              <a:rPr lang="en-US" altLang="zh-CN" b="0" i="0" dirty="0">
                <a:solidFill>
                  <a:schemeClr val="bg1"/>
                </a:solidFill>
                <a:effectLst/>
                <a:latin typeface="-apple-system"/>
              </a:rPr>
              <a:t>.  </a:t>
            </a:r>
          </a:p>
          <a:p>
            <a:r>
              <a:rPr lang="zh-CN" altLang="en-US" b="0" i="0" dirty="0">
                <a:solidFill>
                  <a:schemeClr val="bg1"/>
                </a:solidFill>
                <a:effectLst/>
                <a:latin typeface="-apple-system"/>
              </a:rPr>
              <a:t>决策树</a:t>
            </a:r>
            <a:r>
              <a:rPr lang="en-US" altLang="zh-CN" b="0" i="0" dirty="0">
                <a:solidFill>
                  <a:schemeClr val="bg1"/>
                </a:solidFill>
                <a:effectLst/>
                <a:latin typeface="-apple-system"/>
              </a:rPr>
              <a:t>(Decision Tree),</a:t>
            </a:r>
            <a:r>
              <a:rPr lang="zh-CN" altLang="en-US" b="0" i="0" dirty="0">
                <a:solidFill>
                  <a:schemeClr val="bg1"/>
                </a:solidFill>
                <a:effectLst/>
                <a:latin typeface="-apple-system"/>
              </a:rPr>
              <a:t>又称为判定树</a:t>
            </a:r>
            <a:r>
              <a:rPr lang="en-US" altLang="zh-CN" b="0" i="0" dirty="0">
                <a:solidFill>
                  <a:schemeClr val="bg1"/>
                </a:solidFill>
                <a:effectLst/>
                <a:latin typeface="-apple-system"/>
              </a:rPr>
              <a:t>, </a:t>
            </a:r>
            <a:r>
              <a:rPr lang="zh-CN" altLang="en-US" b="0" i="0" dirty="0">
                <a:solidFill>
                  <a:schemeClr val="bg1"/>
                </a:solidFill>
                <a:effectLst/>
                <a:latin typeface="-apple-system"/>
              </a:rPr>
              <a:t>是一种以树结构</a:t>
            </a:r>
            <a:r>
              <a:rPr lang="en-US" altLang="zh-CN" b="0" i="0" dirty="0">
                <a:solidFill>
                  <a:schemeClr val="bg1"/>
                </a:solidFill>
                <a:effectLst/>
                <a:latin typeface="-apple-system"/>
              </a:rPr>
              <a:t>(</a:t>
            </a:r>
            <a:r>
              <a:rPr lang="zh-CN" altLang="en-US" b="0" i="0" dirty="0">
                <a:solidFill>
                  <a:schemeClr val="bg1"/>
                </a:solidFill>
                <a:effectLst/>
                <a:latin typeface="-apple-system"/>
              </a:rPr>
              <a:t>包括二叉树和多叉树</a:t>
            </a:r>
            <a:r>
              <a:rPr lang="en-US" altLang="zh-CN" b="0" i="0" dirty="0">
                <a:solidFill>
                  <a:schemeClr val="bg1"/>
                </a:solidFill>
                <a:effectLst/>
                <a:latin typeface="-apple-system"/>
              </a:rPr>
              <a:t>)</a:t>
            </a:r>
            <a:r>
              <a:rPr lang="zh-CN" altLang="en-US" b="0" i="0" dirty="0">
                <a:solidFill>
                  <a:schemeClr val="bg1"/>
                </a:solidFill>
                <a:effectLst/>
                <a:latin typeface="-apple-system"/>
              </a:rPr>
              <a:t>形式表达的预测分析模型</a:t>
            </a:r>
            <a:r>
              <a:rPr lang="en-US" altLang="zh-CN" b="0" i="0" dirty="0">
                <a:solidFill>
                  <a:schemeClr val="bg1"/>
                </a:solidFill>
                <a:effectLst/>
                <a:latin typeface="-apple-system"/>
              </a:rPr>
              <a:t>.</a:t>
            </a:r>
          </a:p>
          <a:p>
            <a:endParaRPr lang="zh-CN" altLang="en-US" dirty="0">
              <a:solidFill>
                <a:schemeClr val="bg1"/>
              </a:solidFill>
            </a:endParaRPr>
          </a:p>
        </p:txBody>
      </p:sp>
      <p:sp>
        <p:nvSpPr>
          <p:cNvPr id="16" name="文本框 15">
            <a:extLst>
              <a:ext uri="{FF2B5EF4-FFF2-40B4-BE49-F238E27FC236}">
                <a16:creationId xmlns:a16="http://schemas.microsoft.com/office/drawing/2014/main" id="{1D44FAF7-386E-4298-84FB-C6DC7E56718D}"/>
              </a:ext>
            </a:extLst>
          </p:cNvPr>
          <p:cNvSpPr txBox="1"/>
          <p:nvPr/>
        </p:nvSpPr>
        <p:spPr>
          <a:xfrm>
            <a:off x="6523322" y="4938882"/>
            <a:ext cx="5055869" cy="1200329"/>
          </a:xfrm>
          <a:prstGeom prst="rect">
            <a:avLst/>
          </a:prstGeom>
          <a:noFill/>
        </p:spPr>
        <p:txBody>
          <a:bodyPr wrap="square">
            <a:spAutoFit/>
          </a:bodyPr>
          <a:lstStyle/>
          <a:p>
            <a:pPr algn="l">
              <a:buFont typeface="Arial" panose="020B0604020202020204" pitchFamily="34" charset="0"/>
              <a:buChar char="•"/>
            </a:pPr>
            <a:r>
              <a:rPr lang="zh-CN" altLang="en-US" b="0" i="0" dirty="0">
                <a:effectLst/>
                <a:latin typeface="-apple-system"/>
              </a:rPr>
              <a:t>特征选择</a:t>
            </a:r>
          </a:p>
          <a:p>
            <a:pPr algn="l">
              <a:buFont typeface="Arial" panose="020B0604020202020204" pitchFamily="34" charset="0"/>
              <a:buChar char="•"/>
            </a:pPr>
            <a:r>
              <a:rPr lang="zh-CN" altLang="en-US" b="0" i="0" dirty="0">
                <a:effectLst/>
                <a:latin typeface="-apple-system"/>
              </a:rPr>
              <a:t>决策树生成</a:t>
            </a:r>
            <a:r>
              <a:rPr lang="en-US" altLang="zh-CN" b="0" i="0" dirty="0">
                <a:effectLst/>
                <a:latin typeface="-apple-system"/>
              </a:rPr>
              <a:t>: </a:t>
            </a:r>
            <a:r>
              <a:rPr lang="zh-CN" altLang="en-US" b="0" i="0" dirty="0">
                <a:effectLst/>
                <a:latin typeface="-apple-system"/>
              </a:rPr>
              <a:t>递归结构</a:t>
            </a:r>
            <a:r>
              <a:rPr lang="en-US" altLang="zh-CN" b="0" i="0" dirty="0">
                <a:effectLst/>
                <a:latin typeface="-apple-system"/>
              </a:rPr>
              <a:t>, </a:t>
            </a:r>
            <a:r>
              <a:rPr lang="zh-CN" altLang="en-US" b="0" i="0" dirty="0">
                <a:effectLst/>
                <a:latin typeface="-apple-system"/>
              </a:rPr>
              <a:t>对应于模型的局部最优</a:t>
            </a:r>
          </a:p>
          <a:p>
            <a:pPr algn="l">
              <a:buFont typeface="Arial" panose="020B0604020202020204" pitchFamily="34" charset="0"/>
              <a:buChar char="•"/>
            </a:pPr>
            <a:r>
              <a:rPr lang="zh-CN" altLang="en-US" b="0" i="0" dirty="0">
                <a:effectLst/>
                <a:latin typeface="-apple-system"/>
              </a:rPr>
              <a:t>决策树剪枝</a:t>
            </a:r>
            <a:r>
              <a:rPr lang="en-US" altLang="zh-CN" b="0" i="0" dirty="0">
                <a:effectLst/>
                <a:latin typeface="-apple-system"/>
              </a:rPr>
              <a:t>: </a:t>
            </a:r>
            <a:r>
              <a:rPr lang="zh-CN" altLang="en-US" b="0" i="0" dirty="0">
                <a:effectLst/>
                <a:latin typeface="-apple-system"/>
              </a:rPr>
              <a:t>缩小树结构规模</a:t>
            </a:r>
            <a:r>
              <a:rPr lang="en-US" altLang="zh-CN" b="0" i="0" dirty="0">
                <a:effectLst/>
                <a:latin typeface="-apple-system"/>
              </a:rPr>
              <a:t>, </a:t>
            </a:r>
            <a:r>
              <a:rPr lang="zh-CN" altLang="en-US" b="0" i="0" dirty="0">
                <a:effectLst/>
                <a:latin typeface="-apple-system"/>
              </a:rPr>
              <a:t>缓解过拟合</a:t>
            </a:r>
            <a:r>
              <a:rPr lang="en-US" altLang="zh-CN" b="0" i="0" dirty="0">
                <a:effectLst/>
                <a:latin typeface="-apple-system"/>
              </a:rPr>
              <a:t>, </a:t>
            </a:r>
            <a:r>
              <a:rPr lang="zh-CN" altLang="en-US" b="0" i="0" dirty="0">
                <a:effectLst/>
                <a:latin typeface="-apple-system"/>
              </a:rPr>
              <a:t>对应于模型的全局选择</a:t>
            </a:r>
          </a:p>
        </p:txBody>
      </p:sp>
    </p:spTree>
    <p:extLst>
      <p:ext uri="{BB962C8B-B14F-4D97-AF65-F5344CB8AC3E}">
        <p14:creationId xmlns:p14="http://schemas.microsoft.com/office/powerpoint/2010/main" val="235665666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a:extLst>
              <a:ext uri="{FF2B5EF4-FFF2-40B4-BE49-F238E27FC236}">
                <a16:creationId xmlns:a16="http://schemas.microsoft.com/office/drawing/2014/main" id="{2B9C4899-F7ED-4A54-800A-B77956CEBC57}"/>
              </a:ext>
            </a:extLst>
          </p:cNvPr>
          <p:cNvSpPr/>
          <p:nvPr/>
        </p:nvSpPr>
        <p:spPr>
          <a:xfrm>
            <a:off x="3811493" y="618875"/>
            <a:ext cx="4247509" cy="857774"/>
          </a:xfrm>
          <a:prstGeom prst="rect">
            <a:avLst/>
          </a:prstGeom>
          <a:solidFill>
            <a:srgbClr val="0C98A6"/>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endParaRPr sz="2400" dirty="0">
              <a:solidFill>
                <a:schemeClr val="bg1"/>
              </a:solidFill>
              <a:latin typeface="Trebuchet MS" panose="020B0603020202020204" pitchFamily="34" charset="0"/>
              <a:sym typeface="Helvetica" pitchFamily="2" charset="0"/>
            </a:endParaRPr>
          </a:p>
        </p:txBody>
      </p:sp>
      <p:sp>
        <p:nvSpPr>
          <p:cNvPr id="28" name="矩形 49">
            <a:extLst>
              <a:ext uri="{FF2B5EF4-FFF2-40B4-BE49-F238E27FC236}">
                <a16:creationId xmlns:a16="http://schemas.microsoft.com/office/drawing/2014/main" id="{7ABF1AAE-2BC2-40AC-B688-9EEB87BBD532}"/>
              </a:ext>
            </a:extLst>
          </p:cNvPr>
          <p:cNvSpPr/>
          <p:nvPr/>
        </p:nvSpPr>
        <p:spPr>
          <a:xfrm>
            <a:off x="267630" y="110084"/>
            <a:ext cx="164123" cy="656493"/>
          </a:xfrm>
          <a:prstGeom prst="rect">
            <a:avLst/>
          </a:prstGeom>
          <a:solidFill>
            <a:srgbClr val="ED6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50">
            <a:extLst>
              <a:ext uri="{FF2B5EF4-FFF2-40B4-BE49-F238E27FC236}">
                <a16:creationId xmlns:a16="http://schemas.microsoft.com/office/drawing/2014/main" id="{5575B712-5931-4B23-8E21-C44C03F6423A}"/>
              </a:ext>
            </a:extLst>
          </p:cNvPr>
          <p:cNvSpPr/>
          <p:nvPr/>
        </p:nvSpPr>
        <p:spPr>
          <a:xfrm>
            <a:off x="51613" y="262484"/>
            <a:ext cx="164123" cy="656493"/>
          </a:xfrm>
          <a:prstGeom prst="rect">
            <a:avLst/>
          </a:prstGeom>
          <a:solidFill>
            <a:srgbClr val="0C98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 Placeholder 4">
            <a:extLst>
              <a:ext uri="{FF2B5EF4-FFF2-40B4-BE49-F238E27FC236}">
                <a16:creationId xmlns:a16="http://schemas.microsoft.com/office/drawing/2014/main" id="{6A216948-645F-447F-B4AE-20B105C50DBB}"/>
              </a:ext>
            </a:extLst>
          </p:cNvPr>
          <p:cNvSpPr txBox="1"/>
          <p:nvPr/>
        </p:nvSpPr>
        <p:spPr>
          <a:xfrm>
            <a:off x="4841397" y="638424"/>
            <a:ext cx="6276384" cy="1097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pPr>
            <a:r>
              <a:rPr lang="zh-CN" altLang="en-US" sz="4400" dirty="0">
                <a:solidFill>
                  <a:schemeClr val="bg1"/>
                </a:solidFill>
                <a:latin typeface="黑体" panose="02010609060101010101" pitchFamily="49" charset="-122"/>
                <a:ea typeface="黑体" panose="02010609060101010101" pitchFamily="49" charset="-122"/>
                <a:cs typeface="Calibri"/>
              </a:rPr>
              <a:t>决策树</a:t>
            </a:r>
            <a:endParaRPr lang="id-ID" altLang="zh-CN" sz="4400" dirty="0">
              <a:solidFill>
                <a:schemeClr val="bg1"/>
              </a:solidFill>
              <a:latin typeface="黑体" panose="02010609060101010101" pitchFamily="49" charset="-122"/>
              <a:ea typeface="黑体" panose="02010609060101010101" pitchFamily="49" charset="-122"/>
              <a:cs typeface="Calibri"/>
            </a:endParaRPr>
          </a:p>
        </p:txBody>
      </p:sp>
      <p:sp>
        <p:nvSpPr>
          <p:cNvPr id="13" name="文本框 12">
            <a:extLst>
              <a:ext uri="{FF2B5EF4-FFF2-40B4-BE49-F238E27FC236}">
                <a16:creationId xmlns:a16="http://schemas.microsoft.com/office/drawing/2014/main" id="{54637A63-D408-4B4C-B065-7D8D07C00FE7}"/>
              </a:ext>
            </a:extLst>
          </p:cNvPr>
          <p:cNvSpPr txBox="1"/>
          <p:nvPr/>
        </p:nvSpPr>
        <p:spPr>
          <a:xfrm>
            <a:off x="267630" y="6119903"/>
            <a:ext cx="5122517" cy="307777"/>
          </a:xfrm>
          <a:prstGeom prst="rect">
            <a:avLst/>
          </a:prstGeom>
          <a:noFill/>
        </p:spPr>
        <p:txBody>
          <a:bodyPr wrap="square">
            <a:spAutoFit/>
          </a:bodyPr>
          <a:lstStyle/>
          <a:p>
            <a:r>
              <a:rPr lang="zh-CN" altLang="en-US" sz="1400" dirty="0"/>
              <a:t>详细参考：</a:t>
            </a:r>
            <a:r>
              <a:rPr lang="en-US" altLang="zh-CN" sz="1400" dirty="0"/>
              <a:t>https://blog.csdn.net/xsqlx/article/details/51120485</a:t>
            </a:r>
            <a:endParaRPr lang="zh-CN" altLang="en-US" sz="1400" dirty="0"/>
          </a:p>
        </p:txBody>
      </p:sp>
      <p:sp>
        <p:nvSpPr>
          <p:cNvPr id="11" name="文本框 47">
            <a:extLst>
              <a:ext uri="{FF2B5EF4-FFF2-40B4-BE49-F238E27FC236}">
                <a16:creationId xmlns:a16="http://schemas.microsoft.com/office/drawing/2014/main" id="{8812DCE7-74DF-4129-ACB2-49031FB5F5A6}"/>
              </a:ext>
            </a:extLst>
          </p:cNvPr>
          <p:cNvSpPr txBox="1"/>
          <p:nvPr/>
        </p:nvSpPr>
        <p:spPr>
          <a:xfrm>
            <a:off x="584153" y="414884"/>
            <a:ext cx="2133781" cy="369332"/>
          </a:xfrm>
          <a:prstGeom prst="rect">
            <a:avLst/>
          </a:prstGeom>
          <a:noFill/>
        </p:spPr>
        <p:txBody>
          <a:bodyPr wrap="square" rtlCol="0">
            <a:spAutoFit/>
            <a:scene3d>
              <a:camera prst="orthographicFront"/>
              <a:lightRig rig="threePt" dir="t"/>
            </a:scene3d>
            <a:sp3d contourW="12700"/>
          </a:bodyPr>
          <a:lstStyle/>
          <a:p>
            <a:pPr algn="dist"/>
            <a:r>
              <a:rPr lang="zh-CN" altLang="en-US" sz="1800" dirty="0">
                <a:solidFill>
                  <a:schemeClr val="tx1">
                    <a:lumMod val="65000"/>
                    <a:lumOff val="35000"/>
                  </a:schemeClr>
                </a:solidFill>
                <a:latin typeface="黑体" panose="02010609060101010101" pitchFamily="49" charset="-122"/>
                <a:ea typeface="黑体" panose="02010609060101010101" pitchFamily="49" charset="-122"/>
              </a:rPr>
              <a:t>投篮率预测与权重</a:t>
            </a:r>
          </a:p>
        </p:txBody>
      </p:sp>
      <p:sp>
        <p:nvSpPr>
          <p:cNvPr id="12" name="文本框 11">
            <a:extLst>
              <a:ext uri="{FF2B5EF4-FFF2-40B4-BE49-F238E27FC236}">
                <a16:creationId xmlns:a16="http://schemas.microsoft.com/office/drawing/2014/main" id="{5DC74BAC-E85C-41E0-8A6A-87238D1BAC0E}"/>
              </a:ext>
            </a:extLst>
          </p:cNvPr>
          <p:cNvSpPr txBox="1"/>
          <p:nvPr/>
        </p:nvSpPr>
        <p:spPr>
          <a:xfrm>
            <a:off x="267630" y="2011385"/>
            <a:ext cx="5778301" cy="923330"/>
          </a:xfrm>
          <a:prstGeom prst="rect">
            <a:avLst/>
          </a:prstGeom>
          <a:noFill/>
        </p:spPr>
        <p:txBody>
          <a:bodyPr wrap="square">
            <a:spAutoFit/>
          </a:bodyPr>
          <a:lstStyle/>
          <a:p>
            <a:r>
              <a:rPr lang="zh-CN" altLang="en-US" b="0" i="0" dirty="0">
                <a:solidFill>
                  <a:srgbClr val="4D4D4D"/>
                </a:solidFill>
                <a:effectLst/>
                <a:latin typeface="-apple-system"/>
              </a:rPr>
              <a:t>在决策树构建的过程中，我们需要一个衡量标准来确定每次数据划分所带来的收益，这个标准就是信息熵</a:t>
            </a:r>
            <a:r>
              <a:rPr lang="zh-CN" altLang="en-US" dirty="0">
                <a:solidFill>
                  <a:srgbClr val="4D4D4D"/>
                </a:solidFill>
                <a:latin typeface="-apple-system"/>
              </a:rPr>
              <a:t>，</a:t>
            </a:r>
            <a:r>
              <a:rPr lang="zh-CN" altLang="en-US" b="0" i="0" dirty="0">
                <a:solidFill>
                  <a:srgbClr val="4D4D4D"/>
                </a:solidFill>
                <a:effectLst/>
                <a:latin typeface="-apple-system"/>
              </a:rPr>
              <a:t>在信息论中，熵是用来度量系统的不确定程度的。</a:t>
            </a:r>
            <a:endParaRPr lang="zh-CN" altLang="en-US" dirty="0"/>
          </a:p>
        </p:txBody>
      </p:sp>
      <p:sp>
        <p:nvSpPr>
          <p:cNvPr id="15" name="文本框 14">
            <a:extLst>
              <a:ext uri="{FF2B5EF4-FFF2-40B4-BE49-F238E27FC236}">
                <a16:creationId xmlns:a16="http://schemas.microsoft.com/office/drawing/2014/main" id="{2FDD53C0-FFEC-46F7-B286-B2FD8DA19DA0}"/>
              </a:ext>
            </a:extLst>
          </p:cNvPr>
          <p:cNvSpPr txBox="1"/>
          <p:nvPr/>
        </p:nvSpPr>
        <p:spPr>
          <a:xfrm>
            <a:off x="349691" y="3775437"/>
            <a:ext cx="5256473" cy="646331"/>
          </a:xfrm>
          <a:prstGeom prst="rect">
            <a:avLst/>
          </a:prstGeom>
          <a:noFill/>
        </p:spPr>
        <p:txBody>
          <a:bodyPr wrap="square">
            <a:spAutoFit/>
          </a:bodyPr>
          <a:lstStyle/>
          <a:p>
            <a:r>
              <a:rPr lang="zh-CN" altLang="en-US" i="0" dirty="0">
                <a:solidFill>
                  <a:srgbClr val="ED6D4F"/>
                </a:solidFill>
                <a:effectLst/>
                <a:latin typeface="微软雅黑" panose="020B0503020204020204" pitchFamily="34" charset="-122"/>
                <a:ea typeface="微软雅黑" panose="020B0503020204020204" pitchFamily="34" charset="-122"/>
              </a:rPr>
              <a:t>条件熵</a:t>
            </a:r>
            <a:r>
              <a:rPr lang="en-US" altLang="zh-CN" i="0" dirty="0">
                <a:solidFill>
                  <a:srgbClr val="ED6D4F"/>
                </a:solidFill>
                <a:effectLst/>
                <a:latin typeface="微软雅黑" panose="020B0503020204020204" pitchFamily="34" charset="-122"/>
                <a:ea typeface="微软雅黑" panose="020B0503020204020204" pitchFamily="34" charset="-122"/>
              </a:rPr>
              <a:t>H(Y|X)</a:t>
            </a:r>
            <a:r>
              <a:rPr lang="zh-CN" altLang="en-US" i="0" dirty="0">
                <a:solidFill>
                  <a:srgbClr val="ED6D4F"/>
                </a:solidFill>
                <a:effectLst/>
                <a:latin typeface="微软雅黑" panose="020B0503020204020204" pitchFamily="34" charset="-122"/>
                <a:ea typeface="微软雅黑" panose="020B0503020204020204" pitchFamily="34" charset="-122"/>
              </a:rPr>
              <a:t>是衡量在随机变量</a:t>
            </a:r>
            <a:r>
              <a:rPr lang="en-US" altLang="zh-CN" i="0" dirty="0">
                <a:solidFill>
                  <a:srgbClr val="ED6D4F"/>
                </a:solidFill>
                <a:effectLst/>
                <a:latin typeface="微软雅黑" panose="020B0503020204020204" pitchFamily="34" charset="-122"/>
                <a:ea typeface="微软雅黑" panose="020B0503020204020204" pitchFamily="34" charset="-122"/>
              </a:rPr>
              <a:t>X</a:t>
            </a:r>
            <a:r>
              <a:rPr lang="zh-CN" altLang="en-US" i="0" dirty="0">
                <a:solidFill>
                  <a:srgbClr val="ED6D4F"/>
                </a:solidFill>
                <a:effectLst/>
                <a:latin typeface="微软雅黑" panose="020B0503020204020204" pitchFamily="34" charset="-122"/>
                <a:ea typeface="微软雅黑" panose="020B0503020204020204" pitchFamily="34" charset="-122"/>
              </a:rPr>
              <a:t>已经确定的条件下，</a:t>
            </a:r>
            <a:r>
              <a:rPr lang="en-US" altLang="zh-CN" i="0" dirty="0">
                <a:solidFill>
                  <a:srgbClr val="ED6D4F"/>
                </a:solidFill>
                <a:effectLst/>
                <a:latin typeface="微软雅黑" panose="020B0503020204020204" pitchFamily="34" charset="-122"/>
                <a:ea typeface="微软雅黑" panose="020B0503020204020204" pitchFamily="34" charset="-122"/>
              </a:rPr>
              <a:t>Y</a:t>
            </a:r>
            <a:r>
              <a:rPr lang="zh-CN" altLang="en-US" i="0" dirty="0">
                <a:solidFill>
                  <a:srgbClr val="ED6D4F"/>
                </a:solidFill>
                <a:effectLst/>
                <a:latin typeface="微软雅黑" panose="020B0503020204020204" pitchFamily="34" charset="-122"/>
                <a:ea typeface="微软雅黑" panose="020B0503020204020204" pitchFamily="34" charset="-122"/>
              </a:rPr>
              <a:t>取值的不确定性。</a:t>
            </a:r>
            <a:endParaRPr lang="zh-CN" altLang="en-US" dirty="0">
              <a:solidFill>
                <a:srgbClr val="ED6D4F"/>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6F3A20A8-9D15-46B9-8359-CC1939474F26}"/>
              </a:ext>
            </a:extLst>
          </p:cNvPr>
          <p:cNvPicPr>
            <a:picLocks noChangeAspect="1"/>
          </p:cNvPicPr>
          <p:nvPr/>
        </p:nvPicPr>
        <p:blipFill>
          <a:blip r:embed="rId3"/>
          <a:stretch>
            <a:fillRect/>
          </a:stretch>
        </p:blipFill>
        <p:spPr>
          <a:xfrm>
            <a:off x="1109245" y="4546244"/>
            <a:ext cx="3003303" cy="1003867"/>
          </a:xfrm>
          <a:prstGeom prst="rect">
            <a:avLst/>
          </a:prstGeom>
        </p:spPr>
      </p:pic>
      <p:sp>
        <p:nvSpPr>
          <p:cNvPr id="19" name="文本框 18">
            <a:extLst>
              <a:ext uri="{FF2B5EF4-FFF2-40B4-BE49-F238E27FC236}">
                <a16:creationId xmlns:a16="http://schemas.microsoft.com/office/drawing/2014/main" id="{F0C8BFA4-8C88-4D13-96C9-55E665997B93}"/>
              </a:ext>
            </a:extLst>
          </p:cNvPr>
          <p:cNvSpPr txBox="1"/>
          <p:nvPr/>
        </p:nvSpPr>
        <p:spPr>
          <a:xfrm>
            <a:off x="6257241" y="2001465"/>
            <a:ext cx="5778301" cy="923330"/>
          </a:xfrm>
          <a:prstGeom prst="rect">
            <a:avLst/>
          </a:prstGeom>
          <a:noFill/>
        </p:spPr>
        <p:txBody>
          <a:bodyPr wrap="square">
            <a:spAutoFit/>
          </a:bodyPr>
          <a:lstStyle/>
          <a:p>
            <a:pPr algn="l"/>
            <a:r>
              <a:rPr lang="zh-CN" altLang="en-US" b="1" i="0" dirty="0">
                <a:solidFill>
                  <a:srgbClr val="ED6D4F"/>
                </a:solidFill>
                <a:effectLst/>
                <a:latin typeface="PingFang SC"/>
              </a:rPr>
              <a:t>信息增益</a:t>
            </a:r>
            <a:r>
              <a:rPr lang="en-US" altLang="zh-CN" b="1" i="0" dirty="0">
                <a:solidFill>
                  <a:srgbClr val="ED6D4F"/>
                </a:solidFill>
                <a:effectLst/>
                <a:latin typeface="PingFang SC"/>
              </a:rPr>
              <a:t>(information gain)</a:t>
            </a:r>
          </a:p>
          <a:p>
            <a:pPr algn="l"/>
            <a:r>
              <a:rPr lang="zh-CN" altLang="en-US" b="0" i="0" dirty="0">
                <a:solidFill>
                  <a:srgbClr val="4D4D4D"/>
                </a:solidFill>
                <a:effectLst/>
                <a:latin typeface="-apple-system"/>
              </a:rPr>
              <a:t>有了熵和条件熵还不够，我们的目的是减少熵，为此引入了信息增益。</a:t>
            </a:r>
          </a:p>
        </p:txBody>
      </p:sp>
      <p:pic>
        <p:nvPicPr>
          <p:cNvPr id="7" name="图片 6">
            <a:extLst>
              <a:ext uri="{FF2B5EF4-FFF2-40B4-BE49-F238E27FC236}">
                <a16:creationId xmlns:a16="http://schemas.microsoft.com/office/drawing/2014/main" id="{8961A6F6-B478-4F1B-BA1A-2ECF47817E91}"/>
              </a:ext>
            </a:extLst>
          </p:cNvPr>
          <p:cNvPicPr>
            <a:picLocks noChangeAspect="1"/>
          </p:cNvPicPr>
          <p:nvPr/>
        </p:nvPicPr>
        <p:blipFill>
          <a:blip r:embed="rId4"/>
          <a:stretch>
            <a:fillRect/>
          </a:stretch>
        </p:blipFill>
        <p:spPr>
          <a:xfrm>
            <a:off x="1455023" y="2892557"/>
            <a:ext cx="2356470" cy="758404"/>
          </a:xfrm>
          <a:prstGeom prst="rect">
            <a:avLst/>
          </a:prstGeom>
        </p:spPr>
      </p:pic>
      <p:pic>
        <p:nvPicPr>
          <p:cNvPr id="8" name="图片 7">
            <a:extLst>
              <a:ext uri="{FF2B5EF4-FFF2-40B4-BE49-F238E27FC236}">
                <a16:creationId xmlns:a16="http://schemas.microsoft.com/office/drawing/2014/main" id="{FAE3E155-5B9C-46D0-B46C-8B6AFBCAAD46}"/>
              </a:ext>
            </a:extLst>
          </p:cNvPr>
          <p:cNvPicPr>
            <a:picLocks noChangeAspect="1"/>
          </p:cNvPicPr>
          <p:nvPr/>
        </p:nvPicPr>
        <p:blipFill>
          <a:blip r:embed="rId5"/>
          <a:stretch>
            <a:fillRect/>
          </a:stretch>
        </p:blipFill>
        <p:spPr>
          <a:xfrm>
            <a:off x="7198012" y="2948593"/>
            <a:ext cx="3231660" cy="646331"/>
          </a:xfrm>
          <a:prstGeom prst="rect">
            <a:avLst/>
          </a:prstGeom>
        </p:spPr>
      </p:pic>
      <p:sp>
        <p:nvSpPr>
          <p:cNvPr id="23" name="文本框 22">
            <a:extLst>
              <a:ext uri="{FF2B5EF4-FFF2-40B4-BE49-F238E27FC236}">
                <a16:creationId xmlns:a16="http://schemas.microsoft.com/office/drawing/2014/main" id="{B5FC9716-49D6-4CBF-BD8B-8153F86C9E4D}"/>
              </a:ext>
            </a:extLst>
          </p:cNvPr>
          <p:cNvSpPr txBox="1"/>
          <p:nvPr/>
        </p:nvSpPr>
        <p:spPr>
          <a:xfrm>
            <a:off x="6295633" y="3690332"/>
            <a:ext cx="5546676" cy="2585323"/>
          </a:xfrm>
          <a:prstGeom prst="rect">
            <a:avLst/>
          </a:prstGeom>
          <a:noFill/>
        </p:spPr>
        <p:txBody>
          <a:bodyPr wrap="square">
            <a:spAutoFit/>
          </a:bodyPr>
          <a:lstStyle/>
          <a:p>
            <a:r>
              <a:rPr lang="zh-CN" altLang="en-US" dirty="0"/>
              <a:t>上面 D 指代训练集。</a:t>
            </a:r>
            <a:endParaRPr lang="en-US" altLang="zh-CN" dirty="0"/>
          </a:p>
          <a:p>
            <a:r>
              <a:rPr lang="zh-CN" altLang="en-US" dirty="0"/>
              <a:t>H(D) 被称为经验熵。</a:t>
            </a:r>
            <a:endParaRPr lang="en-US" altLang="zh-CN" dirty="0"/>
          </a:p>
          <a:p>
            <a:r>
              <a:rPr lang="zh-CN" altLang="en-US" dirty="0"/>
              <a:t>H(D|A) 经验条件熵</a:t>
            </a:r>
            <a:endParaRPr lang="en-US" altLang="zh-CN" dirty="0"/>
          </a:p>
          <a:p>
            <a:r>
              <a:rPr lang="zh-CN" altLang="en-US" dirty="0"/>
              <a:t>g(D,A) A 对 D 的信息增益</a:t>
            </a:r>
            <a:endParaRPr lang="en-US" altLang="zh-CN" dirty="0"/>
          </a:p>
          <a:p>
            <a:r>
              <a:rPr lang="zh-CN" altLang="en-US" dirty="0"/>
              <a:t>H(D) 说明的是训练集合，分类的不确定程度。</a:t>
            </a:r>
            <a:endParaRPr lang="en-US" altLang="zh-CN" dirty="0"/>
          </a:p>
          <a:p>
            <a:r>
              <a:rPr lang="zh-CN" altLang="en-US" dirty="0"/>
              <a:t>H(D|A) 说明的是特征 A 选定条件下，训练集的分类不确定程度。</a:t>
            </a:r>
            <a:endParaRPr lang="en-US" altLang="zh-CN" dirty="0"/>
          </a:p>
          <a:p>
            <a:r>
              <a:rPr lang="zh-CN" altLang="en-US" dirty="0"/>
              <a:t>g(D,A) 说明的是选定特征 A 后，对于提升 D 的分类确定性有多少</a:t>
            </a:r>
          </a:p>
        </p:txBody>
      </p:sp>
      <p:sp>
        <p:nvSpPr>
          <p:cNvPr id="24" name="文本框 23">
            <a:extLst>
              <a:ext uri="{FF2B5EF4-FFF2-40B4-BE49-F238E27FC236}">
                <a16:creationId xmlns:a16="http://schemas.microsoft.com/office/drawing/2014/main" id="{EA55D6A9-AC2A-47D9-95FB-F566B1F53FF7}"/>
              </a:ext>
            </a:extLst>
          </p:cNvPr>
          <p:cNvSpPr txBox="1"/>
          <p:nvPr/>
        </p:nvSpPr>
        <p:spPr>
          <a:xfrm>
            <a:off x="6257241" y="6371063"/>
            <a:ext cx="6097604" cy="369332"/>
          </a:xfrm>
          <a:prstGeom prst="rect">
            <a:avLst/>
          </a:prstGeom>
          <a:noFill/>
        </p:spPr>
        <p:txBody>
          <a:bodyPr wrap="square">
            <a:spAutoFit/>
          </a:bodyPr>
          <a:lstStyle/>
          <a:p>
            <a:r>
              <a:rPr lang="zh-CN" altLang="en-US" b="1" i="0" dirty="0">
                <a:solidFill>
                  <a:srgbClr val="ED6D4F"/>
                </a:solidFill>
                <a:effectLst/>
                <a:latin typeface="-apple-system"/>
              </a:rPr>
              <a:t>我们构建决策树时，以信息增益最大的特征为基础。</a:t>
            </a:r>
            <a:endParaRPr lang="zh-CN" altLang="en-US" dirty="0">
              <a:solidFill>
                <a:srgbClr val="ED6D4F"/>
              </a:solidFill>
            </a:endParaRPr>
          </a:p>
        </p:txBody>
      </p:sp>
    </p:spTree>
    <p:extLst>
      <p:ext uri="{BB962C8B-B14F-4D97-AF65-F5344CB8AC3E}">
        <p14:creationId xmlns:p14="http://schemas.microsoft.com/office/powerpoint/2010/main" val="174015938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a:extLst>
              <a:ext uri="{FF2B5EF4-FFF2-40B4-BE49-F238E27FC236}">
                <a16:creationId xmlns:a16="http://schemas.microsoft.com/office/drawing/2014/main" id="{E71F8A46-92E6-45FE-AF72-9E81A47C30C2}"/>
              </a:ext>
            </a:extLst>
          </p:cNvPr>
          <p:cNvSpPr/>
          <p:nvPr/>
        </p:nvSpPr>
        <p:spPr>
          <a:xfrm>
            <a:off x="349690" y="1805459"/>
            <a:ext cx="5444717" cy="4191079"/>
          </a:xfrm>
          <a:prstGeom prst="rect">
            <a:avLst/>
          </a:prstGeom>
          <a:solidFill>
            <a:srgbClr val="0C98A6"/>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endParaRPr sz="2400" dirty="0">
              <a:solidFill>
                <a:schemeClr val="bg1"/>
              </a:solidFill>
              <a:latin typeface="Trebuchet MS" panose="020B0603020202020204" pitchFamily="34" charset="0"/>
              <a:sym typeface="Helvetica" pitchFamily="2" charset="0"/>
            </a:endParaRPr>
          </a:p>
        </p:txBody>
      </p:sp>
      <p:sp>
        <p:nvSpPr>
          <p:cNvPr id="33" name="Rectangle">
            <a:extLst>
              <a:ext uri="{FF2B5EF4-FFF2-40B4-BE49-F238E27FC236}">
                <a16:creationId xmlns:a16="http://schemas.microsoft.com/office/drawing/2014/main" id="{2B9C4899-F7ED-4A54-800A-B77956CEBC57}"/>
              </a:ext>
            </a:extLst>
          </p:cNvPr>
          <p:cNvSpPr/>
          <p:nvPr/>
        </p:nvSpPr>
        <p:spPr>
          <a:xfrm>
            <a:off x="3922176" y="652566"/>
            <a:ext cx="4247509" cy="857774"/>
          </a:xfrm>
          <a:prstGeom prst="rect">
            <a:avLst/>
          </a:prstGeom>
          <a:solidFill>
            <a:srgbClr val="ED6D4F"/>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endParaRPr sz="2400" dirty="0">
              <a:solidFill>
                <a:schemeClr val="bg1"/>
              </a:solidFill>
              <a:latin typeface="Trebuchet MS" panose="020B0603020202020204" pitchFamily="34" charset="0"/>
              <a:sym typeface="Helvetica" pitchFamily="2" charset="0"/>
            </a:endParaRPr>
          </a:p>
        </p:txBody>
      </p:sp>
      <p:sp>
        <p:nvSpPr>
          <p:cNvPr id="28" name="矩形 49">
            <a:extLst>
              <a:ext uri="{FF2B5EF4-FFF2-40B4-BE49-F238E27FC236}">
                <a16:creationId xmlns:a16="http://schemas.microsoft.com/office/drawing/2014/main" id="{7ABF1AAE-2BC2-40AC-B688-9EEB87BBD532}"/>
              </a:ext>
            </a:extLst>
          </p:cNvPr>
          <p:cNvSpPr/>
          <p:nvPr/>
        </p:nvSpPr>
        <p:spPr>
          <a:xfrm>
            <a:off x="267630" y="110084"/>
            <a:ext cx="164123" cy="656493"/>
          </a:xfrm>
          <a:prstGeom prst="rect">
            <a:avLst/>
          </a:prstGeom>
          <a:solidFill>
            <a:srgbClr val="ED6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50">
            <a:extLst>
              <a:ext uri="{FF2B5EF4-FFF2-40B4-BE49-F238E27FC236}">
                <a16:creationId xmlns:a16="http://schemas.microsoft.com/office/drawing/2014/main" id="{5575B712-5931-4B23-8E21-C44C03F6423A}"/>
              </a:ext>
            </a:extLst>
          </p:cNvPr>
          <p:cNvSpPr/>
          <p:nvPr/>
        </p:nvSpPr>
        <p:spPr>
          <a:xfrm>
            <a:off x="51613" y="262484"/>
            <a:ext cx="164123" cy="656493"/>
          </a:xfrm>
          <a:prstGeom prst="rect">
            <a:avLst/>
          </a:prstGeom>
          <a:solidFill>
            <a:srgbClr val="0C98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 Placeholder 4">
            <a:extLst>
              <a:ext uri="{FF2B5EF4-FFF2-40B4-BE49-F238E27FC236}">
                <a16:creationId xmlns:a16="http://schemas.microsoft.com/office/drawing/2014/main" id="{6A216948-645F-447F-B4AE-20B105C50DBB}"/>
              </a:ext>
            </a:extLst>
          </p:cNvPr>
          <p:cNvSpPr txBox="1"/>
          <p:nvPr/>
        </p:nvSpPr>
        <p:spPr>
          <a:xfrm>
            <a:off x="4841397" y="638424"/>
            <a:ext cx="6276384" cy="1097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pPr>
            <a:r>
              <a:rPr lang="zh-CN" altLang="en-US" sz="4400" dirty="0">
                <a:solidFill>
                  <a:schemeClr val="bg1"/>
                </a:solidFill>
                <a:latin typeface="黑体" panose="02010609060101010101" pitchFamily="49" charset="-122"/>
                <a:ea typeface="黑体" panose="02010609060101010101" pitchFamily="49" charset="-122"/>
                <a:cs typeface="Calibri"/>
              </a:rPr>
              <a:t>随机森林</a:t>
            </a:r>
            <a:endParaRPr lang="id-ID" altLang="zh-CN" sz="4400" dirty="0">
              <a:solidFill>
                <a:schemeClr val="bg1"/>
              </a:solidFill>
              <a:latin typeface="黑体" panose="02010609060101010101" pitchFamily="49" charset="-122"/>
              <a:ea typeface="黑体" panose="02010609060101010101" pitchFamily="49" charset="-122"/>
              <a:cs typeface="Calibri"/>
            </a:endParaRPr>
          </a:p>
        </p:txBody>
      </p:sp>
      <p:sp>
        <p:nvSpPr>
          <p:cNvPr id="13" name="文本框 12">
            <a:extLst>
              <a:ext uri="{FF2B5EF4-FFF2-40B4-BE49-F238E27FC236}">
                <a16:creationId xmlns:a16="http://schemas.microsoft.com/office/drawing/2014/main" id="{54637A63-D408-4B4C-B065-7D8D07C00FE7}"/>
              </a:ext>
            </a:extLst>
          </p:cNvPr>
          <p:cNvSpPr txBox="1"/>
          <p:nvPr/>
        </p:nvSpPr>
        <p:spPr>
          <a:xfrm>
            <a:off x="267630" y="6119903"/>
            <a:ext cx="5122517" cy="307777"/>
          </a:xfrm>
          <a:prstGeom prst="rect">
            <a:avLst/>
          </a:prstGeom>
          <a:noFill/>
        </p:spPr>
        <p:txBody>
          <a:bodyPr wrap="square">
            <a:spAutoFit/>
          </a:bodyPr>
          <a:lstStyle/>
          <a:p>
            <a:r>
              <a:rPr lang="zh-CN" altLang="en-US" sz="1400" dirty="0"/>
              <a:t>详细参考：</a:t>
            </a:r>
            <a:r>
              <a:rPr lang="en-US" altLang="zh-CN" sz="1400" dirty="0"/>
              <a:t>https://www.jianshu.com/p/757ce349594c</a:t>
            </a:r>
            <a:endParaRPr lang="zh-CN" altLang="en-US" sz="1400" dirty="0"/>
          </a:p>
        </p:txBody>
      </p:sp>
      <p:sp>
        <p:nvSpPr>
          <p:cNvPr id="11" name="文本框 47">
            <a:extLst>
              <a:ext uri="{FF2B5EF4-FFF2-40B4-BE49-F238E27FC236}">
                <a16:creationId xmlns:a16="http://schemas.microsoft.com/office/drawing/2014/main" id="{8812DCE7-74DF-4129-ACB2-49031FB5F5A6}"/>
              </a:ext>
            </a:extLst>
          </p:cNvPr>
          <p:cNvSpPr txBox="1"/>
          <p:nvPr/>
        </p:nvSpPr>
        <p:spPr>
          <a:xfrm>
            <a:off x="584153" y="414884"/>
            <a:ext cx="2133781" cy="369332"/>
          </a:xfrm>
          <a:prstGeom prst="rect">
            <a:avLst/>
          </a:prstGeom>
          <a:noFill/>
        </p:spPr>
        <p:txBody>
          <a:bodyPr wrap="square" rtlCol="0">
            <a:spAutoFit/>
            <a:scene3d>
              <a:camera prst="orthographicFront"/>
              <a:lightRig rig="threePt" dir="t"/>
            </a:scene3d>
            <a:sp3d contourW="12700"/>
          </a:bodyPr>
          <a:lstStyle/>
          <a:p>
            <a:pPr algn="dist"/>
            <a:r>
              <a:rPr lang="zh-CN" altLang="en-US" sz="1800" dirty="0">
                <a:solidFill>
                  <a:schemeClr val="tx1">
                    <a:lumMod val="65000"/>
                    <a:lumOff val="35000"/>
                  </a:schemeClr>
                </a:solidFill>
                <a:latin typeface="黑体" panose="02010609060101010101" pitchFamily="49" charset="-122"/>
                <a:ea typeface="黑体" panose="02010609060101010101" pitchFamily="49" charset="-122"/>
              </a:rPr>
              <a:t>投篮率预测与权重</a:t>
            </a:r>
          </a:p>
        </p:txBody>
      </p:sp>
      <p:sp>
        <p:nvSpPr>
          <p:cNvPr id="17" name="文本框 16">
            <a:extLst>
              <a:ext uri="{FF2B5EF4-FFF2-40B4-BE49-F238E27FC236}">
                <a16:creationId xmlns:a16="http://schemas.microsoft.com/office/drawing/2014/main" id="{5B4E498C-4267-440F-BE12-6A22AF9370C5}"/>
              </a:ext>
            </a:extLst>
          </p:cNvPr>
          <p:cNvSpPr txBox="1"/>
          <p:nvPr/>
        </p:nvSpPr>
        <p:spPr>
          <a:xfrm>
            <a:off x="477164" y="1990289"/>
            <a:ext cx="5229506" cy="3693319"/>
          </a:xfrm>
          <a:prstGeom prst="rect">
            <a:avLst/>
          </a:prstGeom>
          <a:noFill/>
        </p:spPr>
        <p:txBody>
          <a:bodyPr wrap="square">
            <a:spAutoFit/>
          </a:bodyPr>
          <a:lstStyle/>
          <a:p>
            <a:pPr algn="l">
              <a:buFont typeface="Arial" panose="020B0604020202020204" pitchFamily="34" charset="0"/>
              <a:buChar char="•"/>
            </a:pPr>
            <a:r>
              <a:rPr lang="zh-CN" altLang="en-US" b="0" i="0" dirty="0">
                <a:solidFill>
                  <a:schemeClr val="bg1"/>
                </a:solidFill>
                <a:effectLst/>
                <a:latin typeface="pingfang SC"/>
              </a:rPr>
              <a:t>假设有</a:t>
            </a:r>
            <a:r>
              <a:rPr lang="en-US" altLang="zh-CN" b="0" i="0" dirty="0">
                <a:solidFill>
                  <a:schemeClr val="bg1"/>
                </a:solidFill>
                <a:effectLst/>
                <a:latin typeface="pingfang SC"/>
              </a:rPr>
              <a:t>M</a:t>
            </a:r>
            <a:r>
              <a:rPr lang="zh-CN" altLang="en-US" b="0" i="0" dirty="0">
                <a:solidFill>
                  <a:schemeClr val="bg1"/>
                </a:solidFill>
                <a:effectLst/>
                <a:latin typeface="pingfang SC"/>
              </a:rPr>
              <a:t>个样本，有放回的随机选择</a:t>
            </a:r>
            <a:r>
              <a:rPr lang="en-US" altLang="zh-CN" dirty="0">
                <a:solidFill>
                  <a:schemeClr val="bg1"/>
                </a:solidFill>
                <a:latin typeface="pingfang SC"/>
              </a:rPr>
              <a:t>m</a:t>
            </a:r>
            <a:r>
              <a:rPr lang="zh-CN" altLang="en-US" b="0" i="0" dirty="0">
                <a:solidFill>
                  <a:schemeClr val="bg1"/>
                </a:solidFill>
                <a:effectLst/>
                <a:latin typeface="pingfang SC"/>
              </a:rPr>
              <a:t>个样本（每次随机选择一个放回后继续选）。</a:t>
            </a:r>
            <a:endParaRPr lang="en-US" altLang="zh-CN" b="0" i="0" dirty="0">
              <a:solidFill>
                <a:schemeClr val="bg1"/>
              </a:solidFill>
              <a:effectLst/>
              <a:latin typeface="pingfang SC"/>
            </a:endParaRPr>
          </a:p>
          <a:p>
            <a:pPr algn="l"/>
            <a:endParaRPr lang="zh-CN" altLang="en-US" b="0" i="0" dirty="0">
              <a:solidFill>
                <a:schemeClr val="bg1"/>
              </a:solidFill>
              <a:effectLst/>
              <a:latin typeface="pingfang SC"/>
            </a:endParaRPr>
          </a:p>
          <a:p>
            <a:pPr algn="l">
              <a:buFont typeface="Arial" panose="020B0604020202020204" pitchFamily="34" charset="0"/>
              <a:buChar char="•"/>
            </a:pPr>
            <a:r>
              <a:rPr lang="zh-CN" altLang="en-US" b="0" i="0" dirty="0">
                <a:solidFill>
                  <a:schemeClr val="bg1"/>
                </a:solidFill>
                <a:effectLst/>
                <a:latin typeface="pingfang SC"/>
              </a:rPr>
              <a:t>假设样本有</a:t>
            </a:r>
            <a:r>
              <a:rPr lang="en-US" altLang="zh-CN" b="0" i="0" dirty="0">
                <a:solidFill>
                  <a:schemeClr val="bg1"/>
                </a:solidFill>
                <a:effectLst/>
                <a:latin typeface="pingfang SC"/>
              </a:rPr>
              <a:t>N</a:t>
            </a:r>
            <a:r>
              <a:rPr lang="zh-CN" altLang="en-US" b="0" i="0" dirty="0">
                <a:solidFill>
                  <a:schemeClr val="bg1"/>
                </a:solidFill>
                <a:effectLst/>
                <a:latin typeface="pingfang SC"/>
              </a:rPr>
              <a:t>个特征，在决策时的每个节点需要分裂时，随机地从这</a:t>
            </a:r>
            <a:r>
              <a:rPr lang="en-US" altLang="zh-CN" b="0" i="0" dirty="0">
                <a:solidFill>
                  <a:schemeClr val="bg1"/>
                </a:solidFill>
                <a:effectLst/>
                <a:latin typeface="pingfang SC"/>
              </a:rPr>
              <a:t>N</a:t>
            </a:r>
            <a:r>
              <a:rPr lang="zh-CN" altLang="en-US" b="0" i="0" dirty="0">
                <a:solidFill>
                  <a:schemeClr val="bg1"/>
                </a:solidFill>
                <a:effectLst/>
                <a:latin typeface="pingfang SC"/>
              </a:rPr>
              <a:t>个特征中选取</a:t>
            </a:r>
            <a:r>
              <a:rPr lang="en-US" altLang="zh-CN" b="0" i="0" dirty="0">
                <a:solidFill>
                  <a:schemeClr val="bg1"/>
                </a:solidFill>
                <a:effectLst/>
                <a:latin typeface="pingfang SC"/>
              </a:rPr>
              <a:t>n</a:t>
            </a:r>
            <a:r>
              <a:rPr lang="zh-CN" altLang="en-US" b="0" i="0" dirty="0">
                <a:solidFill>
                  <a:schemeClr val="bg1"/>
                </a:solidFill>
                <a:effectLst/>
                <a:latin typeface="pingfang SC"/>
              </a:rPr>
              <a:t>个特征，满足</a:t>
            </a:r>
            <a:r>
              <a:rPr lang="en-US" altLang="zh-CN" b="0" i="0" dirty="0">
                <a:solidFill>
                  <a:schemeClr val="bg1"/>
                </a:solidFill>
                <a:effectLst/>
                <a:latin typeface="pingfang SC"/>
              </a:rPr>
              <a:t>n&lt;&lt;N</a:t>
            </a:r>
            <a:r>
              <a:rPr lang="zh-CN" altLang="en-US" b="0" i="0" dirty="0">
                <a:solidFill>
                  <a:schemeClr val="bg1"/>
                </a:solidFill>
                <a:effectLst/>
                <a:latin typeface="pingfang SC"/>
              </a:rPr>
              <a:t>，从这</a:t>
            </a:r>
            <a:r>
              <a:rPr lang="en-US" altLang="zh-CN" b="0" i="0" dirty="0">
                <a:solidFill>
                  <a:schemeClr val="bg1"/>
                </a:solidFill>
                <a:effectLst/>
                <a:latin typeface="pingfang SC"/>
              </a:rPr>
              <a:t>n</a:t>
            </a:r>
            <a:r>
              <a:rPr lang="zh-CN" altLang="en-US" b="0" i="0" dirty="0">
                <a:solidFill>
                  <a:schemeClr val="bg1"/>
                </a:solidFill>
                <a:effectLst/>
                <a:latin typeface="pingfang SC"/>
              </a:rPr>
              <a:t>个特征中选择特征进行节点分裂。</a:t>
            </a:r>
            <a:endParaRPr lang="en-US" altLang="zh-CN" b="0" i="0" dirty="0">
              <a:solidFill>
                <a:schemeClr val="bg1"/>
              </a:solidFill>
              <a:effectLst/>
              <a:latin typeface="pingfang SC"/>
            </a:endParaRPr>
          </a:p>
          <a:p>
            <a:pPr algn="l">
              <a:buFont typeface="Arial" panose="020B0604020202020204" pitchFamily="34" charset="0"/>
              <a:buChar char="•"/>
            </a:pPr>
            <a:endParaRPr lang="zh-CN" altLang="en-US" b="0" i="0" dirty="0">
              <a:solidFill>
                <a:schemeClr val="bg1"/>
              </a:solidFill>
              <a:effectLst/>
              <a:latin typeface="pingfang SC"/>
            </a:endParaRPr>
          </a:p>
          <a:p>
            <a:pPr algn="l">
              <a:buFont typeface="Arial" panose="020B0604020202020204" pitchFamily="34" charset="0"/>
              <a:buChar char="•"/>
            </a:pPr>
            <a:r>
              <a:rPr lang="zh-CN" altLang="en-US" b="0" i="0" dirty="0">
                <a:solidFill>
                  <a:schemeClr val="bg1"/>
                </a:solidFill>
                <a:effectLst/>
                <a:latin typeface="pingfang SC"/>
              </a:rPr>
              <a:t>基于抽样的</a:t>
            </a:r>
            <a:r>
              <a:rPr lang="en-US" altLang="zh-CN" b="0" i="0" dirty="0">
                <a:solidFill>
                  <a:schemeClr val="bg1"/>
                </a:solidFill>
                <a:effectLst/>
                <a:latin typeface="pingfang SC"/>
              </a:rPr>
              <a:t>M</a:t>
            </a:r>
            <a:r>
              <a:rPr lang="zh-CN" altLang="en-US" b="0" i="0" dirty="0">
                <a:solidFill>
                  <a:schemeClr val="bg1"/>
                </a:solidFill>
                <a:effectLst/>
                <a:latin typeface="pingfang SC"/>
              </a:rPr>
              <a:t>个样本</a:t>
            </a:r>
            <a:r>
              <a:rPr lang="en-US" altLang="zh-CN" b="0" i="0" dirty="0">
                <a:solidFill>
                  <a:schemeClr val="bg1"/>
                </a:solidFill>
                <a:effectLst/>
                <a:latin typeface="pingfang SC"/>
              </a:rPr>
              <a:t>n</a:t>
            </a:r>
            <a:r>
              <a:rPr lang="zh-CN" altLang="en-US" b="0" i="0" dirty="0">
                <a:solidFill>
                  <a:schemeClr val="bg1"/>
                </a:solidFill>
                <a:effectLst/>
                <a:latin typeface="pingfang SC"/>
              </a:rPr>
              <a:t>个特征按照节点分裂的方式构建决策树。 </a:t>
            </a:r>
            <a:endParaRPr lang="en-US" altLang="zh-CN" b="0" i="0" dirty="0">
              <a:solidFill>
                <a:schemeClr val="bg1"/>
              </a:solidFill>
              <a:effectLst/>
              <a:latin typeface="pingfang SC"/>
            </a:endParaRPr>
          </a:p>
          <a:p>
            <a:pPr algn="l">
              <a:buFont typeface="Arial" panose="020B0604020202020204" pitchFamily="34" charset="0"/>
              <a:buChar char="•"/>
            </a:pPr>
            <a:endParaRPr lang="zh-CN" altLang="en-US" b="0" i="0" dirty="0">
              <a:solidFill>
                <a:schemeClr val="bg1"/>
              </a:solidFill>
              <a:effectLst/>
              <a:latin typeface="pingfang SC"/>
            </a:endParaRPr>
          </a:p>
          <a:p>
            <a:pPr algn="l">
              <a:buFont typeface="Arial" panose="020B0604020202020204" pitchFamily="34" charset="0"/>
              <a:buChar char="•"/>
            </a:pPr>
            <a:r>
              <a:rPr lang="zh-CN" altLang="en-US" b="0" i="0" dirty="0">
                <a:solidFill>
                  <a:schemeClr val="bg1"/>
                </a:solidFill>
                <a:effectLst/>
                <a:latin typeface="pingfang SC"/>
              </a:rPr>
              <a:t>按照</a:t>
            </a:r>
            <a:r>
              <a:rPr lang="en-US" altLang="zh-CN" b="0" i="0" dirty="0">
                <a:solidFill>
                  <a:schemeClr val="bg1"/>
                </a:solidFill>
                <a:effectLst/>
                <a:latin typeface="pingfang SC"/>
              </a:rPr>
              <a:t>1~3</a:t>
            </a:r>
            <a:r>
              <a:rPr lang="zh-CN" altLang="en-US" b="0" i="0" dirty="0">
                <a:solidFill>
                  <a:schemeClr val="bg1"/>
                </a:solidFill>
                <a:effectLst/>
                <a:latin typeface="pingfang SC"/>
              </a:rPr>
              <a:t>步构建</a:t>
            </a:r>
            <a:r>
              <a:rPr lang="zh-CN" altLang="en-US" b="0" i="0" dirty="0">
                <a:solidFill>
                  <a:srgbClr val="FF0000"/>
                </a:solidFill>
                <a:effectLst/>
                <a:latin typeface="pingfang SC"/>
              </a:rPr>
              <a:t>大量决策树组成随机森林</a:t>
            </a:r>
            <a:r>
              <a:rPr lang="zh-CN" altLang="en-US" b="0" i="0" dirty="0">
                <a:solidFill>
                  <a:schemeClr val="bg1"/>
                </a:solidFill>
                <a:effectLst/>
                <a:latin typeface="pingfang SC"/>
              </a:rPr>
              <a:t>，然后将每棵树的结果进行综合（分类使用投票法，回归可使用均值法）。</a:t>
            </a:r>
          </a:p>
        </p:txBody>
      </p:sp>
      <p:sp>
        <p:nvSpPr>
          <p:cNvPr id="3" name="Rectangle 1">
            <a:extLst>
              <a:ext uri="{FF2B5EF4-FFF2-40B4-BE49-F238E27FC236}">
                <a16:creationId xmlns:a16="http://schemas.microsoft.com/office/drawing/2014/main" id="{3E217607-C01C-4B53-A950-E83ACA16EC70}"/>
              </a:ext>
            </a:extLst>
          </p:cNvPr>
          <p:cNvSpPr>
            <a:spLocks noChangeArrowheads="1"/>
          </p:cNvSpPr>
          <p:nvPr/>
        </p:nvSpPr>
        <p:spPr bwMode="auto">
          <a:xfrm>
            <a:off x="6570598" y="1990289"/>
            <a:ext cx="514423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1、</a:t>
            </a:r>
            <a:r>
              <a:rPr kumimoji="0" lang="zh-CN" altLang="en-US"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随机森林</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应用的是Bagging模型</a:t>
            </a:r>
            <a:r>
              <a:rPr kumimoji="0" lang="zh-CN" altLang="en-US"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endParaRPr kumimoji="0" lang="en-US"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rgbClr val="ED6D4F"/>
                </a:solidFill>
                <a:effectLst/>
                <a:latin typeface="Open Sans" panose="020B0606030504020204" pitchFamily="34" charset="0"/>
                <a:cs typeface="Open Sans" panose="020B0606030504020204" pitchFamily="34" charset="0"/>
              </a:rPr>
              <a:t>极端随机森林</a:t>
            </a:r>
            <a:r>
              <a:rPr kumimoji="0" lang="zh-CN" altLang="zh-CN" b="0" i="0" u="none" strike="noStrike" cap="none" normalizeH="0" baseline="0" dirty="0">
                <a:ln>
                  <a:noFill/>
                </a:ln>
                <a:solidFill>
                  <a:srgbClr val="ED6D4F"/>
                </a:solidFill>
                <a:effectLst/>
                <a:latin typeface="Open Sans" panose="020B0606030504020204" pitchFamily="34" charset="0"/>
                <a:cs typeface="Open Sans" panose="020B0606030504020204" pitchFamily="34" charset="0"/>
              </a:rPr>
              <a:t>使用的所有的样本，</a:t>
            </a:r>
            <a:r>
              <a:rPr kumimoji="0" lang="zh-CN" altLang="en-US" b="0" i="0" u="none" strike="noStrike" cap="none" normalizeH="0" baseline="0" dirty="0">
                <a:ln>
                  <a:noFill/>
                </a:ln>
                <a:solidFill>
                  <a:srgbClr val="ED6D4F"/>
                </a:solidFill>
                <a:effectLst/>
                <a:latin typeface="Open Sans" panose="020B0606030504020204" pitchFamily="34" charset="0"/>
                <a:cs typeface="Open Sans" panose="020B0606030504020204" pitchFamily="34" charset="0"/>
              </a:rPr>
              <a:t>随机森林</a:t>
            </a:r>
            <a:r>
              <a:rPr kumimoji="0" lang="zh-CN" altLang="zh-CN" b="0" i="0" u="none" strike="noStrike" cap="none" normalizeH="0" baseline="0" dirty="0">
                <a:ln>
                  <a:noFill/>
                </a:ln>
                <a:solidFill>
                  <a:srgbClr val="ED6D4F"/>
                </a:solidFill>
                <a:effectLst/>
                <a:latin typeface="Open Sans" panose="020B0606030504020204" pitchFamily="34" charset="0"/>
                <a:cs typeface="Open Sans" panose="020B0606030504020204" pitchFamily="34" charset="0"/>
              </a:rPr>
              <a:t>只是特征是随机选取的，</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因为分裂是随机的，所以在某种程度上比随机森林得到的结果更加好</a:t>
            </a:r>
            <a:endParaRPr kumimoji="0" lang="en-US"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2、随机森林是在一个随机子集内得到最佳分叉属性，而</a:t>
            </a:r>
            <a:r>
              <a:rPr kumimoji="0" lang="zh-CN" altLang="en-US" b="0" i="0" u="none" strike="noStrike" cap="none" normalizeH="0" baseline="0" dirty="0">
                <a:ln>
                  <a:noFill/>
                </a:ln>
                <a:solidFill>
                  <a:srgbClr val="ED6D4F"/>
                </a:solidFill>
                <a:effectLst/>
                <a:latin typeface="Open Sans" panose="020B0606030504020204" pitchFamily="34" charset="0"/>
                <a:cs typeface="Open Sans" panose="020B0606030504020204" pitchFamily="34" charset="0"/>
              </a:rPr>
              <a:t>极端随机森林</a:t>
            </a:r>
            <a:r>
              <a:rPr kumimoji="0" lang="zh-CN" altLang="zh-CN" b="0" i="0" u="none" strike="noStrike" cap="none" normalizeH="0" baseline="0" dirty="0">
                <a:ln>
                  <a:noFill/>
                </a:ln>
                <a:solidFill>
                  <a:srgbClr val="ED6D4F"/>
                </a:solidFill>
                <a:effectLst/>
                <a:latin typeface="Open Sans" panose="020B0606030504020204" pitchFamily="34" charset="0"/>
                <a:cs typeface="Open Sans" panose="020B0606030504020204" pitchFamily="34" charset="0"/>
              </a:rPr>
              <a:t>是完全随机的得到分叉值</a:t>
            </a: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，从而实现对决策树进行分叉的。</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21" name="文本框 20">
            <a:extLst>
              <a:ext uri="{FF2B5EF4-FFF2-40B4-BE49-F238E27FC236}">
                <a16:creationId xmlns:a16="http://schemas.microsoft.com/office/drawing/2014/main" id="{88BD58C1-C34A-43FC-A19B-6C1C1696C6A5}"/>
              </a:ext>
            </a:extLst>
          </p:cNvPr>
          <p:cNvSpPr txBox="1"/>
          <p:nvPr/>
        </p:nvSpPr>
        <p:spPr>
          <a:xfrm>
            <a:off x="6478788" y="4974328"/>
            <a:ext cx="5618836" cy="1231106"/>
          </a:xfrm>
          <a:prstGeom prst="rect">
            <a:avLst/>
          </a:prstGeom>
          <a:noFill/>
        </p:spPr>
        <p:txBody>
          <a:bodyPr wrap="square">
            <a:spAutoFit/>
          </a:bodyPr>
          <a:lstStyle/>
          <a:p>
            <a:r>
              <a:rPr lang="zh-CN" altLang="en-US" b="0" i="0" dirty="0">
                <a:solidFill>
                  <a:srgbClr val="ED6D4F"/>
                </a:solidFill>
                <a:effectLst/>
                <a:latin typeface="Helvetica Neue"/>
              </a:rPr>
              <a:t>补充：</a:t>
            </a:r>
            <a:endParaRPr lang="en-US" altLang="zh-CN" b="0" i="0" dirty="0">
              <a:solidFill>
                <a:srgbClr val="ED6D4F"/>
              </a:solidFill>
              <a:effectLst/>
              <a:latin typeface="Helvetica Neue"/>
            </a:endParaRPr>
          </a:p>
          <a:p>
            <a:r>
              <a:rPr lang="zh-CN" altLang="en-US" sz="1400" b="0" i="0" dirty="0">
                <a:solidFill>
                  <a:srgbClr val="333333"/>
                </a:solidFill>
                <a:effectLst/>
                <a:latin typeface="Helvetica Neue"/>
              </a:rPr>
              <a:t>在集成算法中，</a:t>
            </a:r>
            <a:r>
              <a:rPr lang="en-US" altLang="zh-CN" sz="1400" b="0" i="0" dirty="0">
                <a:solidFill>
                  <a:srgbClr val="333333"/>
                </a:solidFill>
                <a:effectLst/>
                <a:latin typeface="Helvetica Neue"/>
              </a:rPr>
              <a:t>bagging </a:t>
            </a:r>
            <a:r>
              <a:rPr lang="zh-CN" altLang="en-US" sz="1400" b="0" i="0" dirty="0">
                <a:solidFill>
                  <a:srgbClr val="333333"/>
                </a:solidFill>
                <a:effectLst/>
                <a:latin typeface="Helvetica Neue"/>
              </a:rPr>
              <a:t>方法会在原始训练集的随机子集上构建一类黑盒估计器的多个实例，然后把这些估计器的预测结果结合起来形成最终的预测结果。 该方法通过在构建模型的过程中引入随机性，来减少基估计器的方差</a:t>
            </a:r>
            <a:r>
              <a:rPr lang="en-US" altLang="zh-CN" sz="1400" b="0" i="0" dirty="0">
                <a:solidFill>
                  <a:srgbClr val="333333"/>
                </a:solidFill>
                <a:effectLst/>
                <a:latin typeface="Helvetica Neue"/>
              </a:rPr>
              <a:t>(</a:t>
            </a:r>
            <a:r>
              <a:rPr lang="zh-CN" altLang="en-US" sz="1400" b="0" i="0" dirty="0">
                <a:solidFill>
                  <a:srgbClr val="333333"/>
                </a:solidFill>
                <a:effectLst/>
                <a:latin typeface="Helvetica Neue"/>
              </a:rPr>
              <a:t>例如，决策树</a:t>
            </a:r>
            <a:r>
              <a:rPr lang="en-US" altLang="zh-CN" sz="1400" b="0" i="0" dirty="0">
                <a:solidFill>
                  <a:srgbClr val="333333"/>
                </a:solidFill>
                <a:effectLst/>
                <a:latin typeface="Helvetica Neue"/>
              </a:rPr>
              <a:t>)</a:t>
            </a:r>
            <a:r>
              <a:rPr lang="zh-CN" altLang="en-US" sz="1400" b="0" i="0" dirty="0">
                <a:solidFill>
                  <a:srgbClr val="333333"/>
                </a:solidFill>
                <a:effectLst/>
                <a:latin typeface="Helvetica Neue"/>
              </a:rPr>
              <a:t>。 </a:t>
            </a:r>
            <a:endParaRPr lang="zh-CN" altLang="en-US" sz="1400" dirty="0"/>
          </a:p>
        </p:txBody>
      </p:sp>
    </p:spTree>
    <p:extLst>
      <p:ext uri="{BB962C8B-B14F-4D97-AF65-F5344CB8AC3E}">
        <p14:creationId xmlns:p14="http://schemas.microsoft.com/office/powerpoint/2010/main" val="12455316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a:extLst>
              <a:ext uri="{FF2B5EF4-FFF2-40B4-BE49-F238E27FC236}">
                <a16:creationId xmlns:a16="http://schemas.microsoft.com/office/drawing/2014/main" id="{2543E254-4673-48A3-93AD-683B84945015}"/>
              </a:ext>
            </a:extLst>
          </p:cNvPr>
          <p:cNvSpPr/>
          <p:nvPr/>
        </p:nvSpPr>
        <p:spPr>
          <a:xfrm>
            <a:off x="4177004" y="590730"/>
            <a:ext cx="4094540" cy="871597"/>
          </a:xfrm>
          <a:prstGeom prst="rect">
            <a:avLst/>
          </a:prstGeom>
          <a:solidFill>
            <a:srgbClr val="0C98A6"/>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endParaRPr sz="2400" dirty="0">
              <a:solidFill>
                <a:schemeClr val="bg1"/>
              </a:solidFill>
              <a:latin typeface="Trebuchet MS" panose="020B0603020202020204" pitchFamily="34" charset="0"/>
              <a:sym typeface="Helvetica" pitchFamily="2" charset="0"/>
            </a:endParaRPr>
          </a:p>
        </p:txBody>
      </p:sp>
      <p:sp>
        <p:nvSpPr>
          <p:cNvPr id="28" name="矩形 49">
            <a:extLst>
              <a:ext uri="{FF2B5EF4-FFF2-40B4-BE49-F238E27FC236}">
                <a16:creationId xmlns:a16="http://schemas.microsoft.com/office/drawing/2014/main" id="{7ABF1AAE-2BC2-40AC-B688-9EEB87BBD532}"/>
              </a:ext>
            </a:extLst>
          </p:cNvPr>
          <p:cNvSpPr/>
          <p:nvPr/>
        </p:nvSpPr>
        <p:spPr>
          <a:xfrm>
            <a:off x="267630" y="110084"/>
            <a:ext cx="164123" cy="656493"/>
          </a:xfrm>
          <a:prstGeom prst="rect">
            <a:avLst/>
          </a:prstGeom>
          <a:solidFill>
            <a:srgbClr val="ED6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50">
            <a:extLst>
              <a:ext uri="{FF2B5EF4-FFF2-40B4-BE49-F238E27FC236}">
                <a16:creationId xmlns:a16="http://schemas.microsoft.com/office/drawing/2014/main" id="{5575B712-5931-4B23-8E21-C44C03F6423A}"/>
              </a:ext>
            </a:extLst>
          </p:cNvPr>
          <p:cNvSpPr/>
          <p:nvPr/>
        </p:nvSpPr>
        <p:spPr>
          <a:xfrm>
            <a:off x="51613" y="262484"/>
            <a:ext cx="164123" cy="656493"/>
          </a:xfrm>
          <a:prstGeom prst="rect">
            <a:avLst/>
          </a:prstGeom>
          <a:solidFill>
            <a:srgbClr val="0C98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 Placeholder 4">
            <a:extLst>
              <a:ext uri="{FF2B5EF4-FFF2-40B4-BE49-F238E27FC236}">
                <a16:creationId xmlns:a16="http://schemas.microsoft.com/office/drawing/2014/main" id="{6A216948-645F-447F-B4AE-20B105C50DBB}"/>
              </a:ext>
            </a:extLst>
          </p:cNvPr>
          <p:cNvSpPr txBox="1"/>
          <p:nvPr/>
        </p:nvSpPr>
        <p:spPr>
          <a:xfrm>
            <a:off x="4651141" y="608550"/>
            <a:ext cx="3620403" cy="1097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pPr>
            <a:r>
              <a:rPr lang="zh-CN" altLang="en-US" sz="4400" dirty="0">
                <a:solidFill>
                  <a:schemeClr val="bg1"/>
                </a:solidFill>
                <a:latin typeface="黑体" panose="02010609060101010101" pitchFamily="49" charset="-122"/>
                <a:ea typeface="黑体" panose="02010609060101010101" pitchFamily="49" charset="-122"/>
                <a:cs typeface="Calibri"/>
              </a:rPr>
              <a:t>预测与结果</a:t>
            </a:r>
            <a:endParaRPr lang="id-ID" altLang="zh-CN" sz="4400" dirty="0">
              <a:solidFill>
                <a:schemeClr val="bg1"/>
              </a:solidFill>
              <a:latin typeface="黑体" panose="02010609060101010101" pitchFamily="49" charset="-122"/>
              <a:ea typeface="黑体" panose="02010609060101010101" pitchFamily="49" charset="-122"/>
              <a:cs typeface="Calibri"/>
            </a:endParaRPr>
          </a:p>
        </p:txBody>
      </p:sp>
      <p:sp>
        <p:nvSpPr>
          <p:cNvPr id="15" name="文本框 47">
            <a:extLst>
              <a:ext uri="{FF2B5EF4-FFF2-40B4-BE49-F238E27FC236}">
                <a16:creationId xmlns:a16="http://schemas.microsoft.com/office/drawing/2014/main" id="{578AE1D8-9459-4241-8E86-DC84AD14CC8D}"/>
              </a:ext>
            </a:extLst>
          </p:cNvPr>
          <p:cNvSpPr txBox="1"/>
          <p:nvPr/>
        </p:nvSpPr>
        <p:spPr>
          <a:xfrm>
            <a:off x="584153" y="414884"/>
            <a:ext cx="2133781" cy="369332"/>
          </a:xfrm>
          <a:prstGeom prst="rect">
            <a:avLst/>
          </a:prstGeom>
          <a:noFill/>
        </p:spPr>
        <p:txBody>
          <a:bodyPr wrap="square" rtlCol="0">
            <a:spAutoFit/>
            <a:scene3d>
              <a:camera prst="orthographicFront"/>
              <a:lightRig rig="threePt" dir="t"/>
            </a:scene3d>
            <a:sp3d contourW="12700"/>
          </a:bodyPr>
          <a:lstStyle/>
          <a:p>
            <a:pPr algn="dist"/>
            <a:r>
              <a:rPr lang="zh-CN" altLang="en-US" sz="1800" dirty="0">
                <a:solidFill>
                  <a:schemeClr val="tx1">
                    <a:lumMod val="65000"/>
                    <a:lumOff val="35000"/>
                  </a:schemeClr>
                </a:solidFill>
                <a:latin typeface="黑体" panose="02010609060101010101" pitchFamily="49" charset="-122"/>
                <a:ea typeface="黑体" panose="02010609060101010101" pitchFamily="49" charset="-122"/>
              </a:rPr>
              <a:t>投篮率预测与权重</a:t>
            </a:r>
          </a:p>
        </p:txBody>
      </p:sp>
      <p:pic>
        <p:nvPicPr>
          <p:cNvPr id="2" name="图片 1">
            <a:extLst>
              <a:ext uri="{FF2B5EF4-FFF2-40B4-BE49-F238E27FC236}">
                <a16:creationId xmlns:a16="http://schemas.microsoft.com/office/drawing/2014/main" id="{CAE35D6D-B272-4111-A60E-B3F0F6416692}"/>
              </a:ext>
            </a:extLst>
          </p:cNvPr>
          <p:cNvPicPr>
            <a:picLocks noChangeAspect="1"/>
          </p:cNvPicPr>
          <p:nvPr/>
        </p:nvPicPr>
        <p:blipFill>
          <a:blip r:embed="rId3"/>
          <a:stretch>
            <a:fillRect/>
          </a:stretch>
        </p:blipFill>
        <p:spPr>
          <a:xfrm>
            <a:off x="215736" y="1571895"/>
            <a:ext cx="7036609" cy="5121729"/>
          </a:xfrm>
          <a:prstGeom prst="rect">
            <a:avLst/>
          </a:prstGeom>
        </p:spPr>
      </p:pic>
      <p:pic>
        <p:nvPicPr>
          <p:cNvPr id="4" name="图片 3">
            <a:extLst>
              <a:ext uri="{FF2B5EF4-FFF2-40B4-BE49-F238E27FC236}">
                <a16:creationId xmlns:a16="http://schemas.microsoft.com/office/drawing/2014/main" id="{BDD09050-150C-4109-866D-131E7761A3FA}"/>
              </a:ext>
            </a:extLst>
          </p:cNvPr>
          <p:cNvPicPr>
            <a:picLocks noChangeAspect="1"/>
          </p:cNvPicPr>
          <p:nvPr/>
        </p:nvPicPr>
        <p:blipFill>
          <a:blip r:embed="rId4"/>
          <a:stretch>
            <a:fillRect/>
          </a:stretch>
        </p:blipFill>
        <p:spPr>
          <a:xfrm>
            <a:off x="8970738" y="1462327"/>
            <a:ext cx="2717012" cy="5286105"/>
          </a:xfrm>
          <a:prstGeom prst="rect">
            <a:avLst/>
          </a:prstGeom>
        </p:spPr>
      </p:pic>
      <p:sp>
        <p:nvSpPr>
          <p:cNvPr id="11" name="文本框 10">
            <a:extLst>
              <a:ext uri="{FF2B5EF4-FFF2-40B4-BE49-F238E27FC236}">
                <a16:creationId xmlns:a16="http://schemas.microsoft.com/office/drawing/2014/main" id="{6E9B1F96-87A2-4457-AF25-53346DF337C5}"/>
              </a:ext>
            </a:extLst>
          </p:cNvPr>
          <p:cNvSpPr txBox="1"/>
          <p:nvPr/>
        </p:nvSpPr>
        <p:spPr>
          <a:xfrm>
            <a:off x="7675312" y="2232900"/>
            <a:ext cx="1102942" cy="923330"/>
          </a:xfrm>
          <a:prstGeom prst="rect">
            <a:avLst/>
          </a:prstGeom>
          <a:noFill/>
        </p:spPr>
        <p:txBody>
          <a:bodyPr wrap="square">
            <a:spAutoFit/>
          </a:bodyPr>
          <a:lstStyle/>
          <a:p>
            <a:pPr algn="l"/>
            <a:r>
              <a:rPr lang="zh-CN" altLang="en-US" b="0" i="0" dirty="0">
                <a:effectLst/>
                <a:latin typeface="-apple-system"/>
              </a:rPr>
              <a:t>排名前</a:t>
            </a:r>
            <a:r>
              <a:rPr lang="en-US" altLang="zh-CN" b="0" i="0" dirty="0">
                <a:effectLst/>
                <a:latin typeface="-apple-system"/>
              </a:rPr>
              <a:t>30</a:t>
            </a:r>
            <a:r>
              <a:rPr lang="zh-CN" altLang="en-US" b="0" i="0" dirty="0">
                <a:effectLst/>
                <a:latin typeface="-apple-system"/>
              </a:rPr>
              <a:t>的影响因子</a:t>
            </a:r>
            <a:r>
              <a:rPr lang="en-US" altLang="zh-CN" b="0" i="0" dirty="0">
                <a:effectLst/>
                <a:latin typeface="-apple-system"/>
              </a:rPr>
              <a:t>-&gt;</a:t>
            </a:r>
            <a:endParaRPr lang="zh-CN" altLang="en-US" b="0" i="0" dirty="0">
              <a:effectLst/>
              <a:latin typeface="-apple-system"/>
            </a:endParaRPr>
          </a:p>
        </p:txBody>
      </p:sp>
      <p:sp>
        <p:nvSpPr>
          <p:cNvPr id="12" name="文本框 11">
            <a:extLst>
              <a:ext uri="{FF2B5EF4-FFF2-40B4-BE49-F238E27FC236}">
                <a16:creationId xmlns:a16="http://schemas.microsoft.com/office/drawing/2014/main" id="{C61727C8-6806-4436-8497-24AC708A01C8}"/>
              </a:ext>
            </a:extLst>
          </p:cNvPr>
          <p:cNvSpPr txBox="1"/>
          <p:nvPr/>
        </p:nvSpPr>
        <p:spPr>
          <a:xfrm>
            <a:off x="7764833" y="4396549"/>
            <a:ext cx="1013421" cy="1200329"/>
          </a:xfrm>
          <a:prstGeom prst="rect">
            <a:avLst/>
          </a:prstGeom>
          <a:noFill/>
        </p:spPr>
        <p:txBody>
          <a:bodyPr wrap="square">
            <a:spAutoFit/>
          </a:bodyPr>
          <a:lstStyle/>
          <a:p>
            <a:pPr algn="l"/>
            <a:r>
              <a:rPr lang="en-US" altLang="zh-CN" dirty="0">
                <a:latin typeface="-apple-system"/>
              </a:rPr>
              <a:t>&lt;-</a:t>
            </a:r>
            <a:r>
              <a:rPr lang="zh-CN" altLang="en-US" dirty="0">
                <a:latin typeface="-apple-system"/>
              </a:rPr>
              <a:t>极端树模型代码实现</a:t>
            </a:r>
            <a:endParaRPr lang="zh-CN" altLang="en-US" b="0" i="0" dirty="0">
              <a:effectLst/>
              <a:latin typeface="-apple-system"/>
            </a:endParaRPr>
          </a:p>
        </p:txBody>
      </p:sp>
    </p:spTree>
    <p:extLst>
      <p:ext uri="{BB962C8B-B14F-4D97-AF65-F5344CB8AC3E}">
        <p14:creationId xmlns:p14="http://schemas.microsoft.com/office/powerpoint/2010/main" val="5624413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4"/>
          <p:cNvPicPr>
            <a:picLocks noChangeAspect="1"/>
          </p:cNvPicPr>
          <p:nvPr/>
        </p:nvPicPr>
        <p:blipFill>
          <a:blip r:embed="rId3" cstate="screen"/>
          <a:stretch>
            <a:fillRect/>
          </a:stretch>
        </p:blipFill>
        <p:spPr>
          <a:xfrm>
            <a:off x="155187" y="530612"/>
            <a:ext cx="5796776" cy="5796776"/>
          </a:xfrm>
          <a:prstGeom prst="rect">
            <a:avLst/>
          </a:prstGeom>
        </p:spPr>
      </p:pic>
      <p:sp>
        <p:nvSpPr>
          <p:cNvPr id="1048793" name="文本框 16"/>
          <p:cNvSpPr txBox="1"/>
          <p:nvPr/>
        </p:nvSpPr>
        <p:spPr>
          <a:xfrm>
            <a:off x="8164800" y="1342800"/>
            <a:ext cx="3761756" cy="769441"/>
          </a:xfrm>
          <a:prstGeom prst="rect">
            <a:avLst/>
          </a:prstGeom>
          <a:noFill/>
        </p:spPr>
        <p:txBody>
          <a:bodyPr wrap="square" rtlCol="0">
            <a:spAutoFit/>
          </a:bodyPr>
          <a:lstStyle/>
          <a:p>
            <a:pPr algn="dist"/>
            <a:r>
              <a:rPr lang="en-US" altLang="zh-CN" sz="4400" dirty="0">
                <a:solidFill>
                  <a:srgbClr val="0C98A6"/>
                </a:solidFill>
                <a:latin typeface="黑体" panose="02010609060101010101" pitchFamily="49" charset="-122"/>
                <a:ea typeface="黑体" panose="02010609060101010101" pitchFamily="49" charset="-122"/>
              </a:rPr>
              <a:t>INTERNET</a:t>
            </a:r>
            <a:endParaRPr lang="zh-CN" altLang="en-US" sz="4400" dirty="0">
              <a:solidFill>
                <a:srgbClr val="0C98A6"/>
              </a:solidFill>
              <a:latin typeface="黑体" panose="02010609060101010101" pitchFamily="49" charset="-122"/>
              <a:ea typeface="黑体" panose="02010609060101010101" pitchFamily="49" charset="-122"/>
            </a:endParaRPr>
          </a:p>
        </p:txBody>
      </p:sp>
      <p:sp>
        <p:nvSpPr>
          <p:cNvPr id="1048794" name="文本框 17"/>
          <p:cNvSpPr txBox="1"/>
          <p:nvPr/>
        </p:nvSpPr>
        <p:spPr>
          <a:xfrm>
            <a:off x="6130800" y="1994400"/>
            <a:ext cx="5796776" cy="830997"/>
          </a:xfrm>
          <a:prstGeom prst="rect">
            <a:avLst/>
          </a:prstGeom>
          <a:noFill/>
        </p:spPr>
        <p:txBody>
          <a:bodyPr wrap="square" rtlCol="0">
            <a:spAutoFit/>
          </a:bodyPr>
          <a:lstStyle/>
          <a:p>
            <a:pPr algn="dist"/>
            <a:r>
              <a:rPr lang="zh-CN" altLang="en-US" sz="4800" dirty="0">
                <a:solidFill>
                  <a:schemeClr val="tx1">
                    <a:lumMod val="65000"/>
                    <a:lumOff val="35000"/>
                  </a:schemeClr>
                </a:solidFill>
                <a:latin typeface="黑体" panose="02010609060101010101" pitchFamily="49" charset="-122"/>
                <a:ea typeface="黑体" panose="02010609060101010101" pitchFamily="49" charset="-122"/>
              </a:rPr>
              <a:t>投篮决策过程分析</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a:extLst>
              <a:ext uri="{FF2B5EF4-FFF2-40B4-BE49-F238E27FC236}">
                <a16:creationId xmlns:a16="http://schemas.microsoft.com/office/drawing/2014/main" id="{2543E254-4673-48A3-93AD-683B84945015}"/>
              </a:ext>
            </a:extLst>
          </p:cNvPr>
          <p:cNvSpPr/>
          <p:nvPr/>
        </p:nvSpPr>
        <p:spPr>
          <a:xfrm>
            <a:off x="4413893" y="590730"/>
            <a:ext cx="4126576" cy="1097812"/>
          </a:xfrm>
          <a:prstGeom prst="rect">
            <a:avLst/>
          </a:prstGeom>
          <a:solidFill>
            <a:srgbClr val="0C98A6"/>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endParaRPr sz="2400" dirty="0">
              <a:solidFill>
                <a:schemeClr val="bg1"/>
              </a:solidFill>
              <a:latin typeface="Trebuchet MS" panose="020B0603020202020204" pitchFamily="34" charset="0"/>
              <a:sym typeface="Helvetica" pitchFamily="2" charset="0"/>
            </a:endParaRPr>
          </a:p>
        </p:txBody>
      </p:sp>
      <p:sp>
        <p:nvSpPr>
          <p:cNvPr id="28" name="矩形 49">
            <a:extLst>
              <a:ext uri="{FF2B5EF4-FFF2-40B4-BE49-F238E27FC236}">
                <a16:creationId xmlns:a16="http://schemas.microsoft.com/office/drawing/2014/main" id="{7ABF1AAE-2BC2-40AC-B688-9EEB87BBD532}"/>
              </a:ext>
            </a:extLst>
          </p:cNvPr>
          <p:cNvSpPr/>
          <p:nvPr/>
        </p:nvSpPr>
        <p:spPr>
          <a:xfrm>
            <a:off x="267630" y="110084"/>
            <a:ext cx="164123" cy="656493"/>
          </a:xfrm>
          <a:prstGeom prst="rect">
            <a:avLst/>
          </a:prstGeom>
          <a:solidFill>
            <a:srgbClr val="ED6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50">
            <a:extLst>
              <a:ext uri="{FF2B5EF4-FFF2-40B4-BE49-F238E27FC236}">
                <a16:creationId xmlns:a16="http://schemas.microsoft.com/office/drawing/2014/main" id="{5575B712-5931-4B23-8E21-C44C03F6423A}"/>
              </a:ext>
            </a:extLst>
          </p:cNvPr>
          <p:cNvSpPr/>
          <p:nvPr/>
        </p:nvSpPr>
        <p:spPr>
          <a:xfrm>
            <a:off x="51613" y="262484"/>
            <a:ext cx="164123" cy="656493"/>
          </a:xfrm>
          <a:prstGeom prst="rect">
            <a:avLst/>
          </a:prstGeom>
          <a:solidFill>
            <a:srgbClr val="0C98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 Placeholder 4">
            <a:extLst>
              <a:ext uri="{FF2B5EF4-FFF2-40B4-BE49-F238E27FC236}">
                <a16:creationId xmlns:a16="http://schemas.microsoft.com/office/drawing/2014/main" id="{6A216948-645F-447F-B4AE-20B105C50DBB}"/>
              </a:ext>
            </a:extLst>
          </p:cNvPr>
          <p:cNvSpPr txBox="1"/>
          <p:nvPr/>
        </p:nvSpPr>
        <p:spPr>
          <a:xfrm>
            <a:off x="4651141" y="608550"/>
            <a:ext cx="3692759" cy="1097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zh-CN" altLang="en-US" sz="3200" b="1" dirty="0">
                <a:solidFill>
                  <a:schemeClr val="bg1"/>
                </a:solidFill>
                <a:latin typeface="-apple-system"/>
              </a:rPr>
              <a:t>“</a:t>
            </a:r>
            <a:r>
              <a:rPr lang="zh-CN" altLang="en-US" sz="3200" b="1" i="0" dirty="0">
                <a:solidFill>
                  <a:schemeClr val="bg1"/>
                </a:solidFill>
                <a:effectLst/>
                <a:latin typeface="-apple-system"/>
              </a:rPr>
              <a:t>自上次射击尝试后的时间</a:t>
            </a:r>
            <a:r>
              <a:rPr lang="zh-CN" altLang="en-US" sz="3200" b="1" dirty="0">
                <a:solidFill>
                  <a:schemeClr val="bg1"/>
                </a:solidFill>
                <a:latin typeface="-apple-system"/>
              </a:rPr>
              <a:t>”</a:t>
            </a:r>
            <a:r>
              <a:rPr lang="zh-CN" altLang="en-US" sz="3200" b="1" i="0" dirty="0">
                <a:solidFill>
                  <a:schemeClr val="bg1"/>
                </a:solidFill>
                <a:effectLst/>
                <a:latin typeface="-apple-system"/>
              </a:rPr>
              <a:t>的直方图</a:t>
            </a:r>
          </a:p>
        </p:txBody>
      </p:sp>
      <p:sp>
        <p:nvSpPr>
          <p:cNvPr id="15" name="文本框 47">
            <a:extLst>
              <a:ext uri="{FF2B5EF4-FFF2-40B4-BE49-F238E27FC236}">
                <a16:creationId xmlns:a16="http://schemas.microsoft.com/office/drawing/2014/main" id="{578AE1D8-9459-4241-8E86-DC84AD14CC8D}"/>
              </a:ext>
            </a:extLst>
          </p:cNvPr>
          <p:cNvSpPr txBox="1"/>
          <p:nvPr/>
        </p:nvSpPr>
        <p:spPr>
          <a:xfrm>
            <a:off x="584153" y="414884"/>
            <a:ext cx="2133781" cy="369332"/>
          </a:xfrm>
          <a:prstGeom prst="rect">
            <a:avLst/>
          </a:prstGeom>
          <a:noFill/>
        </p:spPr>
        <p:txBody>
          <a:bodyPr wrap="square" rtlCol="0">
            <a:spAutoFit/>
            <a:scene3d>
              <a:camera prst="orthographicFront"/>
              <a:lightRig rig="threePt" dir="t"/>
            </a:scene3d>
            <a:sp3d contourW="12700"/>
          </a:bodyPr>
          <a:lstStyle/>
          <a:p>
            <a:pPr algn="dist"/>
            <a:r>
              <a:rPr lang="zh-CN" altLang="en-US" sz="1800" dirty="0">
                <a:solidFill>
                  <a:schemeClr val="tx1">
                    <a:lumMod val="65000"/>
                    <a:lumOff val="35000"/>
                  </a:schemeClr>
                </a:solidFill>
                <a:latin typeface="黑体" panose="02010609060101010101" pitchFamily="49" charset="-122"/>
                <a:ea typeface="黑体" panose="02010609060101010101" pitchFamily="49" charset="-122"/>
              </a:rPr>
              <a:t>投篮决策过程分析</a:t>
            </a:r>
          </a:p>
        </p:txBody>
      </p:sp>
      <p:sp>
        <p:nvSpPr>
          <p:cNvPr id="8" name="文本框 7">
            <a:extLst>
              <a:ext uri="{FF2B5EF4-FFF2-40B4-BE49-F238E27FC236}">
                <a16:creationId xmlns:a16="http://schemas.microsoft.com/office/drawing/2014/main" id="{6544E84C-2635-4423-BD3B-8A3587F8B9A8}"/>
              </a:ext>
            </a:extLst>
          </p:cNvPr>
          <p:cNvSpPr txBox="1"/>
          <p:nvPr/>
        </p:nvSpPr>
        <p:spPr>
          <a:xfrm>
            <a:off x="831072" y="2545523"/>
            <a:ext cx="6096000" cy="369332"/>
          </a:xfrm>
          <a:prstGeom prst="rect">
            <a:avLst/>
          </a:prstGeom>
          <a:noFill/>
        </p:spPr>
        <p:txBody>
          <a:bodyPr wrap="square">
            <a:spAutoFit/>
          </a:bodyPr>
          <a:lstStyle/>
          <a:p>
            <a:pPr algn="l"/>
            <a:r>
              <a:rPr lang="zh-CN" altLang="en-US" b="0" i="0" dirty="0">
                <a:effectLst/>
                <a:latin typeface="-apple-system"/>
              </a:rPr>
              <a:t>成功投篮后的投篮</a:t>
            </a:r>
          </a:p>
        </p:txBody>
      </p:sp>
      <p:sp>
        <p:nvSpPr>
          <p:cNvPr id="10" name="文本框 9">
            <a:extLst>
              <a:ext uri="{FF2B5EF4-FFF2-40B4-BE49-F238E27FC236}">
                <a16:creationId xmlns:a16="http://schemas.microsoft.com/office/drawing/2014/main" id="{72038905-6910-4514-ABDF-9145B83CDBA3}"/>
              </a:ext>
            </a:extLst>
          </p:cNvPr>
          <p:cNvSpPr txBox="1"/>
          <p:nvPr/>
        </p:nvSpPr>
        <p:spPr>
          <a:xfrm>
            <a:off x="831072" y="2855565"/>
            <a:ext cx="6096000" cy="369332"/>
          </a:xfrm>
          <a:prstGeom prst="rect">
            <a:avLst/>
          </a:prstGeom>
          <a:noFill/>
        </p:spPr>
        <p:txBody>
          <a:bodyPr wrap="square">
            <a:spAutoFit/>
          </a:bodyPr>
          <a:lstStyle/>
          <a:p>
            <a:pPr algn="l"/>
            <a:r>
              <a:rPr lang="zh-CN" altLang="en-US" b="0" i="0" dirty="0">
                <a:effectLst/>
                <a:latin typeface="-apple-system"/>
              </a:rPr>
              <a:t>投篮失败后立即投篮</a:t>
            </a:r>
          </a:p>
        </p:txBody>
      </p:sp>
      <p:pic>
        <p:nvPicPr>
          <p:cNvPr id="4" name="图片 3">
            <a:extLst>
              <a:ext uri="{FF2B5EF4-FFF2-40B4-BE49-F238E27FC236}">
                <a16:creationId xmlns:a16="http://schemas.microsoft.com/office/drawing/2014/main" id="{4ABF0A65-F381-4781-95BD-4A9A3D9648C6}"/>
              </a:ext>
            </a:extLst>
          </p:cNvPr>
          <p:cNvPicPr>
            <a:picLocks noChangeAspect="1"/>
          </p:cNvPicPr>
          <p:nvPr/>
        </p:nvPicPr>
        <p:blipFill>
          <a:blip r:embed="rId3"/>
          <a:stretch>
            <a:fillRect/>
          </a:stretch>
        </p:blipFill>
        <p:spPr>
          <a:xfrm>
            <a:off x="5415899" y="1706362"/>
            <a:ext cx="6262700" cy="4512031"/>
          </a:xfrm>
          <a:prstGeom prst="rect">
            <a:avLst/>
          </a:prstGeom>
        </p:spPr>
      </p:pic>
      <p:sp>
        <p:nvSpPr>
          <p:cNvPr id="12" name="文本框 11">
            <a:extLst>
              <a:ext uri="{FF2B5EF4-FFF2-40B4-BE49-F238E27FC236}">
                <a16:creationId xmlns:a16="http://schemas.microsoft.com/office/drawing/2014/main" id="{009929EF-9E70-4974-A8D6-225654763E4C}"/>
              </a:ext>
            </a:extLst>
          </p:cNvPr>
          <p:cNvSpPr txBox="1"/>
          <p:nvPr/>
        </p:nvSpPr>
        <p:spPr>
          <a:xfrm>
            <a:off x="831072" y="1777174"/>
            <a:ext cx="3931428" cy="646331"/>
          </a:xfrm>
          <a:prstGeom prst="rect">
            <a:avLst/>
          </a:prstGeom>
          <a:noFill/>
        </p:spPr>
        <p:txBody>
          <a:bodyPr wrap="square">
            <a:spAutoFit/>
          </a:bodyPr>
          <a:lstStyle/>
          <a:p>
            <a:pPr algn="l"/>
            <a:r>
              <a:rPr lang="zh-CN" altLang="en-US" b="0" i="0" dirty="0">
                <a:effectLst/>
                <a:latin typeface="-apple-system"/>
              </a:rPr>
              <a:t>为了进一步分析科比投篮的一些习惯性决策，这里引入一些对比</a:t>
            </a:r>
          </a:p>
        </p:txBody>
      </p:sp>
      <p:sp>
        <p:nvSpPr>
          <p:cNvPr id="14" name="文本框 13">
            <a:extLst>
              <a:ext uri="{FF2B5EF4-FFF2-40B4-BE49-F238E27FC236}">
                <a16:creationId xmlns:a16="http://schemas.microsoft.com/office/drawing/2014/main" id="{5177391B-AFAA-4604-8A90-4719DB3218C9}"/>
              </a:ext>
            </a:extLst>
          </p:cNvPr>
          <p:cNvSpPr txBox="1"/>
          <p:nvPr/>
        </p:nvSpPr>
        <p:spPr>
          <a:xfrm>
            <a:off x="904875" y="3943146"/>
            <a:ext cx="4257675" cy="1754326"/>
          </a:xfrm>
          <a:prstGeom prst="rect">
            <a:avLst/>
          </a:prstGeom>
          <a:noFill/>
        </p:spPr>
        <p:txBody>
          <a:bodyPr wrap="square">
            <a:spAutoFit/>
          </a:bodyPr>
          <a:lstStyle/>
          <a:p>
            <a:pPr algn="l"/>
            <a:r>
              <a:rPr lang="zh-CN" altLang="en-US" b="0" i="0" dirty="0">
                <a:effectLst/>
                <a:latin typeface="-apple-system"/>
              </a:rPr>
              <a:t>看起来，投篮后，科比更渴望投出下一个投篮</a:t>
            </a:r>
          </a:p>
          <a:p>
            <a:pPr algn="l"/>
            <a:r>
              <a:rPr lang="zh-CN" altLang="en-US" b="0" i="0" dirty="0">
                <a:effectLst/>
                <a:latin typeface="-apple-system"/>
              </a:rPr>
              <a:t>对于为什么投篮后会有“沉默期”：</a:t>
            </a:r>
          </a:p>
          <a:p>
            <a:pPr algn="l"/>
            <a:r>
              <a:rPr lang="zh-CN" altLang="en-US" b="0" i="0" dirty="0">
                <a:effectLst/>
                <a:latin typeface="-apple-system"/>
              </a:rPr>
              <a:t>这很可能是因为在成功射门后球被转移到了另一支球队并且需要一些时间才能将球拿回来</a:t>
            </a:r>
          </a:p>
        </p:txBody>
      </p:sp>
      <p:sp>
        <p:nvSpPr>
          <p:cNvPr id="7" name="椭圆 6">
            <a:extLst>
              <a:ext uri="{FF2B5EF4-FFF2-40B4-BE49-F238E27FC236}">
                <a16:creationId xmlns:a16="http://schemas.microsoft.com/office/drawing/2014/main" id="{9DB73531-2E02-44DE-9646-4FCA7CF36BC5}"/>
              </a:ext>
            </a:extLst>
          </p:cNvPr>
          <p:cNvSpPr/>
          <p:nvPr/>
        </p:nvSpPr>
        <p:spPr>
          <a:xfrm>
            <a:off x="5743575" y="2047875"/>
            <a:ext cx="657225" cy="1895271"/>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1410539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a:extLst>
              <a:ext uri="{FF2B5EF4-FFF2-40B4-BE49-F238E27FC236}">
                <a16:creationId xmlns:a16="http://schemas.microsoft.com/office/drawing/2014/main" id="{2543E254-4673-48A3-93AD-683B84945015}"/>
              </a:ext>
            </a:extLst>
          </p:cNvPr>
          <p:cNvSpPr/>
          <p:nvPr/>
        </p:nvSpPr>
        <p:spPr>
          <a:xfrm>
            <a:off x="4413893" y="590730"/>
            <a:ext cx="4126576" cy="1097812"/>
          </a:xfrm>
          <a:prstGeom prst="rect">
            <a:avLst/>
          </a:prstGeom>
          <a:solidFill>
            <a:srgbClr val="ED6D4F"/>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endParaRPr sz="2400" dirty="0">
              <a:solidFill>
                <a:srgbClr val="0C98A6"/>
              </a:solidFill>
              <a:latin typeface="Trebuchet MS" panose="020B0603020202020204" pitchFamily="34" charset="0"/>
              <a:sym typeface="Helvetica" pitchFamily="2" charset="0"/>
            </a:endParaRPr>
          </a:p>
        </p:txBody>
      </p:sp>
      <p:sp>
        <p:nvSpPr>
          <p:cNvPr id="28" name="矩形 49">
            <a:extLst>
              <a:ext uri="{FF2B5EF4-FFF2-40B4-BE49-F238E27FC236}">
                <a16:creationId xmlns:a16="http://schemas.microsoft.com/office/drawing/2014/main" id="{7ABF1AAE-2BC2-40AC-B688-9EEB87BBD532}"/>
              </a:ext>
            </a:extLst>
          </p:cNvPr>
          <p:cNvSpPr/>
          <p:nvPr/>
        </p:nvSpPr>
        <p:spPr>
          <a:xfrm>
            <a:off x="267630" y="110084"/>
            <a:ext cx="164123" cy="656493"/>
          </a:xfrm>
          <a:prstGeom prst="rect">
            <a:avLst/>
          </a:prstGeom>
          <a:solidFill>
            <a:srgbClr val="ED6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50">
            <a:extLst>
              <a:ext uri="{FF2B5EF4-FFF2-40B4-BE49-F238E27FC236}">
                <a16:creationId xmlns:a16="http://schemas.microsoft.com/office/drawing/2014/main" id="{5575B712-5931-4B23-8E21-C44C03F6423A}"/>
              </a:ext>
            </a:extLst>
          </p:cNvPr>
          <p:cNvSpPr/>
          <p:nvPr/>
        </p:nvSpPr>
        <p:spPr>
          <a:xfrm>
            <a:off x="51613" y="262484"/>
            <a:ext cx="164123" cy="656493"/>
          </a:xfrm>
          <a:prstGeom prst="rect">
            <a:avLst/>
          </a:prstGeom>
          <a:solidFill>
            <a:srgbClr val="0C98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 Placeholder 4">
            <a:extLst>
              <a:ext uri="{FF2B5EF4-FFF2-40B4-BE49-F238E27FC236}">
                <a16:creationId xmlns:a16="http://schemas.microsoft.com/office/drawing/2014/main" id="{6A216948-645F-447F-B4AE-20B105C50DBB}"/>
              </a:ext>
            </a:extLst>
          </p:cNvPr>
          <p:cNvSpPr txBox="1"/>
          <p:nvPr/>
        </p:nvSpPr>
        <p:spPr>
          <a:xfrm>
            <a:off x="4737768" y="665460"/>
            <a:ext cx="3692759" cy="1097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zh-CN" altLang="en-US" b="1" i="0" dirty="0">
                <a:solidFill>
                  <a:schemeClr val="bg1"/>
                </a:solidFill>
                <a:effectLst/>
                <a:latin typeface="-apple-system"/>
              </a:rPr>
              <a:t>“当前射击距离 </a:t>
            </a:r>
            <a:r>
              <a:rPr lang="en-US" altLang="zh-CN" b="1" i="0" dirty="0">
                <a:solidFill>
                  <a:schemeClr val="bg1"/>
                </a:solidFill>
                <a:effectLst/>
                <a:latin typeface="-apple-system"/>
              </a:rPr>
              <a:t>- </a:t>
            </a:r>
            <a:r>
              <a:rPr lang="zh-CN" altLang="en-US" b="1" i="0" dirty="0">
                <a:solidFill>
                  <a:schemeClr val="bg1"/>
                </a:solidFill>
                <a:effectLst/>
                <a:latin typeface="-apple-system"/>
              </a:rPr>
              <a:t>先前射击距离”的直方图</a:t>
            </a:r>
          </a:p>
        </p:txBody>
      </p:sp>
      <p:sp>
        <p:nvSpPr>
          <p:cNvPr id="15" name="文本框 47">
            <a:extLst>
              <a:ext uri="{FF2B5EF4-FFF2-40B4-BE49-F238E27FC236}">
                <a16:creationId xmlns:a16="http://schemas.microsoft.com/office/drawing/2014/main" id="{578AE1D8-9459-4241-8E86-DC84AD14CC8D}"/>
              </a:ext>
            </a:extLst>
          </p:cNvPr>
          <p:cNvSpPr txBox="1"/>
          <p:nvPr/>
        </p:nvSpPr>
        <p:spPr>
          <a:xfrm>
            <a:off x="584153" y="414884"/>
            <a:ext cx="2133781" cy="369332"/>
          </a:xfrm>
          <a:prstGeom prst="rect">
            <a:avLst/>
          </a:prstGeom>
          <a:noFill/>
        </p:spPr>
        <p:txBody>
          <a:bodyPr wrap="square" rtlCol="0">
            <a:spAutoFit/>
            <a:scene3d>
              <a:camera prst="orthographicFront"/>
              <a:lightRig rig="threePt" dir="t"/>
            </a:scene3d>
            <a:sp3d contourW="12700"/>
          </a:bodyPr>
          <a:lstStyle/>
          <a:p>
            <a:pPr algn="dist"/>
            <a:r>
              <a:rPr lang="zh-CN" altLang="en-US" sz="1800" dirty="0">
                <a:solidFill>
                  <a:schemeClr val="tx1">
                    <a:lumMod val="65000"/>
                    <a:lumOff val="35000"/>
                  </a:schemeClr>
                </a:solidFill>
                <a:latin typeface="黑体" panose="02010609060101010101" pitchFamily="49" charset="-122"/>
                <a:ea typeface="黑体" panose="02010609060101010101" pitchFamily="49" charset="-122"/>
              </a:rPr>
              <a:t>投篮决策过程分析</a:t>
            </a:r>
          </a:p>
        </p:txBody>
      </p:sp>
      <p:sp>
        <p:nvSpPr>
          <p:cNvPr id="12" name="文本框 11">
            <a:extLst>
              <a:ext uri="{FF2B5EF4-FFF2-40B4-BE49-F238E27FC236}">
                <a16:creationId xmlns:a16="http://schemas.microsoft.com/office/drawing/2014/main" id="{009929EF-9E70-4974-A8D6-225654763E4C}"/>
              </a:ext>
            </a:extLst>
          </p:cNvPr>
          <p:cNvSpPr txBox="1"/>
          <p:nvPr/>
        </p:nvSpPr>
        <p:spPr>
          <a:xfrm>
            <a:off x="904875" y="2317268"/>
            <a:ext cx="3931428" cy="1477328"/>
          </a:xfrm>
          <a:prstGeom prst="rect">
            <a:avLst/>
          </a:prstGeom>
          <a:noFill/>
        </p:spPr>
        <p:txBody>
          <a:bodyPr wrap="square">
            <a:spAutoFit/>
          </a:bodyPr>
          <a:lstStyle/>
          <a:p>
            <a:pPr algn="l"/>
            <a:r>
              <a:rPr lang="zh-CN" altLang="en-US" b="0" i="0" dirty="0">
                <a:effectLst/>
                <a:latin typeface="-apple-system"/>
              </a:rPr>
              <a:t>如果科比从近处投球，然后从远处投球，这将导致“当前投篮距离 </a:t>
            </a:r>
            <a:r>
              <a:rPr lang="en-US" altLang="zh-CN" b="0" i="0" dirty="0">
                <a:effectLst/>
                <a:latin typeface="-apple-system"/>
              </a:rPr>
              <a:t>- </a:t>
            </a:r>
            <a:r>
              <a:rPr lang="zh-CN" altLang="en-US" b="0" i="0" dirty="0">
                <a:effectLst/>
                <a:latin typeface="-apple-system"/>
              </a:rPr>
              <a:t>上一次投篮距离”为正值。反之亦然 </a:t>
            </a:r>
            <a:r>
              <a:rPr lang="en-US" altLang="zh-CN" b="0" i="0" dirty="0">
                <a:effectLst/>
                <a:latin typeface="-apple-system"/>
              </a:rPr>
              <a:t>- </a:t>
            </a:r>
            <a:r>
              <a:rPr lang="zh-CN" altLang="en-US" b="0" i="0" dirty="0">
                <a:effectLst/>
                <a:latin typeface="-apple-system"/>
              </a:rPr>
              <a:t>如果科比从远处投球，然后从近处投球，这将导致负值</a:t>
            </a:r>
          </a:p>
        </p:txBody>
      </p:sp>
      <p:sp>
        <p:nvSpPr>
          <p:cNvPr id="14" name="文本框 13">
            <a:extLst>
              <a:ext uri="{FF2B5EF4-FFF2-40B4-BE49-F238E27FC236}">
                <a16:creationId xmlns:a16="http://schemas.microsoft.com/office/drawing/2014/main" id="{5177391B-AFAA-4604-8A90-4719DB3218C9}"/>
              </a:ext>
            </a:extLst>
          </p:cNvPr>
          <p:cNvSpPr txBox="1"/>
          <p:nvPr/>
        </p:nvSpPr>
        <p:spPr>
          <a:xfrm>
            <a:off x="904875" y="4076949"/>
            <a:ext cx="4257675" cy="1477328"/>
          </a:xfrm>
          <a:prstGeom prst="rect">
            <a:avLst/>
          </a:prstGeom>
          <a:noFill/>
        </p:spPr>
        <p:txBody>
          <a:bodyPr wrap="square">
            <a:spAutoFit/>
          </a:bodyPr>
          <a:lstStyle/>
          <a:p>
            <a:pPr algn="l"/>
            <a:r>
              <a:rPr lang="zh-CN" altLang="en-US" b="0" i="0" dirty="0">
                <a:effectLst/>
                <a:latin typeface="-apple-system"/>
              </a:rPr>
              <a:t>我们可以清楚地看到，这组投篮更倾向于右侧。</a:t>
            </a:r>
          </a:p>
          <a:p>
            <a:pPr algn="l"/>
            <a:r>
              <a:rPr lang="zh-CN" altLang="en-US" b="0" i="0" dirty="0">
                <a:effectLst/>
                <a:latin typeface="-apple-system"/>
              </a:rPr>
              <a:t>因此，看起来科比在投篮后更有信心，也正因为如此，他冒了更大的风险，从更远的地方投出。</a:t>
            </a:r>
          </a:p>
        </p:txBody>
      </p:sp>
      <p:pic>
        <p:nvPicPr>
          <p:cNvPr id="2" name="图片 1">
            <a:extLst>
              <a:ext uri="{FF2B5EF4-FFF2-40B4-BE49-F238E27FC236}">
                <a16:creationId xmlns:a16="http://schemas.microsoft.com/office/drawing/2014/main" id="{54C9E605-D3C4-4C95-9AFF-87B741E2CD72}"/>
              </a:ext>
            </a:extLst>
          </p:cNvPr>
          <p:cNvPicPr>
            <a:picLocks noChangeAspect="1"/>
          </p:cNvPicPr>
          <p:nvPr/>
        </p:nvPicPr>
        <p:blipFill>
          <a:blip r:embed="rId3"/>
          <a:stretch>
            <a:fillRect/>
          </a:stretch>
        </p:blipFill>
        <p:spPr>
          <a:xfrm>
            <a:off x="5381254" y="1904448"/>
            <a:ext cx="6318430" cy="4345002"/>
          </a:xfrm>
          <a:prstGeom prst="rect">
            <a:avLst/>
          </a:prstGeom>
        </p:spPr>
      </p:pic>
      <p:sp>
        <p:nvSpPr>
          <p:cNvPr id="7" name="椭圆 6">
            <a:extLst>
              <a:ext uri="{FF2B5EF4-FFF2-40B4-BE49-F238E27FC236}">
                <a16:creationId xmlns:a16="http://schemas.microsoft.com/office/drawing/2014/main" id="{9DB73531-2E02-44DE-9646-4FCA7CF36BC5}"/>
              </a:ext>
            </a:extLst>
          </p:cNvPr>
          <p:cNvSpPr/>
          <p:nvPr/>
        </p:nvSpPr>
        <p:spPr>
          <a:xfrm>
            <a:off x="8540469" y="2800350"/>
            <a:ext cx="1567113" cy="852830"/>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E4B029C7-F5F2-4DAC-9806-A13C39F305CD}"/>
              </a:ext>
            </a:extLst>
          </p:cNvPr>
          <p:cNvSpPr/>
          <p:nvPr/>
        </p:nvSpPr>
        <p:spPr>
          <a:xfrm>
            <a:off x="6776787" y="4933950"/>
            <a:ext cx="1567113" cy="852830"/>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77733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a:extLst>
              <a:ext uri="{FF2B5EF4-FFF2-40B4-BE49-F238E27FC236}">
                <a16:creationId xmlns:a16="http://schemas.microsoft.com/office/drawing/2014/main" id="{2543E254-4673-48A3-93AD-683B84945015}"/>
              </a:ext>
            </a:extLst>
          </p:cNvPr>
          <p:cNvSpPr/>
          <p:nvPr/>
        </p:nvSpPr>
        <p:spPr>
          <a:xfrm>
            <a:off x="4413893" y="590730"/>
            <a:ext cx="4126576" cy="1097812"/>
          </a:xfrm>
          <a:prstGeom prst="rect">
            <a:avLst/>
          </a:prstGeom>
          <a:solidFill>
            <a:srgbClr val="0C98A6"/>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endParaRPr sz="2400" dirty="0">
              <a:solidFill>
                <a:schemeClr val="bg1"/>
              </a:solidFill>
              <a:latin typeface="Trebuchet MS" panose="020B0603020202020204" pitchFamily="34" charset="0"/>
              <a:sym typeface="Helvetica" pitchFamily="2" charset="0"/>
            </a:endParaRPr>
          </a:p>
        </p:txBody>
      </p:sp>
      <p:sp>
        <p:nvSpPr>
          <p:cNvPr id="28" name="矩形 49">
            <a:extLst>
              <a:ext uri="{FF2B5EF4-FFF2-40B4-BE49-F238E27FC236}">
                <a16:creationId xmlns:a16="http://schemas.microsoft.com/office/drawing/2014/main" id="{7ABF1AAE-2BC2-40AC-B688-9EEB87BBD532}"/>
              </a:ext>
            </a:extLst>
          </p:cNvPr>
          <p:cNvSpPr/>
          <p:nvPr/>
        </p:nvSpPr>
        <p:spPr>
          <a:xfrm>
            <a:off x="267630" y="110084"/>
            <a:ext cx="164123" cy="656493"/>
          </a:xfrm>
          <a:prstGeom prst="rect">
            <a:avLst/>
          </a:prstGeom>
          <a:solidFill>
            <a:srgbClr val="ED6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50">
            <a:extLst>
              <a:ext uri="{FF2B5EF4-FFF2-40B4-BE49-F238E27FC236}">
                <a16:creationId xmlns:a16="http://schemas.microsoft.com/office/drawing/2014/main" id="{5575B712-5931-4B23-8E21-C44C03F6423A}"/>
              </a:ext>
            </a:extLst>
          </p:cNvPr>
          <p:cNvSpPr/>
          <p:nvPr/>
        </p:nvSpPr>
        <p:spPr>
          <a:xfrm>
            <a:off x="51613" y="262484"/>
            <a:ext cx="164123" cy="656493"/>
          </a:xfrm>
          <a:prstGeom prst="rect">
            <a:avLst/>
          </a:prstGeom>
          <a:solidFill>
            <a:srgbClr val="0C98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 Placeholder 4">
            <a:extLst>
              <a:ext uri="{FF2B5EF4-FFF2-40B4-BE49-F238E27FC236}">
                <a16:creationId xmlns:a16="http://schemas.microsoft.com/office/drawing/2014/main" id="{6A216948-645F-447F-B4AE-20B105C50DBB}"/>
              </a:ext>
            </a:extLst>
          </p:cNvPr>
          <p:cNvSpPr txBox="1"/>
          <p:nvPr/>
        </p:nvSpPr>
        <p:spPr>
          <a:xfrm>
            <a:off x="4651141" y="873901"/>
            <a:ext cx="4466465" cy="12858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zh-CN" altLang="en-US" b="1" dirty="0">
                <a:solidFill>
                  <a:schemeClr val="bg1"/>
                </a:solidFill>
                <a:latin typeface="-apple-system"/>
              </a:rPr>
              <a:t>高斯混合分布差异对比</a:t>
            </a:r>
            <a:endParaRPr lang="zh-CN" altLang="en-US" b="1" i="0" dirty="0">
              <a:solidFill>
                <a:schemeClr val="bg1"/>
              </a:solidFill>
              <a:effectLst/>
              <a:latin typeface="-apple-system"/>
            </a:endParaRPr>
          </a:p>
        </p:txBody>
      </p:sp>
      <p:sp>
        <p:nvSpPr>
          <p:cNvPr id="15" name="文本框 47">
            <a:extLst>
              <a:ext uri="{FF2B5EF4-FFF2-40B4-BE49-F238E27FC236}">
                <a16:creationId xmlns:a16="http://schemas.microsoft.com/office/drawing/2014/main" id="{578AE1D8-9459-4241-8E86-DC84AD14CC8D}"/>
              </a:ext>
            </a:extLst>
          </p:cNvPr>
          <p:cNvSpPr txBox="1"/>
          <p:nvPr/>
        </p:nvSpPr>
        <p:spPr>
          <a:xfrm>
            <a:off x="584153" y="414884"/>
            <a:ext cx="2133781" cy="369332"/>
          </a:xfrm>
          <a:prstGeom prst="rect">
            <a:avLst/>
          </a:prstGeom>
          <a:noFill/>
        </p:spPr>
        <p:txBody>
          <a:bodyPr wrap="square" rtlCol="0">
            <a:spAutoFit/>
            <a:scene3d>
              <a:camera prst="orthographicFront"/>
              <a:lightRig rig="threePt" dir="t"/>
            </a:scene3d>
            <a:sp3d contourW="12700"/>
          </a:bodyPr>
          <a:lstStyle/>
          <a:p>
            <a:pPr algn="dist"/>
            <a:r>
              <a:rPr lang="zh-CN" altLang="en-US" sz="1800" dirty="0">
                <a:solidFill>
                  <a:schemeClr val="tx1">
                    <a:lumMod val="65000"/>
                    <a:lumOff val="35000"/>
                  </a:schemeClr>
                </a:solidFill>
                <a:latin typeface="黑体" panose="02010609060101010101" pitchFamily="49" charset="-122"/>
                <a:ea typeface="黑体" panose="02010609060101010101" pitchFamily="49" charset="-122"/>
              </a:rPr>
              <a:t>投篮决策过程分析</a:t>
            </a:r>
          </a:p>
        </p:txBody>
      </p:sp>
      <p:sp>
        <p:nvSpPr>
          <p:cNvPr id="12" name="文本框 11">
            <a:extLst>
              <a:ext uri="{FF2B5EF4-FFF2-40B4-BE49-F238E27FC236}">
                <a16:creationId xmlns:a16="http://schemas.microsoft.com/office/drawing/2014/main" id="{009929EF-9E70-4974-A8D6-225654763E4C}"/>
              </a:ext>
            </a:extLst>
          </p:cNvPr>
          <p:cNvSpPr txBox="1"/>
          <p:nvPr/>
        </p:nvSpPr>
        <p:spPr>
          <a:xfrm>
            <a:off x="8678625" y="3128486"/>
            <a:ext cx="2784727" cy="1200329"/>
          </a:xfrm>
          <a:prstGeom prst="rect">
            <a:avLst/>
          </a:prstGeom>
          <a:noFill/>
        </p:spPr>
        <p:txBody>
          <a:bodyPr wrap="square">
            <a:spAutoFit/>
          </a:bodyPr>
          <a:lstStyle/>
          <a:p>
            <a:pPr algn="l"/>
            <a:r>
              <a:rPr lang="zh-CN" altLang="en-US" b="0" i="0" dirty="0">
                <a:effectLst/>
                <a:latin typeface="-apple-system"/>
              </a:rPr>
              <a:t>可以看到这里的密度差异，但不是很清楚，所以让我们以高斯格式显示数据，希望它会更清晰</a:t>
            </a:r>
          </a:p>
        </p:txBody>
      </p:sp>
      <p:pic>
        <p:nvPicPr>
          <p:cNvPr id="3" name="图片 2">
            <a:extLst>
              <a:ext uri="{FF2B5EF4-FFF2-40B4-BE49-F238E27FC236}">
                <a16:creationId xmlns:a16="http://schemas.microsoft.com/office/drawing/2014/main" id="{0767052F-2542-4304-BB2F-6E17BD878DB1}"/>
              </a:ext>
            </a:extLst>
          </p:cNvPr>
          <p:cNvPicPr>
            <a:picLocks noChangeAspect="1"/>
          </p:cNvPicPr>
          <p:nvPr/>
        </p:nvPicPr>
        <p:blipFill>
          <a:blip r:embed="rId3"/>
          <a:stretch>
            <a:fillRect/>
          </a:stretch>
        </p:blipFill>
        <p:spPr>
          <a:xfrm>
            <a:off x="596659" y="2249460"/>
            <a:ext cx="8108964" cy="4158709"/>
          </a:xfrm>
          <a:prstGeom prst="rect">
            <a:avLst/>
          </a:prstGeom>
        </p:spPr>
      </p:pic>
    </p:spTree>
    <p:extLst>
      <p:ext uri="{BB962C8B-B14F-4D97-AF65-F5344CB8AC3E}">
        <p14:creationId xmlns:p14="http://schemas.microsoft.com/office/powerpoint/2010/main" val="23738538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图片 4"/>
          <p:cNvPicPr>
            <a:picLocks noChangeAspect="1"/>
          </p:cNvPicPr>
          <p:nvPr/>
        </p:nvPicPr>
        <p:blipFill>
          <a:blip r:embed="rId3" cstate="screen"/>
          <a:stretch>
            <a:fillRect/>
          </a:stretch>
        </p:blipFill>
        <p:spPr>
          <a:xfrm>
            <a:off x="155187" y="530612"/>
            <a:ext cx="5796776" cy="5796776"/>
          </a:xfrm>
          <a:prstGeom prst="rect">
            <a:avLst/>
          </a:prstGeom>
        </p:spPr>
      </p:pic>
      <p:sp>
        <p:nvSpPr>
          <p:cNvPr id="1048637" name="文本框 16"/>
          <p:cNvSpPr txBox="1"/>
          <p:nvPr/>
        </p:nvSpPr>
        <p:spPr>
          <a:xfrm>
            <a:off x="8164800" y="1342800"/>
            <a:ext cx="3761756" cy="769441"/>
          </a:xfrm>
          <a:prstGeom prst="rect">
            <a:avLst/>
          </a:prstGeom>
          <a:noFill/>
        </p:spPr>
        <p:txBody>
          <a:bodyPr wrap="square" rtlCol="0">
            <a:spAutoFit/>
          </a:bodyPr>
          <a:lstStyle/>
          <a:p>
            <a:pPr algn="dist"/>
            <a:r>
              <a:rPr lang="en-US" altLang="zh-CN" sz="4400" dirty="0">
                <a:solidFill>
                  <a:srgbClr val="0C98A6"/>
                </a:solidFill>
                <a:latin typeface="黑体" panose="02010609060101010101" pitchFamily="49" charset="-122"/>
                <a:ea typeface="黑体" panose="02010609060101010101" pitchFamily="49" charset="-122"/>
              </a:rPr>
              <a:t>INTERNET</a:t>
            </a:r>
            <a:endParaRPr lang="zh-CN" altLang="en-US" sz="4400" dirty="0">
              <a:solidFill>
                <a:srgbClr val="0C98A6"/>
              </a:solidFill>
              <a:latin typeface="黑体" panose="02010609060101010101" pitchFamily="49" charset="-122"/>
              <a:ea typeface="黑体" panose="02010609060101010101" pitchFamily="49" charset="-122"/>
            </a:endParaRPr>
          </a:p>
        </p:txBody>
      </p:sp>
      <p:sp>
        <p:nvSpPr>
          <p:cNvPr id="1048638" name="文本框 17"/>
          <p:cNvSpPr txBox="1"/>
          <p:nvPr/>
        </p:nvSpPr>
        <p:spPr>
          <a:xfrm>
            <a:off x="6130800" y="1994400"/>
            <a:ext cx="5796776" cy="769441"/>
          </a:xfrm>
          <a:prstGeom prst="rect">
            <a:avLst/>
          </a:prstGeom>
          <a:noFill/>
        </p:spPr>
        <p:txBody>
          <a:bodyPr wrap="square" rtlCol="0">
            <a:spAutoFit/>
          </a:bodyPr>
          <a:lstStyle/>
          <a:p>
            <a:pPr algn="dist"/>
            <a:r>
              <a:rPr lang="zh-CN" altLang="en-US" sz="4400" dirty="0">
                <a:solidFill>
                  <a:schemeClr val="tx1">
                    <a:lumMod val="65000"/>
                    <a:lumOff val="35000"/>
                  </a:schemeClr>
                </a:solidFill>
                <a:latin typeface="黑体" panose="02010609060101010101" pitchFamily="49" charset="-122"/>
                <a:ea typeface="黑体" panose="02010609060101010101" pitchFamily="49" charset="-122"/>
              </a:rPr>
              <a:t>数据预处理与分析</a:t>
            </a:r>
            <a:endParaRPr lang="zh-CN" altLang="en-US" sz="4400"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a:extLst>
              <a:ext uri="{FF2B5EF4-FFF2-40B4-BE49-F238E27FC236}">
                <a16:creationId xmlns:a16="http://schemas.microsoft.com/office/drawing/2014/main" id="{2543E254-4673-48A3-93AD-683B84945015}"/>
              </a:ext>
            </a:extLst>
          </p:cNvPr>
          <p:cNvSpPr/>
          <p:nvPr/>
        </p:nvSpPr>
        <p:spPr>
          <a:xfrm>
            <a:off x="4445092" y="555339"/>
            <a:ext cx="4095377" cy="809445"/>
          </a:xfrm>
          <a:prstGeom prst="rect">
            <a:avLst/>
          </a:prstGeom>
          <a:solidFill>
            <a:srgbClr val="ED6D4F"/>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endParaRPr sz="2400" dirty="0">
              <a:solidFill>
                <a:schemeClr val="bg1"/>
              </a:solidFill>
              <a:latin typeface="Trebuchet MS" panose="020B0603020202020204" pitchFamily="34" charset="0"/>
              <a:sym typeface="Helvetica" pitchFamily="2" charset="0"/>
            </a:endParaRPr>
          </a:p>
        </p:txBody>
      </p:sp>
      <p:sp>
        <p:nvSpPr>
          <p:cNvPr id="28" name="矩形 49">
            <a:extLst>
              <a:ext uri="{FF2B5EF4-FFF2-40B4-BE49-F238E27FC236}">
                <a16:creationId xmlns:a16="http://schemas.microsoft.com/office/drawing/2014/main" id="{7ABF1AAE-2BC2-40AC-B688-9EEB87BBD532}"/>
              </a:ext>
            </a:extLst>
          </p:cNvPr>
          <p:cNvSpPr/>
          <p:nvPr/>
        </p:nvSpPr>
        <p:spPr>
          <a:xfrm>
            <a:off x="267630" y="110084"/>
            <a:ext cx="164123" cy="656493"/>
          </a:xfrm>
          <a:prstGeom prst="rect">
            <a:avLst/>
          </a:prstGeom>
          <a:solidFill>
            <a:srgbClr val="ED6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50">
            <a:extLst>
              <a:ext uri="{FF2B5EF4-FFF2-40B4-BE49-F238E27FC236}">
                <a16:creationId xmlns:a16="http://schemas.microsoft.com/office/drawing/2014/main" id="{5575B712-5931-4B23-8E21-C44C03F6423A}"/>
              </a:ext>
            </a:extLst>
          </p:cNvPr>
          <p:cNvSpPr/>
          <p:nvPr/>
        </p:nvSpPr>
        <p:spPr>
          <a:xfrm>
            <a:off x="51613" y="262484"/>
            <a:ext cx="164123" cy="656493"/>
          </a:xfrm>
          <a:prstGeom prst="rect">
            <a:avLst/>
          </a:prstGeom>
          <a:solidFill>
            <a:srgbClr val="0C98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 Placeholder 4">
            <a:extLst>
              <a:ext uri="{FF2B5EF4-FFF2-40B4-BE49-F238E27FC236}">
                <a16:creationId xmlns:a16="http://schemas.microsoft.com/office/drawing/2014/main" id="{6A216948-645F-447F-B4AE-20B105C50DBB}"/>
              </a:ext>
            </a:extLst>
          </p:cNvPr>
          <p:cNvSpPr txBox="1"/>
          <p:nvPr/>
        </p:nvSpPr>
        <p:spPr>
          <a:xfrm>
            <a:off x="4579047" y="753562"/>
            <a:ext cx="4126576" cy="13906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zh-CN" altLang="en-US" b="1" dirty="0">
                <a:solidFill>
                  <a:schemeClr val="bg1"/>
                </a:solidFill>
                <a:latin typeface="-apple-system"/>
              </a:rPr>
              <a:t>高斯混合分布差异对比</a:t>
            </a:r>
            <a:endParaRPr lang="zh-CN" altLang="en-US" b="1" i="0" dirty="0">
              <a:solidFill>
                <a:schemeClr val="bg1"/>
              </a:solidFill>
              <a:effectLst/>
              <a:latin typeface="-apple-system"/>
            </a:endParaRPr>
          </a:p>
        </p:txBody>
      </p:sp>
      <p:sp>
        <p:nvSpPr>
          <p:cNvPr id="15" name="文本框 47">
            <a:extLst>
              <a:ext uri="{FF2B5EF4-FFF2-40B4-BE49-F238E27FC236}">
                <a16:creationId xmlns:a16="http://schemas.microsoft.com/office/drawing/2014/main" id="{578AE1D8-9459-4241-8E86-DC84AD14CC8D}"/>
              </a:ext>
            </a:extLst>
          </p:cNvPr>
          <p:cNvSpPr txBox="1"/>
          <p:nvPr/>
        </p:nvSpPr>
        <p:spPr>
          <a:xfrm>
            <a:off x="584153" y="414884"/>
            <a:ext cx="2133781" cy="369332"/>
          </a:xfrm>
          <a:prstGeom prst="rect">
            <a:avLst/>
          </a:prstGeom>
          <a:noFill/>
        </p:spPr>
        <p:txBody>
          <a:bodyPr wrap="square" rtlCol="0">
            <a:spAutoFit/>
            <a:scene3d>
              <a:camera prst="orthographicFront"/>
              <a:lightRig rig="threePt" dir="t"/>
            </a:scene3d>
            <a:sp3d contourW="12700"/>
          </a:bodyPr>
          <a:lstStyle/>
          <a:p>
            <a:pPr algn="dist"/>
            <a:r>
              <a:rPr lang="zh-CN" altLang="en-US" sz="1800" dirty="0">
                <a:solidFill>
                  <a:schemeClr val="tx1">
                    <a:lumMod val="65000"/>
                    <a:lumOff val="35000"/>
                  </a:schemeClr>
                </a:solidFill>
                <a:latin typeface="黑体" panose="02010609060101010101" pitchFamily="49" charset="-122"/>
                <a:ea typeface="黑体" panose="02010609060101010101" pitchFamily="49" charset="-122"/>
              </a:rPr>
              <a:t>投篮决策过程分析</a:t>
            </a:r>
          </a:p>
        </p:txBody>
      </p:sp>
      <p:sp>
        <p:nvSpPr>
          <p:cNvPr id="12" name="文本框 11">
            <a:extLst>
              <a:ext uri="{FF2B5EF4-FFF2-40B4-BE49-F238E27FC236}">
                <a16:creationId xmlns:a16="http://schemas.microsoft.com/office/drawing/2014/main" id="{009929EF-9E70-4974-A8D6-225654763E4C}"/>
              </a:ext>
            </a:extLst>
          </p:cNvPr>
          <p:cNvSpPr txBox="1"/>
          <p:nvPr/>
        </p:nvSpPr>
        <p:spPr>
          <a:xfrm>
            <a:off x="2091412" y="5781271"/>
            <a:ext cx="8009175" cy="646331"/>
          </a:xfrm>
          <a:prstGeom prst="rect">
            <a:avLst/>
          </a:prstGeom>
          <a:noFill/>
        </p:spPr>
        <p:txBody>
          <a:bodyPr wrap="square">
            <a:spAutoFit/>
          </a:bodyPr>
          <a:lstStyle/>
          <a:p>
            <a:pPr algn="l"/>
            <a:r>
              <a:rPr lang="zh-CN" altLang="en-US" b="0" i="0" dirty="0">
                <a:effectLst/>
                <a:latin typeface="-apple-system"/>
              </a:rPr>
              <a:t>现在很明显，在投篮不中后，与投篮后相比，科比更有可能直接从篮下投篮</a:t>
            </a:r>
          </a:p>
          <a:p>
            <a:pPr algn="l"/>
            <a:r>
              <a:rPr lang="zh-CN" altLang="en-US" b="0" i="0" dirty="0">
                <a:effectLst/>
                <a:latin typeface="-apple-system"/>
              </a:rPr>
              <a:t>也很明显，在投篮后，科比更有可能尝试三分球作为他的下一次投篮</a:t>
            </a:r>
          </a:p>
        </p:txBody>
      </p:sp>
      <p:pic>
        <p:nvPicPr>
          <p:cNvPr id="2" name="图片 1">
            <a:extLst>
              <a:ext uri="{FF2B5EF4-FFF2-40B4-BE49-F238E27FC236}">
                <a16:creationId xmlns:a16="http://schemas.microsoft.com/office/drawing/2014/main" id="{8C3F5BDD-913E-469C-B5E5-4628032773B2}"/>
              </a:ext>
            </a:extLst>
          </p:cNvPr>
          <p:cNvPicPr>
            <a:picLocks noChangeAspect="1"/>
          </p:cNvPicPr>
          <p:nvPr/>
        </p:nvPicPr>
        <p:blipFill>
          <a:blip r:embed="rId3"/>
          <a:stretch>
            <a:fillRect/>
          </a:stretch>
        </p:blipFill>
        <p:spPr>
          <a:xfrm>
            <a:off x="314293" y="1494934"/>
            <a:ext cx="5438808" cy="3904374"/>
          </a:xfrm>
          <a:prstGeom prst="rect">
            <a:avLst/>
          </a:prstGeom>
        </p:spPr>
      </p:pic>
      <p:pic>
        <p:nvPicPr>
          <p:cNvPr id="4" name="图片 3">
            <a:extLst>
              <a:ext uri="{FF2B5EF4-FFF2-40B4-BE49-F238E27FC236}">
                <a16:creationId xmlns:a16="http://schemas.microsoft.com/office/drawing/2014/main" id="{43352744-20A4-481F-99FF-CFEB4E6890C9}"/>
              </a:ext>
            </a:extLst>
          </p:cNvPr>
          <p:cNvPicPr>
            <a:picLocks noChangeAspect="1"/>
          </p:cNvPicPr>
          <p:nvPr/>
        </p:nvPicPr>
        <p:blipFill>
          <a:blip r:embed="rId4"/>
          <a:stretch>
            <a:fillRect/>
          </a:stretch>
        </p:blipFill>
        <p:spPr>
          <a:xfrm>
            <a:off x="6096000" y="1451087"/>
            <a:ext cx="5884081" cy="3955825"/>
          </a:xfrm>
          <a:prstGeom prst="rect">
            <a:avLst/>
          </a:prstGeom>
        </p:spPr>
      </p:pic>
    </p:spTree>
    <p:extLst>
      <p:ext uri="{BB962C8B-B14F-4D97-AF65-F5344CB8AC3E}">
        <p14:creationId xmlns:p14="http://schemas.microsoft.com/office/powerpoint/2010/main" val="295128947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矩形 49"/>
          <p:cNvSpPr/>
          <p:nvPr/>
        </p:nvSpPr>
        <p:spPr>
          <a:xfrm>
            <a:off x="267630" y="110084"/>
            <a:ext cx="164123" cy="656493"/>
          </a:xfrm>
          <a:prstGeom prst="rect">
            <a:avLst/>
          </a:prstGeom>
          <a:solidFill>
            <a:srgbClr val="ED6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46" name="矩形 50"/>
          <p:cNvSpPr/>
          <p:nvPr/>
        </p:nvSpPr>
        <p:spPr>
          <a:xfrm>
            <a:off x="51613" y="262484"/>
            <a:ext cx="164123" cy="656493"/>
          </a:xfrm>
          <a:prstGeom prst="rect">
            <a:avLst/>
          </a:prstGeom>
          <a:solidFill>
            <a:srgbClr val="0C98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48" name="矩形 52"/>
          <p:cNvSpPr/>
          <p:nvPr/>
        </p:nvSpPr>
        <p:spPr>
          <a:xfrm>
            <a:off x="728600" y="1201064"/>
            <a:ext cx="10956306" cy="5295666"/>
          </a:xfrm>
          <a:prstGeom prst="rect">
            <a:avLst/>
          </a:prstGeom>
          <a:solidFill>
            <a:srgbClr val="ED6D4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2EF7B955-CC65-4301-825F-8265376E733F}"/>
              </a:ext>
            </a:extLst>
          </p:cNvPr>
          <p:cNvSpPr/>
          <p:nvPr/>
        </p:nvSpPr>
        <p:spPr>
          <a:xfrm>
            <a:off x="728600" y="1890380"/>
            <a:ext cx="10965184" cy="123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385680AB-2F59-489D-A437-E350AA6661A2}"/>
              </a:ext>
            </a:extLst>
          </p:cNvPr>
          <p:cNvSpPr txBox="1"/>
          <p:nvPr/>
        </p:nvSpPr>
        <p:spPr>
          <a:xfrm>
            <a:off x="821500" y="1249185"/>
            <a:ext cx="3959441" cy="523220"/>
          </a:xfrm>
          <a:prstGeom prst="rect">
            <a:avLst/>
          </a:prstGeom>
          <a:noFill/>
        </p:spPr>
        <p:txBody>
          <a:bodyPr wrap="square" rtlCol="0">
            <a:spAutoFit/>
          </a:bodyPr>
          <a:lstStyle/>
          <a:p>
            <a:r>
              <a:rPr lang="zh-CN" altLang="en-US" sz="2800" dirty="0">
                <a:solidFill>
                  <a:schemeClr val="bg1"/>
                </a:solidFill>
                <a:latin typeface="黑体" panose="02010609060101010101" pitchFamily="49" charset="-122"/>
                <a:ea typeface="黑体" panose="02010609060101010101" pitchFamily="49" charset="-122"/>
              </a:rPr>
              <a:t>参考列表</a:t>
            </a:r>
          </a:p>
        </p:txBody>
      </p:sp>
      <p:sp>
        <p:nvSpPr>
          <p:cNvPr id="3" name="文本框 2">
            <a:extLst>
              <a:ext uri="{FF2B5EF4-FFF2-40B4-BE49-F238E27FC236}">
                <a16:creationId xmlns:a16="http://schemas.microsoft.com/office/drawing/2014/main" id="{ACBD9984-6D0A-447B-8B23-7CB9931163B9}"/>
              </a:ext>
            </a:extLst>
          </p:cNvPr>
          <p:cNvSpPr txBox="1"/>
          <p:nvPr/>
        </p:nvSpPr>
        <p:spPr>
          <a:xfrm>
            <a:off x="821500" y="2131438"/>
            <a:ext cx="10549000" cy="4247317"/>
          </a:xfrm>
          <a:prstGeom prst="rect">
            <a:avLst/>
          </a:prstGeom>
          <a:noFill/>
        </p:spPr>
        <p:txBody>
          <a:bodyPr wrap="square" rtlCol="0">
            <a:spAutoFit/>
          </a:bodyPr>
          <a:lstStyle/>
          <a:p>
            <a:r>
              <a:rPr lang="en-US" altLang="zh-CN" b="1" dirty="0">
                <a:solidFill>
                  <a:schemeClr val="bg1"/>
                </a:solidFill>
                <a:latin typeface="黑体" panose="02010609060101010101" pitchFamily="49" charset="-122"/>
                <a:ea typeface="黑体" panose="02010609060101010101" pitchFamily="49" charset="-122"/>
              </a:rPr>
              <a:t>[1] scikit-learn</a:t>
            </a:r>
            <a:r>
              <a:rPr lang="zh-CN" altLang="en-US" b="1" dirty="0">
                <a:solidFill>
                  <a:schemeClr val="bg1"/>
                </a:solidFill>
                <a:latin typeface="黑体" panose="02010609060101010101" pitchFamily="49" charset="-122"/>
                <a:ea typeface="黑体" panose="02010609060101010101" pitchFamily="49" charset="-122"/>
              </a:rPr>
              <a:t>文档和代码包</a:t>
            </a:r>
            <a:r>
              <a:rPr lang="en-US" altLang="zh-CN" b="1" dirty="0">
                <a:solidFill>
                  <a:schemeClr val="bg1"/>
                </a:solidFill>
                <a:latin typeface="黑体" panose="02010609060101010101" pitchFamily="49" charset="-122"/>
                <a:ea typeface="黑体" panose="02010609060101010101" pitchFamily="49" charset="-122"/>
              </a:rPr>
              <a:t>https://scikit-learn.org.cn/</a:t>
            </a:r>
            <a:r>
              <a:rPr lang="zh-CN" altLang="en-US" b="1" dirty="0">
                <a:solidFill>
                  <a:schemeClr val="bg1"/>
                </a:solidFill>
                <a:latin typeface="黑体" panose="02010609060101010101" pitchFamily="49" charset="-122"/>
                <a:ea typeface="黑体" panose="02010609060101010101" pitchFamily="49" charset="-122"/>
              </a:rPr>
              <a:t>和</a:t>
            </a:r>
            <a:r>
              <a:rPr lang="en-US" altLang="zh-CN" b="1" dirty="0">
                <a:solidFill>
                  <a:schemeClr val="bg1"/>
                </a:solidFill>
                <a:latin typeface="黑体" panose="02010609060101010101" pitchFamily="49" charset="-122"/>
                <a:ea typeface="黑体" panose="02010609060101010101" pitchFamily="49" charset="-122"/>
              </a:rPr>
              <a:t>https://github.com/scikit-learn/scikit-learn</a:t>
            </a:r>
          </a:p>
          <a:p>
            <a:r>
              <a:rPr lang="zh-CN" altLang="en-US" b="1" dirty="0">
                <a:solidFill>
                  <a:srgbClr val="0C98A6"/>
                </a:solidFill>
                <a:latin typeface="黑体" panose="02010609060101010101" pitchFamily="49" charset="-122"/>
                <a:ea typeface="黑体" panose="02010609060101010101" pitchFamily="49" charset="-122"/>
              </a:rPr>
              <a:t>论文：</a:t>
            </a:r>
            <a:endParaRPr lang="en-US" altLang="zh-CN" b="1" dirty="0">
              <a:solidFill>
                <a:srgbClr val="0C98A6"/>
              </a:solidFill>
              <a:latin typeface="黑体" panose="02010609060101010101" pitchFamily="49" charset="-122"/>
              <a:ea typeface="黑体" panose="02010609060101010101" pitchFamily="49" charset="-122"/>
            </a:endParaRPr>
          </a:p>
          <a:p>
            <a:r>
              <a:rPr lang="en-US" altLang="zh-CN" b="1" dirty="0">
                <a:solidFill>
                  <a:schemeClr val="bg1"/>
                </a:solidFill>
                <a:latin typeface="黑体" panose="02010609060101010101" pitchFamily="49" charset="-122"/>
                <a:ea typeface="黑体" panose="02010609060101010101" pitchFamily="49" charset="-122"/>
              </a:rPr>
              <a:t>[2]</a:t>
            </a:r>
            <a:r>
              <a:rPr lang="zh-CN" altLang="en-US" b="1" dirty="0">
                <a:solidFill>
                  <a:schemeClr val="bg1"/>
                </a:solidFill>
                <a:latin typeface="黑体" panose="02010609060101010101" pitchFamily="49" charset="-122"/>
                <a:ea typeface="黑体" panose="02010609060101010101" pitchFamily="49" charset="-122"/>
              </a:rPr>
              <a:t>曹正凤</a:t>
            </a:r>
            <a:r>
              <a:rPr lang="en-US" altLang="zh-CN" b="1" dirty="0">
                <a:solidFill>
                  <a:schemeClr val="bg1"/>
                </a:solidFill>
                <a:latin typeface="黑体" panose="02010609060101010101" pitchFamily="49" charset="-122"/>
                <a:ea typeface="黑体" panose="02010609060101010101" pitchFamily="49" charset="-122"/>
              </a:rPr>
              <a:t>. </a:t>
            </a:r>
            <a:r>
              <a:rPr lang="zh-CN" altLang="en-US" b="1" dirty="0">
                <a:solidFill>
                  <a:schemeClr val="bg1"/>
                </a:solidFill>
                <a:latin typeface="黑体" panose="02010609060101010101" pitchFamily="49" charset="-122"/>
                <a:ea typeface="黑体" panose="02010609060101010101" pitchFamily="49" charset="-122"/>
              </a:rPr>
              <a:t>随机森林算法优化研究</a:t>
            </a:r>
            <a:r>
              <a:rPr lang="en-US" altLang="zh-CN" b="1" dirty="0">
                <a:solidFill>
                  <a:schemeClr val="bg1"/>
                </a:solidFill>
                <a:latin typeface="黑体" panose="02010609060101010101" pitchFamily="49" charset="-122"/>
                <a:ea typeface="黑体" panose="02010609060101010101" pitchFamily="49" charset="-122"/>
              </a:rPr>
              <a:t>[D].</a:t>
            </a:r>
            <a:r>
              <a:rPr lang="zh-CN" altLang="en-US" b="1" dirty="0">
                <a:solidFill>
                  <a:schemeClr val="bg1"/>
                </a:solidFill>
                <a:latin typeface="黑体" panose="02010609060101010101" pitchFamily="49" charset="-122"/>
                <a:ea typeface="黑体" panose="02010609060101010101" pitchFamily="49" charset="-122"/>
              </a:rPr>
              <a:t>首都经济贸易大学</a:t>
            </a:r>
            <a:r>
              <a:rPr lang="en-US" altLang="zh-CN" b="1" dirty="0">
                <a:solidFill>
                  <a:schemeClr val="bg1"/>
                </a:solidFill>
                <a:latin typeface="黑体" panose="02010609060101010101" pitchFamily="49" charset="-122"/>
                <a:ea typeface="黑体" panose="02010609060101010101" pitchFamily="49" charset="-122"/>
              </a:rPr>
              <a:t>,2014.</a:t>
            </a:r>
          </a:p>
          <a:p>
            <a:r>
              <a:rPr lang="en-US" altLang="zh-CN" b="1" dirty="0">
                <a:solidFill>
                  <a:schemeClr val="bg1"/>
                </a:solidFill>
                <a:latin typeface="黑体" panose="02010609060101010101" pitchFamily="49" charset="-122"/>
                <a:ea typeface="黑体" panose="02010609060101010101" pitchFamily="49" charset="-122"/>
              </a:rPr>
              <a:t>[3]</a:t>
            </a:r>
            <a:r>
              <a:rPr lang="zh-CN" altLang="en-US" b="1" dirty="0">
                <a:solidFill>
                  <a:schemeClr val="bg1"/>
                </a:solidFill>
                <a:latin typeface="黑体" panose="02010609060101010101" pitchFamily="49" charset="-122"/>
                <a:ea typeface="黑体" panose="02010609060101010101" pitchFamily="49" charset="-122"/>
              </a:rPr>
              <a:t>徐继伟</a:t>
            </a:r>
            <a:r>
              <a:rPr lang="en-US" altLang="zh-CN" b="1" dirty="0">
                <a:solidFill>
                  <a:schemeClr val="bg1"/>
                </a:solidFill>
                <a:latin typeface="黑体" panose="02010609060101010101" pitchFamily="49" charset="-122"/>
                <a:ea typeface="黑体" panose="02010609060101010101" pitchFamily="49" charset="-122"/>
              </a:rPr>
              <a:t>,</a:t>
            </a:r>
            <a:r>
              <a:rPr lang="zh-CN" altLang="en-US" b="1" dirty="0">
                <a:solidFill>
                  <a:schemeClr val="bg1"/>
                </a:solidFill>
                <a:latin typeface="黑体" panose="02010609060101010101" pitchFamily="49" charset="-122"/>
                <a:ea typeface="黑体" panose="02010609060101010101" pitchFamily="49" charset="-122"/>
              </a:rPr>
              <a:t>杨云</a:t>
            </a:r>
            <a:r>
              <a:rPr lang="en-US" altLang="zh-CN" b="1" dirty="0">
                <a:solidFill>
                  <a:schemeClr val="bg1"/>
                </a:solidFill>
                <a:latin typeface="黑体" panose="02010609060101010101" pitchFamily="49" charset="-122"/>
                <a:ea typeface="黑体" panose="02010609060101010101" pitchFamily="49" charset="-122"/>
              </a:rPr>
              <a:t>.</a:t>
            </a:r>
            <a:r>
              <a:rPr lang="zh-CN" altLang="en-US" b="1" dirty="0">
                <a:solidFill>
                  <a:schemeClr val="bg1"/>
                </a:solidFill>
                <a:latin typeface="黑体" panose="02010609060101010101" pitchFamily="49" charset="-122"/>
                <a:ea typeface="黑体" panose="02010609060101010101" pitchFamily="49" charset="-122"/>
              </a:rPr>
              <a:t>集成学习方法</a:t>
            </a:r>
            <a:r>
              <a:rPr lang="en-US" altLang="zh-CN" b="1" dirty="0">
                <a:solidFill>
                  <a:schemeClr val="bg1"/>
                </a:solidFill>
                <a:latin typeface="黑体" panose="02010609060101010101" pitchFamily="49" charset="-122"/>
                <a:ea typeface="黑体" panose="02010609060101010101" pitchFamily="49" charset="-122"/>
              </a:rPr>
              <a:t>:</a:t>
            </a:r>
            <a:r>
              <a:rPr lang="zh-CN" altLang="en-US" b="1" dirty="0">
                <a:solidFill>
                  <a:schemeClr val="bg1"/>
                </a:solidFill>
                <a:latin typeface="黑体" panose="02010609060101010101" pitchFamily="49" charset="-122"/>
                <a:ea typeface="黑体" panose="02010609060101010101" pitchFamily="49" charset="-122"/>
              </a:rPr>
              <a:t>研究综述</a:t>
            </a:r>
            <a:r>
              <a:rPr lang="en-US" altLang="zh-CN" b="1" dirty="0">
                <a:solidFill>
                  <a:schemeClr val="bg1"/>
                </a:solidFill>
                <a:latin typeface="黑体" panose="02010609060101010101" pitchFamily="49" charset="-122"/>
                <a:ea typeface="黑体" panose="02010609060101010101" pitchFamily="49" charset="-122"/>
              </a:rPr>
              <a:t>[J].</a:t>
            </a:r>
            <a:r>
              <a:rPr lang="zh-CN" altLang="en-US" b="1" dirty="0">
                <a:solidFill>
                  <a:schemeClr val="bg1"/>
                </a:solidFill>
                <a:latin typeface="黑体" panose="02010609060101010101" pitchFamily="49" charset="-122"/>
                <a:ea typeface="黑体" panose="02010609060101010101" pitchFamily="49" charset="-122"/>
              </a:rPr>
              <a:t>云南大学学报</a:t>
            </a:r>
            <a:r>
              <a:rPr lang="en-US" altLang="zh-CN" b="1" dirty="0">
                <a:solidFill>
                  <a:schemeClr val="bg1"/>
                </a:solidFill>
                <a:latin typeface="黑体" panose="02010609060101010101" pitchFamily="49" charset="-122"/>
                <a:ea typeface="黑体" panose="02010609060101010101" pitchFamily="49" charset="-122"/>
              </a:rPr>
              <a:t>(</a:t>
            </a:r>
            <a:r>
              <a:rPr lang="zh-CN" altLang="en-US" b="1" dirty="0">
                <a:solidFill>
                  <a:schemeClr val="bg1"/>
                </a:solidFill>
                <a:latin typeface="黑体" panose="02010609060101010101" pitchFamily="49" charset="-122"/>
                <a:ea typeface="黑体" panose="02010609060101010101" pitchFamily="49" charset="-122"/>
              </a:rPr>
              <a:t>自然科学版</a:t>
            </a:r>
            <a:r>
              <a:rPr lang="en-US" altLang="zh-CN" b="1" dirty="0">
                <a:solidFill>
                  <a:schemeClr val="bg1"/>
                </a:solidFill>
                <a:latin typeface="黑体" panose="02010609060101010101" pitchFamily="49" charset="-122"/>
                <a:ea typeface="黑体" panose="02010609060101010101" pitchFamily="49" charset="-122"/>
              </a:rPr>
              <a:t>),2018,40(06):1082-1092.</a:t>
            </a:r>
          </a:p>
          <a:p>
            <a:r>
              <a:rPr lang="en-US" altLang="zh-CN" b="1" dirty="0">
                <a:solidFill>
                  <a:schemeClr val="bg1"/>
                </a:solidFill>
                <a:latin typeface="黑体" panose="02010609060101010101" pitchFamily="49" charset="-122"/>
                <a:ea typeface="黑体" panose="02010609060101010101" pitchFamily="49" charset="-122"/>
              </a:rPr>
              <a:t>[4]</a:t>
            </a:r>
            <a:r>
              <a:rPr lang="zh-CN" altLang="en-US" b="1" dirty="0">
                <a:solidFill>
                  <a:schemeClr val="bg1"/>
                </a:solidFill>
                <a:latin typeface="黑体" panose="02010609060101010101" pitchFamily="49" charset="-122"/>
                <a:ea typeface="黑体" panose="02010609060101010101" pitchFamily="49" charset="-122"/>
              </a:rPr>
              <a:t>燕彩蓉</a:t>
            </a:r>
            <a:r>
              <a:rPr lang="en-US" altLang="zh-CN" b="1" dirty="0">
                <a:solidFill>
                  <a:schemeClr val="bg1"/>
                </a:solidFill>
                <a:latin typeface="黑体" panose="02010609060101010101" pitchFamily="49" charset="-122"/>
                <a:ea typeface="黑体" panose="02010609060101010101" pitchFamily="49" charset="-122"/>
              </a:rPr>
              <a:t>,</a:t>
            </a:r>
            <a:r>
              <a:rPr lang="zh-CN" altLang="en-US" b="1" dirty="0">
                <a:solidFill>
                  <a:schemeClr val="bg1"/>
                </a:solidFill>
                <a:latin typeface="黑体" panose="02010609060101010101" pitchFamily="49" charset="-122"/>
                <a:ea typeface="黑体" panose="02010609060101010101" pitchFamily="49" charset="-122"/>
              </a:rPr>
              <a:t>张青龙</a:t>
            </a:r>
            <a:r>
              <a:rPr lang="en-US" altLang="zh-CN" b="1" dirty="0">
                <a:solidFill>
                  <a:schemeClr val="bg1"/>
                </a:solidFill>
                <a:latin typeface="黑体" panose="02010609060101010101" pitchFamily="49" charset="-122"/>
                <a:ea typeface="黑体" panose="02010609060101010101" pitchFamily="49" charset="-122"/>
              </a:rPr>
              <a:t>,</a:t>
            </a:r>
            <a:r>
              <a:rPr lang="zh-CN" altLang="en-US" b="1" dirty="0">
                <a:solidFill>
                  <a:schemeClr val="bg1"/>
                </a:solidFill>
                <a:latin typeface="黑体" panose="02010609060101010101" pitchFamily="49" charset="-122"/>
                <a:ea typeface="黑体" panose="02010609060101010101" pitchFamily="49" charset="-122"/>
              </a:rPr>
              <a:t>赵雪</a:t>
            </a:r>
            <a:r>
              <a:rPr lang="en-US" altLang="zh-CN" b="1" dirty="0">
                <a:solidFill>
                  <a:schemeClr val="bg1"/>
                </a:solidFill>
                <a:latin typeface="黑体" panose="02010609060101010101" pitchFamily="49" charset="-122"/>
                <a:ea typeface="黑体" panose="02010609060101010101" pitchFamily="49" charset="-122"/>
              </a:rPr>
              <a:t>,</a:t>
            </a:r>
            <a:r>
              <a:rPr lang="zh-CN" altLang="en-US" b="1" dirty="0">
                <a:solidFill>
                  <a:schemeClr val="bg1"/>
                </a:solidFill>
                <a:latin typeface="黑体" panose="02010609060101010101" pitchFamily="49" charset="-122"/>
                <a:ea typeface="黑体" panose="02010609060101010101" pitchFamily="49" charset="-122"/>
              </a:rPr>
              <a:t>黄永锋</a:t>
            </a:r>
            <a:r>
              <a:rPr lang="en-US" altLang="zh-CN" b="1" dirty="0">
                <a:solidFill>
                  <a:schemeClr val="bg1"/>
                </a:solidFill>
                <a:latin typeface="黑体" panose="02010609060101010101" pitchFamily="49" charset="-122"/>
                <a:ea typeface="黑体" panose="02010609060101010101" pitchFamily="49" charset="-122"/>
              </a:rPr>
              <a:t>.</a:t>
            </a:r>
            <a:r>
              <a:rPr lang="zh-CN" altLang="en-US" b="1" dirty="0">
                <a:solidFill>
                  <a:schemeClr val="bg1"/>
                </a:solidFill>
                <a:latin typeface="黑体" panose="02010609060101010101" pitchFamily="49" charset="-122"/>
                <a:ea typeface="黑体" panose="02010609060101010101" pitchFamily="49" charset="-122"/>
              </a:rPr>
              <a:t>基于广义高斯分布的贝叶斯概率矩阵分解方法</a:t>
            </a:r>
            <a:r>
              <a:rPr lang="en-US" altLang="zh-CN" b="1" dirty="0">
                <a:solidFill>
                  <a:schemeClr val="bg1"/>
                </a:solidFill>
                <a:latin typeface="黑体" panose="02010609060101010101" pitchFamily="49" charset="-122"/>
                <a:ea typeface="黑体" panose="02010609060101010101" pitchFamily="49" charset="-122"/>
              </a:rPr>
              <a:t>[J].</a:t>
            </a:r>
            <a:r>
              <a:rPr lang="zh-CN" altLang="en-US" b="1" dirty="0">
                <a:solidFill>
                  <a:schemeClr val="bg1"/>
                </a:solidFill>
                <a:latin typeface="黑体" panose="02010609060101010101" pitchFamily="49" charset="-122"/>
                <a:ea typeface="黑体" panose="02010609060101010101" pitchFamily="49" charset="-122"/>
              </a:rPr>
              <a:t>计算机研究与发展</a:t>
            </a:r>
            <a:r>
              <a:rPr lang="en-US" altLang="zh-CN" b="1" dirty="0">
                <a:solidFill>
                  <a:schemeClr val="bg1"/>
                </a:solidFill>
                <a:latin typeface="黑体" panose="02010609060101010101" pitchFamily="49" charset="-122"/>
                <a:ea typeface="黑体" panose="02010609060101010101" pitchFamily="49" charset="-122"/>
              </a:rPr>
              <a:t>,2016,53(12):2793-2800.</a:t>
            </a:r>
          </a:p>
          <a:p>
            <a:r>
              <a:rPr lang="en-US" altLang="zh-CN" b="1" dirty="0">
                <a:solidFill>
                  <a:schemeClr val="bg1"/>
                </a:solidFill>
                <a:latin typeface="黑体" panose="02010609060101010101" pitchFamily="49" charset="-122"/>
                <a:ea typeface="黑体" panose="02010609060101010101" pitchFamily="49" charset="-122"/>
              </a:rPr>
              <a:t>[5]</a:t>
            </a:r>
            <a:r>
              <a:rPr lang="zh-CN" altLang="en-US" b="1" dirty="0">
                <a:solidFill>
                  <a:schemeClr val="bg1"/>
                </a:solidFill>
                <a:latin typeface="黑体" panose="02010609060101010101" pitchFamily="49" charset="-122"/>
                <a:ea typeface="黑体" panose="02010609060101010101" pitchFamily="49" charset="-122"/>
              </a:rPr>
              <a:t>董师师</a:t>
            </a:r>
            <a:r>
              <a:rPr lang="en-US" altLang="zh-CN" b="1" dirty="0">
                <a:solidFill>
                  <a:schemeClr val="bg1"/>
                </a:solidFill>
                <a:latin typeface="黑体" panose="02010609060101010101" pitchFamily="49" charset="-122"/>
                <a:ea typeface="黑体" panose="02010609060101010101" pitchFamily="49" charset="-122"/>
              </a:rPr>
              <a:t>,</a:t>
            </a:r>
            <a:r>
              <a:rPr lang="zh-CN" altLang="en-US" b="1" dirty="0">
                <a:solidFill>
                  <a:schemeClr val="bg1"/>
                </a:solidFill>
                <a:latin typeface="黑体" panose="02010609060101010101" pitchFamily="49" charset="-122"/>
                <a:ea typeface="黑体" panose="02010609060101010101" pitchFamily="49" charset="-122"/>
              </a:rPr>
              <a:t>黄哲学</a:t>
            </a:r>
            <a:r>
              <a:rPr lang="en-US" altLang="zh-CN" b="1" dirty="0">
                <a:solidFill>
                  <a:schemeClr val="bg1"/>
                </a:solidFill>
                <a:latin typeface="黑体" panose="02010609060101010101" pitchFamily="49" charset="-122"/>
                <a:ea typeface="黑体" panose="02010609060101010101" pitchFamily="49" charset="-122"/>
              </a:rPr>
              <a:t>.</a:t>
            </a:r>
            <a:r>
              <a:rPr lang="zh-CN" altLang="en-US" b="1" dirty="0">
                <a:solidFill>
                  <a:schemeClr val="bg1"/>
                </a:solidFill>
                <a:latin typeface="黑体" panose="02010609060101010101" pitchFamily="49" charset="-122"/>
                <a:ea typeface="黑体" panose="02010609060101010101" pitchFamily="49" charset="-122"/>
              </a:rPr>
              <a:t>随机森林理论浅析</a:t>
            </a:r>
            <a:r>
              <a:rPr lang="en-US" altLang="zh-CN" b="1" dirty="0">
                <a:solidFill>
                  <a:schemeClr val="bg1"/>
                </a:solidFill>
                <a:latin typeface="黑体" panose="02010609060101010101" pitchFamily="49" charset="-122"/>
                <a:ea typeface="黑体" panose="02010609060101010101" pitchFamily="49" charset="-122"/>
              </a:rPr>
              <a:t>[J].</a:t>
            </a:r>
            <a:r>
              <a:rPr lang="zh-CN" altLang="en-US" b="1" dirty="0">
                <a:solidFill>
                  <a:schemeClr val="bg1"/>
                </a:solidFill>
                <a:latin typeface="黑体" panose="02010609060101010101" pitchFamily="49" charset="-122"/>
                <a:ea typeface="黑体" panose="02010609060101010101" pitchFamily="49" charset="-122"/>
              </a:rPr>
              <a:t>集成技术</a:t>
            </a:r>
            <a:r>
              <a:rPr lang="en-US" altLang="zh-CN" b="1" dirty="0">
                <a:solidFill>
                  <a:schemeClr val="bg1"/>
                </a:solidFill>
                <a:latin typeface="黑体" panose="02010609060101010101" pitchFamily="49" charset="-122"/>
                <a:ea typeface="黑体" panose="02010609060101010101" pitchFamily="49" charset="-122"/>
              </a:rPr>
              <a:t>,2013,2(01):1-7.</a:t>
            </a:r>
          </a:p>
          <a:p>
            <a:r>
              <a:rPr lang="zh-CN" altLang="en-US" b="1" dirty="0">
                <a:solidFill>
                  <a:srgbClr val="0C98A6"/>
                </a:solidFill>
                <a:latin typeface="黑体" panose="02010609060101010101" pitchFamily="49" charset="-122"/>
                <a:ea typeface="黑体" panose="02010609060101010101" pitchFamily="49" charset="-122"/>
              </a:rPr>
              <a:t>博客：</a:t>
            </a:r>
            <a:endParaRPr lang="en-US" altLang="zh-CN" b="1" dirty="0">
              <a:solidFill>
                <a:srgbClr val="0C98A6"/>
              </a:solidFill>
              <a:latin typeface="黑体" panose="02010609060101010101" pitchFamily="49" charset="-122"/>
              <a:ea typeface="黑体" panose="02010609060101010101" pitchFamily="49" charset="-122"/>
            </a:endParaRPr>
          </a:p>
          <a:p>
            <a:r>
              <a:rPr lang="en-US" altLang="zh-CN" b="1" dirty="0">
                <a:solidFill>
                  <a:schemeClr val="bg1"/>
                </a:solidFill>
                <a:latin typeface="黑体" panose="02010609060101010101" pitchFamily="49" charset="-122"/>
                <a:ea typeface="黑体" panose="02010609060101010101" pitchFamily="49" charset="-122"/>
              </a:rPr>
              <a:t>[6]</a:t>
            </a:r>
            <a:r>
              <a:rPr lang="zh-CN" altLang="en-US" b="1" dirty="0">
                <a:solidFill>
                  <a:schemeClr val="bg1"/>
                </a:solidFill>
                <a:latin typeface="黑体" panose="02010609060101010101" pitchFamily="49" charset="-122"/>
                <a:ea typeface="黑体" panose="02010609060101010101" pitchFamily="49" charset="-122"/>
              </a:rPr>
              <a:t>高斯混合推导证明：</a:t>
            </a:r>
            <a:r>
              <a:rPr lang="zh-CN" altLang="en-US" b="1" dirty="0">
                <a:solidFill>
                  <a:schemeClr val="bg1"/>
                </a:solidFill>
              </a:rPr>
              <a:t>https://zhuanlan.zhihu.com/p/50686800</a:t>
            </a:r>
            <a:endParaRPr lang="en-US" altLang="zh-CN" b="1" dirty="0">
              <a:solidFill>
                <a:schemeClr val="bg1"/>
              </a:solidFill>
              <a:latin typeface="黑体" panose="02010609060101010101" pitchFamily="49" charset="-122"/>
              <a:ea typeface="黑体" panose="02010609060101010101" pitchFamily="49" charset="-122"/>
            </a:endParaRPr>
          </a:p>
          <a:p>
            <a:r>
              <a:rPr lang="en-US" altLang="zh-CN" b="1" dirty="0">
                <a:solidFill>
                  <a:schemeClr val="bg1"/>
                </a:solidFill>
                <a:latin typeface="黑体" panose="02010609060101010101" pitchFamily="49" charset="-122"/>
                <a:ea typeface="黑体" panose="02010609060101010101" pitchFamily="49" charset="-122"/>
              </a:rPr>
              <a:t>[7]</a:t>
            </a:r>
            <a:r>
              <a:rPr lang="zh-CN" altLang="en-US" b="1" dirty="0">
                <a:solidFill>
                  <a:schemeClr val="bg1"/>
                </a:solidFill>
                <a:latin typeface="黑体" panose="02010609060101010101" pitchFamily="49" charset="-122"/>
                <a:ea typeface="黑体" panose="02010609060101010101" pitchFamily="49" charset="-122"/>
              </a:rPr>
              <a:t>高斯混合介绍：</a:t>
            </a:r>
            <a:r>
              <a:rPr lang="zh-CN" altLang="en-US" b="1" dirty="0">
                <a:solidFill>
                  <a:schemeClr val="bg1"/>
                </a:solidFill>
              </a:rPr>
              <a:t>https://www.cnblogs.com/huangyc/p/10125117.html</a:t>
            </a:r>
            <a:endParaRPr lang="en-US" altLang="zh-CN" b="1" dirty="0">
              <a:solidFill>
                <a:schemeClr val="bg1"/>
              </a:solidFill>
              <a:latin typeface="黑体" panose="02010609060101010101" pitchFamily="49" charset="-122"/>
              <a:ea typeface="黑体" panose="02010609060101010101" pitchFamily="49" charset="-122"/>
            </a:endParaRPr>
          </a:p>
          <a:p>
            <a:r>
              <a:rPr lang="en-US" altLang="zh-CN" b="1" dirty="0">
                <a:solidFill>
                  <a:schemeClr val="bg1"/>
                </a:solidFill>
                <a:latin typeface="黑体" panose="02010609060101010101" pitchFamily="49" charset="-122"/>
                <a:ea typeface="黑体" panose="02010609060101010101" pitchFamily="49" charset="-122"/>
              </a:rPr>
              <a:t>[8]</a:t>
            </a:r>
            <a:r>
              <a:rPr lang="zh-CN" altLang="en-US" b="1" dirty="0">
                <a:solidFill>
                  <a:schemeClr val="bg1"/>
                </a:solidFill>
                <a:latin typeface="黑体" panose="02010609060101010101" pitchFamily="49" charset="-122"/>
                <a:ea typeface="黑体" panose="02010609060101010101" pitchFamily="49" charset="-122"/>
              </a:rPr>
              <a:t>决策树介绍：</a:t>
            </a:r>
            <a:r>
              <a:rPr lang="en-US" altLang="zh-CN" sz="1800" b="1" dirty="0">
                <a:solidFill>
                  <a:schemeClr val="bg1"/>
                </a:solidFill>
              </a:rPr>
              <a:t>https://blog.csdn.net/xsqlx/article/details/51120485</a:t>
            </a:r>
            <a:endParaRPr lang="en-US" altLang="zh-CN" b="1" dirty="0">
              <a:solidFill>
                <a:schemeClr val="bg1"/>
              </a:solidFill>
              <a:latin typeface="黑体" panose="02010609060101010101" pitchFamily="49" charset="-122"/>
              <a:ea typeface="黑体" panose="02010609060101010101" pitchFamily="49" charset="-122"/>
            </a:endParaRPr>
          </a:p>
          <a:p>
            <a:r>
              <a:rPr lang="zh-CN" altLang="en-US" b="1" dirty="0">
                <a:solidFill>
                  <a:srgbClr val="0C98A6"/>
                </a:solidFill>
                <a:latin typeface="黑体" panose="02010609060101010101" pitchFamily="49" charset="-122"/>
                <a:ea typeface="黑体" panose="02010609060101010101" pitchFamily="49" charset="-122"/>
              </a:rPr>
              <a:t>代码：</a:t>
            </a:r>
            <a:endParaRPr lang="en-US" altLang="zh-CN" b="1" dirty="0">
              <a:solidFill>
                <a:srgbClr val="0C98A6"/>
              </a:solidFill>
              <a:latin typeface="黑体" panose="02010609060101010101" pitchFamily="49" charset="-122"/>
              <a:ea typeface="黑体" panose="02010609060101010101" pitchFamily="49" charset="-122"/>
            </a:endParaRPr>
          </a:p>
          <a:p>
            <a:r>
              <a:rPr lang="en-US" altLang="zh-CN" b="1" dirty="0">
                <a:solidFill>
                  <a:schemeClr val="bg1"/>
                </a:solidFill>
                <a:latin typeface="黑体" panose="02010609060101010101" pitchFamily="49" charset="-122"/>
                <a:ea typeface="黑体" panose="02010609060101010101" pitchFamily="49" charset="-122"/>
              </a:rPr>
              <a:t>[9]</a:t>
            </a:r>
            <a:r>
              <a:rPr lang="zh-CN" altLang="en-US" b="1" dirty="0">
                <a:solidFill>
                  <a:schemeClr val="bg1"/>
                </a:solidFill>
                <a:latin typeface="黑体" panose="02010609060101010101" pitchFamily="49" charset="-122"/>
                <a:ea typeface="黑体" panose="02010609060101010101" pitchFamily="49" charset="-122"/>
              </a:rPr>
              <a:t>代码参考：</a:t>
            </a:r>
            <a:r>
              <a:rPr lang="en-US" altLang="zh-CN" b="1" dirty="0">
                <a:solidFill>
                  <a:schemeClr val="bg1"/>
                </a:solidFill>
                <a:latin typeface="黑体" panose="02010609060101010101" pitchFamily="49" charset="-122"/>
                <a:ea typeface="黑体" panose="02010609060101010101" pitchFamily="49" charset="-122"/>
              </a:rPr>
              <a:t>https://www.kaggle.com/selfishgene/psychology-of-a-professional-athlete/notebook</a:t>
            </a:r>
          </a:p>
        </p:txBody>
      </p:sp>
      <p:sp>
        <p:nvSpPr>
          <p:cNvPr id="10" name="文本框 47">
            <a:extLst>
              <a:ext uri="{FF2B5EF4-FFF2-40B4-BE49-F238E27FC236}">
                <a16:creationId xmlns:a16="http://schemas.microsoft.com/office/drawing/2014/main" id="{9A2B10C1-CE54-4690-941A-8548C841076A}"/>
              </a:ext>
            </a:extLst>
          </p:cNvPr>
          <p:cNvSpPr txBox="1"/>
          <p:nvPr/>
        </p:nvSpPr>
        <p:spPr>
          <a:xfrm>
            <a:off x="584154" y="414884"/>
            <a:ext cx="1311322" cy="369332"/>
          </a:xfrm>
          <a:prstGeom prst="rect">
            <a:avLst/>
          </a:prstGeom>
          <a:noFill/>
        </p:spPr>
        <p:txBody>
          <a:bodyPr wrap="square" rtlCol="0">
            <a:spAutoFit/>
            <a:scene3d>
              <a:camera prst="orthographicFront"/>
              <a:lightRig rig="threePt" dir="t"/>
            </a:scene3d>
            <a:sp3d contourW="12700"/>
          </a:bodyPr>
          <a:lstStyle/>
          <a:p>
            <a:pPr algn="dist"/>
            <a:r>
              <a:rPr lang="zh-CN" altLang="en-US" dirty="0">
                <a:solidFill>
                  <a:schemeClr val="tx1">
                    <a:lumMod val="65000"/>
                    <a:lumOff val="35000"/>
                  </a:schemeClr>
                </a:solidFill>
                <a:latin typeface="黑体" panose="02010609060101010101" pitchFamily="49" charset="-122"/>
                <a:ea typeface="黑体" panose="02010609060101010101" pitchFamily="49" charset="-122"/>
              </a:rPr>
              <a:t>参考文献</a:t>
            </a:r>
            <a:endParaRPr lang="zh-CN" altLang="en-US" sz="1800" dirty="0">
              <a:solidFill>
                <a:schemeClr val="tx1">
                  <a:lumMod val="65000"/>
                  <a:lumOff val="3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774437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7" name="图片 4"/>
          <p:cNvPicPr>
            <a:picLocks noChangeAspect="1"/>
          </p:cNvPicPr>
          <p:nvPr/>
        </p:nvPicPr>
        <p:blipFill>
          <a:blip r:embed="rId3" cstate="screen"/>
          <a:stretch>
            <a:fillRect/>
          </a:stretch>
        </p:blipFill>
        <p:spPr>
          <a:xfrm>
            <a:off x="191453" y="529162"/>
            <a:ext cx="5796776" cy="5796776"/>
          </a:xfrm>
          <a:prstGeom prst="rect">
            <a:avLst/>
          </a:prstGeom>
        </p:spPr>
      </p:pic>
      <p:sp>
        <p:nvSpPr>
          <p:cNvPr id="1048845" name="文本框 16"/>
          <p:cNvSpPr txBox="1"/>
          <p:nvPr/>
        </p:nvSpPr>
        <p:spPr>
          <a:xfrm>
            <a:off x="8084632" y="2773484"/>
            <a:ext cx="3761756" cy="769441"/>
          </a:xfrm>
          <a:prstGeom prst="rect">
            <a:avLst/>
          </a:prstGeom>
          <a:noFill/>
        </p:spPr>
        <p:txBody>
          <a:bodyPr wrap="square" rtlCol="0">
            <a:spAutoFit/>
          </a:bodyPr>
          <a:lstStyle/>
          <a:p>
            <a:pPr algn="dist"/>
            <a:r>
              <a:rPr lang="en-US" altLang="zh-CN" sz="4400" dirty="0">
                <a:solidFill>
                  <a:srgbClr val="0C98A6"/>
                </a:solidFill>
                <a:latin typeface="黑体" panose="02010609060101010101" pitchFamily="49" charset="-122"/>
                <a:ea typeface="黑体" panose="02010609060101010101" pitchFamily="49" charset="-122"/>
              </a:rPr>
              <a:t>INTERNET</a:t>
            </a:r>
            <a:endParaRPr lang="zh-CN" altLang="en-US" sz="4400" dirty="0">
              <a:solidFill>
                <a:srgbClr val="0C98A6"/>
              </a:solidFill>
              <a:latin typeface="黑体" panose="02010609060101010101" pitchFamily="49" charset="-122"/>
              <a:ea typeface="黑体" panose="02010609060101010101" pitchFamily="49" charset="-122"/>
            </a:endParaRPr>
          </a:p>
        </p:txBody>
      </p:sp>
      <p:sp>
        <p:nvSpPr>
          <p:cNvPr id="1048846" name="文本框 17"/>
          <p:cNvSpPr txBox="1"/>
          <p:nvPr/>
        </p:nvSpPr>
        <p:spPr>
          <a:xfrm>
            <a:off x="8392974" y="3442231"/>
            <a:ext cx="3145071" cy="830997"/>
          </a:xfrm>
          <a:prstGeom prst="rect">
            <a:avLst/>
          </a:prstGeom>
          <a:noFill/>
        </p:spPr>
        <p:txBody>
          <a:bodyPr wrap="square" rtlCol="0">
            <a:spAutoFit/>
          </a:bodyPr>
          <a:lstStyle/>
          <a:p>
            <a:pPr algn="dist"/>
            <a:r>
              <a:rPr lang="zh-CN" altLang="en-US" sz="4800" dirty="0">
                <a:solidFill>
                  <a:schemeClr val="tx1">
                    <a:lumMod val="65000"/>
                    <a:lumOff val="35000"/>
                  </a:schemeClr>
                </a:solidFill>
                <a:latin typeface="方正姚体" panose="02010601030101010101" pitchFamily="2" charset="-122"/>
                <a:ea typeface="方正姚体" panose="02010601030101010101" pitchFamily="2" charset="-122"/>
              </a:rPr>
              <a:t>谢谢观看</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8FCD083A-3486-4CA4-A13C-D7F29819B86C}"/>
              </a:ext>
            </a:extLst>
          </p:cNvPr>
          <p:cNvSpPr/>
          <p:nvPr/>
        </p:nvSpPr>
        <p:spPr>
          <a:xfrm>
            <a:off x="5456043" y="1801208"/>
            <a:ext cx="5576400" cy="1440000"/>
          </a:xfrm>
          <a:prstGeom prst="rect">
            <a:avLst/>
          </a:prstGeom>
          <a:solidFill>
            <a:srgbClr val="ED6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48643" name="文本框 47"/>
          <p:cNvSpPr txBox="1"/>
          <p:nvPr/>
        </p:nvSpPr>
        <p:spPr>
          <a:xfrm>
            <a:off x="431753" y="262484"/>
            <a:ext cx="2133781" cy="369332"/>
          </a:xfrm>
          <a:prstGeom prst="rect">
            <a:avLst/>
          </a:prstGeom>
          <a:noFill/>
        </p:spPr>
        <p:txBody>
          <a:bodyPr wrap="square" rtlCol="0">
            <a:spAutoFit/>
            <a:scene3d>
              <a:camera prst="orthographicFront"/>
              <a:lightRig rig="threePt" dir="t"/>
            </a:scene3d>
            <a:sp3d contourW="12700"/>
          </a:bodyPr>
          <a:lstStyle/>
          <a:p>
            <a:pPr algn="dist"/>
            <a:r>
              <a:rPr lang="zh-CN" altLang="en-US" sz="1800" dirty="0">
                <a:solidFill>
                  <a:schemeClr val="tx1">
                    <a:lumMod val="65000"/>
                    <a:lumOff val="35000"/>
                  </a:schemeClr>
                </a:solidFill>
                <a:latin typeface="黑体" panose="02010609060101010101" pitchFamily="49" charset="-122"/>
                <a:ea typeface="黑体" panose="02010609060101010101" pitchFamily="49" charset="-122"/>
              </a:rPr>
              <a:t>数据预处理与分析</a:t>
            </a:r>
            <a:endParaRPr lang="zh-CN" altLang="en-US" sz="1800" dirty="0">
              <a:latin typeface="黑体" panose="02010609060101010101" pitchFamily="49" charset="-122"/>
              <a:ea typeface="黑体" panose="02010609060101010101" pitchFamily="49" charset="-122"/>
            </a:endParaRPr>
          </a:p>
        </p:txBody>
      </p:sp>
      <p:sp>
        <p:nvSpPr>
          <p:cNvPr id="1048645" name="矩形 49"/>
          <p:cNvSpPr/>
          <p:nvPr/>
        </p:nvSpPr>
        <p:spPr>
          <a:xfrm>
            <a:off x="267630" y="110084"/>
            <a:ext cx="164123" cy="656493"/>
          </a:xfrm>
          <a:prstGeom prst="rect">
            <a:avLst/>
          </a:prstGeom>
          <a:solidFill>
            <a:srgbClr val="ED6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46" name="矩形 50"/>
          <p:cNvSpPr/>
          <p:nvPr/>
        </p:nvSpPr>
        <p:spPr>
          <a:xfrm>
            <a:off x="51613" y="262484"/>
            <a:ext cx="164123" cy="656493"/>
          </a:xfrm>
          <a:prstGeom prst="rect">
            <a:avLst/>
          </a:prstGeom>
          <a:solidFill>
            <a:srgbClr val="0C98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52" name="Text Placeholder 4"/>
          <p:cNvSpPr txBox="1"/>
          <p:nvPr/>
        </p:nvSpPr>
        <p:spPr>
          <a:xfrm>
            <a:off x="622512" y="939680"/>
            <a:ext cx="5986017" cy="1097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pPr>
            <a:r>
              <a:rPr lang="zh-CN" altLang="en-US" sz="4400" dirty="0">
                <a:solidFill>
                  <a:schemeClr val="tx1">
                    <a:lumMod val="65000"/>
                    <a:lumOff val="35000"/>
                  </a:schemeClr>
                </a:solidFill>
                <a:latin typeface="黑体" panose="02010609060101010101" pitchFamily="49" charset="-122"/>
                <a:ea typeface="黑体" panose="02010609060101010101" pitchFamily="49" charset="-122"/>
                <a:cs typeface="Calibri"/>
              </a:rPr>
              <a:t>数据来源</a:t>
            </a:r>
            <a:endParaRPr lang="id-ID" sz="4400" dirty="0">
              <a:solidFill>
                <a:schemeClr val="tx1">
                  <a:lumMod val="65000"/>
                  <a:lumOff val="35000"/>
                </a:schemeClr>
              </a:solidFill>
              <a:latin typeface="黑体" panose="02010609060101010101" pitchFamily="49" charset="-122"/>
              <a:ea typeface="黑体" panose="02010609060101010101" pitchFamily="49" charset="-122"/>
              <a:cs typeface="Calibri"/>
            </a:endParaRPr>
          </a:p>
        </p:txBody>
      </p:sp>
      <p:sp>
        <p:nvSpPr>
          <p:cNvPr id="22" name="矩形 21">
            <a:extLst>
              <a:ext uri="{FF2B5EF4-FFF2-40B4-BE49-F238E27FC236}">
                <a16:creationId xmlns:a16="http://schemas.microsoft.com/office/drawing/2014/main" id="{157A82E5-9BAA-43B1-955A-3EBBD3DE1635}"/>
              </a:ext>
            </a:extLst>
          </p:cNvPr>
          <p:cNvSpPr/>
          <p:nvPr/>
        </p:nvSpPr>
        <p:spPr>
          <a:xfrm>
            <a:off x="616946" y="1765571"/>
            <a:ext cx="4413548" cy="1143150"/>
          </a:xfrm>
          <a:prstGeom prst="rect">
            <a:avLst/>
          </a:prstGeom>
          <a:solidFill>
            <a:srgbClr val="0C98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bg1"/>
                </a:solidFill>
              </a:rPr>
              <a:t>Kaggle</a:t>
            </a:r>
            <a:r>
              <a:rPr lang="zh-CN" altLang="en-US" dirty="0">
                <a:solidFill>
                  <a:schemeClr val="bg1"/>
                </a:solidFill>
              </a:rPr>
              <a:t>大数据平台开源数据：</a:t>
            </a:r>
            <a:endParaRPr lang="en-US" altLang="zh-CN" dirty="0">
              <a:solidFill>
                <a:schemeClr val="bg1"/>
              </a:solidFill>
            </a:endParaRPr>
          </a:p>
          <a:p>
            <a:r>
              <a:rPr lang="en-US" altLang="zh-CN" dirty="0">
                <a:solidFill>
                  <a:schemeClr val="bg1"/>
                </a:solidFill>
              </a:rPr>
              <a:t>https://www.kaggle.com/c/kobe-bryant-shot-selection/overview</a:t>
            </a:r>
            <a:endParaRPr lang="zh-CN" altLang="zh-CN" dirty="0">
              <a:solidFill>
                <a:schemeClr val="bg1"/>
              </a:solidFill>
            </a:endParaRPr>
          </a:p>
        </p:txBody>
      </p:sp>
      <p:sp>
        <p:nvSpPr>
          <p:cNvPr id="12" name="文本框 11">
            <a:extLst>
              <a:ext uri="{FF2B5EF4-FFF2-40B4-BE49-F238E27FC236}">
                <a16:creationId xmlns:a16="http://schemas.microsoft.com/office/drawing/2014/main" id="{822179DB-071A-41B6-B342-DD87F7672941}"/>
              </a:ext>
            </a:extLst>
          </p:cNvPr>
          <p:cNvSpPr txBox="1"/>
          <p:nvPr/>
        </p:nvSpPr>
        <p:spPr>
          <a:xfrm>
            <a:off x="5456043" y="2042408"/>
            <a:ext cx="5576400" cy="923330"/>
          </a:xfrm>
          <a:prstGeom prst="rect">
            <a:avLst/>
          </a:prstGeom>
          <a:noFill/>
        </p:spPr>
        <p:txBody>
          <a:bodyPr wrap="square" rtlCol="0">
            <a:spAutoFit/>
          </a:bodyPr>
          <a:lstStyle/>
          <a:p>
            <a:r>
              <a:rPr lang="en-US" altLang="zh-CN" dirty="0">
                <a:solidFill>
                  <a:schemeClr val="bg1"/>
                </a:solidFill>
              </a:rPr>
              <a:t>1. Python3.7</a:t>
            </a:r>
          </a:p>
          <a:p>
            <a:r>
              <a:rPr lang="en-US" altLang="zh-CN" dirty="0">
                <a:solidFill>
                  <a:schemeClr val="bg1"/>
                </a:solidFill>
              </a:rPr>
              <a:t>2. Anaconda3</a:t>
            </a:r>
          </a:p>
          <a:p>
            <a:r>
              <a:rPr lang="en-US" altLang="zh-CN" dirty="0">
                <a:solidFill>
                  <a:schemeClr val="bg1"/>
                </a:solidFill>
              </a:rPr>
              <a:t>3. </a:t>
            </a:r>
            <a:r>
              <a:rPr lang="en-US" altLang="zh-CN" dirty="0" err="1">
                <a:solidFill>
                  <a:schemeClr val="bg1"/>
                </a:solidFill>
              </a:rPr>
              <a:t>Jupyter</a:t>
            </a:r>
            <a:r>
              <a:rPr lang="en-US" altLang="zh-CN" dirty="0">
                <a:solidFill>
                  <a:schemeClr val="bg1"/>
                </a:solidFill>
              </a:rPr>
              <a:t> Notebook</a:t>
            </a:r>
            <a:endParaRPr lang="zh-CN" altLang="zh-CN" dirty="0">
              <a:solidFill>
                <a:schemeClr val="bg1"/>
              </a:solidFill>
            </a:endParaRPr>
          </a:p>
        </p:txBody>
      </p:sp>
      <p:sp>
        <p:nvSpPr>
          <p:cNvPr id="13" name="文本框 12">
            <a:extLst>
              <a:ext uri="{FF2B5EF4-FFF2-40B4-BE49-F238E27FC236}">
                <a16:creationId xmlns:a16="http://schemas.microsoft.com/office/drawing/2014/main" id="{B7AB3A75-7965-4880-85F4-DC6E9D104009}"/>
              </a:ext>
            </a:extLst>
          </p:cNvPr>
          <p:cNvSpPr txBox="1"/>
          <p:nvPr/>
        </p:nvSpPr>
        <p:spPr>
          <a:xfrm>
            <a:off x="5417484" y="5546987"/>
            <a:ext cx="5576400" cy="1198800"/>
          </a:xfrm>
          <a:prstGeom prst="rect">
            <a:avLst/>
          </a:prstGeom>
          <a:noFill/>
        </p:spPr>
        <p:txBody>
          <a:bodyPr wrap="square" rtlCol="0">
            <a:spAutoFit/>
          </a:bodyPr>
          <a:lstStyle/>
          <a:p>
            <a:r>
              <a:rPr lang="en-US" altLang="zh-CN" dirty="0">
                <a:solidFill>
                  <a:schemeClr val="bg1"/>
                </a:solidFill>
              </a:rPr>
              <a:t>2017</a:t>
            </a:r>
            <a:r>
              <a:rPr lang="zh-CN" altLang="zh-CN" dirty="0">
                <a:solidFill>
                  <a:schemeClr val="bg1"/>
                </a:solidFill>
              </a:rPr>
              <a:t>年</a:t>
            </a:r>
            <a:r>
              <a:rPr lang="en-US" altLang="zh-CN" dirty="0">
                <a:solidFill>
                  <a:schemeClr val="bg1"/>
                </a:solidFill>
              </a:rPr>
              <a:t>5</a:t>
            </a:r>
            <a:r>
              <a:rPr lang="zh-CN" altLang="zh-CN" dirty="0">
                <a:solidFill>
                  <a:schemeClr val="bg1"/>
                </a:solidFill>
              </a:rPr>
              <a:t>月</a:t>
            </a:r>
            <a:r>
              <a:rPr lang="en-US" altLang="zh-CN" dirty="0">
                <a:solidFill>
                  <a:schemeClr val="bg1"/>
                </a:solidFill>
              </a:rPr>
              <a:t>12</a:t>
            </a:r>
            <a:r>
              <a:rPr lang="zh-CN" altLang="zh-CN" dirty="0">
                <a:solidFill>
                  <a:schemeClr val="bg1"/>
                </a:solidFill>
              </a:rPr>
              <a:t>日，</a:t>
            </a:r>
            <a:r>
              <a:rPr lang="en-US" altLang="zh-CN" dirty="0">
                <a:solidFill>
                  <a:schemeClr val="bg1"/>
                </a:solidFill>
              </a:rPr>
              <a:t>WannaCry</a:t>
            </a:r>
            <a:r>
              <a:rPr lang="zh-CN" altLang="zh-CN" dirty="0">
                <a:solidFill>
                  <a:schemeClr val="bg1"/>
                </a:solidFill>
              </a:rPr>
              <a:t>勒索病毒事件致使</a:t>
            </a:r>
            <a:r>
              <a:rPr lang="en-US" altLang="zh-CN" dirty="0">
                <a:solidFill>
                  <a:schemeClr val="bg1"/>
                </a:solidFill>
              </a:rPr>
              <a:t>99</a:t>
            </a:r>
            <a:r>
              <a:rPr lang="zh-CN" altLang="zh-CN" dirty="0">
                <a:solidFill>
                  <a:schemeClr val="bg1"/>
                </a:solidFill>
              </a:rPr>
              <a:t>个国家遭受攻击，其中包括英国、美国、中国、俄罗斯、西班牙和意大利。</a:t>
            </a:r>
          </a:p>
        </p:txBody>
      </p:sp>
      <p:pic>
        <p:nvPicPr>
          <p:cNvPr id="2" name="图片 1">
            <a:extLst>
              <a:ext uri="{FF2B5EF4-FFF2-40B4-BE49-F238E27FC236}">
                <a16:creationId xmlns:a16="http://schemas.microsoft.com/office/drawing/2014/main" id="{33F685C2-01F7-486E-946F-37D04360DF1F}"/>
              </a:ext>
            </a:extLst>
          </p:cNvPr>
          <p:cNvPicPr>
            <a:picLocks noChangeAspect="1"/>
          </p:cNvPicPr>
          <p:nvPr/>
        </p:nvPicPr>
        <p:blipFill rotWithShape="1">
          <a:blip r:embed="rId3"/>
          <a:srcRect r="28967"/>
          <a:stretch/>
        </p:blipFill>
        <p:spPr>
          <a:xfrm>
            <a:off x="431753" y="3124166"/>
            <a:ext cx="4783935" cy="3283226"/>
          </a:xfrm>
          <a:prstGeom prst="rect">
            <a:avLst/>
          </a:prstGeom>
        </p:spPr>
      </p:pic>
      <p:sp>
        <p:nvSpPr>
          <p:cNvPr id="18" name="Text Placeholder 4">
            <a:extLst>
              <a:ext uri="{FF2B5EF4-FFF2-40B4-BE49-F238E27FC236}">
                <a16:creationId xmlns:a16="http://schemas.microsoft.com/office/drawing/2014/main" id="{9042D73C-85E8-4C3F-BCDF-542429E7CB7D}"/>
              </a:ext>
            </a:extLst>
          </p:cNvPr>
          <p:cNvSpPr txBox="1"/>
          <p:nvPr/>
        </p:nvSpPr>
        <p:spPr>
          <a:xfrm>
            <a:off x="5701804" y="944596"/>
            <a:ext cx="5986017" cy="1097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pPr>
            <a:r>
              <a:rPr lang="zh-CN" altLang="en-US" sz="4400" dirty="0">
                <a:solidFill>
                  <a:schemeClr val="tx1">
                    <a:lumMod val="65000"/>
                    <a:lumOff val="35000"/>
                  </a:schemeClr>
                </a:solidFill>
                <a:latin typeface="黑体" panose="02010609060101010101" pitchFamily="49" charset="-122"/>
                <a:ea typeface="黑体" panose="02010609060101010101" pitchFamily="49" charset="-122"/>
                <a:cs typeface="Calibri"/>
              </a:rPr>
              <a:t>运行环境</a:t>
            </a:r>
            <a:endParaRPr lang="id-ID" sz="4400" dirty="0">
              <a:solidFill>
                <a:schemeClr val="tx1">
                  <a:lumMod val="65000"/>
                  <a:lumOff val="35000"/>
                </a:schemeClr>
              </a:solidFill>
              <a:latin typeface="黑体" panose="02010609060101010101" pitchFamily="49" charset="-122"/>
              <a:ea typeface="黑体" panose="02010609060101010101" pitchFamily="49" charset="-122"/>
              <a:cs typeface="Calibri"/>
            </a:endParaRPr>
          </a:p>
        </p:txBody>
      </p:sp>
      <p:pic>
        <p:nvPicPr>
          <p:cNvPr id="5" name="图片 4">
            <a:extLst>
              <a:ext uri="{FF2B5EF4-FFF2-40B4-BE49-F238E27FC236}">
                <a16:creationId xmlns:a16="http://schemas.microsoft.com/office/drawing/2014/main" id="{F28C3594-78CD-41CA-B40E-E13987C2B6FE}"/>
              </a:ext>
            </a:extLst>
          </p:cNvPr>
          <p:cNvPicPr>
            <a:picLocks noChangeAspect="1"/>
          </p:cNvPicPr>
          <p:nvPr/>
        </p:nvPicPr>
        <p:blipFill>
          <a:blip r:embed="rId4"/>
          <a:stretch>
            <a:fillRect/>
          </a:stretch>
        </p:blipFill>
        <p:spPr>
          <a:xfrm>
            <a:off x="5417484" y="3429000"/>
            <a:ext cx="5816401" cy="283549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a:extLst>
              <a:ext uri="{FF2B5EF4-FFF2-40B4-BE49-F238E27FC236}">
                <a16:creationId xmlns:a16="http://schemas.microsoft.com/office/drawing/2014/main" id="{2543E254-4673-48A3-93AD-683B84945015}"/>
              </a:ext>
            </a:extLst>
          </p:cNvPr>
          <p:cNvSpPr/>
          <p:nvPr/>
        </p:nvSpPr>
        <p:spPr>
          <a:xfrm>
            <a:off x="4177005" y="599550"/>
            <a:ext cx="4094540" cy="871597"/>
          </a:xfrm>
          <a:prstGeom prst="rect">
            <a:avLst/>
          </a:prstGeom>
          <a:solidFill>
            <a:srgbClr val="0C98A6"/>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endParaRPr sz="2400" dirty="0">
              <a:solidFill>
                <a:schemeClr val="bg1"/>
              </a:solidFill>
              <a:latin typeface="Trebuchet MS" panose="020B0603020202020204" pitchFamily="34" charset="0"/>
              <a:sym typeface="Helvetica" pitchFamily="2" charset="0"/>
            </a:endParaRPr>
          </a:p>
        </p:txBody>
      </p:sp>
      <p:sp>
        <p:nvSpPr>
          <p:cNvPr id="1048780" name="文本框 16"/>
          <p:cNvSpPr txBox="1"/>
          <p:nvPr/>
        </p:nvSpPr>
        <p:spPr>
          <a:xfrm>
            <a:off x="431753" y="5247061"/>
            <a:ext cx="5356800" cy="648000"/>
          </a:xfrm>
          <a:prstGeom prst="rect">
            <a:avLst/>
          </a:prstGeom>
          <a:noFill/>
        </p:spPr>
        <p:txBody>
          <a:bodyPr wrap="square" rtlCol="0">
            <a:spAutoFit/>
            <a:scene3d>
              <a:camera prst="orthographicFront"/>
              <a:lightRig rig="threePt" dir="t"/>
            </a:scene3d>
            <a:sp3d contourW="12700"/>
          </a:bodyPr>
          <a:lstStyle/>
          <a:p>
            <a:pPr algn="just"/>
            <a:r>
              <a:rPr lang="zh-CN" altLang="zh-CN" dirty="0">
                <a:solidFill>
                  <a:schemeClr val="bg1"/>
                </a:solidFill>
                <a:latin typeface="黑体" panose="02010609060101010101" pitchFamily="49" charset="-122"/>
                <a:ea typeface="黑体" panose="02010609060101010101" pitchFamily="49" charset="-122"/>
              </a:rPr>
              <a:t>企业走向全世界离不开工业互联网安全，会直接影响企业未来的生存问题。</a:t>
            </a:r>
          </a:p>
          <a:p>
            <a:pPr algn="just"/>
            <a:endParaRPr lang="en-US" altLang="zh-CN" sz="1600" dirty="0">
              <a:solidFill>
                <a:schemeClr val="bg1"/>
              </a:solidFill>
              <a:latin typeface="黑体" panose="02010609060101010101" pitchFamily="49" charset="-122"/>
              <a:ea typeface="黑体" panose="02010609060101010101" pitchFamily="49" charset="-122"/>
              <a:cs typeface="Tahoma" panose="020B0604030504040204" pitchFamily="34" charset="0"/>
            </a:endParaRPr>
          </a:p>
        </p:txBody>
      </p:sp>
      <p:sp>
        <p:nvSpPr>
          <p:cNvPr id="28" name="矩形 49">
            <a:extLst>
              <a:ext uri="{FF2B5EF4-FFF2-40B4-BE49-F238E27FC236}">
                <a16:creationId xmlns:a16="http://schemas.microsoft.com/office/drawing/2014/main" id="{7ABF1AAE-2BC2-40AC-B688-9EEB87BBD532}"/>
              </a:ext>
            </a:extLst>
          </p:cNvPr>
          <p:cNvSpPr/>
          <p:nvPr/>
        </p:nvSpPr>
        <p:spPr>
          <a:xfrm>
            <a:off x="267630" y="110084"/>
            <a:ext cx="164123" cy="656493"/>
          </a:xfrm>
          <a:prstGeom prst="rect">
            <a:avLst/>
          </a:prstGeom>
          <a:solidFill>
            <a:srgbClr val="ED6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50">
            <a:extLst>
              <a:ext uri="{FF2B5EF4-FFF2-40B4-BE49-F238E27FC236}">
                <a16:creationId xmlns:a16="http://schemas.microsoft.com/office/drawing/2014/main" id="{5575B712-5931-4B23-8E21-C44C03F6423A}"/>
              </a:ext>
            </a:extLst>
          </p:cNvPr>
          <p:cNvSpPr/>
          <p:nvPr/>
        </p:nvSpPr>
        <p:spPr>
          <a:xfrm>
            <a:off x="51613" y="262484"/>
            <a:ext cx="164123" cy="656493"/>
          </a:xfrm>
          <a:prstGeom prst="rect">
            <a:avLst/>
          </a:prstGeom>
          <a:solidFill>
            <a:srgbClr val="0C98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 Placeholder 4">
            <a:extLst>
              <a:ext uri="{FF2B5EF4-FFF2-40B4-BE49-F238E27FC236}">
                <a16:creationId xmlns:a16="http://schemas.microsoft.com/office/drawing/2014/main" id="{6A216948-645F-447F-B4AE-20B105C50DBB}"/>
              </a:ext>
            </a:extLst>
          </p:cNvPr>
          <p:cNvSpPr txBox="1"/>
          <p:nvPr/>
        </p:nvSpPr>
        <p:spPr>
          <a:xfrm>
            <a:off x="4839521" y="599550"/>
            <a:ext cx="4346574" cy="1097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pPr>
            <a:r>
              <a:rPr lang="zh-CN" altLang="en-US" sz="4400" dirty="0">
                <a:solidFill>
                  <a:schemeClr val="bg1"/>
                </a:solidFill>
                <a:latin typeface="黑体" panose="02010609060101010101" pitchFamily="49" charset="-122"/>
                <a:ea typeface="黑体" panose="02010609060101010101" pitchFamily="49" charset="-122"/>
                <a:cs typeface="Calibri"/>
              </a:rPr>
              <a:t>认识数据</a:t>
            </a:r>
            <a:endParaRPr lang="id-ID" sz="4400" dirty="0">
              <a:solidFill>
                <a:schemeClr val="bg1"/>
              </a:solidFill>
              <a:latin typeface="黑体" panose="02010609060101010101" pitchFamily="49" charset="-122"/>
              <a:ea typeface="黑体" panose="02010609060101010101" pitchFamily="49" charset="-122"/>
              <a:cs typeface="Calibri"/>
            </a:endParaRPr>
          </a:p>
        </p:txBody>
      </p:sp>
      <p:sp>
        <p:nvSpPr>
          <p:cNvPr id="15" name="文本框 47">
            <a:extLst>
              <a:ext uri="{FF2B5EF4-FFF2-40B4-BE49-F238E27FC236}">
                <a16:creationId xmlns:a16="http://schemas.microsoft.com/office/drawing/2014/main" id="{578AE1D8-9459-4241-8E86-DC84AD14CC8D}"/>
              </a:ext>
            </a:extLst>
          </p:cNvPr>
          <p:cNvSpPr txBox="1"/>
          <p:nvPr/>
        </p:nvSpPr>
        <p:spPr>
          <a:xfrm>
            <a:off x="584153" y="414884"/>
            <a:ext cx="2133781" cy="369332"/>
          </a:xfrm>
          <a:prstGeom prst="rect">
            <a:avLst/>
          </a:prstGeom>
          <a:noFill/>
        </p:spPr>
        <p:txBody>
          <a:bodyPr wrap="square" rtlCol="0">
            <a:spAutoFit/>
            <a:scene3d>
              <a:camera prst="orthographicFront"/>
              <a:lightRig rig="threePt" dir="t"/>
            </a:scene3d>
            <a:sp3d contourW="12700"/>
          </a:bodyPr>
          <a:lstStyle/>
          <a:p>
            <a:pPr algn="dist"/>
            <a:r>
              <a:rPr lang="zh-CN" altLang="en-US" sz="1800" dirty="0">
                <a:solidFill>
                  <a:schemeClr val="tx1">
                    <a:lumMod val="65000"/>
                    <a:lumOff val="35000"/>
                  </a:schemeClr>
                </a:solidFill>
                <a:latin typeface="黑体" panose="02010609060101010101" pitchFamily="49" charset="-122"/>
                <a:ea typeface="黑体" panose="02010609060101010101" pitchFamily="49" charset="-122"/>
              </a:rPr>
              <a:t>数据预处理与分析</a:t>
            </a:r>
            <a:endParaRPr lang="zh-CN" altLang="en-US" sz="1800" dirty="0">
              <a:latin typeface="黑体" panose="02010609060101010101" pitchFamily="49" charset="-122"/>
              <a:ea typeface="黑体" panose="02010609060101010101" pitchFamily="49" charset="-122"/>
            </a:endParaRPr>
          </a:p>
        </p:txBody>
      </p:sp>
      <p:pic>
        <p:nvPicPr>
          <p:cNvPr id="3" name="图片 2">
            <a:extLst>
              <a:ext uri="{FF2B5EF4-FFF2-40B4-BE49-F238E27FC236}">
                <a16:creationId xmlns:a16="http://schemas.microsoft.com/office/drawing/2014/main" id="{55CCAFC4-F2CD-4CAD-9306-F935909497B9}"/>
              </a:ext>
            </a:extLst>
          </p:cNvPr>
          <p:cNvPicPr>
            <a:picLocks noChangeAspect="1"/>
          </p:cNvPicPr>
          <p:nvPr/>
        </p:nvPicPr>
        <p:blipFill>
          <a:blip r:embed="rId3"/>
          <a:stretch>
            <a:fillRect/>
          </a:stretch>
        </p:blipFill>
        <p:spPr>
          <a:xfrm>
            <a:off x="215736" y="1697362"/>
            <a:ext cx="11762921" cy="4898154"/>
          </a:xfrm>
          <a:prstGeom prst="rect">
            <a:avLst/>
          </a:prstGeom>
        </p:spPr>
      </p:pic>
      <p:sp>
        <p:nvSpPr>
          <p:cNvPr id="23" name="文本框 22">
            <a:extLst>
              <a:ext uri="{FF2B5EF4-FFF2-40B4-BE49-F238E27FC236}">
                <a16:creationId xmlns:a16="http://schemas.microsoft.com/office/drawing/2014/main" id="{2A562E4F-992E-4188-AB85-10398B3A0ABF}"/>
              </a:ext>
            </a:extLst>
          </p:cNvPr>
          <p:cNvSpPr txBox="1"/>
          <p:nvPr/>
        </p:nvSpPr>
        <p:spPr>
          <a:xfrm>
            <a:off x="9112541" y="1393878"/>
            <a:ext cx="736070" cy="369332"/>
          </a:xfrm>
          <a:prstGeom prst="rect">
            <a:avLst/>
          </a:prstGeom>
          <a:noFill/>
        </p:spPr>
        <p:txBody>
          <a:bodyPr wrap="square">
            <a:spAutoFit/>
          </a:bodyPr>
          <a:lstStyle/>
          <a:p>
            <a:r>
              <a:rPr lang="zh-CN" altLang="en-US" b="0" i="0" dirty="0">
                <a:solidFill>
                  <a:srgbClr val="FF0000"/>
                </a:solidFill>
                <a:effectLst/>
                <a:latin typeface="-apple-system"/>
              </a:rPr>
              <a:t>队名</a:t>
            </a:r>
            <a:endParaRPr lang="zh-CN" altLang="en-US" dirty="0">
              <a:solidFill>
                <a:srgbClr val="FF0000"/>
              </a:solidFill>
            </a:endParaRPr>
          </a:p>
        </p:txBody>
      </p:sp>
      <p:sp>
        <p:nvSpPr>
          <p:cNvPr id="24" name="文本框 23">
            <a:extLst>
              <a:ext uri="{FF2B5EF4-FFF2-40B4-BE49-F238E27FC236}">
                <a16:creationId xmlns:a16="http://schemas.microsoft.com/office/drawing/2014/main" id="{7200CBAA-CFBF-4A5B-8677-280D27AA99B2}"/>
              </a:ext>
            </a:extLst>
          </p:cNvPr>
          <p:cNvSpPr txBox="1"/>
          <p:nvPr/>
        </p:nvSpPr>
        <p:spPr>
          <a:xfrm>
            <a:off x="609256" y="1345669"/>
            <a:ext cx="1336990" cy="369332"/>
          </a:xfrm>
          <a:prstGeom prst="rect">
            <a:avLst/>
          </a:prstGeom>
          <a:noFill/>
        </p:spPr>
        <p:txBody>
          <a:bodyPr wrap="square">
            <a:spAutoFit/>
          </a:bodyPr>
          <a:lstStyle/>
          <a:p>
            <a:r>
              <a:rPr lang="zh-CN" altLang="en-US" dirty="0">
                <a:solidFill>
                  <a:srgbClr val="FF0000"/>
                </a:solidFill>
              </a:rPr>
              <a:t>投篮方式</a:t>
            </a:r>
          </a:p>
        </p:txBody>
      </p:sp>
      <p:sp>
        <p:nvSpPr>
          <p:cNvPr id="25" name="文本框 24">
            <a:extLst>
              <a:ext uri="{FF2B5EF4-FFF2-40B4-BE49-F238E27FC236}">
                <a16:creationId xmlns:a16="http://schemas.microsoft.com/office/drawing/2014/main" id="{3CC103E9-812B-4A3F-810E-DFA73814D16C}"/>
              </a:ext>
            </a:extLst>
          </p:cNvPr>
          <p:cNvSpPr txBox="1"/>
          <p:nvPr/>
        </p:nvSpPr>
        <p:spPr>
          <a:xfrm>
            <a:off x="9659056" y="1328030"/>
            <a:ext cx="736070" cy="369332"/>
          </a:xfrm>
          <a:prstGeom prst="rect">
            <a:avLst/>
          </a:prstGeom>
          <a:noFill/>
        </p:spPr>
        <p:txBody>
          <a:bodyPr wrap="square">
            <a:spAutoFit/>
          </a:bodyPr>
          <a:lstStyle/>
          <a:p>
            <a:r>
              <a:rPr lang="zh-CN" altLang="en-US" dirty="0">
                <a:solidFill>
                  <a:srgbClr val="FF0000"/>
                </a:solidFill>
                <a:latin typeface="-apple-system"/>
              </a:rPr>
              <a:t>时间</a:t>
            </a:r>
            <a:endParaRPr lang="zh-CN" altLang="en-US" dirty="0">
              <a:solidFill>
                <a:srgbClr val="FF0000"/>
              </a:solidFill>
            </a:endParaRPr>
          </a:p>
        </p:txBody>
      </p:sp>
      <p:sp>
        <p:nvSpPr>
          <p:cNvPr id="26" name="文本框 25">
            <a:extLst>
              <a:ext uri="{FF2B5EF4-FFF2-40B4-BE49-F238E27FC236}">
                <a16:creationId xmlns:a16="http://schemas.microsoft.com/office/drawing/2014/main" id="{FA1916DE-2495-4E05-BAA4-DBEC150D6446}"/>
              </a:ext>
            </a:extLst>
          </p:cNvPr>
          <p:cNvSpPr txBox="1"/>
          <p:nvPr/>
        </p:nvSpPr>
        <p:spPr>
          <a:xfrm>
            <a:off x="10625188" y="1393878"/>
            <a:ext cx="736070" cy="369332"/>
          </a:xfrm>
          <a:prstGeom prst="rect">
            <a:avLst/>
          </a:prstGeom>
          <a:noFill/>
        </p:spPr>
        <p:txBody>
          <a:bodyPr wrap="square">
            <a:spAutoFit/>
          </a:bodyPr>
          <a:lstStyle/>
          <a:p>
            <a:r>
              <a:rPr lang="zh-CN" altLang="en-US" dirty="0">
                <a:solidFill>
                  <a:srgbClr val="FF0000"/>
                </a:solidFill>
              </a:rPr>
              <a:t>对手</a:t>
            </a:r>
          </a:p>
        </p:txBody>
      </p:sp>
      <p:sp>
        <p:nvSpPr>
          <p:cNvPr id="30" name="文本框 29">
            <a:extLst>
              <a:ext uri="{FF2B5EF4-FFF2-40B4-BE49-F238E27FC236}">
                <a16:creationId xmlns:a16="http://schemas.microsoft.com/office/drawing/2014/main" id="{836B9666-8A4D-45BF-B301-96001A0D7C28}"/>
              </a:ext>
            </a:extLst>
          </p:cNvPr>
          <p:cNvSpPr txBox="1"/>
          <p:nvPr/>
        </p:nvSpPr>
        <p:spPr>
          <a:xfrm>
            <a:off x="6735725" y="1421258"/>
            <a:ext cx="736070" cy="369332"/>
          </a:xfrm>
          <a:prstGeom prst="rect">
            <a:avLst/>
          </a:prstGeom>
          <a:noFill/>
        </p:spPr>
        <p:txBody>
          <a:bodyPr wrap="square">
            <a:spAutoFit/>
          </a:bodyPr>
          <a:lstStyle/>
          <a:p>
            <a:r>
              <a:rPr lang="zh-CN" altLang="en-US" dirty="0">
                <a:solidFill>
                  <a:srgbClr val="FF0000"/>
                </a:solidFill>
              </a:rPr>
              <a:t>场次</a:t>
            </a:r>
          </a:p>
        </p:txBody>
      </p:sp>
      <p:sp>
        <p:nvSpPr>
          <p:cNvPr id="31" name="文本框 30">
            <a:extLst>
              <a:ext uri="{FF2B5EF4-FFF2-40B4-BE49-F238E27FC236}">
                <a16:creationId xmlns:a16="http://schemas.microsoft.com/office/drawing/2014/main" id="{95FF3537-B9F5-4D4A-87E0-795841A187BF}"/>
              </a:ext>
            </a:extLst>
          </p:cNvPr>
          <p:cNvSpPr txBox="1"/>
          <p:nvPr/>
        </p:nvSpPr>
        <p:spPr>
          <a:xfrm>
            <a:off x="3061036" y="1395292"/>
            <a:ext cx="736070" cy="369332"/>
          </a:xfrm>
          <a:prstGeom prst="rect">
            <a:avLst/>
          </a:prstGeom>
          <a:noFill/>
        </p:spPr>
        <p:txBody>
          <a:bodyPr wrap="square">
            <a:spAutoFit/>
          </a:bodyPr>
          <a:lstStyle/>
          <a:p>
            <a:r>
              <a:rPr lang="zh-CN" altLang="en-US" dirty="0">
                <a:solidFill>
                  <a:srgbClr val="FF0000"/>
                </a:solidFill>
              </a:rPr>
              <a:t>位置</a:t>
            </a:r>
          </a:p>
        </p:txBody>
      </p:sp>
      <p:sp>
        <p:nvSpPr>
          <p:cNvPr id="32" name="文本框 31">
            <a:extLst>
              <a:ext uri="{FF2B5EF4-FFF2-40B4-BE49-F238E27FC236}">
                <a16:creationId xmlns:a16="http://schemas.microsoft.com/office/drawing/2014/main" id="{2338FD2E-5654-4F45-96C2-86A032E695BA}"/>
              </a:ext>
            </a:extLst>
          </p:cNvPr>
          <p:cNvSpPr txBox="1"/>
          <p:nvPr/>
        </p:nvSpPr>
        <p:spPr>
          <a:xfrm>
            <a:off x="4423511" y="1452042"/>
            <a:ext cx="1205502" cy="369332"/>
          </a:xfrm>
          <a:prstGeom prst="rect">
            <a:avLst/>
          </a:prstGeom>
          <a:noFill/>
        </p:spPr>
        <p:txBody>
          <a:bodyPr wrap="square">
            <a:spAutoFit/>
          </a:bodyPr>
          <a:lstStyle/>
          <a:p>
            <a:r>
              <a:rPr lang="zh-CN" altLang="en-US" dirty="0">
                <a:solidFill>
                  <a:srgbClr val="FF0000"/>
                </a:solidFill>
              </a:rPr>
              <a:t>剩余时间</a:t>
            </a:r>
          </a:p>
        </p:txBody>
      </p:sp>
    </p:spTree>
    <p:extLst>
      <p:ext uri="{BB962C8B-B14F-4D97-AF65-F5344CB8AC3E}">
        <p14:creationId xmlns:p14="http://schemas.microsoft.com/office/powerpoint/2010/main" val="4653554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a:extLst>
              <a:ext uri="{FF2B5EF4-FFF2-40B4-BE49-F238E27FC236}">
                <a16:creationId xmlns:a16="http://schemas.microsoft.com/office/drawing/2014/main" id="{2B9C4899-F7ED-4A54-800A-B77956CEBC57}"/>
              </a:ext>
            </a:extLst>
          </p:cNvPr>
          <p:cNvSpPr/>
          <p:nvPr/>
        </p:nvSpPr>
        <p:spPr>
          <a:xfrm>
            <a:off x="4177005" y="599550"/>
            <a:ext cx="4094540" cy="871597"/>
          </a:xfrm>
          <a:prstGeom prst="rect">
            <a:avLst/>
          </a:prstGeom>
          <a:solidFill>
            <a:srgbClr val="ED6D4F"/>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endParaRPr sz="2400" dirty="0">
              <a:solidFill>
                <a:schemeClr val="bg1"/>
              </a:solidFill>
              <a:latin typeface="Trebuchet MS" panose="020B0603020202020204" pitchFamily="34" charset="0"/>
              <a:sym typeface="Helvetica" pitchFamily="2" charset="0"/>
            </a:endParaRPr>
          </a:p>
        </p:txBody>
      </p:sp>
      <p:sp>
        <p:nvSpPr>
          <p:cNvPr id="1048780" name="文本框 16"/>
          <p:cNvSpPr txBox="1"/>
          <p:nvPr/>
        </p:nvSpPr>
        <p:spPr>
          <a:xfrm>
            <a:off x="431753" y="5247061"/>
            <a:ext cx="5356800" cy="648000"/>
          </a:xfrm>
          <a:prstGeom prst="rect">
            <a:avLst/>
          </a:prstGeom>
          <a:noFill/>
        </p:spPr>
        <p:txBody>
          <a:bodyPr wrap="square" rtlCol="0">
            <a:spAutoFit/>
            <a:scene3d>
              <a:camera prst="orthographicFront"/>
              <a:lightRig rig="threePt" dir="t"/>
            </a:scene3d>
            <a:sp3d contourW="12700"/>
          </a:bodyPr>
          <a:lstStyle/>
          <a:p>
            <a:pPr algn="just"/>
            <a:r>
              <a:rPr lang="zh-CN" altLang="zh-CN" dirty="0">
                <a:solidFill>
                  <a:schemeClr val="bg1"/>
                </a:solidFill>
                <a:latin typeface="黑体" panose="02010609060101010101" pitchFamily="49" charset="-122"/>
                <a:ea typeface="黑体" panose="02010609060101010101" pitchFamily="49" charset="-122"/>
              </a:rPr>
              <a:t>企业走向全世界离不开工业互联网安全，会直接影响企业未来的生存问题。</a:t>
            </a:r>
          </a:p>
          <a:p>
            <a:pPr algn="just"/>
            <a:endParaRPr lang="en-US" altLang="zh-CN" sz="1600" dirty="0">
              <a:solidFill>
                <a:schemeClr val="bg1"/>
              </a:solidFill>
              <a:latin typeface="黑体" panose="02010609060101010101" pitchFamily="49" charset="-122"/>
              <a:ea typeface="黑体" panose="02010609060101010101" pitchFamily="49" charset="-122"/>
              <a:cs typeface="Tahoma" panose="020B0604030504040204" pitchFamily="34" charset="0"/>
            </a:endParaRPr>
          </a:p>
        </p:txBody>
      </p:sp>
      <p:sp>
        <p:nvSpPr>
          <p:cNvPr id="28" name="矩形 49">
            <a:extLst>
              <a:ext uri="{FF2B5EF4-FFF2-40B4-BE49-F238E27FC236}">
                <a16:creationId xmlns:a16="http://schemas.microsoft.com/office/drawing/2014/main" id="{7ABF1AAE-2BC2-40AC-B688-9EEB87BBD532}"/>
              </a:ext>
            </a:extLst>
          </p:cNvPr>
          <p:cNvSpPr/>
          <p:nvPr/>
        </p:nvSpPr>
        <p:spPr>
          <a:xfrm>
            <a:off x="267630" y="110084"/>
            <a:ext cx="164123" cy="656493"/>
          </a:xfrm>
          <a:prstGeom prst="rect">
            <a:avLst/>
          </a:prstGeom>
          <a:solidFill>
            <a:srgbClr val="ED6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50">
            <a:extLst>
              <a:ext uri="{FF2B5EF4-FFF2-40B4-BE49-F238E27FC236}">
                <a16:creationId xmlns:a16="http://schemas.microsoft.com/office/drawing/2014/main" id="{5575B712-5931-4B23-8E21-C44C03F6423A}"/>
              </a:ext>
            </a:extLst>
          </p:cNvPr>
          <p:cNvSpPr/>
          <p:nvPr/>
        </p:nvSpPr>
        <p:spPr>
          <a:xfrm>
            <a:off x="51613" y="262484"/>
            <a:ext cx="164123" cy="656493"/>
          </a:xfrm>
          <a:prstGeom prst="rect">
            <a:avLst/>
          </a:prstGeom>
          <a:solidFill>
            <a:srgbClr val="0C98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 Placeholder 4">
            <a:extLst>
              <a:ext uri="{FF2B5EF4-FFF2-40B4-BE49-F238E27FC236}">
                <a16:creationId xmlns:a16="http://schemas.microsoft.com/office/drawing/2014/main" id="{6A216948-645F-447F-B4AE-20B105C50DBB}"/>
              </a:ext>
            </a:extLst>
          </p:cNvPr>
          <p:cNvSpPr txBox="1"/>
          <p:nvPr/>
        </p:nvSpPr>
        <p:spPr>
          <a:xfrm>
            <a:off x="4505916" y="599550"/>
            <a:ext cx="4346574" cy="1097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pPr>
            <a:r>
              <a:rPr lang="zh-CN" altLang="en-US" sz="4400" dirty="0">
                <a:solidFill>
                  <a:schemeClr val="bg1"/>
                </a:solidFill>
                <a:latin typeface="黑体" panose="02010609060101010101" pitchFamily="49" charset="-122"/>
                <a:ea typeface="黑体" panose="02010609060101010101" pitchFamily="49" charset="-122"/>
                <a:cs typeface="Calibri"/>
              </a:rPr>
              <a:t>对数据预处理</a:t>
            </a:r>
            <a:endParaRPr lang="id-ID" sz="4400" dirty="0">
              <a:solidFill>
                <a:schemeClr val="bg1"/>
              </a:solidFill>
              <a:latin typeface="黑体" panose="02010609060101010101" pitchFamily="49" charset="-122"/>
              <a:ea typeface="黑体" panose="02010609060101010101" pitchFamily="49" charset="-122"/>
              <a:cs typeface="Calibri"/>
            </a:endParaRPr>
          </a:p>
        </p:txBody>
      </p:sp>
      <p:sp>
        <p:nvSpPr>
          <p:cNvPr id="15" name="文本框 47">
            <a:extLst>
              <a:ext uri="{FF2B5EF4-FFF2-40B4-BE49-F238E27FC236}">
                <a16:creationId xmlns:a16="http://schemas.microsoft.com/office/drawing/2014/main" id="{578AE1D8-9459-4241-8E86-DC84AD14CC8D}"/>
              </a:ext>
            </a:extLst>
          </p:cNvPr>
          <p:cNvSpPr txBox="1"/>
          <p:nvPr/>
        </p:nvSpPr>
        <p:spPr>
          <a:xfrm>
            <a:off x="584153" y="414884"/>
            <a:ext cx="2133781" cy="369332"/>
          </a:xfrm>
          <a:prstGeom prst="rect">
            <a:avLst/>
          </a:prstGeom>
          <a:noFill/>
        </p:spPr>
        <p:txBody>
          <a:bodyPr wrap="square" rtlCol="0">
            <a:spAutoFit/>
            <a:scene3d>
              <a:camera prst="orthographicFront"/>
              <a:lightRig rig="threePt" dir="t"/>
            </a:scene3d>
            <a:sp3d contourW="12700"/>
          </a:bodyPr>
          <a:lstStyle/>
          <a:p>
            <a:pPr algn="dist"/>
            <a:r>
              <a:rPr lang="zh-CN" altLang="en-US" sz="1800" dirty="0">
                <a:solidFill>
                  <a:schemeClr val="tx1">
                    <a:lumMod val="65000"/>
                    <a:lumOff val="35000"/>
                  </a:schemeClr>
                </a:solidFill>
                <a:latin typeface="黑体" panose="02010609060101010101" pitchFamily="49" charset="-122"/>
                <a:ea typeface="黑体" panose="02010609060101010101" pitchFamily="49" charset="-122"/>
              </a:rPr>
              <a:t>数据预处理与分析</a:t>
            </a:r>
            <a:endParaRPr lang="zh-CN" altLang="en-US" sz="1800" dirty="0">
              <a:latin typeface="黑体" panose="02010609060101010101" pitchFamily="49" charset="-122"/>
              <a:ea typeface="黑体" panose="02010609060101010101" pitchFamily="49" charset="-122"/>
            </a:endParaRPr>
          </a:p>
        </p:txBody>
      </p:sp>
      <p:pic>
        <p:nvPicPr>
          <p:cNvPr id="6" name="图片 5">
            <a:extLst>
              <a:ext uri="{FF2B5EF4-FFF2-40B4-BE49-F238E27FC236}">
                <a16:creationId xmlns:a16="http://schemas.microsoft.com/office/drawing/2014/main" id="{90827AEB-4BDC-4FE9-AA64-109EEC79216A}"/>
              </a:ext>
            </a:extLst>
          </p:cNvPr>
          <p:cNvPicPr>
            <a:picLocks noChangeAspect="1"/>
          </p:cNvPicPr>
          <p:nvPr/>
        </p:nvPicPr>
        <p:blipFill>
          <a:blip r:embed="rId3"/>
          <a:stretch>
            <a:fillRect/>
          </a:stretch>
        </p:blipFill>
        <p:spPr>
          <a:xfrm>
            <a:off x="111248" y="2060072"/>
            <a:ext cx="5366625" cy="4131267"/>
          </a:xfrm>
          <a:prstGeom prst="rect">
            <a:avLst/>
          </a:prstGeom>
        </p:spPr>
      </p:pic>
      <p:pic>
        <p:nvPicPr>
          <p:cNvPr id="7" name="图片 6">
            <a:extLst>
              <a:ext uri="{FF2B5EF4-FFF2-40B4-BE49-F238E27FC236}">
                <a16:creationId xmlns:a16="http://schemas.microsoft.com/office/drawing/2014/main" id="{11121244-3E20-4FD3-BA97-0403A7BF4368}"/>
              </a:ext>
            </a:extLst>
          </p:cNvPr>
          <p:cNvPicPr>
            <a:picLocks noChangeAspect="1"/>
          </p:cNvPicPr>
          <p:nvPr/>
        </p:nvPicPr>
        <p:blipFill>
          <a:blip r:embed="rId4"/>
          <a:stretch>
            <a:fillRect/>
          </a:stretch>
        </p:blipFill>
        <p:spPr>
          <a:xfrm>
            <a:off x="5592403" y="2685870"/>
            <a:ext cx="6520173" cy="3505469"/>
          </a:xfrm>
          <a:prstGeom prst="rect">
            <a:avLst/>
          </a:prstGeom>
        </p:spPr>
      </p:pic>
      <p:sp>
        <p:nvSpPr>
          <p:cNvPr id="27" name="文本框 26">
            <a:extLst>
              <a:ext uri="{FF2B5EF4-FFF2-40B4-BE49-F238E27FC236}">
                <a16:creationId xmlns:a16="http://schemas.microsoft.com/office/drawing/2014/main" id="{43B0C549-71C0-4ACC-A8FF-686D1B6226E3}"/>
              </a:ext>
            </a:extLst>
          </p:cNvPr>
          <p:cNvSpPr txBox="1"/>
          <p:nvPr/>
        </p:nvSpPr>
        <p:spPr>
          <a:xfrm>
            <a:off x="5788553" y="2204926"/>
            <a:ext cx="5576400" cy="369332"/>
          </a:xfrm>
          <a:prstGeom prst="rect">
            <a:avLst/>
          </a:prstGeom>
          <a:noFill/>
        </p:spPr>
        <p:txBody>
          <a:bodyPr wrap="square" rtlCol="0">
            <a:spAutoFit/>
          </a:bodyPr>
          <a:lstStyle/>
          <a:p>
            <a:r>
              <a:rPr lang="en-US" altLang="zh-CN" dirty="0"/>
              <a:t>1. </a:t>
            </a:r>
            <a:r>
              <a:rPr lang="zh-CN" altLang="en-US" dirty="0"/>
              <a:t>清洗数据，把一些</a:t>
            </a:r>
            <a:r>
              <a:rPr lang="en-US" altLang="zh-CN" dirty="0"/>
              <a:t>null</a:t>
            </a:r>
            <a:r>
              <a:rPr lang="zh-CN" altLang="en-US" dirty="0"/>
              <a:t>（空值）删掉</a:t>
            </a:r>
            <a:endParaRPr lang="zh-CN" altLang="zh-CN" dirty="0"/>
          </a:p>
        </p:txBody>
      </p:sp>
    </p:spTree>
    <p:extLst>
      <p:ext uri="{BB962C8B-B14F-4D97-AF65-F5344CB8AC3E}">
        <p14:creationId xmlns:p14="http://schemas.microsoft.com/office/powerpoint/2010/main" val="97200592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a:extLst>
              <a:ext uri="{FF2B5EF4-FFF2-40B4-BE49-F238E27FC236}">
                <a16:creationId xmlns:a16="http://schemas.microsoft.com/office/drawing/2014/main" id="{2543E254-4673-48A3-93AD-683B84945015}"/>
              </a:ext>
            </a:extLst>
          </p:cNvPr>
          <p:cNvSpPr/>
          <p:nvPr/>
        </p:nvSpPr>
        <p:spPr>
          <a:xfrm>
            <a:off x="4177005" y="599550"/>
            <a:ext cx="4094540" cy="871597"/>
          </a:xfrm>
          <a:prstGeom prst="rect">
            <a:avLst/>
          </a:prstGeom>
          <a:solidFill>
            <a:srgbClr val="0C98A6"/>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endParaRPr sz="2400" dirty="0">
              <a:solidFill>
                <a:schemeClr val="bg1"/>
              </a:solidFill>
              <a:latin typeface="Trebuchet MS" panose="020B0603020202020204" pitchFamily="34" charset="0"/>
              <a:sym typeface="Helvetica" pitchFamily="2" charset="0"/>
            </a:endParaRPr>
          </a:p>
        </p:txBody>
      </p:sp>
      <p:sp>
        <p:nvSpPr>
          <p:cNvPr id="1048780" name="文本框 16"/>
          <p:cNvSpPr txBox="1"/>
          <p:nvPr/>
        </p:nvSpPr>
        <p:spPr>
          <a:xfrm>
            <a:off x="431753" y="5247061"/>
            <a:ext cx="5356800" cy="648000"/>
          </a:xfrm>
          <a:prstGeom prst="rect">
            <a:avLst/>
          </a:prstGeom>
          <a:noFill/>
        </p:spPr>
        <p:txBody>
          <a:bodyPr wrap="square" rtlCol="0">
            <a:spAutoFit/>
            <a:scene3d>
              <a:camera prst="orthographicFront"/>
              <a:lightRig rig="threePt" dir="t"/>
            </a:scene3d>
            <a:sp3d contourW="12700"/>
          </a:bodyPr>
          <a:lstStyle/>
          <a:p>
            <a:pPr algn="just"/>
            <a:r>
              <a:rPr lang="zh-CN" altLang="zh-CN" dirty="0">
                <a:solidFill>
                  <a:schemeClr val="bg1"/>
                </a:solidFill>
                <a:latin typeface="黑体" panose="02010609060101010101" pitchFamily="49" charset="-122"/>
                <a:ea typeface="黑体" panose="02010609060101010101" pitchFamily="49" charset="-122"/>
              </a:rPr>
              <a:t>企业走向全世界离不开工业互联网安全，会直接影响企业未来的生存问题。</a:t>
            </a:r>
          </a:p>
          <a:p>
            <a:pPr algn="just"/>
            <a:endParaRPr lang="en-US" altLang="zh-CN" sz="1600" dirty="0">
              <a:solidFill>
                <a:schemeClr val="bg1"/>
              </a:solidFill>
              <a:latin typeface="黑体" panose="02010609060101010101" pitchFamily="49" charset="-122"/>
              <a:ea typeface="黑体" panose="02010609060101010101" pitchFamily="49" charset="-122"/>
              <a:cs typeface="Tahoma" panose="020B0604030504040204" pitchFamily="34" charset="0"/>
            </a:endParaRPr>
          </a:p>
        </p:txBody>
      </p:sp>
      <p:sp>
        <p:nvSpPr>
          <p:cNvPr id="28" name="矩形 49">
            <a:extLst>
              <a:ext uri="{FF2B5EF4-FFF2-40B4-BE49-F238E27FC236}">
                <a16:creationId xmlns:a16="http://schemas.microsoft.com/office/drawing/2014/main" id="{7ABF1AAE-2BC2-40AC-B688-9EEB87BBD532}"/>
              </a:ext>
            </a:extLst>
          </p:cNvPr>
          <p:cNvSpPr/>
          <p:nvPr/>
        </p:nvSpPr>
        <p:spPr>
          <a:xfrm>
            <a:off x="267630" y="110084"/>
            <a:ext cx="164123" cy="656493"/>
          </a:xfrm>
          <a:prstGeom prst="rect">
            <a:avLst/>
          </a:prstGeom>
          <a:solidFill>
            <a:srgbClr val="ED6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50">
            <a:extLst>
              <a:ext uri="{FF2B5EF4-FFF2-40B4-BE49-F238E27FC236}">
                <a16:creationId xmlns:a16="http://schemas.microsoft.com/office/drawing/2014/main" id="{5575B712-5931-4B23-8E21-C44C03F6423A}"/>
              </a:ext>
            </a:extLst>
          </p:cNvPr>
          <p:cNvSpPr/>
          <p:nvPr/>
        </p:nvSpPr>
        <p:spPr>
          <a:xfrm>
            <a:off x="51613" y="262484"/>
            <a:ext cx="164123" cy="656493"/>
          </a:xfrm>
          <a:prstGeom prst="rect">
            <a:avLst/>
          </a:prstGeom>
          <a:solidFill>
            <a:srgbClr val="0C98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 Placeholder 4">
            <a:extLst>
              <a:ext uri="{FF2B5EF4-FFF2-40B4-BE49-F238E27FC236}">
                <a16:creationId xmlns:a16="http://schemas.microsoft.com/office/drawing/2014/main" id="{6A216948-645F-447F-B4AE-20B105C50DBB}"/>
              </a:ext>
            </a:extLst>
          </p:cNvPr>
          <p:cNvSpPr txBox="1"/>
          <p:nvPr/>
        </p:nvSpPr>
        <p:spPr>
          <a:xfrm>
            <a:off x="4470167" y="590730"/>
            <a:ext cx="4346574" cy="1097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pPr>
            <a:r>
              <a:rPr lang="zh-CN" altLang="en-US" sz="4400" dirty="0">
                <a:solidFill>
                  <a:schemeClr val="bg1"/>
                </a:solidFill>
                <a:latin typeface="黑体" panose="02010609060101010101" pitchFamily="49" charset="-122"/>
                <a:ea typeface="黑体" panose="02010609060101010101" pitchFamily="49" charset="-122"/>
                <a:cs typeface="Calibri"/>
              </a:rPr>
              <a:t>添加时间序列</a:t>
            </a:r>
            <a:endParaRPr lang="id-ID" sz="4400" dirty="0">
              <a:solidFill>
                <a:schemeClr val="bg1"/>
              </a:solidFill>
              <a:latin typeface="黑体" panose="02010609060101010101" pitchFamily="49" charset="-122"/>
              <a:ea typeface="黑体" panose="02010609060101010101" pitchFamily="49" charset="-122"/>
              <a:cs typeface="Calibri"/>
            </a:endParaRPr>
          </a:p>
        </p:txBody>
      </p:sp>
      <p:sp>
        <p:nvSpPr>
          <p:cNvPr id="15" name="文本框 47">
            <a:extLst>
              <a:ext uri="{FF2B5EF4-FFF2-40B4-BE49-F238E27FC236}">
                <a16:creationId xmlns:a16="http://schemas.microsoft.com/office/drawing/2014/main" id="{578AE1D8-9459-4241-8E86-DC84AD14CC8D}"/>
              </a:ext>
            </a:extLst>
          </p:cNvPr>
          <p:cNvSpPr txBox="1"/>
          <p:nvPr/>
        </p:nvSpPr>
        <p:spPr>
          <a:xfrm>
            <a:off x="584153" y="414884"/>
            <a:ext cx="2133781" cy="369332"/>
          </a:xfrm>
          <a:prstGeom prst="rect">
            <a:avLst/>
          </a:prstGeom>
          <a:noFill/>
        </p:spPr>
        <p:txBody>
          <a:bodyPr wrap="square" rtlCol="0">
            <a:spAutoFit/>
            <a:scene3d>
              <a:camera prst="orthographicFront"/>
              <a:lightRig rig="threePt" dir="t"/>
            </a:scene3d>
            <a:sp3d contourW="12700"/>
          </a:bodyPr>
          <a:lstStyle/>
          <a:p>
            <a:pPr algn="dist"/>
            <a:r>
              <a:rPr lang="zh-CN" altLang="en-US" sz="1800" dirty="0">
                <a:solidFill>
                  <a:schemeClr val="tx1">
                    <a:lumMod val="65000"/>
                    <a:lumOff val="35000"/>
                  </a:schemeClr>
                </a:solidFill>
                <a:latin typeface="黑体" panose="02010609060101010101" pitchFamily="49" charset="-122"/>
                <a:ea typeface="黑体" panose="02010609060101010101" pitchFamily="49" charset="-122"/>
              </a:rPr>
              <a:t>数据预处理与分析</a:t>
            </a:r>
            <a:endParaRPr lang="zh-CN" altLang="en-US" sz="1800" dirty="0">
              <a:latin typeface="黑体" panose="02010609060101010101" pitchFamily="49" charset="-122"/>
              <a:ea typeface="黑体" panose="02010609060101010101" pitchFamily="49" charset="-122"/>
            </a:endParaRPr>
          </a:p>
        </p:txBody>
      </p:sp>
      <p:pic>
        <p:nvPicPr>
          <p:cNvPr id="2" name="图片 1">
            <a:extLst>
              <a:ext uri="{FF2B5EF4-FFF2-40B4-BE49-F238E27FC236}">
                <a16:creationId xmlns:a16="http://schemas.microsoft.com/office/drawing/2014/main" id="{B7218792-AABB-40BC-8F1E-D49B6DF67E70}"/>
              </a:ext>
            </a:extLst>
          </p:cNvPr>
          <p:cNvPicPr>
            <a:picLocks noChangeAspect="1"/>
          </p:cNvPicPr>
          <p:nvPr/>
        </p:nvPicPr>
        <p:blipFill>
          <a:blip r:embed="rId3"/>
          <a:stretch>
            <a:fillRect/>
          </a:stretch>
        </p:blipFill>
        <p:spPr>
          <a:xfrm>
            <a:off x="349691" y="2141374"/>
            <a:ext cx="11566385" cy="4421772"/>
          </a:xfrm>
          <a:prstGeom prst="rect">
            <a:avLst/>
          </a:prstGeom>
        </p:spPr>
      </p:pic>
      <p:sp>
        <p:nvSpPr>
          <p:cNvPr id="17" name="文本框 16">
            <a:extLst>
              <a:ext uri="{FF2B5EF4-FFF2-40B4-BE49-F238E27FC236}">
                <a16:creationId xmlns:a16="http://schemas.microsoft.com/office/drawing/2014/main" id="{04D1FB70-C36C-4C8D-92B3-E035E266E2E9}"/>
              </a:ext>
            </a:extLst>
          </p:cNvPr>
          <p:cNvSpPr txBox="1"/>
          <p:nvPr/>
        </p:nvSpPr>
        <p:spPr>
          <a:xfrm>
            <a:off x="860418" y="1620523"/>
            <a:ext cx="7956323" cy="369332"/>
          </a:xfrm>
          <a:prstGeom prst="rect">
            <a:avLst/>
          </a:prstGeom>
          <a:noFill/>
        </p:spPr>
        <p:txBody>
          <a:bodyPr wrap="square" rtlCol="0">
            <a:spAutoFit/>
          </a:bodyPr>
          <a:lstStyle/>
          <a:p>
            <a:r>
              <a:rPr lang="en-US" altLang="zh-CN" dirty="0"/>
              <a:t>2. </a:t>
            </a:r>
            <a:r>
              <a:rPr lang="zh-CN" altLang="en-US" dirty="0"/>
              <a:t>为了更好的可视化以及后续分析，我们按照每一次比赛时间添加时间序列。</a:t>
            </a:r>
            <a:endParaRPr lang="zh-CN" altLang="zh-CN" dirty="0"/>
          </a:p>
        </p:txBody>
      </p:sp>
    </p:spTree>
    <p:extLst>
      <p:ext uri="{BB962C8B-B14F-4D97-AF65-F5344CB8AC3E}">
        <p14:creationId xmlns:p14="http://schemas.microsoft.com/office/powerpoint/2010/main" val="159442894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a:extLst>
              <a:ext uri="{FF2B5EF4-FFF2-40B4-BE49-F238E27FC236}">
                <a16:creationId xmlns:a16="http://schemas.microsoft.com/office/drawing/2014/main" id="{64C880C4-C00D-4320-9BF7-FA3A15379300}"/>
              </a:ext>
            </a:extLst>
          </p:cNvPr>
          <p:cNvSpPr/>
          <p:nvPr/>
        </p:nvSpPr>
        <p:spPr>
          <a:xfrm>
            <a:off x="647606" y="3119794"/>
            <a:ext cx="5035596" cy="3165246"/>
          </a:xfrm>
          <a:prstGeom prst="rect">
            <a:avLst/>
          </a:prstGeom>
          <a:solidFill>
            <a:srgbClr val="0C98A6"/>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endParaRPr sz="2400">
              <a:solidFill>
                <a:schemeClr val="bg1"/>
              </a:solidFill>
              <a:latin typeface="Trebuchet MS" panose="020B0603020202020204" pitchFamily="34" charset="0"/>
              <a:sym typeface="Helvetica" pitchFamily="2" charset="0"/>
            </a:endParaRPr>
          </a:p>
        </p:txBody>
      </p:sp>
      <p:sp>
        <p:nvSpPr>
          <p:cNvPr id="33" name="Rectangle">
            <a:extLst>
              <a:ext uri="{FF2B5EF4-FFF2-40B4-BE49-F238E27FC236}">
                <a16:creationId xmlns:a16="http://schemas.microsoft.com/office/drawing/2014/main" id="{2B9C4899-F7ED-4A54-800A-B77956CEBC57}"/>
              </a:ext>
            </a:extLst>
          </p:cNvPr>
          <p:cNvSpPr/>
          <p:nvPr/>
        </p:nvSpPr>
        <p:spPr>
          <a:xfrm>
            <a:off x="4177005" y="599550"/>
            <a:ext cx="4094540" cy="871597"/>
          </a:xfrm>
          <a:prstGeom prst="rect">
            <a:avLst/>
          </a:prstGeom>
          <a:solidFill>
            <a:srgbClr val="ED6D4F"/>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endParaRPr sz="2400" dirty="0">
              <a:solidFill>
                <a:schemeClr val="bg1"/>
              </a:solidFill>
              <a:latin typeface="Trebuchet MS" panose="020B0603020202020204" pitchFamily="34" charset="0"/>
              <a:sym typeface="Helvetica" pitchFamily="2" charset="0"/>
            </a:endParaRPr>
          </a:p>
        </p:txBody>
      </p:sp>
      <p:sp>
        <p:nvSpPr>
          <p:cNvPr id="28" name="矩形 49">
            <a:extLst>
              <a:ext uri="{FF2B5EF4-FFF2-40B4-BE49-F238E27FC236}">
                <a16:creationId xmlns:a16="http://schemas.microsoft.com/office/drawing/2014/main" id="{7ABF1AAE-2BC2-40AC-B688-9EEB87BBD532}"/>
              </a:ext>
            </a:extLst>
          </p:cNvPr>
          <p:cNvSpPr/>
          <p:nvPr/>
        </p:nvSpPr>
        <p:spPr>
          <a:xfrm>
            <a:off x="267630" y="110084"/>
            <a:ext cx="164123" cy="656493"/>
          </a:xfrm>
          <a:prstGeom prst="rect">
            <a:avLst/>
          </a:prstGeom>
          <a:solidFill>
            <a:srgbClr val="ED6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50">
            <a:extLst>
              <a:ext uri="{FF2B5EF4-FFF2-40B4-BE49-F238E27FC236}">
                <a16:creationId xmlns:a16="http://schemas.microsoft.com/office/drawing/2014/main" id="{5575B712-5931-4B23-8E21-C44C03F6423A}"/>
              </a:ext>
            </a:extLst>
          </p:cNvPr>
          <p:cNvSpPr/>
          <p:nvPr/>
        </p:nvSpPr>
        <p:spPr>
          <a:xfrm>
            <a:off x="51613" y="262484"/>
            <a:ext cx="164123" cy="656493"/>
          </a:xfrm>
          <a:prstGeom prst="rect">
            <a:avLst/>
          </a:prstGeom>
          <a:solidFill>
            <a:srgbClr val="0C98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 Placeholder 4">
            <a:extLst>
              <a:ext uri="{FF2B5EF4-FFF2-40B4-BE49-F238E27FC236}">
                <a16:creationId xmlns:a16="http://schemas.microsoft.com/office/drawing/2014/main" id="{6A216948-645F-447F-B4AE-20B105C50DBB}"/>
              </a:ext>
            </a:extLst>
          </p:cNvPr>
          <p:cNvSpPr txBox="1"/>
          <p:nvPr/>
        </p:nvSpPr>
        <p:spPr>
          <a:xfrm>
            <a:off x="4505916" y="599550"/>
            <a:ext cx="4346574" cy="1097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pPr>
            <a:r>
              <a:rPr lang="zh-CN" altLang="en-US" sz="4400" dirty="0">
                <a:solidFill>
                  <a:schemeClr val="bg1"/>
                </a:solidFill>
                <a:latin typeface="黑体" panose="02010609060101010101" pitchFamily="49" charset="-122"/>
                <a:ea typeface="黑体" panose="02010609060101010101" pitchFamily="49" charset="-122"/>
                <a:cs typeface="Calibri"/>
              </a:rPr>
              <a:t>可视化展示</a:t>
            </a:r>
            <a:endParaRPr lang="id-ID" sz="4400" dirty="0">
              <a:solidFill>
                <a:schemeClr val="bg1"/>
              </a:solidFill>
              <a:latin typeface="黑体" panose="02010609060101010101" pitchFamily="49" charset="-122"/>
              <a:ea typeface="黑体" panose="02010609060101010101" pitchFamily="49" charset="-122"/>
              <a:cs typeface="Calibri"/>
            </a:endParaRPr>
          </a:p>
        </p:txBody>
      </p:sp>
      <p:sp>
        <p:nvSpPr>
          <p:cNvPr id="15" name="文本框 47">
            <a:extLst>
              <a:ext uri="{FF2B5EF4-FFF2-40B4-BE49-F238E27FC236}">
                <a16:creationId xmlns:a16="http://schemas.microsoft.com/office/drawing/2014/main" id="{578AE1D8-9459-4241-8E86-DC84AD14CC8D}"/>
              </a:ext>
            </a:extLst>
          </p:cNvPr>
          <p:cNvSpPr txBox="1"/>
          <p:nvPr/>
        </p:nvSpPr>
        <p:spPr>
          <a:xfrm>
            <a:off x="584153" y="414884"/>
            <a:ext cx="2133781" cy="369332"/>
          </a:xfrm>
          <a:prstGeom prst="rect">
            <a:avLst/>
          </a:prstGeom>
          <a:noFill/>
        </p:spPr>
        <p:txBody>
          <a:bodyPr wrap="square" rtlCol="0">
            <a:spAutoFit/>
            <a:scene3d>
              <a:camera prst="orthographicFront"/>
              <a:lightRig rig="threePt" dir="t"/>
            </a:scene3d>
            <a:sp3d contourW="12700"/>
          </a:bodyPr>
          <a:lstStyle/>
          <a:p>
            <a:pPr algn="dist"/>
            <a:r>
              <a:rPr lang="zh-CN" altLang="en-US" sz="1800" dirty="0">
                <a:solidFill>
                  <a:schemeClr val="tx1">
                    <a:lumMod val="65000"/>
                    <a:lumOff val="35000"/>
                  </a:schemeClr>
                </a:solidFill>
                <a:latin typeface="黑体" panose="02010609060101010101" pitchFamily="49" charset="-122"/>
                <a:ea typeface="黑体" panose="02010609060101010101" pitchFamily="49" charset="-122"/>
              </a:rPr>
              <a:t>数据预处理与分析</a:t>
            </a:r>
            <a:endParaRPr lang="zh-CN" altLang="en-US" sz="1800" dirty="0">
              <a:latin typeface="黑体" panose="02010609060101010101" pitchFamily="49" charset="-122"/>
              <a:ea typeface="黑体" panose="02010609060101010101" pitchFamily="49" charset="-122"/>
            </a:endParaRPr>
          </a:p>
        </p:txBody>
      </p:sp>
      <p:sp>
        <p:nvSpPr>
          <p:cNvPr id="27" name="文本框 26">
            <a:extLst>
              <a:ext uri="{FF2B5EF4-FFF2-40B4-BE49-F238E27FC236}">
                <a16:creationId xmlns:a16="http://schemas.microsoft.com/office/drawing/2014/main" id="{43B0C549-71C0-4ACC-A8FF-686D1B6226E3}"/>
              </a:ext>
            </a:extLst>
          </p:cNvPr>
          <p:cNvSpPr txBox="1"/>
          <p:nvPr/>
        </p:nvSpPr>
        <p:spPr>
          <a:xfrm>
            <a:off x="791393" y="1946913"/>
            <a:ext cx="4346574" cy="923330"/>
          </a:xfrm>
          <a:prstGeom prst="rect">
            <a:avLst/>
          </a:prstGeom>
          <a:noFill/>
        </p:spPr>
        <p:txBody>
          <a:bodyPr wrap="square" rtlCol="0">
            <a:spAutoFit/>
          </a:bodyPr>
          <a:lstStyle/>
          <a:p>
            <a:r>
              <a:rPr lang="zh-CN" altLang="en-US" dirty="0"/>
              <a:t>右图展示了以</a:t>
            </a:r>
            <a:r>
              <a:rPr lang="en-US" altLang="zh-CN" dirty="0"/>
              <a:t>24s/12s/6s</a:t>
            </a:r>
            <a:r>
              <a:rPr lang="zh-CN" altLang="en-US" dirty="0"/>
              <a:t>为一段，对科比尝试投篮次数进行统计，红色线段对应比赛每小节</a:t>
            </a:r>
            <a:endParaRPr lang="zh-CN" altLang="zh-CN" dirty="0"/>
          </a:p>
        </p:txBody>
      </p:sp>
      <p:pic>
        <p:nvPicPr>
          <p:cNvPr id="2" name="图片 1">
            <a:extLst>
              <a:ext uri="{FF2B5EF4-FFF2-40B4-BE49-F238E27FC236}">
                <a16:creationId xmlns:a16="http://schemas.microsoft.com/office/drawing/2014/main" id="{8FD3EBAA-B3EC-4085-BDE8-DD9F5DCACF35}"/>
              </a:ext>
            </a:extLst>
          </p:cNvPr>
          <p:cNvPicPr>
            <a:picLocks noChangeAspect="1"/>
          </p:cNvPicPr>
          <p:nvPr/>
        </p:nvPicPr>
        <p:blipFill>
          <a:blip r:embed="rId3"/>
          <a:stretch>
            <a:fillRect/>
          </a:stretch>
        </p:blipFill>
        <p:spPr>
          <a:xfrm>
            <a:off x="6002589" y="1617471"/>
            <a:ext cx="5826643" cy="5160740"/>
          </a:xfrm>
          <a:prstGeom prst="rect">
            <a:avLst/>
          </a:prstGeom>
        </p:spPr>
      </p:pic>
      <p:sp>
        <p:nvSpPr>
          <p:cNvPr id="14" name="文本框 13">
            <a:extLst>
              <a:ext uri="{FF2B5EF4-FFF2-40B4-BE49-F238E27FC236}">
                <a16:creationId xmlns:a16="http://schemas.microsoft.com/office/drawing/2014/main" id="{67351606-61EC-47C1-BA40-33A3DDA6AAF6}"/>
              </a:ext>
            </a:extLst>
          </p:cNvPr>
          <p:cNvSpPr txBox="1"/>
          <p:nvPr/>
        </p:nvSpPr>
        <p:spPr>
          <a:xfrm>
            <a:off x="893106" y="3429000"/>
            <a:ext cx="4143148" cy="2246769"/>
          </a:xfrm>
          <a:prstGeom prst="rect">
            <a:avLst/>
          </a:prstGeom>
          <a:noFill/>
        </p:spPr>
        <p:txBody>
          <a:bodyPr wrap="square">
            <a:spAutoFit/>
          </a:bodyPr>
          <a:lstStyle/>
          <a:p>
            <a:pPr algn="l"/>
            <a:r>
              <a:rPr lang="zh-CN" altLang="en-US" sz="3200" b="0" i="0" dirty="0">
                <a:solidFill>
                  <a:schemeClr val="bg1"/>
                </a:solidFill>
                <a:effectLst/>
                <a:latin typeface="-apple-system"/>
              </a:rPr>
              <a:t>结论</a:t>
            </a:r>
            <a:endParaRPr lang="en-US" altLang="zh-CN" sz="3200" b="0" i="0" dirty="0">
              <a:solidFill>
                <a:schemeClr val="bg1"/>
              </a:solidFill>
              <a:effectLst/>
              <a:latin typeface="-apple-system"/>
            </a:endParaRPr>
          </a:p>
          <a:p>
            <a:pPr algn="l"/>
            <a:endParaRPr lang="en-US" altLang="zh-CN" dirty="0">
              <a:solidFill>
                <a:schemeClr val="bg1"/>
              </a:solidFill>
              <a:latin typeface="-apple-system"/>
            </a:endParaRPr>
          </a:p>
          <a:p>
            <a:pPr algn="l"/>
            <a:r>
              <a:rPr lang="en-US" altLang="zh-CN" b="0" i="0" dirty="0">
                <a:solidFill>
                  <a:schemeClr val="bg1"/>
                </a:solidFill>
                <a:effectLst/>
                <a:latin typeface="-apple-system"/>
              </a:rPr>
              <a:t>+ </a:t>
            </a:r>
            <a:r>
              <a:rPr lang="zh-CN" altLang="en-US" b="0" i="0" dirty="0">
                <a:solidFill>
                  <a:schemeClr val="bg1"/>
                </a:solidFill>
                <a:effectLst/>
                <a:latin typeface="-apple-system"/>
              </a:rPr>
              <a:t>看起来科比被托付给每个时期的最后一击（每一节后面出手明显多）</a:t>
            </a:r>
            <a:endParaRPr lang="en-US" altLang="zh-CN" b="0" i="0" dirty="0">
              <a:solidFill>
                <a:schemeClr val="bg1"/>
              </a:solidFill>
              <a:effectLst/>
              <a:latin typeface="-apple-system"/>
            </a:endParaRPr>
          </a:p>
          <a:p>
            <a:pPr algn="l"/>
            <a:endParaRPr lang="zh-CN" altLang="en-US" b="0" i="0" dirty="0">
              <a:solidFill>
                <a:schemeClr val="bg1"/>
              </a:solidFill>
              <a:effectLst/>
              <a:latin typeface="-apple-system"/>
            </a:endParaRPr>
          </a:p>
          <a:p>
            <a:pPr algn="l"/>
            <a:r>
              <a:rPr lang="en-US" altLang="zh-CN" dirty="0">
                <a:solidFill>
                  <a:schemeClr val="bg1"/>
                </a:solidFill>
                <a:latin typeface="-apple-system"/>
              </a:rPr>
              <a:t>+ </a:t>
            </a:r>
            <a:r>
              <a:rPr lang="zh-CN" altLang="en-US" b="0" i="0" dirty="0">
                <a:solidFill>
                  <a:schemeClr val="bg1"/>
                </a:solidFill>
                <a:effectLst/>
                <a:latin typeface="-apple-system"/>
              </a:rPr>
              <a:t>看起来他通常在第 </a:t>
            </a:r>
            <a:r>
              <a:rPr lang="en-US" altLang="zh-CN" b="0" i="0" dirty="0">
                <a:solidFill>
                  <a:schemeClr val="bg1"/>
                </a:solidFill>
                <a:effectLst/>
                <a:latin typeface="-apple-system"/>
              </a:rPr>
              <a:t>2 </a:t>
            </a:r>
            <a:r>
              <a:rPr lang="zh-CN" altLang="en-US" b="0" i="0" dirty="0">
                <a:solidFill>
                  <a:schemeClr val="bg1"/>
                </a:solidFill>
                <a:effectLst/>
                <a:latin typeface="-apple-system"/>
              </a:rPr>
              <a:t>节和第 </a:t>
            </a:r>
            <a:r>
              <a:rPr lang="en-US" altLang="zh-CN" b="0" i="0" dirty="0">
                <a:solidFill>
                  <a:schemeClr val="bg1"/>
                </a:solidFill>
                <a:effectLst/>
                <a:latin typeface="-apple-system"/>
              </a:rPr>
              <a:t>4 </a:t>
            </a:r>
            <a:r>
              <a:rPr lang="zh-CN" altLang="en-US" b="0" i="0" dirty="0">
                <a:solidFill>
                  <a:schemeClr val="bg1"/>
                </a:solidFill>
                <a:effectLst/>
                <a:latin typeface="-apple-system"/>
              </a:rPr>
              <a:t>节开始时坐在替补席上</a:t>
            </a:r>
          </a:p>
        </p:txBody>
      </p:sp>
    </p:spTree>
    <p:extLst>
      <p:ext uri="{BB962C8B-B14F-4D97-AF65-F5344CB8AC3E}">
        <p14:creationId xmlns:p14="http://schemas.microsoft.com/office/powerpoint/2010/main" val="119517804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BCE52B3C-45F5-47CC-99A0-5EA2A1DCB45A}"/>
              </a:ext>
            </a:extLst>
          </p:cNvPr>
          <p:cNvSpPr/>
          <p:nvPr/>
        </p:nvSpPr>
        <p:spPr>
          <a:xfrm>
            <a:off x="6915151" y="4630887"/>
            <a:ext cx="4302132" cy="1952626"/>
          </a:xfrm>
          <a:prstGeom prst="rect">
            <a:avLst/>
          </a:prstGeom>
          <a:solidFill>
            <a:srgbClr val="ED6D4F"/>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endParaRPr sz="2400">
              <a:solidFill>
                <a:schemeClr val="bg1"/>
              </a:solidFill>
              <a:latin typeface="Trebuchet MS" panose="020B0603020202020204" pitchFamily="34" charset="0"/>
              <a:sym typeface="Helvetica" pitchFamily="2" charset="0"/>
            </a:endParaRPr>
          </a:p>
        </p:txBody>
      </p:sp>
      <p:sp>
        <p:nvSpPr>
          <p:cNvPr id="21" name="Rectangle">
            <a:extLst>
              <a:ext uri="{FF2B5EF4-FFF2-40B4-BE49-F238E27FC236}">
                <a16:creationId xmlns:a16="http://schemas.microsoft.com/office/drawing/2014/main" id="{2543E254-4673-48A3-93AD-683B84945015}"/>
              </a:ext>
            </a:extLst>
          </p:cNvPr>
          <p:cNvSpPr/>
          <p:nvPr/>
        </p:nvSpPr>
        <p:spPr>
          <a:xfrm>
            <a:off x="4177005" y="599550"/>
            <a:ext cx="4094540" cy="871597"/>
          </a:xfrm>
          <a:prstGeom prst="rect">
            <a:avLst/>
          </a:prstGeom>
          <a:solidFill>
            <a:srgbClr val="0C98A6"/>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endParaRPr sz="2400" dirty="0">
              <a:solidFill>
                <a:schemeClr val="bg1"/>
              </a:solidFill>
              <a:latin typeface="Trebuchet MS" panose="020B0603020202020204" pitchFamily="34" charset="0"/>
              <a:sym typeface="Helvetica" pitchFamily="2" charset="0"/>
            </a:endParaRPr>
          </a:p>
        </p:txBody>
      </p:sp>
      <p:sp>
        <p:nvSpPr>
          <p:cNvPr id="1048780" name="文本框 16"/>
          <p:cNvSpPr txBox="1"/>
          <p:nvPr/>
        </p:nvSpPr>
        <p:spPr>
          <a:xfrm>
            <a:off x="431753" y="5247061"/>
            <a:ext cx="5356800" cy="648000"/>
          </a:xfrm>
          <a:prstGeom prst="rect">
            <a:avLst/>
          </a:prstGeom>
          <a:noFill/>
        </p:spPr>
        <p:txBody>
          <a:bodyPr wrap="square" rtlCol="0">
            <a:spAutoFit/>
            <a:scene3d>
              <a:camera prst="orthographicFront"/>
              <a:lightRig rig="threePt" dir="t"/>
            </a:scene3d>
            <a:sp3d contourW="12700"/>
          </a:bodyPr>
          <a:lstStyle/>
          <a:p>
            <a:pPr algn="just"/>
            <a:r>
              <a:rPr lang="zh-CN" altLang="zh-CN" dirty="0">
                <a:solidFill>
                  <a:schemeClr val="bg1"/>
                </a:solidFill>
                <a:latin typeface="黑体" panose="02010609060101010101" pitchFamily="49" charset="-122"/>
                <a:ea typeface="黑体" panose="02010609060101010101" pitchFamily="49" charset="-122"/>
              </a:rPr>
              <a:t>企业走向全世界离不开工业互联网安全，会直接影响企业未来的生存问题。</a:t>
            </a:r>
          </a:p>
          <a:p>
            <a:pPr algn="just"/>
            <a:endParaRPr lang="en-US" altLang="zh-CN" sz="1600" dirty="0">
              <a:solidFill>
                <a:schemeClr val="bg1"/>
              </a:solidFill>
              <a:latin typeface="黑体" panose="02010609060101010101" pitchFamily="49" charset="-122"/>
              <a:ea typeface="黑体" panose="02010609060101010101" pitchFamily="49" charset="-122"/>
              <a:cs typeface="Tahoma" panose="020B0604030504040204" pitchFamily="34" charset="0"/>
            </a:endParaRPr>
          </a:p>
        </p:txBody>
      </p:sp>
      <p:sp>
        <p:nvSpPr>
          <p:cNvPr id="28" name="矩形 49">
            <a:extLst>
              <a:ext uri="{FF2B5EF4-FFF2-40B4-BE49-F238E27FC236}">
                <a16:creationId xmlns:a16="http://schemas.microsoft.com/office/drawing/2014/main" id="{7ABF1AAE-2BC2-40AC-B688-9EEB87BBD532}"/>
              </a:ext>
            </a:extLst>
          </p:cNvPr>
          <p:cNvSpPr/>
          <p:nvPr/>
        </p:nvSpPr>
        <p:spPr>
          <a:xfrm>
            <a:off x="267630" y="110084"/>
            <a:ext cx="164123" cy="656493"/>
          </a:xfrm>
          <a:prstGeom prst="rect">
            <a:avLst/>
          </a:prstGeom>
          <a:solidFill>
            <a:srgbClr val="ED6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50">
            <a:extLst>
              <a:ext uri="{FF2B5EF4-FFF2-40B4-BE49-F238E27FC236}">
                <a16:creationId xmlns:a16="http://schemas.microsoft.com/office/drawing/2014/main" id="{5575B712-5931-4B23-8E21-C44C03F6423A}"/>
              </a:ext>
            </a:extLst>
          </p:cNvPr>
          <p:cNvSpPr/>
          <p:nvPr/>
        </p:nvSpPr>
        <p:spPr>
          <a:xfrm>
            <a:off x="51613" y="262484"/>
            <a:ext cx="164123" cy="656493"/>
          </a:xfrm>
          <a:prstGeom prst="rect">
            <a:avLst/>
          </a:prstGeom>
          <a:solidFill>
            <a:srgbClr val="0C98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 Placeholder 4">
            <a:extLst>
              <a:ext uri="{FF2B5EF4-FFF2-40B4-BE49-F238E27FC236}">
                <a16:creationId xmlns:a16="http://schemas.microsoft.com/office/drawing/2014/main" id="{6A216948-645F-447F-B4AE-20B105C50DBB}"/>
              </a:ext>
            </a:extLst>
          </p:cNvPr>
          <p:cNvSpPr txBox="1"/>
          <p:nvPr/>
        </p:nvSpPr>
        <p:spPr>
          <a:xfrm>
            <a:off x="4651142" y="608550"/>
            <a:ext cx="3330808" cy="1097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pPr>
            <a:r>
              <a:rPr lang="zh-CN" altLang="en-US" sz="4400" dirty="0">
                <a:solidFill>
                  <a:schemeClr val="bg1"/>
                </a:solidFill>
                <a:latin typeface="黑体" panose="02010609060101010101" pitchFamily="49" charset="-122"/>
                <a:ea typeface="黑体" panose="02010609060101010101" pitchFamily="49" charset="-122"/>
                <a:cs typeface="Calibri"/>
              </a:rPr>
              <a:t>可视化展示</a:t>
            </a:r>
            <a:endParaRPr lang="id-ID" altLang="zh-CN" sz="4400" dirty="0">
              <a:solidFill>
                <a:schemeClr val="bg1"/>
              </a:solidFill>
              <a:latin typeface="黑体" panose="02010609060101010101" pitchFamily="49" charset="-122"/>
              <a:ea typeface="黑体" panose="02010609060101010101" pitchFamily="49" charset="-122"/>
              <a:cs typeface="Calibri"/>
            </a:endParaRPr>
          </a:p>
        </p:txBody>
      </p:sp>
      <p:sp>
        <p:nvSpPr>
          <p:cNvPr id="15" name="文本框 47">
            <a:extLst>
              <a:ext uri="{FF2B5EF4-FFF2-40B4-BE49-F238E27FC236}">
                <a16:creationId xmlns:a16="http://schemas.microsoft.com/office/drawing/2014/main" id="{578AE1D8-9459-4241-8E86-DC84AD14CC8D}"/>
              </a:ext>
            </a:extLst>
          </p:cNvPr>
          <p:cNvSpPr txBox="1"/>
          <p:nvPr/>
        </p:nvSpPr>
        <p:spPr>
          <a:xfrm>
            <a:off x="584153" y="414884"/>
            <a:ext cx="2133781" cy="369332"/>
          </a:xfrm>
          <a:prstGeom prst="rect">
            <a:avLst/>
          </a:prstGeom>
          <a:noFill/>
        </p:spPr>
        <p:txBody>
          <a:bodyPr wrap="square" rtlCol="0">
            <a:spAutoFit/>
            <a:scene3d>
              <a:camera prst="orthographicFront"/>
              <a:lightRig rig="threePt" dir="t"/>
            </a:scene3d>
            <a:sp3d contourW="12700"/>
          </a:bodyPr>
          <a:lstStyle/>
          <a:p>
            <a:pPr algn="dist"/>
            <a:r>
              <a:rPr lang="zh-CN" altLang="en-US" sz="1800" dirty="0">
                <a:solidFill>
                  <a:schemeClr val="tx1">
                    <a:lumMod val="65000"/>
                    <a:lumOff val="35000"/>
                  </a:schemeClr>
                </a:solidFill>
                <a:latin typeface="黑体" panose="02010609060101010101" pitchFamily="49" charset="-122"/>
                <a:ea typeface="黑体" panose="02010609060101010101" pitchFamily="49" charset="-122"/>
              </a:rPr>
              <a:t>数据预处理与分析</a:t>
            </a:r>
            <a:endParaRPr lang="zh-CN" altLang="en-US" sz="1800" dirty="0">
              <a:latin typeface="黑体" panose="02010609060101010101" pitchFamily="49" charset="-122"/>
              <a:ea typeface="黑体" panose="02010609060101010101" pitchFamily="49" charset="-122"/>
            </a:endParaRPr>
          </a:p>
        </p:txBody>
      </p:sp>
      <p:sp>
        <p:nvSpPr>
          <p:cNvPr id="17" name="文本框 16">
            <a:extLst>
              <a:ext uri="{FF2B5EF4-FFF2-40B4-BE49-F238E27FC236}">
                <a16:creationId xmlns:a16="http://schemas.microsoft.com/office/drawing/2014/main" id="{04D1FB70-C36C-4C8D-92B3-E035E266E2E9}"/>
              </a:ext>
            </a:extLst>
          </p:cNvPr>
          <p:cNvSpPr txBox="1"/>
          <p:nvPr/>
        </p:nvSpPr>
        <p:spPr>
          <a:xfrm>
            <a:off x="946370" y="1715362"/>
            <a:ext cx="4094540" cy="646331"/>
          </a:xfrm>
          <a:prstGeom prst="rect">
            <a:avLst/>
          </a:prstGeom>
          <a:noFill/>
        </p:spPr>
        <p:txBody>
          <a:bodyPr wrap="square" rtlCol="0">
            <a:spAutoFit/>
          </a:bodyPr>
          <a:lstStyle/>
          <a:p>
            <a:r>
              <a:rPr lang="zh-CN" altLang="en-US" dirty="0"/>
              <a:t>下图是以</a:t>
            </a:r>
            <a:r>
              <a:rPr lang="en-US" altLang="zh-CN" dirty="0"/>
              <a:t>20s</a:t>
            </a:r>
            <a:r>
              <a:rPr lang="zh-CN" altLang="en-US" dirty="0"/>
              <a:t>为段统计的尝试投篮次数和命中次数。</a:t>
            </a:r>
            <a:endParaRPr lang="zh-CN" altLang="zh-CN" dirty="0"/>
          </a:p>
        </p:txBody>
      </p:sp>
      <p:pic>
        <p:nvPicPr>
          <p:cNvPr id="3" name="图片 2">
            <a:extLst>
              <a:ext uri="{FF2B5EF4-FFF2-40B4-BE49-F238E27FC236}">
                <a16:creationId xmlns:a16="http://schemas.microsoft.com/office/drawing/2014/main" id="{8418F341-C5F3-408D-9182-6BBC3AB64B9C}"/>
              </a:ext>
            </a:extLst>
          </p:cNvPr>
          <p:cNvPicPr>
            <a:picLocks noChangeAspect="1"/>
          </p:cNvPicPr>
          <p:nvPr/>
        </p:nvPicPr>
        <p:blipFill>
          <a:blip r:embed="rId3"/>
          <a:stretch>
            <a:fillRect/>
          </a:stretch>
        </p:blipFill>
        <p:spPr>
          <a:xfrm>
            <a:off x="342214" y="2666513"/>
            <a:ext cx="6238233" cy="3855520"/>
          </a:xfrm>
          <a:prstGeom prst="rect">
            <a:avLst/>
          </a:prstGeom>
        </p:spPr>
      </p:pic>
      <p:sp>
        <p:nvSpPr>
          <p:cNvPr id="11" name="文本框 10">
            <a:extLst>
              <a:ext uri="{FF2B5EF4-FFF2-40B4-BE49-F238E27FC236}">
                <a16:creationId xmlns:a16="http://schemas.microsoft.com/office/drawing/2014/main" id="{CC991A5C-06FA-4FEF-AE00-C10EC159B959}"/>
              </a:ext>
            </a:extLst>
          </p:cNvPr>
          <p:cNvSpPr txBox="1"/>
          <p:nvPr/>
        </p:nvSpPr>
        <p:spPr>
          <a:xfrm>
            <a:off x="7045512" y="4527195"/>
            <a:ext cx="4012926" cy="1754326"/>
          </a:xfrm>
          <a:prstGeom prst="rect">
            <a:avLst/>
          </a:prstGeom>
          <a:noFill/>
        </p:spPr>
        <p:txBody>
          <a:bodyPr wrap="square">
            <a:spAutoFit/>
          </a:bodyPr>
          <a:lstStyle/>
          <a:p>
            <a:pPr algn="l"/>
            <a:endParaRPr lang="en-US" altLang="zh-CN" dirty="0">
              <a:solidFill>
                <a:schemeClr val="bg1"/>
              </a:solidFill>
              <a:latin typeface="-apple-system"/>
            </a:endParaRPr>
          </a:p>
          <a:p>
            <a:pPr algn="l"/>
            <a:r>
              <a:rPr lang="zh-CN" altLang="en-US" b="0" i="0" dirty="0">
                <a:solidFill>
                  <a:schemeClr val="bg1"/>
                </a:solidFill>
                <a:effectLst/>
                <a:latin typeface="-apple-system"/>
              </a:rPr>
              <a:t>由图可以分析得出，最后虽然投篮次数多，但准确率明显下滑，达不到正常水平</a:t>
            </a:r>
          </a:p>
          <a:p>
            <a:pPr algn="l"/>
            <a:r>
              <a:rPr lang="zh-CN" altLang="en-US" b="0" i="0" dirty="0">
                <a:solidFill>
                  <a:schemeClr val="bg1"/>
                </a:solidFill>
                <a:effectLst/>
                <a:latin typeface="-apple-system"/>
              </a:rPr>
              <a:t>这可能和最后时间紧张，远距离投篮有关</a:t>
            </a:r>
          </a:p>
        </p:txBody>
      </p:sp>
      <p:pic>
        <p:nvPicPr>
          <p:cNvPr id="13" name="图片 12">
            <a:extLst>
              <a:ext uri="{FF2B5EF4-FFF2-40B4-BE49-F238E27FC236}">
                <a16:creationId xmlns:a16="http://schemas.microsoft.com/office/drawing/2014/main" id="{6E4EA15E-DBA8-43F7-A896-BECC30EA2E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5682" y="918977"/>
            <a:ext cx="2222645" cy="3333967"/>
          </a:xfrm>
          <a:prstGeom prst="rect">
            <a:avLst/>
          </a:prstGeom>
        </p:spPr>
      </p:pic>
    </p:spTree>
    <p:extLst>
      <p:ext uri="{BB962C8B-B14F-4D97-AF65-F5344CB8AC3E}">
        <p14:creationId xmlns:p14="http://schemas.microsoft.com/office/powerpoint/2010/main" val="257050472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1160</TotalTime>
  <Words>2246</Words>
  <Application>Microsoft Office PowerPoint</Application>
  <PresentationFormat>宽屏</PresentationFormat>
  <Paragraphs>225</Paragraphs>
  <Slides>32</Slides>
  <Notes>32</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8" baseType="lpstr">
      <vt:lpstr>-apple-system</vt:lpstr>
      <vt:lpstr>Arial Unicode MS</vt:lpstr>
      <vt:lpstr>Helvetica Neue</vt:lpstr>
      <vt:lpstr>PingFang SC</vt:lpstr>
      <vt:lpstr>PingFang SC</vt:lpstr>
      <vt:lpstr>等线</vt:lpstr>
      <vt:lpstr>等线 Light</vt:lpstr>
      <vt:lpstr>方正姚体</vt:lpstr>
      <vt:lpstr>黑体</vt:lpstr>
      <vt:lpstr>华文楷体</vt:lpstr>
      <vt:lpstr>微软雅黑</vt:lpstr>
      <vt:lpstr>Arial</vt:lpstr>
      <vt:lpstr>Open Sans</vt:lpstr>
      <vt:lpstr>Trebuchet MS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ming an</dc:creator>
  <cp:lastModifiedBy>李 春阳</cp:lastModifiedBy>
  <cp:revision>66</cp:revision>
  <dcterms:created xsi:type="dcterms:W3CDTF">2019-10-04T10:17:26Z</dcterms:created>
  <dcterms:modified xsi:type="dcterms:W3CDTF">2021-10-12T14:24:59Z</dcterms:modified>
</cp:coreProperties>
</file>