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7"/>
  </p:notesMasterIdLst>
  <p:sldIdLst>
    <p:sldId id="256" r:id="rId2"/>
    <p:sldId id="401" r:id="rId3"/>
    <p:sldId id="257" r:id="rId4"/>
    <p:sldId id="258" r:id="rId5"/>
    <p:sldId id="259" r:id="rId6"/>
    <p:sldId id="260" r:id="rId7"/>
    <p:sldId id="261" r:id="rId8"/>
    <p:sldId id="262" r:id="rId9"/>
    <p:sldId id="403" r:id="rId10"/>
    <p:sldId id="454" r:id="rId11"/>
    <p:sldId id="455" r:id="rId12"/>
    <p:sldId id="263" r:id="rId13"/>
    <p:sldId id="264" r:id="rId14"/>
    <p:sldId id="265" r:id="rId15"/>
    <p:sldId id="343" r:id="rId16"/>
    <p:sldId id="336" r:id="rId17"/>
    <p:sldId id="353" r:id="rId18"/>
    <p:sldId id="392" r:id="rId19"/>
    <p:sldId id="268" r:id="rId20"/>
    <p:sldId id="337" r:id="rId21"/>
    <p:sldId id="355" r:id="rId22"/>
    <p:sldId id="356" r:id="rId23"/>
    <p:sldId id="344" r:id="rId24"/>
    <p:sldId id="345" r:id="rId25"/>
    <p:sldId id="348" r:id="rId26"/>
    <p:sldId id="346" r:id="rId27"/>
    <p:sldId id="349" r:id="rId28"/>
    <p:sldId id="399" r:id="rId29"/>
    <p:sldId id="351" r:id="rId30"/>
    <p:sldId id="347" r:id="rId31"/>
    <p:sldId id="273" r:id="rId32"/>
    <p:sldId id="393" r:id="rId33"/>
    <p:sldId id="354" r:id="rId34"/>
    <p:sldId id="397" r:id="rId35"/>
    <p:sldId id="358" r:id="rId36"/>
    <p:sldId id="359" r:id="rId37"/>
    <p:sldId id="361" r:id="rId38"/>
    <p:sldId id="279" r:id="rId39"/>
    <p:sldId id="406" r:id="rId40"/>
    <p:sldId id="362" r:id="rId41"/>
    <p:sldId id="281" r:id="rId42"/>
    <p:sldId id="306" r:id="rId43"/>
    <p:sldId id="282" r:id="rId44"/>
    <p:sldId id="364" r:id="rId45"/>
    <p:sldId id="409" r:id="rId46"/>
    <p:sldId id="283" r:id="rId47"/>
    <p:sldId id="284" r:id="rId48"/>
    <p:sldId id="417" r:id="rId49"/>
    <p:sldId id="418" r:id="rId50"/>
    <p:sldId id="419" r:id="rId51"/>
    <p:sldId id="420" r:id="rId52"/>
    <p:sldId id="421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  <p:sldId id="453" r:id="rId84"/>
    <p:sldId id="456" r:id="rId85"/>
    <p:sldId id="457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99"/>
    <a:srgbClr val="FFCCFF"/>
    <a:srgbClr val="FF0066"/>
    <a:srgbClr val="00FF00"/>
    <a:srgbClr val="99FF66"/>
    <a:srgbClr val="CC0000"/>
    <a:srgbClr val="9900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5" autoAdjust="0"/>
    <p:restoredTop sz="99633" autoAdjust="0"/>
  </p:normalViewPr>
  <p:slideViewPr>
    <p:cSldViewPr>
      <p:cViewPr varScale="1">
        <p:scale>
          <a:sx n="75" d="100"/>
          <a:sy n="75" d="100"/>
        </p:scale>
        <p:origin x="123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5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51.wmf"/><Relationship Id="rId7" Type="http://schemas.openxmlformats.org/officeDocument/2006/relationships/image" Target="../media/image39.wmf"/><Relationship Id="rId12" Type="http://schemas.openxmlformats.org/officeDocument/2006/relationships/image" Target="../media/image56.wmf"/><Relationship Id="rId2" Type="http://schemas.openxmlformats.org/officeDocument/2006/relationships/image" Target="../media/image50.wmf"/><Relationship Id="rId1" Type="http://schemas.openxmlformats.org/officeDocument/2006/relationships/image" Target="../media/image10.wmf"/><Relationship Id="rId6" Type="http://schemas.openxmlformats.org/officeDocument/2006/relationships/image" Target="../media/image38.wmf"/><Relationship Id="rId11" Type="http://schemas.openxmlformats.org/officeDocument/2006/relationships/image" Target="../media/image55.wmf"/><Relationship Id="rId5" Type="http://schemas.openxmlformats.org/officeDocument/2006/relationships/image" Target="../media/image37.wmf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1.emf"/><Relationship Id="rId1" Type="http://schemas.openxmlformats.org/officeDocument/2006/relationships/image" Target="../media/image80.wmf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9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2.wmf"/><Relationship Id="rId1" Type="http://schemas.openxmlformats.org/officeDocument/2006/relationships/image" Target="../media/image107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3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42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BCBF3-DC47-441D-917D-A7C22B70576D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F0154-A06A-4497-8CC0-ECE84CE00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4C82-2631-4EB6-80AD-C977D774BC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92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2037B-C24D-4E86-BB63-4DEDFF11E47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95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D7F-F4B4-48B2-B57D-E39E2E53D0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1631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E2A3E4D-27A0-4881-8390-7F46310902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9860-B5EE-4A97-9ED9-34343C2C3B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7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FED49-F665-405E-A438-278D730459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0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216B-CD7A-44A9-B5F9-B8748D8E5D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39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CEEE5-BF14-4E7B-80AE-43ED00DA1E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1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0780-4560-419B-9F29-0A4439F633B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33C-857A-4B65-89B1-66C653FBD1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3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76FA-7FBC-4950-B8A0-A53B52418F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9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4A3A-BD7B-4819-B6F4-FDB840953B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27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CD7F-F4B4-48B2-B57D-E39E2E53D0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5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23.pn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.jpe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3.wmf"/><Relationship Id="rId19" Type="http://schemas.openxmlformats.org/officeDocument/2006/relationships/image" Target="../media/image31.png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3.jpeg"/><Relationship Id="rId10" Type="http://schemas.openxmlformats.org/officeDocument/2006/relationships/image" Target="../media/image40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3.jpeg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47.png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7.wmf"/><Relationship Id="rId22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.jpeg"/><Relationship Id="rId4" Type="http://schemas.openxmlformats.org/officeDocument/2006/relationships/image" Target="../media/image48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.jpeg"/><Relationship Id="rId4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40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38.wmf"/><Relationship Id="rId22" Type="http://schemas.openxmlformats.org/officeDocument/2006/relationships/image" Target="../media/image54.wmf"/><Relationship Id="rId27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png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1.png"/><Relationship Id="rId4" Type="http://schemas.openxmlformats.org/officeDocument/2006/relationships/image" Target="../media/image67.wmf"/><Relationship Id="rId9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.jpeg"/><Relationship Id="rId4" Type="http://schemas.openxmlformats.org/officeDocument/2006/relationships/image" Target="../media/image71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.jpeg"/><Relationship Id="rId4" Type="http://schemas.openxmlformats.org/officeDocument/2006/relationships/image" Target="../media/image71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90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oleObject" Target="../embeddings/oleObject91.bin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6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8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8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image" Target="../media/image88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oleObject" Target="../embeddings/oleObject106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3.jpeg"/><Relationship Id="rId4" Type="http://schemas.openxmlformats.org/officeDocument/2006/relationships/image" Target="../media/image89.wmf"/><Relationship Id="rId9" Type="http://schemas.openxmlformats.org/officeDocument/2006/relationships/image" Target="../media/image91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92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0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3.jpe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7.emf"/><Relationship Id="rId9" Type="http://schemas.openxmlformats.org/officeDocument/2006/relationships/image" Target="../media/image3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.jpeg"/><Relationship Id="rId4" Type="http://schemas.openxmlformats.org/officeDocument/2006/relationships/image" Target="../media/image9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0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.jpeg"/><Relationship Id="rId4" Type="http://schemas.openxmlformats.org/officeDocument/2006/relationships/image" Target="../media/image10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.jpeg"/><Relationship Id="rId4" Type="http://schemas.openxmlformats.org/officeDocument/2006/relationships/image" Target="../media/image10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4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12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.jpeg"/><Relationship Id="rId5" Type="http://schemas.openxmlformats.org/officeDocument/2006/relationships/image" Target="../media/image62.png"/><Relationship Id="rId4" Type="http://schemas.openxmlformats.org/officeDocument/2006/relationships/image" Target="../media/image10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image" Target="../media/image3.jpeg"/><Relationship Id="rId10" Type="http://schemas.openxmlformats.org/officeDocument/2006/relationships/image" Target="../media/image109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.jpeg"/><Relationship Id="rId4" Type="http://schemas.openxmlformats.org/officeDocument/2006/relationships/image" Target="../media/image102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八</a:t>
            </a:r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图论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008" y="3745468"/>
            <a:ext cx="7674392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用抽象图结构的方法研究客观世界的一门学科。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5791200" y="3048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488950" y="1244600"/>
            <a:ext cx="8278813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高等数学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离散数学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数据结构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编译方法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普通物理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计算机原理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</p:txBody>
      </p:sp>
      <p:grpSp>
        <p:nvGrpSpPr>
          <p:cNvPr id="136196" name="Group 9"/>
          <p:cNvGrpSpPr>
            <a:grpSpLocks/>
          </p:cNvGrpSpPr>
          <p:nvPr/>
        </p:nvGrpSpPr>
        <p:grpSpPr bwMode="auto">
          <a:xfrm>
            <a:off x="609600" y="657225"/>
            <a:ext cx="8201025" cy="485775"/>
            <a:chOff x="384" y="270"/>
            <a:chExt cx="5166" cy="306"/>
          </a:xfrm>
        </p:grpSpPr>
        <p:sp>
          <p:nvSpPr>
            <p:cNvPr id="136197" name="WordArt 3"/>
            <p:cNvSpPr>
              <a:spLocks noChangeArrowheads="1" noChangeShapeType="1" noTextEdit="1"/>
            </p:cNvSpPr>
            <p:nvPr/>
          </p:nvSpPr>
          <p:spPr bwMode="auto">
            <a:xfrm>
              <a:off x="384" y="288"/>
              <a:ext cx="115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课程代号</a:t>
              </a:r>
            </a:p>
          </p:txBody>
        </p:sp>
        <p:sp>
          <p:nvSpPr>
            <p:cNvPr id="13619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337" y="27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课程名称</a:t>
              </a:r>
            </a:p>
          </p:txBody>
        </p:sp>
        <p:sp>
          <p:nvSpPr>
            <p:cNvPr id="13619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464" y="27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先修课程</a:t>
              </a:r>
            </a:p>
          </p:txBody>
        </p:sp>
        <p:sp>
          <p:nvSpPr>
            <p:cNvPr id="136200" name="Line 6"/>
            <p:cNvSpPr>
              <a:spLocks noChangeShapeType="1"/>
            </p:cNvSpPr>
            <p:nvPr/>
          </p:nvSpPr>
          <p:spPr bwMode="auto">
            <a:xfrm>
              <a:off x="2352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36201" name="Line 7"/>
            <p:cNvSpPr>
              <a:spLocks noChangeShapeType="1"/>
            </p:cNvSpPr>
            <p:nvPr/>
          </p:nvSpPr>
          <p:spPr bwMode="auto">
            <a:xfrm>
              <a:off x="432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36202" name="Line 8"/>
            <p:cNvSpPr>
              <a:spLocks noChangeShapeType="1"/>
            </p:cNvSpPr>
            <p:nvPr/>
          </p:nvSpPr>
          <p:spPr bwMode="auto">
            <a:xfrm>
              <a:off x="4464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79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latin typeface="华文新魏" pitchFamily="2" charset="-122"/>
                <a:ea typeface="华文新魏" pitchFamily="2" charset="-122"/>
              </a:rPr>
              <a:t>146-</a:t>
            </a:r>
            <a:fld id="{FDF2857E-37AA-4E58-BE28-DF3888B06FFC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 eaLnBrk="1" hangingPunct="1"/>
              <a:t>11</a:t>
            </a:fld>
            <a:endParaRPr lang="en-US" altLang="zh-CN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7219" name="Line 2"/>
          <p:cNvSpPr>
            <a:spLocks noChangeShapeType="1"/>
          </p:cNvSpPr>
          <p:nvPr/>
        </p:nvSpPr>
        <p:spPr bwMode="auto">
          <a:xfrm>
            <a:off x="5772200" y="2430252"/>
            <a:ext cx="1371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Line 3"/>
          <p:cNvSpPr>
            <a:spLocks noChangeShapeType="1"/>
          </p:cNvSpPr>
          <p:nvPr/>
        </p:nvSpPr>
        <p:spPr bwMode="auto">
          <a:xfrm>
            <a:off x="1352600" y="3116052"/>
            <a:ext cx="2971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Line 4"/>
          <p:cNvSpPr>
            <a:spLocks noChangeShapeType="1"/>
          </p:cNvSpPr>
          <p:nvPr/>
        </p:nvSpPr>
        <p:spPr bwMode="auto">
          <a:xfrm flipV="1">
            <a:off x="1505000" y="1896852"/>
            <a:ext cx="1676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2" name="Line 5"/>
          <p:cNvSpPr>
            <a:spLocks noChangeShapeType="1"/>
          </p:cNvSpPr>
          <p:nvPr/>
        </p:nvSpPr>
        <p:spPr bwMode="auto">
          <a:xfrm>
            <a:off x="1428800" y="1363452"/>
            <a:ext cx="1752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3" name="Line 6"/>
          <p:cNvSpPr>
            <a:spLocks noChangeShapeType="1"/>
          </p:cNvSpPr>
          <p:nvPr/>
        </p:nvSpPr>
        <p:spPr bwMode="auto">
          <a:xfrm flipV="1">
            <a:off x="1428800" y="601452"/>
            <a:ext cx="1600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4" name="Rectangle 7"/>
          <p:cNvSpPr>
            <a:spLocks noChangeArrowheads="1"/>
          </p:cNvSpPr>
          <p:nvPr/>
        </p:nvSpPr>
        <p:spPr bwMode="auto">
          <a:xfrm>
            <a:off x="2514600" y="4365104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ea typeface="隶书" pitchFamily="49" charset="-122"/>
              </a:rPr>
              <a:t>学生课程学习工程图</a:t>
            </a:r>
            <a:endParaRPr kumimoji="1" lang="zh-CN" altLang="en-US" sz="2400" dirty="0">
              <a:ea typeface="宋体" pitchFamily="2" charset="-122"/>
            </a:endParaRPr>
          </a:p>
        </p:txBody>
      </p:sp>
      <p:sp>
        <p:nvSpPr>
          <p:cNvPr id="432136" name="Oval 8"/>
          <p:cNvSpPr>
            <a:spLocks noChangeArrowheads="1"/>
          </p:cNvSpPr>
          <p:nvPr/>
        </p:nvSpPr>
        <p:spPr bwMode="auto">
          <a:xfrm>
            <a:off x="2952800" y="296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8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7" name="Oval 9"/>
          <p:cNvSpPr>
            <a:spLocks noChangeArrowheads="1"/>
          </p:cNvSpPr>
          <p:nvPr/>
        </p:nvSpPr>
        <p:spPr bwMode="auto">
          <a:xfrm>
            <a:off x="3181400" y="1515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3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8" name="Oval 10"/>
          <p:cNvSpPr>
            <a:spLocks noChangeArrowheads="1"/>
          </p:cNvSpPr>
          <p:nvPr/>
        </p:nvSpPr>
        <p:spPr bwMode="auto">
          <a:xfrm>
            <a:off x="4324400" y="3725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5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9" name="Oval 11"/>
          <p:cNvSpPr>
            <a:spLocks noChangeArrowheads="1"/>
          </p:cNvSpPr>
          <p:nvPr/>
        </p:nvSpPr>
        <p:spPr bwMode="auto">
          <a:xfrm>
            <a:off x="5315000" y="20492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4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0" name="Oval 12"/>
          <p:cNvSpPr>
            <a:spLocks noChangeArrowheads="1"/>
          </p:cNvSpPr>
          <p:nvPr/>
        </p:nvSpPr>
        <p:spPr bwMode="auto">
          <a:xfrm>
            <a:off x="5086400" y="296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9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1" name="Oval 13"/>
          <p:cNvSpPr>
            <a:spLocks noChangeArrowheads="1"/>
          </p:cNvSpPr>
          <p:nvPr/>
        </p:nvSpPr>
        <p:spPr bwMode="auto">
          <a:xfrm>
            <a:off x="7067600" y="3039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6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7220000" y="1134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7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971600" y="1058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971600" y="27350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2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137234" name="Line 17"/>
          <p:cNvSpPr>
            <a:spLocks noChangeShapeType="1"/>
          </p:cNvSpPr>
          <p:nvPr/>
        </p:nvSpPr>
        <p:spPr bwMode="auto">
          <a:xfrm>
            <a:off x="3486200" y="525252"/>
            <a:ext cx="1600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Line 18"/>
          <p:cNvSpPr>
            <a:spLocks noChangeShapeType="1"/>
          </p:cNvSpPr>
          <p:nvPr/>
        </p:nvSpPr>
        <p:spPr bwMode="auto">
          <a:xfrm>
            <a:off x="3714800" y="1820652"/>
            <a:ext cx="16764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6" name="Line 19"/>
          <p:cNvSpPr>
            <a:spLocks noChangeShapeType="1"/>
          </p:cNvSpPr>
          <p:nvPr/>
        </p:nvSpPr>
        <p:spPr bwMode="auto">
          <a:xfrm flipV="1">
            <a:off x="1505000" y="2430252"/>
            <a:ext cx="3810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7" name="Line 20"/>
          <p:cNvSpPr>
            <a:spLocks noChangeShapeType="1"/>
          </p:cNvSpPr>
          <p:nvPr/>
        </p:nvSpPr>
        <p:spPr bwMode="auto">
          <a:xfrm>
            <a:off x="5619800" y="601452"/>
            <a:ext cx="1676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8" name="Line 21"/>
          <p:cNvSpPr>
            <a:spLocks noChangeShapeType="1"/>
          </p:cNvSpPr>
          <p:nvPr/>
        </p:nvSpPr>
        <p:spPr bwMode="auto">
          <a:xfrm flipV="1">
            <a:off x="5848400" y="1515852"/>
            <a:ext cx="14478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9" name="Line 22"/>
          <p:cNvSpPr>
            <a:spLocks noChangeShapeType="1"/>
          </p:cNvSpPr>
          <p:nvPr/>
        </p:nvSpPr>
        <p:spPr bwMode="auto">
          <a:xfrm flipV="1">
            <a:off x="4857800" y="3420852"/>
            <a:ext cx="2286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0618" y="5193196"/>
            <a:ext cx="618630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可以用有向图表示一个工程。</a:t>
            </a:r>
            <a:endParaRPr lang="en-US" altLang="zh-CN" sz="3600" b="1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137221" grpId="0" animBg="1"/>
      <p:bldP spid="137222" grpId="0" animBg="1"/>
      <p:bldP spid="137223" grpId="0" animBg="1"/>
      <p:bldP spid="137234" grpId="0" animBg="1"/>
      <p:bldP spid="137235" grpId="0" animBg="1"/>
      <p:bldP spid="137236" grpId="0" animBg="1"/>
      <p:bldP spid="137237" grpId="0" animBg="1"/>
      <p:bldP spid="137238" grpId="0" animBg="1"/>
      <p:bldP spid="13723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990600"/>
            <a:ext cx="2682875" cy="1979613"/>
            <a:chOff x="470" y="1353"/>
            <a:chExt cx="1835" cy="1277"/>
          </a:xfrm>
        </p:grpSpPr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70" y="2256"/>
              <a:ext cx="24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447800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62200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524000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905000" y="280511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965325" y="3200400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447800" y="3657600"/>
            <a:ext cx="838200" cy="762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066800" y="4343400"/>
            <a:ext cx="1082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起点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2590800" y="3657600"/>
            <a:ext cx="838200" cy="685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879725" y="4267200"/>
            <a:ext cx="1082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终点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0" y="30480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有向图的基本概念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4743450" y="1066800"/>
            <a:ext cx="2652713" cy="2262187"/>
            <a:chOff x="2988" y="1353"/>
            <a:chExt cx="1671" cy="1425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无向图</a:t>
              </a:r>
            </a:p>
          </p:txBody>
        </p:sp>
      </p:grp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546725" y="3916362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32" grpId="0"/>
      <p:bldP spid="21533" grpId="0" animBg="1"/>
      <p:bldP spid="21534" grpId="0"/>
      <p:bldP spid="21535" grpId="0" animBg="1"/>
      <p:bldP spid="2153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25638" y="8382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7171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8003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2001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28950" y="22860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22475" y="1312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276350" y="1433513"/>
            <a:ext cx="7620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114550" y="1433513"/>
            <a:ext cx="6858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352550" y="25765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44638" y="2576513"/>
            <a:ext cx="2036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无向图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175125" y="990600"/>
            <a:ext cx="2682875" cy="1979613"/>
            <a:chOff x="470" y="1353"/>
            <a:chExt cx="1835" cy="1277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70" y="2256"/>
              <a:ext cx="24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556125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70525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4632325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013325" y="2805113"/>
            <a:ext cx="1844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447800" y="4648200"/>
            <a:ext cx="1981200" cy="1066800"/>
          </a:xfrm>
          <a:prstGeom prst="cloudCallout">
            <a:avLst>
              <a:gd name="adj1" fmla="val -1442"/>
              <a:gd name="adj2" fmla="val -130954"/>
            </a:avLst>
          </a:prstGeom>
          <a:solidFill>
            <a:srgbClr val="00FFFF"/>
          </a:solidFill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邻接</a:t>
            </a:r>
          </a:p>
        </p:txBody>
      </p:sp>
      <p:sp>
        <p:nvSpPr>
          <p:cNvPr id="22573" name="AutoShape 45"/>
          <p:cNvSpPr>
            <a:spLocks noChangeArrowheads="1"/>
          </p:cNvSpPr>
          <p:nvPr/>
        </p:nvSpPr>
        <p:spPr bwMode="auto">
          <a:xfrm>
            <a:off x="7467600" y="1752600"/>
            <a:ext cx="1295400" cy="838200"/>
          </a:xfrm>
          <a:prstGeom prst="wedgeRectCallout">
            <a:avLst>
              <a:gd name="adj1" fmla="val -162134"/>
              <a:gd name="adj2" fmla="val -151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邻接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0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边关系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581400"/>
            <a:ext cx="1655556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8400" y="3581400"/>
            <a:ext cx="3032125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00" y="3581400"/>
            <a:ext cx="3032125" cy="523220"/>
          </a:xfrm>
          <a:prstGeom prst="rect">
            <a:avLst/>
          </a:prstGeom>
          <a:solidFill>
            <a:srgbClr val="99FF6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6505644" y="4812193"/>
            <a:ext cx="1269943" cy="738814"/>
          </a:xfrm>
          <a:prstGeom prst="wedgeEllipseCallout">
            <a:avLst>
              <a:gd name="adj1" fmla="val -23467"/>
              <a:gd name="adj2" fmla="val -131404"/>
            </a:avLst>
          </a:prstGeom>
          <a:pattFill prst="lgConfetti">
            <a:fgClr>
              <a:srgbClr val="00FF00"/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关联</a:t>
            </a: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animBg="1"/>
      <p:bldP spid="22552" grpId="0" animBg="1"/>
      <p:bldP spid="22553" grpId="0" animBg="1"/>
      <p:bldP spid="22554" grpId="0" animBg="1"/>
      <p:bldP spid="22569" grpId="0" animBg="1"/>
      <p:bldP spid="22573" grpId="0" animBg="1"/>
      <p:bldP spid="2" grpId="0" animBg="1"/>
      <p:bldP spid="41" grpId="0" animBg="1"/>
      <p:bldP spid="4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743200" y="2209800"/>
            <a:ext cx="2055813" cy="15240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1281862" y="1524000"/>
            <a:ext cx="546938" cy="738814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71825" y="13096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09825" y="257651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481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8479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0413" y="2590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670300" y="16176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00375" y="28813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0" name="Arc 18"/>
          <p:cNvSpPr>
            <a:spLocks/>
          </p:cNvSpPr>
          <p:nvPr/>
        </p:nvSpPr>
        <p:spPr bwMode="auto">
          <a:xfrm>
            <a:off x="3857625" y="1676400"/>
            <a:ext cx="6858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 flipH="1">
            <a:off x="2867025" y="1676400"/>
            <a:ext cx="8382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476625" y="1143000"/>
            <a:ext cx="533400" cy="457200"/>
          </a:xfrm>
          <a:prstGeom prst="ellips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733800" y="1143000"/>
            <a:ext cx="762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105400" y="190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181600" y="161925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419600" y="762000"/>
            <a:ext cx="1136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l=(c,c)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91200" y="76200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自环、自回路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257800" y="2057400"/>
            <a:ext cx="1371600" cy="14478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613525" y="3298825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孤立点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0" y="304800"/>
            <a:ext cx="3513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图的其他基本概念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1524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676400" y="1981200"/>
            <a:ext cx="1143000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202166" y="1590675"/>
            <a:ext cx="3404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25749" y="24003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悬挂点</a:t>
            </a:r>
          </a:p>
        </p:txBody>
      </p:sp>
      <p:sp>
        <p:nvSpPr>
          <p:cNvPr id="23587" name="AutoShape 35"/>
          <p:cNvSpPr>
            <a:spLocks noChangeArrowheads="1"/>
          </p:cNvSpPr>
          <p:nvPr/>
        </p:nvSpPr>
        <p:spPr bwMode="auto">
          <a:xfrm>
            <a:off x="437312" y="4038600"/>
            <a:ext cx="2077288" cy="838200"/>
          </a:xfrm>
          <a:prstGeom prst="cloudCallout">
            <a:avLst>
              <a:gd name="adj1" fmla="val 44319"/>
              <a:gd name="adj2" fmla="val -224241"/>
            </a:avLst>
          </a:prstGeom>
          <a:solidFill>
            <a:srgbClr val="CCFF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悬挂边</a:t>
            </a: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2924175" y="2971800"/>
            <a:ext cx="1600200" cy="534957"/>
          </a:xfrm>
          <a:custGeom>
            <a:avLst/>
            <a:gdLst>
              <a:gd name="T0" fmla="*/ 8 w 1004"/>
              <a:gd name="T1" fmla="*/ 17 h 401"/>
              <a:gd name="T2" fmla="*/ 26 w 1004"/>
              <a:gd name="T3" fmla="*/ 65 h 401"/>
              <a:gd name="T4" fmla="*/ 116 w 1004"/>
              <a:gd name="T5" fmla="*/ 215 h 401"/>
              <a:gd name="T6" fmla="*/ 158 w 1004"/>
              <a:gd name="T7" fmla="*/ 275 h 401"/>
              <a:gd name="T8" fmla="*/ 350 w 1004"/>
              <a:gd name="T9" fmla="*/ 401 h 401"/>
              <a:gd name="T10" fmla="*/ 566 w 1004"/>
              <a:gd name="T11" fmla="*/ 395 h 401"/>
              <a:gd name="T12" fmla="*/ 644 w 1004"/>
              <a:gd name="T13" fmla="*/ 365 h 401"/>
              <a:gd name="T14" fmla="*/ 818 w 1004"/>
              <a:gd name="T15" fmla="*/ 269 h 401"/>
              <a:gd name="T16" fmla="*/ 890 w 1004"/>
              <a:gd name="T17" fmla="*/ 197 h 401"/>
              <a:gd name="T18" fmla="*/ 956 w 1004"/>
              <a:gd name="T19" fmla="*/ 113 h 401"/>
              <a:gd name="T20" fmla="*/ 1004 w 1004"/>
              <a:gd name="T21" fmla="*/ 47 h 401"/>
              <a:gd name="T22" fmla="*/ 998 w 1004"/>
              <a:gd name="T23" fmla="*/ 2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4" h="401">
                <a:moveTo>
                  <a:pt x="8" y="17"/>
                </a:moveTo>
                <a:cubicBezTo>
                  <a:pt x="39" y="63"/>
                  <a:pt x="0" y="0"/>
                  <a:pt x="26" y="65"/>
                </a:cubicBezTo>
                <a:cubicBezTo>
                  <a:pt x="47" y="117"/>
                  <a:pt x="83" y="171"/>
                  <a:pt x="116" y="215"/>
                </a:cubicBezTo>
                <a:cubicBezTo>
                  <a:pt x="125" y="241"/>
                  <a:pt x="144" y="252"/>
                  <a:pt x="158" y="275"/>
                </a:cubicBezTo>
                <a:cubicBezTo>
                  <a:pt x="202" y="346"/>
                  <a:pt x="269" y="385"/>
                  <a:pt x="350" y="401"/>
                </a:cubicBezTo>
                <a:cubicBezTo>
                  <a:pt x="422" y="399"/>
                  <a:pt x="494" y="399"/>
                  <a:pt x="566" y="395"/>
                </a:cubicBezTo>
                <a:cubicBezTo>
                  <a:pt x="597" y="393"/>
                  <a:pt x="618" y="378"/>
                  <a:pt x="644" y="365"/>
                </a:cubicBezTo>
                <a:cubicBezTo>
                  <a:pt x="704" y="335"/>
                  <a:pt x="761" y="307"/>
                  <a:pt x="818" y="269"/>
                </a:cubicBezTo>
                <a:cubicBezTo>
                  <a:pt x="837" y="241"/>
                  <a:pt x="866" y="221"/>
                  <a:pt x="890" y="197"/>
                </a:cubicBezTo>
                <a:cubicBezTo>
                  <a:pt x="913" y="174"/>
                  <a:pt x="937" y="138"/>
                  <a:pt x="956" y="113"/>
                </a:cubicBezTo>
                <a:cubicBezTo>
                  <a:pt x="972" y="91"/>
                  <a:pt x="1004" y="47"/>
                  <a:pt x="1004" y="47"/>
                </a:cubicBezTo>
                <a:cubicBezTo>
                  <a:pt x="1002" y="41"/>
                  <a:pt x="998" y="29"/>
                  <a:pt x="998" y="2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4" name="Freeform 42"/>
          <p:cNvSpPr>
            <a:spLocks/>
          </p:cNvSpPr>
          <p:nvPr/>
        </p:nvSpPr>
        <p:spPr bwMode="auto">
          <a:xfrm>
            <a:off x="3000375" y="2399537"/>
            <a:ext cx="1495425" cy="452873"/>
          </a:xfrm>
          <a:custGeom>
            <a:avLst/>
            <a:gdLst>
              <a:gd name="T0" fmla="*/ 0 w 948"/>
              <a:gd name="T1" fmla="*/ 294 h 294"/>
              <a:gd name="T2" fmla="*/ 30 w 948"/>
              <a:gd name="T3" fmla="*/ 258 h 294"/>
              <a:gd name="T4" fmla="*/ 108 w 948"/>
              <a:gd name="T5" fmla="*/ 204 h 294"/>
              <a:gd name="T6" fmla="*/ 228 w 948"/>
              <a:gd name="T7" fmla="*/ 132 h 294"/>
              <a:gd name="T8" fmla="*/ 336 w 948"/>
              <a:gd name="T9" fmla="*/ 84 h 294"/>
              <a:gd name="T10" fmla="*/ 372 w 948"/>
              <a:gd name="T11" fmla="*/ 72 h 294"/>
              <a:gd name="T12" fmla="*/ 792 w 948"/>
              <a:gd name="T13" fmla="*/ 90 h 294"/>
              <a:gd name="T14" fmla="*/ 828 w 948"/>
              <a:gd name="T15" fmla="*/ 114 h 294"/>
              <a:gd name="T16" fmla="*/ 858 w 948"/>
              <a:gd name="T17" fmla="*/ 168 h 294"/>
              <a:gd name="T18" fmla="*/ 930 w 948"/>
              <a:gd name="T19" fmla="*/ 198 h 294"/>
              <a:gd name="T20" fmla="*/ 948 w 948"/>
              <a:gd name="T21" fmla="*/ 24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8" h="294">
                <a:moveTo>
                  <a:pt x="0" y="294"/>
                </a:moveTo>
                <a:cubicBezTo>
                  <a:pt x="11" y="283"/>
                  <a:pt x="19" y="269"/>
                  <a:pt x="30" y="258"/>
                </a:cubicBezTo>
                <a:cubicBezTo>
                  <a:pt x="53" y="235"/>
                  <a:pt x="82" y="222"/>
                  <a:pt x="108" y="204"/>
                </a:cubicBezTo>
                <a:cubicBezTo>
                  <a:pt x="144" y="178"/>
                  <a:pt x="185" y="150"/>
                  <a:pt x="228" y="132"/>
                </a:cubicBezTo>
                <a:cubicBezTo>
                  <a:pt x="265" y="116"/>
                  <a:pt x="298" y="97"/>
                  <a:pt x="336" y="84"/>
                </a:cubicBezTo>
                <a:cubicBezTo>
                  <a:pt x="348" y="80"/>
                  <a:pt x="372" y="72"/>
                  <a:pt x="372" y="72"/>
                </a:cubicBezTo>
                <a:cubicBezTo>
                  <a:pt x="512" y="74"/>
                  <a:pt x="684" y="0"/>
                  <a:pt x="792" y="90"/>
                </a:cubicBezTo>
                <a:cubicBezTo>
                  <a:pt x="822" y="115"/>
                  <a:pt x="796" y="103"/>
                  <a:pt x="828" y="114"/>
                </a:cubicBezTo>
                <a:cubicBezTo>
                  <a:pt x="837" y="127"/>
                  <a:pt x="845" y="160"/>
                  <a:pt x="858" y="168"/>
                </a:cubicBezTo>
                <a:cubicBezTo>
                  <a:pt x="881" y="182"/>
                  <a:pt x="907" y="183"/>
                  <a:pt x="930" y="198"/>
                </a:cubicBezTo>
                <a:cubicBezTo>
                  <a:pt x="939" y="212"/>
                  <a:pt x="948" y="223"/>
                  <a:pt x="948" y="240"/>
                </a:cubicBezTo>
              </a:path>
            </a:pathLst>
          </a:custGeom>
          <a:noFill/>
          <a:ln w="412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3505200" y="4800600"/>
            <a:ext cx="1752600" cy="609600"/>
          </a:xfrm>
          <a:prstGeom prst="wedgeRectCallout">
            <a:avLst>
              <a:gd name="adj1" fmla="val -68208"/>
              <a:gd name="adj2" fmla="val -287761"/>
            </a:avLst>
          </a:prstGeom>
          <a:solidFill>
            <a:srgbClr val="99CC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平行边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497513" y="4738688"/>
            <a:ext cx="1512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重数</a:t>
            </a: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6" grpId="0" animBg="1"/>
      <p:bldP spid="23584" grpId="0" animBg="1"/>
      <p:bldP spid="23572" grpId="0" animBg="1"/>
      <p:bldP spid="23573" grpId="0" animBg="1"/>
      <p:bldP spid="23574" grpId="0" animBg="1"/>
      <p:bldP spid="23575" grpId="0"/>
      <p:bldP spid="23576" grpId="0"/>
      <p:bldP spid="23577" grpId="0"/>
      <p:bldP spid="23578" grpId="0" animBg="1"/>
      <p:bldP spid="23579" grpId="0"/>
      <p:bldP spid="23581" grpId="0" animBg="1"/>
      <p:bldP spid="23585" grpId="0"/>
      <p:bldP spid="23587" grpId="0" animBg="1"/>
      <p:bldP spid="23597" grpId="0" animBg="1"/>
      <p:bldP spid="235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0325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5638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多重图：含有平行边的图。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2278063"/>
            <a:ext cx="6248400" cy="541337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简单图：不含有自环和平行边的图。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09600" y="3421063"/>
            <a:ext cx="6781800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有限图：顶点集和边集均为有限集的图。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3276600" y="4648200"/>
            <a:ext cx="2209800" cy="762000"/>
          </a:xfrm>
          <a:prstGeom prst="wedgeRoundRectCallout">
            <a:avLst>
              <a:gd name="adj1" fmla="val -1940"/>
              <a:gd name="adj2" fmla="val -138750"/>
              <a:gd name="adj3" fmla="val 16667"/>
            </a:avLst>
          </a:prstGeom>
          <a:solidFill>
            <a:srgbClr val="FFCC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无限图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7" grpId="1" animBg="1"/>
      <p:bldP spid="128008" grpId="0" animBg="1"/>
      <p:bldP spid="1280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42900" y="381000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子图</a:t>
            </a:r>
          </a:p>
        </p:txBody>
      </p: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1141412" y="2514600"/>
            <a:ext cx="2649538" cy="2578100"/>
            <a:chOff x="528" y="1929"/>
            <a:chExt cx="1669" cy="1624"/>
          </a:xfrm>
        </p:grpSpPr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34" name="Group 26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19835" name="Text Box 27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9836" name="Text Box 28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9837" name="Oval 29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8" name="Oval 30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9" name="Text Box 31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9840" name="Oval 32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41" name="Line 33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2" name="Arc 34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19843" name="Arc 35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844" name="Text Box 36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3960812" y="2590801"/>
            <a:ext cx="1306513" cy="2424113"/>
            <a:chOff x="2268" y="1983"/>
            <a:chExt cx="823" cy="1527"/>
          </a:xfrm>
        </p:grpSpPr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48" name="Oval 40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49" name="Arc 41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19850" name="Arc 42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1" name="Oval 43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2" name="Text Box 44"/>
            <p:cNvSpPr txBox="1">
              <a:spLocks noChangeArrowheads="1"/>
            </p:cNvSpPr>
            <p:nvPr/>
          </p:nvSpPr>
          <p:spPr bwMode="auto">
            <a:xfrm>
              <a:off x="2657" y="327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19853" name="Group 45"/>
          <p:cNvGrpSpPr>
            <a:grpSpLocks/>
          </p:cNvGrpSpPr>
          <p:nvPr/>
        </p:nvGrpSpPr>
        <p:grpSpPr bwMode="auto">
          <a:xfrm>
            <a:off x="5942012" y="2628901"/>
            <a:ext cx="2135188" cy="2386013"/>
            <a:chOff x="3996" y="1983"/>
            <a:chExt cx="1345" cy="1503"/>
          </a:xfrm>
        </p:grpSpPr>
        <p:sp>
          <p:nvSpPr>
            <p:cNvPr id="119854" name="Oval 46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9855" name="Group 47"/>
            <p:cNvGrpSpPr>
              <a:grpSpLocks/>
            </p:cNvGrpSpPr>
            <p:nvPr/>
          </p:nvGrpSpPr>
          <p:grpSpPr bwMode="auto">
            <a:xfrm>
              <a:off x="3996" y="1983"/>
              <a:ext cx="1345" cy="1503"/>
              <a:chOff x="3996" y="1983"/>
              <a:chExt cx="1345" cy="1503"/>
            </a:xfrm>
          </p:grpSpPr>
          <p:sp>
            <p:nvSpPr>
              <p:cNvPr id="119856" name="Line 48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57" name="Group 49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03"/>
                <a:chOff x="3996" y="1983"/>
                <a:chExt cx="1345" cy="1503"/>
              </a:xfrm>
            </p:grpSpPr>
            <p:sp>
              <p:nvSpPr>
                <p:cNvPr id="1198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60" name="Oval 52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62" name="Line 54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63" name="Arc 55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4" name="Oval 56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577" y="3255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19866" name="Rectangle 5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609600"/>
                <a:ext cx="7299562" cy="169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子图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𝑽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sz="2800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的子图。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9600"/>
                <a:ext cx="7299562" cy="1698094"/>
              </a:xfrm>
              <a:prstGeom prst="rect">
                <a:avLst/>
              </a:prstGeom>
              <a:blipFill rotWithShape="1">
                <a:blip r:embed="rId3"/>
                <a:stretch>
                  <a:fillRect l="-1754" r="-1003" b="-8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62000" y="693737"/>
            <a:ext cx="2652713" cy="2735263"/>
            <a:chOff x="528" y="1929"/>
            <a:chExt cx="1671" cy="1723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296" name="Group 8"/>
            <p:cNvGrpSpPr>
              <a:grpSpLocks/>
            </p:cNvGrpSpPr>
            <p:nvPr/>
          </p:nvGrpSpPr>
          <p:grpSpPr bwMode="auto">
            <a:xfrm>
              <a:off x="528" y="1929"/>
              <a:ext cx="1671" cy="1383"/>
              <a:chOff x="528" y="1929"/>
              <a:chExt cx="1671" cy="1383"/>
            </a:xfrm>
          </p:grpSpPr>
          <p:sp>
            <p:nvSpPr>
              <p:cNvPr id="140297" name="Text Box 9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40298" name="Text Box 10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40302" name="Oval 14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3" name="Line 15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4" name="Arc 16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5" name="Arc 17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0306" name="Text Box 18"/>
            <p:cNvSpPr txBox="1">
              <a:spLocks noChangeArrowheads="1"/>
            </p:cNvSpPr>
            <p:nvPr/>
          </p:nvSpPr>
          <p:spPr bwMode="auto">
            <a:xfrm>
              <a:off x="1238" y="332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</p:grpSp>
      <p:grpSp>
        <p:nvGrpSpPr>
          <p:cNvPr id="140307" name="Group 19"/>
          <p:cNvGrpSpPr>
            <a:grpSpLocks/>
          </p:cNvGrpSpPr>
          <p:nvPr/>
        </p:nvGrpSpPr>
        <p:grpSpPr bwMode="auto">
          <a:xfrm>
            <a:off x="3581401" y="609600"/>
            <a:ext cx="1352551" cy="2633663"/>
            <a:chOff x="2268" y="1983"/>
            <a:chExt cx="852" cy="1659"/>
          </a:xfrm>
        </p:grpSpPr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904" y="1983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268" y="309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310" name="Oval 22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1" name="Arc 23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2" name="Arc 24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3" name="Oval 25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452" y="331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5562600" y="719137"/>
            <a:ext cx="2195513" cy="2633663"/>
            <a:chOff x="3996" y="1983"/>
            <a:chExt cx="1383" cy="1659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317" name="Group 29"/>
            <p:cNvGrpSpPr>
              <a:grpSpLocks/>
            </p:cNvGrpSpPr>
            <p:nvPr/>
          </p:nvGrpSpPr>
          <p:grpSpPr bwMode="auto">
            <a:xfrm>
              <a:off x="3996" y="1983"/>
              <a:ext cx="1383" cy="1659"/>
              <a:chOff x="3996" y="1983"/>
              <a:chExt cx="1383" cy="1659"/>
            </a:xfrm>
          </p:grpSpPr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319" name="Group 31"/>
              <p:cNvGrpSpPr>
                <a:grpSpLocks/>
              </p:cNvGrpSpPr>
              <p:nvPr/>
            </p:nvGrpSpPr>
            <p:grpSpPr bwMode="auto">
              <a:xfrm>
                <a:off x="3996" y="1983"/>
                <a:ext cx="1383" cy="1659"/>
                <a:chOff x="3996" y="1983"/>
                <a:chExt cx="1383" cy="1659"/>
              </a:xfrm>
            </p:grpSpPr>
            <p:sp>
              <p:nvSpPr>
                <p:cNvPr id="1403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21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403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40322" name="Oval 34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4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40324" name="Line 36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5" name="Arc 37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6" name="Oval 38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38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4287547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3796508" y="3352800"/>
            <a:ext cx="176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真子图</a:t>
            </a:r>
          </a:p>
        </p:txBody>
      </p: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4479634" y="30673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2" name="Rectangle 44"/>
          <p:cNvSpPr>
            <a:spLocks noChangeArrowheads="1"/>
          </p:cNvSpPr>
          <p:nvPr/>
        </p:nvSpPr>
        <p:spPr bwMode="auto">
          <a:xfrm>
            <a:off x="4479634" y="305785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177507" y="4226719"/>
            <a:ext cx="18422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生成子图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228600" y="304800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生成子图</a:t>
            </a:r>
          </a:p>
        </p:txBody>
      </p:sp>
      <p:sp>
        <p:nvSpPr>
          <p:cNvPr id="140341" name="Rectangle 53"/>
          <p:cNvSpPr>
            <a:spLocks noChangeArrowheads="1"/>
          </p:cNvSpPr>
          <p:nvPr/>
        </p:nvSpPr>
        <p:spPr bwMode="auto">
          <a:xfrm>
            <a:off x="4481089" y="307105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45" name="Rectangle 57"/>
          <p:cNvSpPr>
            <a:spLocks noChangeArrowheads="1"/>
          </p:cNvSpPr>
          <p:nvPr/>
        </p:nvSpPr>
        <p:spPr bwMode="auto">
          <a:xfrm>
            <a:off x="4481089" y="30662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5867400" y="5181600"/>
            <a:ext cx="161766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导出子图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922963" y="3676650"/>
            <a:ext cx="2152650" cy="1447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91507" y="3396734"/>
                <a:ext cx="1408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⊂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507" y="3396734"/>
                <a:ext cx="140897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86707" y="4191000"/>
                <a:ext cx="2572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07" y="4191000"/>
                <a:ext cx="25728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54"/>
              <p:cNvSpPr txBox="1">
                <a:spLocks noChangeArrowheads="1"/>
              </p:cNvSpPr>
              <p:nvPr/>
            </p:nvSpPr>
            <p:spPr bwMode="auto">
              <a:xfrm>
                <a:off x="762000" y="5190609"/>
                <a:ext cx="4914901" cy="525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包含图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之间所有的边</a:t>
                </a:r>
              </a:p>
            </p:txBody>
          </p:sp>
        </mc:Choice>
        <mc:Fallback>
          <p:sp>
            <p:nvSpPr>
              <p:cNvPr id="6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90609"/>
                <a:ext cx="4914901" cy="525463"/>
              </a:xfrm>
              <a:prstGeom prst="rect">
                <a:avLst/>
              </a:prstGeom>
              <a:blipFill>
                <a:blip r:embed="rId5"/>
                <a:stretch>
                  <a:fillRect t="-13793" r="-124" b="-310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403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0" grpId="0"/>
      <p:bldP spid="140337" grpId="0" animBg="1"/>
      <p:bldP spid="140343" grpId="0"/>
      <p:bldP spid="2" grpId="0" animBg="1"/>
      <p:bldP spid="4" grpId="0"/>
      <p:bldP spid="5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41356" y="381000"/>
            <a:ext cx="184303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子图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208087" y="2695575"/>
            <a:ext cx="2286000" cy="17462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84387" y="12954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20749" y="263525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94087" y="2636837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5687" y="2619375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3570287" y="2027237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139949" y="1676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73299" y="1797050"/>
            <a:ext cx="1296988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0275" y="4325937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cxnSp>
        <p:nvCxnSpPr>
          <p:cNvPr id="20" name="直接连接符 19"/>
          <p:cNvCxnSpPr>
            <a:stCxn id="13" idx="6"/>
          </p:cNvCxnSpPr>
          <p:nvPr/>
        </p:nvCxnSpPr>
        <p:spPr bwMode="auto">
          <a:xfrm flipV="1">
            <a:off x="1208087" y="1752600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371600" y="3792537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048000" y="3868737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600200" y="3867149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 flipH="1">
            <a:off x="3124200" y="3792537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6" name="直接连接符 25"/>
          <p:cNvCxnSpPr>
            <a:stCxn id="13" idx="5"/>
            <a:endCxn id="23" idx="1"/>
          </p:cNvCxnSpPr>
          <p:nvPr/>
        </p:nvCxnSpPr>
        <p:spPr bwMode="auto">
          <a:xfrm>
            <a:off x="1185769" y="2749457"/>
            <a:ext cx="436749" cy="114001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3" idx="6"/>
            <a:endCxn id="22" idx="2"/>
          </p:cNvCxnSpPr>
          <p:nvPr/>
        </p:nvCxnSpPr>
        <p:spPr bwMode="auto">
          <a:xfrm>
            <a:off x="1752600" y="3943349"/>
            <a:ext cx="1295400" cy="158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2" idx="7"/>
            <a:endCxn id="12" idx="4"/>
          </p:cNvCxnSpPr>
          <p:nvPr/>
        </p:nvCxnSpPr>
        <p:spPr bwMode="auto">
          <a:xfrm flipV="1">
            <a:off x="3178082" y="2789237"/>
            <a:ext cx="392205" cy="110181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5" idx="3"/>
            <a:endCxn id="23" idx="0"/>
          </p:cNvCxnSpPr>
          <p:nvPr/>
        </p:nvCxnSpPr>
        <p:spPr bwMode="auto">
          <a:xfrm flipH="1">
            <a:off x="1676400" y="1806482"/>
            <a:ext cx="485867" cy="206066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5" idx="4"/>
            <a:endCxn id="22" idx="0"/>
          </p:cNvCxnSpPr>
          <p:nvPr/>
        </p:nvCxnSpPr>
        <p:spPr bwMode="auto">
          <a:xfrm>
            <a:off x="2216149" y="1828800"/>
            <a:ext cx="908051" cy="203993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5"/>
            <a:endCxn id="22" idx="2"/>
          </p:cNvCxnSpPr>
          <p:nvPr/>
        </p:nvCxnSpPr>
        <p:spPr bwMode="auto">
          <a:xfrm>
            <a:off x="1185769" y="2749457"/>
            <a:ext cx="1862231" cy="119548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3" idx="7"/>
            <a:endCxn id="12" idx="3"/>
          </p:cNvCxnSpPr>
          <p:nvPr/>
        </p:nvCxnSpPr>
        <p:spPr bwMode="auto">
          <a:xfrm flipV="1">
            <a:off x="1730282" y="2766919"/>
            <a:ext cx="1786123" cy="112254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5114925" y="1743869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4818062" y="1219200"/>
            <a:ext cx="3030538" cy="3493532"/>
            <a:chOff x="4818062" y="1219200"/>
            <a:chExt cx="3030538" cy="3493532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5981700" y="1219200"/>
              <a:ext cx="3413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18062" y="2652713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7391400" y="26543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953000" y="263683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 flipH="1">
              <a:off x="7467600" y="20447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6037262" y="1693863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6097588" y="4343400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5268913" y="3972580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6945313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497513" y="3884612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 flipH="1">
              <a:off x="7250113" y="38100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54" name="直接连接符 53"/>
            <p:cNvCxnSpPr>
              <a:stCxn id="51" idx="6"/>
              <a:endCxn id="50" idx="2"/>
            </p:cNvCxnSpPr>
            <p:nvPr/>
          </p:nvCxnSpPr>
          <p:spPr bwMode="auto">
            <a:xfrm>
              <a:off x="5649913" y="3960812"/>
              <a:ext cx="1295400" cy="15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>
              <a:stCxn id="50" idx="7"/>
              <a:endCxn id="42" idx="4"/>
            </p:cNvCxnSpPr>
            <p:nvPr/>
          </p:nvCxnSpPr>
          <p:spPr bwMode="auto">
            <a:xfrm flipV="1">
              <a:off x="7075395" y="2806700"/>
              <a:ext cx="392205" cy="11018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>
              <a:stCxn id="51" idx="7"/>
              <a:endCxn id="42" idx="3"/>
            </p:cNvCxnSpPr>
            <p:nvPr/>
          </p:nvCxnSpPr>
          <p:spPr bwMode="auto">
            <a:xfrm flipV="1">
              <a:off x="5627595" y="2784382"/>
              <a:ext cx="1786123" cy="112254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09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60944" y="1014413"/>
            <a:ext cx="7973456" cy="74084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一个具有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条边所组成的图。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2819400"/>
            <a:ext cx="1309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(n,0)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614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零图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819400" y="2863850"/>
            <a:ext cx="3962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没有边的图。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3733800"/>
            <a:ext cx="96081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(1,0)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09600" y="37655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平凡图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5791200" y="2590800"/>
            <a:ext cx="2058987" cy="1301687"/>
            <a:chOff x="1093" y="2227"/>
            <a:chExt cx="1105" cy="547"/>
          </a:xfrm>
        </p:grpSpPr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310" y="267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937" y="2681"/>
              <a:ext cx="47" cy="4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643" y="242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461" y="2227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093" y="2554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958" y="2554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429000" y="3733800"/>
            <a:ext cx="38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810000" y="3886200"/>
            <a:ext cx="127838" cy="152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8600" y="3810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6352977" y="1717158"/>
            <a:ext cx="1295400" cy="914400"/>
          </a:xfrm>
          <a:prstGeom prst="wedgeRoundRectCallout">
            <a:avLst>
              <a:gd name="adj1" fmla="val -246692"/>
              <a:gd name="adj2" fmla="val -51907"/>
              <a:gd name="adj3" fmla="val 16667"/>
            </a:avLst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271662" y="3876677"/>
            <a:ext cx="871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(3,0)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62000" y="4601569"/>
            <a:ext cx="482937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空图：顶点集和边集均为空。</a:t>
            </a: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  <p:bldP spid="31754" grpId="0"/>
      <p:bldP spid="31755" grpId="0"/>
      <p:bldP spid="31763" grpId="0"/>
      <p:bldP spid="31765" grpId="0" animBg="1"/>
      <p:bldP spid="31767" grpId="0" animBg="1"/>
      <p:bldP spid="31768" grpId="0"/>
      <p:bldP spid="317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381000"/>
            <a:ext cx="2209800" cy="703468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7526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507020" y="1905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554246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25554" y="2523005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75122"/>
              <a:gd name="adj2" fmla="val -27930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9918"/>
              <a:gd name="adj2" fmla="val -34325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37637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7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6200" y="3048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完全图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76200" y="914400"/>
            <a:ext cx="8991600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无向完全图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：无向简单图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，如果其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个结点中的每一个均与其余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个结点邻接。 </a:t>
            </a:r>
          </a:p>
        </p:txBody>
      </p:sp>
      <p:grpSp>
        <p:nvGrpSpPr>
          <p:cNvPr id="120848" name="Group 16"/>
          <p:cNvGrpSpPr>
            <a:grpSpLocks/>
          </p:cNvGrpSpPr>
          <p:nvPr/>
        </p:nvGrpSpPr>
        <p:grpSpPr bwMode="auto">
          <a:xfrm>
            <a:off x="871537" y="2667000"/>
            <a:ext cx="3090863" cy="2438400"/>
            <a:chOff x="1562" y="1776"/>
            <a:chExt cx="1947" cy="1536"/>
          </a:xfrm>
        </p:grpSpPr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1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22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2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5" name="Object 23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3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Object 24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4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557337" y="3200400"/>
            <a:ext cx="16764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557337" y="3276600"/>
            <a:ext cx="16764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481137" y="32766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3309937" y="32766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1557337" y="3200400"/>
            <a:ext cx="1752600" cy="1524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 flipH="1">
            <a:off x="1592261" y="4800600"/>
            <a:ext cx="17176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410075" y="2906713"/>
            <a:ext cx="32861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无向完全图中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29111"/>
              </p:ext>
            </p:extLst>
          </p:nvPr>
        </p:nvGraphicFramePr>
        <p:xfrm>
          <a:off x="-84138" y="3048000"/>
          <a:ext cx="95250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45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138" y="3048000"/>
                        <a:ext cx="95250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381000" y="1828800"/>
            <a:ext cx="3810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4481089" y="30662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868" name="Object 36"/>
              <p:cNvSpPr txBox="1"/>
              <p:nvPr/>
            </p:nvSpPr>
            <p:spPr bwMode="auto">
              <a:xfrm>
                <a:off x="4495800" y="3660775"/>
                <a:ext cx="3200400" cy="677863"/>
              </a:xfrm>
              <a:prstGeom prst="rect">
                <a:avLst/>
              </a:prstGeom>
              <a:solidFill>
                <a:srgbClr val="FF00FF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0868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3660775"/>
                <a:ext cx="3200400" cy="6778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869" name="AutoShape 37"/>
          <p:cNvSpPr>
            <a:spLocks noChangeArrowheads="1"/>
          </p:cNvSpPr>
          <p:nvPr/>
        </p:nvSpPr>
        <p:spPr bwMode="auto">
          <a:xfrm>
            <a:off x="5105400" y="5181600"/>
            <a:ext cx="3276600" cy="533400"/>
          </a:xfrm>
          <a:prstGeom prst="wedgeRectCallout">
            <a:avLst>
              <a:gd name="adj1" fmla="val -21659"/>
              <a:gd name="adj2" fmla="val -192560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阶完全图</a:t>
            </a:r>
          </a:p>
        </p:txBody>
      </p:sp>
      <p:sp>
        <p:nvSpPr>
          <p:cNvPr id="29" name="爆炸形 2 28"/>
          <p:cNvSpPr/>
          <p:nvPr/>
        </p:nvSpPr>
        <p:spPr bwMode="auto">
          <a:xfrm>
            <a:off x="7391400" y="2396518"/>
            <a:ext cx="1371600" cy="118088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7" grpId="1" animBg="1"/>
      <p:bldP spid="120858" grpId="0" animBg="1"/>
      <p:bldP spid="120858" grpId="1" animBg="1"/>
      <p:bldP spid="120859" grpId="0" animBg="1"/>
      <p:bldP spid="120859" grpId="1" animBg="1"/>
      <p:bldP spid="120860" grpId="0" animBg="1"/>
      <p:bldP spid="120860" grpId="1" animBg="1"/>
      <p:bldP spid="120861" grpId="0" animBg="1"/>
      <p:bldP spid="120861" grpId="1" animBg="1"/>
      <p:bldP spid="120862" grpId="0" animBg="1"/>
      <p:bldP spid="120862" grpId="1" animBg="1"/>
      <p:bldP spid="120863" grpId="0"/>
      <p:bldP spid="120866" grpId="0" animBg="1"/>
      <p:bldP spid="120869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8600" y="3651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有向完全图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342" name="Text Box 6"/>
              <p:cNvSpPr txBox="1">
                <a:spLocks noChangeArrowheads="1"/>
              </p:cNvSpPr>
              <p:nvPr/>
            </p:nvSpPr>
            <p:spPr bwMode="auto">
              <a:xfrm>
                <a:off x="444274" y="892969"/>
                <a:ext cx="6553200" cy="7601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有向完全图</a:t>
                </a:r>
                <a:r>
                  <a:rPr lang="zh-CN" altLang="en-US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：有向简单图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𝒎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</p:txBody>
          </p:sp>
        </mc:Choice>
        <mc:Fallback>
          <p:sp>
            <p:nvSpPr>
              <p:cNvPr id="142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274" y="892969"/>
                <a:ext cx="6553200" cy="760146"/>
              </a:xfrm>
              <a:prstGeom prst="rect">
                <a:avLst/>
              </a:prstGeom>
              <a:blipFill>
                <a:blip r:embed="rId3"/>
                <a:stretch>
                  <a:fillRect l="-2419" b="-25600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5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11248219"/>
              </p:ext>
            </p:extLst>
          </p:nvPr>
        </p:nvGraphicFramePr>
        <p:xfrm>
          <a:off x="1752600" y="2895600"/>
          <a:ext cx="969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76" name="公式" r:id="rId4" imgW="215640" imgH="228600" progId="Equation.3">
                  <p:embed/>
                </p:oleObj>
              </mc:Choice>
              <mc:Fallback>
                <p:oleObj name="公式" r:id="rId4" imgW="215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969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685800" y="3810000"/>
            <a:ext cx="4267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有向完全图中</a:t>
            </a:r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m=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348" name="Object 12"/>
              <p:cNvSpPr txBox="1"/>
              <p:nvPr/>
            </p:nvSpPr>
            <p:spPr bwMode="auto">
              <a:xfrm>
                <a:off x="3200400" y="2819400"/>
                <a:ext cx="3790950" cy="990600"/>
              </a:xfrm>
              <a:prstGeom prst="rect">
                <a:avLst/>
              </a:prstGeom>
              <a:solidFill>
                <a:srgbClr val="FF00FF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34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819400"/>
                <a:ext cx="3790950" cy="990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6578" y="1863915"/>
                <a:ext cx="88474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" y="1863915"/>
                <a:ext cx="884742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补图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4481089" y="2971800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228600" y="2133600"/>
            <a:ext cx="3698875" cy="3419475"/>
            <a:chOff x="288" y="1584"/>
            <a:chExt cx="2330" cy="2154"/>
          </a:xfrm>
        </p:grpSpPr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57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172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4400" name="Object 16"/>
            <p:cNvGraphicFramePr>
              <a:graphicFrameLocks noChangeAspect="1"/>
            </p:cNvGraphicFramePr>
            <p:nvPr/>
          </p:nvGraphicFramePr>
          <p:xfrm>
            <a:off x="288" y="2160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96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60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71309"/>
                </p:ext>
              </p:extLst>
            </p:nvPr>
          </p:nvGraphicFramePr>
          <p:xfrm>
            <a:off x="1392" y="1584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97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84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1824" y="3360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98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60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3" name="Object 19"/>
            <p:cNvGraphicFramePr>
              <a:graphicFrameLocks noChangeAspect="1"/>
            </p:cNvGraphicFramePr>
            <p:nvPr/>
          </p:nvGraphicFramePr>
          <p:xfrm>
            <a:off x="2304" y="244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99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4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4" name="Oval 20"/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624" y="3264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00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264"/>
                          <a:ext cx="32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838200" y="2819400"/>
            <a:ext cx="12954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762000" y="3810000"/>
            <a:ext cx="609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838200" y="3733800"/>
            <a:ext cx="2514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2286000" y="2819400"/>
            <a:ext cx="10668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1524000" y="5181600"/>
            <a:ext cx="990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667000" y="3810000"/>
            <a:ext cx="7620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1447800" y="2895600"/>
            <a:ext cx="762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209800" y="2895600"/>
            <a:ext cx="381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838200" y="3810000"/>
            <a:ext cx="1752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1447800" y="3810000"/>
            <a:ext cx="19812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416" name="Group 32"/>
          <p:cNvGrpSpPr>
            <a:grpSpLocks/>
          </p:cNvGrpSpPr>
          <p:nvPr/>
        </p:nvGrpSpPr>
        <p:grpSpPr bwMode="auto">
          <a:xfrm>
            <a:off x="4267200" y="2438400"/>
            <a:ext cx="3698875" cy="3038475"/>
            <a:chOff x="2806" y="1920"/>
            <a:chExt cx="2330" cy="1914"/>
          </a:xfrm>
        </p:grpSpPr>
        <p:grpSp>
          <p:nvGrpSpPr>
            <p:cNvPr id="144417" name="Group 33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4418" name="Oval 34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19" name="Oval 35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0" name="Oval 36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1" name="Oval 37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4422" name="Object 38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01" name="公式" r:id="rId13" imgW="177480" imgH="215640" progId="Equation.3">
                      <p:embed/>
                    </p:oleObj>
                  </mc:Choice>
                  <mc:Fallback>
                    <p:oleObj name="公式" r:id="rId13" imgW="177480" imgH="2156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3" name="Object 39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02" name="公式" r:id="rId14" imgW="190440" imgH="215640" progId="Equation.3">
                      <p:embed/>
                    </p:oleObj>
                  </mc:Choice>
                  <mc:Fallback>
                    <p:oleObj name="公式" r:id="rId14" imgW="1904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4" name="Object 40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03" name="公式" r:id="rId15" imgW="190440" imgH="215640" progId="Equation.3">
                      <p:embed/>
                    </p:oleObj>
                  </mc:Choice>
                  <mc:Fallback>
                    <p:oleObj name="公式" r:id="rId15" imgW="190440" imgH="215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5" name="Object 41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04" name="公式" r:id="rId16" imgW="190440" imgH="228600" progId="Equation.3">
                      <p:embed/>
                    </p:oleObj>
                  </mc:Choice>
                  <mc:Fallback>
                    <p:oleObj name="公式" r:id="rId16" imgW="19044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6" name="Oval 4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4427" name="Object 4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05" name="公式" r:id="rId17" imgW="190500" imgH="228600" progId="Equation.3">
                      <p:embed/>
                    </p:oleObj>
                  </mc:Choice>
                  <mc:Fallback>
                    <p:oleObj name="公式" r:id="rId17" imgW="1905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2" name="Line 48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5638800" y="3657600"/>
            <a:ext cx="928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4434" name="AutoShape 50"/>
          <p:cNvSpPr>
            <a:spLocks noChangeArrowheads="1"/>
          </p:cNvSpPr>
          <p:nvPr/>
        </p:nvSpPr>
        <p:spPr bwMode="auto">
          <a:xfrm>
            <a:off x="0" y="4191000"/>
            <a:ext cx="990600" cy="1143000"/>
          </a:xfrm>
          <a:prstGeom prst="wedgeEllipseCallout">
            <a:avLst>
              <a:gd name="adj1" fmla="val 174037"/>
              <a:gd name="adj2" fmla="val -43472"/>
            </a:avLst>
          </a:prstGeom>
          <a:solidFill>
            <a:srgbClr val="FFFF99"/>
          </a:solidFill>
          <a:ln w="635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补图</a:t>
            </a:r>
          </a:p>
        </p:txBody>
      </p:sp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04800" y="5562600"/>
            <a:ext cx="8563861" cy="3715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的补图是由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的所有顶点和为了使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成为完全图所需要添加的那些边所组成的图。</a:t>
            </a:r>
          </a:p>
        </p:txBody>
      </p:sp>
      <p:pic>
        <p:nvPicPr>
          <p:cNvPr id="51" name="Picture 5" descr="STATBAR"/>
          <p:cNvPicPr preferRelativeResize="0"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95300" y="847725"/>
                <a:ext cx="8040599" cy="1696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补图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𝑽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，如果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</a:rPr>
                      <m:t>=&lt;</m:t>
                    </m:r>
                    <m:r>
                      <a:rPr lang="en-US" altLang="zh-CN" sz="2800" b="1" i="1">
                        <a:latin typeface="Cambria Math"/>
                      </a:rPr>
                      <m:t>𝑽</m:t>
                    </m:r>
                    <m:r>
                      <a:rPr lang="en-US" altLang="zh-CN" sz="2800" b="1" i="1">
                        <a:latin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𝑬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𝑬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的补图。</a:t>
                </a: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47725"/>
                <a:ext cx="8040599" cy="1696875"/>
              </a:xfrm>
              <a:prstGeom prst="rect">
                <a:avLst/>
              </a:prstGeom>
              <a:blipFill>
                <a:blip r:embed="rId19"/>
                <a:stretch>
                  <a:fillRect l="-1516" r="-910" b="-9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06" grpId="1" animBg="1"/>
      <p:bldP spid="144407" grpId="0" animBg="1"/>
      <p:bldP spid="144407" grpId="1" animBg="1"/>
      <p:bldP spid="144408" grpId="0" animBg="1"/>
      <p:bldP spid="144409" grpId="0" animBg="1"/>
      <p:bldP spid="144409" grpId="1" animBg="1"/>
      <p:bldP spid="144410" grpId="0" animBg="1"/>
      <p:bldP spid="144410" grpId="1" animBg="1"/>
      <p:bldP spid="144411" grpId="0" animBg="1"/>
      <p:bldP spid="144411" grpId="1" animBg="1"/>
      <p:bldP spid="144412" grpId="0" animBg="1"/>
      <p:bldP spid="144413" grpId="0" animBg="1"/>
      <p:bldP spid="144414" grpId="0" animBg="1"/>
      <p:bldP spid="144415" grpId="0" animBg="1"/>
      <p:bldP spid="144433" grpId="0"/>
      <p:bldP spid="144434" grpId="0" animBg="1"/>
      <p:bldP spid="1444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图的表示法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62000" y="1066800"/>
            <a:ext cx="7620000" cy="541338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定义描述法：用点的集合和边的集合来表示。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286327" y="18288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优点：精确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3625409" y="1828800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缺点：太抽象，不易理解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55638" y="2514600"/>
            <a:ext cx="7878762" cy="541337"/>
          </a:xfrm>
          <a:prstGeom prst="rect">
            <a:avLst/>
          </a:prstGeom>
          <a:solidFill>
            <a:srgbClr val="99FF66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图形表示法：用小圆圈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顶点；线段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7280" y="3284599"/>
            <a:ext cx="2695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优点：形象直观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520655" y="3886200"/>
            <a:ext cx="7327945" cy="125021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矩阵表示法：用二进制的数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1}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表示图中</a:t>
            </a:r>
          </a:p>
          <a:p>
            <a:pPr algn="l">
              <a:lnSpc>
                <a:spcPct val="14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点与点、点与边的关系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3" grpId="0"/>
      <p:bldP spid="129034" grpId="0" animBg="1"/>
      <p:bldP spid="129035" grpId="0"/>
      <p:bldP spid="1290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0" y="304800"/>
            <a:ext cx="369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无向图结点的次数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0" y="4267200"/>
            <a:ext cx="9144000" cy="7524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顶点的度：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在无向图中，指与该顶点相关联的边的条数。</a:t>
            </a:r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2719388" y="1219200"/>
            <a:ext cx="2614612" cy="2667000"/>
            <a:chOff x="225" y="1488"/>
            <a:chExt cx="2266" cy="1914"/>
          </a:xfrm>
        </p:grpSpPr>
        <p:grpSp>
          <p:nvGrpSpPr>
            <p:cNvPr id="130058" name="Group 10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0059" name="Oval 11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0" name="Oval 12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1" name="Oval 1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2" name="Oval 14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0063" name="Object 15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59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4" name="Object 16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0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5" name="Object 17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1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6" name="Object 18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2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067" name="Oval 1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0068" name="Object 20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3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69" name="Line 21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876800" y="20574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4481089" y="29519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8" name="Oval 30"/>
          <p:cNvSpPr>
            <a:spLocks noChangeArrowheads="1"/>
          </p:cNvSpPr>
          <p:nvPr/>
        </p:nvSpPr>
        <p:spPr bwMode="auto">
          <a:xfrm>
            <a:off x="5358562" y="3003205"/>
            <a:ext cx="127838" cy="197195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5029200" y="2362200"/>
            <a:ext cx="3048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6248400" y="1295400"/>
            <a:ext cx="2209800" cy="609600"/>
          </a:xfrm>
          <a:prstGeom prst="wedgeRoundRectCallout">
            <a:avLst>
              <a:gd name="adj1" fmla="val -98278"/>
              <a:gd name="adj2" fmla="val 71616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奇度顶点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497840" y="2209800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762000" y="2590800"/>
            <a:ext cx="2057400" cy="685800"/>
          </a:xfrm>
          <a:prstGeom prst="wedgeRoundRectCallout">
            <a:avLst>
              <a:gd name="adj1" fmla="val 57639"/>
              <a:gd name="adj2" fmla="val -96759"/>
              <a:gd name="adj3" fmla="val 16667"/>
            </a:avLst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偶度顶点</a:t>
            </a:r>
          </a:p>
        </p:txBody>
      </p:sp>
      <p:sp>
        <p:nvSpPr>
          <p:cNvPr id="31" name="爆炸形 2 30"/>
          <p:cNvSpPr/>
          <p:nvPr/>
        </p:nvSpPr>
        <p:spPr bwMode="auto">
          <a:xfrm>
            <a:off x="6096000" y="2552917"/>
            <a:ext cx="2286000" cy="118088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74" grpId="0" animBg="1"/>
      <p:bldP spid="130080" grpId="0" animBg="1"/>
      <p:bldP spid="130081" grpId="0"/>
      <p:bldP spid="130083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3194050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1365250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2243137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2279650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35498"/>
              </p:ext>
            </p:extLst>
          </p:nvPr>
        </p:nvGraphicFramePr>
        <p:xfrm>
          <a:off x="2017712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1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93807"/>
              </p:ext>
            </p:extLst>
          </p:nvPr>
        </p:nvGraphicFramePr>
        <p:xfrm>
          <a:off x="2106612" y="28194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2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28194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06273"/>
              </p:ext>
            </p:extLst>
          </p:nvPr>
        </p:nvGraphicFramePr>
        <p:xfrm>
          <a:off x="3297237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3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7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22770"/>
              </p:ext>
            </p:extLst>
          </p:nvPr>
        </p:nvGraphicFramePr>
        <p:xfrm>
          <a:off x="1023937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4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1441450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H="1" flipV="1">
            <a:off x="2355850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H="1" flipV="1">
            <a:off x="1441450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V="1">
            <a:off x="2432050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4481089" y="309486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5791200" y="4572000"/>
            <a:ext cx="3048000" cy="838200"/>
          </a:xfrm>
          <a:prstGeom prst="wedgeRectCallout">
            <a:avLst>
              <a:gd name="adj1" fmla="val 8282"/>
              <a:gd name="adj2" fmla="val -178787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68" name="Text Box 24"/>
              <p:cNvSpPr txBox="1">
                <a:spLocks noChangeArrowheads="1"/>
              </p:cNvSpPr>
              <p:nvPr/>
            </p:nvSpPr>
            <p:spPr bwMode="auto">
              <a:xfrm>
                <a:off x="762000" y="838200"/>
                <a:ext cx="5791200" cy="203350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在有向图中，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入度：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终点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出度：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起点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16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838200"/>
                <a:ext cx="5791200" cy="2033506"/>
              </a:xfrm>
              <a:prstGeom prst="rect">
                <a:avLst/>
              </a:prstGeom>
              <a:blipFill rotWithShape="1">
                <a:blip r:embed="rId11"/>
                <a:stretch>
                  <a:fillRect l="-2099" b="-3869"/>
                </a:stretch>
              </a:blip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81219"/>
              </p:ext>
            </p:extLst>
          </p:nvPr>
        </p:nvGraphicFramePr>
        <p:xfrm>
          <a:off x="3571875" y="3205926"/>
          <a:ext cx="3962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5" name="公式" r:id="rId12" imgW="1270000" imgH="228600" progId="Equation.3">
                  <p:embed/>
                </p:oleObj>
              </mc:Choice>
              <mc:Fallback>
                <p:oleObj name="公式" r:id="rId12" imgW="1270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205926"/>
                        <a:ext cx="3962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0" y="376535"/>
            <a:ext cx="3552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有向图结点的次数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381000" y="2743200"/>
            <a:ext cx="685800" cy="6143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3124200" y="2895600"/>
            <a:ext cx="1143000" cy="1066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1600200" y="990600"/>
            <a:ext cx="1219200" cy="10668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865188" y="1371600"/>
            <a:ext cx="2614612" cy="2667000"/>
            <a:chOff x="225" y="1488"/>
            <a:chExt cx="2266" cy="1914"/>
          </a:xfrm>
        </p:grpSpPr>
        <p:grpSp>
          <p:nvGrpSpPr>
            <p:cNvPr id="132103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2104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5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6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7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08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2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09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3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0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4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1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5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12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13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6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3022600" y="22098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3175000" y="2514600"/>
            <a:ext cx="3302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1981200" y="1096963"/>
            <a:ext cx="406400" cy="503237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1471613" y="4114800"/>
            <a:ext cx="18049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3330575" y="1084263"/>
            <a:ext cx="5661025" cy="47942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无向图中，有自环，该顶点的度数加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4292933" y="2943225"/>
            <a:ext cx="4299873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度数为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的顶点是悬挂点。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4572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1295400" y="4800600"/>
            <a:ext cx="4299873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度数为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的顶点是孤立点。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0" y="441325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无向图结点的次数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0" grpId="0" animBg="1"/>
      <p:bldP spid="132127" grpId="0" animBg="1"/>
      <p:bldP spid="132125" grpId="0" animBg="1"/>
      <p:bldP spid="132119" grpId="0" animBg="1"/>
      <p:bldP spid="132126" grpId="0" animBg="1"/>
      <p:bldP spid="132128" grpId="0" animBg="1"/>
      <p:bldP spid="1321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1100137" y="1447800"/>
            <a:ext cx="1600200" cy="13716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2736850" y="3019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908050" y="3095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1785937" y="2286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822450" y="4010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85909"/>
              </p:ext>
            </p:extLst>
          </p:nvPr>
        </p:nvGraphicFramePr>
        <p:xfrm>
          <a:off x="1560512" y="3933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4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2" y="3933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50849"/>
              </p:ext>
            </p:extLst>
          </p:nvPr>
        </p:nvGraphicFramePr>
        <p:xfrm>
          <a:off x="2090737" y="19050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5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7" y="19050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18440"/>
              </p:ext>
            </p:extLst>
          </p:nvPr>
        </p:nvGraphicFramePr>
        <p:xfrm>
          <a:off x="2840037" y="2790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6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7" y="2790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60542"/>
              </p:ext>
            </p:extLst>
          </p:nvPr>
        </p:nvGraphicFramePr>
        <p:xfrm>
          <a:off x="566737" y="2790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7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" y="2790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984250" y="2333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H="1" flipV="1">
            <a:off x="1898650" y="2333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 flipV="1">
            <a:off x="984250" y="3171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1974850" y="3095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838200" y="907754"/>
            <a:ext cx="17287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sp>
        <p:nvSpPr>
          <p:cNvPr id="135203" name="Oval 35"/>
          <p:cNvSpPr>
            <a:spLocks noChangeArrowheads="1"/>
          </p:cNvSpPr>
          <p:nvPr/>
        </p:nvSpPr>
        <p:spPr bwMode="auto">
          <a:xfrm>
            <a:off x="1557337" y="1768475"/>
            <a:ext cx="596900" cy="503238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5" name="Line 37"/>
          <p:cNvSpPr>
            <a:spLocks noChangeShapeType="1"/>
          </p:cNvSpPr>
          <p:nvPr/>
        </p:nvSpPr>
        <p:spPr bwMode="auto">
          <a:xfrm>
            <a:off x="1785937" y="17526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2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43804"/>
              </p:ext>
            </p:extLst>
          </p:nvPr>
        </p:nvGraphicFramePr>
        <p:xfrm>
          <a:off x="3648075" y="1455737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8" name="公式" r:id="rId11" imgW="355320" imgH="228600" progId="Equation.3">
                  <p:embed/>
                </p:oleObj>
              </mc:Choice>
              <mc:Fallback>
                <p:oleObj name="公式" r:id="rId11" imgW="35532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455737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53299"/>
              </p:ext>
            </p:extLst>
          </p:nvPr>
        </p:nvGraphicFramePr>
        <p:xfrm>
          <a:off x="3614737" y="2266951"/>
          <a:ext cx="9572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9" name="公式" r:id="rId13" imgW="368280" imgH="228600" progId="Equation.3">
                  <p:embed/>
                </p:oleObj>
              </mc:Choice>
              <mc:Fallback>
                <p:oleObj name="公式" r:id="rId13" imgW="36828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7" y="2266951"/>
                        <a:ext cx="9572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3352800" y="3300413"/>
            <a:ext cx="5486400" cy="1325620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有向图中，某个顶点有自环，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则该顶点的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出度和入度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有向图结点的次数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  <p:bldP spid="1352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47650" y="1070769"/>
            <a:ext cx="8731250" cy="592137"/>
          </a:xfrm>
          <a:prstGeom prst="rect">
            <a:avLst/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次正则图：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每个顶点均有相同度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的图。</a:t>
            </a:r>
          </a:p>
        </p:txBody>
      </p: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243138" y="1905000"/>
            <a:ext cx="3090862" cy="2438400"/>
            <a:chOff x="1413" y="1488"/>
            <a:chExt cx="1947" cy="1536"/>
          </a:xfrm>
        </p:grpSpPr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413" y="1488"/>
              <a:ext cx="1947" cy="1536"/>
              <a:chOff x="1562" y="1776"/>
              <a:chExt cx="1947" cy="1536"/>
            </a:xfrm>
          </p:grpSpPr>
          <p:sp>
            <p:nvSpPr>
              <p:cNvPr id="47112" name="Oval 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7116" name="Object 12"/>
              <p:cNvGraphicFramePr>
                <a:graphicFrameLocks noChangeAspect="1"/>
              </p:cNvGraphicFramePr>
              <p:nvPr/>
            </p:nvGraphicFramePr>
            <p:xfrm>
              <a:off x="1562" y="1776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2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1776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7" name="Object 13"/>
              <p:cNvGraphicFramePr>
                <a:graphicFrameLocks noChangeAspect="1"/>
              </p:cNvGraphicFramePr>
              <p:nvPr/>
            </p:nvGraphicFramePr>
            <p:xfrm>
              <a:off x="3144" y="1782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3" name="公式" r:id="rId5" imgW="190440" imgH="215640" progId="Equation.3">
                      <p:embed/>
                    </p:oleObj>
                  </mc:Choice>
                  <mc:Fallback>
                    <p:oleObj name="公式" r:id="rId5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782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8" name="Object 14"/>
              <p:cNvGraphicFramePr>
                <a:graphicFrameLocks noChangeAspect="1"/>
              </p:cNvGraphicFramePr>
              <p:nvPr/>
            </p:nvGraphicFramePr>
            <p:xfrm>
              <a:off x="1576" y="2928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4" name="公式" r:id="rId7" imgW="190440" imgH="215640" progId="Equation.3">
                      <p:embed/>
                    </p:oleObj>
                  </mc:Choice>
                  <mc:Fallback>
                    <p:oleObj name="公式" r:id="rId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2928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15"/>
              <p:cNvGraphicFramePr>
                <a:graphicFrameLocks noChangeAspect="1"/>
              </p:cNvGraphicFramePr>
              <p:nvPr/>
            </p:nvGraphicFramePr>
            <p:xfrm>
              <a:off x="3195" y="292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5" name="公式" r:id="rId9" imgW="190440" imgH="228600" progId="Equation.3">
                      <p:embed/>
                    </p:oleObj>
                  </mc:Choice>
                  <mc:Fallback>
                    <p:oleObj name="公式" r:id="rId9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292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1872" y="1824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1824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872" y="2832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34000" y="2590800"/>
            <a:ext cx="2833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三次正则图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28600" y="381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正则图</a:t>
            </a:r>
          </a:p>
        </p:txBody>
      </p:sp>
      <p:sp>
        <p:nvSpPr>
          <p:cNvPr id="47129" name="AutoShape 25"/>
          <p:cNvSpPr>
            <a:spLocks noChangeArrowheads="1"/>
          </p:cNvSpPr>
          <p:nvPr/>
        </p:nvSpPr>
        <p:spPr bwMode="auto">
          <a:xfrm>
            <a:off x="914400" y="2743200"/>
            <a:ext cx="838200" cy="838200"/>
          </a:xfrm>
          <a:prstGeom prst="wedgeRoundRectCallout">
            <a:avLst>
              <a:gd name="adj1" fmla="val 182384"/>
              <a:gd name="adj2" fmla="val 54167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10200" y="3505200"/>
            <a:ext cx="3357563" cy="663575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m=dn/2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2226476" y="4480749"/>
            <a:ext cx="3793324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阶零图是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次正则图。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524534" y="5257800"/>
            <a:ext cx="5790666" cy="525401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个顶点的完全图是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(n-1)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次正则图。</a:t>
            </a: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7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/>
      <p:bldP spid="47129" grpId="0" animBg="1"/>
      <p:bldP spid="47130" grpId="0" animBg="1"/>
      <p:bldP spid="47131" grpId="0" animBg="1"/>
      <p:bldP spid="47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76200" y="914400"/>
            <a:ext cx="2614613" cy="2667000"/>
            <a:chOff x="225" y="1488"/>
            <a:chExt cx="2266" cy="191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7222" name="Oval 6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3" name="Oval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5" name="Oval 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7226" name="Object 10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3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7" name="Object 11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4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8" name="Object 12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5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9" name="Object 13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6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0" name="Oval 1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7231" name="Object 15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7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5729711" y="914400"/>
            <a:ext cx="2633663" cy="2743200"/>
            <a:chOff x="192" y="1824"/>
            <a:chExt cx="1659" cy="1728"/>
          </a:xfrm>
        </p:grpSpPr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559" y="2622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0" name="Oval 24"/>
            <p:cNvSpPr>
              <a:spLocks noChangeArrowheads="1"/>
            </p:cNvSpPr>
            <p:nvPr/>
          </p:nvSpPr>
          <p:spPr bwMode="auto">
            <a:xfrm>
              <a:off x="960" y="2160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818" y="3198"/>
            <a:ext cx="19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28" name="公式" r:id="rId13" imgW="139680" imgH="215640" progId="Equation.3">
                    <p:embed/>
                  </p:oleObj>
                </mc:Choice>
                <mc:Fallback>
                  <p:oleObj name="公式" r:id="rId13" imgW="1396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198"/>
                          <a:ext cx="19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1152" y="1920"/>
            <a:ext cx="25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29" name="公式" r:id="rId15" imgW="164880" imgH="215640" progId="Equation.3">
                    <p:embed/>
                  </p:oleObj>
                </mc:Choice>
                <mc:Fallback>
                  <p:oleObj name="公式" r:id="rId15" imgW="1648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5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/>
            <p:cNvGraphicFramePr>
              <a:graphicFrameLocks noChangeAspect="1"/>
            </p:cNvGraphicFramePr>
            <p:nvPr/>
          </p:nvGraphicFramePr>
          <p:xfrm>
            <a:off x="1624" y="2478"/>
            <a:ext cx="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30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78"/>
                          <a:ext cx="227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4" name="Object 28"/>
            <p:cNvGraphicFramePr>
              <a:graphicFrameLocks noChangeAspect="1"/>
            </p:cNvGraphicFramePr>
            <p:nvPr/>
          </p:nvGraphicFramePr>
          <p:xfrm>
            <a:off x="192" y="2478"/>
            <a:ext cx="2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31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8"/>
                          <a:ext cx="2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V="1">
              <a:off x="455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 flipV="1">
              <a:off x="1031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7" name="Line 31"/>
            <p:cNvSpPr>
              <a:spLocks noChangeShapeType="1"/>
            </p:cNvSpPr>
            <p:nvPr/>
          </p:nvSpPr>
          <p:spPr bwMode="auto">
            <a:xfrm flipH="1" flipV="1">
              <a:off x="455" y="2718"/>
              <a:ext cx="528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8" name="Line 32"/>
            <p:cNvSpPr>
              <a:spLocks noChangeShapeType="1"/>
            </p:cNvSpPr>
            <p:nvPr/>
          </p:nvSpPr>
          <p:spPr bwMode="auto">
            <a:xfrm flipV="1">
              <a:off x="1056" y="2670"/>
              <a:ext cx="503" cy="59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9" name="Oval 33"/>
            <p:cNvSpPr>
              <a:spLocks noChangeArrowheads="1"/>
            </p:cNvSpPr>
            <p:nvPr/>
          </p:nvSpPr>
          <p:spPr bwMode="auto">
            <a:xfrm>
              <a:off x="816" y="1828"/>
              <a:ext cx="376" cy="329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>
              <a:off x="960" y="1824"/>
              <a:ext cx="48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7252" name="Oval 36"/>
          <p:cNvSpPr>
            <a:spLocks noChangeArrowheads="1"/>
          </p:cNvSpPr>
          <p:nvPr/>
        </p:nvSpPr>
        <p:spPr bwMode="auto">
          <a:xfrm>
            <a:off x="6061499" y="22098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6975899" y="3124200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5410200" y="3071794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7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83664"/>
              </p:ext>
            </p:extLst>
          </p:nvPr>
        </p:nvGraphicFramePr>
        <p:xfrm>
          <a:off x="2865884" y="929587"/>
          <a:ext cx="29718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2" name="公式" r:id="rId21" imgW="787320" imgH="342720" progId="Equation.3">
                  <p:embed/>
                </p:oleObj>
              </mc:Choice>
              <mc:Fallback>
                <p:oleObj name="公式" r:id="rId21" imgW="78732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884" y="929587"/>
                        <a:ext cx="2971800" cy="1293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7259" name="Text Box 43"/>
              <p:cNvSpPr txBox="1">
                <a:spLocks noChangeArrowheads="1"/>
              </p:cNvSpPr>
              <p:nvPr/>
            </p:nvSpPr>
            <p:spPr bwMode="auto">
              <a:xfrm>
                <a:off x="560811" y="3818620"/>
                <a:ext cx="6324600" cy="1701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45000"/>
                  </a:lnSpc>
                </a:pPr>
                <a:r>
                  <a:rPr lang="zh-CN" altLang="en-US" sz="32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32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设图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G=(V,E),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endParaRPr lang="en-US" altLang="zh-CN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45000"/>
                  </a:lnSpc>
                </a:pPr>
                <a:r>
                  <a:rPr lang="zh-CN" altLang="en-US" sz="4000" b="1" dirty="0">
                    <a:solidFill>
                      <a:srgbClr val="0000FF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4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</m:sub>
                      <m:sup/>
                      <m:e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259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811" y="3818620"/>
                <a:ext cx="6324600" cy="1701108"/>
              </a:xfrm>
              <a:prstGeom prst="rect">
                <a:avLst/>
              </a:prstGeom>
              <a:blipFill>
                <a:blip r:embed="rId23"/>
                <a:stretch>
                  <a:fillRect l="-25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6948911" y="3733800"/>
            <a:ext cx="1828800" cy="178910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rgbClr val="66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36525" y="403225"/>
            <a:ext cx="283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图论的起源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181600" y="118745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</a:p>
        </p:txBody>
      </p: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5420" name="Line 60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5" name="Arc 65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6" name="Arc 66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5430" name="Arc 70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92" name="Group 32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41" name="AutoShape 81"/>
          <p:cNvSpPr>
            <a:spLocks noChangeArrowheads="1"/>
          </p:cNvSpPr>
          <p:nvPr/>
        </p:nvSpPr>
        <p:spPr bwMode="auto">
          <a:xfrm>
            <a:off x="7543800" y="3543300"/>
            <a:ext cx="1219200" cy="1905000"/>
          </a:xfrm>
          <a:prstGeom prst="wedgeEllipseCallout">
            <a:avLst>
              <a:gd name="adj1" fmla="val -68752"/>
              <a:gd name="adj2" fmla="val -42383"/>
            </a:avLst>
          </a:prstGeom>
          <a:solidFill>
            <a:schemeClr val="accent5">
              <a:lumMod val="90000"/>
            </a:schemeClr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七桥问题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420" grpId="0" animBg="1"/>
      <p:bldP spid="15421" grpId="0" animBg="1"/>
      <p:bldP spid="15423" grpId="0" animBg="1"/>
      <p:bldP spid="15425" grpId="0" animBg="1"/>
      <p:bldP spid="15426" grpId="0" animBg="1"/>
      <p:bldP spid="15429" grpId="0" animBg="1"/>
      <p:bldP spid="15430" grpId="0" animBg="1"/>
      <p:bldP spid="154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9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1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3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74" name="Rectangle 5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381000" y="914400"/>
            <a:ext cx="8382000" cy="13747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、某次开会的人员到会后相互握手，说明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与奇数个人握手的人数一定是偶数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304800" y="2613443"/>
            <a:ext cx="11050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 </a:t>
            </a:r>
          </a:p>
        </p:txBody>
      </p: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1676400" y="2667002"/>
            <a:ext cx="4438651" cy="587376"/>
            <a:chOff x="711" y="1675"/>
            <a:chExt cx="2796" cy="370"/>
          </a:xfrm>
        </p:grpSpPr>
        <p:sp>
          <p:nvSpPr>
            <p:cNvPr id="133180" name="Text Box 60"/>
            <p:cNvSpPr txBox="1">
              <a:spLocks noChangeArrowheads="1"/>
            </p:cNvSpPr>
            <p:nvPr/>
          </p:nvSpPr>
          <p:spPr bwMode="auto">
            <a:xfrm>
              <a:off x="711" y="1675"/>
              <a:ext cx="114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开会人员</a:t>
              </a:r>
            </a:p>
          </p:txBody>
        </p:sp>
        <p:sp>
          <p:nvSpPr>
            <p:cNvPr id="133181" name="Text Box 61"/>
            <p:cNvSpPr txBox="1">
              <a:spLocks noChangeArrowheads="1"/>
            </p:cNvSpPr>
            <p:nvPr/>
          </p:nvSpPr>
          <p:spPr bwMode="auto">
            <a:xfrm>
              <a:off x="2876" y="1675"/>
              <a:ext cx="63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结点</a:t>
              </a:r>
            </a:p>
          </p:txBody>
        </p:sp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1872" y="1872"/>
              <a:ext cx="1008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685800" y="3535360"/>
            <a:ext cx="6465888" cy="587374"/>
            <a:chOff x="432" y="2227"/>
            <a:chExt cx="4073" cy="370"/>
          </a:xfrm>
        </p:grpSpPr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432" y="2227"/>
              <a:ext cx="173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相互握手的人 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2775" y="2227"/>
              <a:ext cx="173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结点之间的边 </a:t>
              </a:r>
            </a:p>
          </p:txBody>
        </p:sp>
        <p:sp>
          <p:nvSpPr>
            <p:cNvPr id="133186" name="Line 66"/>
            <p:cNvSpPr>
              <a:spLocks noChangeShapeType="1"/>
            </p:cNvSpPr>
            <p:nvPr/>
          </p:nvSpPr>
          <p:spPr bwMode="auto">
            <a:xfrm>
              <a:off x="2016" y="2400"/>
              <a:ext cx="864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33187" name="AutoShape 67"/>
          <p:cNvSpPr>
            <a:spLocks noChangeArrowheads="1"/>
          </p:cNvSpPr>
          <p:nvPr/>
        </p:nvSpPr>
        <p:spPr bwMode="auto">
          <a:xfrm>
            <a:off x="7010400" y="2667000"/>
            <a:ext cx="1752600" cy="609600"/>
          </a:xfrm>
          <a:prstGeom prst="wedgeRectCallout">
            <a:avLst>
              <a:gd name="adj1" fmla="val -144292"/>
              <a:gd name="adj2" fmla="val 63801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无向简单图</a:t>
            </a:r>
          </a:p>
        </p:txBody>
      </p:sp>
      <p:sp>
        <p:nvSpPr>
          <p:cNvPr id="133188" name="Text Box 68"/>
          <p:cNvSpPr txBox="1">
            <a:spLocks noChangeArrowheads="1"/>
          </p:cNvSpPr>
          <p:nvPr/>
        </p:nvSpPr>
        <p:spPr bwMode="auto">
          <a:xfrm>
            <a:off x="762000" y="4267200"/>
            <a:ext cx="8229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与奇数个人握手者对应图中的奇次数结点。 </a:t>
            </a: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1204913" y="5029200"/>
            <a:ext cx="7253287" cy="586957"/>
          </a:xfrm>
          <a:prstGeom prst="rect">
            <a:avLst/>
          </a:prstGeom>
          <a:pattFill prst="pct5">
            <a:fgClr>
              <a:schemeClr val="accent6">
                <a:lumMod val="25000"/>
                <a:lumOff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根据定理，奇次数结点的个数为偶数。 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8600" y="44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7" grpId="0" animBg="1"/>
      <p:bldP spid="133178" grpId="0"/>
      <p:bldP spid="133187" grpId="0" animBg="1"/>
      <p:bldP spid="133188" grpId="0"/>
      <p:bldP spid="1331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914400" y="990600"/>
            <a:ext cx="6858000" cy="1571842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推论：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n,m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图中奇度顶点必为偶数个。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4557289" y="2905107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79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78725"/>
              </p:ext>
            </p:extLst>
          </p:nvPr>
        </p:nvGraphicFramePr>
        <p:xfrm>
          <a:off x="2133600" y="2895600"/>
          <a:ext cx="4267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公式" r:id="rId3" imgW="1460500" imgH="368300" progId="Equation.3">
                  <p:embed/>
                </p:oleObj>
              </mc:Choice>
              <mc:Fallback>
                <p:oleObj name="公式" r:id="rId3" imgW="14605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2672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5562600" y="3581400"/>
            <a:ext cx="1066800" cy="0"/>
          </a:xfrm>
          <a:prstGeom prst="line">
            <a:avLst/>
          </a:prstGeom>
          <a:noFill/>
          <a:ln w="857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结点的次数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92" y="1066800"/>
            <a:ext cx="7893508" cy="13849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在一个班级的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位同学之间，由于意见不同，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能否出现每位同学恰好与其他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位同学意见一致？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554" y="2590800"/>
            <a:ext cx="7007046" cy="138499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分析：以同学为顶点，两个同学意见一致，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则连接一个条边。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784" y="403860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每位同学恰好与其他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位同学意见一致</a:t>
            </a: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0840" y="4758005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每个顶点度数为</a:t>
            </a:r>
            <a:r>
              <a:rPr lang="en-US" altLang="zh-CN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3810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6200" y="884238"/>
            <a:ext cx="8839200" cy="137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练习：设图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个结点，每个结点的次数不是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，试证明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中至少有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次结点或至少有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次结点。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28600" y="2430463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81000" y="3048000"/>
            <a:ext cx="8534400" cy="586957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根据图论中定理，任何图中奇次结点数为偶数。 </a:t>
            </a:r>
            <a:endParaRPr lang="zh-CN" altLang="en-US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311275" y="3886200"/>
            <a:ext cx="68502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次结点的个数只能为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968981" y="4572000"/>
            <a:ext cx="72606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次结点的个数则为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课堂练习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  <p:bldP spid="141321" grpId="0"/>
      <p:bldP spid="1413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25950" y="2209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681287" y="2133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595687" y="1066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519487" y="3276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757487" y="11430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19" name="Arc 11"/>
          <p:cNvSpPr>
            <a:spLocks/>
          </p:cNvSpPr>
          <p:nvPr/>
        </p:nvSpPr>
        <p:spPr bwMode="auto">
          <a:xfrm flipV="1">
            <a:off x="2833687" y="1143000"/>
            <a:ext cx="762000" cy="1066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2833687" y="2209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3595687" y="1219200"/>
            <a:ext cx="7620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3581400" y="6858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572000" y="20224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657600" y="3200400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2438400" y="19462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2819400" y="1108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138487" y="15287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2895600" y="2632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3962400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3581400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4191000" y="1108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820761" y="3657600"/>
            <a:ext cx="7485039" cy="203350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itchFamily="18" charset="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itchFamily="18" charset="2"/>
              </a:rPr>
              <a:t>权：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附在边旁说明某种信息的数据。</a:t>
            </a:r>
            <a:endParaRPr kumimoji="1" lang="zh-CN" altLang="en-US" sz="2800" b="1" dirty="0">
              <a:solidFill>
                <a:srgbClr val="8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 2" pitchFamily="18" charset="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有权边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带权边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带有权的边。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有权图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带权图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图中的边均是有权边之图。 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152400" y="381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带权图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5877322" y="1627251"/>
            <a:ext cx="1986756" cy="825372"/>
          </a:xfrm>
          <a:prstGeom prst="wedgeEllipseCallout">
            <a:avLst>
              <a:gd name="adj1" fmla="val -158745"/>
              <a:gd name="adj2" fmla="val 13272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正权图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219869" y="381000"/>
            <a:ext cx="252333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图的同构（了解）</a:t>
            </a: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4768850" y="1143000"/>
            <a:ext cx="2470150" cy="2667000"/>
            <a:chOff x="741" y="960"/>
            <a:chExt cx="1556" cy="1680"/>
          </a:xfrm>
        </p:grpSpPr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 flipH="1" flipV="1">
              <a:off x="783" y="1413"/>
              <a:ext cx="753" cy="11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 flipH="1" flipV="1">
              <a:off x="1560" y="1011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 flipH="1">
              <a:off x="1536" y="1392"/>
              <a:ext cx="720" cy="12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801" y="1395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 flipV="1">
              <a:off x="780" y="1008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208" y="135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741" y="135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807" y="2163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214" y="211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47" y="211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1501" y="96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1501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762000" y="1447800"/>
            <a:ext cx="2460625" cy="1981200"/>
            <a:chOff x="3396" y="957"/>
            <a:chExt cx="1550" cy="1248"/>
          </a:xfrm>
        </p:grpSpPr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3792" y="1440"/>
              <a:ext cx="384" cy="5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4176" y="1392"/>
              <a:ext cx="336" cy="6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3792" y="2016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4464" y="197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4140" y="134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3" name="Oval 31"/>
            <p:cNvSpPr>
              <a:spLocks noChangeArrowheads="1"/>
            </p:cNvSpPr>
            <p:nvPr/>
          </p:nvSpPr>
          <p:spPr bwMode="auto">
            <a:xfrm>
              <a:off x="3757" y="196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64" name="Group 32"/>
          <p:cNvGrpSpPr>
            <a:grpSpLocks/>
          </p:cNvGrpSpPr>
          <p:nvPr/>
        </p:nvGrpSpPr>
        <p:grpSpPr bwMode="auto">
          <a:xfrm>
            <a:off x="2971800" y="3744913"/>
            <a:ext cx="2514600" cy="2427287"/>
            <a:chOff x="2016" y="2551"/>
            <a:chExt cx="1584" cy="1529"/>
          </a:xfrm>
        </p:grpSpPr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04" y="2832"/>
              <a:ext cx="1008" cy="105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016" y="2592"/>
              <a:ext cx="1584" cy="14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3186" y="360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2748" y="278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9" name="Oval 37"/>
            <p:cNvSpPr>
              <a:spLocks noChangeArrowheads="1"/>
            </p:cNvSpPr>
            <p:nvPr/>
          </p:nvSpPr>
          <p:spPr bwMode="auto">
            <a:xfrm>
              <a:off x="3351" y="379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0" name="Oval 38"/>
            <p:cNvSpPr>
              <a:spLocks noChangeArrowheads="1"/>
            </p:cNvSpPr>
            <p:nvPr/>
          </p:nvSpPr>
          <p:spPr bwMode="auto">
            <a:xfrm>
              <a:off x="2172" y="379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1" name="Oval 39"/>
            <p:cNvSpPr>
              <a:spLocks noChangeArrowheads="1"/>
            </p:cNvSpPr>
            <p:nvPr/>
          </p:nvSpPr>
          <p:spPr bwMode="auto">
            <a:xfrm>
              <a:off x="2749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Oval 40"/>
            <p:cNvSpPr>
              <a:spLocks noChangeArrowheads="1"/>
            </p:cNvSpPr>
            <p:nvPr/>
          </p:nvSpPr>
          <p:spPr bwMode="auto">
            <a:xfrm>
              <a:off x="2356" y="3593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AutoShape 43"/>
          <p:cNvSpPr>
            <a:spLocks noChangeArrowheads="1"/>
          </p:cNvSpPr>
          <p:nvPr/>
        </p:nvSpPr>
        <p:spPr bwMode="auto">
          <a:xfrm>
            <a:off x="6400800" y="3810000"/>
            <a:ext cx="2209800" cy="838200"/>
          </a:xfrm>
          <a:prstGeom prst="wedgeRoundRectCallout">
            <a:avLst>
              <a:gd name="adj1" fmla="val -95905"/>
              <a:gd name="adj2" fmla="val -5000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同构图</a:t>
            </a:r>
          </a:p>
        </p:txBody>
      </p: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64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981200" y="3005138"/>
            <a:ext cx="4038600" cy="576262"/>
          </a:xfrm>
          <a:prstGeom prst="rect">
            <a:avLst/>
          </a:prstGeom>
          <a:solidFill>
            <a:srgbClr val="FF99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/>
          </p:nvPr>
        </p:nvGraphicFramePr>
        <p:xfrm>
          <a:off x="381000" y="990600"/>
          <a:ext cx="82613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1" name="文档" r:id="rId3" imgW="3496421" imgH="1188572" progId="Word.Document.8">
                  <p:embed/>
                </p:oleObj>
              </mc:Choice>
              <mc:Fallback>
                <p:oleObj name="文档" r:id="rId3" imgW="3496421" imgH="11885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2613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295400" y="2590800"/>
            <a:ext cx="2362200" cy="0"/>
          </a:xfrm>
          <a:prstGeom prst="line">
            <a:avLst/>
          </a:prstGeom>
          <a:noFill/>
          <a:ln w="825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7466" name="AutoShape 10"/>
          <p:cNvSpPr>
            <a:spLocks noChangeArrowheads="1"/>
          </p:cNvSpPr>
          <p:nvPr/>
        </p:nvSpPr>
        <p:spPr bwMode="auto">
          <a:xfrm>
            <a:off x="533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顶点数量相同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2819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边数量相同</a:t>
            </a:r>
          </a:p>
        </p:txBody>
      </p:sp>
      <p:sp>
        <p:nvSpPr>
          <p:cNvPr id="147468" name="AutoShape 12"/>
          <p:cNvSpPr>
            <a:spLocks noChangeArrowheads="1"/>
          </p:cNvSpPr>
          <p:nvPr/>
        </p:nvSpPr>
        <p:spPr bwMode="auto">
          <a:xfrm>
            <a:off x="5181600" y="4572000"/>
            <a:ext cx="2667000" cy="990600"/>
          </a:xfrm>
          <a:prstGeom prst="wedgeRectCallout">
            <a:avLst>
              <a:gd name="adj1" fmla="val -6606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对应顶点度数相同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3810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图的同构（了解）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4" grpId="0" animBg="1"/>
      <p:bldP spid="147466" grpId="0" animBg="1"/>
      <p:bldP spid="147467" grpId="0" animBg="1"/>
      <p:bldP spid="1474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2559050" y="1343025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071563" y="2843213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071563" y="13430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2559050" y="2843213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767610"/>
              </p:ext>
            </p:extLst>
          </p:nvPr>
        </p:nvGraphicFramePr>
        <p:xfrm>
          <a:off x="609600" y="914400"/>
          <a:ext cx="396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0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968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08305"/>
              </p:ext>
            </p:extLst>
          </p:nvPr>
        </p:nvGraphicFramePr>
        <p:xfrm>
          <a:off x="2652713" y="923925"/>
          <a:ext cx="469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1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923925"/>
                        <a:ext cx="4699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86187"/>
              </p:ext>
            </p:extLst>
          </p:nvPr>
        </p:nvGraphicFramePr>
        <p:xfrm>
          <a:off x="609600" y="2667000"/>
          <a:ext cx="415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2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5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46299"/>
              </p:ext>
            </p:extLst>
          </p:nvPr>
        </p:nvGraphicFramePr>
        <p:xfrm>
          <a:off x="2719388" y="2628900"/>
          <a:ext cx="40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3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628900"/>
                        <a:ext cx="4048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1219200" y="13716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1219200" y="1447800"/>
            <a:ext cx="13716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H="1">
            <a:off x="1143000" y="1447800"/>
            <a:ext cx="14478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1219200" y="29718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400800" y="19812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572000" y="20574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5486400" y="12192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486400" y="29718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94528"/>
              </p:ext>
            </p:extLst>
          </p:nvPr>
        </p:nvGraphicFramePr>
        <p:xfrm>
          <a:off x="5224463" y="2895600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4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895600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05515"/>
              </p:ext>
            </p:extLst>
          </p:nvPr>
        </p:nvGraphicFramePr>
        <p:xfrm>
          <a:off x="5287963" y="609600"/>
          <a:ext cx="407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5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609600"/>
                        <a:ext cx="4079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9817"/>
              </p:ext>
            </p:extLst>
          </p:nvPr>
        </p:nvGraphicFramePr>
        <p:xfrm>
          <a:off x="6503988" y="1752600"/>
          <a:ext cx="360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6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1752600"/>
                        <a:ext cx="3603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25369"/>
              </p:ext>
            </p:extLst>
          </p:nvPr>
        </p:nvGraphicFramePr>
        <p:xfrm>
          <a:off x="4230688" y="1752600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7" name="公式" r:id="rId17" imgW="152280" imgH="228600" progId="Equation.3">
                  <p:embed/>
                </p:oleObj>
              </mc:Choice>
              <mc:Fallback>
                <p:oleObj name="公式" r:id="rId17" imgW="152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752600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46482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H="1" flipV="1">
            <a:off x="55626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 flipH="1" flipV="1">
            <a:off x="4648200" y="2133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 flipV="1">
            <a:off x="5638800" y="2057400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295400" y="3741738"/>
            <a:ext cx="1524000" cy="2125662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p2 : V2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p3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V3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p4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V4</a:t>
            </a:r>
          </a:p>
        </p:txBody>
      </p:sp>
      <p:grpSp>
        <p:nvGrpSpPr>
          <p:cNvPr id="150559" name="Group 31"/>
          <p:cNvGrpSpPr>
            <a:grpSpLocks/>
          </p:cNvGrpSpPr>
          <p:nvPr/>
        </p:nvGrpSpPr>
        <p:grpSpPr bwMode="auto">
          <a:xfrm>
            <a:off x="4286250" y="3276600"/>
            <a:ext cx="2759075" cy="2662238"/>
            <a:chOff x="2700" y="2064"/>
            <a:chExt cx="1738" cy="1677"/>
          </a:xfrm>
        </p:grpSpPr>
        <p:sp>
          <p:nvSpPr>
            <p:cNvPr id="150560" name="Oval 32"/>
            <p:cNvSpPr>
              <a:spLocks noChangeArrowheads="1"/>
            </p:cNvSpPr>
            <p:nvPr/>
          </p:nvSpPr>
          <p:spPr bwMode="auto">
            <a:xfrm>
              <a:off x="4128" y="2886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1" name="Oval 33"/>
            <p:cNvSpPr>
              <a:spLocks noChangeArrowheads="1"/>
            </p:cNvSpPr>
            <p:nvPr/>
          </p:nvSpPr>
          <p:spPr bwMode="auto">
            <a:xfrm>
              <a:off x="2976" y="2934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2" name="Oval 34"/>
            <p:cNvSpPr>
              <a:spLocks noChangeArrowheads="1"/>
            </p:cNvSpPr>
            <p:nvPr/>
          </p:nvSpPr>
          <p:spPr bwMode="auto">
            <a:xfrm>
              <a:off x="3552" y="2406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3" name="Oval 35"/>
            <p:cNvSpPr>
              <a:spLocks noChangeArrowheads="1"/>
            </p:cNvSpPr>
            <p:nvPr/>
          </p:nvSpPr>
          <p:spPr bwMode="auto">
            <a:xfrm>
              <a:off x="3552" y="3510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0564" name="Object 36"/>
            <p:cNvGraphicFramePr>
              <a:graphicFrameLocks noChangeAspect="1"/>
            </p:cNvGraphicFramePr>
            <p:nvPr/>
          </p:nvGraphicFramePr>
          <p:xfrm>
            <a:off x="4176" y="2742"/>
            <a:ext cx="26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78" name="公式" r:id="rId19" imgW="190440" imgH="215640" progId="Equation.3">
                    <p:embed/>
                  </p:oleObj>
                </mc:Choice>
                <mc:Fallback>
                  <p:oleObj name="公式" r:id="rId19" imgW="1904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42"/>
                          <a:ext cx="26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5" name="Object 37"/>
            <p:cNvGraphicFramePr>
              <a:graphicFrameLocks noChangeAspect="1"/>
            </p:cNvGraphicFramePr>
            <p:nvPr/>
          </p:nvGraphicFramePr>
          <p:xfrm>
            <a:off x="3648" y="3363"/>
            <a:ext cx="31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79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3"/>
                          <a:ext cx="31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6" name="Object 38"/>
            <p:cNvGraphicFramePr>
              <a:graphicFrameLocks noChangeAspect="1"/>
            </p:cNvGraphicFramePr>
            <p:nvPr/>
          </p:nvGraphicFramePr>
          <p:xfrm>
            <a:off x="3628" y="2064"/>
            <a:ext cx="29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80" name="公式" r:id="rId23" imgW="190440" imgH="215640" progId="Equation.3">
                    <p:embed/>
                  </p:oleObj>
                </mc:Choice>
                <mc:Fallback>
                  <p:oleObj name="公式" r:id="rId23" imgW="19044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064"/>
                          <a:ext cx="29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7" name="Object 39"/>
            <p:cNvGraphicFramePr>
              <a:graphicFrameLocks noChangeAspect="1"/>
            </p:cNvGraphicFramePr>
            <p:nvPr/>
          </p:nvGraphicFramePr>
          <p:xfrm>
            <a:off x="2700" y="2784"/>
            <a:ext cx="2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81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84"/>
                          <a:ext cx="25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68" name="Line 40"/>
          <p:cNvSpPr>
            <a:spLocks noChangeShapeType="1"/>
          </p:cNvSpPr>
          <p:nvPr/>
        </p:nvSpPr>
        <p:spPr bwMode="auto">
          <a:xfrm flipV="1">
            <a:off x="5715000" y="47244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69" name="Line 41"/>
          <p:cNvSpPr>
            <a:spLocks noChangeShapeType="1"/>
          </p:cNvSpPr>
          <p:nvPr/>
        </p:nvSpPr>
        <p:spPr bwMode="auto">
          <a:xfrm flipH="1" flipV="1">
            <a:off x="4800600" y="4800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0" name="Line 42"/>
          <p:cNvSpPr>
            <a:spLocks noChangeShapeType="1"/>
          </p:cNvSpPr>
          <p:nvPr/>
        </p:nvSpPr>
        <p:spPr bwMode="auto">
          <a:xfrm flipH="1" flipV="1">
            <a:off x="5715000" y="3962400"/>
            <a:ext cx="838200" cy="685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1" name="Line 43"/>
          <p:cNvSpPr>
            <a:spLocks noChangeShapeType="1"/>
          </p:cNvSpPr>
          <p:nvPr/>
        </p:nvSpPr>
        <p:spPr bwMode="auto">
          <a:xfrm flipV="1">
            <a:off x="4800600" y="38862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668713" y="5876925"/>
            <a:ext cx="4191000" cy="461665"/>
          </a:xfrm>
          <a:prstGeom prst="rect">
            <a:avLst/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有向边也存在对应关系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8.1.3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图的同构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8" grpId="0" animBg="1"/>
      <p:bldP spid="150568" grpId="0" animBg="1"/>
      <p:bldP spid="150569" grpId="0" animBg="1"/>
      <p:bldP spid="150570" grpId="0" animBg="1"/>
      <p:bldP spid="150571" grpId="0" animBg="1"/>
      <p:bldP spid="1505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848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§8.2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通路、回路与连通图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3810000" y="33528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例题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942260" y="290146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123193" y="12660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23193" y="27900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84793" y="27138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808324" y="10374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2942260" y="1400908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952332" y="290146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952332" y="149469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1161798" y="1494692"/>
            <a:ext cx="1780462" cy="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1057065" y="1682262"/>
            <a:ext cx="0" cy="121920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161798" y="2995246"/>
            <a:ext cx="1780462" cy="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3046993" y="1588477"/>
            <a:ext cx="0" cy="1312985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742866" y="1119554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114800" y="3200400"/>
            <a:ext cx="2528887" cy="586957"/>
          </a:xfrm>
          <a:prstGeom prst="rect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1,e2,4,e3,3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191000" y="1066800"/>
            <a:ext cx="1250156" cy="783934"/>
          </a:xfrm>
          <a:prstGeom prst="rect">
            <a:avLst/>
          </a:prstGeom>
          <a:pattFill prst="pct7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1,4,3</a:t>
            </a:r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51208" idx="2"/>
            <a:endCxn id="51216" idx="6"/>
          </p:cNvCxnSpPr>
          <p:nvPr/>
        </p:nvCxnSpPr>
        <p:spPr bwMode="auto">
          <a:xfrm flipH="1" flipV="1">
            <a:off x="1161798" y="1588477"/>
            <a:ext cx="1780462" cy="1406770"/>
          </a:xfrm>
          <a:prstGeom prst="straightConnector1">
            <a:avLst/>
          </a:prstGeom>
          <a:solidFill>
            <a:srgbClr val="00FF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836160" y="10784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768" y="20690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64368" y="30596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221" y="21452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368" y="198120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176713" y="2209800"/>
            <a:ext cx="1462087" cy="586957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e2, e3</a:t>
            </a:r>
          </a:p>
        </p:txBody>
      </p:sp>
      <p:sp>
        <p:nvSpPr>
          <p:cNvPr id="50" name="AutoShape 12"/>
          <p:cNvSpPr>
            <a:spLocks noChangeArrowheads="1"/>
          </p:cNvSpPr>
          <p:nvPr/>
        </p:nvSpPr>
        <p:spPr bwMode="auto">
          <a:xfrm>
            <a:off x="3810000" y="44958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</a:p>
        </p:txBody>
      </p:sp>
      <p:sp>
        <p:nvSpPr>
          <p:cNvPr id="51" name="AutoShape 13"/>
          <p:cNvSpPr>
            <a:spLocks noChangeArrowheads="1"/>
          </p:cNvSpPr>
          <p:nvPr/>
        </p:nvSpPr>
        <p:spPr bwMode="auto">
          <a:xfrm>
            <a:off x="5638800" y="4495800"/>
            <a:ext cx="1066800" cy="762000"/>
          </a:xfrm>
          <a:prstGeom prst="wedgeRoundRectCallout">
            <a:avLst>
              <a:gd name="adj1" fmla="val -24108"/>
              <a:gd name="adj2" fmla="val -15125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7391400" y="2362200"/>
            <a:ext cx="1066800" cy="762000"/>
          </a:xfrm>
          <a:prstGeom prst="wedgeRoundRectCallout">
            <a:avLst>
              <a:gd name="adj1" fmla="val -236608"/>
              <a:gd name="adj2" fmla="val -400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长度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0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nimBg="1"/>
      <p:bldP spid="51208" grpId="1" animBg="1"/>
      <p:bldP spid="51216" grpId="0" animBg="1"/>
      <p:bldP spid="51216" grpId="1" animBg="1"/>
      <p:bldP spid="51232" grpId="0" animBg="1"/>
      <p:bldP spid="51237" grpId="0" animBg="1"/>
      <p:bldP spid="49" grpId="0" animBg="1"/>
      <p:bldP spid="50" grpId="0" animBg="1"/>
      <p:bldP spid="50" grpId="1" animBg="1"/>
      <p:bldP spid="51" grpId="0" animBg="1"/>
      <p:bldP spid="51" grpId="1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19200" y="26670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§8.1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5943600" y="12192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2057400" y="1219200"/>
            <a:ext cx="7620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0663" y="441325"/>
            <a:ext cx="160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2133600" y="3048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6553200" y="2895600"/>
            <a:ext cx="1066800" cy="762000"/>
          </a:xfrm>
          <a:prstGeom prst="wedgeRoundRectCallout">
            <a:avLst>
              <a:gd name="adj1" fmla="val -88394"/>
              <a:gd name="adj2" fmla="val -182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2786" y="1404523"/>
                <a:ext cx="5607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𝑷</m:t>
                    </m:r>
                    <m:r>
                      <a:rPr lang="en-US" altLang="zh-CN" sz="36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600" b="1" i="1">
                        <a:latin typeface="Cambria Math"/>
                      </a:rPr>
                      <m:t>,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6" y="1404523"/>
                <a:ext cx="5607241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781800" y="4572000"/>
            <a:ext cx="1371600" cy="914400"/>
          </a:xfrm>
          <a:prstGeom prst="cloudCallout">
            <a:avLst>
              <a:gd name="adj1" fmla="val -35117"/>
              <a:gd name="adj2" fmla="val -148787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</a:t>
            </a: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  <p:bldP spid="151560" grpId="0" animBg="1"/>
      <p:bldP spid="151564" grpId="0" animBg="1"/>
      <p:bldP spid="151564" grpId="1" animBg="1"/>
      <p:bldP spid="151565" grpId="0" animBg="1"/>
      <p:bldP spid="151565" grpId="1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4800" y="3657600"/>
            <a:ext cx="8458200" cy="81756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若通路中的所有边互不相同称为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通路。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838200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若通路中的所有顶点互不相同称为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通路。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953000" y="1066800"/>
            <a:ext cx="33670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:1,2,4,1,3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4876800" y="1828800"/>
            <a:ext cx="336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Q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 dirty="0">
              <a:latin typeface="Times New Roman" pitchFamily="18" charset="0"/>
            </a:endParaRPr>
          </a:p>
        </p:txBody>
      </p:sp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1447800" y="5257800"/>
            <a:ext cx="6477000" cy="758824"/>
            <a:chOff x="1248" y="3475"/>
            <a:chExt cx="3792" cy="478"/>
          </a:xfrm>
        </p:grpSpPr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1248" y="3475"/>
              <a:ext cx="114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基本通路</a:t>
              </a:r>
            </a:p>
          </p:txBody>
        </p:sp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2400" y="3488"/>
              <a:ext cx="967" cy="465"/>
            </a:xfrm>
            <a:prstGeom prst="rightArrow">
              <a:avLst>
                <a:gd name="adj1" fmla="val 50000"/>
                <a:gd name="adj2" fmla="val 58113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360" y="3499"/>
              <a:ext cx="168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简单通路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136525" y="385762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特殊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315200" y="2971800"/>
            <a:ext cx="1876132" cy="649399"/>
          </a:xfrm>
          <a:prstGeom prst="wedgeRoundRectCallout">
            <a:avLst>
              <a:gd name="adj1" fmla="val -19934"/>
              <a:gd name="adj2" fmla="val 112832"/>
              <a:gd name="adj3" fmla="val 16667"/>
            </a:avLst>
          </a:prstGeom>
          <a:solidFill>
            <a:schemeClr val="accent6">
              <a:lumMod val="25000"/>
              <a:lumOff val="75000"/>
            </a:schemeClr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复杂通路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953000" y="2620963"/>
            <a:ext cx="18288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R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7315200" y="1905000"/>
            <a:ext cx="1219200" cy="914400"/>
          </a:xfrm>
          <a:prstGeom prst="wedgeEllipseCallout">
            <a:avLst>
              <a:gd name="adj1" fmla="val -117968"/>
              <a:gd name="adj2" fmla="val 60593"/>
            </a:avLst>
          </a:prstGeom>
          <a:solidFill>
            <a:srgbClr val="FFFF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pic>
        <p:nvPicPr>
          <p:cNvPr id="3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  <p:bldP spid="52253" grpId="0"/>
      <p:bldP spid="52255" grpId="0"/>
      <p:bldP spid="2" grpId="0" animBg="1"/>
      <p:bldP spid="36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:1,2,3,2,1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257800" y="20574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228600" y="4032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特殊回路</a:t>
            </a: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453044" y="3657600"/>
            <a:ext cx="8081356" cy="203350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基本回路</a:t>
            </a:r>
            <a:r>
              <a:rPr lang="en-US" altLang="zh-CN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</a:t>
            </a:r>
            <a:r>
              <a:rPr lang="en-US" altLang="zh-CN" sz="28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：若回路长度大于等于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，且所有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顶点除了起点和终点是相同点外，没有其他相同顶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点在回路中出现。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613672" y="916170"/>
            <a:ext cx="1460455" cy="513191"/>
          </a:xfrm>
          <a:prstGeom prst="wedgeRoundRectCallout">
            <a:avLst>
              <a:gd name="adj1" fmla="val -123023"/>
              <a:gd name="adj2" fmla="val 50914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简单回路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/>
      <p:bldP spid="77865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762000" y="1219200"/>
            <a:ext cx="7620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676400" y="1295400"/>
            <a:ext cx="7620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685800" y="22860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2438400" y="22098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762000" y="3352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62000" y="2286000"/>
            <a:ext cx="16002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62000" y="21336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838200" y="2209800"/>
            <a:ext cx="152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3124200" y="10969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(1,5,2,4,5,2,1,5)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6172200" y="990600"/>
            <a:ext cx="18288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124200" y="20113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334000" y="1905000"/>
            <a:ext cx="2743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简单通路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3186113" y="2849563"/>
            <a:ext cx="382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(1,5,2,4)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181600" y="2743200"/>
            <a:ext cx="2895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基本通路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329113" y="3778250"/>
            <a:ext cx="2452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latin typeface="Times New Roman" pitchFamily="18" charset="0"/>
              </a:rPr>
              <a:t>(1,5,2,1)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433513" y="3886200"/>
            <a:ext cx="25288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(1,5,2,4,3)</a:t>
            </a:r>
          </a:p>
        </p:txBody>
      </p:sp>
      <p:sp>
        <p:nvSpPr>
          <p:cNvPr id="53289" name="AutoShape 41"/>
          <p:cNvSpPr>
            <a:spLocks noChangeArrowheads="1"/>
          </p:cNvSpPr>
          <p:nvPr/>
        </p:nvSpPr>
        <p:spPr bwMode="auto">
          <a:xfrm>
            <a:off x="6172200" y="4686300"/>
            <a:ext cx="2438400" cy="762000"/>
          </a:xfrm>
          <a:prstGeom prst="wedgeEllipseCallout">
            <a:avLst>
              <a:gd name="adj1" fmla="val -84172"/>
              <a:gd name="adj2" fmla="val -95950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基本回路</a:t>
            </a:r>
          </a:p>
        </p:txBody>
      </p:sp>
      <p:sp>
        <p:nvSpPr>
          <p:cNvPr id="53290" name="AutoShape 42"/>
          <p:cNvSpPr>
            <a:spLocks noChangeArrowheads="1"/>
          </p:cNvSpPr>
          <p:nvPr/>
        </p:nvSpPr>
        <p:spPr bwMode="auto">
          <a:xfrm>
            <a:off x="1981200" y="5029200"/>
            <a:ext cx="1676400" cy="838200"/>
          </a:xfrm>
          <a:prstGeom prst="wedgeRectCallout">
            <a:avLst>
              <a:gd name="adj1" fmla="val 7954"/>
              <a:gd name="adj2" fmla="val -1276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完备通路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60325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8" grpId="0"/>
      <p:bldP spid="53279" grpId="0"/>
      <p:bldP spid="53280" grpId="0"/>
      <p:bldP spid="53281" grpId="0"/>
      <p:bldP spid="53282" grpId="0"/>
      <p:bldP spid="53287" grpId="0"/>
      <p:bldP spid="53288" grpId="0"/>
      <p:bldP spid="53289" grpId="0" animBg="1"/>
      <p:bldP spid="53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686800" cy="24860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8.2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一个有向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图中任何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基本通路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长度不超过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(n-1)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，而任何基本回路长度均不超过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12725" y="441325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定理</a:t>
            </a: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9050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971800" y="4572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785348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787479" y="2813653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86765"/>
              <a:gd name="adj2" fmla="val -7396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8624"/>
              <a:gd name="adj2" fmla="val 15544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41837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渡河问题：</a:t>
            </a:r>
          </a:p>
        </p:txBody>
      </p:sp>
      <p:pic>
        <p:nvPicPr>
          <p:cNvPr id="54280" name="Picture 8" descr="MC90044618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17938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81600" y="1143000"/>
            <a:ext cx="70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914400" y="2209800"/>
            <a:ext cx="1778000" cy="1981200"/>
            <a:chOff x="576" y="1392"/>
            <a:chExt cx="1120" cy="1248"/>
          </a:xfrm>
        </p:grpSpPr>
        <p:pic>
          <p:nvPicPr>
            <p:cNvPr id="54284" name="Picture 12" descr="MC900417506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92"/>
              <a:ext cx="1120" cy="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816" y="2275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3505200" y="3200400"/>
            <a:ext cx="1819275" cy="1606550"/>
            <a:chOff x="2208" y="2016"/>
            <a:chExt cx="1146" cy="1012"/>
          </a:xfrm>
        </p:grpSpPr>
        <p:pic>
          <p:nvPicPr>
            <p:cNvPr id="54282" name="Picture 10" descr="MC90044142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08"/>
              <a:ext cx="1146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544" y="2016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6019800" y="1981200"/>
            <a:ext cx="2006600" cy="1574800"/>
            <a:chOff x="3792" y="1248"/>
            <a:chExt cx="1264" cy="992"/>
          </a:xfrm>
        </p:grpSpPr>
        <p:pic>
          <p:nvPicPr>
            <p:cNvPr id="54285" name="Picture 13" descr="MC90044161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248"/>
              <a:ext cx="1024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792" y="1644"/>
              <a:ext cx="3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281237" y="4876800"/>
            <a:ext cx="1376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FWSH</a:t>
            </a:r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3810000" y="4800600"/>
            <a:ext cx="1371600" cy="660400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8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81600" y="4692650"/>
            <a:ext cx="146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ru-RU" altLang="zh-CN" sz="36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Ф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26219" y="403225"/>
            <a:ext cx="27455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实例求解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92" grpId="0"/>
      <p:bldP spid="54294" grpId="0" animBg="1"/>
      <p:bldP spid="542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42913" y="1016000"/>
            <a:ext cx="7669212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FWSH  FWS FWH FSH WSH FW  FS FH </a:t>
            </a:r>
          </a:p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WS WH SH F W S H Ф 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875213" y="11430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867400" y="10668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7239000" y="990600"/>
            <a:ext cx="685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85800" y="1981200"/>
            <a:ext cx="457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057400" y="19050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667000" y="1828800"/>
            <a:ext cx="457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228600" y="2590800"/>
            <a:ext cx="7718425" cy="2506663"/>
            <a:chOff x="183" y="1562"/>
            <a:chExt cx="4862" cy="1579"/>
          </a:xfrm>
        </p:grpSpPr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183" y="1994"/>
              <a:ext cx="78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FWSH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104" y="2064"/>
              <a:ext cx="5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WH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2007" y="1562"/>
              <a:ext cx="29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2727" y="1610"/>
              <a:ext cx="55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FSH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959" y="2810"/>
              <a:ext cx="3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2727" y="2810"/>
              <a:ext cx="60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FWS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3447" y="2287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3975" y="2287"/>
              <a:ext cx="37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FS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4743" y="2095"/>
              <a:ext cx="30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l-GR" altLang="zh-CN" sz="2800" b="1" dirty="0">
                  <a:solidFill>
                    <a:srgbClr val="FF0066"/>
                  </a:solidFill>
                  <a:latin typeface="Times New Roman" pitchFamily="18" charset="0"/>
                  <a:cs typeface="Arial" charset="0"/>
                </a:rPr>
                <a:t>Φ</a:t>
              </a: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1824" y="2256"/>
              <a:ext cx="65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FWH</a:t>
              </a:r>
            </a:p>
          </p:txBody>
        </p:sp>
      </p:grp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1066800" y="4038600"/>
            <a:ext cx="9906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2209800" y="4038600"/>
            <a:ext cx="5334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V="1">
            <a:off x="2819400" y="3200400"/>
            <a:ext cx="381000" cy="7620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3352800" y="31242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819400" y="41148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3352800" y="44958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4343400" y="3124200"/>
            <a:ext cx="1066800" cy="5334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V="1">
            <a:off x="4495800" y="3810000"/>
            <a:ext cx="914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562600" y="37338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6553200" y="3733800"/>
            <a:ext cx="7620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914400" y="3048000"/>
            <a:ext cx="6553200" cy="1524000"/>
            <a:chOff x="576" y="1776"/>
            <a:chExt cx="4128" cy="960"/>
          </a:xfrm>
        </p:grpSpPr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4032" y="2112"/>
              <a:ext cx="96" cy="144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2" name="Oval 36"/>
            <p:cNvSpPr>
              <a:spLocks noChangeArrowheads="1"/>
            </p:cNvSpPr>
            <p:nvPr/>
          </p:nvSpPr>
          <p:spPr bwMode="auto">
            <a:xfrm>
              <a:off x="129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4" name="Oval 38"/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43" name="Oval 47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228600" y="4032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实例求解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31" grpId="0" animBg="1"/>
      <p:bldP spid="55333" grpId="0" animBg="1"/>
      <p:bldP spid="55335" grpId="0" animBg="1"/>
      <p:bldP spid="55336" grpId="0" animBg="1"/>
      <p:bldP spid="55337" grpId="0" animBg="1"/>
      <p:bldP spid="55338" grpId="0" animBg="1"/>
      <p:bldP spid="55339" grpId="0" animBg="1"/>
      <p:bldP spid="55340" grpId="0" animBg="1"/>
      <p:bldP spid="55341" grpId="0" animBg="1"/>
      <p:bldP spid="55341" grpId="1" animBg="1"/>
      <p:bldP spid="55342" grpId="0" animBg="1"/>
      <p:bldP spid="5534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066800" y="1143000"/>
            <a:ext cx="3090863" cy="2438400"/>
            <a:chOff x="1562" y="1776"/>
            <a:chExt cx="1947" cy="1536"/>
          </a:xfrm>
        </p:grpSpPr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4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5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6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7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795463" y="16764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7192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795463" y="32766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5480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1463675" y="1408113"/>
            <a:ext cx="669925" cy="49688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3276600" y="2990850"/>
            <a:ext cx="708025" cy="496888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419600" y="2657377"/>
            <a:ext cx="131027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1,2,3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343400" y="1819177"/>
            <a:ext cx="176688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1,2,4,3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54000" y="441325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1055688" y="3810000"/>
            <a:ext cx="7173912" cy="138717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G=(V,E),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P,Q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是两个顶点 ，若存在一条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的通路，则称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可达（连通）。</a:t>
            </a:r>
          </a:p>
        </p:txBody>
      </p:sp>
      <p:sp>
        <p:nvSpPr>
          <p:cNvPr id="57377" name="AutoShape 33"/>
          <p:cNvSpPr>
            <a:spLocks noChangeArrowheads="1"/>
          </p:cNvSpPr>
          <p:nvPr/>
        </p:nvSpPr>
        <p:spPr bwMode="auto">
          <a:xfrm>
            <a:off x="85725" y="5676900"/>
            <a:ext cx="2438400" cy="685800"/>
          </a:xfrm>
          <a:prstGeom prst="wedgeRoundRectCallout">
            <a:avLst>
              <a:gd name="adj1" fmla="val -11719"/>
              <a:gd name="adj2" fmla="val -221760"/>
              <a:gd name="adj3" fmla="val 16667"/>
            </a:avLst>
          </a:prstGeom>
          <a:solidFill>
            <a:schemeClr val="accent1">
              <a:lumMod val="90000"/>
            </a:schemeClr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6477000" y="2057400"/>
            <a:ext cx="2438400" cy="685800"/>
          </a:xfrm>
          <a:prstGeom prst="wedgeRoundRectCallout">
            <a:avLst>
              <a:gd name="adj1" fmla="val -71875"/>
              <a:gd name="adj2" fmla="val 67129"/>
              <a:gd name="adj3" fmla="val 16667"/>
            </a:avLst>
          </a:prstGeom>
          <a:solidFill>
            <a:srgbClr val="99FF66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短程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43400" y="980977"/>
            <a:ext cx="37338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1,2,4,1,2,3</a:t>
            </a: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64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8" grpId="0" animBg="1"/>
      <p:bldP spid="57369" grpId="0"/>
      <p:bldP spid="57370" grpId="0"/>
      <p:bldP spid="57376" grpId="0" animBg="1"/>
      <p:bldP spid="57377" grpId="0" animBg="1"/>
      <p:bldP spid="26" grpId="0" animBg="1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8601" y="4413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短程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307975" y="3805238"/>
            <a:ext cx="79756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短程（距离）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：两个顶点间有若干条通路，必有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一条长度最短（经过的边最少）。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533400" y="20574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P1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:1,4,2,3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5257800" y="2209800"/>
          <a:ext cx="2971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8" name="公式" r:id="rId3" imgW="825500" imgH="241300" progId="Equation.3">
                  <p:embed/>
                </p:oleObj>
              </mc:Choice>
              <mc:Fallback>
                <p:oleObj name="公式" r:id="rId3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971800" cy="852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5334000" y="990600"/>
          <a:ext cx="2895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49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895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AutoShape 39"/>
          <p:cNvSpPr>
            <a:spLocks noChangeArrowheads="1"/>
          </p:cNvSpPr>
          <p:nvPr/>
        </p:nvSpPr>
        <p:spPr bwMode="auto">
          <a:xfrm>
            <a:off x="2743200" y="5791200"/>
            <a:ext cx="3886200" cy="914400"/>
          </a:xfrm>
          <a:prstGeom prst="wedgeRectCallout">
            <a:avLst>
              <a:gd name="adj1" fmla="val -97181"/>
              <a:gd name="adj2" fmla="val -190454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短程一定是基本通路？</a:t>
            </a: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1676400" y="1676400"/>
            <a:ext cx="1600200" cy="1371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52400" y="828675"/>
            <a:ext cx="199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00200" y="1263650"/>
            <a:ext cx="412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30275" y="1873250"/>
            <a:ext cx="2133600" cy="2667000"/>
            <a:chOff x="586" y="1180"/>
            <a:chExt cx="1344" cy="1680"/>
          </a:xfrm>
        </p:grpSpPr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 flipV="1">
              <a:off x="1258" y="1228"/>
              <a:ext cx="62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692" y="1920"/>
              <a:ext cx="1180" cy="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1210" y="19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1" name="Arc 23"/>
            <p:cNvSpPr>
              <a:spLocks/>
            </p:cNvSpPr>
            <p:nvPr/>
          </p:nvSpPr>
          <p:spPr bwMode="auto">
            <a:xfrm flipH="1">
              <a:off x="586" y="11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2" name="Arc 24"/>
            <p:cNvSpPr>
              <a:spLocks/>
            </p:cNvSpPr>
            <p:nvPr/>
          </p:nvSpPr>
          <p:spPr bwMode="auto">
            <a:xfrm>
              <a:off x="682" y="19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3" name="Arc 25"/>
            <p:cNvSpPr>
              <a:spLocks/>
            </p:cNvSpPr>
            <p:nvPr/>
          </p:nvSpPr>
          <p:spPr bwMode="auto">
            <a:xfrm flipV="1">
              <a:off x="682" y="11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4" name="Arc 26"/>
            <p:cNvSpPr>
              <a:spLocks/>
            </p:cNvSpPr>
            <p:nvPr/>
          </p:nvSpPr>
          <p:spPr bwMode="auto">
            <a:xfrm flipH="1" flipV="1">
              <a:off x="586" y="19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2362200" y="1173163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(B,C)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3657600" y="10668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是由非空结点集合 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3886200" y="2819400"/>
            <a:ext cx="2069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以及边集合 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4479634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990600" y="5054501"/>
            <a:ext cx="1561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G=(V,E) 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4479634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9794" y="1981200"/>
                <a:ext cx="3204082" cy="52322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94" y="1981200"/>
                <a:ext cx="3204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629" y="3554740"/>
                <a:ext cx="2952411" cy="52322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9" y="3554740"/>
                <a:ext cx="295241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55629" y="4423110"/>
                <a:ext cx="2654637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𝒊𝒌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9" y="4423110"/>
                <a:ext cx="2654637" cy="6313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74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4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4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4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 animBg="1"/>
      <p:bldP spid="17419" grpId="0" animBg="1"/>
      <p:bldP spid="17419" grpId="1" animBg="1"/>
      <p:bldP spid="17420" grpId="0" animBg="1"/>
      <p:bldP spid="17420" grpId="1" animBg="1"/>
      <p:bldP spid="17421" grpId="0" animBg="1"/>
      <p:bldP spid="17421" grpId="1" animBg="1"/>
      <p:bldP spid="17422" grpId="0" animBg="1"/>
      <p:bldP spid="17422" grpId="1" animBg="1"/>
      <p:bldP spid="17460" grpId="0"/>
      <p:bldP spid="17464" grpId="0"/>
      <p:bldP spid="17468" grpId="0"/>
      <p:bldP spid="2" grpId="0" animBg="1"/>
      <p:bldP spid="46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4" name="Rectangle 56"/>
          <p:cNvSpPr>
            <a:spLocks noChangeArrowheads="1"/>
          </p:cNvSpPr>
          <p:nvPr/>
        </p:nvSpPr>
        <p:spPr bwMode="auto">
          <a:xfrm>
            <a:off x="3962400" y="1066800"/>
            <a:ext cx="1981200" cy="2209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5181600" y="381000"/>
            <a:ext cx="2895600" cy="2362200"/>
          </a:xfrm>
          <a:prstGeom prst="ellipse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4800" y="3881438"/>
            <a:ext cx="8458200" cy="1390650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一个无向图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，如果它的任何两结点间均是可达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的，则称图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为连通图；否则，称为非连通图。 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85800" y="1219200"/>
            <a:ext cx="8382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2209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85800" y="2286000"/>
            <a:ext cx="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762000" y="3352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1676400" y="1295400"/>
            <a:ext cx="6858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1357313" y="32670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(a)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334000" y="3048000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(b)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无向图连通性</a:t>
            </a: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V="1">
            <a:off x="4343400" y="4572000"/>
            <a:ext cx="3505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25" name="AutoShape 57"/>
          <p:cNvSpPr>
            <a:spLocks noChangeArrowheads="1"/>
          </p:cNvSpPr>
          <p:nvPr/>
        </p:nvSpPr>
        <p:spPr bwMode="auto">
          <a:xfrm>
            <a:off x="7086600" y="2819400"/>
            <a:ext cx="1905000" cy="838200"/>
          </a:xfrm>
          <a:prstGeom prst="wedgeEllipseCallout">
            <a:avLst>
              <a:gd name="adj1" fmla="val -106250"/>
              <a:gd name="adj2" fmla="val -48106"/>
            </a:avLst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0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4" grpId="0" animBg="1"/>
      <p:bldP spid="58423" grpId="0" animBg="1"/>
      <p:bldP spid="58374" grpId="0" animBg="1"/>
      <p:bldP spid="58421" grpId="0" animBg="1"/>
      <p:bldP spid="584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0" y="457200"/>
            <a:ext cx="4419600" cy="3200400"/>
          </a:xfrm>
          <a:prstGeom prst="rect">
            <a:avLst/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4" name="Oval 10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128713" y="4137025"/>
            <a:ext cx="7329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无向图中结点的连通性是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等价关系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1676400" y="1905000"/>
            <a:ext cx="1905000" cy="838200"/>
          </a:xfrm>
          <a:prstGeom prst="wedgeRectCallout">
            <a:avLst>
              <a:gd name="adj1" fmla="val 61250"/>
              <a:gd name="adj2" fmla="val -6060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595313" y="2076450"/>
            <a:ext cx="106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w(G)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无向图非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/>
      <p:bldP spid="154647" grpId="0" animBg="1"/>
      <p:bldP spid="1546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65113" y="1066800"/>
            <a:ext cx="8726487" cy="25939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一个有向连通图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弱连通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：如果忽略边的方向后其无向图是连通的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单向连通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：如果其任何两点间至少存在一向是可达的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强连通：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如果其任何两点间均是互相可达的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1066800" y="3622675"/>
            <a:ext cx="1535113" cy="2362200"/>
            <a:chOff x="672" y="2282"/>
            <a:chExt cx="967" cy="1488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15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720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488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095" y="228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72" y="348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768" y="2592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816" y="3408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248" y="2640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999" y="340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3265488" y="3657600"/>
            <a:ext cx="1535112" cy="2362200"/>
            <a:chOff x="2057" y="2304"/>
            <a:chExt cx="967" cy="1488"/>
          </a:xfrm>
        </p:grpSpPr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2480" y="230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057" y="35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825" y="343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153" y="2614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H="1">
              <a:off x="2201" y="3430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33" y="2662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2384" y="3430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(b)</a:t>
              </a:r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2112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7" name="Oval 45"/>
            <p:cNvSpPr>
              <a:spLocks noChangeArrowheads="1"/>
            </p:cNvSpPr>
            <p:nvPr/>
          </p:nvSpPr>
          <p:spPr bwMode="auto">
            <a:xfrm>
              <a:off x="2544" y="2544"/>
              <a:ext cx="96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8" name="Oval 46"/>
            <p:cNvSpPr>
              <a:spLocks noChangeArrowheads="1"/>
            </p:cNvSpPr>
            <p:nvPr/>
          </p:nvSpPr>
          <p:spPr bwMode="auto">
            <a:xfrm>
              <a:off x="2880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932488" y="3581400"/>
            <a:ext cx="1535112" cy="2362200"/>
            <a:chOff x="3737" y="2256"/>
            <a:chExt cx="967" cy="1488"/>
          </a:xfrm>
        </p:grpSpPr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4160" y="225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3737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4505" y="338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 flipV="1">
              <a:off x="3833" y="2566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4313" y="2614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4064" y="338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(c)</a:t>
              </a:r>
            </a:p>
          </p:txBody>
        </p:sp>
        <p:sp>
          <p:nvSpPr>
            <p:cNvPr id="59439" name="Oval 4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0" name="Oval 48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136525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有向图连通性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932488" y="533400"/>
            <a:ext cx="1763712" cy="1371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7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20169" y="403225"/>
            <a:ext cx="252303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有向图强连通判定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66800" y="990600"/>
            <a:ext cx="2667000" cy="2438400"/>
            <a:chOff x="1066800" y="990600"/>
            <a:chExt cx="1535113" cy="2362200"/>
          </a:xfrm>
        </p:grpSpPr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1738313" y="9906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1066800" y="28956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2286000" y="2778125"/>
              <a:ext cx="3159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 flipV="1">
              <a:off x="1219200" y="1482725"/>
              <a:ext cx="609600" cy="12954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2" name="Line 14"/>
            <p:cNvSpPr>
              <a:spLocks noChangeShapeType="1"/>
            </p:cNvSpPr>
            <p:nvPr/>
          </p:nvSpPr>
          <p:spPr bwMode="auto">
            <a:xfrm flipH="1">
              <a:off x="1295400" y="2778125"/>
              <a:ext cx="1066800" cy="762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3" name="Line 15"/>
            <p:cNvSpPr>
              <a:spLocks noChangeShapeType="1"/>
            </p:cNvSpPr>
            <p:nvPr/>
          </p:nvSpPr>
          <p:spPr bwMode="auto">
            <a:xfrm>
              <a:off x="1981200" y="1558925"/>
              <a:ext cx="381000" cy="11430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585913" y="2778125"/>
              <a:ext cx="460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  <p:sp>
          <p:nvSpPr>
            <p:cNvPr id="155665" name="Oval 17"/>
            <p:cNvSpPr>
              <a:spLocks noChangeArrowheads="1"/>
            </p:cNvSpPr>
            <p:nvPr/>
          </p:nvSpPr>
          <p:spPr bwMode="auto">
            <a:xfrm>
              <a:off x="1828800" y="14478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5666" name="Oval 18"/>
            <p:cNvSpPr>
              <a:spLocks noChangeArrowheads="1"/>
            </p:cNvSpPr>
            <p:nvPr/>
          </p:nvSpPr>
          <p:spPr bwMode="auto">
            <a:xfrm>
              <a:off x="2362200" y="26670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1143000" y="27432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505200" y="1295400"/>
            <a:ext cx="1981200" cy="1143000"/>
          </a:xfrm>
          <a:prstGeom prst="cloudCallout">
            <a:avLst>
              <a:gd name="adj1" fmla="val -115866"/>
              <a:gd name="adj2" fmla="val 20000"/>
            </a:avLst>
          </a:prstGeom>
          <a:solidFill>
            <a:srgbClr val="FFFF99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回路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533400" y="3692576"/>
            <a:ext cx="4738688" cy="601662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一个有向图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是强连通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5486400" y="3810000"/>
            <a:ext cx="1447800" cy="457200"/>
          </a:xfrm>
          <a:prstGeom prst="leftRightArrow">
            <a:avLst>
              <a:gd name="adj1" fmla="val 50000"/>
              <a:gd name="adj2" fmla="val 63333"/>
            </a:avLst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27063" y="4914900"/>
            <a:ext cx="8288337" cy="6016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中有一个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，它至少</a:t>
            </a:r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包含每个顶点一次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1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 animBg="1"/>
      <p:bldP spid="155669" grpId="0" animBg="1"/>
      <p:bldP spid="155670" grpId="0" animBg="1"/>
      <p:bldP spid="15567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90600"/>
            <a:ext cx="8540750" cy="2438400"/>
          </a:xfrm>
          <a:solidFill>
            <a:schemeClr val="accent1"/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，已知：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会英语，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会汉语和英语，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会英语、意大利语和俄语，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会日语和汉语，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会德语和意大利语，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会法语、日语和俄语，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会法语和德语，试问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个人中，是否任意两个人都能交谈（必要时可借助翻译）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234" y="403225"/>
            <a:ext cx="207356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9000"/>
            <a:ext cx="8052204" cy="523220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解：以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作为顶点，能讲同一语言作一边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045075" y="44958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892675" y="5324476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04289" y="3733800"/>
            <a:ext cx="3501194" cy="2595265"/>
            <a:chOff x="1904289" y="3733800"/>
            <a:chExt cx="3501194" cy="2595265"/>
          </a:xfrm>
        </p:grpSpPr>
        <p:sp>
          <p:nvSpPr>
            <p:cNvPr id="7" name="椭圆 6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11" idx="7"/>
              <a:endCxn id="7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11" idx="4"/>
              <a:endCxn id="9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7" idx="6"/>
              <a:endCxn id="12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2" idx="6"/>
              <a:endCxn id="8" idx="1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7" idx="3"/>
              <a:endCxn id="9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>
              <a:stCxn id="9" idx="6"/>
              <a:endCxn id="8" idx="2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>
              <a:stCxn id="9" idx="6"/>
              <a:endCxn id="13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>
              <a:stCxn id="13" idx="6"/>
              <a:endCxn id="10" idx="2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>
              <a:stCxn id="8" idx="3"/>
              <a:endCxn id="10" idx="0"/>
            </p:cNvCxnSpPr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组合 33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904289" y="4876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31878" y="56388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椭圆形标注 36"/>
          <p:cNvSpPr/>
          <p:nvPr/>
        </p:nvSpPr>
        <p:spPr bwMode="auto">
          <a:xfrm>
            <a:off x="6796782" y="4545493"/>
            <a:ext cx="1265436" cy="738814"/>
          </a:xfrm>
          <a:prstGeom prst="wedgeEllipseCallout">
            <a:avLst>
              <a:gd name="adj1" fmla="val -179726"/>
              <a:gd name="adj2" fmla="val 30070"/>
            </a:avLst>
          </a:prstGeom>
          <a:blipFill>
            <a:blip r:embed="rId2"/>
            <a:tile tx="0" ty="0" sx="100000" sy="100000" flip="none" algn="tl"/>
          </a:blip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连通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-113207" y="6042986"/>
            <a:ext cx="2780207" cy="738814"/>
          </a:xfrm>
          <a:prstGeom prst="wedgeEllipseCallout">
            <a:avLst>
              <a:gd name="adj1" fmla="val 72462"/>
              <a:gd name="adj2" fmla="val -96123"/>
            </a:avLst>
          </a:prstGeom>
          <a:blipFill>
            <a:blip r:embed="rId3"/>
            <a:tile tx="0" ty="0" sx="100000" sy="100000" flip="none" algn="tl"/>
          </a:blip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简单无向图</a:t>
            </a: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96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37" grpId="0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4008835" cy="28194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sp>
        <p:nvSpPr>
          <p:cNvPr id="9" name="流程图: 可选过程 8"/>
          <p:cNvSpPr/>
          <p:nvPr/>
        </p:nvSpPr>
        <p:spPr bwMode="auto">
          <a:xfrm>
            <a:off x="2895600" y="3200400"/>
            <a:ext cx="838200" cy="609600"/>
          </a:xfrm>
          <a:prstGeom prst="flowChartAlternateProcess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441" y="990600"/>
            <a:ext cx="3057247" cy="2031325"/>
          </a:xfrm>
          <a:prstGeom prst="rect">
            <a:avLst/>
          </a:prstGeom>
          <a:pattFill prst="pct7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无人机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山东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出发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侦查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后回到江苏。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235" y="3177659"/>
            <a:ext cx="4852611" cy="52322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请利用图论的知识解答问题。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7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9906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981075"/>
            <a:ext cx="4134465" cy="523220"/>
          </a:xfrm>
          <a:prstGeom prst="rect">
            <a:avLst/>
          </a:prstGeom>
          <a:pattFill prst="pct8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省份抽象为图当中的顶点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7007" y="1544360"/>
            <a:ext cx="3775393" cy="523220"/>
          </a:xfrm>
          <a:prstGeom prst="rect">
            <a:avLst/>
          </a:prstGeom>
          <a:pattFill prst="pct8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两省相邻抽象为无向边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219980"/>
            <a:ext cx="4134465" cy="523220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因此，得到如下无向图。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943275" y="2819400"/>
            <a:ext cx="4514925" cy="3101550"/>
            <a:chOff x="-37475" y="2243435"/>
            <a:chExt cx="5981819" cy="3700166"/>
          </a:xfrm>
        </p:grpSpPr>
        <p:sp>
          <p:nvSpPr>
            <p:cNvPr id="11" name="流程图: 联系 10"/>
            <p:cNvSpPr/>
            <p:nvPr/>
          </p:nvSpPr>
          <p:spPr bwMode="auto">
            <a:xfrm>
              <a:off x="1371600" y="25908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流程图: 联系 11"/>
            <p:cNvSpPr/>
            <p:nvPr/>
          </p:nvSpPr>
          <p:spPr bwMode="auto">
            <a:xfrm>
              <a:off x="3124200" y="25908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流程图: 联系 12"/>
            <p:cNvSpPr/>
            <p:nvPr/>
          </p:nvSpPr>
          <p:spPr bwMode="auto">
            <a:xfrm>
              <a:off x="228600" y="3657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流程图: 联系 13"/>
            <p:cNvSpPr/>
            <p:nvPr/>
          </p:nvSpPr>
          <p:spPr bwMode="auto">
            <a:xfrm>
              <a:off x="2514600" y="39624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流程图: 联系 14"/>
            <p:cNvSpPr/>
            <p:nvPr/>
          </p:nvSpPr>
          <p:spPr bwMode="auto">
            <a:xfrm>
              <a:off x="4495800" y="3276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流程图: 联系 15"/>
            <p:cNvSpPr/>
            <p:nvPr/>
          </p:nvSpPr>
          <p:spPr bwMode="auto">
            <a:xfrm>
              <a:off x="4953000" y="4419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流程图: 联系 16"/>
            <p:cNvSpPr/>
            <p:nvPr/>
          </p:nvSpPr>
          <p:spPr bwMode="auto">
            <a:xfrm>
              <a:off x="1343025" y="5181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流程图: 联系 17"/>
            <p:cNvSpPr/>
            <p:nvPr/>
          </p:nvSpPr>
          <p:spPr bwMode="auto">
            <a:xfrm>
              <a:off x="3352799" y="5181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0964" y="319670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山东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4125" y="4343400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江苏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96334" y="2438400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河北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47" y="2243435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山西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37475" y="321206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陕西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1581" y="351686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河南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381" y="5100935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湖北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5981" y="5481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安徽</a:t>
              </a:r>
            </a:p>
          </p:txBody>
        </p:sp>
        <p:cxnSp>
          <p:nvCxnSpPr>
            <p:cNvPr id="28" name="直接连接符 27"/>
            <p:cNvCxnSpPr>
              <a:stCxn id="11" idx="6"/>
              <a:endCxn id="12" idx="2"/>
            </p:cNvCxnSpPr>
            <p:nvPr/>
          </p:nvCxnSpPr>
          <p:spPr bwMode="auto">
            <a:xfrm>
              <a:off x="1600200" y="2705100"/>
              <a:ext cx="1524000" cy="0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>
              <a:stCxn id="11" idx="3"/>
              <a:endCxn id="23" idx="2"/>
            </p:cNvCxnSpPr>
            <p:nvPr/>
          </p:nvCxnSpPr>
          <p:spPr bwMode="auto">
            <a:xfrm flipH="1">
              <a:off x="362635" y="2785922"/>
              <a:ext cx="1042443" cy="887811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>
              <a:stCxn id="14" idx="7"/>
              <a:endCxn id="12" idx="4"/>
            </p:cNvCxnSpPr>
            <p:nvPr/>
          </p:nvCxnSpPr>
          <p:spPr bwMode="auto">
            <a:xfrm flipV="1">
              <a:off x="2709722" y="2819400"/>
              <a:ext cx="528778" cy="11764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>
              <a:stCxn id="14" idx="1"/>
              <a:endCxn id="11" idx="4"/>
            </p:cNvCxnSpPr>
            <p:nvPr/>
          </p:nvCxnSpPr>
          <p:spPr bwMode="auto">
            <a:xfrm flipH="1" flipV="1">
              <a:off x="1485900" y="2819400"/>
              <a:ext cx="1062178" cy="11764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>
              <a:stCxn id="14" idx="2"/>
              <a:endCxn id="13" idx="5"/>
            </p:cNvCxnSpPr>
            <p:nvPr/>
          </p:nvCxnSpPr>
          <p:spPr bwMode="auto">
            <a:xfrm flipH="1" flipV="1">
              <a:off x="423722" y="3852722"/>
              <a:ext cx="2090878" cy="2239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>
              <a:stCxn id="13" idx="4"/>
              <a:endCxn id="17" idx="1"/>
            </p:cNvCxnSpPr>
            <p:nvPr/>
          </p:nvCxnSpPr>
          <p:spPr bwMode="auto">
            <a:xfrm>
              <a:off x="342900" y="3886200"/>
              <a:ext cx="1033603" cy="13288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>
              <a:stCxn id="17" idx="6"/>
              <a:endCxn id="18" idx="2"/>
            </p:cNvCxnSpPr>
            <p:nvPr/>
          </p:nvCxnSpPr>
          <p:spPr bwMode="auto">
            <a:xfrm>
              <a:off x="1571625" y="5295900"/>
              <a:ext cx="1781175" cy="0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/>
            <p:cNvCxnSpPr>
              <a:stCxn id="18" idx="6"/>
              <a:endCxn id="16" idx="3"/>
            </p:cNvCxnSpPr>
            <p:nvPr/>
          </p:nvCxnSpPr>
          <p:spPr bwMode="auto">
            <a:xfrm flipV="1">
              <a:off x="3581400" y="4614722"/>
              <a:ext cx="1405078" cy="6811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>
              <a:stCxn id="16" idx="1"/>
              <a:endCxn id="15" idx="5"/>
            </p:cNvCxnSpPr>
            <p:nvPr/>
          </p:nvCxnSpPr>
          <p:spPr bwMode="auto">
            <a:xfrm flipH="1" flipV="1">
              <a:off x="4690922" y="3471722"/>
              <a:ext cx="295556" cy="9813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/>
            <p:cNvCxnSpPr>
              <a:stCxn id="15" idx="1"/>
            </p:cNvCxnSpPr>
            <p:nvPr/>
          </p:nvCxnSpPr>
          <p:spPr bwMode="auto">
            <a:xfrm flipH="1" flipV="1">
              <a:off x="3352800" y="2785922"/>
              <a:ext cx="1176478" cy="5241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>
              <a:stCxn id="17" idx="7"/>
              <a:endCxn id="14" idx="3"/>
            </p:cNvCxnSpPr>
            <p:nvPr/>
          </p:nvCxnSpPr>
          <p:spPr bwMode="auto">
            <a:xfrm flipV="1">
              <a:off x="1538147" y="4157522"/>
              <a:ext cx="1009931" cy="10575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>
              <a:endCxn id="14" idx="5"/>
            </p:cNvCxnSpPr>
            <p:nvPr/>
          </p:nvCxnSpPr>
          <p:spPr bwMode="auto">
            <a:xfrm flipH="1" flipV="1">
              <a:off x="2709722" y="4157522"/>
              <a:ext cx="720022" cy="10240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>
              <a:stCxn id="14" idx="7"/>
              <a:endCxn id="15" idx="3"/>
            </p:cNvCxnSpPr>
            <p:nvPr/>
          </p:nvCxnSpPr>
          <p:spPr bwMode="auto">
            <a:xfrm flipV="1">
              <a:off x="2709722" y="3471722"/>
              <a:ext cx="1819556" cy="5241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>
              <a:stCxn id="18" idx="0"/>
              <a:endCxn id="15" idx="3"/>
            </p:cNvCxnSpPr>
            <p:nvPr/>
          </p:nvCxnSpPr>
          <p:spPr bwMode="auto">
            <a:xfrm flipV="1">
              <a:off x="3467100" y="3471722"/>
              <a:ext cx="1062178" cy="17098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矩形标注 55"/>
          <p:cNvSpPr/>
          <p:nvPr/>
        </p:nvSpPr>
        <p:spPr bwMode="auto">
          <a:xfrm>
            <a:off x="486927" y="3723610"/>
            <a:ext cx="1951473" cy="1501502"/>
          </a:xfrm>
          <a:prstGeom prst="wedgeRectCallout">
            <a:avLst>
              <a:gd name="adj1" fmla="val 137035"/>
              <a:gd name="adj2" fmla="val -24676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山东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江苏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完备通路</a:t>
            </a:r>
          </a:p>
        </p:txBody>
      </p:sp>
      <p:pic>
        <p:nvPicPr>
          <p:cNvPr id="57" name="图片 5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5065"/>
            <a:ext cx="2647262" cy="1861810"/>
          </a:xfrm>
          <a:prstGeom prst="rect">
            <a:avLst/>
          </a:prstGeom>
        </p:spPr>
      </p:pic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0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0013" y="533400"/>
            <a:ext cx="233838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4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复习：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5756"/>
              </p:ext>
            </p:extLst>
          </p:nvPr>
        </p:nvGraphicFramePr>
        <p:xfrm>
          <a:off x="2133600" y="457200"/>
          <a:ext cx="7254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9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7254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972752" y="19812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传递闭包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581400" y="3505200"/>
            <a:ext cx="4724400" cy="0"/>
          </a:xfrm>
          <a:prstGeom prst="line">
            <a:avLst/>
          </a:prstGeom>
          <a:noFill/>
          <a:ln w="698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895724"/>
                <a:ext cx="52826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∪⋯∪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895724"/>
                <a:ext cx="528260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2800" y="2763263"/>
                <a:ext cx="47740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r>
                      <a:rPr lang="en-US" altLang="zh-CN" sz="3200" b="0" i="1" smtClean="0">
                        <a:latin typeface="Cambria Math"/>
                      </a:rPr>
                      <m:t>𝑅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∪⋯∪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63263"/>
                <a:ext cx="47740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6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9" grpId="0" animBg="1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426822" y="457200"/>
            <a:ext cx="7345578" cy="1387176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},R={&lt;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b,d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&gt;}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试画出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的自反、对称及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的传递闭包。 </a:t>
            </a:r>
          </a:p>
        </p:txBody>
      </p:sp>
      <p:sp>
        <p:nvSpPr>
          <p:cNvPr id="72709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21206" name="Group 22"/>
          <p:cNvGrpSpPr>
            <a:grpSpLocks/>
          </p:cNvGrpSpPr>
          <p:nvPr/>
        </p:nvGrpSpPr>
        <p:grpSpPr bwMode="auto">
          <a:xfrm>
            <a:off x="838199" y="2438400"/>
            <a:ext cx="3962401" cy="914400"/>
            <a:chOff x="816" y="1776"/>
            <a:chExt cx="2496" cy="576"/>
          </a:xfrm>
        </p:grpSpPr>
        <p:sp>
          <p:nvSpPr>
            <p:cNvPr id="72736" name="Oval 9"/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7" name="Oval 10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8" name="Oval 11"/>
            <p:cNvSpPr>
              <a:spLocks noChangeArrowheads="1"/>
            </p:cNvSpPr>
            <p:nvPr/>
          </p:nvSpPr>
          <p:spPr bwMode="auto">
            <a:xfrm>
              <a:off x="2400" y="2208"/>
              <a:ext cx="96" cy="144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9" name="Oval 12"/>
            <p:cNvSpPr>
              <a:spLocks noChangeArrowheads="1"/>
            </p:cNvSpPr>
            <p:nvPr/>
          </p:nvSpPr>
          <p:spPr bwMode="auto">
            <a:xfrm>
              <a:off x="3168" y="2208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40" name="Text Box 13"/>
            <p:cNvSpPr txBox="1">
              <a:spLocks noChangeArrowheads="1"/>
            </p:cNvSpPr>
            <p:nvPr/>
          </p:nvSpPr>
          <p:spPr bwMode="auto">
            <a:xfrm>
              <a:off x="816" y="1776"/>
              <a:ext cx="22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741" name="Text Box 14"/>
            <p:cNvSpPr txBox="1">
              <a:spLocks noChangeArrowheads="1"/>
            </p:cNvSpPr>
            <p:nvPr/>
          </p:nvSpPr>
          <p:spPr bwMode="auto">
            <a:xfrm>
              <a:off x="1715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742" name="Text Box 15"/>
            <p:cNvSpPr txBox="1">
              <a:spLocks noChangeArrowheads="1"/>
            </p:cNvSpPr>
            <p:nvPr/>
          </p:nvSpPr>
          <p:spPr bwMode="auto">
            <a:xfrm>
              <a:off x="3073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743" name="Text Box 16"/>
            <p:cNvSpPr txBox="1">
              <a:spLocks noChangeArrowheads="1"/>
            </p:cNvSpPr>
            <p:nvPr/>
          </p:nvSpPr>
          <p:spPr bwMode="auto">
            <a:xfrm>
              <a:off x="2331" y="1776"/>
              <a:ext cx="21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21201" name="Line 17"/>
          <p:cNvSpPr>
            <a:spLocks noChangeShapeType="1"/>
          </p:cNvSpPr>
          <p:nvPr/>
        </p:nvSpPr>
        <p:spPr bwMode="auto">
          <a:xfrm>
            <a:off x="1142999" y="32766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>
            <a:off x="2514599" y="3276600"/>
            <a:ext cx="838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3" name="Line 19"/>
          <p:cNvSpPr>
            <a:spLocks noChangeShapeType="1"/>
          </p:cNvSpPr>
          <p:nvPr/>
        </p:nvSpPr>
        <p:spPr bwMode="auto">
          <a:xfrm flipH="1">
            <a:off x="2438399" y="3124200"/>
            <a:ext cx="9906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4" name="Line 20"/>
          <p:cNvSpPr>
            <a:spLocks noChangeShapeType="1"/>
          </p:cNvSpPr>
          <p:nvPr/>
        </p:nvSpPr>
        <p:spPr bwMode="auto">
          <a:xfrm>
            <a:off x="2514599" y="3352800"/>
            <a:ext cx="15240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V="1">
            <a:off x="4038599" y="3276600"/>
            <a:ext cx="5334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5791200" y="17526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5791200" y="36099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7543800" y="17526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7891463" y="36099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221215" name="Oval 31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6" name="Oval 32"/>
          <p:cNvSpPr>
            <a:spLocks noChangeArrowheads="1"/>
          </p:cNvSpPr>
          <p:nvPr/>
        </p:nvSpPr>
        <p:spPr bwMode="auto">
          <a:xfrm>
            <a:off x="6096000" y="40386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7" name="Oval 33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8" name="Oval 34"/>
          <p:cNvSpPr>
            <a:spLocks noChangeArrowheads="1"/>
          </p:cNvSpPr>
          <p:nvPr/>
        </p:nvSpPr>
        <p:spPr bwMode="auto">
          <a:xfrm>
            <a:off x="7772400" y="40386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6096000" y="2362200"/>
            <a:ext cx="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6248400" y="2362200"/>
            <a:ext cx="152400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6248400" y="22098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4" name="Oval 40"/>
          <p:cNvSpPr>
            <a:spLocks noChangeArrowheads="1"/>
          </p:cNvSpPr>
          <p:nvPr/>
        </p:nvSpPr>
        <p:spPr bwMode="auto">
          <a:xfrm>
            <a:off x="6019800" y="4191000"/>
            <a:ext cx="304800" cy="6953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5" name="Line 41"/>
          <p:cNvSpPr>
            <a:spLocks noChangeShapeType="1"/>
          </p:cNvSpPr>
          <p:nvPr/>
        </p:nvSpPr>
        <p:spPr bwMode="auto">
          <a:xfrm>
            <a:off x="6172200" y="48768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7" name="Line 43"/>
          <p:cNvSpPr>
            <a:spLocks noChangeShapeType="1"/>
          </p:cNvSpPr>
          <p:nvPr/>
        </p:nvSpPr>
        <p:spPr bwMode="auto">
          <a:xfrm>
            <a:off x="6248400" y="4114800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8" name="Line 44"/>
          <p:cNvSpPr>
            <a:spLocks noChangeShapeType="1"/>
          </p:cNvSpPr>
          <p:nvPr/>
        </p:nvSpPr>
        <p:spPr bwMode="auto">
          <a:xfrm flipV="1">
            <a:off x="6172200" y="2286000"/>
            <a:ext cx="129540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9" name="Line 45"/>
          <p:cNvSpPr>
            <a:spLocks noChangeShapeType="1"/>
          </p:cNvSpPr>
          <p:nvPr/>
        </p:nvSpPr>
        <p:spPr bwMode="auto">
          <a:xfrm flipH="1">
            <a:off x="6248400" y="4038600"/>
            <a:ext cx="15240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 flipH="1" flipV="1">
            <a:off x="7620000" y="2362200"/>
            <a:ext cx="228600" cy="1676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1" name="Oval 47"/>
          <p:cNvSpPr>
            <a:spLocks noChangeArrowheads="1"/>
          </p:cNvSpPr>
          <p:nvPr/>
        </p:nvSpPr>
        <p:spPr bwMode="auto">
          <a:xfrm>
            <a:off x="7696200" y="4181475"/>
            <a:ext cx="381000" cy="6953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32" name="Line 48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2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1" grpId="0" animBg="1"/>
      <p:bldP spid="221202" grpId="0" animBg="1"/>
      <p:bldP spid="221203" grpId="0" animBg="1"/>
      <p:bldP spid="221204" grpId="0" animBg="1"/>
      <p:bldP spid="221205" grpId="0" animBg="1"/>
      <p:bldP spid="221211" grpId="0"/>
      <p:bldP spid="221212" grpId="0"/>
      <p:bldP spid="221213" grpId="0"/>
      <p:bldP spid="221214" grpId="0"/>
      <p:bldP spid="221215" grpId="0" animBg="1"/>
      <p:bldP spid="221216" grpId="0" animBg="1"/>
      <p:bldP spid="221217" grpId="0" animBg="1"/>
      <p:bldP spid="221218" grpId="0" animBg="1"/>
      <p:bldP spid="221220" grpId="0" animBg="1"/>
      <p:bldP spid="221221" grpId="0" animBg="1"/>
      <p:bldP spid="221222" grpId="0" animBg="1"/>
      <p:bldP spid="221224" grpId="0" animBg="1"/>
      <p:bldP spid="221225" grpId="0" animBg="1"/>
      <p:bldP spid="221227" grpId="0" animBg="1"/>
      <p:bldP spid="221228" grpId="0" animBg="1"/>
      <p:bldP spid="221229" grpId="0" animBg="1"/>
      <p:bldP spid="221230" grpId="0" animBg="1"/>
      <p:bldP spid="221231" grpId="0" animBg="1"/>
      <p:bldP spid="2212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§8.3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图的矩阵表示</a:t>
            </a:r>
          </a:p>
        </p:txBody>
      </p:sp>
    </p:spTree>
    <p:extLst>
      <p:ext uri="{BB962C8B-B14F-4D97-AF65-F5344CB8AC3E}">
        <p14:creationId xmlns:p14="http://schemas.microsoft.com/office/powerpoint/2010/main" val="1846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2514600" y="2819400"/>
            <a:ext cx="3022600" cy="2438400"/>
            <a:chOff x="1584" y="1776"/>
            <a:chExt cx="1904" cy="1536"/>
          </a:xfrm>
        </p:grpSpPr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8467" name="Object 35"/>
            <p:cNvGraphicFramePr>
              <a:graphicFrameLocks noChangeAspect="1"/>
            </p:cNvGraphicFramePr>
            <p:nvPr/>
          </p:nvGraphicFramePr>
          <p:xfrm>
            <a:off x="1584" y="1776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7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76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3168" y="1782"/>
            <a:ext cx="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8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82"/>
                          <a:ext cx="315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597" y="2928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9" name="公式" r:id="rId7" imgW="164885" imgH="215619" progId="Equation.3">
                    <p:embed/>
                  </p:oleObj>
                </mc:Choice>
                <mc:Fallback>
                  <p:oleObj name="公式" r:id="rId7" imgW="164885" imgH="21561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928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3216" y="2928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0" name="公式" r:id="rId9" imgW="165028" imgH="228501" progId="Equation.3">
                    <p:embed/>
                  </p:oleObj>
                </mc:Choice>
                <mc:Fallback>
                  <p:oleObj name="公式" r:id="rId9" imgW="165028" imgH="2285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8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200400" y="3352800"/>
            <a:ext cx="1676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622925" y="367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1500187" y="5257800"/>
            <a:ext cx="6119813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无序结点对：结点对和次序无关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81" name="Object 49"/>
              <p:cNvSpPr txBox="1"/>
              <p:nvPr/>
            </p:nvSpPr>
            <p:spPr bwMode="auto">
              <a:xfrm>
                <a:off x="5943600" y="3095625"/>
                <a:ext cx="1371600" cy="644525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481" name="Object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3095625"/>
                <a:ext cx="1371600" cy="644525"/>
              </a:xfrm>
              <a:prstGeom prst="rect">
                <a:avLst/>
              </a:prstGeom>
              <a:blipFill>
                <a:blip r:embed="rId11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8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71063"/>
              </p:ext>
            </p:extLst>
          </p:nvPr>
        </p:nvGraphicFramePr>
        <p:xfrm>
          <a:off x="6019800" y="3841750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" name="公式" r:id="rId12" imgW="469696" imgH="215806" progId="Equation.3">
                  <p:embed/>
                </p:oleObj>
              </mc:Choice>
              <mc:Fallback>
                <p:oleObj name="公式" r:id="rId12" imgW="469696" imgH="21580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41750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3048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抽象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93270"/>
              <a:gd name="adj2" fmla="val -25417"/>
            </a:avLst>
          </a:prstGeom>
          <a:solidFill>
            <a:srgbClr val="CCFFCC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762000"/>
                <a:ext cx="838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间有直达长话线路相连，请将此事实用图的方法表示。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382000" cy="2031325"/>
              </a:xfrm>
              <a:prstGeom prst="rect">
                <a:avLst/>
              </a:prstGeom>
              <a:blipFill rotWithShape="1">
                <a:blip r:embed="rId15"/>
                <a:stretch>
                  <a:fillRect l="-152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  <p:bldP spid="18476" grpId="1" animBg="1"/>
      <p:bldP spid="18477" grpId="0" animBg="1"/>
      <p:bldP spid="18478" grpId="0" animBg="1"/>
      <p:bldP spid="18480" grpId="0" animBg="1"/>
      <p:bldP spid="184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53079"/>
              </p:ext>
            </p:extLst>
          </p:nvPr>
        </p:nvGraphicFramePr>
        <p:xfrm>
          <a:off x="304800" y="106680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9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66712" y="3313888"/>
            <a:ext cx="27574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70258"/>
              </p:ext>
            </p:extLst>
          </p:nvPr>
        </p:nvGraphicFramePr>
        <p:xfrm>
          <a:off x="3124200" y="3124200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0" name="公式" r:id="rId5" imgW="723586" imgH="241195" progId="Equation.3">
                  <p:embed/>
                </p:oleObj>
              </mc:Choice>
              <mc:Fallback>
                <p:oleObj name="公式" r:id="rId5" imgW="72358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2895600" cy="952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83783"/>
              </p:ext>
            </p:extLst>
          </p:nvPr>
        </p:nvGraphicFramePr>
        <p:xfrm>
          <a:off x="2971800" y="4191000"/>
          <a:ext cx="4419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1" name="公式" r:id="rId7" imgW="1333500" imgH="482600" progId="Equation.3">
                  <p:embed/>
                </p:oleObj>
              </mc:Choice>
              <mc:Fallback>
                <p:oleObj name="公式" r:id="rId7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4419600" cy="1609725"/>
                      </a:xfrm>
                      <a:prstGeom prst="rect">
                        <a:avLst/>
                      </a:prstGeom>
                      <a:pattFill prst="pct70">
                        <a:fgClr>
                          <a:srgbClr val="66FF99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200400" y="1752600"/>
            <a:ext cx="449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28600" y="4032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0400" y="1066800"/>
                <a:ext cx="4071756" cy="64633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𝑽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6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4071756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2133600"/>
                <a:ext cx="3505896" cy="64633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33600"/>
                <a:ext cx="35058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043" t="-15094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6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/>
      <p:bldP spid="74769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74601"/>
              </p:ext>
            </p:extLst>
          </p:nvPr>
        </p:nvGraphicFramePr>
        <p:xfrm>
          <a:off x="3429000" y="1189038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2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89038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0    1     0     1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0    1      1     0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4344" y="990600"/>
            <a:ext cx="2812256" cy="2506601"/>
            <a:chOff x="657225" y="1162050"/>
            <a:chExt cx="2085975" cy="2058994"/>
          </a:xfrm>
        </p:grpSpPr>
        <p:sp>
          <p:nvSpPr>
            <p:cNvPr id="158725" name="Oval 5"/>
            <p:cNvSpPr>
              <a:spLocks noChangeArrowheads="1"/>
            </p:cNvSpPr>
            <p:nvPr/>
          </p:nvSpPr>
          <p:spPr bwMode="auto">
            <a:xfrm>
              <a:off x="976312" y="14620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2271712" y="14620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900112" y="27574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2347912" y="27574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1128712" y="1538287"/>
              <a:ext cx="1143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0" name="Line 10"/>
            <p:cNvSpPr>
              <a:spLocks noChangeShapeType="1"/>
            </p:cNvSpPr>
            <p:nvPr/>
          </p:nvSpPr>
          <p:spPr bwMode="auto">
            <a:xfrm flipH="1">
              <a:off x="1052512" y="1614487"/>
              <a:ext cx="1295400" cy="1143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1" name="Line 11"/>
            <p:cNvSpPr>
              <a:spLocks noChangeShapeType="1"/>
            </p:cNvSpPr>
            <p:nvPr/>
          </p:nvSpPr>
          <p:spPr bwMode="auto">
            <a:xfrm>
              <a:off x="1052512" y="2833687"/>
              <a:ext cx="1295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 flipV="1">
              <a:off x="2424112" y="1538287"/>
              <a:ext cx="0" cy="1219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4" name="Line 14"/>
            <p:cNvSpPr>
              <a:spLocks noChangeShapeType="1"/>
            </p:cNvSpPr>
            <p:nvPr/>
          </p:nvSpPr>
          <p:spPr bwMode="auto">
            <a:xfrm>
              <a:off x="823912" y="1385887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657225" y="12954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36" name="Text Box 16"/>
            <p:cNvSpPr txBox="1">
              <a:spLocks noChangeArrowheads="1"/>
            </p:cNvSpPr>
            <p:nvPr/>
          </p:nvSpPr>
          <p:spPr bwMode="auto">
            <a:xfrm>
              <a:off x="2347912" y="116205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8737" name="Text Box 17"/>
            <p:cNvSpPr txBox="1">
              <a:spLocks noChangeArrowheads="1"/>
            </p:cNvSpPr>
            <p:nvPr/>
          </p:nvSpPr>
          <p:spPr bwMode="auto">
            <a:xfrm>
              <a:off x="2409825" y="2570162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8738" name="Text Box 18"/>
            <p:cNvSpPr txBox="1">
              <a:spLocks noChangeArrowheads="1"/>
            </p:cNvSpPr>
            <p:nvPr/>
          </p:nvSpPr>
          <p:spPr bwMode="auto">
            <a:xfrm>
              <a:off x="657225" y="2570162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1172174" y="2789465"/>
              <a:ext cx="933839" cy="43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无向图</a:t>
              </a:r>
            </a:p>
          </p:txBody>
        </p:sp>
      </p:grpSp>
      <p:sp>
        <p:nvSpPr>
          <p:cNvPr id="158757" name="AutoShape 37"/>
          <p:cNvSpPr>
            <a:spLocks noChangeArrowheads="1"/>
          </p:cNvSpPr>
          <p:nvPr/>
        </p:nvSpPr>
        <p:spPr bwMode="auto">
          <a:xfrm>
            <a:off x="7315200" y="1524000"/>
            <a:ext cx="1752600" cy="1066800"/>
          </a:xfrm>
          <a:prstGeom prst="wedgeRoundRectCallout">
            <a:avLst>
              <a:gd name="adj1" fmla="val -73356"/>
              <a:gd name="adj2" fmla="val 33333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对称矩阵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685800" y="3886200"/>
            <a:ext cx="57054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无向图的邻接矩阵是对称的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685800" y="4648200"/>
            <a:ext cx="6400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每行元素之和恰好为该顶点的度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685800" y="5410200"/>
            <a:ext cx="4948237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所有元素之和等于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2m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62437" y="1152939"/>
            <a:ext cx="2660651" cy="2493549"/>
          </a:xfrm>
          <a:prstGeom prst="line">
            <a:avLst/>
          </a:prstGeom>
          <a:solidFill>
            <a:srgbClr val="00FF00"/>
          </a:solidFill>
          <a:ln w="730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1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9" grpId="0" animBg="1"/>
      <p:bldP spid="158724" grpId="0" animBg="1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7" grpId="0" animBg="1"/>
      <p:bldP spid="158758" grpId="0" animBg="1"/>
      <p:bldP spid="158760" grpId="0" animBg="1"/>
      <p:bldP spid="1587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0    1     0     0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0    0      1     0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4313" y="879475"/>
            <a:ext cx="3001962" cy="2767013"/>
            <a:chOff x="214313" y="879475"/>
            <a:chExt cx="2085975" cy="2403771"/>
          </a:xfrm>
        </p:grpSpPr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5334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18288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4" name="Oval 8"/>
            <p:cNvSpPr>
              <a:spLocks noChangeArrowheads="1"/>
            </p:cNvSpPr>
            <p:nvPr/>
          </p:nvSpPr>
          <p:spPr bwMode="auto">
            <a:xfrm>
              <a:off x="4572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5" name="Oval 9"/>
            <p:cNvSpPr>
              <a:spLocks noChangeArrowheads="1"/>
            </p:cNvSpPr>
            <p:nvPr/>
          </p:nvSpPr>
          <p:spPr bwMode="auto">
            <a:xfrm>
              <a:off x="19050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685800" y="1371600"/>
              <a:ext cx="11430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295400" cy="11430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609600" y="2667000"/>
              <a:ext cx="1295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 flipV="1">
              <a:off x="1966913" y="1484210"/>
              <a:ext cx="14287" cy="110659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381000" y="1219200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5953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1905000" y="99536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19669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214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5818" name="Text Box 42"/>
            <p:cNvSpPr txBox="1">
              <a:spLocks noChangeArrowheads="1"/>
            </p:cNvSpPr>
            <p:nvPr/>
          </p:nvSpPr>
          <p:spPr bwMode="auto">
            <a:xfrm>
              <a:off x="643637" y="2819400"/>
              <a:ext cx="110508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有向图</a:t>
              </a:r>
            </a:p>
          </p:txBody>
        </p:sp>
      </p:grp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838200" y="4106863"/>
            <a:ext cx="6705600" cy="601662"/>
          </a:xfrm>
          <a:prstGeom prst="rect">
            <a:avLst/>
          </a:prstGeom>
          <a:pattFill prst="pct90">
            <a:fgClr>
              <a:srgbClr val="CCFFCC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有向图的邻接矩阵一般是不对称的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4262437" y="1152939"/>
            <a:ext cx="2660651" cy="2493549"/>
          </a:xfrm>
          <a:prstGeom prst="line">
            <a:avLst/>
          </a:prstGeom>
          <a:solidFill>
            <a:srgbClr val="00FF00"/>
          </a:solidFill>
          <a:ln w="730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4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4" grpId="0" animBg="1"/>
      <p:bldP spid="75802" grpId="0"/>
      <p:bldP spid="75803" grpId="0"/>
      <p:bldP spid="75804" grpId="0"/>
      <p:bldP spid="75805" grpId="0"/>
      <p:bldP spid="75806" grpId="0"/>
      <p:bldP spid="75807" grpId="0"/>
      <p:bldP spid="75808" grpId="0"/>
      <p:bldP spid="75809" grpId="0"/>
      <p:bldP spid="75810" grpId="0"/>
      <p:bldP spid="75811" grpId="0"/>
      <p:bldP spid="75812" grpId="0"/>
      <p:bldP spid="75813" grpId="0"/>
      <p:bldP spid="758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4038600" y="2763838"/>
            <a:ext cx="1830388" cy="419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810000" y="2133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1066800"/>
            <a:ext cx="1828800" cy="388938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214313" y="762000"/>
            <a:ext cx="3001962" cy="2397126"/>
            <a:chOff x="214313" y="879475"/>
            <a:chExt cx="2085975" cy="1981200"/>
          </a:xfrm>
        </p:grpSpPr>
        <p:sp>
          <p:nvSpPr>
            <p:cNvPr id="159753" name="Oval 9"/>
            <p:cNvSpPr>
              <a:spLocks noChangeArrowheads="1"/>
            </p:cNvSpPr>
            <p:nvPr/>
          </p:nvSpPr>
          <p:spPr bwMode="auto">
            <a:xfrm>
              <a:off x="5334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4" name="Oval 10"/>
            <p:cNvSpPr>
              <a:spLocks noChangeArrowheads="1"/>
            </p:cNvSpPr>
            <p:nvPr/>
          </p:nvSpPr>
          <p:spPr bwMode="auto">
            <a:xfrm>
              <a:off x="18288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5" name="Oval 11"/>
            <p:cNvSpPr>
              <a:spLocks noChangeArrowheads="1"/>
            </p:cNvSpPr>
            <p:nvPr/>
          </p:nvSpPr>
          <p:spPr bwMode="auto">
            <a:xfrm>
              <a:off x="4572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6" name="Oval 12"/>
            <p:cNvSpPr>
              <a:spLocks noChangeArrowheads="1"/>
            </p:cNvSpPr>
            <p:nvPr/>
          </p:nvSpPr>
          <p:spPr bwMode="auto">
            <a:xfrm>
              <a:off x="19050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7" name="Line 13"/>
            <p:cNvSpPr>
              <a:spLocks noChangeShapeType="1"/>
            </p:cNvSpPr>
            <p:nvPr/>
          </p:nvSpPr>
          <p:spPr bwMode="auto">
            <a:xfrm>
              <a:off x="685800" y="1371600"/>
              <a:ext cx="1143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8" name="Line 14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295400" cy="1143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9" name="Line 15"/>
            <p:cNvSpPr>
              <a:spLocks noChangeShapeType="1"/>
            </p:cNvSpPr>
            <p:nvPr/>
          </p:nvSpPr>
          <p:spPr bwMode="auto">
            <a:xfrm>
              <a:off x="609600" y="2667000"/>
              <a:ext cx="1295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0" name="Line 16"/>
            <p:cNvSpPr>
              <a:spLocks noChangeShapeType="1"/>
            </p:cNvSpPr>
            <p:nvPr/>
          </p:nvSpPr>
          <p:spPr bwMode="auto">
            <a:xfrm flipV="1">
              <a:off x="1981200" y="1371600"/>
              <a:ext cx="0" cy="1219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2" name="Line 18"/>
            <p:cNvSpPr>
              <a:spLocks noChangeShapeType="1"/>
            </p:cNvSpPr>
            <p:nvPr/>
          </p:nvSpPr>
          <p:spPr bwMode="auto">
            <a:xfrm>
              <a:off x="381000" y="1219200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5953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65" name="Text Box 21"/>
            <p:cNvSpPr txBox="1">
              <a:spLocks noChangeArrowheads="1"/>
            </p:cNvSpPr>
            <p:nvPr/>
          </p:nvSpPr>
          <p:spPr bwMode="auto">
            <a:xfrm>
              <a:off x="1905000" y="99536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9766" name="Text Box 22"/>
            <p:cNvSpPr txBox="1">
              <a:spLocks noChangeArrowheads="1"/>
            </p:cNvSpPr>
            <p:nvPr/>
          </p:nvSpPr>
          <p:spPr bwMode="auto">
            <a:xfrm>
              <a:off x="19669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9767" name="Text Box 23"/>
            <p:cNvSpPr txBox="1">
              <a:spLocks noChangeArrowheads="1"/>
            </p:cNvSpPr>
            <p:nvPr/>
          </p:nvSpPr>
          <p:spPr bwMode="auto">
            <a:xfrm>
              <a:off x="214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886200" y="20574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1" name="Rectangle 2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06206"/>
              </p:ext>
            </p:extLst>
          </p:nvPr>
        </p:nvGraphicFramePr>
        <p:xfrm>
          <a:off x="3216275" y="990600"/>
          <a:ext cx="2863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8" name="公式" r:id="rId3" imgW="1155600" imgH="914400" progId="Equation.3">
                  <p:embed/>
                </p:oleObj>
              </mc:Choice>
              <mc:Fallback>
                <p:oleObj name="公式" r:id="rId3" imgW="1155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990600"/>
                        <a:ext cx="2863850" cy="225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4038600" y="990600"/>
            <a:ext cx="228600" cy="2286000"/>
          </a:xfrm>
          <a:prstGeom prst="rect">
            <a:avLst/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4800600" y="914400"/>
            <a:ext cx="0" cy="2438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5" name="Oval 31"/>
          <p:cNvSpPr>
            <a:spLocks noChangeArrowheads="1"/>
          </p:cNvSpPr>
          <p:nvPr/>
        </p:nvSpPr>
        <p:spPr bwMode="auto">
          <a:xfrm>
            <a:off x="5029200" y="838200"/>
            <a:ext cx="457200" cy="25908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6" name="AutoShape 32"/>
          <p:cNvSpPr>
            <a:spLocks noChangeArrowheads="1"/>
          </p:cNvSpPr>
          <p:nvPr/>
        </p:nvSpPr>
        <p:spPr bwMode="auto">
          <a:xfrm>
            <a:off x="5689600" y="1066800"/>
            <a:ext cx="203200" cy="21590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59777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59778" name="Group 34"/>
          <p:cNvGrpSpPr>
            <a:grpSpLocks/>
          </p:cNvGrpSpPr>
          <p:nvPr/>
        </p:nvGrpSpPr>
        <p:grpSpPr bwMode="auto">
          <a:xfrm>
            <a:off x="228600" y="3505200"/>
            <a:ext cx="3784600" cy="1477963"/>
            <a:chOff x="144" y="2208"/>
            <a:chExt cx="2384" cy="931"/>
          </a:xfrm>
        </p:grpSpPr>
        <p:graphicFrame>
          <p:nvGraphicFramePr>
            <p:cNvPr id="159779" name="Object 35"/>
            <p:cNvGraphicFramePr>
              <a:graphicFrameLocks noChangeAspect="1"/>
            </p:cNvGraphicFramePr>
            <p:nvPr/>
          </p:nvGraphicFramePr>
          <p:xfrm>
            <a:off x="563" y="2208"/>
            <a:ext cx="1965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39" name="公式" r:id="rId5" imgW="901440" imgH="431640" progId="Equation.3">
                    <p:embed/>
                  </p:oleObj>
                </mc:Choice>
                <mc:Fallback>
                  <p:oleObj name="公式" r:id="rId5" imgW="9014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208"/>
                          <a:ext cx="1965" cy="93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144" y="2332"/>
              <a:ext cx="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2)</a:t>
              </a:r>
            </a:p>
          </p:txBody>
        </p:sp>
      </p:grpSp>
      <p:graphicFrame>
        <p:nvGraphicFramePr>
          <p:cNvPr id="159781" name="Object 37"/>
          <p:cNvGraphicFramePr>
            <a:graphicFrameLocks noChangeAspect="1"/>
          </p:cNvGraphicFramePr>
          <p:nvPr/>
        </p:nvGraphicFramePr>
        <p:xfrm>
          <a:off x="5440363" y="3581400"/>
          <a:ext cx="2835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0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581400"/>
                        <a:ext cx="2835275" cy="1371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82" name="Group 38"/>
          <p:cNvGrpSpPr>
            <a:grpSpLocks/>
          </p:cNvGrpSpPr>
          <p:nvPr/>
        </p:nvGrpSpPr>
        <p:grpSpPr bwMode="auto">
          <a:xfrm>
            <a:off x="2590800" y="4953000"/>
            <a:ext cx="3810000" cy="685800"/>
            <a:chOff x="1632" y="3120"/>
            <a:chExt cx="2400" cy="432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>
              <a:off x="1632" y="3120"/>
              <a:ext cx="1056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 flipH="1">
              <a:off x="2880" y="3120"/>
              <a:ext cx="1152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2640" y="3148"/>
              <a:ext cx="2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/>
                <a:t>+</a:t>
              </a:r>
            </a:p>
          </p:txBody>
        </p:sp>
      </p:grp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87" name="Object 43"/>
          <p:cNvGraphicFramePr>
            <a:graphicFrameLocks noChangeAspect="1"/>
          </p:cNvGraphicFramePr>
          <p:nvPr/>
        </p:nvGraphicFramePr>
        <p:xfrm>
          <a:off x="3886200" y="5410200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1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828800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6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6" dur="2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8" grpId="1" animBg="1"/>
      <p:bldP spid="159749" grpId="0" animBg="1"/>
      <p:bldP spid="159749" grpId="1" animBg="1"/>
      <p:bldP spid="159750" grpId="0" animBg="1"/>
      <p:bldP spid="159769" grpId="0" animBg="1"/>
      <p:bldP spid="159769" grpId="1" animBg="1"/>
      <p:bldP spid="159773" grpId="0" animBg="1"/>
      <p:bldP spid="159773" grpId="1" animBg="1"/>
      <p:bldP spid="159774" grpId="0" animBg="1"/>
      <p:bldP spid="159774" grpId="1" animBg="1"/>
      <p:bldP spid="159775" grpId="0" animBg="1"/>
      <p:bldP spid="159775" grpId="1" animBg="1"/>
      <p:bldP spid="159776" grpId="0" animBg="1"/>
      <p:bldP spid="159776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15794"/>
              </p:ext>
            </p:extLst>
          </p:nvPr>
        </p:nvGraphicFramePr>
        <p:xfrm>
          <a:off x="381000" y="1143000"/>
          <a:ext cx="28194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6" name="公式" r:id="rId3" imgW="1168400" imgH="914400" progId="Equation.3">
                  <p:embed/>
                </p:oleObj>
              </mc:Choice>
              <mc:Fallback>
                <p:oleObj name="公式" r:id="rId3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281940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6200" y="3476625"/>
            <a:ext cx="9067800" cy="839788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若邻接矩阵的元素全为零，则对应的图是零图。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96562"/>
              </p:ext>
            </p:extLst>
          </p:nvPr>
        </p:nvGraphicFramePr>
        <p:xfrm>
          <a:off x="4572000" y="1049338"/>
          <a:ext cx="30480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7" name="公式" r:id="rId5" imgW="1168400" imgH="914400" progId="Equation.3">
                  <p:embed/>
                </p:oleObj>
              </mc:Choice>
              <mc:Fallback>
                <p:oleObj name="公式" r:id="rId5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49338"/>
                        <a:ext cx="3048000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6200" y="4648200"/>
            <a:ext cx="8839200" cy="135255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若邻接矩阵除主对角线元素为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，其他全为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1,</a:t>
            </a:r>
          </a:p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则对应的图是连通的且为简单完全图。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判断</a:t>
            </a:r>
          </a:p>
        </p:txBody>
      </p:sp>
      <p:sp>
        <p:nvSpPr>
          <p:cNvPr id="4" name="椭圆形标注 3"/>
          <p:cNvSpPr/>
          <p:nvPr/>
        </p:nvSpPr>
        <p:spPr bwMode="auto">
          <a:xfrm>
            <a:off x="3144206" y="1563335"/>
            <a:ext cx="1499863" cy="911931"/>
          </a:xfrm>
          <a:prstGeom prst="wedgeEllipseCallout">
            <a:avLst>
              <a:gd name="adj1" fmla="val -55298"/>
              <a:gd name="adj2" fmla="val 19805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(4,0)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形标注 13"/>
              <p:cNvSpPr/>
              <p:nvPr/>
            </p:nvSpPr>
            <p:spPr bwMode="auto">
              <a:xfrm>
                <a:off x="7833619" y="1715735"/>
                <a:ext cx="1120899" cy="911931"/>
              </a:xfrm>
              <a:prstGeom prst="wedgeEllipseCallout">
                <a:avLst>
                  <a:gd name="adj1" fmla="val -70594"/>
                  <a:gd name="adj2" fmla="val 4138"/>
                </a:avLst>
              </a:prstGeom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CN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椭圆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3619" y="1715735"/>
                <a:ext cx="1120899" cy="911931"/>
              </a:xfrm>
              <a:prstGeom prst="wedgeEllipseCallout">
                <a:avLst>
                  <a:gd name="adj1" fmla="val -70594"/>
                  <a:gd name="adj2" fmla="val 413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11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3" grpId="0" animBg="1"/>
      <p:bldP spid="4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3276600" y="3819525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3733800" y="3286125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2895600" y="3286125"/>
            <a:ext cx="304800" cy="457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1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2" name="Arc 14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3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4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362200" y="1295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3490913" y="2551113"/>
            <a:ext cx="100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5410200" y="685800"/>
          <a:ext cx="31242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0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124200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6092825" y="6762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096000" y="1233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096000" y="16764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6096000" y="2224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6067425" y="2757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85485"/>
              </p:ext>
            </p:extLst>
          </p:nvPr>
        </p:nvGraphicFramePr>
        <p:xfrm>
          <a:off x="1905000" y="3286125"/>
          <a:ext cx="3505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1" name="公式" r:id="rId5" imgW="1435100" imgH="1143000" progId="Equation.3">
                  <p:embed/>
                </p:oleObj>
              </mc:Choice>
              <mc:Fallback>
                <p:oleObj name="公式" r:id="rId5" imgW="1435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6125"/>
                        <a:ext cx="350520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2844800" y="32766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2847975" y="38338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2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2847975" y="43672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2847975" y="49006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0   0   0    1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2867025" y="55102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1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49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6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8" grpId="0" animBg="1"/>
      <p:bldP spid="84018" grpId="1" animBg="1"/>
      <p:bldP spid="84018" grpId="2" animBg="1"/>
      <p:bldP spid="84017" grpId="0" animBg="1"/>
      <p:bldP spid="84017" grpId="1" animBg="1"/>
      <p:bldP spid="84016" grpId="0" animBg="1"/>
      <p:bldP spid="84004" grpId="0"/>
      <p:bldP spid="84005" grpId="0"/>
      <p:bldP spid="84006" grpId="0"/>
      <p:bldP spid="84007" grpId="0"/>
      <p:bldP spid="84008" grpId="0"/>
      <p:bldP spid="84011" grpId="0"/>
      <p:bldP spid="84012" grpId="0"/>
      <p:bldP spid="84013" grpId="0"/>
      <p:bldP spid="84014" grpId="0"/>
      <p:bldP spid="840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91518"/>
              </p:ext>
            </p:extLst>
          </p:nvPr>
        </p:nvGraphicFramePr>
        <p:xfrm>
          <a:off x="914400" y="3481387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3" name="公式" r:id="rId3" imgW="469696" imgH="190417" progId="Equation.3">
                  <p:embed/>
                </p:oleObj>
              </mc:Choice>
              <mc:Fallback>
                <p:oleObj name="公式" r:id="rId3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81387"/>
                        <a:ext cx="1447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90358923"/>
              </p:ext>
            </p:extLst>
          </p:nvPr>
        </p:nvGraphicFramePr>
        <p:xfrm>
          <a:off x="3448050" y="3003550"/>
          <a:ext cx="2246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4" name="文档" r:id="rId5" imgW="2245684" imgH="396014" progId="Word.Document.8">
                  <p:embed/>
                </p:oleObj>
              </mc:Choice>
              <mc:Fallback>
                <p:oleObj name="文档" r:id="rId5" imgW="2245684" imgH="396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003550"/>
                        <a:ext cx="2246313" cy="3952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6" name="Arc 14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7" name="Arc 15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8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152400" y="3429000"/>
            <a:ext cx="669925" cy="663575"/>
          </a:xfrm>
          <a:prstGeom prst="rect">
            <a:avLst/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dirty="0">
                <a:cs typeface="Arial" charset="0"/>
              </a:rPr>
              <a:t>☺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338513" y="2330450"/>
            <a:ext cx="123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257800" y="685800"/>
            <a:ext cx="3505200" cy="2795588"/>
            <a:chOff x="3312" y="432"/>
            <a:chExt cx="2208" cy="1761"/>
          </a:xfrm>
        </p:grpSpPr>
        <p:graphicFrame>
          <p:nvGraphicFramePr>
            <p:cNvPr id="85021" name="Object 29"/>
            <p:cNvGraphicFramePr>
              <a:graphicFrameLocks noChangeAspect="1"/>
            </p:cNvGraphicFramePr>
            <p:nvPr/>
          </p:nvGraphicFramePr>
          <p:xfrm>
            <a:off x="3312" y="438"/>
            <a:ext cx="220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35" name="公式" r:id="rId7" imgW="1435100" imgH="1143000" progId="Equation.3">
                    <p:embed/>
                  </p:oleObj>
                </mc:Choice>
                <mc:Fallback>
                  <p:oleObj name="公式" r:id="rId7" imgW="14351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38"/>
                          <a:ext cx="2208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3904" y="432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3906" y="783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2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0    0</a:t>
              </a:r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906" y="111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3906" y="1455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0   0   0    1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3918" y="183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1</a:t>
              </a:r>
            </a:p>
          </p:txBody>
        </p:sp>
      </p:grp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讨论</a:t>
            </a:r>
          </a:p>
        </p:txBody>
      </p: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76200" y="4267201"/>
            <a:ext cx="8305800" cy="1798638"/>
            <a:chOff x="0" y="2112"/>
            <a:chExt cx="5232" cy="1133"/>
          </a:xfrm>
        </p:grpSpPr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0" y="2112"/>
              <a:ext cx="422" cy="418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dirty="0">
                  <a:latin typeface="Times New Roman" pitchFamily="18" charset="0"/>
                  <a:cs typeface="Arial" charset="0"/>
                </a:rPr>
                <a:t>☺</a:t>
              </a:r>
            </a:p>
          </p:txBody>
        </p:sp>
        <p:graphicFrame>
          <p:nvGraphicFramePr>
            <p:cNvPr id="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896497"/>
                </p:ext>
              </p:extLst>
            </p:nvPr>
          </p:nvGraphicFramePr>
          <p:xfrm>
            <a:off x="480" y="2160"/>
            <a:ext cx="86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36" name="公式" r:id="rId9" imgW="457002" imgH="203112" progId="Equation.3">
                    <p:embed/>
                  </p:oleObj>
                </mc:Choice>
                <mc:Fallback>
                  <p:oleObj name="公式" r:id="rId9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60"/>
                          <a:ext cx="86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007414"/>
                </p:ext>
              </p:extLst>
            </p:nvPr>
          </p:nvGraphicFramePr>
          <p:xfrm>
            <a:off x="1248" y="2496"/>
            <a:ext cx="39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37" name="文档" r:id="rId11" imgW="2227805" imgH="418695" progId="Word.Document.8">
                    <p:embed/>
                  </p:oleObj>
                </mc:Choice>
                <mc:Fallback>
                  <p:oleObj name="文档" r:id="rId11" imgW="2227805" imgH="41869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96"/>
                          <a:ext cx="3984" cy="74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6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63525" y="1152525"/>
            <a:ext cx="8594317" cy="26798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设邻接矩阵为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的无向简单图，则                       的元素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是连接     到     的长度为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的通路的总数，而    为    到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长度为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的回路总数。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5562600" y="2005013"/>
          <a:ext cx="2057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6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05013"/>
                        <a:ext cx="20574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447800" y="25908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7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209800" y="25908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8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14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7848600" y="25908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9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381000" y="32004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0" name="公式" r:id="rId11" imgW="152334" imgH="228501" progId="Equation.3">
                  <p:embed/>
                </p:oleObj>
              </mc:Choice>
              <mc:Fallback>
                <p:oleObj name="公式" r:id="rId11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7086600" y="25908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1" name="公式" r:id="rId12" imgW="190417" imgH="241195" progId="Equation.3">
                  <p:embed/>
                </p:oleObj>
              </mc:Choice>
              <mc:Fallback>
                <p:oleObj name="公式" r:id="rId12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8790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81000" y="1017588"/>
            <a:ext cx="5845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对于无自环的无向图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，其关联矩阵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219200" y="1524000"/>
            <a:ext cx="914400" cy="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6096000" y="1081088"/>
          <a:ext cx="2286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8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81088"/>
                        <a:ext cx="22860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46445"/>
              </p:ext>
            </p:extLst>
          </p:nvPr>
        </p:nvGraphicFramePr>
        <p:xfrm>
          <a:off x="2133600" y="1905000"/>
          <a:ext cx="4038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9" name="公式" r:id="rId5" imgW="1676400" imgH="457200" progId="Equation.3">
                  <p:embed/>
                </p:oleObj>
              </mc:Choice>
              <mc:Fallback>
                <p:oleObj name="公式" r:id="rId5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038600" cy="1101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62400" y="3352800"/>
          <a:ext cx="2971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0" name="公式" r:id="rId8" imgW="990600" imgH="914400" progId="Equation.3">
                  <p:embed/>
                </p:oleObj>
              </mc:Choice>
              <mc:Fallback>
                <p:oleObj name="公式" r:id="rId8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2971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972050" y="35639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953000" y="4173538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4949825" y="47545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4975225" y="53641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9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8" grpId="0"/>
      <p:bldP spid="161809" grpId="0"/>
      <p:bldP spid="161810" grpId="0"/>
      <p:bldP spid="1618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724400" y="30480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2000" y="1371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5486400" y="838200"/>
            <a:ext cx="838200" cy="2743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 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–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3981450" y="762000"/>
          <a:ext cx="293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8" name="公式" r:id="rId4" imgW="977760" imgH="914400" progId="Equation.3">
                  <p:embed/>
                </p:oleObj>
              </mc:Choice>
              <mc:Fallback>
                <p:oleObj name="公式" r:id="rId4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762000"/>
                        <a:ext cx="29337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972050" y="6858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4953000" y="1295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49825" y="18764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975225" y="24860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73100" y="3657600"/>
            <a:ext cx="5021224" cy="525401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关联矩阵中每列包含两个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09600" y="4543425"/>
            <a:ext cx="5508625" cy="541338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每行元素之和等于该顶点的度；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657225" y="5326063"/>
            <a:ext cx="6429375" cy="541337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一行元素全为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，对应的顶点为孤立点</a:t>
            </a:r>
          </a:p>
        </p:txBody>
      </p:sp>
      <p:sp>
        <p:nvSpPr>
          <p:cNvPr id="164880" name="Oval 16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9" name="公式" r:id="rId6" imgW="165028" imgH="228501" progId="Equation.3">
                  <p:embed/>
                </p:oleObj>
              </mc:Choice>
              <mc:Fallback>
                <p:oleObj name="公式" r:id="rId6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4949825" y="2925763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0      0     0</a:t>
            </a: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77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64876" grpId="0" animBg="1"/>
      <p:bldP spid="164872" grpId="0"/>
      <p:bldP spid="164873" grpId="0"/>
      <p:bldP spid="164874" grpId="0"/>
      <p:bldP spid="164875" grpId="0"/>
      <p:bldP spid="164877" grpId="0" animBg="1"/>
      <p:bldP spid="164878" grpId="0" animBg="1"/>
      <p:bldP spid="164879" grpId="0" animBg="1"/>
      <p:bldP spid="1648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2362200" y="2362200"/>
            <a:ext cx="3090863" cy="2438400"/>
            <a:chOff x="1562" y="1776"/>
            <a:chExt cx="1947" cy="1536"/>
          </a:xfrm>
        </p:grpSpPr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3024" y="30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4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5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6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7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081338" y="2895600"/>
            <a:ext cx="16764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759325" y="2895600"/>
            <a:ext cx="0" cy="1447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3082925" y="2895600"/>
            <a:ext cx="1676400" cy="1524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905000" y="4876800"/>
            <a:ext cx="5548312" cy="52322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有序结点对：结点对和次序有关。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902325" y="2971800"/>
            <a:ext cx="9525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238999" y="2237987"/>
            <a:ext cx="2047875" cy="545813"/>
          </a:xfrm>
          <a:prstGeom prst="wedgeEllipseCallout">
            <a:avLst>
              <a:gd name="adj1" fmla="val -32726"/>
              <a:gd name="adj2" fmla="val 178783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0366" y="3072825"/>
                <a:ext cx="2198359" cy="584775"/>
              </a:xfrm>
              <a:prstGeom prst="rect">
                <a:avLst/>
              </a:prstGeom>
              <a:pattFill prst="pct60">
                <a:fgClr>
                  <a:schemeClr val="accent1">
                    <a:lumMod val="90000"/>
                  </a:schemeClr>
                </a:fgClr>
                <a:bgClr>
                  <a:schemeClr val="bg1"/>
                </a:bgClr>
              </a:patt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6" y="3072825"/>
                <a:ext cx="2198359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6072" y="3821668"/>
                <a:ext cx="2198359" cy="584775"/>
              </a:xfrm>
              <a:prstGeom prst="rect">
                <a:avLst/>
              </a:prstGeom>
              <a:pattFill prst="pct5">
                <a:fgClr>
                  <a:srgbClr val="FF0066"/>
                </a:fgClr>
                <a:bgClr>
                  <a:schemeClr val="bg1"/>
                </a:bgClr>
              </a:patt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072" y="3821668"/>
                <a:ext cx="2198359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93270"/>
              <a:gd name="adj2" fmla="val -25417"/>
            </a:avLst>
          </a:prstGeom>
          <a:solidFill>
            <a:schemeClr val="accent1">
              <a:lumMod val="90000"/>
            </a:schemeClr>
          </a:soli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3048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抽象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0025" y="762000"/>
                <a:ext cx="838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个程序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，请将此事实用图的方法表示。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762000"/>
                <a:ext cx="8382000" cy="2031325"/>
              </a:xfrm>
              <a:prstGeom prst="rect">
                <a:avLst/>
              </a:prstGeom>
              <a:blipFill rotWithShape="1">
                <a:blip r:embed="rId14"/>
                <a:stretch>
                  <a:fillRect l="-1527" r="-72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6" grpId="1" animBg="1"/>
      <p:bldP spid="19477" grpId="0" animBg="1"/>
      <p:bldP spid="19478" grpId="0" animBg="1"/>
      <p:bldP spid="19479" grpId="0" animBg="1"/>
      <p:bldP spid="19484" grpId="0" animBg="1"/>
      <p:bldP spid="19485" grpId="0" animBg="1"/>
      <p:bldP spid="2" grpId="0" animBg="1"/>
      <p:bldP spid="23" grpId="0" animBg="1"/>
      <p:bldP spid="23" grpId="1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1000" y="1150999"/>
            <a:ext cx="5845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对于无自环的有向图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，其关联矩阵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54134"/>
              </p:ext>
            </p:extLst>
          </p:nvPr>
        </p:nvGraphicFramePr>
        <p:xfrm>
          <a:off x="6200768" y="1068449"/>
          <a:ext cx="2222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2" name="公式" r:id="rId3" imgW="888840" imgH="241200" progId="Equation.3">
                  <p:embed/>
                </p:oleObj>
              </mc:Choice>
              <mc:Fallback>
                <p:oleObj name="公式" r:id="rId3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68" y="1068449"/>
                        <a:ext cx="22225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37549"/>
              </p:ext>
            </p:extLst>
          </p:nvPr>
        </p:nvGraphicFramePr>
        <p:xfrm>
          <a:off x="2133600" y="2141538"/>
          <a:ext cx="419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3" name="公式" r:id="rId5" imgW="1612900" imgH="711200" progId="Equation.3">
                  <p:embed/>
                </p:oleObj>
              </mc:Choice>
              <mc:Fallback>
                <p:oleObj name="公式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41538"/>
                        <a:ext cx="4191000" cy="1860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42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34000" y="3001962"/>
            <a:ext cx="2438400" cy="503238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29400" y="1066800"/>
            <a:ext cx="762000" cy="2362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5105400" y="15240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有向图练习</a:t>
            </a:r>
          </a:p>
        </p:txBody>
      </p:sp>
      <p:graphicFrame>
        <p:nvGraphicFramePr>
          <p:cNvPr id="163846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8388809"/>
              </p:ext>
            </p:extLst>
          </p:nvPr>
        </p:nvGraphicFramePr>
        <p:xfrm>
          <a:off x="228600" y="1055688"/>
          <a:ext cx="3505200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0" name="Visio" r:id="rId3" imgW="1993484" imgH="1870643" progId="Visio.Drawing.11">
                  <p:embed/>
                </p:oleObj>
              </mc:Choice>
              <mc:Fallback>
                <p:oleObj name="Visio" r:id="rId3" imgW="1993484" imgH="18706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55688"/>
                        <a:ext cx="3505200" cy="32877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16475" y="1066800"/>
          <a:ext cx="255746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1" name="公式" r:id="rId5" imgW="977760" imgH="914400" progId="Equation.3">
                  <p:embed/>
                </p:oleObj>
              </mc:Choice>
              <mc:Fallback>
                <p:oleObj name="公式" r:id="rId5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066800"/>
                        <a:ext cx="255746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526194" y="1066800"/>
            <a:ext cx="17206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1   1   0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646083" y="1465263"/>
            <a:ext cx="15491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-1  0   1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593797" y="1922463"/>
            <a:ext cx="18568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0   -1 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773084" y="2379663"/>
            <a:ext cx="15491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-1   0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3725862" y="3522663"/>
            <a:ext cx="5389563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关联矩阵中每列元素之和为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3851869" y="4273888"/>
            <a:ext cx="5292131" cy="1212512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每行中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的个数为该点的出度，</a:t>
            </a:r>
          </a:p>
          <a:p>
            <a:pPr algn="l">
              <a:lnSpc>
                <a:spcPct val="13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的个数即为该点的入度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2714625" y="5638800"/>
            <a:ext cx="64293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一行元素全为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，对应的顶点为孤立点</a:t>
            </a:r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2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661130" y="2943225"/>
            <a:ext cx="17206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0    0   0 </a:t>
            </a: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0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8" grpId="0" animBg="1"/>
      <p:bldP spid="163851" grpId="0"/>
      <p:bldP spid="163852" grpId="0"/>
      <p:bldP spid="163853" grpId="0"/>
      <p:bldP spid="163854" grpId="0"/>
      <p:bldP spid="163855" grpId="0" animBg="1"/>
      <p:bldP spid="163856" grpId="0" animBg="1"/>
      <p:bldP spid="163857" grpId="0" animBg="1"/>
      <p:bldP spid="1638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81000" y="1066800"/>
            <a:ext cx="2209800" cy="762000"/>
          </a:xfrm>
          <a:prstGeom prst="wedgeRectCallout">
            <a:avLst>
              <a:gd name="adj1" fmla="val -52370"/>
              <a:gd name="adj2" fmla="val 300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连通矩阵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762000" y="2286000"/>
            <a:ext cx="7467600" cy="586957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对无向图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G, 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的连通矩阵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386180"/>
              </p:ext>
            </p:extLst>
          </p:nvPr>
        </p:nvGraphicFramePr>
        <p:xfrm>
          <a:off x="2133600" y="3375025"/>
          <a:ext cx="40386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6" name="公式" r:id="rId3" imgW="1637589" imgH="482391" progId="Equation.3">
                  <p:embed/>
                </p:oleObj>
              </mc:Choice>
              <mc:Fallback>
                <p:oleObj name="公式" r:id="rId3" imgW="163758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75025"/>
                        <a:ext cx="4038600" cy="1196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3733800" y="3962400"/>
            <a:ext cx="2514600" cy="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762000" y="4868863"/>
            <a:ext cx="7467600" cy="58695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对有向图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D, 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称为可达矩阵</a:t>
            </a: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09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7068" grpId="0" animBg="1"/>
      <p:bldP spid="870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graphicFrame>
        <p:nvGraphicFramePr>
          <p:cNvPr id="16999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1295400"/>
          <a:ext cx="27432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2" name="Visio" r:id="rId3" imgW="1525428" imgH="1360335" progId="Visio.Drawing.11">
                  <p:embed/>
                </p:oleObj>
              </mc:Choice>
              <mc:Fallback>
                <p:oleObj name="Visio" r:id="rId3" imgW="1525428" imgH="13603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43200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3581400"/>
          <a:ext cx="2590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3" name="公式" r:id="rId5" imgW="1143000" imgH="914400" progId="Equation.3">
                  <p:embed/>
                </p:oleObj>
              </mc:Choice>
              <mc:Fallback>
                <p:oleObj name="公式" r:id="rId5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590800" cy="2073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5657850" y="35052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657850" y="4086225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657850" y="46656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686425" y="51990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5686425" y="1295400"/>
            <a:ext cx="2150725" cy="893491"/>
          </a:xfrm>
          <a:prstGeom prst="cloudCallout">
            <a:avLst>
              <a:gd name="adj1" fmla="val -60198"/>
              <a:gd name="adj2" fmla="val 203977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4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1000" y="879474"/>
            <a:ext cx="3200400" cy="2869407"/>
            <a:chOff x="976313" y="879475"/>
            <a:chExt cx="2085975" cy="2292350"/>
          </a:xfrm>
        </p:grpSpPr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12192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25908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2" name="Oval 8"/>
            <p:cNvSpPr>
              <a:spLocks noChangeArrowheads="1"/>
            </p:cNvSpPr>
            <p:nvPr/>
          </p:nvSpPr>
          <p:spPr bwMode="auto">
            <a:xfrm>
              <a:off x="1219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3" name="Oval 9"/>
            <p:cNvSpPr>
              <a:spLocks noChangeArrowheads="1"/>
            </p:cNvSpPr>
            <p:nvPr/>
          </p:nvSpPr>
          <p:spPr bwMode="auto">
            <a:xfrm>
              <a:off x="25908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1371600" y="13716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V="1">
              <a:off x="12954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 flipH="1">
              <a:off x="1371600" y="26670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 flipH="1" flipV="1">
              <a:off x="1371600" y="1447800"/>
              <a:ext cx="121920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 flipH="1">
              <a:off x="1371600" y="1447800"/>
              <a:ext cx="129540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26670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V="1">
              <a:off x="2743200" y="1371600"/>
              <a:ext cx="0" cy="1295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11287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>
              <a:off x="25765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2728913" y="24796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8085" name="Text Box 21"/>
            <p:cNvSpPr txBox="1">
              <a:spLocks noChangeArrowheads="1"/>
            </p:cNvSpPr>
            <p:nvPr/>
          </p:nvSpPr>
          <p:spPr bwMode="auto">
            <a:xfrm>
              <a:off x="976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1597025" y="2805113"/>
              <a:ext cx="9175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graphicFrame>
        <p:nvGraphicFramePr>
          <p:cNvPr id="88098" name="Object 3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235325579"/>
              </p:ext>
            </p:extLst>
          </p:nvPr>
        </p:nvGraphicFramePr>
        <p:xfrm>
          <a:off x="4000500" y="2744788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3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744788"/>
                        <a:ext cx="1143000" cy="914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5457825" y="3213101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457825" y="3794126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5457825" y="4373563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5486400" y="4906963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31" name="云形标注 30"/>
          <p:cNvSpPr/>
          <p:nvPr/>
        </p:nvSpPr>
        <p:spPr bwMode="auto">
          <a:xfrm>
            <a:off x="5686425" y="1295400"/>
            <a:ext cx="2150725" cy="893491"/>
          </a:xfrm>
          <a:prstGeom prst="cloudCallout">
            <a:avLst>
              <a:gd name="adj1" fmla="val -83670"/>
              <a:gd name="adj2" fmla="val 119760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7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/>
      <p:bldP spid="88101" grpId="0"/>
      <p:bldP spid="88102" grpId="0"/>
      <p:bldP spid="88103" grpId="0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168968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69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0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1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2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5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168984" name="Object 24"/>
          <p:cNvGraphicFramePr>
            <a:graphicFrameLocks noChangeAspect="1"/>
          </p:cNvGraphicFramePr>
          <p:nvPr/>
        </p:nvGraphicFramePr>
        <p:xfrm>
          <a:off x="3892550" y="15240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7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5240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57713" y="1565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4557713" y="20986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4557713" y="2632075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557713" y="3089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4557713" y="35464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5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  <p:bldP spid="16898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布尔矩阵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76400"/>
            <a:ext cx="2670175" cy="3581399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可达矩阵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73625" y="1676401"/>
            <a:ext cx="3051175" cy="3581399"/>
          </a:xfrm>
          <a:prstGeom prst="rect">
            <a:avLst/>
          </a:prstGeom>
          <a:pattFill prst="pct80">
            <a:fgClr>
              <a:srgbClr val="99FF66"/>
            </a:fgClr>
            <a:bgClr>
              <a:schemeClr val="bg1"/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  <a:r>
              <a:rPr lang="en-US" altLang="zh-CN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lang="en-US" altLang="zh-CN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</a:t>
            </a:r>
            <a:endParaRPr lang="en-US" altLang="zh-CN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可达矩阵</a:t>
            </a:r>
          </a:p>
        </p:txBody>
      </p:sp>
      <p:sp>
        <p:nvSpPr>
          <p:cNvPr id="9" name="六角星 8"/>
          <p:cNvSpPr/>
          <p:nvPr/>
        </p:nvSpPr>
        <p:spPr bwMode="auto">
          <a:xfrm>
            <a:off x="3200400" y="24384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六角星 10"/>
          <p:cNvSpPr/>
          <p:nvPr/>
        </p:nvSpPr>
        <p:spPr bwMode="auto">
          <a:xfrm>
            <a:off x="3200400" y="34290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六角星 11"/>
          <p:cNvSpPr/>
          <p:nvPr/>
        </p:nvSpPr>
        <p:spPr bwMode="auto">
          <a:xfrm>
            <a:off x="3200400" y="44196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六角星 12"/>
          <p:cNvSpPr/>
          <p:nvPr/>
        </p:nvSpPr>
        <p:spPr bwMode="auto">
          <a:xfrm>
            <a:off x="7162800" y="25908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六角星 13"/>
          <p:cNvSpPr/>
          <p:nvPr/>
        </p:nvSpPr>
        <p:spPr bwMode="auto">
          <a:xfrm>
            <a:off x="7162800" y="42672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形标注 14"/>
          <p:cNvSpPr/>
          <p:nvPr/>
        </p:nvSpPr>
        <p:spPr bwMode="auto">
          <a:xfrm>
            <a:off x="-170706" y="3050469"/>
            <a:ext cx="1085106" cy="911931"/>
          </a:xfrm>
          <a:prstGeom prst="wedgeEllipseCallout">
            <a:avLst>
              <a:gd name="adj1" fmla="val 94431"/>
              <a:gd name="adj2" fmla="val -18841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形标注 15"/>
          <p:cNvSpPr/>
          <p:nvPr/>
        </p:nvSpPr>
        <p:spPr bwMode="auto">
          <a:xfrm>
            <a:off x="8154890" y="1352551"/>
            <a:ext cx="760510" cy="911931"/>
          </a:xfrm>
          <a:prstGeom prst="wedgeEllipseCallout">
            <a:avLst>
              <a:gd name="adj1" fmla="val -145635"/>
              <a:gd name="adj2" fmla="val 84563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形标注 16"/>
          <p:cNvSpPr/>
          <p:nvPr/>
        </p:nvSpPr>
        <p:spPr bwMode="auto">
          <a:xfrm>
            <a:off x="8397455" y="3050469"/>
            <a:ext cx="580180" cy="911931"/>
          </a:xfrm>
          <a:prstGeom prst="wedgeEllipseCallout">
            <a:avLst>
              <a:gd name="adj1" fmla="val -227044"/>
              <a:gd name="adj2" fmla="val 25027"/>
            </a:avLst>
          </a:prstGeom>
          <a:blipFill>
            <a:blip r:embed="rId3"/>
            <a:tile tx="0" ty="0" sx="100000" sy="100000" flip="none" algn="tl"/>
          </a:blip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379413" y="1257300"/>
            <a:ext cx="8078787" cy="72390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布尔矩阵：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矩阵中的元素均为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942975" y="2482850"/>
            <a:ext cx="614362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邻接矩阵是一个布尔矩阵，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可达矩阵也是布尔矩阵。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119313" y="4387850"/>
            <a:ext cx="75242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414713" y="4343400"/>
            <a:ext cx="72036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(*)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9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/>
      <p:bldP spid="11367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139825" y="973138"/>
          <a:ext cx="25876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0" name="公式" r:id="rId3" imgW="939600" imgH="711000" progId="Equation.3">
                  <p:embed/>
                </p:oleObj>
              </mc:Choice>
              <mc:Fallback>
                <p:oleObj name="公式" r:id="rId3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973138"/>
                        <a:ext cx="2587625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379913" y="944563"/>
          <a:ext cx="258603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1" name="公式" r:id="rId5" imgW="939600" imgH="711000" progId="Equation.3">
                  <p:embed/>
                </p:oleObj>
              </mc:Choice>
              <mc:Fallback>
                <p:oleObj name="公式" r:id="rId5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944563"/>
                        <a:ext cx="2586037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30944"/>
              </p:ext>
            </p:extLst>
          </p:nvPr>
        </p:nvGraphicFramePr>
        <p:xfrm>
          <a:off x="658813" y="3505200"/>
          <a:ext cx="3789362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2" name="公式" r:id="rId7" imgW="1218960" imgH="711000" progId="Equation.3">
                  <p:embed/>
                </p:oleObj>
              </mc:Choice>
              <mc:Fallback>
                <p:oleObj name="公式" r:id="rId7" imgW="1218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505200"/>
                        <a:ext cx="3789362" cy="23955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18316"/>
              </p:ext>
            </p:extLst>
          </p:nvPr>
        </p:nvGraphicFramePr>
        <p:xfrm>
          <a:off x="4579938" y="3581400"/>
          <a:ext cx="332105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3" name="公式" r:id="rId9" imgW="1206360" imgH="711000" progId="Equation.3">
                  <p:embed/>
                </p:oleObj>
              </mc:Choice>
              <mc:Fallback>
                <p:oleObj name="公式" r:id="rId9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581400"/>
                        <a:ext cx="3321050" cy="21224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布尔矩阵运算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191000" y="990600"/>
            <a:ext cx="762000" cy="9906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048000" y="1219200"/>
            <a:ext cx="609600" cy="388937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94240" name="Group 32"/>
          <p:cNvGrpSpPr>
            <a:grpSpLocks/>
          </p:cNvGrpSpPr>
          <p:nvPr/>
        </p:nvGrpSpPr>
        <p:grpSpPr bwMode="auto">
          <a:xfrm>
            <a:off x="685800" y="2438400"/>
            <a:ext cx="2376487" cy="2933700"/>
            <a:chOff x="471" y="1416"/>
            <a:chExt cx="1242" cy="1709"/>
          </a:xfrm>
        </p:grpSpPr>
        <p:grpSp>
          <p:nvGrpSpPr>
            <p:cNvPr id="94234" name="Group 26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4221" name="Oval 13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2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3" name="Oval 15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4" name="Oval 1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5" name="Oval 17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6" name="Line 1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7" name="Line 19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1" name="Text Box 23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13890"/>
              </p:ext>
            </p:extLst>
          </p:nvPr>
        </p:nvGraphicFramePr>
        <p:xfrm>
          <a:off x="3733800" y="2438400"/>
          <a:ext cx="3048000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5" name="公式" r:id="rId3" imgW="1384300" imgH="1143000" progId="Equation.3">
                  <p:embed/>
                </p:oleObj>
              </mc:Choice>
              <mc:Fallback>
                <p:oleObj name="公式" r:id="rId3" imgW="1384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3048000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1275" y="1131888"/>
            <a:ext cx="98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方法</a:t>
            </a:r>
            <a:r>
              <a:rPr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1066800"/>
                <a:ext cx="5280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(+)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(+)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⋯(+)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66800"/>
                <a:ext cx="528010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1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nimBg="1"/>
      <p:bldP spid="942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" y="1076980"/>
            <a:ext cx="669131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：图中的所有边均为有向边。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47700" y="4648200"/>
            <a:ext cx="7048500" cy="52322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：图中的所有边均为无向边。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762000" y="1828800"/>
            <a:ext cx="2682875" cy="1979612"/>
            <a:chOff x="470" y="1353"/>
            <a:chExt cx="1835" cy="1277"/>
          </a:xfrm>
        </p:grpSpPr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70" y="2256"/>
              <a:ext cx="22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1158875" y="2347912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073275" y="2347912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1235075" y="3567112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616075" y="36433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495800" y="1624013"/>
            <a:ext cx="2633663" cy="2262187"/>
            <a:chOff x="2988" y="1353"/>
            <a:chExt cx="1659" cy="1425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无向图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6200" y="3048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图的分类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6424613" y="1524000"/>
            <a:ext cx="990600" cy="1066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6610350" y="3048000"/>
            <a:ext cx="857250" cy="1447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467600" y="2209800"/>
            <a:ext cx="1447800" cy="762000"/>
          </a:xfrm>
          <a:prstGeom prst="wedgeRectCallout">
            <a:avLst>
              <a:gd name="adj1" fmla="val -46708"/>
              <a:gd name="adj2" fmla="val 625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混合图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501" grpId="0" animBg="1"/>
      <p:bldP spid="20501" grpId="1" animBg="1"/>
      <p:bldP spid="20502" grpId="0" animBg="1"/>
      <p:bldP spid="20502" grpId="1" animBg="1"/>
      <p:bldP spid="20503" grpId="0" animBg="1"/>
      <p:bldP spid="20503" grpId="1" animBg="1"/>
      <p:bldP spid="20507" grpId="0"/>
      <p:bldP spid="20511" grpId="0" animBg="1"/>
      <p:bldP spid="20512" grpId="0" animBg="1"/>
      <p:bldP spid="205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" y="1011238"/>
          <a:ext cx="274320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4" name="公式" r:id="rId3" imgW="1384300" imgH="1143000" progId="Equation.3">
                  <p:embed/>
                </p:oleObj>
              </mc:Choice>
              <mc:Fallback>
                <p:oleObj name="公式" r:id="rId3" imgW="1384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11238"/>
                        <a:ext cx="274320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3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5892800" y="3433763"/>
          <a:ext cx="1358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5" name="公式" r:id="rId5" imgW="1358900" imgH="1143000" progId="Equation.3">
                  <p:embed/>
                </p:oleObj>
              </mc:Choice>
              <mc:Fallback>
                <p:oleObj name="公式" r:id="rId5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433763"/>
                        <a:ext cx="1358900" cy="1143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762000" y="1447800"/>
            <a:ext cx="8153400" cy="3048000"/>
            <a:chOff x="480" y="912"/>
            <a:chExt cx="5136" cy="1920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8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240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4320" y="912"/>
              <a:ext cx="1296" cy="288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576" y="2544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2496" y="2592"/>
              <a:ext cx="1056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7086600" y="4090988"/>
            <a:ext cx="381000" cy="503237"/>
          </a:xfrm>
          <a:prstGeom prst="ellipse">
            <a:avLst/>
          </a:prstGeom>
          <a:solidFill>
            <a:srgbClr val="00FFFF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895600" y="990600"/>
          <a:ext cx="29718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6" name="公式" r:id="rId7" imgW="1536700" imgH="1143000" progId="Equation.3">
                  <p:embed/>
                </p:oleObj>
              </mc:Choice>
              <mc:Fallback>
                <p:oleObj name="公式" r:id="rId7" imgW="1536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97180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867400" y="990600"/>
          <a:ext cx="3200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7" name="公式" r:id="rId9" imgW="1524000" imgH="1143000" progId="Equation.3">
                  <p:embed/>
                </p:oleObj>
              </mc:Choice>
              <mc:Fallback>
                <p:oleObj name="公式" r:id="rId9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32004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0" y="3581400"/>
          <a:ext cx="29718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8" name="公式" r:id="rId11" imgW="1536700" imgH="1143000" progId="Equation.3">
                  <p:embed/>
                </p:oleObj>
              </mc:Choice>
              <mc:Fallback>
                <p:oleObj name="公式" r:id="rId11" imgW="1536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297180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3124200" y="3733800"/>
          <a:ext cx="2667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9" name="公式" r:id="rId13" imgW="1524000" imgH="1143000" progId="Equation.3">
                  <p:embed/>
                </p:oleObj>
              </mc:Choice>
              <mc:Fallback>
                <p:oleObj name="公式" r:id="rId13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670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762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886200" y="1371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6858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914400" y="3962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29400" y="41290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762000" y="2286000"/>
            <a:ext cx="8077200" cy="2667000"/>
            <a:chOff x="480" y="1440"/>
            <a:chExt cx="5088" cy="1680"/>
          </a:xfrm>
        </p:grpSpPr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8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448" y="1440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2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576" y="3072"/>
              <a:ext cx="12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2544" y="3120"/>
              <a:ext cx="100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6553200" y="4648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1   1  0  1  1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6629400" y="50434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629400" y="55768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可达矩阵计算</a:t>
            </a:r>
          </a:p>
        </p:txBody>
      </p:sp>
      <p:pic>
        <p:nvPicPr>
          <p:cNvPr id="39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6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2" grpId="0" animBg="1"/>
      <p:bldP spid="95250" grpId="0"/>
      <p:bldP spid="95251" grpId="0" animBg="1"/>
      <p:bldP spid="95252" grpId="0" animBg="1"/>
      <p:bldP spid="95253" grpId="0" animBg="1"/>
      <p:bldP spid="95254" grpId="0" animBg="1"/>
      <p:bldP spid="95255" grpId="0" animBg="1"/>
      <p:bldP spid="95262" grpId="0"/>
      <p:bldP spid="95269" grpId="0"/>
      <p:bldP spid="95270" grpId="0"/>
      <p:bldP spid="9527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9336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7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9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0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5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6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99352" name="Object 2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78898977"/>
              </p:ext>
            </p:extLst>
          </p:nvPr>
        </p:nvGraphicFramePr>
        <p:xfrm>
          <a:off x="3892550" y="2630488"/>
          <a:ext cx="1358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3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630488"/>
                        <a:ext cx="1358900" cy="1143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4953000" y="2971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35052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953000" y="40386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4953000" y="4495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4953000" y="49530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17813" y="1219200"/>
            <a:ext cx="6170577" cy="136332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把邻接矩阵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当作关系矩阵，</a:t>
            </a:r>
          </a:p>
          <a:p>
            <a:pPr algn="l">
              <a:lnSpc>
                <a:spcPct val="15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求连通矩阵就相当于求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的传递闭包。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38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  <p:bldP spid="99355" grpId="0"/>
      <p:bldP spid="99356" grpId="0"/>
      <p:bldP spid="99357" grpId="0"/>
      <p:bldP spid="99358" grpId="0"/>
      <p:bldP spid="9936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229600" cy="332616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图的基本概念：子图，图的同构，度，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通路，回路，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有向，无向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连通图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图的连通性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图的距阵表示：邻接距阵，关联矩阵，可达距阵</a:t>
            </a:r>
          </a:p>
          <a:p>
            <a:pPr algn="l"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00312" y="685800"/>
            <a:ext cx="33670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第八章 小 结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5563" y="5105400"/>
            <a:ext cx="256031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P134    8.5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8.6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爆炸形 2 4"/>
          <p:cNvSpPr/>
          <p:nvPr/>
        </p:nvSpPr>
        <p:spPr bwMode="auto">
          <a:xfrm>
            <a:off x="6705600" y="1472067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爆炸形 2 9"/>
          <p:cNvSpPr/>
          <p:nvPr/>
        </p:nvSpPr>
        <p:spPr bwMode="auto">
          <a:xfrm>
            <a:off x="2638425" y="2895600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爆炸形 2 10"/>
          <p:cNvSpPr/>
          <p:nvPr/>
        </p:nvSpPr>
        <p:spPr bwMode="auto">
          <a:xfrm>
            <a:off x="4724400" y="4139067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1425236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0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828494" cy="11430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627" y="1396425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8858" y="1371600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代数系统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1447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数理逻辑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26580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51134" y="2590800"/>
                <a:ext cx="8290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00FF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∩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134" y="2590800"/>
                <a:ext cx="829073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278879" y="2514600"/>
            <a:ext cx="888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(*)</a:t>
            </a:r>
            <a:endParaRPr lang="zh-CN" altLang="en-US" sz="5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07389" y="2438400"/>
                <a:ext cx="8178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6600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⋀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389" y="2438400"/>
                <a:ext cx="817853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66836" y="3724870"/>
            <a:ext cx="115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4173" y="3758625"/>
                <a:ext cx="82907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00FF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∪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173" y="3758625"/>
                <a:ext cx="829073" cy="9233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65467" y="3581400"/>
            <a:ext cx="105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(+)</a:t>
            </a:r>
            <a:endParaRPr lang="zh-CN" altLang="en-US" sz="5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48266" y="3505200"/>
                <a:ext cx="7665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5400" b="1" i="1" smtClean="0">
                          <a:solidFill>
                            <a:srgbClr val="006600"/>
                          </a:solidFill>
                          <a:latin typeface="Cambria Math"/>
                          <a:ea typeface="华文楷体" panose="02010600040101010101" pitchFamily="2" charset="-122"/>
                        </a:rPr>
                        <m:t>∨</m:t>
                      </m:r>
                    </m:oMath>
                  </m:oMathPara>
                </a14:m>
                <a:endParaRPr lang="zh-CN" altLang="en-US" sz="5400" b="1" dirty="0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266" y="3505200"/>
                <a:ext cx="766557" cy="9233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99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90006" y="1905000"/>
            <a:ext cx="3501194" cy="2595265"/>
            <a:chOff x="1904289" y="3733800"/>
            <a:chExt cx="3501194" cy="2595265"/>
          </a:xfrm>
        </p:grpSpPr>
        <p:sp>
          <p:nvSpPr>
            <p:cNvPr id="5" name="椭圆 4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>
              <a:stCxn id="7" idx="7"/>
              <a:endCxn id="5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>
              <a:stCxn id="7" idx="4"/>
              <a:endCxn id="6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>
              <a:stCxn id="5" idx="6"/>
              <a:endCxn id="8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>
              <a:stCxn id="8" idx="6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5" idx="3"/>
              <a:endCxn id="6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>
              <a:stCxn id="6" idx="6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>
              <a:stCxn id="6" idx="6"/>
              <a:endCxn id="9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9" idx="6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组合 18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904289" y="4876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31878" y="56388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椭圆 26"/>
          <p:cNvSpPr/>
          <p:nvPr/>
        </p:nvSpPr>
        <p:spPr bwMode="auto">
          <a:xfrm>
            <a:off x="5426075" y="26670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197475" y="34290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4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090B9D6-9A5A-4413-A9E8-41A6E75743D5}"/>
              </a:ext>
            </a:extLst>
          </p:cNvPr>
          <p:cNvGrpSpPr/>
          <p:nvPr/>
        </p:nvGrpSpPr>
        <p:grpSpPr>
          <a:xfrm>
            <a:off x="2209800" y="1828800"/>
            <a:ext cx="3413200" cy="2172492"/>
            <a:chOff x="976312" y="1213658"/>
            <a:chExt cx="2224675" cy="1735589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82C69F0C-59BF-47C7-A3DC-FF9685CB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0A242831-D092-46CE-BD26-333B567E8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B964C9B-9652-4A12-B73B-454315C7D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D0AE6-36BD-4E68-BB08-ED63F52A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90C7416-17F0-4EAD-882B-DE929CA7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1352147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9B3A8CDE-1D4E-4CDB-9208-8637927EC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4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2A8F679-7925-4C0E-AA1D-4F3BC5EE4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71600" y="26670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D06C97D-4281-4D45-A06A-BAF4275D5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30777" y="1447799"/>
              <a:ext cx="1260020" cy="11997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303B701-5A75-438B-A268-E3948C233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6364" y="1447798"/>
              <a:ext cx="5910" cy="114300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11F7B18F-C116-4B77-B86E-72B2CE8A3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999" y="1447800"/>
              <a:ext cx="14286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2758FE0-8B77-4613-AA52-F7B1FC0C0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28910" y="1486710"/>
              <a:ext cx="7389" cy="11040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80BC48AC-B3BC-49B2-80CE-BB35008CA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12" y="1219199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BC16D5F-7832-4642-85A5-F6A352F97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578" y="1213658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3301DC2E-33CA-4FF9-9DF8-2B2B64134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612" y="2492047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249BB5AE-D728-414F-B2A0-CA504B185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4A6CF19-D898-4DB2-BBF8-B89E440153CA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>
            <a:off x="2816269" y="2026501"/>
            <a:ext cx="1902905" cy="1477406"/>
          </a:xfrm>
          <a:prstGeom prst="straightConnector1">
            <a:avLst/>
          </a:prstGeom>
          <a:solidFill>
            <a:srgbClr val="00FF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488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2895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练习：路径问题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038600"/>
            <a:ext cx="4701480" cy="1498104"/>
          </a:xfrm>
          <a:pattFill prst="dkUpDiag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顶点：十字路口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边的方向：街道通行方向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0" y="1143000"/>
            <a:ext cx="4320480" cy="286851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997987" cy="1886147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6" name="AutoShape 56"/>
          <p:cNvSpPr>
            <a:spLocks noChangeArrowheads="1"/>
          </p:cNvSpPr>
          <p:nvPr/>
        </p:nvSpPr>
        <p:spPr bwMode="auto">
          <a:xfrm>
            <a:off x="5867400" y="3992465"/>
            <a:ext cx="2590800" cy="762000"/>
          </a:xfrm>
          <a:prstGeom prst="cloudCallout">
            <a:avLst>
              <a:gd name="adj1" fmla="val -6701"/>
              <a:gd name="adj2" fmla="val -170417"/>
            </a:avLst>
          </a:prstGeom>
          <a:solidFill>
            <a:schemeClr val="accent1">
              <a:lumMod val="90000"/>
            </a:schemeClr>
          </a:soli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36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nimBg="1"/>
      <p:bldP spid="6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4428</TotalTime>
  <Words>3207</Words>
  <Application>Microsoft Office PowerPoint</Application>
  <PresentationFormat>全屏显示(4:3)</PresentationFormat>
  <Paragraphs>764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1" baseType="lpstr">
      <vt:lpstr>华文行楷</vt:lpstr>
      <vt:lpstr>华文楷体</vt:lpstr>
      <vt:lpstr>华文新魏</vt:lpstr>
      <vt:lpstr>楷体</vt:lpstr>
      <vt:lpstr>楷体_GB2312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HDOfficeLightV0</vt:lpstr>
      <vt:lpstr>公式</vt:lpstr>
      <vt:lpstr>文档</vt:lpstr>
      <vt:lpstr>Visio</vt:lpstr>
      <vt:lpstr>第八章 图论</vt:lpstr>
      <vt:lpstr>学习要求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练习：路径问题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布尔矩阵?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李 春阳</cp:lastModifiedBy>
  <cp:revision>677</cp:revision>
  <cp:lastPrinted>1601-01-01T00:00:00Z</cp:lastPrinted>
  <dcterms:created xsi:type="dcterms:W3CDTF">1601-01-01T00:00:00Z</dcterms:created>
  <dcterms:modified xsi:type="dcterms:W3CDTF">2020-11-15T02:59:35Z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