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379" r:id="rId3"/>
    <p:sldId id="380" r:id="rId4"/>
    <p:sldId id="381" r:id="rId5"/>
    <p:sldId id="263" r:id="rId6"/>
    <p:sldId id="383" r:id="rId7"/>
    <p:sldId id="410" r:id="rId8"/>
    <p:sldId id="259" r:id="rId9"/>
    <p:sldId id="258" r:id="rId10"/>
    <p:sldId id="257" r:id="rId11"/>
    <p:sldId id="261" r:id="rId12"/>
    <p:sldId id="385" r:id="rId13"/>
    <p:sldId id="262" r:id="rId14"/>
    <p:sldId id="384" r:id="rId15"/>
    <p:sldId id="266" r:id="rId16"/>
    <p:sldId id="267" r:id="rId17"/>
    <p:sldId id="386" r:id="rId18"/>
    <p:sldId id="268" r:id="rId19"/>
    <p:sldId id="407" r:id="rId20"/>
    <p:sldId id="269" r:id="rId21"/>
    <p:sldId id="270" r:id="rId22"/>
    <p:sldId id="271" r:id="rId23"/>
    <p:sldId id="272" r:id="rId24"/>
    <p:sldId id="273" r:id="rId25"/>
    <p:sldId id="274" r:id="rId26"/>
    <p:sldId id="347" r:id="rId27"/>
    <p:sldId id="349" r:id="rId28"/>
    <p:sldId id="348" r:id="rId29"/>
    <p:sldId id="276" r:id="rId30"/>
    <p:sldId id="275" r:id="rId31"/>
    <p:sldId id="287" r:id="rId32"/>
    <p:sldId id="354" r:id="rId33"/>
    <p:sldId id="277" r:id="rId34"/>
    <p:sldId id="278" r:id="rId35"/>
    <p:sldId id="350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8" r:id="rId45"/>
    <p:sldId id="289" r:id="rId46"/>
    <p:sldId id="290" r:id="rId47"/>
    <p:sldId id="291" r:id="rId48"/>
    <p:sldId id="365" r:id="rId49"/>
    <p:sldId id="292" r:id="rId50"/>
    <p:sldId id="293" r:id="rId51"/>
    <p:sldId id="294" r:id="rId52"/>
    <p:sldId id="295" r:id="rId53"/>
    <p:sldId id="367" r:id="rId54"/>
    <p:sldId id="351" r:id="rId55"/>
    <p:sldId id="352" r:id="rId56"/>
    <p:sldId id="355" r:id="rId57"/>
    <p:sldId id="356" r:id="rId58"/>
    <p:sldId id="366" r:id="rId59"/>
    <p:sldId id="296" r:id="rId60"/>
    <p:sldId id="297" r:id="rId61"/>
    <p:sldId id="298" r:id="rId62"/>
    <p:sldId id="299" r:id="rId63"/>
    <p:sldId id="300" r:id="rId64"/>
    <p:sldId id="301" r:id="rId65"/>
    <p:sldId id="357" r:id="rId66"/>
    <p:sldId id="358" r:id="rId67"/>
    <p:sldId id="359" r:id="rId68"/>
    <p:sldId id="362" r:id="rId69"/>
    <p:sldId id="392" r:id="rId70"/>
    <p:sldId id="312" r:id="rId71"/>
    <p:sldId id="313" r:id="rId72"/>
    <p:sldId id="404" r:id="rId73"/>
    <p:sldId id="318" r:id="rId74"/>
    <p:sldId id="389" r:id="rId75"/>
    <p:sldId id="371" r:id="rId76"/>
    <p:sldId id="319" r:id="rId77"/>
    <p:sldId id="320" r:id="rId78"/>
    <p:sldId id="409" r:id="rId79"/>
    <p:sldId id="321" r:id="rId80"/>
    <p:sldId id="322" r:id="rId81"/>
    <p:sldId id="323" r:id="rId82"/>
    <p:sldId id="364" r:id="rId83"/>
    <p:sldId id="372" r:id="rId84"/>
    <p:sldId id="324" r:id="rId85"/>
    <p:sldId id="325" r:id="rId86"/>
    <p:sldId id="390" r:id="rId87"/>
    <p:sldId id="327" r:id="rId88"/>
    <p:sldId id="328" r:id="rId89"/>
    <p:sldId id="391" r:id="rId90"/>
    <p:sldId id="329" r:id="rId91"/>
    <p:sldId id="330" r:id="rId92"/>
    <p:sldId id="331" r:id="rId93"/>
    <p:sldId id="374" r:id="rId94"/>
    <p:sldId id="378" r:id="rId95"/>
    <p:sldId id="332" r:id="rId96"/>
    <p:sldId id="333" r:id="rId97"/>
    <p:sldId id="346" r:id="rId98"/>
    <p:sldId id="334" r:id="rId99"/>
    <p:sldId id="335" r:id="rId100"/>
    <p:sldId id="375" r:id="rId101"/>
    <p:sldId id="336" r:id="rId102"/>
    <p:sldId id="337" r:id="rId103"/>
    <p:sldId id="373" r:id="rId104"/>
    <p:sldId id="376" r:id="rId105"/>
    <p:sldId id="338" r:id="rId106"/>
    <p:sldId id="339" r:id="rId107"/>
    <p:sldId id="377" r:id="rId108"/>
    <p:sldId id="341" r:id="rId109"/>
    <p:sldId id="405" r:id="rId110"/>
    <p:sldId id="406" r:id="rId111"/>
    <p:sldId id="342" r:id="rId1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000FF"/>
    <a:srgbClr val="66FFFF"/>
    <a:srgbClr val="66FF66"/>
    <a:srgbClr val="F83C4E"/>
    <a:srgbClr val="CC0000"/>
    <a:srgbClr val="66FF33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98716" autoAdjust="0"/>
  </p:normalViewPr>
  <p:slideViewPr>
    <p:cSldViewPr>
      <p:cViewPr varScale="1">
        <p:scale>
          <a:sx n="75" d="100"/>
          <a:sy n="75" d="100"/>
        </p:scale>
        <p:origin x="107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emf"/><Relationship Id="rId4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93B8A-F4A2-48BB-BE96-E8653BE7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1FC1D9-E527-4018-A4D2-C7453B8A1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51114-003D-432A-89E5-734B443F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646F3-9614-4DB3-99C7-C09741D6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A7EE8-AABE-4296-A79E-7E36A1A0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9FF26-E81A-4B4A-B505-07B4328AD7B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488133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080DC-6B47-4A2F-9386-65662806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E52B77-B53D-4D36-8083-A6D8B072F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58E41-E988-4002-A5CB-486DAEFD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C0CB9-D362-4FFA-BFC6-6FC69221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E626D-575C-4BAF-9111-A6A6FD46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EEF35-4C58-4B52-B237-9990A2E8EE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095498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CACFA5-15B5-451A-82F3-7CEE584D5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81F2A2-CDFE-42F3-82E1-C6C4A4BE1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B6DAE-4BD4-460A-9FA4-0516CE4C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BC680-A32B-46A1-963B-584DB9BB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E4D25-B870-402A-B4FF-A194FF84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FC63A-7A52-420A-8848-C432288B3EA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91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3AA07-0063-41EB-A4A1-9163116EB1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46457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D1891-FDAC-4873-A096-DC6D2834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BBDAC-F940-4BAE-A52F-BE1B8A91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FBE55-C2C7-4BE6-AE85-7A82094A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89494-8E99-4A8E-917E-155BA07C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A62DE-B337-4A1A-BAA9-83EE2137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1B694-AA85-403C-96F9-631302079C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403168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0360C-01B1-4BDB-B027-37E4D0EC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1991E-9EE1-4D45-A421-37D3871B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DA66D-5AE4-40ED-913B-5C2492A1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6EEC9-2179-4529-B637-E9138CFD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2D761-52F7-48CE-8463-2BBBB051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FFF77-FF48-479F-92D7-E80578F129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32110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E0308-812B-4CBE-92A2-4586058D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97991-1233-4593-842C-255882C5B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B6FFF-50CD-4174-9D95-69736CAE4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19AF61-9812-407A-8983-7E5ED8FB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B85DF-9FB2-41AE-A4C2-E96F316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6DCD0-F406-48FC-8887-4D6E526B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D821C-1A51-42D9-90D0-EAD8293501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80316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760B9-9949-4F49-860E-FF8D79EF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892FA-9C65-457B-AD33-DB3DBA1C3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FE87B-6C07-431B-ABD8-3502B4F0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CD1BA4-AA6C-487E-8AC3-AA40A796B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7102BE-1888-457E-9BF9-37C2E20E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7F0569-911D-4A9D-88D5-94A823CA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5A0704-D18D-44C3-83F6-5ADDABD6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45336F-E0B5-4EFD-B762-6B1E9C2F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33E19-8865-41DD-9155-7535A08D534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90208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D8D46-DC29-4A83-A094-1A282A8F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3B8E70-1748-40F7-A2F4-D40B0B64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8EBF00-9602-4C56-AA12-0FB814E6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8F4B0-4C6A-4D9D-9989-47872C7D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74657-65D6-4B48-A783-481F3886418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026352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02D230-AAA8-4DBC-8280-B6BBCC9F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207C4E-9C4F-483E-BF3E-31BC782C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0C7D76-AAF5-40CB-ADA9-B282358D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E897E-A158-469F-86D5-664E059255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78136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C9882-CB76-423C-AD53-BD896769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DE5F9-1183-448B-9835-227ECA37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510250-4E1E-4442-ACFE-9FAF455F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7189A-0518-4403-A797-7EEA99FF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E912E-A1A9-4794-A253-C1A413E2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EF4A13-79AD-4AE0-8690-7A8B39A7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371B-2E2D-40BC-BCB0-9EBDADA8B9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169950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FA121-726F-47B8-8E30-055724F0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6DFC88-8BDB-4F84-AD31-5B8900269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E6FCA-A33D-4625-88D0-497C68F97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66DC9-B8FB-4185-99A6-5707810F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5E38E-60E7-46F9-8244-2B47B19F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C52FCE-5E1F-48C3-BE0C-ADA34DAF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05F60-26F9-4438-B49A-E5D6AC1BBC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138560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B3616A-AEAB-4B70-B369-60433711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8694D-0A16-4F21-82B0-401F0704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6B82E-1362-4342-BAC7-7B3F14BD1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59CE3-B58E-4ABE-9CD0-3B733B5E0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A1447-A7D8-4F96-94D1-EF0AA972B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AFC63A-7A52-420A-8848-C432288B3EA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29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ransition>
    <p:blinds dir="vert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03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03.w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2.emf"/><Relationship Id="rId26" Type="http://schemas.openxmlformats.org/officeDocument/2006/relationships/image" Target="../media/image46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5.e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7.emf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0.emf"/><Relationship Id="rId22" Type="http://schemas.openxmlformats.org/officeDocument/2006/relationships/image" Target="../media/image44.emf"/><Relationship Id="rId27" Type="http://schemas.openxmlformats.org/officeDocument/2006/relationships/oleObject" Target="../embeddings/oleObject4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41.bin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11" Type="http://schemas.openxmlformats.org/officeDocument/2006/relationships/image" Target="../media/image51.wmf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48.wmf"/><Relationship Id="rId9" Type="http://schemas.openxmlformats.org/officeDocument/2006/relationships/image" Target="../media/image5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8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0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5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0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4.w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66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5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1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1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7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2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1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2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94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9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96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hyperlink" Target="&#31532;&#20108;&#31456;%20&#20851;&#31995;.ppt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0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02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03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457200" y="1006475"/>
            <a:ext cx="8077200" cy="2270125"/>
          </a:xfrm>
        </p:spPr>
        <p:txBody>
          <a:bodyPr/>
          <a:lstStyle/>
          <a:p>
            <a:pPr eaLnBrk="1" hangingPunct="1"/>
            <a:r>
              <a:rPr lang="zh-CN" altLang="en-US" sz="6600" b="1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第二章  关系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16150" y="3198813"/>
            <a:ext cx="525145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§2.1 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关系的预备知识</a:t>
            </a:r>
          </a:p>
        </p:txBody>
      </p:sp>
      <p:sp>
        <p:nvSpPr>
          <p:cNvPr id="2" name="爆炸形 1 1"/>
          <p:cNvSpPr>
            <a:spLocks noChangeArrowheads="1"/>
          </p:cNvSpPr>
          <p:nvPr/>
        </p:nvSpPr>
        <p:spPr bwMode="auto">
          <a:xfrm>
            <a:off x="7543800" y="1828800"/>
            <a:ext cx="1600200" cy="1676400"/>
          </a:xfrm>
          <a:prstGeom prst="irregularSeal1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01600" algn="ctr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41275" y="838200"/>
            <a:ext cx="92551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(a,b)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R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有关系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</a:t>
            </a:r>
            <a:endParaRPr kumimoji="1" lang="en-US" altLang="zh-CN" sz="360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76200" y="3778250"/>
            <a:ext cx="716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(a,b)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R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没有关系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</a:t>
            </a:r>
            <a:endParaRPr kumimoji="1" lang="en-US" altLang="zh-CN" sz="360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>
            <a:off x="3505200" y="1676400"/>
            <a:ext cx="457200" cy="1447800"/>
          </a:xfrm>
          <a:prstGeom prst="downArrow">
            <a:avLst>
              <a:gd name="adj1" fmla="val 50000"/>
              <a:gd name="adj2" fmla="val 7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276600" y="2971800"/>
            <a:ext cx="10842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>
                <a:solidFill>
                  <a:srgbClr val="FF0066"/>
                </a:solidFill>
                <a:latin typeface="Times New Roman" pitchFamily="18" charset="0"/>
              </a:rPr>
              <a:t>aRb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3352800" y="5622925"/>
            <a:ext cx="1257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Times New Roman" pitchFamily="18" charset="0"/>
                <a:sym typeface="Symbol" pitchFamily="18" charset="2"/>
              </a:rPr>
              <a:t>aR’b</a:t>
            </a:r>
          </a:p>
        </p:txBody>
      </p:sp>
      <p:sp>
        <p:nvSpPr>
          <p:cNvPr id="66573" name="AutoShape 13"/>
          <p:cNvSpPr>
            <a:spLocks noChangeArrowheads="1"/>
          </p:cNvSpPr>
          <p:nvPr/>
        </p:nvSpPr>
        <p:spPr bwMode="auto">
          <a:xfrm>
            <a:off x="3733800" y="4419600"/>
            <a:ext cx="381000" cy="11430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/>
      <p:bldP spid="66570" grpId="0" animBg="1"/>
      <p:bldP spid="66571" grpId="0"/>
      <p:bldP spid="66572" grpId="0"/>
      <p:bldP spid="6657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1"/>
          <p:cNvGrpSpPr>
            <a:grpSpLocks/>
          </p:cNvGrpSpPr>
          <p:nvPr/>
        </p:nvGrpSpPr>
        <p:grpSpPr bwMode="auto">
          <a:xfrm>
            <a:off x="2362200" y="2711450"/>
            <a:ext cx="1970088" cy="3292475"/>
            <a:chOff x="1488" y="1708"/>
            <a:chExt cx="1241" cy="2074"/>
          </a:xfrm>
        </p:grpSpPr>
        <p:sp>
          <p:nvSpPr>
            <p:cNvPr id="105484" name="Oval 4"/>
            <p:cNvSpPr>
              <a:spLocks noChangeArrowheads="1"/>
            </p:cNvSpPr>
            <p:nvPr/>
          </p:nvSpPr>
          <p:spPr bwMode="auto">
            <a:xfrm>
              <a:off x="1728" y="1920"/>
              <a:ext cx="96" cy="96"/>
            </a:xfrm>
            <a:prstGeom prst="ellipse">
              <a:avLst/>
            </a:prstGeom>
            <a:noFill/>
            <a:ln w="31750" algn="ctr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5485" name="Oval 5"/>
            <p:cNvSpPr>
              <a:spLocks noChangeArrowheads="1"/>
            </p:cNvSpPr>
            <p:nvPr/>
          </p:nvSpPr>
          <p:spPr bwMode="auto">
            <a:xfrm>
              <a:off x="2400" y="1872"/>
              <a:ext cx="96" cy="96"/>
            </a:xfrm>
            <a:prstGeom prst="ellipse">
              <a:avLst/>
            </a:prstGeom>
            <a:noFill/>
            <a:ln w="31750" algn="ctr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5486" name="Oval 6"/>
            <p:cNvSpPr>
              <a:spLocks noChangeArrowheads="1"/>
            </p:cNvSpPr>
            <p:nvPr/>
          </p:nvSpPr>
          <p:spPr bwMode="auto">
            <a:xfrm>
              <a:off x="2064" y="2304"/>
              <a:ext cx="96" cy="96"/>
            </a:xfrm>
            <a:prstGeom prst="ellipse">
              <a:avLst/>
            </a:prstGeom>
            <a:noFill/>
            <a:ln w="31750" algn="ctr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5487" name="Oval 7"/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noFill/>
            <a:ln w="31750" algn="ctr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5488" name="Oval 8"/>
            <p:cNvSpPr>
              <a:spLocks noChangeArrowheads="1"/>
            </p:cNvSpPr>
            <p:nvPr/>
          </p:nvSpPr>
          <p:spPr bwMode="auto">
            <a:xfrm>
              <a:off x="1680" y="3600"/>
              <a:ext cx="96" cy="96"/>
            </a:xfrm>
            <a:prstGeom prst="ellipse">
              <a:avLst/>
            </a:prstGeom>
            <a:noFill/>
            <a:ln w="31750" algn="ctr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5489" name="Oval 9"/>
            <p:cNvSpPr>
              <a:spLocks noChangeArrowheads="1"/>
            </p:cNvSpPr>
            <p:nvPr/>
          </p:nvSpPr>
          <p:spPr bwMode="auto">
            <a:xfrm>
              <a:off x="2448" y="3552"/>
              <a:ext cx="96" cy="96"/>
            </a:xfrm>
            <a:prstGeom prst="ellipse">
              <a:avLst/>
            </a:prstGeom>
            <a:noFill/>
            <a:ln w="31750" algn="ctr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5490" name="Text Box 10"/>
            <p:cNvSpPr txBox="1">
              <a:spLocks noChangeArrowheads="1"/>
            </p:cNvSpPr>
            <p:nvPr/>
          </p:nvSpPr>
          <p:spPr bwMode="auto">
            <a:xfrm>
              <a:off x="1488" y="1773"/>
              <a:ext cx="2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105491" name="Text Box 11"/>
            <p:cNvSpPr txBox="1">
              <a:spLocks noChangeArrowheads="1"/>
            </p:cNvSpPr>
            <p:nvPr/>
          </p:nvSpPr>
          <p:spPr bwMode="auto">
            <a:xfrm>
              <a:off x="2448" y="1708"/>
              <a:ext cx="2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105492" name="Text Box 12"/>
            <p:cNvSpPr txBox="1">
              <a:spLocks noChangeArrowheads="1"/>
            </p:cNvSpPr>
            <p:nvPr/>
          </p:nvSpPr>
          <p:spPr bwMode="auto">
            <a:xfrm>
              <a:off x="2112" y="2140"/>
              <a:ext cx="2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05493" name="Text Box 13"/>
            <p:cNvSpPr txBox="1">
              <a:spLocks noChangeArrowheads="1"/>
            </p:cNvSpPr>
            <p:nvPr/>
          </p:nvSpPr>
          <p:spPr bwMode="auto">
            <a:xfrm>
              <a:off x="2199" y="2764"/>
              <a:ext cx="19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5494" name="Text Box 14"/>
            <p:cNvSpPr txBox="1">
              <a:spLocks noChangeArrowheads="1"/>
            </p:cNvSpPr>
            <p:nvPr/>
          </p:nvSpPr>
          <p:spPr bwMode="auto">
            <a:xfrm>
              <a:off x="1527" y="3436"/>
              <a:ext cx="19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5495" name="Text Box 15"/>
            <p:cNvSpPr txBox="1">
              <a:spLocks noChangeArrowheads="1"/>
            </p:cNvSpPr>
            <p:nvPr/>
          </p:nvSpPr>
          <p:spPr bwMode="auto">
            <a:xfrm>
              <a:off x="2535" y="3388"/>
              <a:ext cx="19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5496" name="Line 16"/>
            <p:cNvSpPr>
              <a:spLocks noChangeShapeType="1"/>
            </p:cNvSpPr>
            <p:nvPr/>
          </p:nvSpPr>
          <p:spPr bwMode="auto">
            <a:xfrm flipV="1">
              <a:off x="1728" y="2976"/>
              <a:ext cx="384" cy="624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7" name="Line 17"/>
            <p:cNvSpPr>
              <a:spLocks noChangeShapeType="1"/>
            </p:cNvSpPr>
            <p:nvPr/>
          </p:nvSpPr>
          <p:spPr bwMode="auto">
            <a:xfrm>
              <a:off x="2208" y="3024"/>
              <a:ext cx="288" cy="52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8" name="Line 18"/>
            <p:cNvSpPr>
              <a:spLocks noChangeShapeType="1"/>
            </p:cNvSpPr>
            <p:nvPr/>
          </p:nvSpPr>
          <p:spPr bwMode="auto">
            <a:xfrm flipV="1">
              <a:off x="2160" y="2352"/>
              <a:ext cx="0" cy="576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9" name="Line 19"/>
            <p:cNvSpPr>
              <a:spLocks noChangeShapeType="1"/>
            </p:cNvSpPr>
            <p:nvPr/>
          </p:nvSpPr>
          <p:spPr bwMode="auto">
            <a:xfrm flipH="1" flipV="1">
              <a:off x="1824" y="2016"/>
              <a:ext cx="240" cy="28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00" name="Line 20"/>
            <p:cNvSpPr>
              <a:spLocks noChangeShapeType="1"/>
            </p:cNvSpPr>
            <p:nvPr/>
          </p:nvSpPr>
          <p:spPr bwMode="auto">
            <a:xfrm flipV="1">
              <a:off x="2112" y="1968"/>
              <a:ext cx="288" cy="336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5475" name="Rectangle 22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5476" name="Text Box 23"/>
          <p:cNvSpPr txBox="1">
            <a:spLocks noChangeArrowheads="1"/>
          </p:cNvSpPr>
          <p:nvPr/>
        </p:nvSpPr>
        <p:spPr bwMode="auto">
          <a:xfrm>
            <a:off x="138113" y="-136525"/>
            <a:ext cx="34432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  <a:r>
              <a:rPr lang="en-US" altLang="zh-CN" sz="2400">
                <a:solidFill>
                  <a:srgbClr val="0000FF"/>
                </a:solidFill>
                <a:ea typeface="隶书" pitchFamily="49" charset="-122"/>
              </a:rPr>
              <a:t>-</a:t>
            </a: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最大、小元素</a:t>
            </a:r>
          </a:p>
        </p:txBody>
      </p:sp>
      <p:sp>
        <p:nvSpPr>
          <p:cNvPr id="201752" name="Text Box 24"/>
          <p:cNvSpPr txBox="1">
            <a:spLocks noChangeArrowheads="1"/>
          </p:cNvSpPr>
          <p:nvPr/>
        </p:nvSpPr>
        <p:spPr bwMode="auto">
          <a:xfrm>
            <a:off x="304800" y="1295400"/>
            <a:ext cx="2971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1)B={2,3,6,12}</a:t>
            </a:r>
          </a:p>
        </p:txBody>
      </p:sp>
      <p:sp>
        <p:nvSpPr>
          <p:cNvPr id="201753" name="Rectangle 25"/>
          <p:cNvSpPr>
            <a:spLocks noChangeArrowheads="1"/>
          </p:cNvSpPr>
          <p:nvPr/>
        </p:nvSpPr>
        <p:spPr bwMode="auto">
          <a:xfrm>
            <a:off x="2286000" y="3505200"/>
            <a:ext cx="2057400" cy="252253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01754" name="Text Box 26"/>
          <p:cNvSpPr txBox="1">
            <a:spLocks noChangeArrowheads="1"/>
          </p:cNvSpPr>
          <p:nvPr/>
        </p:nvSpPr>
        <p:spPr bwMode="auto">
          <a:xfrm>
            <a:off x="3505200" y="1447800"/>
            <a:ext cx="41290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最大元：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12</a:t>
            </a:r>
          </a:p>
        </p:txBody>
      </p:sp>
      <p:sp>
        <p:nvSpPr>
          <p:cNvPr id="201755" name="Text Box 27"/>
          <p:cNvSpPr txBox="1">
            <a:spLocks noChangeArrowheads="1"/>
          </p:cNvSpPr>
          <p:nvPr/>
        </p:nvSpPr>
        <p:spPr bwMode="auto">
          <a:xfrm>
            <a:off x="5029200" y="2362200"/>
            <a:ext cx="28813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最小元？</a:t>
            </a:r>
          </a:p>
        </p:txBody>
      </p:sp>
      <p:sp>
        <p:nvSpPr>
          <p:cNvPr id="201756" name="AutoShape 28"/>
          <p:cNvSpPr>
            <a:spLocks noChangeArrowheads="1"/>
          </p:cNvSpPr>
          <p:nvPr/>
        </p:nvSpPr>
        <p:spPr bwMode="auto">
          <a:xfrm>
            <a:off x="7543800" y="2438400"/>
            <a:ext cx="990600" cy="457200"/>
          </a:xfrm>
          <a:prstGeom prst="wedgeEllipseCallout">
            <a:avLst>
              <a:gd name="adj1" fmla="val -123556"/>
              <a:gd name="adj2" fmla="val 38889"/>
            </a:avLst>
          </a:prstGeom>
          <a:noFill/>
          <a:ln w="2540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ea typeface="楷体_GB2312" pitchFamily="49" charset="-122"/>
              </a:rPr>
              <a:t>无</a:t>
            </a:r>
          </a:p>
        </p:txBody>
      </p:sp>
      <p:sp>
        <p:nvSpPr>
          <p:cNvPr id="201757" name="Text Box 29"/>
          <p:cNvSpPr txBox="1">
            <a:spLocks noChangeArrowheads="1"/>
          </p:cNvSpPr>
          <p:nvPr/>
        </p:nvSpPr>
        <p:spPr bwMode="auto">
          <a:xfrm>
            <a:off x="4938713" y="3138488"/>
            <a:ext cx="30622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2)B={2,6,12}</a:t>
            </a:r>
          </a:p>
        </p:txBody>
      </p:sp>
      <p:sp>
        <p:nvSpPr>
          <p:cNvPr id="201758" name="Text Box 30"/>
          <p:cNvSpPr txBox="1">
            <a:spLocks noChangeArrowheads="1"/>
          </p:cNvSpPr>
          <p:nvPr/>
        </p:nvSpPr>
        <p:spPr bwMode="auto">
          <a:xfrm>
            <a:off x="4953000" y="4191000"/>
            <a:ext cx="2286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3) B={2,3}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0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2" grpId="0"/>
      <p:bldP spid="201753" grpId="0" animBg="1"/>
      <p:bldP spid="201754" grpId="0"/>
      <p:bldP spid="201755" grpId="0"/>
      <p:bldP spid="201756" grpId="0" animBg="1"/>
      <p:bldP spid="201757" grpId="0"/>
      <p:bldP spid="20175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6499" name="Text Box 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6500" name="Rectangle 7"/>
          <p:cNvSpPr>
            <a:spLocks noChangeArrowheads="1"/>
          </p:cNvSpPr>
          <p:nvPr/>
        </p:nvSpPr>
        <p:spPr bwMode="auto">
          <a:xfrm>
            <a:off x="0" y="838200"/>
            <a:ext cx="9144000" cy="1563688"/>
          </a:xfrm>
          <a:prstGeom prst="rect">
            <a:avLst/>
          </a:prstGeom>
          <a:solidFill>
            <a:srgbClr val="CBE5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rgbClr val="996633"/>
                </a:solidFill>
                <a:latin typeface="华文中宋" pitchFamily="2" charset="-122"/>
                <a:ea typeface="华文中宋" pitchFamily="2" charset="-122"/>
              </a:rPr>
              <a:t>练习</a:t>
            </a:r>
            <a:r>
              <a:rPr kumimoji="1" lang="en-US" altLang="zh-CN">
                <a:solidFill>
                  <a:srgbClr val="996633"/>
                </a:solidFill>
                <a:latin typeface="华文中宋" pitchFamily="2" charset="-122"/>
                <a:ea typeface="华文中宋" pitchFamily="2" charset="-122"/>
              </a:rPr>
              <a:t>. 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</a:rPr>
              <a:t>R</a:t>
            </a:r>
            <a:r>
              <a:rPr kumimoji="1" lang="zh-CN" altLang="en-US">
                <a:latin typeface="Times New Roman" pitchFamily="18" charset="0"/>
                <a:ea typeface="华文中宋" pitchFamily="2" charset="-122"/>
              </a:rPr>
              <a:t>是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A={ 2, 3, … , 12 }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上整除关系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,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子集： </a:t>
            </a:r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en-US" altLang="zh-CN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{2,3,6},{2,4,6},{3,5},{4},</a:t>
            </a:r>
            <a:r>
              <a:rPr kumimoji="1" lang="zh-CN" altLang="en-US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最大、小元，极大、小元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671513" y="2600325"/>
            <a:ext cx="2300287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rPr>
              <a:t>极小元：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rPr>
              <a:t>极大元：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rPr>
              <a:t>最小元：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rPr>
              <a:t>最大元：</a:t>
            </a:r>
            <a:endParaRPr lang="zh-CN" altLang="en-US" sz="280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481013" y="5181600"/>
            <a:ext cx="71389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定理 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最大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小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元最多一个。</a:t>
            </a:r>
          </a:p>
        </p:txBody>
      </p:sp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2133600" y="2513013"/>
            <a:ext cx="752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2,3</a:t>
            </a:r>
          </a:p>
        </p:txBody>
      </p:sp>
      <p:sp>
        <p:nvSpPr>
          <p:cNvPr id="158742" name="Text Box 22"/>
          <p:cNvSpPr txBox="1">
            <a:spLocks noChangeArrowheads="1"/>
          </p:cNvSpPr>
          <p:nvPr/>
        </p:nvSpPr>
        <p:spPr bwMode="auto">
          <a:xfrm>
            <a:off x="2133600" y="3198813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6</a:t>
            </a:r>
          </a:p>
        </p:txBody>
      </p:sp>
      <p:sp>
        <p:nvSpPr>
          <p:cNvPr id="158743" name="Text Box 23"/>
          <p:cNvSpPr txBox="1">
            <a:spLocks noChangeArrowheads="1"/>
          </p:cNvSpPr>
          <p:nvPr/>
        </p:nvSpPr>
        <p:spPr bwMode="auto">
          <a:xfrm>
            <a:off x="2057400" y="3844925"/>
            <a:ext cx="5889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itchFamily="18" charset="0"/>
                <a:ea typeface="隶书" pitchFamily="49" charset="-122"/>
              </a:rPr>
              <a:t>无</a:t>
            </a:r>
          </a:p>
        </p:txBody>
      </p:sp>
      <p:sp>
        <p:nvSpPr>
          <p:cNvPr id="158744" name="Text Box 24"/>
          <p:cNvSpPr txBox="1">
            <a:spLocks noChangeArrowheads="1"/>
          </p:cNvSpPr>
          <p:nvPr/>
        </p:nvSpPr>
        <p:spPr bwMode="auto">
          <a:xfrm>
            <a:off x="2209800" y="4494213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6</a:t>
            </a:r>
          </a:p>
        </p:txBody>
      </p:sp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3200400" y="2513013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2</a:t>
            </a:r>
          </a:p>
        </p:txBody>
      </p:sp>
      <p:sp>
        <p:nvSpPr>
          <p:cNvPr id="158746" name="Text Box 26"/>
          <p:cNvSpPr txBox="1">
            <a:spLocks noChangeArrowheads="1"/>
          </p:cNvSpPr>
          <p:nvPr/>
        </p:nvSpPr>
        <p:spPr bwMode="auto">
          <a:xfrm>
            <a:off x="3057525" y="3198813"/>
            <a:ext cx="752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4,6</a:t>
            </a: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3171825" y="3884613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2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2971800" y="4573588"/>
            <a:ext cx="58896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itchFamily="18" charset="0"/>
                <a:ea typeface="隶书" pitchFamily="49" charset="-122"/>
              </a:rPr>
              <a:t>无</a:t>
            </a: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4176713" y="2590800"/>
            <a:ext cx="7524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3,5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4114800" y="3198813"/>
            <a:ext cx="752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3,5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4191000" y="3990975"/>
            <a:ext cx="5381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隶书" pitchFamily="49" charset="-122"/>
              </a:rPr>
              <a:t>无</a:t>
            </a:r>
          </a:p>
        </p:txBody>
      </p:sp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4191000" y="4600575"/>
            <a:ext cx="5381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隶书" pitchFamily="49" charset="-122"/>
              </a:rPr>
              <a:t>无</a:t>
            </a:r>
          </a:p>
        </p:txBody>
      </p:sp>
      <p:sp>
        <p:nvSpPr>
          <p:cNvPr id="158753" name="Text Box 33"/>
          <p:cNvSpPr txBox="1">
            <a:spLocks noChangeArrowheads="1"/>
          </p:cNvSpPr>
          <p:nvPr/>
        </p:nvSpPr>
        <p:spPr bwMode="auto">
          <a:xfrm>
            <a:off x="5181600" y="2514600"/>
            <a:ext cx="409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4</a:t>
            </a:r>
          </a:p>
        </p:txBody>
      </p:sp>
      <p:sp>
        <p:nvSpPr>
          <p:cNvPr id="158754" name="Text Box 34"/>
          <p:cNvSpPr txBox="1">
            <a:spLocks noChangeArrowheads="1"/>
          </p:cNvSpPr>
          <p:nvPr/>
        </p:nvSpPr>
        <p:spPr bwMode="auto">
          <a:xfrm>
            <a:off x="5257800" y="3198813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4</a:t>
            </a:r>
          </a:p>
        </p:txBody>
      </p:sp>
      <p:sp>
        <p:nvSpPr>
          <p:cNvPr id="158755" name="Text Box 35"/>
          <p:cNvSpPr txBox="1">
            <a:spLocks noChangeArrowheads="1"/>
          </p:cNvSpPr>
          <p:nvPr/>
        </p:nvSpPr>
        <p:spPr bwMode="auto">
          <a:xfrm>
            <a:off x="5257800" y="3779838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4</a:t>
            </a:r>
          </a:p>
        </p:txBody>
      </p: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5257800" y="4494213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5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8" grpId="0"/>
      <p:bldP spid="158739" grpId="0"/>
      <p:bldP spid="158741" grpId="0"/>
      <p:bldP spid="158742" grpId="0"/>
      <p:bldP spid="158743" grpId="0"/>
      <p:bldP spid="158744" grpId="0"/>
      <p:bldP spid="158745" grpId="0"/>
      <p:bldP spid="158746" grpId="0"/>
      <p:bldP spid="158747" grpId="0"/>
      <p:bldP spid="158748" grpId="0"/>
      <p:bldP spid="158749" grpId="0"/>
      <p:bldP spid="158750" grpId="0"/>
      <p:bldP spid="158751" grpId="0"/>
      <p:bldP spid="158752" grpId="0"/>
      <p:bldP spid="158753" grpId="0"/>
      <p:bldP spid="158754" grpId="0"/>
      <p:bldP spid="158755" grpId="0"/>
      <p:bldP spid="15875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7523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7524" name="Text Box 8"/>
          <p:cNvSpPr txBox="1">
            <a:spLocks noChangeArrowheads="1"/>
          </p:cNvSpPr>
          <p:nvPr/>
        </p:nvSpPr>
        <p:spPr bwMode="auto">
          <a:xfrm>
            <a:off x="366713" y="517525"/>
            <a:ext cx="40528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ea typeface="隶书" pitchFamily="49" charset="-122"/>
              </a:rPr>
              <a:t>下界、上界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442913" y="1574800"/>
            <a:ext cx="8701087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&lt;A,≤&gt;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是偏序集，      。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若有元素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a∈A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，使得对任一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b∈B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，都有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a≤b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的下界；使得对任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b∈B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b≤a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的上界。 </a:t>
            </a:r>
          </a:p>
        </p:txBody>
      </p:sp>
      <p:sp>
        <p:nvSpPr>
          <p:cNvPr id="10752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7527" name="Rectangle 1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3962400" y="1752600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8" name="公式" r:id="rId3" imgW="431613" imgH="190417" progId="Equation.3">
                  <p:embed/>
                </p:oleObj>
              </mc:Choice>
              <mc:Fallback>
                <p:oleObj name="公式" r:id="rId3" imgW="431613" imgH="1904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52600"/>
                        <a:ext cx="137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8" name="Oval 14"/>
          <p:cNvSpPr>
            <a:spLocks noChangeArrowheads="1"/>
          </p:cNvSpPr>
          <p:nvPr/>
        </p:nvSpPr>
        <p:spPr bwMode="auto">
          <a:xfrm>
            <a:off x="1981200" y="2625725"/>
            <a:ext cx="1447800" cy="727075"/>
          </a:xfrm>
          <a:prstGeom prst="ellipse">
            <a:avLst/>
          </a:prstGeom>
          <a:noFill/>
          <a:ln w="508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3" grpId="0"/>
      <p:bldP spid="15975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52400" y="4114800"/>
            <a:ext cx="89614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b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sz="2800" b="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 b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。</a:t>
            </a:r>
            <a:r>
              <a:rPr lang="en-US" altLang="zh-CN" sz="2800" b="0">
                <a:latin typeface="Times New Roman" pitchFamily="18" charset="0"/>
                <a:ea typeface="隶书" pitchFamily="49" charset="-122"/>
              </a:rPr>
              <a:t>B={6</a:t>
            </a:r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sz="2800" b="0">
                <a:latin typeface="Times New Roman" pitchFamily="18" charset="0"/>
                <a:ea typeface="隶书" pitchFamily="49" charset="-122"/>
              </a:rPr>
              <a:t>12}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762000" y="4905375"/>
            <a:ext cx="35528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上界：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12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24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36</a:t>
            </a:r>
            <a:r>
              <a:rPr lang="en-US" altLang="zh-CN"/>
              <a:t> 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4648200" y="4926013"/>
            <a:ext cx="28305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下界：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8549" name="Rectangle 7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8550" name="Text Box 8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8551" name="Text Box 9"/>
          <p:cNvSpPr txBox="1">
            <a:spLocks noChangeArrowheads="1"/>
          </p:cNvSpPr>
          <p:nvPr/>
        </p:nvSpPr>
        <p:spPr bwMode="auto">
          <a:xfrm>
            <a:off x="533400" y="685800"/>
            <a:ext cx="29860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(b1,b2,b3,…..)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4329113" y="838200"/>
            <a:ext cx="3900487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Times New Roman" pitchFamily="18" charset="0"/>
              </a:rPr>
              <a:t>下界：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a≤b1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            a≤b2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           a≤b3…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457200" y="1779588"/>
            <a:ext cx="3900488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Times New Roman" pitchFamily="18" charset="0"/>
              </a:rPr>
              <a:t>上界：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b1</a:t>
            </a:r>
            <a:r>
              <a:rPr lang="en-US" altLang="zh-CN" sz="3600">
                <a:latin typeface="Times New Roman" pitchFamily="18" charset="0"/>
              </a:rPr>
              <a:t>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≤a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             b2</a:t>
            </a:r>
            <a:r>
              <a:rPr lang="en-US" altLang="zh-CN" sz="3600">
                <a:latin typeface="Times New Roman" pitchFamily="18" charset="0"/>
              </a:rPr>
              <a:t>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≤a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            b3</a:t>
            </a:r>
            <a:r>
              <a:rPr lang="en-US" altLang="zh-CN" sz="3600">
                <a:latin typeface="Times New Roman" pitchFamily="18" charset="0"/>
              </a:rPr>
              <a:t>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≤a…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/>
      <p:bldP spid="199685" grpId="0"/>
      <p:bldP spid="199686" grpId="0"/>
      <p:bldP spid="199690" grpId="0"/>
      <p:bldP spid="19969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1219200" y="1828800"/>
            <a:ext cx="1524000" cy="2006600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1" name="Oval 4"/>
          <p:cNvSpPr>
            <a:spLocks noChangeArrowheads="1"/>
          </p:cNvSpPr>
          <p:nvPr/>
        </p:nvSpPr>
        <p:spPr bwMode="auto">
          <a:xfrm>
            <a:off x="1295400" y="1295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2" name="Oval 5"/>
          <p:cNvSpPr>
            <a:spLocks noChangeArrowheads="1"/>
          </p:cNvSpPr>
          <p:nvPr/>
        </p:nvSpPr>
        <p:spPr bwMode="auto">
          <a:xfrm>
            <a:off x="2438400" y="1295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3" name="Oval 6"/>
          <p:cNvSpPr>
            <a:spLocks noChangeArrowheads="1"/>
          </p:cNvSpPr>
          <p:nvPr/>
        </p:nvSpPr>
        <p:spPr bwMode="auto">
          <a:xfrm>
            <a:off x="1828800" y="2133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4" name="Oval 7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5" name="Oval 8"/>
          <p:cNvSpPr>
            <a:spLocks noChangeArrowheads="1"/>
          </p:cNvSpPr>
          <p:nvPr/>
        </p:nvSpPr>
        <p:spPr bwMode="auto">
          <a:xfrm>
            <a:off x="1295400" y="4038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6" name="Oval 9"/>
          <p:cNvSpPr>
            <a:spLocks noChangeArrowheads="1"/>
          </p:cNvSpPr>
          <p:nvPr/>
        </p:nvSpPr>
        <p:spPr bwMode="auto">
          <a:xfrm>
            <a:off x="2667000" y="3962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7" name="Text Box 10"/>
          <p:cNvSpPr txBox="1">
            <a:spLocks noChangeArrowheads="1"/>
          </p:cNvSpPr>
          <p:nvPr/>
        </p:nvSpPr>
        <p:spPr bwMode="auto">
          <a:xfrm>
            <a:off x="976313" y="804863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24</a:t>
            </a:r>
          </a:p>
        </p:txBody>
      </p:sp>
      <p:sp>
        <p:nvSpPr>
          <p:cNvPr id="109578" name="Text Box 11"/>
          <p:cNvSpPr txBox="1">
            <a:spLocks noChangeArrowheads="1"/>
          </p:cNvSpPr>
          <p:nvPr/>
        </p:nvSpPr>
        <p:spPr bwMode="auto">
          <a:xfrm>
            <a:off x="2438400" y="804863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36</a:t>
            </a:r>
          </a:p>
        </p:txBody>
      </p:sp>
      <p:sp>
        <p:nvSpPr>
          <p:cNvPr id="109579" name="Text Box 12"/>
          <p:cNvSpPr txBox="1">
            <a:spLocks noChangeArrowheads="1"/>
          </p:cNvSpPr>
          <p:nvPr/>
        </p:nvSpPr>
        <p:spPr bwMode="auto">
          <a:xfrm>
            <a:off x="1966913" y="1873250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109580" name="Text Box 13"/>
          <p:cNvSpPr txBox="1">
            <a:spLocks noChangeArrowheads="1"/>
          </p:cNvSpPr>
          <p:nvPr/>
        </p:nvSpPr>
        <p:spPr bwMode="auto">
          <a:xfrm>
            <a:off x="1966913" y="2786063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6</a:t>
            </a:r>
          </a:p>
        </p:txBody>
      </p:sp>
      <p:sp>
        <p:nvSpPr>
          <p:cNvPr id="109581" name="Text Box 14"/>
          <p:cNvSpPr txBox="1">
            <a:spLocks noChangeArrowheads="1"/>
          </p:cNvSpPr>
          <p:nvPr/>
        </p:nvSpPr>
        <p:spPr bwMode="auto">
          <a:xfrm>
            <a:off x="987425" y="3778250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109582" name="Text Box 15"/>
          <p:cNvSpPr txBox="1">
            <a:spLocks noChangeArrowheads="1"/>
          </p:cNvSpPr>
          <p:nvPr/>
        </p:nvSpPr>
        <p:spPr bwMode="auto">
          <a:xfrm>
            <a:off x="2743200" y="3805238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109583" name="Line 16"/>
          <p:cNvSpPr>
            <a:spLocks noChangeShapeType="1"/>
          </p:cNvSpPr>
          <p:nvPr/>
        </p:nvSpPr>
        <p:spPr bwMode="auto">
          <a:xfrm>
            <a:off x="1447800" y="1447800"/>
            <a:ext cx="3810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4" name="Line 17"/>
          <p:cNvSpPr>
            <a:spLocks noChangeShapeType="1"/>
          </p:cNvSpPr>
          <p:nvPr/>
        </p:nvSpPr>
        <p:spPr bwMode="auto">
          <a:xfrm flipV="1">
            <a:off x="1905000" y="1371600"/>
            <a:ext cx="5334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5" name="Line 18"/>
          <p:cNvSpPr>
            <a:spLocks noChangeShapeType="1"/>
          </p:cNvSpPr>
          <p:nvPr/>
        </p:nvSpPr>
        <p:spPr bwMode="auto">
          <a:xfrm>
            <a:off x="1905000" y="22860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6" name="Line 19"/>
          <p:cNvSpPr>
            <a:spLocks noChangeShapeType="1"/>
          </p:cNvSpPr>
          <p:nvPr/>
        </p:nvSpPr>
        <p:spPr bwMode="auto">
          <a:xfrm flipH="1">
            <a:off x="1371600" y="3200400"/>
            <a:ext cx="4572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7" name="Line 20"/>
          <p:cNvSpPr>
            <a:spLocks noChangeShapeType="1"/>
          </p:cNvSpPr>
          <p:nvPr/>
        </p:nvSpPr>
        <p:spPr bwMode="auto">
          <a:xfrm>
            <a:off x="1981200" y="3200400"/>
            <a:ext cx="6858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152400" y="4295775"/>
            <a:ext cx="86947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b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sz="2800" b="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 b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。</a:t>
            </a:r>
            <a:r>
              <a:rPr lang="en-US" altLang="zh-CN" sz="2800" b="0">
                <a:latin typeface="Times New Roman" pitchFamily="18" charset="0"/>
                <a:ea typeface="隶书" pitchFamily="49" charset="-122"/>
              </a:rPr>
              <a:t>B={6,12}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657600" y="1295400"/>
            <a:ext cx="35448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上界：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12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24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36</a:t>
            </a:r>
            <a:r>
              <a:rPr lang="en-US" altLang="zh-CN"/>
              <a:t> </a:t>
            </a:r>
          </a:p>
        </p:txBody>
      </p:sp>
      <p:sp>
        <p:nvSpPr>
          <p:cNvPr id="202775" name="Text Box 23"/>
          <p:cNvSpPr txBox="1">
            <a:spLocks noChangeArrowheads="1"/>
          </p:cNvSpPr>
          <p:nvPr/>
        </p:nvSpPr>
        <p:spPr bwMode="auto">
          <a:xfrm>
            <a:off x="3810000" y="2438400"/>
            <a:ext cx="28225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下界：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9591" name="Rectangle 25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9592" name="Text Box 2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6" grpId="0" animBg="1"/>
      <p:bldP spid="202773" grpId="0"/>
      <p:bldP spid="202774" grpId="0"/>
      <p:bldP spid="20277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0595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10596" name="Text Box 6"/>
          <p:cNvSpPr txBox="1">
            <a:spLocks noChangeArrowheads="1"/>
          </p:cNvSpPr>
          <p:nvPr/>
        </p:nvSpPr>
        <p:spPr bwMode="auto">
          <a:xfrm>
            <a:off x="290513" y="311150"/>
            <a:ext cx="52720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ea typeface="隶书" pitchFamily="49" charset="-122"/>
              </a:rPr>
              <a:t>上确界、下确界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76200" y="1295400"/>
            <a:ext cx="8956675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&lt;A,≤&gt;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是偏序集，     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若元素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a∈A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的下界且对每一个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的下界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均有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c≤a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的下确界；反之，若元素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a∈A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的上界且对每一个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的上界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均有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a≤c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的上确界。 </a:t>
            </a:r>
          </a:p>
        </p:txBody>
      </p:sp>
      <p:sp>
        <p:nvSpPr>
          <p:cNvPr id="11059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3657600" y="147320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8" name="公式" r:id="rId3" imgW="431613" imgH="190417" progId="Equation.3">
                  <p:embed/>
                </p:oleObj>
              </mc:Choice>
              <mc:Fallback>
                <p:oleObj name="公式" r:id="rId3" imgW="431613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73200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1619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11620" name="Text Box 6"/>
          <p:cNvSpPr txBox="1">
            <a:spLocks noChangeArrowheads="1"/>
          </p:cNvSpPr>
          <p:nvPr/>
        </p:nvSpPr>
        <p:spPr bwMode="auto">
          <a:xfrm>
            <a:off x="152400" y="842963"/>
            <a:ext cx="830738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b="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Times New Roman" pitchFamily="18" charset="0"/>
                <a:ea typeface="隶书" pitchFamily="49" charset="-122"/>
              </a:rPr>
              <a:t>B={6</a:t>
            </a:r>
            <a:r>
              <a:rPr lang="zh-CN" altLang="en-US" b="0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b="0">
                <a:latin typeface="Times New Roman" pitchFamily="18" charset="0"/>
                <a:ea typeface="隶书" pitchFamily="49" charset="-122"/>
              </a:rPr>
              <a:t>12}</a:t>
            </a: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762000" y="2605088"/>
            <a:ext cx="35528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上界：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12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24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36</a:t>
            </a:r>
            <a:r>
              <a:rPr lang="en-US" altLang="zh-CN"/>
              <a:t>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4713288" y="2528888"/>
            <a:ext cx="28305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下界：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762000" y="3808413"/>
            <a:ext cx="3429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上确界：</a:t>
            </a:r>
            <a:r>
              <a:rPr lang="en-US" altLang="zh-CN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4572000" y="3808413"/>
            <a:ext cx="3352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楷体_GB2312" pitchFamily="49" charset="-122"/>
              </a:rPr>
              <a:t>下确界：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6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/>
      <p:bldP spid="161800" grpId="0"/>
      <p:bldP spid="161801" grpId="0"/>
      <p:bldP spid="16180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02" name="Rectangle 26"/>
          <p:cNvSpPr>
            <a:spLocks noChangeArrowheads="1"/>
          </p:cNvSpPr>
          <p:nvPr/>
        </p:nvSpPr>
        <p:spPr bwMode="auto">
          <a:xfrm>
            <a:off x="1295400" y="1905000"/>
            <a:ext cx="1447800" cy="1524000"/>
          </a:xfrm>
          <a:prstGeom prst="rect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3" name="Oval 4"/>
          <p:cNvSpPr>
            <a:spLocks noChangeArrowheads="1"/>
          </p:cNvSpPr>
          <p:nvPr/>
        </p:nvSpPr>
        <p:spPr bwMode="auto">
          <a:xfrm>
            <a:off x="1295400" y="1295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4" name="Oval 5"/>
          <p:cNvSpPr>
            <a:spLocks noChangeArrowheads="1"/>
          </p:cNvSpPr>
          <p:nvPr/>
        </p:nvSpPr>
        <p:spPr bwMode="auto">
          <a:xfrm>
            <a:off x="2438400" y="1295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5" name="Oval 6"/>
          <p:cNvSpPr>
            <a:spLocks noChangeArrowheads="1"/>
          </p:cNvSpPr>
          <p:nvPr/>
        </p:nvSpPr>
        <p:spPr bwMode="auto">
          <a:xfrm>
            <a:off x="1828800" y="2133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6" name="Oval 7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7" name="Oval 8"/>
          <p:cNvSpPr>
            <a:spLocks noChangeArrowheads="1"/>
          </p:cNvSpPr>
          <p:nvPr/>
        </p:nvSpPr>
        <p:spPr bwMode="auto">
          <a:xfrm>
            <a:off x="1295400" y="4038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8" name="Oval 9"/>
          <p:cNvSpPr>
            <a:spLocks noChangeArrowheads="1"/>
          </p:cNvSpPr>
          <p:nvPr/>
        </p:nvSpPr>
        <p:spPr bwMode="auto">
          <a:xfrm>
            <a:off x="2667000" y="3962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9" name="Text Box 10"/>
          <p:cNvSpPr txBox="1">
            <a:spLocks noChangeArrowheads="1"/>
          </p:cNvSpPr>
          <p:nvPr/>
        </p:nvSpPr>
        <p:spPr bwMode="auto">
          <a:xfrm>
            <a:off x="976313" y="804863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24</a:t>
            </a:r>
          </a:p>
        </p:txBody>
      </p:sp>
      <p:sp>
        <p:nvSpPr>
          <p:cNvPr id="112650" name="Text Box 11"/>
          <p:cNvSpPr txBox="1">
            <a:spLocks noChangeArrowheads="1"/>
          </p:cNvSpPr>
          <p:nvPr/>
        </p:nvSpPr>
        <p:spPr bwMode="auto">
          <a:xfrm>
            <a:off x="2438400" y="804863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36</a:t>
            </a:r>
          </a:p>
        </p:txBody>
      </p:sp>
      <p:sp>
        <p:nvSpPr>
          <p:cNvPr id="112651" name="Text Box 12"/>
          <p:cNvSpPr txBox="1">
            <a:spLocks noChangeArrowheads="1"/>
          </p:cNvSpPr>
          <p:nvPr/>
        </p:nvSpPr>
        <p:spPr bwMode="auto">
          <a:xfrm>
            <a:off x="1966913" y="1873250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112652" name="Text Box 13"/>
          <p:cNvSpPr txBox="1">
            <a:spLocks noChangeArrowheads="1"/>
          </p:cNvSpPr>
          <p:nvPr/>
        </p:nvSpPr>
        <p:spPr bwMode="auto">
          <a:xfrm>
            <a:off x="1966913" y="2786063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6</a:t>
            </a:r>
          </a:p>
        </p:txBody>
      </p:sp>
      <p:sp>
        <p:nvSpPr>
          <p:cNvPr id="112653" name="Text Box 14"/>
          <p:cNvSpPr txBox="1">
            <a:spLocks noChangeArrowheads="1"/>
          </p:cNvSpPr>
          <p:nvPr/>
        </p:nvSpPr>
        <p:spPr bwMode="auto">
          <a:xfrm>
            <a:off x="987425" y="3778250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112654" name="Text Box 15"/>
          <p:cNvSpPr txBox="1">
            <a:spLocks noChangeArrowheads="1"/>
          </p:cNvSpPr>
          <p:nvPr/>
        </p:nvSpPr>
        <p:spPr bwMode="auto">
          <a:xfrm>
            <a:off x="2743200" y="3805238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112655" name="Line 16"/>
          <p:cNvSpPr>
            <a:spLocks noChangeShapeType="1"/>
          </p:cNvSpPr>
          <p:nvPr/>
        </p:nvSpPr>
        <p:spPr bwMode="auto">
          <a:xfrm>
            <a:off x="1447800" y="1447800"/>
            <a:ext cx="3810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2656" name="Line 17"/>
          <p:cNvSpPr>
            <a:spLocks noChangeShapeType="1"/>
          </p:cNvSpPr>
          <p:nvPr/>
        </p:nvSpPr>
        <p:spPr bwMode="auto">
          <a:xfrm flipV="1">
            <a:off x="1905000" y="1371600"/>
            <a:ext cx="5334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2657" name="Line 18"/>
          <p:cNvSpPr>
            <a:spLocks noChangeShapeType="1"/>
          </p:cNvSpPr>
          <p:nvPr/>
        </p:nvSpPr>
        <p:spPr bwMode="auto">
          <a:xfrm>
            <a:off x="1905000" y="22860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2658" name="Line 19"/>
          <p:cNvSpPr>
            <a:spLocks noChangeShapeType="1"/>
          </p:cNvSpPr>
          <p:nvPr/>
        </p:nvSpPr>
        <p:spPr bwMode="auto">
          <a:xfrm flipH="1">
            <a:off x="1371600" y="3200400"/>
            <a:ext cx="4572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2659" name="Line 20"/>
          <p:cNvSpPr>
            <a:spLocks noChangeShapeType="1"/>
          </p:cNvSpPr>
          <p:nvPr/>
        </p:nvSpPr>
        <p:spPr bwMode="auto">
          <a:xfrm>
            <a:off x="1981200" y="3200400"/>
            <a:ext cx="6858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2660" name="Rectangle 21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2661" name="Text Box 22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12662" name="Text Box 23"/>
          <p:cNvSpPr txBox="1">
            <a:spLocks noChangeArrowheads="1"/>
          </p:cNvSpPr>
          <p:nvPr/>
        </p:nvSpPr>
        <p:spPr bwMode="auto">
          <a:xfrm>
            <a:off x="381000" y="4572000"/>
            <a:ext cx="830738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b="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Times New Roman" pitchFamily="18" charset="0"/>
                <a:ea typeface="隶书" pitchFamily="49" charset="-122"/>
              </a:rPr>
              <a:t>B={6,12}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4419600" y="1752600"/>
            <a:ext cx="3429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上确界：</a:t>
            </a:r>
            <a:r>
              <a:rPr lang="en-US" altLang="zh-CN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</a:p>
        </p:txBody>
      </p:sp>
      <p:sp>
        <p:nvSpPr>
          <p:cNvPr id="203801" name="Text Box 25"/>
          <p:cNvSpPr txBox="1">
            <a:spLocks noChangeArrowheads="1"/>
          </p:cNvSpPr>
          <p:nvPr/>
        </p:nvSpPr>
        <p:spPr bwMode="auto">
          <a:xfrm>
            <a:off x="4343400" y="2895600"/>
            <a:ext cx="3352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楷体_GB2312" pitchFamily="49" charset="-122"/>
              </a:rPr>
              <a:t>下确界：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203803" name="Text Box 27"/>
          <p:cNvSpPr txBox="1">
            <a:spLocks noChangeArrowheads="1"/>
          </p:cNvSpPr>
          <p:nvPr/>
        </p:nvSpPr>
        <p:spPr bwMode="auto">
          <a:xfrm>
            <a:off x="5776913" y="5334000"/>
            <a:ext cx="22240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B={2,3}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2" grpId="0" animBg="1"/>
      <p:bldP spid="203800" grpId="0"/>
      <p:bldP spid="203801" grpId="0"/>
      <p:bldP spid="20380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3667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29098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  <a:r>
              <a:rPr lang="en-US" altLang="zh-CN" sz="2400">
                <a:solidFill>
                  <a:srgbClr val="0000FF"/>
                </a:solidFill>
                <a:ea typeface="隶书" pitchFamily="49" charset="-122"/>
              </a:rPr>
              <a:t>-</a:t>
            </a: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113668" name="Text Box 6"/>
          <p:cNvSpPr txBox="1">
            <a:spLocks noChangeArrowheads="1"/>
          </p:cNvSpPr>
          <p:nvPr/>
        </p:nvSpPr>
        <p:spPr bwMode="auto">
          <a:xfrm>
            <a:off x="366713" y="533400"/>
            <a:ext cx="816768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设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A={1,2,3,5,6,9,15,27,36,45}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(1)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画出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中整除关系的哈斯图；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(2)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求出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的所有极大元和极小元；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(3)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求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B={2,9}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的上确界和下确界。</a:t>
            </a:r>
          </a:p>
        </p:txBody>
      </p:sp>
      <p:grpSp>
        <p:nvGrpSpPr>
          <p:cNvPr id="163899" name="Group 59"/>
          <p:cNvGrpSpPr>
            <a:grpSpLocks/>
          </p:cNvGrpSpPr>
          <p:nvPr/>
        </p:nvGrpSpPr>
        <p:grpSpPr bwMode="auto">
          <a:xfrm>
            <a:off x="1281113" y="3429000"/>
            <a:ext cx="2963862" cy="3402013"/>
            <a:chOff x="807" y="2160"/>
            <a:chExt cx="1867" cy="2143"/>
          </a:xfrm>
        </p:grpSpPr>
        <p:sp>
          <p:nvSpPr>
            <p:cNvPr id="113674" name="Oval 8"/>
            <p:cNvSpPr>
              <a:spLocks noChangeArrowheads="1"/>
            </p:cNvSpPr>
            <p:nvPr/>
          </p:nvSpPr>
          <p:spPr bwMode="auto">
            <a:xfrm>
              <a:off x="960" y="2448"/>
              <a:ext cx="96" cy="96"/>
            </a:xfrm>
            <a:prstGeom prst="ellipse">
              <a:avLst/>
            </a:prstGeom>
            <a:solidFill>
              <a:srgbClr val="FFFF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75" name="Oval 9"/>
            <p:cNvSpPr>
              <a:spLocks noChangeArrowheads="1"/>
            </p:cNvSpPr>
            <p:nvPr/>
          </p:nvSpPr>
          <p:spPr bwMode="auto">
            <a:xfrm>
              <a:off x="1728" y="2448"/>
              <a:ext cx="96" cy="96"/>
            </a:xfrm>
            <a:prstGeom prst="ellipse">
              <a:avLst/>
            </a:prstGeom>
            <a:solidFill>
              <a:srgbClr val="FFFF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76" name="Oval 10"/>
            <p:cNvSpPr>
              <a:spLocks noChangeArrowheads="1"/>
            </p:cNvSpPr>
            <p:nvPr/>
          </p:nvSpPr>
          <p:spPr bwMode="auto">
            <a:xfrm>
              <a:off x="2304" y="2400"/>
              <a:ext cx="96" cy="96"/>
            </a:xfrm>
            <a:prstGeom prst="ellipse">
              <a:avLst/>
            </a:prstGeom>
            <a:solidFill>
              <a:srgbClr val="FFFF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77" name="Oval 12"/>
            <p:cNvSpPr>
              <a:spLocks noChangeArrowheads="1"/>
            </p:cNvSpPr>
            <p:nvPr/>
          </p:nvSpPr>
          <p:spPr bwMode="auto">
            <a:xfrm>
              <a:off x="960" y="3024"/>
              <a:ext cx="96" cy="96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78" name="Oval 14"/>
            <p:cNvSpPr>
              <a:spLocks noChangeArrowheads="1"/>
            </p:cNvSpPr>
            <p:nvPr/>
          </p:nvSpPr>
          <p:spPr bwMode="auto">
            <a:xfrm>
              <a:off x="1728" y="3024"/>
              <a:ext cx="96" cy="96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79" name="Oval 15"/>
            <p:cNvSpPr>
              <a:spLocks noChangeArrowheads="1"/>
            </p:cNvSpPr>
            <p:nvPr/>
          </p:nvSpPr>
          <p:spPr bwMode="auto">
            <a:xfrm>
              <a:off x="2352" y="2976"/>
              <a:ext cx="96" cy="96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80" name="Oval 16"/>
            <p:cNvSpPr>
              <a:spLocks noChangeArrowheads="1"/>
            </p:cNvSpPr>
            <p:nvPr/>
          </p:nvSpPr>
          <p:spPr bwMode="auto">
            <a:xfrm>
              <a:off x="960" y="3600"/>
              <a:ext cx="96" cy="96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81" name="Oval 17"/>
            <p:cNvSpPr>
              <a:spLocks noChangeArrowheads="1"/>
            </p:cNvSpPr>
            <p:nvPr/>
          </p:nvSpPr>
          <p:spPr bwMode="auto">
            <a:xfrm>
              <a:off x="1728" y="3648"/>
              <a:ext cx="96" cy="96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82" name="Oval 18"/>
            <p:cNvSpPr>
              <a:spLocks noChangeArrowheads="1"/>
            </p:cNvSpPr>
            <p:nvPr/>
          </p:nvSpPr>
          <p:spPr bwMode="auto">
            <a:xfrm>
              <a:off x="2352" y="3648"/>
              <a:ext cx="96" cy="96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83" name="Oval 20"/>
            <p:cNvSpPr>
              <a:spLocks noChangeArrowheads="1"/>
            </p:cNvSpPr>
            <p:nvPr/>
          </p:nvSpPr>
          <p:spPr bwMode="auto">
            <a:xfrm>
              <a:off x="1728" y="4080"/>
              <a:ext cx="96" cy="96"/>
            </a:xfrm>
            <a:prstGeom prst="ellipse">
              <a:avLst/>
            </a:prstGeom>
            <a:solidFill>
              <a:srgbClr val="FF00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84" name="Line 21"/>
            <p:cNvSpPr>
              <a:spLocks noChangeShapeType="1"/>
            </p:cNvSpPr>
            <p:nvPr/>
          </p:nvSpPr>
          <p:spPr bwMode="auto">
            <a:xfrm>
              <a:off x="1056" y="2544"/>
              <a:ext cx="672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5" name="Line 22"/>
            <p:cNvSpPr>
              <a:spLocks noChangeShapeType="1"/>
            </p:cNvSpPr>
            <p:nvPr/>
          </p:nvSpPr>
          <p:spPr bwMode="auto">
            <a:xfrm>
              <a:off x="1776" y="2544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6" name="Line 23"/>
            <p:cNvSpPr>
              <a:spLocks noChangeShapeType="1"/>
            </p:cNvSpPr>
            <p:nvPr/>
          </p:nvSpPr>
          <p:spPr bwMode="auto">
            <a:xfrm flipH="1">
              <a:off x="1824" y="2496"/>
              <a:ext cx="480" cy="5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7" name="Text Box 24"/>
            <p:cNvSpPr txBox="1">
              <a:spLocks noChangeArrowheads="1"/>
            </p:cNvSpPr>
            <p:nvPr/>
          </p:nvSpPr>
          <p:spPr bwMode="auto">
            <a:xfrm>
              <a:off x="864" y="2160"/>
              <a:ext cx="27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36</a:t>
              </a:r>
            </a:p>
          </p:txBody>
        </p:sp>
        <p:sp>
          <p:nvSpPr>
            <p:cNvPr id="113688" name="Text Box 25"/>
            <p:cNvSpPr txBox="1">
              <a:spLocks noChangeArrowheads="1"/>
            </p:cNvSpPr>
            <p:nvPr/>
          </p:nvSpPr>
          <p:spPr bwMode="auto">
            <a:xfrm>
              <a:off x="1632" y="2160"/>
              <a:ext cx="27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27</a:t>
              </a:r>
            </a:p>
          </p:txBody>
        </p:sp>
        <p:sp>
          <p:nvSpPr>
            <p:cNvPr id="113689" name="Text Box 26"/>
            <p:cNvSpPr txBox="1">
              <a:spLocks noChangeArrowheads="1"/>
            </p:cNvSpPr>
            <p:nvPr/>
          </p:nvSpPr>
          <p:spPr bwMode="auto">
            <a:xfrm>
              <a:off x="2352" y="2208"/>
              <a:ext cx="27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45</a:t>
              </a:r>
            </a:p>
          </p:txBody>
        </p:sp>
        <p:sp>
          <p:nvSpPr>
            <p:cNvPr id="113690" name="Text Box 27"/>
            <p:cNvSpPr txBox="1">
              <a:spLocks noChangeArrowheads="1"/>
            </p:cNvSpPr>
            <p:nvPr/>
          </p:nvSpPr>
          <p:spPr bwMode="auto">
            <a:xfrm>
              <a:off x="807" y="2881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113691" name="Text Box 28"/>
            <p:cNvSpPr txBox="1">
              <a:spLocks noChangeArrowheads="1"/>
            </p:cNvSpPr>
            <p:nvPr/>
          </p:nvSpPr>
          <p:spPr bwMode="auto">
            <a:xfrm>
              <a:off x="1824" y="2850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9</a:t>
              </a:r>
            </a:p>
          </p:txBody>
        </p:sp>
        <p:sp>
          <p:nvSpPr>
            <p:cNvPr id="113692" name="Text Box 29"/>
            <p:cNvSpPr txBox="1">
              <a:spLocks noChangeArrowheads="1"/>
            </p:cNvSpPr>
            <p:nvPr/>
          </p:nvSpPr>
          <p:spPr bwMode="auto">
            <a:xfrm>
              <a:off x="2400" y="2833"/>
              <a:ext cx="27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15</a:t>
              </a:r>
            </a:p>
          </p:txBody>
        </p:sp>
        <p:sp>
          <p:nvSpPr>
            <p:cNvPr id="113693" name="Text Box 30"/>
            <p:cNvSpPr txBox="1">
              <a:spLocks noChangeArrowheads="1"/>
            </p:cNvSpPr>
            <p:nvPr/>
          </p:nvSpPr>
          <p:spPr bwMode="auto">
            <a:xfrm>
              <a:off x="816" y="3474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113694" name="Text Box 31"/>
            <p:cNvSpPr txBox="1">
              <a:spLocks noChangeArrowheads="1"/>
            </p:cNvSpPr>
            <p:nvPr/>
          </p:nvSpPr>
          <p:spPr bwMode="auto">
            <a:xfrm>
              <a:off x="1815" y="3505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113695" name="Text Box 32"/>
            <p:cNvSpPr txBox="1">
              <a:spLocks noChangeArrowheads="1"/>
            </p:cNvSpPr>
            <p:nvPr/>
          </p:nvSpPr>
          <p:spPr bwMode="auto">
            <a:xfrm>
              <a:off x="2439" y="3505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113696" name="Text Box 33"/>
            <p:cNvSpPr txBox="1">
              <a:spLocks noChangeArrowheads="1"/>
            </p:cNvSpPr>
            <p:nvPr/>
          </p:nvSpPr>
          <p:spPr bwMode="auto">
            <a:xfrm>
              <a:off x="1815" y="3985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113697" name="Line 34"/>
            <p:cNvSpPr>
              <a:spLocks noChangeShapeType="1"/>
            </p:cNvSpPr>
            <p:nvPr/>
          </p:nvSpPr>
          <p:spPr bwMode="auto">
            <a:xfrm>
              <a:off x="2352" y="2496"/>
              <a:ext cx="48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98" name="Line 35"/>
            <p:cNvSpPr>
              <a:spLocks noChangeShapeType="1"/>
            </p:cNvSpPr>
            <p:nvPr/>
          </p:nvSpPr>
          <p:spPr bwMode="auto">
            <a:xfrm>
              <a:off x="1008" y="2544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99" name="Line 36"/>
            <p:cNvSpPr>
              <a:spLocks noChangeShapeType="1"/>
            </p:cNvSpPr>
            <p:nvPr/>
          </p:nvSpPr>
          <p:spPr bwMode="auto">
            <a:xfrm>
              <a:off x="1056" y="3120"/>
              <a:ext cx="672" cy="5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0" name="Line 37"/>
            <p:cNvSpPr>
              <a:spLocks noChangeShapeType="1"/>
            </p:cNvSpPr>
            <p:nvPr/>
          </p:nvSpPr>
          <p:spPr bwMode="auto">
            <a:xfrm>
              <a:off x="1776" y="3120"/>
              <a:ext cx="0" cy="5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1" name="Line 38"/>
            <p:cNvSpPr>
              <a:spLocks noChangeShapeType="1"/>
            </p:cNvSpPr>
            <p:nvPr/>
          </p:nvSpPr>
          <p:spPr bwMode="auto">
            <a:xfrm flipH="1">
              <a:off x="1824" y="3024"/>
              <a:ext cx="528" cy="62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2" name="Line 39"/>
            <p:cNvSpPr>
              <a:spLocks noChangeShapeType="1"/>
            </p:cNvSpPr>
            <p:nvPr/>
          </p:nvSpPr>
          <p:spPr bwMode="auto">
            <a:xfrm>
              <a:off x="1008" y="3696"/>
              <a:ext cx="720" cy="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3" name="Line 40"/>
            <p:cNvSpPr>
              <a:spLocks noChangeShapeType="1"/>
            </p:cNvSpPr>
            <p:nvPr/>
          </p:nvSpPr>
          <p:spPr bwMode="auto">
            <a:xfrm flipV="1">
              <a:off x="1824" y="3744"/>
              <a:ext cx="528" cy="38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4" name="Line 41"/>
            <p:cNvSpPr>
              <a:spLocks noChangeShapeType="1"/>
            </p:cNvSpPr>
            <p:nvPr/>
          </p:nvSpPr>
          <p:spPr bwMode="auto">
            <a:xfrm>
              <a:off x="1008" y="3120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5" name="Line 42"/>
            <p:cNvSpPr>
              <a:spLocks noChangeShapeType="1"/>
            </p:cNvSpPr>
            <p:nvPr/>
          </p:nvSpPr>
          <p:spPr bwMode="auto">
            <a:xfrm>
              <a:off x="1776" y="3744"/>
              <a:ext cx="0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6" name="Line 43"/>
            <p:cNvSpPr>
              <a:spLocks noChangeShapeType="1"/>
            </p:cNvSpPr>
            <p:nvPr/>
          </p:nvSpPr>
          <p:spPr bwMode="auto">
            <a:xfrm>
              <a:off x="2400" y="3072"/>
              <a:ext cx="0" cy="57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00" name="Text Box 60"/>
          <p:cNvSpPr txBox="1">
            <a:spLocks noChangeArrowheads="1"/>
          </p:cNvSpPr>
          <p:nvPr/>
        </p:nvSpPr>
        <p:spPr bwMode="auto">
          <a:xfrm>
            <a:off x="4572000" y="3581400"/>
            <a:ext cx="390048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itchFamily="18" charset="0"/>
              </a:rPr>
              <a:t>极大元：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27,36,45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itchFamily="18" charset="0"/>
              </a:rPr>
              <a:t>极小元：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63901" name="Text Box 61"/>
          <p:cNvSpPr txBox="1">
            <a:spLocks noChangeArrowheads="1"/>
          </p:cNvSpPr>
          <p:nvPr/>
        </p:nvSpPr>
        <p:spPr bwMode="auto">
          <a:xfrm>
            <a:off x="4648200" y="5181600"/>
            <a:ext cx="41148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lub(2,9)=36,glb(2,9)=1</a:t>
            </a:r>
          </a:p>
        </p:txBody>
      </p:sp>
      <p:sp>
        <p:nvSpPr>
          <p:cNvPr id="113672" name="Text Box 62"/>
          <p:cNvSpPr txBox="1">
            <a:spLocks noChangeArrowheads="1"/>
          </p:cNvSpPr>
          <p:nvPr/>
        </p:nvSpPr>
        <p:spPr bwMode="auto">
          <a:xfrm>
            <a:off x="6462713" y="2951163"/>
            <a:ext cx="180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3973" name="Text Box 133"/>
          <p:cNvSpPr txBox="1">
            <a:spLocks noChangeArrowheads="1"/>
          </p:cNvSpPr>
          <p:nvPr/>
        </p:nvSpPr>
        <p:spPr bwMode="auto">
          <a:xfrm>
            <a:off x="6462713" y="2743200"/>
            <a:ext cx="19954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B=(2,3)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0" grpId="0"/>
      <p:bldP spid="163901" grpId="0"/>
      <p:bldP spid="163973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4691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39766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2.7.3</a:t>
            </a:r>
            <a:r>
              <a:rPr lang="en-US" altLang="zh-CN" sz="240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全序集与良序集</a:t>
            </a:r>
          </a:p>
        </p:txBody>
      </p:sp>
      <p:sp>
        <p:nvSpPr>
          <p:cNvPr id="114692" name="Rectangle 6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4693" name="Text Box 8"/>
          <p:cNvSpPr txBox="1">
            <a:spLocks noChangeArrowheads="1"/>
          </p:cNvSpPr>
          <p:nvPr/>
        </p:nvSpPr>
        <p:spPr bwMode="auto">
          <a:xfrm>
            <a:off x="290513" y="547688"/>
            <a:ext cx="74056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隶书" pitchFamily="49" charset="-122"/>
              </a:rPr>
              <a:t>{2</a:t>
            </a:r>
            <a:r>
              <a:rPr lang="zh-CN" altLang="en-US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6</a:t>
            </a:r>
            <a:r>
              <a:rPr lang="zh-CN" altLang="en-US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24}</a:t>
            </a:r>
          </a:p>
        </p:txBody>
      </p:sp>
      <p:grpSp>
        <p:nvGrpSpPr>
          <p:cNvPr id="114694" name="Group 9"/>
          <p:cNvGrpSpPr>
            <a:grpSpLocks/>
          </p:cNvGrpSpPr>
          <p:nvPr/>
        </p:nvGrpSpPr>
        <p:grpSpPr bwMode="auto">
          <a:xfrm>
            <a:off x="1676400" y="2863850"/>
            <a:ext cx="533400" cy="2849563"/>
            <a:chOff x="1056" y="1804"/>
            <a:chExt cx="336" cy="1795"/>
          </a:xfrm>
        </p:grpSpPr>
        <p:sp>
          <p:nvSpPr>
            <p:cNvPr id="114699" name="Oval 10"/>
            <p:cNvSpPr>
              <a:spLocks noChangeArrowheads="1"/>
            </p:cNvSpPr>
            <p:nvPr/>
          </p:nvSpPr>
          <p:spPr bwMode="auto">
            <a:xfrm>
              <a:off x="1296" y="2016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4700" name="Oval 11"/>
            <p:cNvSpPr>
              <a:spLocks noChangeArrowheads="1"/>
            </p:cNvSpPr>
            <p:nvPr/>
          </p:nvSpPr>
          <p:spPr bwMode="auto">
            <a:xfrm>
              <a:off x="1296" y="268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4701" name="Oval 12"/>
            <p:cNvSpPr>
              <a:spLocks noChangeArrowheads="1"/>
            </p:cNvSpPr>
            <p:nvPr/>
          </p:nvSpPr>
          <p:spPr bwMode="auto">
            <a:xfrm>
              <a:off x="1296" y="340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4702" name="Text Box 13"/>
            <p:cNvSpPr txBox="1">
              <a:spLocks noChangeArrowheads="1"/>
            </p:cNvSpPr>
            <p:nvPr/>
          </p:nvSpPr>
          <p:spPr bwMode="auto">
            <a:xfrm>
              <a:off x="1056" y="1804"/>
              <a:ext cx="30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114703" name="Text Box 14"/>
            <p:cNvSpPr txBox="1">
              <a:spLocks noChangeArrowheads="1"/>
            </p:cNvSpPr>
            <p:nvPr/>
          </p:nvSpPr>
          <p:spPr bwMode="auto">
            <a:xfrm>
              <a:off x="1095" y="2477"/>
              <a:ext cx="21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4704" name="Text Box 15"/>
            <p:cNvSpPr txBox="1">
              <a:spLocks noChangeArrowheads="1"/>
            </p:cNvSpPr>
            <p:nvPr/>
          </p:nvSpPr>
          <p:spPr bwMode="auto">
            <a:xfrm>
              <a:off x="1095" y="3196"/>
              <a:ext cx="21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4705" name="Line 16"/>
            <p:cNvSpPr>
              <a:spLocks noChangeShapeType="1"/>
            </p:cNvSpPr>
            <p:nvPr/>
          </p:nvSpPr>
          <p:spPr bwMode="auto">
            <a:xfrm>
              <a:off x="1344" y="2784"/>
              <a:ext cx="0" cy="6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06" name="Line 17"/>
            <p:cNvSpPr>
              <a:spLocks noChangeShapeType="1"/>
            </p:cNvSpPr>
            <p:nvPr/>
          </p:nvSpPr>
          <p:spPr bwMode="auto">
            <a:xfrm>
              <a:off x="1344" y="2112"/>
              <a:ext cx="0" cy="5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4523" name="AutoShape 27"/>
          <p:cNvSpPr>
            <a:spLocks noChangeArrowheads="1"/>
          </p:cNvSpPr>
          <p:nvPr/>
        </p:nvSpPr>
        <p:spPr bwMode="auto">
          <a:xfrm>
            <a:off x="3276600" y="4114800"/>
            <a:ext cx="1524000" cy="1066800"/>
          </a:xfrm>
          <a:prstGeom prst="wedgeRoundRectCallout">
            <a:avLst>
              <a:gd name="adj1" fmla="val -116875"/>
              <a:gd name="adj2" fmla="val -61310"/>
              <a:gd name="adj3" fmla="val 16667"/>
            </a:avLst>
          </a:prstGeom>
          <a:solidFill>
            <a:srgbClr val="FFFF00"/>
          </a:solidFill>
          <a:ln w="4445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特性</a:t>
            </a:r>
          </a:p>
        </p:txBody>
      </p:sp>
      <p:sp>
        <p:nvSpPr>
          <p:cNvPr id="234524" name="Text Box 28"/>
          <p:cNvSpPr txBox="1">
            <a:spLocks noChangeArrowheads="1"/>
          </p:cNvSpPr>
          <p:nvPr/>
        </p:nvSpPr>
        <p:spPr bwMode="auto">
          <a:xfrm>
            <a:off x="76200" y="1525588"/>
            <a:ext cx="890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对任意的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a,b,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都有</a:t>
            </a:r>
            <a:r>
              <a:rPr lang="en-US" altLang="zh-CN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a≤b</a:t>
            </a:r>
            <a:r>
              <a:rPr lang="zh-CN" altLang="en-US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b≤a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                         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则称偏序关系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上的</a:t>
            </a:r>
            <a:r>
              <a:rPr lang="zh-CN" altLang="en-US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全序关系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234525" name="Text Box 29"/>
          <p:cNvSpPr txBox="1">
            <a:spLocks noChangeArrowheads="1"/>
          </p:cNvSpPr>
          <p:nvPr/>
        </p:nvSpPr>
        <p:spPr bwMode="auto">
          <a:xfrm>
            <a:off x="2590800" y="5389563"/>
            <a:ext cx="6172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华文行楷" pitchFamily="2" charset="-122"/>
              </a:rPr>
              <a:t>全序集的哈斯图是一条直线段。</a:t>
            </a:r>
          </a:p>
        </p:txBody>
      </p:sp>
      <p:sp>
        <p:nvSpPr>
          <p:cNvPr id="234526" name="Text Box 30"/>
          <p:cNvSpPr txBox="1">
            <a:spLocks noChangeArrowheads="1"/>
          </p:cNvSpPr>
          <p:nvPr/>
        </p:nvSpPr>
        <p:spPr bwMode="auto">
          <a:xfrm>
            <a:off x="3505200" y="3201988"/>
            <a:ext cx="5638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(A,≤)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构成一个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全序集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或链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3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23" grpId="0" animBg="1"/>
      <p:bldP spid="234524" grpId="0"/>
      <p:bldP spid="234525" grpId="0"/>
      <p:bldP spid="2345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52400" y="4098925"/>
            <a:ext cx="9315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4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解：</a:t>
            </a:r>
            <a:r>
              <a:rPr kumimoji="1" lang="en-US" altLang="zh-CN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R={ (</a:t>
            </a:r>
            <a:r>
              <a:rPr kumimoji="1" lang="zh-CN" altLang="en-US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王一</a:t>
            </a:r>
            <a:r>
              <a:rPr kumimoji="1" lang="en-US" altLang="zh-CN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,1), (</a:t>
            </a:r>
            <a:r>
              <a:rPr kumimoji="1" lang="zh-CN" altLang="en-US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李二</a:t>
            </a:r>
            <a:r>
              <a:rPr kumimoji="1" lang="en-US" altLang="zh-CN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,2), (</a:t>
            </a:r>
            <a:r>
              <a:rPr kumimoji="1" lang="zh-CN" altLang="en-US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丁三</a:t>
            </a:r>
            <a:r>
              <a:rPr kumimoji="1" lang="en-US" altLang="zh-CN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,3) }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71450" y="990600"/>
            <a:ext cx="9429750" cy="271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例</a:t>
            </a:r>
            <a:r>
              <a:rPr kumimoji="1" lang="en-US" altLang="zh-CN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3. </a:t>
            </a:r>
            <a:r>
              <a:rPr kumimoji="1" lang="en-US" altLang="zh-CN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“</a:t>
            </a:r>
            <a:r>
              <a:rPr kumimoji="1" lang="zh-CN" altLang="en-US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对号关系</a:t>
            </a:r>
            <a:r>
              <a:rPr kumimoji="1" lang="zh-CN" altLang="en-US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”</a:t>
            </a:r>
            <a:endParaRPr kumimoji="1" lang="zh-CN" altLang="en-US">
              <a:solidFill>
                <a:srgbClr val="CC0000"/>
              </a:solidFill>
              <a:latin typeface="华文行楷" pitchFamily="2" charset="-122"/>
              <a:ea typeface="华文行楷" pitchFamily="2" charset="-122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有学生集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A={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王一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, 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李二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, 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丁三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}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，数字集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en-US" altLang="zh-CN">
                <a:latin typeface="Times New Roman" pitchFamily="18" charset="0"/>
                <a:ea typeface="华文中宋" pitchFamily="2" charset="-122"/>
              </a:rPr>
              <a:t>B={ 1, 2, 3, 4 }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。已知王一、李二、丁三的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学号分别是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</a:rPr>
              <a:t>1</a:t>
            </a:r>
            <a:r>
              <a:rPr kumimoji="1" lang="zh-CN" altLang="en-US">
                <a:latin typeface="Times New Roman" pitchFamily="18" charset="0"/>
                <a:ea typeface="华文中宋" pitchFamily="2" charset="-122"/>
              </a:rPr>
              <a:t>、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</a:rPr>
              <a:t>2</a:t>
            </a:r>
            <a:r>
              <a:rPr kumimoji="1" lang="zh-CN" altLang="en-US">
                <a:latin typeface="Times New Roman" pitchFamily="18" charset="0"/>
                <a:ea typeface="华文中宋" pitchFamily="2" charset="-122"/>
              </a:rPr>
              <a:t>、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</a:rPr>
              <a:t>3,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表示出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A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到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B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的对号关系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R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74762" name="AutoShape 10"/>
          <p:cNvSpPr>
            <a:spLocks noChangeArrowheads="1"/>
          </p:cNvSpPr>
          <p:nvPr/>
        </p:nvSpPr>
        <p:spPr bwMode="auto">
          <a:xfrm>
            <a:off x="2590800" y="4800600"/>
            <a:ext cx="1219200" cy="533400"/>
          </a:xfrm>
          <a:prstGeom prst="curvedUpArrow">
            <a:avLst>
              <a:gd name="adj1" fmla="val 45714"/>
              <a:gd name="adj2" fmla="val 91429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>
            <a:off x="4724400" y="4724400"/>
            <a:ext cx="1219200" cy="609600"/>
          </a:xfrm>
          <a:prstGeom prst="curvedUp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4764" name="AutoShape 12"/>
          <p:cNvSpPr>
            <a:spLocks noChangeArrowheads="1"/>
          </p:cNvSpPr>
          <p:nvPr/>
        </p:nvSpPr>
        <p:spPr bwMode="auto">
          <a:xfrm>
            <a:off x="6858000" y="4800600"/>
            <a:ext cx="1295400" cy="457200"/>
          </a:xfrm>
          <a:prstGeom prst="curvedUpArrow">
            <a:avLst>
              <a:gd name="adj1" fmla="val 56667"/>
              <a:gd name="adj2" fmla="val 113333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2362200" y="5410200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王一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R1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4495800" y="5562600"/>
            <a:ext cx="1844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王一</a:t>
            </a:r>
            <a:r>
              <a:rPr lang="en-US" altLang="zh-CN" sz="36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R2</a:t>
            </a:r>
          </a:p>
        </p:txBody>
      </p:sp>
      <p:sp>
        <p:nvSpPr>
          <p:cNvPr id="12298" name="Text Box 1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" dur="20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 autoUpdateAnimBg="0"/>
      <p:bldP spid="74761" grpId="0"/>
      <p:bldP spid="74762" grpId="0" animBg="1"/>
      <p:bldP spid="74763" grpId="0" animBg="1"/>
      <p:bldP spid="74764" grpId="0" animBg="1"/>
      <p:bldP spid="74765" grpId="0"/>
      <p:bldP spid="74766" grpId="0"/>
      <p:bldP spid="74766" grpId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5715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39766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2.7.3</a:t>
            </a:r>
            <a:r>
              <a:rPr lang="en-US" altLang="zh-CN" sz="240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全序集与良序集</a:t>
            </a:r>
          </a:p>
        </p:txBody>
      </p:sp>
      <p:sp>
        <p:nvSpPr>
          <p:cNvPr id="115716" name="Text Box 6"/>
          <p:cNvSpPr txBox="1">
            <a:spLocks noChangeArrowheads="1"/>
          </p:cNvSpPr>
          <p:nvPr/>
        </p:nvSpPr>
        <p:spPr bwMode="auto">
          <a:xfrm>
            <a:off x="304800" y="806450"/>
            <a:ext cx="8153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任一偏序集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(A,≤),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             任意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⊆A</a:t>
            </a:r>
            <a:r>
              <a:rPr lang="zh-CN" altLang="en-US"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且</a:t>
            </a:r>
            <a:r>
              <a:rPr lang="en-US" altLang="zh-CN"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S</a:t>
            </a:r>
            <a:r>
              <a:rPr lang="zh-CN" altLang="en-US"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中存在最小元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527" name="AutoShape 7"/>
          <p:cNvSpPr>
            <a:spLocks noChangeArrowheads="1"/>
          </p:cNvSpPr>
          <p:nvPr/>
        </p:nvSpPr>
        <p:spPr bwMode="auto">
          <a:xfrm>
            <a:off x="2667000" y="3352800"/>
            <a:ext cx="2286000" cy="1219200"/>
          </a:xfrm>
          <a:prstGeom prst="wedgeRoundRectCallout">
            <a:avLst>
              <a:gd name="adj1" fmla="val -36042"/>
              <a:gd name="adj2" fmla="val -212759"/>
              <a:gd name="adj3" fmla="val 16667"/>
            </a:avLst>
          </a:prstGeom>
          <a:solidFill>
            <a:srgbClr val="00FF00"/>
          </a:solidFill>
          <a:ln w="285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良序集</a:t>
            </a:r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6310313" y="3506788"/>
            <a:ext cx="13858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(N,≤)</a:t>
            </a:r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595313" y="4676775"/>
            <a:ext cx="574417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定理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每一个良序集一定是全序集。</a:t>
            </a:r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595313" y="5591175"/>
            <a:ext cx="6938416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定理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任一个有限的全序集一定是良序集。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7" grpId="0" animBg="1"/>
      <p:bldP spid="235528" grpId="0"/>
      <p:bldP spid="235529" grpId="0"/>
      <p:bldP spid="235530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ChangeArrowheads="1"/>
          </p:cNvSpPr>
          <p:nvPr/>
        </p:nvSpPr>
        <p:spPr bwMode="auto">
          <a:xfrm>
            <a:off x="0" y="13716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6739" name="Text Box 7"/>
          <p:cNvSpPr txBox="1">
            <a:spLocks noChangeArrowheads="1"/>
          </p:cNvSpPr>
          <p:nvPr/>
        </p:nvSpPr>
        <p:spPr bwMode="auto">
          <a:xfrm>
            <a:off x="2819400" y="379413"/>
            <a:ext cx="3733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第二章 小结</a:t>
            </a:r>
          </a:p>
        </p:txBody>
      </p:sp>
      <p:sp>
        <p:nvSpPr>
          <p:cNvPr id="116740" name="Text Box 8"/>
          <p:cNvSpPr txBox="1">
            <a:spLocks noChangeArrowheads="1"/>
          </p:cNvSpPr>
          <p:nvPr/>
        </p:nvSpPr>
        <p:spPr bwMode="auto">
          <a:xfrm>
            <a:off x="1662113" y="1295400"/>
            <a:ext cx="4662487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关系运算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关系性质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偏序关系         </a:t>
            </a:r>
            <a:r>
              <a:rPr lang="zh-CN" altLang="en-US" sz="3600" dirty="0">
                <a:ea typeface="隶书" pitchFamily="49" charset="-122"/>
              </a:rPr>
              <a:t> 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600" dirty="0">
                <a:ea typeface="隶书" pitchFamily="49" charset="-122"/>
              </a:rPr>
              <a:t> 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等价关系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4873" name="Oval 9"/>
          <p:cNvSpPr>
            <a:spLocks noChangeArrowheads="1"/>
          </p:cNvSpPr>
          <p:nvPr/>
        </p:nvSpPr>
        <p:spPr bwMode="auto">
          <a:xfrm>
            <a:off x="1219200" y="3048000"/>
            <a:ext cx="3124200" cy="2667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876800" y="2514600"/>
            <a:ext cx="441960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CC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作业：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P33 4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15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16(3)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3" grpId="0" animBg="1"/>
      <p:bldP spid="1648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6200" y="914400"/>
            <a:ext cx="83978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4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实数集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kumimoji="1" lang="zh-CN" altLang="en-US" sz="3600">
                <a:ea typeface="楷体_GB2312" pitchFamily="49" charset="-122"/>
              </a:rPr>
              <a:t>”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kumimoji="1" lang="en-US" altLang="zh-CN" sz="3600">
                <a:ea typeface="楷体_GB2312" pitchFamily="49" charset="-122"/>
              </a:rPr>
              <a:t>”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关系可定义为：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&gt;={(x,y)|x∈R,y∈R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且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x&gt;y}</a:t>
            </a:r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2667000" y="2667000"/>
            <a:ext cx="0" cy="14478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>
            <a:off x="2971800" y="2667000"/>
            <a:ext cx="990600" cy="121920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6" name="Oval 8"/>
          <p:cNvSpPr>
            <a:spLocks noChangeArrowheads="1"/>
          </p:cNvSpPr>
          <p:nvPr/>
        </p:nvSpPr>
        <p:spPr bwMode="auto">
          <a:xfrm>
            <a:off x="3657600" y="1066800"/>
            <a:ext cx="990600" cy="762000"/>
          </a:xfrm>
          <a:prstGeom prst="ellips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1889125" y="4419600"/>
            <a:ext cx="1616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(17,9)</a:t>
            </a: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3810000" y="3962400"/>
            <a:ext cx="1958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(9,17)</a:t>
            </a:r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5943600" y="4038600"/>
            <a:ext cx="1828800" cy="7620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 flipV="1">
            <a:off x="6096000" y="3733800"/>
            <a:ext cx="1066800" cy="10668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>
            <a:off x="1295400" y="2514600"/>
            <a:ext cx="6096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3" name="Text Box 15"/>
          <p:cNvSpPr txBox="1">
            <a:spLocks noChangeArrowheads="1"/>
          </p:cNvSpPr>
          <p:nvPr/>
        </p:nvSpPr>
        <p:spPr bwMode="auto">
          <a:xfrm>
            <a:off x="2500313" y="5160963"/>
            <a:ext cx="16906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17&gt;9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 animBg="1"/>
      <p:bldP spid="211975" grpId="0" animBg="1"/>
      <p:bldP spid="211976" grpId="0" animBg="1"/>
      <p:bldP spid="211977" grpId="0"/>
      <p:bldP spid="211978" grpId="0"/>
      <p:bldP spid="211979" grpId="0" animBg="1"/>
      <p:bldP spid="211980" grpId="0" animBg="1"/>
      <p:bldP spid="211982" grpId="0" animBg="1"/>
      <p:bldP spid="2119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57200" y="1730375"/>
            <a:ext cx="855027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R=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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上</a:t>
            </a:r>
            <a:r>
              <a:rPr kumimoji="1" lang="en-US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空关系</a:t>
            </a:r>
            <a:endParaRPr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304800" y="914400"/>
            <a:ext cx="502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FF0066"/>
                </a:solidFill>
                <a:ea typeface="隶书" pitchFamily="49" charset="-122"/>
              </a:rPr>
              <a:t>三个特殊关系：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57200" y="2940050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R=A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全关系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533400" y="4071938"/>
            <a:ext cx="8321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R={(x,x)|x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A}</a:t>
            </a: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kumimoji="1" lang="en-US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恒等关系</a:t>
            </a:r>
            <a:endParaRPr kumimoji="1" lang="zh-CN" altLang="en-US" sz="36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3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7696200" y="3895725"/>
          <a:ext cx="7477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公式" r:id="rId3" imgW="177569" imgH="215619" progId="Equation.3">
                  <p:embed/>
                </p:oleObj>
              </mc:Choice>
              <mc:Fallback>
                <p:oleObj name="公式" r:id="rId3" imgW="177569" imgH="2156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895725"/>
                        <a:ext cx="747713" cy="904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4038600" y="1828800"/>
            <a:ext cx="1295400" cy="6858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4114800" y="2819400"/>
            <a:ext cx="1295400" cy="838200"/>
          </a:xfrm>
          <a:prstGeom prst="ellipse">
            <a:avLst/>
          </a:prstGeom>
          <a:noFill/>
          <a:ln w="603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4347" name="Rectangle 1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75793" name="Object 17"/>
          <p:cNvGraphicFramePr>
            <a:graphicFrameLocks noChangeAspect="1"/>
          </p:cNvGraphicFramePr>
          <p:nvPr/>
        </p:nvGraphicFramePr>
        <p:xfrm>
          <a:off x="7772400" y="2698750"/>
          <a:ext cx="762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公式" r:id="rId5" imgW="228501" imgH="215806" progId="Equation.3">
                  <p:embed/>
                </p:oleObj>
              </mc:Choice>
              <mc:Fallback>
                <p:oleObj name="公式" r:id="rId5" imgW="228501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698750"/>
                        <a:ext cx="762000" cy="730250"/>
                      </a:xfrm>
                      <a:prstGeom prst="rect">
                        <a:avLst/>
                      </a:prstGeom>
                      <a:solidFill>
                        <a:srgbClr val="FF33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9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/>
      <p:bldP spid="75784" grpId="0"/>
      <p:bldP spid="75785" grpId="0"/>
      <p:bldP spid="75791" grpId="0" animBg="1"/>
      <p:bldP spid="757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228600" y="1219200"/>
            <a:ext cx="5781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宋体" pitchFamily="2" charset="-122"/>
              </a:rPr>
              <a:t>例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zh-CN">
                <a:latin typeface="宋体" pitchFamily="2" charset="-122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A={a,b,c}, B={1,2},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762000" y="2446338"/>
            <a:ext cx="6962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</a:rPr>
              <a:t>R={(a,1),(a,2),(b,1),(b,2),(c,1),(c,2)}</a:t>
            </a:r>
          </a:p>
        </p:txBody>
      </p:sp>
      <p:sp>
        <p:nvSpPr>
          <p:cNvPr id="210953" name="AutoShape 9"/>
          <p:cNvSpPr>
            <a:spLocks noChangeArrowheads="1"/>
          </p:cNvSpPr>
          <p:nvPr/>
        </p:nvSpPr>
        <p:spPr bwMode="auto">
          <a:xfrm>
            <a:off x="7010400" y="1295400"/>
            <a:ext cx="1524000" cy="685800"/>
          </a:xfrm>
          <a:prstGeom prst="wedgeRoundRectCallout">
            <a:avLst>
              <a:gd name="adj1" fmla="val -160625"/>
              <a:gd name="adj2" fmla="val 131019"/>
              <a:gd name="adj3" fmla="val 16667"/>
            </a:avLst>
          </a:prstGeom>
          <a:solidFill>
            <a:srgbClr val="FFFF00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10954" name="AutoShape 10"/>
          <p:cNvSpPr>
            <a:spLocks noChangeArrowheads="1"/>
          </p:cNvSpPr>
          <p:nvPr/>
        </p:nvSpPr>
        <p:spPr bwMode="auto">
          <a:xfrm>
            <a:off x="6553200" y="3733800"/>
            <a:ext cx="2362200" cy="762000"/>
          </a:xfrm>
          <a:prstGeom prst="wedgeEllipseCallout">
            <a:avLst>
              <a:gd name="adj1" fmla="val 15120"/>
              <a:gd name="adj2" fmla="val -278750"/>
            </a:avLst>
          </a:prstGeom>
          <a:solidFill>
            <a:srgbClr val="FF00FF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华文行楷" pitchFamily="2" charset="-122"/>
              </a:rPr>
              <a:t>全关系</a:t>
            </a: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762000" y="3962400"/>
            <a:ext cx="49672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R1={(a,a),(b,b),(c,c)}</a:t>
            </a:r>
          </a:p>
        </p:txBody>
      </p:sp>
      <p:sp>
        <p:nvSpPr>
          <p:cNvPr id="210959" name="AutoShape 15"/>
          <p:cNvSpPr>
            <a:spLocks noChangeArrowheads="1"/>
          </p:cNvSpPr>
          <p:nvPr/>
        </p:nvSpPr>
        <p:spPr bwMode="auto">
          <a:xfrm>
            <a:off x="3076575" y="3581400"/>
            <a:ext cx="504825" cy="674688"/>
          </a:xfrm>
          <a:prstGeom prst="curvedDownArrow">
            <a:avLst>
              <a:gd name="adj1" fmla="val 20000"/>
              <a:gd name="adj2" fmla="val 40000"/>
              <a:gd name="adj3" fmla="val 44549"/>
            </a:avLst>
          </a:prstGeom>
          <a:solidFill>
            <a:srgbClr val="FF00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10960" name="AutoShape 16"/>
          <p:cNvSpPr>
            <a:spLocks noChangeArrowheads="1"/>
          </p:cNvSpPr>
          <p:nvPr/>
        </p:nvSpPr>
        <p:spPr bwMode="auto">
          <a:xfrm>
            <a:off x="4067175" y="3657600"/>
            <a:ext cx="504825" cy="674688"/>
          </a:xfrm>
          <a:prstGeom prst="curvedDownArrow">
            <a:avLst>
              <a:gd name="adj1" fmla="val 20000"/>
              <a:gd name="adj2" fmla="val 40000"/>
              <a:gd name="adj3" fmla="val 44549"/>
            </a:avLst>
          </a:prstGeom>
          <a:solidFill>
            <a:srgbClr val="FF00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10961" name="AutoShape 17"/>
          <p:cNvSpPr>
            <a:spLocks noChangeArrowheads="1"/>
          </p:cNvSpPr>
          <p:nvPr/>
        </p:nvSpPr>
        <p:spPr bwMode="auto">
          <a:xfrm>
            <a:off x="2057400" y="3592513"/>
            <a:ext cx="504825" cy="674687"/>
          </a:xfrm>
          <a:prstGeom prst="curvedDownArrow">
            <a:avLst>
              <a:gd name="adj1" fmla="val 20000"/>
              <a:gd name="adj2" fmla="val 40000"/>
              <a:gd name="adj3" fmla="val 44549"/>
            </a:avLst>
          </a:prstGeom>
          <a:solidFill>
            <a:srgbClr val="FF00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10962" name="Text Box 18"/>
          <p:cNvSpPr txBox="1">
            <a:spLocks noChangeArrowheads="1"/>
          </p:cNvSpPr>
          <p:nvPr/>
        </p:nvSpPr>
        <p:spPr bwMode="auto">
          <a:xfrm>
            <a:off x="900113" y="5106988"/>
            <a:ext cx="45100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R2={(1,1),(2,2)}</a:t>
            </a:r>
          </a:p>
        </p:txBody>
      </p:sp>
      <p:sp>
        <p:nvSpPr>
          <p:cNvPr id="210963" name="Line 19"/>
          <p:cNvSpPr>
            <a:spLocks noChangeShapeType="1"/>
          </p:cNvSpPr>
          <p:nvPr/>
        </p:nvSpPr>
        <p:spPr bwMode="auto">
          <a:xfrm>
            <a:off x="2819400" y="4038600"/>
            <a:ext cx="990600" cy="838200"/>
          </a:xfrm>
          <a:prstGeom prst="line">
            <a:avLst/>
          </a:prstGeom>
          <a:noFill/>
          <a:ln w="666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/>
      <p:bldP spid="210951" grpId="0"/>
      <p:bldP spid="210953" grpId="0" animBg="1"/>
      <p:bldP spid="210954" grpId="0" animBg="1"/>
      <p:bldP spid="210955" grpId="0"/>
      <p:bldP spid="210959" grpId="0" animBg="1"/>
      <p:bldP spid="210960" grpId="0" animBg="1"/>
      <p:bldP spid="210961" grpId="0" animBg="1"/>
      <p:bldP spid="210962" grpId="0"/>
      <p:bldP spid="210963" grpId="0" animBg="1"/>
      <p:bldP spid="21096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28600" y="1187450"/>
            <a:ext cx="891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6600"/>
                </a:solidFill>
                <a:latin typeface="华文行楷" pitchFamily="2" charset="-122"/>
                <a:ea typeface="华文行楷" pitchFamily="2" charset="-122"/>
              </a:rPr>
              <a:t>定义域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中有序偶的第一元素组成的集合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228600" y="3321050"/>
            <a:ext cx="876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6600"/>
                </a:solidFill>
                <a:latin typeface="华文行楷" pitchFamily="2" charset="-122"/>
                <a:ea typeface="华文行楷" pitchFamily="2" charset="-122"/>
              </a:rPr>
              <a:t>值域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中有序偶的第二元素组成的集合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2193925" y="2087563"/>
            <a:ext cx="6188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D(S)={ </a:t>
            </a:r>
            <a:r>
              <a:rPr lang="en-US" altLang="zh-CN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|(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)(</a:t>
            </a:r>
            <a:r>
              <a:rPr lang="en-US" altLang="zh-CN" i="1">
                <a:solidFill>
                  <a:srgbClr val="0000FF"/>
                </a:solidFill>
                <a:latin typeface="Times New Roman" pitchFamily="18" charset="0"/>
              </a:rPr>
              <a:t>x S y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) }</a:t>
            </a:r>
            <a:endParaRPr lang="en-US" altLang="zh-CN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2117725" y="4267200"/>
            <a:ext cx="6035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i="1" dirty="0">
                <a:latin typeface="Times New Roman" pitchFamily="18" charset="0"/>
              </a:rPr>
              <a:t>C</a:t>
            </a:r>
            <a:r>
              <a:rPr lang="en-US" altLang="zh-CN" sz="3600" dirty="0">
                <a:latin typeface="Times New Roman" pitchFamily="18" charset="0"/>
              </a:rPr>
              <a:t>(</a:t>
            </a:r>
            <a:r>
              <a:rPr lang="en-US" altLang="zh-CN" sz="3600" i="1" dirty="0">
                <a:latin typeface="Times New Roman" pitchFamily="18" charset="0"/>
              </a:rPr>
              <a:t>S</a:t>
            </a:r>
            <a:r>
              <a:rPr lang="en-US" altLang="zh-CN" sz="3600" dirty="0">
                <a:latin typeface="Times New Roman" pitchFamily="18" charset="0"/>
              </a:rPr>
              <a:t>)={ </a:t>
            </a:r>
            <a:r>
              <a:rPr lang="en-US" altLang="zh-CN" sz="3600" i="1" dirty="0">
                <a:latin typeface="Times New Roman" pitchFamily="18" charset="0"/>
              </a:rPr>
              <a:t>y</a:t>
            </a:r>
            <a:r>
              <a:rPr lang="en-US" altLang="zh-CN" sz="3600" dirty="0">
                <a:latin typeface="Times New Roman" pitchFamily="18" charset="0"/>
              </a:rPr>
              <a:t>|(</a:t>
            </a:r>
            <a:r>
              <a:rPr lang="en-US" altLang="zh-CN" sz="36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3600" i="1" dirty="0">
                <a:latin typeface="Times New Roman" pitchFamily="18" charset="0"/>
              </a:rPr>
              <a:t>x</a:t>
            </a:r>
            <a:r>
              <a:rPr lang="en-US" altLang="zh-CN" sz="3600" dirty="0">
                <a:latin typeface="Times New Roman" pitchFamily="18" charset="0"/>
              </a:rPr>
              <a:t>)(</a:t>
            </a:r>
            <a:r>
              <a:rPr lang="en-US" altLang="zh-CN" sz="3600" i="1" dirty="0" err="1">
                <a:latin typeface="Times New Roman" pitchFamily="18" charset="0"/>
              </a:rPr>
              <a:t>xSy</a:t>
            </a:r>
            <a:r>
              <a:rPr lang="en-US" altLang="zh-CN" sz="3600" i="1" dirty="0">
                <a:latin typeface="Times New Roman" pitchFamily="18" charset="0"/>
              </a:rPr>
              <a:t> </a:t>
            </a:r>
            <a:r>
              <a:rPr lang="en-US" altLang="zh-CN" sz="3600" dirty="0">
                <a:latin typeface="Times New Roman" pitchFamily="18" charset="0"/>
              </a:rPr>
              <a:t>) }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6689725" y="4449763"/>
            <a:ext cx="253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6019800" y="5214938"/>
            <a:ext cx="2590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  <p:bldP spid="80903" grpId="0"/>
      <p:bldP spid="80905" grpId="0"/>
      <p:bldP spid="80906" grpId="0"/>
      <p:bldP spid="80907" grpId="0"/>
      <p:bldP spid="809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228600" y="1114425"/>
            <a:ext cx="88392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Times New Roman" pitchFamily="18" charset="0"/>
              </a:rPr>
              <a:t>例</a:t>
            </a:r>
            <a:r>
              <a:rPr kumimoji="1" lang="en-US" altLang="zh-CN" sz="3600">
                <a:latin typeface="Times New Roman" pitchFamily="18" charset="0"/>
              </a:rPr>
              <a:t>6</a:t>
            </a:r>
            <a:r>
              <a:rPr kumimoji="1" lang="zh-CN" altLang="en-US" sz="3600">
                <a:latin typeface="Times New Roman" pitchFamily="18" charset="0"/>
              </a:rPr>
              <a:t>：</a:t>
            </a:r>
            <a:r>
              <a:rPr kumimoji="1" lang="en-US" altLang="zh-CN" sz="3600">
                <a:latin typeface="Times New Roman" pitchFamily="18" charset="0"/>
              </a:rPr>
              <a:t>A={ a , b ,</a:t>
            </a:r>
            <a:r>
              <a:rPr kumimoji="1" lang="zh-CN" altLang="en-US" sz="3600">
                <a:latin typeface="Times New Roman" pitchFamily="18" charset="0"/>
              </a:rPr>
              <a:t>甲，乙</a:t>
            </a:r>
            <a:r>
              <a:rPr kumimoji="1" lang="en-US" altLang="zh-CN" sz="3600">
                <a:latin typeface="Times New Roman" pitchFamily="18" charset="0"/>
              </a:rPr>
              <a:t>}</a:t>
            </a:r>
            <a:r>
              <a:rPr kumimoji="1" lang="zh-CN" altLang="en-US" sz="3600">
                <a:latin typeface="Times New Roman" pitchFamily="18" charset="0"/>
              </a:rPr>
              <a:t>，</a:t>
            </a:r>
            <a:r>
              <a:rPr kumimoji="1" lang="en-US" altLang="zh-CN" sz="3600">
                <a:latin typeface="Times New Roman" pitchFamily="18" charset="0"/>
              </a:rPr>
              <a:t>B={0</a:t>
            </a:r>
            <a:r>
              <a:rPr kumimoji="1" lang="zh-CN" altLang="en-US" sz="3600">
                <a:latin typeface="Times New Roman" pitchFamily="18" charset="0"/>
              </a:rPr>
              <a:t>，</a:t>
            </a:r>
            <a:r>
              <a:rPr kumimoji="1" lang="en-US" altLang="zh-CN" sz="3600">
                <a:latin typeface="Times New Roman" pitchFamily="18" charset="0"/>
              </a:rPr>
              <a:t>1</a:t>
            </a:r>
            <a:r>
              <a:rPr kumimoji="1" lang="zh-CN" altLang="en-US" sz="3600">
                <a:latin typeface="Times New Roman" pitchFamily="18" charset="0"/>
              </a:rPr>
              <a:t>，丙</a:t>
            </a:r>
            <a:r>
              <a:rPr kumimoji="1" lang="en-US" altLang="zh-CN" sz="3600">
                <a:latin typeface="Times New Roman" pitchFamily="18" charset="0"/>
              </a:rPr>
              <a:t>},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</a:rPr>
              <a:t> S={(a,0),(b,0),(</a:t>
            </a:r>
            <a:r>
              <a:rPr kumimoji="1" lang="zh-CN" altLang="en-US" sz="3600">
                <a:latin typeface="Times New Roman" pitchFamily="18" charset="0"/>
              </a:rPr>
              <a:t>甲</a:t>
            </a:r>
            <a:r>
              <a:rPr kumimoji="1" lang="en-US" altLang="zh-CN" sz="3600">
                <a:latin typeface="Times New Roman" pitchFamily="18" charset="0"/>
              </a:rPr>
              <a:t>,1),(</a:t>
            </a:r>
            <a:r>
              <a:rPr kumimoji="1" lang="zh-CN" altLang="en-US" sz="3600">
                <a:latin typeface="Times New Roman" pitchFamily="18" charset="0"/>
              </a:rPr>
              <a:t>甲</a:t>
            </a:r>
            <a:r>
              <a:rPr kumimoji="1" lang="en-US" altLang="zh-CN" sz="3600">
                <a:latin typeface="Times New Roman" pitchFamily="18" charset="0"/>
              </a:rPr>
              <a:t>,</a:t>
            </a:r>
            <a:r>
              <a:rPr kumimoji="1" lang="zh-CN" altLang="en-US" sz="3600">
                <a:latin typeface="Times New Roman" pitchFamily="18" charset="0"/>
              </a:rPr>
              <a:t>丙</a:t>
            </a:r>
            <a:r>
              <a:rPr kumimoji="1" lang="en-US" altLang="zh-CN" sz="3600">
                <a:latin typeface="Times New Roman" pitchFamily="18" charset="0"/>
              </a:rPr>
              <a:t>)},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</a:rPr>
              <a:t>D(S)</a:t>
            </a:r>
            <a:r>
              <a:rPr kumimoji="1" lang="zh-CN" altLang="en-US" sz="3600">
                <a:latin typeface="Times New Roman" pitchFamily="18" charset="0"/>
              </a:rPr>
              <a:t>、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</a:rPr>
              <a:t>R(S)?</a:t>
            </a:r>
            <a:endParaRPr lang="en-US" altLang="zh-CN" sz="36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1355725" y="3124200"/>
            <a:ext cx="71024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D(S)</a:t>
            </a:r>
            <a:r>
              <a:rPr kumimoji="1"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={a , b ,</a:t>
            </a:r>
            <a:r>
              <a:rPr kumimoji="1"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甲</a:t>
            </a:r>
            <a:r>
              <a:rPr kumimoji="1"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},</a:t>
            </a:r>
          </a:p>
          <a:p>
            <a:pPr>
              <a:lnSpc>
                <a:spcPct val="160000"/>
              </a:lnSpc>
              <a:defRPr/>
            </a:pPr>
            <a:r>
              <a:rPr kumimoji="1"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C(S)={0</a:t>
            </a:r>
            <a:r>
              <a:rPr kumimoji="1"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，丙</a:t>
            </a:r>
            <a:r>
              <a:rPr kumimoji="1"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endParaRPr lang="en-US" altLang="zh-CN" sz="4000" b="0" dirty="0">
              <a:latin typeface="Times New Roman" pitchFamily="18" charset="0"/>
            </a:endParaRP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752600" y="2895600"/>
            <a:ext cx="6781800" cy="111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dirty="0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2.2.2 </a:t>
            </a:r>
            <a:r>
              <a:rPr lang="zh-CN" altLang="en-US" sz="4400" dirty="0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374650" y="4267200"/>
            <a:ext cx="8845550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2.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“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对号关系”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R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的描述法表示 ：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2600">
                <a:latin typeface="华文中宋" pitchFamily="2" charset="-122"/>
                <a:ea typeface="华文中宋" pitchFamily="2" charset="-122"/>
              </a:rPr>
              <a:t>     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A={ 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王一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,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李二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,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丁三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}</a:t>
            </a:r>
            <a:r>
              <a:rPr kumimoji="1" lang="zh-CN" altLang="en-US" sz="260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zh-CN" altLang="en-US" sz="80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B={ 1, 2, 3, 4 }</a:t>
            </a:r>
            <a:endParaRPr kumimoji="1" lang="en-US" altLang="zh-CN" sz="260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en-US" altLang="zh-CN" sz="2600">
                <a:latin typeface="华文中宋" pitchFamily="2" charset="-122"/>
                <a:ea typeface="华文中宋" pitchFamily="2" charset="-122"/>
              </a:rPr>
              <a:t>     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R={ (a, m) | a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A, mB, m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是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a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的学号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} 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423863" y="1562100"/>
            <a:ext cx="205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F6E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pattFill prst="lgConfetti">
                  <a:fgClr>
                    <a:srgbClr val="D9B28B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US" altLang="zh-CN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1.</a:t>
            </a:r>
            <a:r>
              <a:rPr kumimoji="1" lang="zh-CN" altLang="en-US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列举法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327025" y="2068513"/>
            <a:ext cx="88455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1.</a:t>
            </a:r>
            <a:r>
              <a:rPr kumimoji="1" lang="en-US" altLang="zh-CN" sz="260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“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对号关系” 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         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R={ (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王一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, 1), (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李二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, 2), (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丁三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, 3) } </a:t>
            </a:r>
            <a:endParaRPr kumimoji="1" lang="en-US" altLang="zh-CN" sz="2800">
              <a:solidFill>
                <a:schemeClr val="hlink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25450" y="3657600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F6E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pattFill prst="lgConfetti">
                  <a:fgClr>
                    <a:srgbClr val="D9B28B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US" altLang="zh-CN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2.</a:t>
            </a:r>
            <a:r>
              <a:rPr kumimoji="1" lang="zh-CN" altLang="en-US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描述法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304800" y="990600"/>
            <a:ext cx="837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有三类表示方法：集合</a:t>
            </a:r>
            <a:r>
              <a:rPr lang="en-US" altLang="zh-CN" sz="2800"/>
              <a:t>(</a:t>
            </a:r>
            <a:r>
              <a:rPr lang="zh-CN" altLang="en-US" sz="2800"/>
              <a:t>列举法、描述法</a:t>
            </a:r>
            <a:r>
              <a:rPr lang="en-US" altLang="zh-CN" sz="2800"/>
              <a:t>)</a:t>
            </a:r>
            <a:r>
              <a:rPr lang="zh-CN" altLang="en-US" sz="2800"/>
              <a:t>、矩阵、图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 autoUpdateAnimBg="0"/>
      <p:bldP spid="829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762000"/>
            <a:ext cx="3200400" cy="28136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43400" y="2286000"/>
            <a:ext cx="12954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矩阵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51217" y="1752600"/>
            <a:ext cx="2249783" cy="132414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1851025" y="3076575"/>
            <a:ext cx="1730375" cy="0"/>
          </a:xfrm>
          <a:prstGeom prst="line">
            <a:avLst/>
          </a:prstGeom>
          <a:noFill/>
          <a:ln w="1016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000" y="3505200"/>
            <a:ext cx="3675708" cy="200817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云形标注 11"/>
          <p:cNvSpPr>
            <a:spLocks noChangeArrowheads="1"/>
          </p:cNvSpPr>
          <p:nvPr/>
        </p:nvSpPr>
        <p:spPr bwMode="auto">
          <a:xfrm>
            <a:off x="4800600" y="3557588"/>
            <a:ext cx="2784475" cy="1266825"/>
          </a:xfrm>
          <a:prstGeom prst="cloudCallout">
            <a:avLst>
              <a:gd name="adj1" fmla="val -82704"/>
              <a:gd name="adj2" fmla="val 55514"/>
            </a:avLst>
          </a:prstGeom>
          <a:solidFill>
            <a:srgbClr val="FFFF00"/>
          </a:solidFill>
          <a:ln w="28575" algn="ctr">
            <a:solidFill>
              <a:srgbClr val="CC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布尔矩阵</a:t>
            </a:r>
          </a:p>
        </p:txBody>
      </p:sp>
      <p:sp>
        <p:nvSpPr>
          <p:cNvPr id="14" name="云形标注 13"/>
          <p:cNvSpPr>
            <a:spLocks noChangeArrowheads="1"/>
          </p:cNvSpPr>
          <p:nvPr/>
        </p:nvSpPr>
        <p:spPr bwMode="auto">
          <a:xfrm>
            <a:off x="4953000" y="5295900"/>
            <a:ext cx="2784475" cy="1093788"/>
          </a:xfrm>
          <a:prstGeom prst="cloudCallout">
            <a:avLst>
              <a:gd name="adj1" fmla="val -88176"/>
              <a:gd name="adj2" fmla="val -51130"/>
            </a:avLst>
          </a:prstGeom>
          <a:solidFill>
            <a:srgbClr val="92D050"/>
          </a:solidFill>
          <a:ln w="28575" algn="ctr">
            <a:solidFill>
              <a:srgbClr val="CC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对称矩阵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2133600" y="4267200"/>
            <a:ext cx="1600200" cy="1143000"/>
          </a:xfrm>
          <a:prstGeom prst="line">
            <a:avLst/>
          </a:prstGeom>
          <a:noFill/>
          <a:ln w="1016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2.1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关系的预备知识</a:t>
            </a:r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-76200" y="836613"/>
            <a:ext cx="924242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序偶</a:t>
            </a:r>
            <a:r>
              <a:rPr kumimoji="1"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两个元素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有序地放在一起，</a:t>
            </a:r>
            <a:endParaRPr kumimoji="1"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           称为一个有序对或序偶，记以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dirty="0" err="1">
                <a:latin typeface="Times New Roman" pitchFamily="18" charset="0"/>
                <a:ea typeface="楷体_GB2312" pitchFamily="49" charset="-122"/>
              </a:rPr>
              <a:t>a,b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05831" name="Line 7"/>
          <p:cNvSpPr>
            <a:spLocks noChangeShapeType="1"/>
          </p:cNvSpPr>
          <p:nvPr/>
        </p:nvSpPr>
        <p:spPr bwMode="auto">
          <a:xfrm flipH="1">
            <a:off x="6372225" y="2492375"/>
            <a:ext cx="1512888" cy="1081088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6064250" y="342900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第一分量</a:t>
            </a:r>
          </a:p>
        </p:txBody>
      </p:sp>
      <p:sp>
        <p:nvSpPr>
          <p:cNvPr id="205833" name="Line 9"/>
          <p:cNvSpPr>
            <a:spLocks noChangeShapeType="1"/>
          </p:cNvSpPr>
          <p:nvPr/>
        </p:nvSpPr>
        <p:spPr bwMode="auto">
          <a:xfrm>
            <a:off x="8243888" y="2492375"/>
            <a:ext cx="144462" cy="8651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7596188" y="340360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第二分量</a:t>
            </a: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684213" y="4111625"/>
            <a:ext cx="5183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隶书" pitchFamily="49" charset="-122"/>
                <a:ea typeface="隶书" pitchFamily="49" charset="-122"/>
              </a:rPr>
              <a:t>平面上坐标</a:t>
            </a:r>
            <a:r>
              <a:rPr kumimoji="1" lang="en-US" altLang="zh-CN" sz="3600" b="0">
                <a:latin typeface="Times New Roman" pitchFamily="18" charset="0"/>
                <a:ea typeface="隶书" pitchFamily="49" charset="-122"/>
              </a:rPr>
              <a:t>(x,y)</a:t>
            </a:r>
          </a:p>
        </p:txBody>
      </p:sp>
      <p:grpSp>
        <p:nvGrpSpPr>
          <p:cNvPr id="205836" name="Group 12"/>
          <p:cNvGrpSpPr>
            <a:grpSpLocks/>
          </p:cNvGrpSpPr>
          <p:nvPr/>
        </p:nvGrpSpPr>
        <p:grpSpPr bwMode="auto">
          <a:xfrm>
            <a:off x="4643438" y="4011613"/>
            <a:ext cx="3673475" cy="2703512"/>
            <a:chOff x="2925" y="2527"/>
            <a:chExt cx="2314" cy="1703"/>
          </a:xfrm>
        </p:grpSpPr>
        <p:sp>
          <p:nvSpPr>
            <p:cNvPr id="4108" name="Text Box 13"/>
            <p:cNvSpPr txBox="1">
              <a:spLocks noChangeArrowheads="1"/>
            </p:cNvSpPr>
            <p:nvPr/>
          </p:nvSpPr>
          <p:spPr bwMode="auto">
            <a:xfrm>
              <a:off x="3301" y="2527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0">
                  <a:latin typeface="Times New Roman" pitchFamily="18" charset="0"/>
                </a:rPr>
                <a:t>(1,3)</a:t>
              </a:r>
            </a:p>
          </p:txBody>
        </p:sp>
        <p:sp>
          <p:nvSpPr>
            <p:cNvPr id="4109" name="Text Box 14"/>
            <p:cNvSpPr txBox="1">
              <a:spLocks noChangeArrowheads="1"/>
            </p:cNvSpPr>
            <p:nvPr/>
          </p:nvSpPr>
          <p:spPr bwMode="auto">
            <a:xfrm>
              <a:off x="4571" y="3253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0">
                  <a:solidFill>
                    <a:srgbClr val="00FF00"/>
                  </a:solidFill>
                  <a:latin typeface="Times New Roman" pitchFamily="18" charset="0"/>
                </a:rPr>
                <a:t>(3,1)</a:t>
              </a:r>
            </a:p>
          </p:txBody>
        </p:sp>
        <p:sp>
          <p:nvSpPr>
            <p:cNvPr id="4110" name="Line 15"/>
            <p:cNvSpPr>
              <a:spLocks noChangeShapeType="1"/>
            </p:cNvSpPr>
            <p:nvPr/>
          </p:nvSpPr>
          <p:spPr bwMode="auto">
            <a:xfrm>
              <a:off x="3107" y="4065"/>
              <a:ext cx="181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11" name="Line 16"/>
            <p:cNvSpPr>
              <a:spLocks noChangeShapeType="1"/>
            </p:cNvSpPr>
            <p:nvPr/>
          </p:nvSpPr>
          <p:spPr bwMode="auto">
            <a:xfrm flipV="1">
              <a:off x="3107" y="2568"/>
              <a:ext cx="0" cy="149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12" name="Oval 17"/>
            <p:cNvSpPr>
              <a:spLocks noChangeArrowheads="1"/>
            </p:cNvSpPr>
            <p:nvPr/>
          </p:nvSpPr>
          <p:spPr bwMode="auto">
            <a:xfrm>
              <a:off x="3516" y="2932"/>
              <a:ext cx="90" cy="90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 b="0">
                <a:latin typeface="Times New Roman" pitchFamily="18" charset="0"/>
              </a:endParaRPr>
            </a:p>
          </p:txBody>
        </p:sp>
        <p:sp>
          <p:nvSpPr>
            <p:cNvPr id="4113" name="Oval 18"/>
            <p:cNvSpPr>
              <a:spLocks noChangeArrowheads="1"/>
            </p:cNvSpPr>
            <p:nvPr/>
          </p:nvSpPr>
          <p:spPr bwMode="auto">
            <a:xfrm>
              <a:off x="4513" y="3429"/>
              <a:ext cx="91" cy="136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 b="0">
                <a:latin typeface="Times New Roman" pitchFamily="18" charset="0"/>
              </a:endParaRPr>
            </a:p>
          </p:txBody>
        </p:sp>
        <p:sp>
          <p:nvSpPr>
            <p:cNvPr id="4114" name="Text Box 19"/>
            <p:cNvSpPr txBox="1">
              <a:spLocks noChangeArrowheads="1"/>
            </p:cNvSpPr>
            <p:nvPr/>
          </p:nvSpPr>
          <p:spPr bwMode="auto">
            <a:xfrm>
              <a:off x="4910" y="3942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115" name="Text Box 20"/>
            <p:cNvSpPr txBox="1">
              <a:spLocks noChangeArrowheads="1"/>
            </p:cNvSpPr>
            <p:nvPr/>
          </p:nvSpPr>
          <p:spPr bwMode="auto">
            <a:xfrm>
              <a:off x="2925" y="2643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4106" name="Rectangle 21"/>
          <p:cNvSpPr>
            <a:spLocks noChangeArrowheads="1"/>
          </p:cNvSpPr>
          <p:nvPr/>
        </p:nvSpPr>
        <p:spPr bwMode="auto">
          <a:xfrm>
            <a:off x="0" y="6858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" name="椭圆形标注 1"/>
          <p:cNvSpPr>
            <a:spLocks noChangeArrowheads="1"/>
          </p:cNvSpPr>
          <p:nvPr/>
        </p:nvSpPr>
        <p:spPr bwMode="auto">
          <a:xfrm>
            <a:off x="1219200" y="5264150"/>
            <a:ext cx="3836988" cy="1562100"/>
          </a:xfrm>
          <a:prstGeom prst="wedgeEllipseCallout">
            <a:avLst>
              <a:gd name="adj1" fmla="val 119514"/>
              <a:gd name="adj2" fmla="val -228963"/>
            </a:avLst>
          </a:prstGeom>
          <a:solidFill>
            <a:srgbClr val="66FF33"/>
          </a:solidFill>
          <a:ln w="4445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(a,b)=(b,a)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1" grpId="0" animBg="1"/>
      <p:bldP spid="205832" grpId="0"/>
      <p:bldP spid="205833" grpId="0" animBg="1"/>
      <p:bldP spid="205834" grpId="0"/>
      <p:bldP spid="205835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338138" y="1066800"/>
            <a:ext cx="275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F6E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pattFill prst="lgConfetti">
                  <a:fgClr>
                    <a:srgbClr val="D9B28B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US" altLang="zh-CN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3.</a:t>
            </a:r>
            <a:r>
              <a:rPr kumimoji="1" lang="zh-CN" altLang="en-US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矩阵表示法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762000" y="1600200"/>
            <a:ext cx="7772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可以用关系矩阵       表示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3600" b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509" name="Object 8"/>
          <p:cNvGraphicFramePr>
            <a:graphicFrameLocks noGrp="1" noChangeAspect="1"/>
          </p:cNvGraphicFramePr>
          <p:nvPr>
            <p:ph/>
          </p:nvPr>
        </p:nvGraphicFramePr>
        <p:xfrm>
          <a:off x="5334000" y="1738313"/>
          <a:ext cx="15986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公式" r:id="rId3" imgW="812447" imgH="241195" progId="Equation.3">
                  <p:embed/>
                </p:oleObj>
              </mc:Choice>
              <mc:Fallback>
                <p:oleObj name="公式" r:id="rId3" imgW="812447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38313"/>
                        <a:ext cx="1598613" cy="4746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2779713" y="3509963"/>
          <a:ext cx="2897187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公式" r:id="rId5" imgW="977476" imgH="482391" progId="Equation.3">
                  <p:embed/>
                </p:oleObj>
              </mc:Choice>
              <mc:Fallback>
                <p:oleObj name="公式" r:id="rId5" imgW="977476" imgH="4823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509963"/>
                        <a:ext cx="2897187" cy="14430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6629400" y="2209800"/>
            <a:ext cx="0" cy="8382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6858000" y="2209800"/>
            <a:ext cx="762000" cy="762000"/>
          </a:xfrm>
          <a:prstGeom prst="line">
            <a:avLst/>
          </a:prstGeom>
          <a:noFill/>
          <a:ln w="635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Text Box 15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 animBg="1"/>
      <p:bldP spid="839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152400" y="838200"/>
            <a:ext cx="89154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：对于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={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王一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李二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丁三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}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B={1, 2, 3, 4}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的关系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R={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王一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,1),(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李二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,2),(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丁三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,3)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，求关系矩阵？</a:t>
            </a:r>
            <a:endParaRPr kumimoji="1"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2133600" y="1676400"/>
            <a:ext cx="39624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6553200" y="1676400"/>
            <a:ext cx="2286000" cy="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5002" name="Object 10"/>
          <p:cNvGraphicFramePr>
            <a:graphicFrameLocks noGrp="1" noChangeAspect="1"/>
          </p:cNvGraphicFramePr>
          <p:nvPr>
            <p:ph/>
          </p:nvPr>
        </p:nvGraphicFramePr>
        <p:xfrm>
          <a:off x="1525588" y="3505200"/>
          <a:ext cx="4740275" cy="268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公式" r:id="rId3" imgW="1257300" imgH="711200" progId="Equation.3">
                  <p:embed/>
                </p:oleObj>
              </mc:Choice>
              <mc:Fallback>
                <p:oleObj name="公式" r:id="rId3" imgW="12573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3505200"/>
                        <a:ext cx="4740275" cy="268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152400" y="2514600"/>
            <a:ext cx="533400" cy="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276600" y="3657600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4038600" y="3657600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4724400" y="3657600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5410200" y="3657600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3219450" y="4403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4038600" y="4403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4724400" y="4403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5486400" y="4403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3276600" y="5165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4114800" y="5165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4800600" y="5165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5562600" y="50895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grpSp>
        <p:nvGrpSpPr>
          <p:cNvPr id="85020" name="Group 28"/>
          <p:cNvGrpSpPr>
            <a:grpSpLocks/>
          </p:cNvGrpSpPr>
          <p:nvPr/>
        </p:nvGrpSpPr>
        <p:grpSpPr bwMode="auto">
          <a:xfrm>
            <a:off x="3276600" y="3733800"/>
            <a:ext cx="2057400" cy="2133600"/>
            <a:chOff x="2064" y="2352"/>
            <a:chExt cx="1296" cy="1344"/>
          </a:xfrm>
        </p:grpSpPr>
        <p:sp>
          <p:nvSpPr>
            <p:cNvPr id="22550" name="Oval 25"/>
            <p:cNvSpPr>
              <a:spLocks noChangeArrowheads="1"/>
            </p:cNvSpPr>
            <p:nvPr/>
          </p:nvSpPr>
          <p:spPr bwMode="auto">
            <a:xfrm>
              <a:off x="2064" y="2352"/>
              <a:ext cx="336" cy="384"/>
            </a:xfrm>
            <a:prstGeom prst="ellipse">
              <a:avLst/>
            </a:prstGeom>
            <a:noFill/>
            <a:ln w="635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/>
            </a:p>
          </p:txBody>
        </p:sp>
        <p:sp>
          <p:nvSpPr>
            <p:cNvPr id="22551" name="Oval 26"/>
            <p:cNvSpPr>
              <a:spLocks noChangeArrowheads="1"/>
            </p:cNvSpPr>
            <p:nvPr/>
          </p:nvSpPr>
          <p:spPr bwMode="auto">
            <a:xfrm>
              <a:off x="2544" y="2832"/>
              <a:ext cx="336" cy="336"/>
            </a:xfrm>
            <a:prstGeom prst="ellipse">
              <a:avLst/>
            </a:prstGeom>
            <a:noFill/>
            <a:ln w="635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/>
            </a:p>
          </p:txBody>
        </p:sp>
        <p:sp>
          <p:nvSpPr>
            <p:cNvPr id="22552" name="Oval 27"/>
            <p:cNvSpPr>
              <a:spLocks noChangeArrowheads="1"/>
            </p:cNvSpPr>
            <p:nvPr/>
          </p:nvSpPr>
          <p:spPr bwMode="auto">
            <a:xfrm>
              <a:off x="2976" y="3264"/>
              <a:ext cx="384" cy="432"/>
            </a:xfrm>
            <a:prstGeom prst="ellipse">
              <a:avLst/>
            </a:prstGeom>
            <a:noFill/>
            <a:ln w="635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/>
            </a:p>
          </p:txBody>
        </p:sp>
      </p:grpSp>
      <p:sp>
        <p:nvSpPr>
          <p:cNvPr id="22549" name="Text Box 29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850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 animBg="1"/>
      <p:bldP spid="85000" grpId="0" animBg="1"/>
      <p:bldP spid="85004" grpId="0" animBg="1"/>
      <p:bldP spid="85005" grpId="0"/>
      <p:bldP spid="85006" grpId="0"/>
      <p:bldP spid="85007" grpId="0"/>
      <p:bldP spid="85008" grpId="0"/>
      <p:bldP spid="85009" grpId="0"/>
      <p:bldP spid="85010" grpId="0"/>
      <p:bldP spid="85011" grpId="0"/>
      <p:bldP spid="85012" grpId="0"/>
      <p:bldP spid="85013" grpId="0"/>
      <p:bldP spid="85014" grpId="0"/>
      <p:bldP spid="85015" grpId="0"/>
      <p:bldP spid="85015" grpId="1"/>
      <p:bldP spid="85015" grpId="2"/>
      <p:bldP spid="850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230188" y="762000"/>
            <a:ext cx="82296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X={1,2,3,4}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R={(x,y)|x,y∈X,x&gt;y},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求关系矩阵。 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7162800" y="1600200"/>
            <a:ext cx="838200" cy="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52400" y="2514600"/>
            <a:ext cx="8931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lang="zh-CN" altLang="en-US" sz="400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4000" b="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4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={(2,1),(3,1),(3,2),(4,1),(4,2),(4,3)}</a:t>
            </a:r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2286000" y="3429000"/>
          <a:ext cx="4038600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公式" r:id="rId3" imgW="1295400" imgH="914400" progId="Equation.3">
                  <p:embed/>
                </p:oleObj>
              </mc:Choice>
              <mc:Fallback>
                <p:oleObj name="公式" r:id="rId3" imgW="129540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4038600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36" name="Group 20"/>
          <p:cNvGrpSpPr>
            <a:grpSpLocks/>
          </p:cNvGrpSpPr>
          <p:nvPr/>
        </p:nvGrpSpPr>
        <p:grpSpPr bwMode="auto">
          <a:xfrm>
            <a:off x="3338513" y="3124200"/>
            <a:ext cx="2757487" cy="2868613"/>
            <a:chOff x="2103" y="1968"/>
            <a:chExt cx="1737" cy="1807"/>
          </a:xfrm>
        </p:grpSpPr>
        <p:sp>
          <p:nvSpPr>
            <p:cNvPr id="23562" name="Text Box 12"/>
            <p:cNvSpPr txBox="1">
              <a:spLocks noChangeArrowheads="1"/>
            </p:cNvSpPr>
            <p:nvPr/>
          </p:nvSpPr>
          <p:spPr bwMode="auto">
            <a:xfrm>
              <a:off x="2103" y="2209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563" name="Text Box 13"/>
            <p:cNvSpPr txBox="1">
              <a:spLocks noChangeArrowheads="1"/>
            </p:cNvSpPr>
            <p:nvPr/>
          </p:nvSpPr>
          <p:spPr bwMode="auto">
            <a:xfrm>
              <a:off x="2112" y="2641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3564" name="Text Box 14"/>
            <p:cNvSpPr txBox="1">
              <a:spLocks noChangeArrowheads="1"/>
            </p:cNvSpPr>
            <p:nvPr/>
          </p:nvSpPr>
          <p:spPr bwMode="auto">
            <a:xfrm>
              <a:off x="2103" y="3072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3565" name="Text Box 15"/>
            <p:cNvSpPr txBox="1">
              <a:spLocks noChangeArrowheads="1"/>
            </p:cNvSpPr>
            <p:nvPr/>
          </p:nvSpPr>
          <p:spPr bwMode="auto">
            <a:xfrm>
              <a:off x="2112" y="3457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3566" name="Text Box 16"/>
            <p:cNvSpPr txBox="1">
              <a:spLocks noChangeArrowheads="1"/>
            </p:cNvSpPr>
            <p:nvPr/>
          </p:nvSpPr>
          <p:spPr bwMode="auto">
            <a:xfrm>
              <a:off x="2341" y="1968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567" name="Text Box 17"/>
            <p:cNvSpPr txBox="1">
              <a:spLocks noChangeArrowheads="1"/>
            </p:cNvSpPr>
            <p:nvPr/>
          </p:nvSpPr>
          <p:spPr bwMode="auto">
            <a:xfrm>
              <a:off x="2784" y="1968"/>
              <a:ext cx="53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3568" name="Text Box 18"/>
            <p:cNvSpPr txBox="1">
              <a:spLocks noChangeArrowheads="1"/>
            </p:cNvSpPr>
            <p:nvPr/>
          </p:nvSpPr>
          <p:spPr bwMode="auto">
            <a:xfrm>
              <a:off x="3216" y="1968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3569" name="Text Box 19"/>
            <p:cNvSpPr txBox="1">
              <a:spLocks noChangeArrowheads="1"/>
            </p:cNvSpPr>
            <p:nvPr/>
          </p:nvSpPr>
          <p:spPr bwMode="auto">
            <a:xfrm>
              <a:off x="3646" y="1968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23561" name="Text Box 21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 animBg="1"/>
      <p:bldP spid="860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304800" y="2314575"/>
            <a:ext cx="8763000" cy="2576513"/>
          </a:xfrm>
          <a:prstGeom prst="rect">
            <a:avLst/>
          </a:prstGeom>
          <a:solidFill>
            <a:srgbClr val="EDFBFA"/>
          </a:solidFill>
          <a:ln w="127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36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36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的图表示：     </a:t>
            </a:r>
            <a:r>
              <a:rPr kumimoji="1" lang="zh-CN" altLang="en-US" sz="3600" b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360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 用小圆点表示集合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、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中的元素；</a:t>
            </a:r>
          </a:p>
          <a:p>
            <a:pPr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 若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aRb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，则画一条从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有向边</a:t>
            </a:r>
            <a:r>
              <a:rPr kumimoji="1" lang="en-US" altLang="zh-CN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弧</a:t>
            </a:r>
            <a:r>
              <a:rPr kumimoji="1" lang="en-US" altLang="zh-CN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227013" y="1371600"/>
            <a:ext cx="228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F6E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pattFill prst="lgConfetti">
                  <a:fgClr>
                    <a:srgbClr val="D9B28B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US" altLang="zh-CN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4.</a:t>
            </a:r>
            <a:r>
              <a:rPr kumimoji="1" lang="zh-CN" altLang="en-US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图表示法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3054350" y="3962400"/>
            <a:ext cx="146050" cy="153988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3068638" y="4718050"/>
            <a:ext cx="131762" cy="158750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3082925" y="5556250"/>
            <a:ext cx="117475" cy="158750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5486400" y="3886200"/>
            <a:ext cx="152400" cy="173038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5500688" y="4638675"/>
            <a:ext cx="138112" cy="161925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6" name="Oval 12"/>
          <p:cNvSpPr>
            <a:spLocks noChangeArrowheads="1"/>
          </p:cNvSpPr>
          <p:nvPr/>
        </p:nvSpPr>
        <p:spPr bwMode="auto">
          <a:xfrm>
            <a:off x="5486400" y="5181600"/>
            <a:ext cx="152400" cy="152400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7" name="Oval 13"/>
          <p:cNvSpPr>
            <a:spLocks noChangeArrowheads="1"/>
          </p:cNvSpPr>
          <p:nvPr/>
        </p:nvSpPr>
        <p:spPr bwMode="auto">
          <a:xfrm>
            <a:off x="5486400" y="5638800"/>
            <a:ext cx="152400" cy="152400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1828800" y="3733800"/>
            <a:ext cx="1925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王一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828800" y="4540250"/>
            <a:ext cx="186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李二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1751013" y="5378450"/>
            <a:ext cx="1928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丁三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5715000" y="3581400"/>
            <a:ext cx="498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华文中宋" pitchFamily="2" charset="-122"/>
              </a:rPr>
              <a:t>1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5768975" y="4256088"/>
            <a:ext cx="498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华文中宋" pitchFamily="2" charset="-122"/>
              </a:rPr>
              <a:t>2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5764213" y="4921250"/>
            <a:ext cx="500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华文中宋" pitchFamily="2" charset="-122"/>
              </a:rPr>
              <a:t>3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5638800" y="5530850"/>
            <a:ext cx="500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华文中宋" pitchFamily="2" charset="-122"/>
              </a:rPr>
              <a:t>4</a:t>
            </a:r>
          </a:p>
        </p:txBody>
      </p:sp>
      <p:sp>
        <p:nvSpPr>
          <p:cNvPr id="25617" name="Rectangle 24"/>
          <p:cNvSpPr>
            <a:spLocks noChangeArrowheads="1"/>
          </p:cNvSpPr>
          <p:nvPr/>
        </p:nvSpPr>
        <p:spPr bwMode="auto">
          <a:xfrm>
            <a:off x="76200" y="762000"/>
            <a:ext cx="8805863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3600">
                <a:latin typeface="宋体" pitchFamily="2" charset="-122"/>
              </a:rPr>
              <a:t>例</a:t>
            </a:r>
            <a:r>
              <a:rPr kumimoji="1" lang="en-US" altLang="zh-CN" sz="3600">
                <a:latin typeface="Times New Roman" pitchFamily="18" charset="0"/>
                <a:cs typeface="Times New Roman" pitchFamily="18" charset="0"/>
              </a:rPr>
              <a:t>5.</a:t>
            </a:r>
            <a:r>
              <a:rPr kumimoji="1" lang="en-US" altLang="zh-CN" sz="3600">
                <a:latin typeface="宋体" pitchFamily="2" charset="-122"/>
              </a:rPr>
              <a:t> </a:t>
            </a:r>
            <a:r>
              <a:rPr kumimoji="1" lang="zh-CN" altLang="en-US" sz="3600">
                <a:latin typeface="Times New Roman" pitchFamily="18" charset="0"/>
              </a:rPr>
              <a:t>对于</a:t>
            </a:r>
            <a:r>
              <a:rPr kumimoji="1" lang="en-US" altLang="zh-CN" sz="3600">
                <a:latin typeface="Times New Roman" pitchFamily="18" charset="0"/>
              </a:rPr>
              <a:t>A={</a:t>
            </a:r>
            <a:r>
              <a:rPr kumimoji="1" lang="zh-CN" altLang="en-US" sz="3600">
                <a:latin typeface="宋体" pitchFamily="2" charset="-122"/>
              </a:rPr>
              <a:t>王一</a:t>
            </a:r>
            <a:r>
              <a:rPr kumimoji="1" lang="en-US" altLang="zh-CN" sz="3600">
                <a:latin typeface="宋体" pitchFamily="2" charset="-122"/>
              </a:rPr>
              <a:t>,</a:t>
            </a:r>
            <a:r>
              <a:rPr kumimoji="1" lang="zh-CN" altLang="en-US" sz="3600">
                <a:latin typeface="宋体" pitchFamily="2" charset="-122"/>
              </a:rPr>
              <a:t>李二，丁三</a:t>
            </a:r>
            <a:r>
              <a:rPr kumimoji="1" lang="en-US" altLang="zh-CN" sz="3600">
                <a:latin typeface="Times New Roman" pitchFamily="18" charset="0"/>
              </a:rPr>
              <a:t>}</a:t>
            </a:r>
            <a:r>
              <a:rPr kumimoji="1" lang="zh-CN" altLang="en-US" sz="3600">
                <a:latin typeface="宋体" pitchFamily="2" charset="-122"/>
              </a:rPr>
              <a:t>到</a:t>
            </a:r>
            <a:r>
              <a:rPr kumimoji="1" lang="en-US" altLang="zh-CN" sz="3600">
                <a:latin typeface="Times New Roman" pitchFamily="18" charset="0"/>
              </a:rPr>
              <a:t>B={1,2,3, 4}</a:t>
            </a:r>
            <a:r>
              <a:rPr kumimoji="1" lang="zh-CN" altLang="en-US" sz="3600">
                <a:latin typeface="宋体" pitchFamily="2" charset="-122"/>
              </a:rPr>
              <a:t>的关系</a:t>
            </a:r>
            <a:r>
              <a:rPr kumimoji="1" lang="en-US" altLang="zh-CN" sz="3600">
                <a:latin typeface="Times New Roman" pitchFamily="18" charset="0"/>
              </a:rPr>
              <a:t>R={(</a:t>
            </a:r>
            <a:r>
              <a:rPr kumimoji="1" lang="zh-CN" altLang="en-US" sz="3600">
                <a:latin typeface="宋体" pitchFamily="2" charset="-122"/>
              </a:rPr>
              <a:t>王一</a:t>
            </a:r>
            <a:r>
              <a:rPr kumimoji="1" lang="en-US" altLang="zh-CN" sz="3600">
                <a:latin typeface="宋体" pitchFamily="2" charset="-122"/>
              </a:rPr>
              <a:t>,1</a:t>
            </a:r>
            <a:r>
              <a:rPr kumimoji="1" lang="en-US" altLang="zh-CN" sz="3600">
                <a:latin typeface="Times New Roman" pitchFamily="18" charset="0"/>
              </a:rPr>
              <a:t>), (</a:t>
            </a:r>
            <a:r>
              <a:rPr kumimoji="1" lang="zh-CN" altLang="en-US" sz="3600">
                <a:latin typeface="宋体" pitchFamily="2" charset="-122"/>
              </a:rPr>
              <a:t>李二，</a:t>
            </a:r>
            <a:r>
              <a:rPr kumimoji="1" lang="en-US" altLang="zh-CN" sz="3600">
                <a:latin typeface="宋体" pitchFamily="2" charset="-122"/>
              </a:rPr>
              <a:t>2</a:t>
            </a:r>
            <a:r>
              <a:rPr kumimoji="1" lang="en-US" altLang="zh-CN" sz="3600">
                <a:latin typeface="Times New Roman" pitchFamily="18" charset="0"/>
              </a:rPr>
              <a:t>), (</a:t>
            </a:r>
            <a:r>
              <a:rPr kumimoji="1" lang="zh-CN" altLang="en-US" sz="3600">
                <a:latin typeface="宋体" pitchFamily="2" charset="-122"/>
              </a:rPr>
              <a:t>丁三</a:t>
            </a:r>
            <a:r>
              <a:rPr kumimoji="1" lang="en-US" altLang="zh-CN" sz="3600">
                <a:latin typeface="Times New Roman" pitchFamily="18" charset="0"/>
              </a:rPr>
              <a:t>,3)}</a:t>
            </a:r>
            <a:r>
              <a:rPr kumimoji="1" lang="zh-CN" altLang="en-US" sz="3600">
                <a:latin typeface="宋体" pitchFamily="2" charset="-122"/>
              </a:rPr>
              <a:t>关系图为：</a:t>
            </a:r>
          </a:p>
        </p:txBody>
      </p: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3200400" y="4038600"/>
            <a:ext cx="22098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 flipV="1">
            <a:off x="3200400" y="4724400"/>
            <a:ext cx="2286000" cy="762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 flipV="1">
            <a:off x="3200400" y="5257800"/>
            <a:ext cx="2286000" cy="3810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Text Box 28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/>
      <p:bldP spid="88072" grpId="0" animBg="1"/>
      <p:bldP spid="88073" grpId="0" animBg="1"/>
      <p:bldP spid="88074" grpId="0" animBg="1"/>
      <p:bldP spid="88075" grpId="0" animBg="1"/>
      <p:bldP spid="88076" grpId="0" animBg="1"/>
      <p:bldP spid="88077" grpId="0" animBg="1"/>
      <p:bldP spid="88081" grpId="0"/>
      <p:bldP spid="88082" grpId="0"/>
      <p:bldP spid="88083" grpId="0"/>
      <p:bldP spid="88084" grpId="0"/>
      <p:bldP spid="88085" grpId="0"/>
      <p:bldP spid="88086" grpId="0"/>
      <p:bldP spid="88087" grpId="0"/>
      <p:bldP spid="88089" grpId="0" animBg="1"/>
      <p:bldP spid="88090" grpId="0" animBg="1"/>
      <p:bldP spid="8809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76200" y="8382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en-US" altLang="zh-CN" sz="3600">
                <a:latin typeface="Times New Roman" pitchFamily="18" charset="0"/>
                <a:ea typeface="华文中宋" pitchFamily="2" charset="-122"/>
              </a:rPr>
              <a:t>A={ 1, 2, 3, 4 }</a:t>
            </a:r>
            <a:r>
              <a:rPr kumimoji="1" lang="zh-CN" altLang="en-US" sz="3600">
                <a:latin typeface="华文中宋" pitchFamily="2" charset="-122"/>
                <a:ea typeface="华文中宋" pitchFamily="2" charset="-122"/>
              </a:rPr>
              <a:t>上的</a:t>
            </a:r>
            <a:r>
              <a:rPr kumimoji="1" lang="zh-CN" altLang="en-US" sz="3600">
                <a:latin typeface="Times New Roman" pitchFamily="18" charset="0"/>
                <a:ea typeface="华文中宋" pitchFamily="2" charset="-122"/>
                <a:sym typeface="Wingdings 3" pitchFamily="18" charset="2"/>
              </a:rPr>
              <a:t>≤</a:t>
            </a:r>
            <a:r>
              <a:rPr kumimoji="1" lang="zh-CN" altLang="en-US" sz="3600">
                <a:latin typeface="华文中宋" pitchFamily="2" charset="-122"/>
                <a:ea typeface="华文中宋" pitchFamily="2" charset="-122"/>
              </a:rPr>
              <a:t>关系的关系图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228600" y="1412875"/>
            <a:ext cx="80010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解：</a:t>
            </a:r>
            <a:endParaRPr lang="zh-CN" altLang="en-US" sz="36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latin typeface="Times New Roman" pitchFamily="18" charset="0"/>
              </a:rPr>
              <a:t>    </a:t>
            </a:r>
            <a:r>
              <a:rPr lang="zh-CN" altLang="en-US" sz="3600">
                <a:latin typeface="Times New Roman" pitchFamily="18" charset="0"/>
              </a:rPr>
              <a:t>≤</a:t>
            </a:r>
            <a:r>
              <a:rPr lang="en-US" altLang="zh-CN" sz="3600">
                <a:latin typeface="Times New Roman" pitchFamily="18" charset="0"/>
              </a:rPr>
              <a:t>={(1,1),(1,2),(1,3),(1,4),(2,2),(2,3)</a:t>
            </a:r>
            <a:r>
              <a:rPr lang="zh-CN" altLang="en-US" sz="3600"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imes New Roman" pitchFamily="18" charset="0"/>
              </a:rPr>
              <a:t>             </a:t>
            </a:r>
            <a:r>
              <a:rPr lang="en-US" altLang="zh-CN" sz="3600">
                <a:latin typeface="Times New Roman" pitchFamily="18" charset="0"/>
              </a:rPr>
              <a:t>(2,4),(3,3),(3,4),(4,4)}</a:t>
            </a:r>
          </a:p>
        </p:txBody>
      </p:sp>
      <p:grpSp>
        <p:nvGrpSpPr>
          <p:cNvPr id="89125" name="Group 37"/>
          <p:cNvGrpSpPr>
            <a:grpSpLocks/>
          </p:cNvGrpSpPr>
          <p:nvPr/>
        </p:nvGrpSpPr>
        <p:grpSpPr bwMode="auto">
          <a:xfrm>
            <a:off x="2667000" y="4210050"/>
            <a:ext cx="3014663" cy="1657350"/>
            <a:chOff x="1148" y="2566"/>
            <a:chExt cx="2040" cy="1268"/>
          </a:xfrm>
        </p:grpSpPr>
        <p:sp>
          <p:nvSpPr>
            <p:cNvPr id="26633" name="Oval 38"/>
            <p:cNvSpPr>
              <a:spLocks noChangeArrowheads="1"/>
            </p:cNvSpPr>
            <p:nvPr/>
          </p:nvSpPr>
          <p:spPr bwMode="auto">
            <a:xfrm>
              <a:off x="1603" y="2810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4" name="Oval 39"/>
            <p:cNvSpPr>
              <a:spLocks noChangeArrowheads="1"/>
            </p:cNvSpPr>
            <p:nvPr/>
          </p:nvSpPr>
          <p:spPr bwMode="auto">
            <a:xfrm>
              <a:off x="1608" y="3579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5" name="Oval 40"/>
            <p:cNvSpPr>
              <a:spLocks noChangeArrowheads="1"/>
            </p:cNvSpPr>
            <p:nvPr/>
          </p:nvSpPr>
          <p:spPr bwMode="auto">
            <a:xfrm>
              <a:off x="2661" y="2806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6" name="Oval 41"/>
            <p:cNvSpPr>
              <a:spLocks noChangeArrowheads="1"/>
            </p:cNvSpPr>
            <p:nvPr/>
          </p:nvSpPr>
          <p:spPr bwMode="auto">
            <a:xfrm>
              <a:off x="2664" y="3581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7" name="Line 42"/>
            <p:cNvSpPr>
              <a:spLocks noChangeShapeType="1"/>
            </p:cNvSpPr>
            <p:nvPr/>
          </p:nvSpPr>
          <p:spPr bwMode="auto">
            <a:xfrm>
              <a:off x="1639" y="2870"/>
              <a:ext cx="0" cy="69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Line 43"/>
            <p:cNvSpPr>
              <a:spLocks noChangeShapeType="1"/>
            </p:cNvSpPr>
            <p:nvPr/>
          </p:nvSpPr>
          <p:spPr bwMode="auto">
            <a:xfrm flipV="1">
              <a:off x="1664" y="2827"/>
              <a:ext cx="985" cy="7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9" name="Line 44"/>
            <p:cNvSpPr>
              <a:spLocks noChangeShapeType="1"/>
            </p:cNvSpPr>
            <p:nvPr/>
          </p:nvSpPr>
          <p:spPr bwMode="auto">
            <a:xfrm flipV="1">
              <a:off x="1673" y="3612"/>
              <a:ext cx="965" cy="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0" name="Text Box 45"/>
            <p:cNvSpPr txBox="1">
              <a:spLocks noChangeArrowheads="1"/>
            </p:cNvSpPr>
            <p:nvPr/>
          </p:nvSpPr>
          <p:spPr bwMode="auto">
            <a:xfrm>
              <a:off x="1148" y="25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26641" name="Text Box 46"/>
            <p:cNvSpPr txBox="1">
              <a:spLocks noChangeArrowheads="1"/>
            </p:cNvSpPr>
            <p:nvPr/>
          </p:nvSpPr>
          <p:spPr bwMode="auto">
            <a:xfrm>
              <a:off x="2948" y="2619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26642" name="Text Box 47"/>
            <p:cNvSpPr txBox="1">
              <a:spLocks noChangeArrowheads="1"/>
            </p:cNvSpPr>
            <p:nvPr/>
          </p:nvSpPr>
          <p:spPr bwMode="auto">
            <a:xfrm>
              <a:off x="1190" y="3392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  <p:sp>
          <p:nvSpPr>
            <p:cNvPr id="26643" name="Text Box 48"/>
            <p:cNvSpPr txBox="1">
              <a:spLocks noChangeArrowheads="1"/>
            </p:cNvSpPr>
            <p:nvPr/>
          </p:nvSpPr>
          <p:spPr bwMode="auto">
            <a:xfrm>
              <a:off x="2943" y="335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4</a:t>
              </a:r>
            </a:p>
          </p:txBody>
        </p:sp>
        <p:sp>
          <p:nvSpPr>
            <p:cNvPr id="26644" name="Line 49"/>
            <p:cNvSpPr>
              <a:spLocks noChangeShapeType="1"/>
            </p:cNvSpPr>
            <p:nvPr/>
          </p:nvSpPr>
          <p:spPr bwMode="auto">
            <a:xfrm>
              <a:off x="1655" y="2851"/>
              <a:ext cx="984" cy="71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5" name="Line 50"/>
            <p:cNvSpPr>
              <a:spLocks noChangeShapeType="1"/>
            </p:cNvSpPr>
            <p:nvPr/>
          </p:nvSpPr>
          <p:spPr bwMode="auto">
            <a:xfrm flipH="1">
              <a:off x="1664" y="2860"/>
              <a:ext cx="1010" cy="71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6" name="Line 51"/>
            <p:cNvSpPr>
              <a:spLocks noChangeShapeType="1"/>
            </p:cNvSpPr>
            <p:nvPr/>
          </p:nvSpPr>
          <p:spPr bwMode="auto">
            <a:xfrm>
              <a:off x="2692" y="2877"/>
              <a:ext cx="0" cy="68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7" name="Oval 52"/>
            <p:cNvSpPr>
              <a:spLocks noChangeArrowheads="1"/>
            </p:cNvSpPr>
            <p:nvPr/>
          </p:nvSpPr>
          <p:spPr bwMode="auto">
            <a:xfrm>
              <a:off x="1365" y="2578"/>
              <a:ext cx="310" cy="301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48" name="Line 53"/>
            <p:cNvSpPr>
              <a:spLocks noChangeShapeType="1"/>
            </p:cNvSpPr>
            <p:nvPr/>
          </p:nvSpPr>
          <p:spPr bwMode="auto">
            <a:xfrm>
              <a:off x="1665" y="2726"/>
              <a:ext cx="0" cy="7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9" name="Oval 54"/>
            <p:cNvSpPr>
              <a:spLocks noChangeArrowheads="1"/>
            </p:cNvSpPr>
            <p:nvPr/>
          </p:nvSpPr>
          <p:spPr bwMode="auto">
            <a:xfrm>
              <a:off x="1354" y="3533"/>
              <a:ext cx="310" cy="301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50" name="Oval 55"/>
            <p:cNvSpPr>
              <a:spLocks noChangeArrowheads="1"/>
            </p:cNvSpPr>
            <p:nvPr/>
          </p:nvSpPr>
          <p:spPr bwMode="auto">
            <a:xfrm>
              <a:off x="2630" y="2566"/>
              <a:ext cx="310" cy="301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51" name="Oval 56"/>
            <p:cNvSpPr>
              <a:spLocks noChangeArrowheads="1"/>
            </p:cNvSpPr>
            <p:nvPr/>
          </p:nvSpPr>
          <p:spPr bwMode="auto">
            <a:xfrm>
              <a:off x="2681" y="3513"/>
              <a:ext cx="310" cy="301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52" name="Line 57"/>
            <p:cNvSpPr>
              <a:spLocks noChangeShapeType="1"/>
            </p:cNvSpPr>
            <p:nvPr/>
          </p:nvSpPr>
          <p:spPr bwMode="auto">
            <a:xfrm rot="10800000">
              <a:off x="1658" y="3640"/>
              <a:ext cx="0" cy="7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3" name="Line 58"/>
            <p:cNvSpPr>
              <a:spLocks noChangeShapeType="1"/>
            </p:cNvSpPr>
            <p:nvPr/>
          </p:nvSpPr>
          <p:spPr bwMode="auto">
            <a:xfrm rot="5400000">
              <a:off x="2779" y="2829"/>
              <a:ext cx="0" cy="7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Line 59"/>
            <p:cNvSpPr>
              <a:spLocks noChangeShapeType="1"/>
            </p:cNvSpPr>
            <p:nvPr/>
          </p:nvSpPr>
          <p:spPr bwMode="auto">
            <a:xfrm rot="10800000">
              <a:off x="2684" y="3654"/>
              <a:ext cx="0" cy="7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9148" name="AutoShape 60"/>
          <p:cNvSpPr>
            <a:spLocks noChangeArrowheads="1"/>
          </p:cNvSpPr>
          <p:nvPr/>
        </p:nvSpPr>
        <p:spPr bwMode="auto">
          <a:xfrm>
            <a:off x="6934200" y="3581400"/>
            <a:ext cx="990600" cy="1371600"/>
          </a:xfrm>
          <a:prstGeom prst="wedgeEllipseCallout">
            <a:avLst>
              <a:gd name="adj1" fmla="val -212019"/>
              <a:gd name="adj2" fmla="val 35995"/>
            </a:avLst>
          </a:prstGeom>
          <a:noFill/>
          <a:ln w="222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A-A</a:t>
            </a:r>
          </a:p>
        </p:txBody>
      </p:sp>
      <p:sp>
        <p:nvSpPr>
          <p:cNvPr id="89149" name="Text Box 61"/>
          <p:cNvSpPr txBox="1">
            <a:spLocks noChangeArrowheads="1"/>
          </p:cNvSpPr>
          <p:nvPr/>
        </p:nvSpPr>
        <p:spPr bwMode="auto">
          <a:xfrm>
            <a:off x="7148513" y="5411788"/>
            <a:ext cx="12334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A-B</a:t>
            </a:r>
          </a:p>
        </p:txBody>
      </p:sp>
      <p:sp>
        <p:nvSpPr>
          <p:cNvPr id="26632" name="Text Box 62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  <p:bldP spid="89118" grpId="0"/>
      <p:bldP spid="89148" grpId="0" animBg="1"/>
      <p:bldP spid="891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7651" name="Text Box 7"/>
          <p:cNvSpPr txBox="1">
            <a:spLocks noChangeArrowheads="1"/>
          </p:cNvSpPr>
          <p:nvPr/>
        </p:nvSpPr>
        <p:spPr bwMode="auto">
          <a:xfrm>
            <a:off x="290513" y="1006475"/>
            <a:ext cx="83962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隶书" pitchFamily="49" charset="-122"/>
              </a:rPr>
              <a:t>设</a:t>
            </a:r>
            <a:r>
              <a:rPr lang="en-US" altLang="zh-CN" dirty="0">
                <a:latin typeface="Times New Roman" pitchFamily="18" charset="0"/>
              </a:rPr>
              <a:t>A={-2,-1,0,1},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写出</a:t>
            </a:r>
            <a:r>
              <a:rPr lang="en-US" altLang="zh-CN" dirty="0"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上的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&lt;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关系，≤关系，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隶书" pitchFamily="49" charset="-122"/>
                <a:ea typeface="隶书" pitchFamily="49" charset="-122"/>
              </a:rPr>
              <a:t>全域关系和恒等关系的关系矩阵、关系图。</a:t>
            </a:r>
          </a:p>
        </p:txBody>
      </p:sp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533400" y="4114800"/>
          <a:ext cx="35052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公式" r:id="rId3" imgW="1282700" imgH="914400" progId="Equation.3">
                  <p:embed/>
                </p:oleObj>
              </mc:Choice>
              <mc:Fallback>
                <p:oleObj name="公式" r:id="rId3" imgW="12827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14800"/>
                        <a:ext cx="35052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11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228600" y="2667000"/>
            <a:ext cx="8458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&lt;={(-2,-1),(-2,0),(-2,1),(-1,0),(-1,1),(0,1)}</a:t>
            </a:r>
          </a:p>
        </p:txBody>
      </p:sp>
      <p:sp>
        <p:nvSpPr>
          <p:cNvPr id="169997" name="AutoShape 13"/>
          <p:cNvSpPr>
            <a:spLocks noChangeArrowheads="1"/>
          </p:cNvSpPr>
          <p:nvPr/>
        </p:nvSpPr>
        <p:spPr bwMode="auto">
          <a:xfrm>
            <a:off x="7924800" y="3276600"/>
            <a:ext cx="1371600" cy="1371600"/>
          </a:xfrm>
          <a:prstGeom prst="wedgeEllipseCallout">
            <a:avLst>
              <a:gd name="adj1" fmla="val -169444"/>
              <a:gd name="adj2" fmla="val -43171"/>
            </a:avLst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FF0066"/>
                </a:solidFill>
                <a:latin typeface="Times New Roman" pitchFamily="18" charset="0"/>
              </a:rPr>
              <a:t>6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876800" y="4192588"/>
            <a:ext cx="2212975" cy="2181225"/>
            <a:chOff x="4876800" y="4192588"/>
            <a:chExt cx="2212975" cy="2181225"/>
          </a:xfrm>
        </p:grpSpPr>
        <p:grpSp>
          <p:nvGrpSpPr>
            <p:cNvPr id="170011" name="Group 27"/>
            <p:cNvGrpSpPr>
              <a:grpSpLocks/>
            </p:cNvGrpSpPr>
            <p:nvPr/>
          </p:nvGrpSpPr>
          <p:grpSpPr bwMode="auto">
            <a:xfrm>
              <a:off x="4876800" y="4192588"/>
              <a:ext cx="2212975" cy="2181225"/>
              <a:chOff x="3072" y="2641"/>
              <a:chExt cx="1394" cy="1374"/>
            </a:xfrm>
          </p:grpSpPr>
          <p:sp>
            <p:nvSpPr>
              <p:cNvPr id="27666" name="Oval 14"/>
              <p:cNvSpPr>
                <a:spLocks noChangeArrowheads="1"/>
              </p:cNvSpPr>
              <p:nvPr/>
            </p:nvSpPr>
            <p:spPr bwMode="auto">
              <a:xfrm>
                <a:off x="3120" y="2736"/>
                <a:ext cx="192" cy="192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7667" name="Text Box 15"/>
              <p:cNvSpPr txBox="1">
                <a:spLocks noChangeArrowheads="1"/>
              </p:cNvSpPr>
              <p:nvPr/>
            </p:nvSpPr>
            <p:spPr bwMode="auto">
              <a:xfrm>
                <a:off x="3072" y="2641"/>
                <a:ext cx="242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-2</a:t>
                </a:r>
              </a:p>
            </p:txBody>
          </p:sp>
          <p:sp>
            <p:nvSpPr>
              <p:cNvPr id="27668" name="Oval 18"/>
              <p:cNvSpPr>
                <a:spLocks noChangeArrowheads="1"/>
              </p:cNvSpPr>
              <p:nvPr/>
            </p:nvSpPr>
            <p:spPr bwMode="auto">
              <a:xfrm>
                <a:off x="4224" y="2736"/>
                <a:ext cx="240" cy="240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7669" name="Text Box 19"/>
              <p:cNvSpPr txBox="1">
                <a:spLocks noChangeArrowheads="1"/>
              </p:cNvSpPr>
              <p:nvPr/>
            </p:nvSpPr>
            <p:spPr bwMode="auto">
              <a:xfrm>
                <a:off x="4222" y="2658"/>
                <a:ext cx="242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-1</a:t>
                </a:r>
              </a:p>
            </p:txBody>
          </p:sp>
          <p:sp>
            <p:nvSpPr>
              <p:cNvPr id="27670" name="Oval 20"/>
              <p:cNvSpPr>
                <a:spLocks noChangeArrowheads="1"/>
              </p:cNvSpPr>
              <p:nvPr/>
            </p:nvSpPr>
            <p:spPr bwMode="auto">
              <a:xfrm>
                <a:off x="3168" y="3744"/>
                <a:ext cx="192" cy="192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7671" name="Text Box 21"/>
              <p:cNvSpPr txBox="1">
                <a:spLocks noChangeArrowheads="1"/>
              </p:cNvSpPr>
              <p:nvPr/>
            </p:nvSpPr>
            <p:spPr bwMode="auto">
              <a:xfrm>
                <a:off x="3168" y="3649"/>
                <a:ext cx="1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</p:txBody>
          </p:sp>
          <p:sp>
            <p:nvSpPr>
              <p:cNvPr id="27672" name="Oval 22"/>
              <p:cNvSpPr>
                <a:spLocks noChangeArrowheads="1"/>
              </p:cNvSpPr>
              <p:nvPr/>
            </p:nvSpPr>
            <p:spPr bwMode="auto">
              <a:xfrm>
                <a:off x="4272" y="3744"/>
                <a:ext cx="192" cy="240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7673" name="Text Box 23"/>
              <p:cNvSpPr txBox="1">
                <a:spLocks noChangeArrowheads="1"/>
              </p:cNvSpPr>
              <p:nvPr/>
            </p:nvSpPr>
            <p:spPr bwMode="auto">
              <a:xfrm>
                <a:off x="4272" y="3697"/>
                <a:ext cx="1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</p:txBody>
          </p:sp>
        </p:grpSp>
        <p:grpSp>
          <p:nvGrpSpPr>
            <p:cNvPr id="170018" name="Group 34"/>
            <p:cNvGrpSpPr>
              <a:grpSpLocks/>
            </p:cNvGrpSpPr>
            <p:nvPr/>
          </p:nvGrpSpPr>
          <p:grpSpPr bwMode="auto">
            <a:xfrm>
              <a:off x="5105400" y="4494213"/>
              <a:ext cx="1676400" cy="1525587"/>
              <a:chOff x="3216" y="2831"/>
              <a:chExt cx="1056" cy="961"/>
            </a:xfrm>
          </p:grpSpPr>
          <p:sp>
            <p:nvSpPr>
              <p:cNvPr id="27663" name="Line 28"/>
              <p:cNvSpPr>
                <a:spLocks noChangeShapeType="1"/>
              </p:cNvSpPr>
              <p:nvPr/>
            </p:nvSpPr>
            <p:spPr bwMode="auto">
              <a:xfrm>
                <a:off x="3312" y="2831"/>
                <a:ext cx="912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4" name="Line 29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1008" cy="912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5" name="Line 30"/>
              <p:cNvSpPr>
                <a:spLocks noChangeShapeType="1"/>
              </p:cNvSpPr>
              <p:nvPr/>
            </p:nvSpPr>
            <p:spPr bwMode="auto">
              <a:xfrm>
                <a:off x="3216" y="2928"/>
                <a:ext cx="0" cy="816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0015" name="Line 31"/>
            <p:cNvSpPr>
              <a:spLocks noChangeShapeType="1"/>
            </p:cNvSpPr>
            <p:nvPr/>
          </p:nvSpPr>
          <p:spPr bwMode="auto">
            <a:xfrm>
              <a:off x="6934200" y="4648200"/>
              <a:ext cx="0" cy="12954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16" name="Line 32"/>
            <p:cNvSpPr>
              <a:spLocks noChangeShapeType="1"/>
            </p:cNvSpPr>
            <p:nvPr/>
          </p:nvSpPr>
          <p:spPr bwMode="auto">
            <a:xfrm flipH="1" flipV="1">
              <a:off x="5334000" y="6096000"/>
              <a:ext cx="1447800" cy="762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17" name="Line 33"/>
            <p:cNvSpPr>
              <a:spLocks noChangeShapeType="1"/>
            </p:cNvSpPr>
            <p:nvPr/>
          </p:nvSpPr>
          <p:spPr bwMode="auto">
            <a:xfrm flipH="1">
              <a:off x="5257800" y="4572000"/>
              <a:ext cx="1447800" cy="13716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62" name="Text Box 35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6" grpId="0"/>
      <p:bldP spid="16999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400" y="2971800"/>
          <a:ext cx="3962400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公式" r:id="rId3" imgW="1257300" imgH="914400" progId="Equation.3">
                  <p:embed/>
                </p:oleObj>
              </mc:Choice>
              <mc:Fallback>
                <p:oleObj name="公式" r:id="rId3" imgW="12573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3962400" cy="288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120650" y="304800"/>
            <a:ext cx="490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课堂练习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45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≤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={(-2,-2),(-2,-1),(-2,0),(-2,1),(-1,-1),(-1,0),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              (-1,1),(0,0),(0,1),(1,1)}</a:t>
            </a:r>
          </a:p>
        </p:txBody>
      </p:sp>
      <p:sp>
        <p:nvSpPr>
          <p:cNvPr id="172042" name="AutoShape 10"/>
          <p:cNvSpPr>
            <a:spLocks noChangeArrowheads="1"/>
          </p:cNvSpPr>
          <p:nvPr/>
        </p:nvSpPr>
        <p:spPr bwMode="auto">
          <a:xfrm>
            <a:off x="7620000" y="2286000"/>
            <a:ext cx="1219200" cy="1676400"/>
          </a:xfrm>
          <a:prstGeom prst="cloudCallout">
            <a:avLst>
              <a:gd name="adj1" fmla="val -228907"/>
              <a:gd name="adj2" fmla="val -46495"/>
            </a:avLst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10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/>
      <p:bldP spid="1720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120650" y="304800"/>
            <a:ext cx="490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课堂练习</a:t>
            </a: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1014" name="Object 6"/>
          <p:cNvGraphicFramePr>
            <a:graphicFrameLocks noChangeAspect="1"/>
          </p:cNvGraphicFramePr>
          <p:nvPr/>
        </p:nvGraphicFramePr>
        <p:xfrm>
          <a:off x="4572000" y="1066800"/>
          <a:ext cx="3200400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公式" r:id="rId3" imgW="1257300" imgH="914400" progId="Equation.3">
                  <p:embed/>
                </p:oleObj>
              </mc:Choice>
              <mc:Fallback>
                <p:oleObj name="公式" r:id="rId3" imgW="12573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66800"/>
                        <a:ext cx="3200400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/>
        </p:nvGraphicFramePr>
        <p:xfrm>
          <a:off x="5257800" y="3962400"/>
          <a:ext cx="36576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公式" r:id="rId5" imgW="1333500" imgH="914400" progId="Equation.3">
                  <p:embed/>
                </p:oleObj>
              </mc:Choice>
              <mc:Fallback>
                <p:oleObj name="公式" r:id="rId5" imgW="13335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962400"/>
                        <a:ext cx="36576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1019" name="Object 11"/>
          <p:cNvGraphicFramePr>
            <a:graphicFrameLocks noChangeAspect="1"/>
          </p:cNvGraphicFramePr>
          <p:nvPr/>
        </p:nvGraphicFramePr>
        <p:xfrm>
          <a:off x="0" y="3581400"/>
          <a:ext cx="62484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公式" r:id="rId7" imgW="2082800" imgH="215900" progId="Equation.3">
                  <p:embed/>
                </p:oleObj>
              </mc:Choice>
              <mc:Fallback>
                <p:oleObj name="公式" r:id="rId7" imgW="20828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1400"/>
                        <a:ext cx="62484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9707" name="Object 13"/>
          <p:cNvGraphicFramePr>
            <a:graphicFrameLocks noChangeAspect="1"/>
          </p:cNvGraphicFramePr>
          <p:nvPr/>
        </p:nvGraphicFramePr>
        <p:xfrm>
          <a:off x="1524000" y="1831975"/>
          <a:ext cx="2286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公式" r:id="rId9" imgW="736280" imgH="215806" progId="Equation.3">
                  <p:embed/>
                </p:oleObj>
              </mc:Choice>
              <mc:Fallback>
                <p:oleObj name="公式" r:id="rId9" imgW="736280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31975"/>
                        <a:ext cx="22860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33" name="Group 25"/>
          <p:cNvGrpSpPr>
            <a:grpSpLocks/>
          </p:cNvGrpSpPr>
          <p:nvPr/>
        </p:nvGrpSpPr>
        <p:grpSpPr bwMode="auto">
          <a:xfrm>
            <a:off x="1066800" y="5410200"/>
            <a:ext cx="3657600" cy="381000"/>
            <a:chOff x="672" y="3408"/>
            <a:chExt cx="2304" cy="240"/>
          </a:xfrm>
        </p:grpSpPr>
        <p:sp>
          <p:nvSpPr>
            <p:cNvPr id="29723" name="Oval 15"/>
            <p:cNvSpPr>
              <a:spLocks noChangeArrowheads="1"/>
            </p:cNvSpPr>
            <p:nvPr/>
          </p:nvSpPr>
          <p:spPr bwMode="auto">
            <a:xfrm>
              <a:off x="672" y="3456"/>
              <a:ext cx="192" cy="192"/>
            </a:xfrm>
            <a:prstGeom prst="ellipse">
              <a:avLst/>
            </a:prstGeom>
            <a:noFill/>
            <a:ln w="25400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29724" name="Oval 17"/>
            <p:cNvSpPr>
              <a:spLocks noChangeArrowheads="1"/>
            </p:cNvSpPr>
            <p:nvPr/>
          </p:nvSpPr>
          <p:spPr bwMode="auto">
            <a:xfrm>
              <a:off x="1440" y="3456"/>
              <a:ext cx="192" cy="192"/>
            </a:xfrm>
            <a:prstGeom prst="ellipse">
              <a:avLst/>
            </a:prstGeom>
            <a:noFill/>
            <a:ln w="25400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29725" name="Oval 19"/>
            <p:cNvSpPr>
              <a:spLocks noChangeArrowheads="1"/>
            </p:cNvSpPr>
            <p:nvPr/>
          </p:nvSpPr>
          <p:spPr bwMode="auto">
            <a:xfrm>
              <a:off x="2160" y="3408"/>
              <a:ext cx="240" cy="240"/>
            </a:xfrm>
            <a:prstGeom prst="ellipse">
              <a:avLst/>
            </a:prstGeom>
            <a:noFill/>
            <a:ln w="25400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29726" name="Oval 21"/>
            <p:cNvSpPr>
              <a:spLocks noChangeArrowheads="1"/>
            </p:cNvSpPr>
            <p:nvPr/>
          </p:nvSpPr>
          <p:spPr bwMode="auto">
            <a:xfrm>
              <a:off x="2784" y="3408"/>
              <a:ext cx="192" cy="240"/>
            </a:xfrm>
            <a:prstGeom prst="ellipse">
              <a:avLst/>
            </a:prstGeom>
            <a:noFill/>
            <a:ln w="25400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171031" name="Group 23"/>
          <p:cNvGrpSpPr>
            <a:grpSpLocks/>
          </p:cNvGrpSpPr>
          <p:nvPr/>
        </p:nvGrpSpPr>
        <p:grpSpPr bwMode="auto">
          <a:xfrm>
            <a:off x="1052513" y="5313363"/>
            <a:ext cx="3675062" cy="554037"/>
            <a:chOff x="663" y="3330"/>
            <a:chExt cx="2315" cy="349"/>
          </a:xfrm>
        </p:grpSpPr>
        <p:sp>
          <p:nvSpPr>
            <p:cNvPr id="29719" name="Text Box 16"/>
            <p:cNvSpPr txBox="1">
              <a:spLocks noChangeArrowheads="1"/>
            </p:cNvSpPr>
            <p:nvPr/>
          </p:nvSpPr>
          <p:spPr bwMode="auto">
            <a:xfrm>
              <a:off x="663" y="3361"/>
              <a:ext cx="24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-2</a:t>
              </a:r>
            </a:p>
          </p:txBody>
        </p:sp>
        <p:sp>
          <p:nvSpPr>
            <p:cNvPr id="29720" name="Text Box 18"/>
            <p:cNvSpPr txBox="1">
              <a:spLocks noChangeArrowheads="1"/>
            </p:cNvSpPr>
            <p:nvPr/>
          </p:nvSpPr>
          <p:spPr bwMode="auto">
            <a:xfrm>
              <a:off x="1440" y="3361"/>
              <a:ext cx="24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-1</a:t>
              </a:r>
            </a:p>
          </p:txBody>
        </p:sp>
        <p:sp>
          <p:nvSpPr>
            <p:cNvPr id="29721" name="Text Box 20"/>
            <p:cNvSpPr txBox="1">
              <a:spLocks noChangeArrowheads="1"/>
            </p:cNvSpPr>
            <p:nvPr/>
          </p:nvSpPr>
          <p:spPr bwMode="auto">
            <a:xfrm>
              <a:off x="2199" y="3361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29722" name="Text Box 22"/>
            <p:cNvSpPr txBox="1">
              <a:spLocks noChangeArrowheads="1"/>
            </p:cNvSpPr>
            <p:nvPr/>
          </p:nvSpPr>
          <p:spPr bwMode="auto">
            <a:xfrm>
              <a:off x="2784" y="3330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</p:grpSp>
      <p:sp>
        <p:nvSpPr>
          <p:cNvPr id="171035" name="Oval 27"/>
          <p:cNvSpPr>
            <a:spLocks noChangeArrowheads="1"/>
          </p:cNvSpPr>
          <p:nvPr/>
        </p:nvSpPr>
        <p:spPr bwMode="auto">
          <a:xfrm>
            <a:off x="1066800" y="5105400"/>
            <a:ext cx="304800" cy="3810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>
            <a:off x="1219200" y="5105400"/>
            <a:ext cx="76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1039" name="Oval 31"/>
          <p:cNvSpPr>
            <a:spLocks noChangeArrowheads="1"/>
          </p:cNvSpPr>
          <p:nvPr/>
        </p:nvSpPr>
        <p:spPr bwMode="auto">
          <a:xfrm>
            <a:off x="2362200" y="5105400"/>
            <a:ext cx="304800" cy="3810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1041" name="Oval 33"/>
          <p:cNvSpPr>
            <a:spLocks noChangeArrowheads="1"/>
          </p:cNvSpPr>
          <p:nvPr/>
        </p:nvSpPr>
        <p:spPr bwMode="auto">
          <a:xfrm>
            <a:off x="3505200" y="5029200"/>
            <a:ext cx="304800" cy="3810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1042" name="Oval 34"/>
          <p:cNvSpPr>
            <a:spLocks noChangeArrowheads="1"/>
          </p:cNvSpPr>
          <p:nvPr/>
        </p:nvSpPr>
        <p:spPr bwMode="auto">
          <a:xfrm>
            <a:off x="4419600" y="5105400"/>
            <a:ext cx="304800" cy="3048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1043" name="Line 35"/>
          <p:cNvSpPr>
            <a:spLocks noChangeShapeType="1"/>
          </p:cNvSpPr>
          <p:nvPr/>
        </p:nvSpPr>
        <p:spPr bwMode="auto">
          <a:xfrm>
            <a:off x="2514600" y="5105400"/>
            <a:ext cx="76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1044" name="Line 36"/>
          <p:cNvSpPr>
            <a:spLocks noChangeShapeType="1"/>
          </p:cNvSpPr>
          <p:nvPr/>
        </p:nvSpPr>
        <p:spPr bwMode="auto">
          <a:xfrm>
            <a:off x="3581400" y="5029200"/>
            <a:ext cx="15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17" name="Line 37"/>
          <p:cNvSpPr>
            <a:spLocks noChangeShapeType="1"/>
          </p:cNvSpPr>
          <p:nvPr/>
        </p:nvSpPr>
        <p:spPr bwMode="auto">
          <a:xfrm>
            <a:off x="4572000" y="5105400"/>
            <a:ext cx="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1046" name="Line 38"/>
          <p:cNvSpPr>
            <a:spLocks noChangeShapeType="1"/>
          </p:cNvSpPr>
          <p:nvPr/>
        </p:nvSpPr>
        <p:spPr bwMode="auto">
          <a:xfrm>
            <a:off x="4572000" y="5105400"/>
            <a:ext cx="76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7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17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1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7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1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7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1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1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5" grpId="0" animBg="1"/>
      <p:bldP spid="171036" grpId="0" animBg="1"/>
      <p:bldP spid="171039" grpId="0" animBg="1"/>
      <p:bldP spid="171041" grpId="0" animBg="1"/>
      <p:bldP spid="171042" grpId="0" animBg="1"/>
      <p:bldP spid="171043" grpId="0" animBg="1"/>
      <p:bldP spid="171044" grpId="0" animBg="1"/>
      <p:bldP spid="1710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1600200" y="2254250"/>
            <a:ext cx="6705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§2.3  </a:t>
            </a:r>
            <a:r>
              <a:rPr lang="zh-CN" altLang="en-US" sz="540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关系的运算</a:t>
            </a: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124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057275"/>
            <a:ext cx="9144000" cy="2143125"/>
          </a:xfrm>
          <a:noFill/>
        </p:spPr>
        <p:txBody>
          <a:bodyPr/>
          <a:lstStyle/>
          <a:p>
            <a:pPr marL="565150" indent="-476250" eaLnBrk="1" hangingPunct="1">
              <a:buFont typeface="Wingdings 2" pitchFamily="18" charset="2"/>
              <a:buNone/>
            </a:pPr>
            <a:r>
              <a:rPr lang="zh-CN" altLang="en-US" sz="3600" b="1">
                <a:solidFill>
                  <a:srgbClr val="008000"/>
                </a:solidFill>
                <a:ea typeface="华文行楷" pitchFamily="2" charset="-122"/>
              </a:rPr>
              <a:t>序偶的特点：</a:t>
            </a:r>
          </a:p>
          <a:p>
            <a:pPr marL="565150" indent="-476250" eaLnBrk="1" hangingPunct="1">
              <a:buFont typeface="Wingdings 2" pitchFamily="18" charset="2"/>
              <a:buNone/>
            </a:pPr>
            <a:r>
              <a:rPr lang="zh-CN" altLang="en-US" b="1"/>
              <a:t>  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两个有序对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(a,b)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(c,d)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相等当且仅当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3157538" y="2590800"/>
            <a:ext cx="2100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 2" pitchFamily="18" charset="2"/>
              <a:buNone/>
            </a:pP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a=c</a:t>
            </a:r>
            <a:r>
              <a:rPr lang="zh-CN" altLang="en-US" sz="36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b=d</a:t>
            </a: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5281613" y="3625850"/>
            <a:ext cx="3024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元有序组</a:t>
            </a:r>
          </a:p>
        </p:txBody>
      </p:sp>
      <p:sp>
        <p:nvSpPr>
          <p:cNvPr id="206860" name="AutoShape 12"/>
          <p:cNvSpPr>
            <a:spLocks noChangeArrowheads="1"/>
          </p:cNvSpPr>
          <p:nvPr/>
        </p:nvSpPr>
        <p:spPr bwMode="auto">
          <a:xfrm>
            <a:off x="3733800" y="3886200"/>
            <a:ext cx="1512888" cy="287338"/>
          </a:xfrm>
          <a:prstGeom prst="rightArrow">
            <a:avLst>
              <a:gd name="adj1" fmla="val 50000"/>
              <a:gd name="adj2" fmla="val 1316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4479925" y="63611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graphicFrame>
        <p:nvGraphicFramePr>
          <p:cNvPr id="206862" name="Object 14"/>
          <p:cNvGraphicFramePr>
            <a:graphicFrameLocks noChangeAspect="1"/>
          </p:cNvGraphicFramePr>
          <p:nvPr/>
        </p:nvGraphicFramePr>
        <p:xfrm>
          <a:off x="304800" y="3632200"/>
          <a:ext cx="33115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公式" r:id="rId3" imgW="799753" imgH="190417" progId="Equation.3">
                  <p:embed/>
                </p:oleObj>
              </mc:Choice>
              <mc:Fallback>
                <p:oleObj name="公式" r:id="rId3" imgW="799753" imgH="1904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32200"/>
                        <a:ext cx="3311525" cy="787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838200" y="4114800"/>
            <a:ext cx="0" cy="935038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1524000" y="4191000"/>
            <a:ext cx="0" cy="863600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2971800" y="4267200"/>
            <a:ext cx="0" cy="792163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3" name="Rectangle 18"/>
          <p:cNvSpPr>
            <a:spLocks noChangeArrowheads="1"/>
          </p:cNvSpPr>
          <p:nvPr/>
        </p:nvSpPr>
        <p:spPr bwMode="auto">
          <a:xfrm>
            <a:off x="4479925" y="63611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graphicFrame>
        <p:nvGraphicFramePr>
          <p:cNvPr id="206867" name="Object 19"/>
          <p:cNvGraphicFramePr>
            <a:graphicFrameLocks noChangeAspect="1"/>
          </p:cNvGraphicFramePr>
          <p:nvPr/>
        </p:nvGraphicFramePr>
        <p:xfrm>
          <a:off x="304800" y="5410200"/>
          <a:ext cx="32448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公式" r:id="rId5" imgW="761669" imgH="190417" progId="Equation.3">
                  <p:embed/>
                </p:oleObj>
              </mc:Choice>
              <mc:Fallback>
                <p:oleObj name="公式" r:id="rId5" imgW="761669" imgH="19041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3244850" cy="811213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8" name="Text Box 20"/>
          <p:cNvSpPr txBox="1">
            <a:spLocks noChangeArrowheads="1"/>
          </p:cNvSpPr>
          <p:nvPr/>
        </p:nvSpPr>
        <p:spPr bwMode="auto">
          <a:xfrm>
            <a:off x="1219200" y="4724400"/>
            <a:ext cx="1281113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7200" b="0">
                <a:solidFill>
                  <a:schemeClr val="hlink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5136" name="Rectangle 21"/>
          <p:cNvSpPr>
            <a:spLocks noChangeArrowheads="1"/>
          </p:cNvSpPr>
          <p:nvPr/>
        </p:nvSpPr>
        <p:spPr bwMode="auto">
          <a:xfrm>
            <a:off x="4479925" y="63611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graphicFrame>
        <p:nvGraphicFramePr>
          <p:cNvPr id="206870" name="Object 22"/>
          <p:cNvGraphicFramePr>
            <a:graphicFrameLocks noChangeAspect="1"/>
          </p:cNvGraphicFramePr>
          <p:nvPr/>
        </p:nvGraphicFramePr>
        <p:xfrm>
          <a:off x="4500563" y="5486400"/>
          <a:ext cx="44640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公式" r:id="rId7" imgW="1079032" imgH="190417" progId="Equation.3">
                  <p:embed/>
                </p:oleObj>
              </mc:Choice>
              <mc:Fallback>
                <p:oleObj name="公式" r:id="rId7" imgW="1079032" imgH="19041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486400"/>
                        <a:ext cx="4464050" cy="79057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2.1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关系的预备知识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7" dur="20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0" dur="20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3" dur="20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/>
      <p:bldP spid="206859" grpId="0"/>
      <p:bldP spid="206860" grpId="0" animBg="1"/>
      <p:bldP spid="206863" grpId="0" animBg="1"/>
      <p:bldP spid="206863" grpId="1" animBg="1"/>
      <p:bldP spid="206864" grpId="0" animBg="1"/>
      <p:bldP spid="206864" grpId="1" animBg="1"/>
      <p:bldP spid="206865" grpId="0" animBg="1"/>
      <p:bldP spid="206865" grpId="1" animBg="1"/>
      <p:bldP spid="2068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2.3.1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关系的并、交、差、补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52400" y="1174750"/>
            <a:ext cx="8991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关系是</a:t>
            </a:r>
            <a:r>
              <a:rPr kumimoji="1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序偶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有序对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的集合，因此可以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对关系进行运算。若</a:t>
            </a:r>
            <a:r>
              <a:rPr kumimoji="1" lang="en-US" altLang="zh-CN" sz="3600" b="0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3600" b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0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3600" b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</a:t>
            </a:r>
            <a:r>
              <a:rPr kumimoji="1" lang="en-US" altLang="zh-CN" sz="3600" b="0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600" b="0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，则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600" b="0">
                <a:latin typeface="Times New Roman" pitchFamily="18" charset="0"/>
                <a:ea typeface="楷体_GB2312" pitchFamily="49" charset="-122"/>
              </a:rPr>
              <a:t>R∪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∩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~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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B</a:t>
            </a:r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540750" cy="2667000"/>
          </a:xfrm>
          <a:noFill/>
          <a:extLst>
            <a:ext uri="{91240B29-F687-4F45-9708-019B960494DF}">
              <a14:hiddenLine xmlns:a14="http://schemas.microsoft.com/office/drawing/2010/main" w="63500" cap="flat" cmpd="sng">
                <a:solidFill>
                  <a:srgbClr val="FF00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35000"/>
              </a:lnSpc>
              <a:buFont typeface="Wingdings 2" pitchFamily="18" charset="2"/>
              <a:buNone/>
            </a:pPr>
            <a:r>
              <a:rPr lang="zh-CN" altLang="en-US" b="1">
                <a:latin typeface="宋体" pitchFamily="2" charset="-122"/>
              </a:rPr>
              <a:t>例</a:t>
            </a:r>
            <a:r>
              <a:rPr lang="en-US" altLang="zh-CN" b="1">
                <a:latin typeface="宋体" pitchFamily="2" charset="-122"/>
              </a:rPr>
              <a:t>1. </a:t>
            </a:r>
            <a:r>
              <a:rPr lang="en-US" altLang="zh-CN" b="1">
                <a:latin typeface="Times New Roman" pitchFamily="18" charset="0"/>
              </a:rPr>
              <a:t>A={1,2,3}</a:t>
            </a:r>
            <a:r>
              <a:rPr lang="zh-CN" altLang="en-US" b="1">
                <a:latin typeface="宋体" pitchFamily="2" charset="-122"/>
              </a:rPr>
              <a:t>到</a:t>
            </a:r>
            <a:r>
              <a:rPr lang="en-US" altLang="zh-CN" b="1">
                <a:latin typeface="Times New Roman" pitchFamily="18" charset="0"/>
              </a:rPr>
              <a:t>B={2,5}</a:t>
            </a:r>
            <a:r>
              <a:rPr lang="zh-CN" altLang="en-US" b="1">
                <a:latin typeface="宋体" pitchFamily="2" charset="-122"/>
              </a:rPr>
              <a:t>有关系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、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宋体" pitchFamily="2" charset="-122"/>
              </a:rPr>
              <a:t>： </a:t>
            </a:r>
          </a:p>
          <a:p>
            <a:pPr eaLnBrk="1" hangingPunct="1">
              <a:lnSpc>
                <a:spcPct val="135000"/>
              </a:lnSpc>
              <a:buFont typeface="Wingdings 2" pitchFamily="18" charset="2"/>
              <a:buNone/>
            </a:pPr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Times New Roman" pitchFamily="18" charset="0"/>
              </a:rPr>
              <a:t>R={(1,2),(1,5),(2,2),(2,5),(3,5)}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lang="zh-CN" altLang="en-US" b="1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135000"/>
              </a:lnSpc>
              <a:buFont typeface="Wingdings 2" pitchFamily="18" charset="2"/>
              <a:buNone/>
            </a:pPr>
            <a:r>
              <a:rPr lang="zh-CN" altLang="en-US" b="1">
                <a:latin typeface="Times New Roman" pitchFamily="18" charset="0"/>
              </a:rPr>
              <a:t>        </a:t>
            </a:r>
            <a:r>
              <a:rPr lang="en-US" altLang="zh-CN" b="1">
                <a:latin typeface="Times New Roman" pitchFamily="18" charset="0"/>
              </a:rPr>
              <a:t>S={(2,2),(3,2)}</a:t>
            </a:r>
            <a:r>
              <a:rPr lang="zh-CN" altLang="en-US" b="1">
                <a:latin typeface="宋体" pitchFamily="2" charset="-122"/>
              </a:rPr>
              <a:t>，则：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896938" y="3349625"/>
            <a:ext cx="7789862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R∪S={(1,2),(1,5),(2,2),(2,5),(3,5),(3,2)} </a:t>
            </a:r>
            <a:endParaRPr lang="pt-BR" altLang="zh-CN" sz="3600">
              <a:latin typeface="Times New Roman" pitchFamily="18" charset="0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R∩S={(2,2)} </a:t>
            </a:r>
            <a:r>
              <a:rPr lang="zh-CN" altLang="pt-BR" sz="3600">
                <a:latin typeface="Times New Roman" pitchFamily="18" charset="0"/>
              </a:rPr>
              <a:t>，</a:t>
            </a:r>
            <a:r>
              <a:rPr lang="pt-BR" altLang="zh-CN" sz="3600">
                <a:latin typeface="Times New Roman" pitchFamily="18" charset="0"/>
              </a:rPr>
              <a:t>~R= {(3,2)} </a:t>
            </a:r>
            <a:r>
              <a:rPr lang="zh-CN" altLang="pt-BR" sz="3600"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R-S={(1,2),(1,5),(2,5),(3,5)}</a:t>
            </a:r>
            <a:r>
              <a:rPr lang="pt-BR" altLang="zh-CN" sz="3600" b="0">
                <a:latin typeface="Times New Roman" pitchFamily="18" charset="0"/>
              </a:rPr>
              <a:t> </a:t>
            </a:r>
            <a:endParaRPr lang="en-US" altLang="zh-CN" sz="3600" b="0">
              <a:latin typeface="Times New Roman" pitchFamily="18" charset="0"/>
            </a:endParaRP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2438400" y="3581400"/>
            <a:ext cx="4876800" cy="762000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4460" name="Oval 12"/>
          <p:cNvSpPr>
            <a:spLocks noChangeArrowheads="1"/>
          </p:cNvSpPr>
          <p:nvPr/>
        </p:nvSpPr>
        <p:spPr bwMode="auto">
          <a:xfrm>
            <a:off x="7467600" y="3505200"/>
            <a:ext cx="1066800" cy="8382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4462" name="AutoShape 14"/>
          <p:cNvSpPr>
            <a:spLocks noChangeArrowheads="1"/>
          </p:cNvSpPr>
          <p:nvPr/>
        </p:nvSpPr>
        <p:spPr bwMode="auto">
          <a:xfrm>
            <a:off x="3429000" y="1574800"/>
            <a:ext cx="914400" cy="736600"/>
          </a:xfrm>
          <a:prstGeom prst="hexagon">
            <a:avLst>
              <a:gd name="adj" fmla="val 31034"/>
              <a:gd name="vf" fmla="val 115470"/>
            </a:avLst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4463" name="AutoShape 15"/>
          <p:cNvSpPr>
            <a:spLocks noChangeArrowheads="1"/>
          </p:cNvSpPr>
          <p:nvPr/>
        </p:nvSpPr>
        <p:spPr bwMode="auto">
          <a:xfrm>
            <a:off x="1676400" y="2362200"/>
            <a:ext cx="914400" cy="685800"/>
          </a:xfrm>
          <a:prstGeom prst="hexagon">
            <a:avLst>
              <a:gd name="adj" fmla="val 33333"/>
              <a:gd name="vf" fmla="val 115470"/>
            </a:avLst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3505200" y="1447800"/>
            <a:ext cx="1143000" cy="1066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778" name="Text Box 17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2.3.1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7" grpId="0"/>
      <p:bldP spid="104459" grpId="0" animBg="1"/>
      <p:bldP spid="104460" grpId="0" animBg="1"/>
      <p:bldP spid="104462" grpId="0" animBg="1"/>
      <p:bldP spid="104462" grpId="1" animBg="1"/>
      <p:bldP spid="104463" grpId="0" animBg="1"/>
      <p:bldP spid="104463" grpId="1" animBg="1"/>
      <p:bldP spid="1044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复合运算</a:t>
            </a:r>
          </a:p>
        </p:txBody>
      </p:sp>
      <p:pic>
        <p:nvPicPr>
          <p:cNvPr id="179207" name="Picture 7" descr="MC900431961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29000"/>
            <a:ext cx="18415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8" descr="MC900427283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179863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 descr="MC900446198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990600"/>
            <a:ext cx="16525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10" name="Line 10"/>
          <p:cNvSpPr>
            <a:spLocks noChangeShapeType="1"/>
          </p:cNvSpPr>
          <p:nvPr/>
        </p:nvSpPr>
        <p:spPr bwMode="auto">
          <a:xfrm>
            <a:off x="2362200" y="2819400"/>
            <a:ext cx="1295400" cy="1219200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11" name="Line 11"/>
          <p:cNvSpPr>
            <a:spLocks noChangeShapeType="1"/>
          </p:cNvSpPr>
          <p:nvPr/>
        </p:nvSpPr>
        <p:spPr bwMode="auto">
          <a:xfrm flipV="1">
            <a:off x="5410200" y="2514600"/>
            <a:ext cx="1828800" cy="1600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14" name="Line 14"/>
          <p:cNvSpPr>
            <a:spLocks noChangeShapeType="1"/>
          </p:cNvSpPr>
          <p:nvPr/>
        </p:nvSpPr>
        <p:spPr bwMode="auto">
          <a:xfrm flipV="1">
            <a:off x="2362200" y="1752600"/>
            <a:ext cx="4648200" cy="152400"/>
          </a:xfrm>
          <a:prstGeom prst="line">
            <a:avLst/>
          </a:prstGeom>
          <a:noFill/>
          <a:ln w="9525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0" grpId="0" animBg="1"/>
      <p:bldP spid="179211" grpId="0" animBg="1"/>
      <p:bldP spid="1792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381000" y="641350"/>
            <a:ext cx="87630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是一个从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的关系，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是一个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的关系，则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的复合关系：</a:t>
            </a:r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381000" y="2576513"/>
          <a:ext cx="815340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公式" r:id="rId3" imgW="2679700" imgH="508000" progId="Equation.3">
                  <p:embed/>
                </p:oleObj>
              </mc:Choice>
              <mc:Fallback>
                <p:oleObj name="公式" r:id="rId3" imgW="26797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76513"/>
                        <a:ext cx="8153400" cy="1538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3048000" y="3429000"/>
            <a:ext cx="5486400" cy="6858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4222" name="AutoShape 14"/>
          <p:cNvSpPr>
            <a:spLocks noChangeArrowheads="1"/>
          </p:cNvSpPr>
          <p:nvPr/>
        </p:nvSpPr>
        <p:spPr bwMode="auto">
          <a:xfrm>
            <a:off x="1981200" y="4724400"/>
            <a:ext cx="2133600" cy="762000"/>
          </a:xfrm>
          <a:prstGeom prst="wedgeEllipseCallout">
            <a:avLst>
              <a:gd name="adj1" fmla="val -88838"/>
              <a:gd name="adj2" fmla="val -213750"/>
            </a:avLst>
          </a:prstGeom>
          <a:solidFill>
            <a:srgbClr val="FF0066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关系？</a:t>
            </a: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3810000" y="1447800"/>
            <a:ext cx="6858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762000" y="2286000"/>
            <a:ext cx="6096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0" grpId="0" animBg="1"/>
      <p:bldP spid="94222" grpId="0" animBg="1"/>
      <p:bldP spid="94223" grpId="0" animBg="1"/>
      <p:bldP spid="942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152400" y="609600"/>
            <a:ext cx="8704263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.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A={1,2,3}, B={2,3,4},  C={1,2,5}  </a:t>
            </a:r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 R={(1,2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),(2,2),(3,4)},   S={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(2,5),(3,1),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(4,2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)}</a:t>
            </a:r>
            <a:r>
              <a:rPr kumimoji="1" lang="zh-CN" altLang="en-US" sz="2800">
                <a:latin typeface="Times New Roman" pitchFamily="18" charset="0"/>
                <a:ea typeface="华文中宋" pitchFamily="2" charset="-122"/>
              </a:rPr>
              <a:t>，</a:t>
            </a:r>
            <a:r>
              <a:rPr kumimoji="1" lang="zh-CN" altLang="en-US" sz="2800">
                <a:solidFill>
                  <a:srgbClr val="FF0066"/>
                </a:solidFill>
                <a:latin typeface="Times New Roman" pitchFamily="18" charset="0"/>
                <a:ea typeface="华文中宋" pitchFamily="2" charset="-122"/>
              </a:rPr>
              <a:t>复合关系？</a:t>
            </a:r>
            <a:endParaRPr kumimoji="1" lang="zh-CN" altLang="en-US" sz="2800">
              <a:solidFill>
                <a:srgbClr val="FF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0" y="2133600"/>
            <a:ext cx="306387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0066"/>
                </a:solidFill>
              </a:rPr>
              <a:t> </a:t>
            </a:r>
            <a:r>
              <a:rPr kumimoji="1" lang="zh-CN" altLang="en-US" sz="3600" u="sng">
                <a:solidFill>
                  <a:srgbClr val="FF0066"/>
                </a:solidFill>
                <a:sym typeface="Wingdings 2" pitchFamily="18" charset="2"/>
              </a:rPr>
              <a:t>运算方法</a:t>
            </a:r>
            <a:endParaRPr lang="zh-CN" altLang="en-US" sz="3600">
              <a:solidFill>
                <a:srgbClr val="FF0066"/>
              </a:solidFill>
            </a:endParaRPr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819400" y="25908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2819400" y="34290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2819400" y="42672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5" name="Oval 13"/>
          <p:cNvSpPr>
            <a:spLocks noChangeArrowheads="1"/>
          </p:cNvSpPr>
          <p:nvPr/>
        </p:nvSpPr>
        <p:spPr bwMode="auto">
          <a:xfrm>
            <a:off x="4495800" y="25908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6" name="Oval 14"/>
          <p:cNvSpPr>
            <a:spLocks noChangeArrowheads="1"/>
          </p:cNvSpPr>
          <p:nvPr/>
        </p:nvSpPr>
        <p:spPr bwMode="auto">
          <a:xfrm>
            <a:off x="4495800" y="34290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7" name="Oval 15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8" name="Oval 16"/>
          <p:cNvSpPr>
            <a:spLocks noChangeArrowheads="1"/>
          </p:cNvSpPr>
          <p:nvPr/>
        </p:nvSpPr>
        <p:spPr bwMode="auto">
          <a:xfrm>
            <a:off x="6248400" y="4267200"/>
            <a:ext cx="152400" cy="152400"/>
          </a:xfrm>
          <a:prstGeom prst="ellipse">
            <a:avLst/>
          </a:prstGeom>
          <a:solidFill>
            <a:srgbClr val="800000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9" name="Oval 17"/>
          <p:cNvSpPr>
            <a:spLocks noChangeArrowheads="1"/>
          </p:cNvSpPr>
          <p:nvPr/>
        </p:nvSpPr>
        <p:spPr bwMode="auto">
          <a:xfrm>
            <a:off x="6248400" y="3429000"/>
            <a:ext cx="152400" cy="152400"/>
          </a:xfrm>
          <a:prstGeom prst="ellipse">
            <a:avLst/>
          </a:prstGeom>
          <a:solidFill>
            <a:srgbClr val="800000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50" name="Oval 18"/>
          <p:cNvSpPr>
            <a:spLocks noChangeArrowheads="1"/>
          </p:cNvSpPr>
          <p:nvPr/>
        </p:nvSpPr>
        <p:spPr bwMode="auto">
          <a:xfrm>
            <a:off x="6248400" y="2667000"/>
            <a:ext cx="152400" cy="152400"/>
          </a:xfrm>
          <a:prstGeom prst="ellipse">
            <a:avLst/>
          </a:prstGeom>
          <a:solidFill>
            <a:srgbClr val="800000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2514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2514600" y="3276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2514600" y="4114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4419600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616450" y="32813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44196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6369050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644525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6445250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5</a:t>
            </a: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2651125" y="19954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95261" name="Text Box 29"/>
          <p:cNvSpPr txBox="1">
            <a:spLocks noChangeArrowheads="1"/>
          </p:cNvSpPr>
          <p:nvPr/>
        </p:nvSpPr>
        <p:spPr bwMode="auto">
          <a:xfrm>
            <a:off x="4343400" y="1858963"/>
            <a:ext cx="455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6096000" y="19351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/>
              <a:t>C</a:t>
            </a:r>
          </a:p>
        </p:txBody>
      </p:sp>
      <p:sp>
        <p:nvSpPr>
          <p:cNvPr id="95263" name="Line 31"/>
          <p:cNvSpPr>
            <a:spLocks noChangeShapeType="1"/>
          </p:cNvSpPr>
          <p:nvPr/>
        </p:nvSpPr>
        <p:spPr bwMode="auto">
          <a:xfrm>
            <a:off x="2971800" y="2665413"/>
            <a:ext cx="1522413" cy="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4" name="Line 32"/>
          <p:cNvSpPr>
            <a:spLocks noChangeShapeType="1"/>
          </p:cNvSpPr>
          <p:nvPr/>
        </p:nvSpPr>
        <p:spPr bwMode="auto">
          <a:xfrm flipV="1">
            <a:off x="2971800" y="2743200"/>
            <a:ext cx="1524000" cy="76200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5" name="Line 33"/>
          <p:cNvSpPr>
            <a:spLocks noChangeShapeType="1"/>
          </p:cNvSpPr>
          <p:nvPr/>
        </p:nvSpPr>
        <p:spPr bwMode="auto">
          <a:xfrm flipV="1">
            <a:off x="2971800" y="4267200"/>
            <a:ext cx="1524000" cy="76200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6" name="Line 34"/>
          <p:cNvSpPr>
            <a:spLocks noChangeShapeType="1"/>
          </p:cNvSpPr>
          <p:nvPr/>
        </p:nvSpPr>
        <p:spPr bwMode="auto">
          <a:xfrm>
            <a:off x="4648200" y="2665413"/>
            <a:ext cx="1601788" cy="1601787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7" name="Line 35"/>
          <p:cNvSpPr>
            <a:spLocks noChangeShapeType="1"/>
          </p:cNvSpPr>
          <p:nvPr/>
        </p:nvSpPr>
        <p:spPr bwMode="auto">
          <a:xfrm flipV="1">
            <a:off x="4648200" y="2743200"/>
            <a:ext cx="1600200" cy="68580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8" name="Line 36"/>
          <p:cNvSpPr>
            <a:spLocks noChangeShapeType="1"/>
          </p:cNvSpPr>
          <p:nvPr/>
        </p:nvSpPr>
        <p:spPr bwMode="auto">
          <a:xfrm flipV="1">
            <a:off x="4648200" y="3505200"/>
            <a:ext cx="1600200" cy="762000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9" name="Text Box 37"/>
          <p:cNvSpPr txBox="1">
            <a:spLocks noChangeArrowheads="1"/>
          </p:cNvSpPr>
          <p:nvPr/>
        </p:nvSpPr>
        <p:spPr bwMode="auto">
          <a:xfrm>
            <a:off x="2727325" y="4997450"/>
            <a:ext cx="443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solidFill>
                  <a:srgbClr val="000099"/>
                </a:solidFill>
                <a:latin typeface="Times New Roman" pitchFamily="18" charset="0"/>
              </a:rPr>
              <a:t>{(1,5),(2,5),(3,2)}</a:t>
            </a:r>
          </a:p>
        </p:txBody>
      </p:sp>
      <p:sp>
        <p:nvSpPr>
          <p:cNvPr id="95270" name="Oval 38"/>
          <p:cNvSpPr>
            <a:spLocks noChangeArrowheads="1"/>
          </p:cNvSpPr>
          <p:nvPr/>
        </p:nvSpPr>
        <p:spPr bwMode="auto">
          <a:xfrm>
            <a:off x="2819400" y="25908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71" name="Oval 39"/>
          <p:cNvSpPr>
            <a:spLocks noChangeArrowheads="1"/>
          </p:cNvSpPr>
          <p:nvPr/>
        </p:nvSpPr>
        <p:spPr bwMode="auto">
          <a:xfrm>
            <a:off x="2819400" y="34290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72" name="Oval 40"/>
          <p:cNvSpPr>
            <a:spLocks noChangeArrowheads="1"/>
          </p:cNvSpPr>
          <p:nvPr/>
        </p:nvSpPr>
        <p:spPr bwMode="auto">
          <a:xfrm>
            <a:off x="2819400" y="42672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196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95274" name="Oval 42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75" name="Oval 43"/>
          <p:cNvSpPr>
            <a:spLocks noChangeArrowheads="1"/>
          </p:cNvSpPr>
          <p:nvPr/>
        </p:nvSpPr>
        <p:spPr bwMode="auto">
          <a:xfrm>
            <a:off x="2819400" y="25908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76" name="Oval 44"/>
          <p:cNvSpPr>
            <a:spLocks noChangeArrowheads="1"/>
          </p:cNvSpPr>
          <p:nvPr/>
        </p:nvSpPr>
        <p:spPr bwMode="auto">
          <a:xfrm>
            <a:off x="2819400" y="34290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77" name="Oval 45"/>
          <p:cNvSpPr>
            <a:spLocks noChangeArrowheads="1"/>
          </p:cNvSpPr>
          <p:nvPr/>
        </p:nvSpPr>
        <p:spPr bwMode="auto">
          <a:xfrm>
            <a:off x="2819400" y="42672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2000" fill="hold"/>
                                        <p:tgtEl>
                                          <p:spTgt spid="952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952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20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2000" fill="hold"/>
                                        <p:tgtEl>
                                          <p:spTgt spid="95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/>
      <p:bldP spid="95242" grpId="0" animBg="1"/>
      <p:bldP spid="95243" grpId="0" animBg="1"/>
      <p:bldP spid="95244" grpId="0" animBg="1"/>
      <p:bldP spid="95245" grpId="0" animBg="1"/>
      <p:bldP spid="95246" grpId="0" animBg="1"/>
      <p:bldP spid="95247" grpId="0" animBg="1"/>
      <p:bldP spid="95248" grpId="0" animBg="1"/>
      <p:bldP spid="95249" grpId="0" animBg="1"/>
      <p:bldP spid="95250" grpId="0" animBg="1"/>
      <p:bldP spid="95251" grpId="0"/>
      <p:bldP spid="95252" grpId="0"/>
      <p:bldP spid="95253" grpId="0"/>
      <p:bldP spid="95254" grpId="0"/>
      <p:bldP spid="95255" grpId="0"/>
      <p:bldP spid="95256" grpId="0"/>
      <p:bldP spid="95257" grpId="0"/>
      <p:bldP spid="95258" grpId="0"/>
      <p:bldP spid="95259" grpId="0"/>
      <p:bldP spid="95260" grpId="0"/>
      <p:bldP spid="95261" grpId="0"/>
      <p:bldP spid="95262" grpId="0"/>
      <p:bldP spid="95263" grpId="0" animBg="1"/>
      <p:bldP spid="95263" grpId="1" animBg="1"/>
      <p:bldP spid="95264" grpId="0" animBg="1"/>
      <p:bldP spid="95264" grpId="1" animBg="1"/>
      <p:bldP spid="95265" grpId="0" animBg="1"/>
      <p:bldP spid="95265" grpId="1" animBg="1"/>
      <p:bldP spid="95266" grpId="0" animBg="1"/>
      <p:bldP spid="95266" grpId="1" animBg="1"/>
      <p:bldP spid="95266" grpId="2" animBg="1"/>
      <p:bldP spid="95267" grpId="0" animBg="1"/>
      <p:bldP spid="95268" grpId="0" animBg="1"/>
      <p:bldP spid="95268" grpId="1" animBg="1"/>
      <p:bldP spid="95269" grpId="0"/>
      <p:bldP spid="95270" grpId="0" animBg="1"/>
      <p:bldP spid="95271" grpId="0" animBg="1"/>
      <p:bldP spid="95272" grpId="0" animBg="1"/>
      <p:bldP spid="95273" grpId="0"/>
      <p:bldP spid="95274" grpId="0" animBg="1"/>
      <p:bldP spid="95275" grpId="0" animBg="1"/>
      <p:bldP spid="95276" grpId="0" animBg="1"/>
      <p:bldP spid="9527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补充</a:t>
            </a:r>
            <a:r>
              <a:rPr lang="en-US" altLang="zh-CN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矩阵相乘</a:t>
            </a:r>
          </a:p>
        </p:txBody>
      </p:sp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69" name="Object 6"/>
          <p:cNvGraphicFramePr>
            <a:graphicFrameLocks noChangeAspect="1"/>
          </p:cNvGraphicFramePr>
          <p:nvPr/>
        </p:nvGraphicFramePr>
        <p:xfrm>
          <a:off x="1143000" y="1160463"/>
          <a:ext cx="19812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5" name="公式" r:id="rId3" imgW="698500" imgH="241300" progId="Equation.3">
                  <p:embed/>
                </p:oleObj>
              </mc:Choice>
              <mc:Fallback>
                <p:oleObj name="公式" r:id="rId3" imgW="6985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60463"/>
                        <a:ext cx="19812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71" name="Object 8"/>
          <p:cNvGraphicFramePr>
            <a:graphicFrameLocks noChangeAspect="1"/>
          </p:cNvGraphicFramePr>
          <p:nvPr/>
        </p:nvGraphicFramePr>
        <p:xfrm>
          <a:off x="4267200" y="1131888"/>
          <a:ext cx="21336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6" name="公式" r:id="rId5" imgW="660113" imgH="241195" progId="Equation.3">
                  <p:embed/>
                </p:oleObj>
              </mc:Choice>
              <mc:Fallback>
                <p:oleObj name="公式" r:id="rId5" imgW="660113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131888"/>
                        <a:ext cx="21336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Line 10"/>
          <p:cNvSpPr>
            <a:spLocks noChangeShapeType="1"/>
          </p:cNvSpPr>
          <p:nvPr/>
        </p:nvSpPr>
        <p:spPr bwMode="auto">
          <a:xfrm>
            <a:off x="2895600" y="1752600"/>
            <a:ext cx="228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6019800" y="1828800"/>
            <a:ext cx="15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092" name="Object 12"/>
          <p:cNvGraphicFramePr>
            <a:graphicFrameLocks noChangeAspect="1"/>
          </p:cNvGraphicFramePr>
          <p:nvPr/>
        </p:nvGraphicFramePr>
        <p:xfrm>
          <a:off x="3124200" y="2762250"/>
          <a:ext cx="2362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7" name="公式" r:id="rId7" imgW="685800" imgH="241300" progId="Equation.3">
                  <p:embed/>
                </p:oleObj>
              </mc:Choice>
              <mc:Fallback>
                <p:oleObj name="公式" r:id="rId7" imgW="6858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62250"/>
                        <a:ext cx="23622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4" name="Line 14"/>
          <p:cNvSpPr>
            <a:spLocks noChangeShapeType="1"/>
          </p:cNvSpPr>
          <p:nvPr/>
        </p:nvSpPr>
        <p:spPr bwMode="auto">
          <a:xfrm>
            <a:off x="2743200" y="1828800"/>
            <a:ext cx="1066800" cy="990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 flipH="1">
            <a:off x="3962400" y="1752600"/>
            <a:ext cx="12954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6878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096" name="Object 16"/>
          <p:cNvGraphicFramePr>
            <a:graphicFrameLocks noChangeAspect="1"/>
          </p:cNvGraphicFramePr>
          <p:nvPr/>
        </p:nvGraphicFramePr>
        <p:xfrm>
          <a:off x="6248400" y="2316163"/>
          <a:ext cx="25908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8" name="公式" r:id="rId9" imgW="825500" imgH="431800" progId="Equation.3">
                  <p:embed/>
                </p:oleObj>
              </mc:Choice>
              <mc:Fallback>
                <p:oleObj name="公式" r:id="rId9" imgW="8255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16163"/>
                        <a:ext cx="2590800" cy="1341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098" name="Object 18"/>
          <p:cNvGraphicFramePr>
            <a:graphicFrameLocks noChangeAspect="1"/>
          </p:cNvGraphicFramePr>
          <p:nvPr/>
        </p:nvGraphicFramePr>
        <p:xfrm>
          <a:off x="331788" y="3967163"/>
          <a:ext cx="15049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9" name="公式" r:id="rId11" imgW="698500" imgH="457200" progId="Equation.3">
                  <p:embed/>
                </p:oleObj>
              </mc:Choice>
              <mc:Fallback>
                <p:oleObj name="公式" r:id="rId11" imgW="6985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3967163"/>
                        <a:ext cx="150495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Rectangle 2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100" name="Object 20"/>
          <p:cNvGraphicFramePr>
            <a:graphicFrameLocks noChangeAspect="1"/>
          </p:cNvGraphicFramePr>
          <p:nvPr/>
        </p:nvGraphicFramePr>
        <p:xfrm>
          <a:off x="4359275" y="4021138"/>
          <a:ext cx="39290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0" name="公式" r:id="rId13" imgW="1117115" imgH="215806" progId="Equation.3">
                  <p:embed/>
                </p:oleObj>
              </mc:Choice>
              <mc:Fallback>
                <p:oleObj name="公式" r:id="rId13" imgW="1117115" imgH="2158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4021138"/>
                        <a:ext cx="392906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Rectangle 2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85" name="Rectangle 2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104" name="Object 24"/>
          <p:cNvGraphicFramePr>
            <a:graphicFrameLocks noChangeAspect="1"/>
          </p:cNvGraphicFramePr>
          <p:nvPr/>
        </p:nvGraphicFramePr>
        <p:xfrm>
          <a:off x="1981200" y="3932238"/>
          <a:ext cx="21336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1" name="公式" r:id="rId15" imgW="889000" imgH="457200" progId="Equation.3">
                  <p:embed/>
                </p:oleObj>
              </mc:Choice>
              <mc:Fallback>
                <p:oleObj name="公式" r:id="rId15" imgW="88900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32238"/>
                        <a:ext cx="21336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7" name="Rectangle 2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106" name="Object 26"/>
          <p:cNvGraphicFramePr>
            <a:graphicFrameLocks noChangeAspect="1"/>
          </p:cNvGraphicFramePr>
          <p:nvPr/>
        </p:nvGraphicFramePr>
        <p:xfrm>
          <a:off x="5035550" y="4953000"/>
          <a:ext cx="31099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2" name="公式" r:id="rId17" imgW="863225" imgH="457002" progId="Equation.3">
                  <p:embed/>
                </p:oleObj>
              </mc:Choice>
              <mc:Fallback>
                <p:oleObj name="公式" r:id="rId17" imgW="863225" imgH="45700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4953000"/>
                        <a:ext cx="3109913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90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110" name="Object 30"/>
          <p:cNvGraphicFramePr>
            <a:graphicFrameLocks noChangeAspect="1"/>
          </p:cNvGraphicFramePr>
          <p:nvPr/>
        </p:nvGraphicFramePr>
        <p:xfrm>
          <a:off x="403225" y="5334000"/>
          <a:ext cx="40687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3" name="公式" r:id="rId19" imgW="1181100" imgH="228600" progId="Equation.3">
                  <p:embed/>
                </p:oleObj>
              </mc:Choice>
              <mc:Fallback>
                <p:oleObj name="公式" r:id="rId19" imgW="11811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5334000"/>
                        <a:ext cx="406876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685800" y="2524125"/>
            <a:ext cx="1703388" cy="819150"/>
          </a:xfrm>
          <a:prstGeom prst="wedgeRoundRectCallout">
            <a:avLst>
              <a:gd name="adj1" fmla="val 155722"/>
              <a:gd name="adj2" fmla="val 87032"/>
              <a:gd name="adj3" fmla="val 16667"/>
            </a:avLst>
          </a:prstGeom>
          <a:solidFill>
            <a:srgbClr val="FFFF00"/>
          </a:solidFill>
          <a:ln w="31750" algn="ctr">
            <a:solidFill>
              <a:srgbClr val="C0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布尔运算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4" grpId="0" animBg="1"/>
      <p:bldP spid="174095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7892" name="Rectangle 8"/>
          <p:cNvSpPr>
            <a:spLocks noChangeArrowheads="1"/>
          </p:cNvSpPr>
          <p:nvPr/>
        </p:nvSpPr>
        <p:spPr bwMode="auto">
          <a:xfrm>
            <a:off x="152400" y="609600"/>
            <a:ext cx="8704263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3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.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A={1,2,3}, B={2,3,4},  C={1,2,5}  </a:t>
            </a:r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 R={(1,2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),(2,2),(3,4)},   S={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(2,5),(3,1),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(4,2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)}</a:t>
            </a:r>
            <a:r>
              <a:rPr kumimoji="1" lang="zh-CN" altLang="en-US" sz="2800">
                <a:latin typeface="Times New Roman" pitchFamily="18" charset="0"/>
                <a:ea typeface="华文中宋" pitchFamily="2" charset="-122"/>
              </a:rPr>
              <a:t>，</a:t>
            </a:r>
            <a:r>
              <a:rPr kumimoji="1" lang="zh-CN" altLang="en-US" sz="2800">
                <a:solidFill>
                  <a:srgbClr val="FF0066"/>
                </a:solidFill>
                <a:latin typeface="Times New Roman" pitchFamily="18" charset="0"/>
                <a:ea typeface="华文中宋" pitchFamily="2" charset="-122"/>
              </a:rPr>
              <a:t>复合关系？</a:t>
            </a:r>
            <a:endParaRPr kumimoji="1" lang="zh-CN" altLang="en-US" sz="2800">
              <a:solidFill>
                <a:srgbClr val="FF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76200" y="2209800"/>
            <a:ext cx="8545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1" lang="en-US" altLang="zh-CN" sz="240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rPr>
              <a:t>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矩阵法</a:t>
            </a:r>
          </a:p>
        </p:txBody>
      </p:sp>
      <p:sp>
        <p:nvSpPr>
          <p:cNvPr id="37894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762000" y="2362200"/>
          <a:ext cx="64008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公式" r:id="rId3" imgW="2692400" imgH="711200" progId="Equation.3">
                  <p:embed/>
                </p:oleObj>
              </mc:Choice>
              <mc:Fallback>
                <p:oleObj name="公式" r:id="rId3" imgW="26924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6400800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13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3429000" y="4508500"/>
          <a:ext cx="20574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公式" r:id="rId5" imgW="812447" imgH="710891" progId="Equation.3">
                  <p:embed/>
                </p:oleObj>
              </mc:Choice>
              <mc:Fallback>
                <p:oleObj name="公式" r:id="rId5" imgW="812447" imgH="7108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08500"/>
                        <a:ext cx="20574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0" name="Line 14"/>
          <p:cNvSpPr>
            <a:spLocks noChangeShapeType="1"/>
          </p:cNvSpPr>
          <p:nvPr/>
        </p:nvSpPr>
        <p:spPr bwMode="auto">
          <a:xfrm>
            <a:off x="3810000" y="2819400"/>
            <a:ext cx="1371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5715000" y="2590800"/>
            <a:ext cx="0" cy="1295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5" grpId="0"/>
      <p:bldP spid="96270" grpId="0" animBg="1"/>
      <p:bldP spid="9627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8916" name="Text Box 8"/>
          <p:cNvSpPr txBox="1">
            <a:spLocks noChangeArrowheads="1"/>
          </p:cNvSpPr>
          <p:nvPr/>
        </p:nvSpPr>
        <p:spPr bwMode="auto">
          <a:xfrm>
            <a:off x="152400" y="641350"/>
            <a:ext cx="8778875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练习：</a:t>
            </a:r>
            <a:r>
              <a:rPr lang="en-US" altLang="zh-CN" sz="3600" b="0">
                <a:latin typeface="Times New Roman" pitchFamily="18" charset="0"/>
              </a:rPr>
              <a:t>X={1,2,3,4},Y={2,3,4},Z={1,2,3},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</a:rPr>
              <a:t>R={(x,y)|x∈X,y∈Y,x+y=6},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</a:rPr>
              <a:t>S={(y,z)|y∈Y,z∈Z,y-z=1}</a:t>
            </a:r>
            <a:r>
              <a:rPr lang="zh-CN" altLang="en-US" sz="3600" b="0">
                <a:latin typeface="Times New Roman" pitchFamily="18" charset="0"/>
              </a:rPr>
              <a:t>，求</a:t>
            </a:r>
            <a:r>
              <a:rPr lang="zh-CN" altLang="en-US" sz="3600" b="0">
                <a:latin typeface="Times New Roman" pitchFamily="18" charset="0"/>
                <a:ea typeface="楷体_GB2312" pitchFamily="49" charset="-122"/>
              </a:rPr>
              <a:t>复合关系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212725" y="3397250"/>
            <a:ext cx="552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解：</a:t>
            </a:r>
            <a:r>
              <a:rPr lang="en-US" altLang="zh-CN" sz="3600" b="0">
                <a:latin typeface="Times New Roman" pitchFamily="18" charset="0"/>
              </a:rPr>
              <a:t>R={(2,4),(3,3),(4,2)}</a:t>
            </a:r>
            <a:r>
              <a:rPr lang="zh-CN" altLang="en-US" sz="3600" b="0">
                <a:latin typeface="Times New Roman" pitchFamily="18" charset="0"/>
              </a:rPr>
              <a:t>， 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1219200" y="4724400"/>
            <a:ext cx="4105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</a:rPr>
              <a:t>S={(2,1),(3,2),(4,3)}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2.3.2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/>
      <p:bldP spid="972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</a:t>
            </a:r>
            <a:r>
              <a:rPr lang="en-US" altLang="zh-CN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复合关系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957388" y="1447800"/>
          <a:ext cx="45624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6" name="Equation" r:id="rId3" imgW="1076249" imgH="85649" progId="Equation.3">
                  <p:embed/>
                </p:oleObj>
              </mc:Choice>
              <mc:Fallback>
                <p:oleObj name="Equation" r:id="rId3" imgW="1076249" imgH="8564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1447800"/>
                        <a:ext cx="45624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1795463" y="2209800"/>
          <a:ext cx="2905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7" name="Equation" r:id="rId5" imgW="0" imgH="66751" progId="Equation.3">
                  <p:embed/>
                </p:oleObj>
              </mc:Choice>
              <mc:Fallback>
                <p:oleObj name="Equation" r:id="rId5" imgW="0" imgH="667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209800"/>
                        <a:ext cx="2905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6215063" y="2209800"/>
          <a:ext cx="2905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8" name="Equation" r:id="rId7" imgW="0" imgH="66751" progId="Equation.3">
                  <p:embed/>
                </p:oleObj>
              </mc:Choice>
              <mc:Fallback>
                <p:oleObj name="Equation" r:id="rId7" imgW="0" imgH="6675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2209800"/>
                        <a:ext cx="2905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1762125" y="2971800"/>
          <a:ext cx="4143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9" name="Equation" r:id="rId9" imgW="0" imgH="38100" progId="Equation.3">
                  <p:embed/>
                </p:oleObj>
              </mc:Choice>
              <mc:Fallback>
                <p:oleObj name="Equation" r:id="rId9" imgW="0" imgH="38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971800"/>
                        <a:ext cx="4143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3776663" y="2660650"/>
          <a:ext cx="414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0" name="Equation" r:id="rId11" imgW="0" imgH="38100" progId="Equation.3">
                  <p:embed/>
                </p:oleObj>
              </mc:Choice>
              <mc:Fallback>
                <p:oleObj name="Equation" r:id="rId11" imgW="0" imgH="38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2660650"/>
                        <a:ext cx="4143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6138863" y="3048000"/>
          <a:ext cx="414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1" name="Equation" r:id="rId13" imgW="0" imgH="38100" progId="Equation.3">
                  <p:embed/>
                </p:oleObj>
              </mc:Choice>
              <mc:Fallback>
                <p:oleObj name="Equation" r:id="rId13" imgW="0" imgH="38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3048000"/>
                        <a:ext cx="4143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803400" y="3913188"/>
          <a:ext cx="3730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2" name="Equation" r:id="rId15" imgW="0" imgH="66751" progId="Equation.3">
                  <p:embed/>
                </p:oleObj>
              </mc:Choice>
              <mc:Fallback>
                <p:oleObj name="Equation" r:id="rId15" imgW="0" imgH="667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913188"/>
                        <a:ext cx="3730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3776663" y="3581400"/>
          <a:ext cx="3730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3" name="Equation" r:id="rId17" imgW="0" imgH="66751" progId="Equation.3">
                  <p:embed/>
                </p:oleObj>
              </mc:Choice>
              <mc:Fallback>
                <p:oleObj name="Equation" r:id="rId17" imgW="0" imgH="667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3581400"/>
                        <a:ext cx="3730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6138863" y="3962400"/>
          <a:ext cx="3730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4" name="Equation" r:id="rId19" imgW="0" imgH="66751" progId="Equation.3">
                  <p:embed/>
                </p:oleObj>
              </mc:Choice>
              <mc:Fallback>
                <p:oleObj name="Equation" r:id="rId19" imgW="0" imgH="667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3962400"/>
                        <a:ext cx="3730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1762125" y="4868863"/>
          <a:ext cx="4143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5" name="Equation" r:id="rId21" imgW="0" imgH="38100" progId="Equation.3">
                  <p:embed/>
                </p:oleObj>
              </mc:Choice>
              <mc:Fallback>
                <p:oleObj name="Equation" r:id="rId21" imgW="0" imgH="38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868863"/>
                        <a:ext cx="41433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2" name="Object 18"/>
          <p:cNvGraphicFramePr>
            <a:graphicFrameLocks noChangeAspect="1"/>
          </p:cNvGraphicFramePr>
          <p:nvPr/>
        </p:nvGraphicFramePr>
        <p:xfrm>
          <a:off x="3776663" y="4495800"/>
          <a:ext cx="414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6" name="Equation" r:id="rId23" imgW="0" imgH="38100" progId="Equation.3">
                  <p:embed/>
                </p:oleObj>
              </mc:Choice>
              <mc:Fallback>
                <p:oleObj name="Equation" r:id="rId23" imgW="0" imgH="38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4495800"/>
                        <a:ext cx="41433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2252663" y="3276600"/>
            <a:ext cx="1481137" cy="1314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 flipV="1">
            <a:off x="2209800" y="3886200"/>
            <a:ext cx="1565275" cy="3238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 flipV="1">
            <a:off x="2286000" y="3067050"/>
            <a:ext cx="144780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 flipV="1">
            <a:off x="4038600" y="2438400"/>
            <a:ext cx="2100263" cy="476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7" name="Line 23"/>
          <p:cNvSpPr>
            <a:spLocks noChangeShapeType="1"/>
          </p:cNvSpPr>
          <p:nvPr/>
        </p:nvSpPr>
        <p:spPr bwMode="auto">
          <a:xfrm flipV="1">
            <a:off x="3962400" y="3276600"/>
            <a:ext cx="2176463" cy="5524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 flipV="1">
            <a:off x="4003675" y="4191000"/>
            <a:ext cx="2168525" cy="552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212725" y="774700"/>
            <a:ext cx="4613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</a:rPr>
              <a:t>R={(2,4),(3,3),(4,2)}</a:t>
            </a:r>
            <a:r>
              <a:rPr lang="zh-CN" altLang="en-US" sz="3600" b="0">
                <a:latin typeface="Times New Roman" pitchFamily="18" charset="0"/>
              </a:rPr>
              <a:t>， 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4572000" y="838200"/>
            <a:ext cx="4105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</a:rPr>
              <a:t>S={(2,1),(3,2),(4,3)} </a:t>
            </a:r>
          </a:p>
        </p:txBody>
      </p:sp>
      <p:sp>
        <p:nvSpPr>
          <p:cNvPr id="98331" name="Oval 27"/>
          <p:cNvSpPr>
            <a:spLocks noChangeArrowheads="1"/>
          </p:cNvSpPr>
          <p:nvPr/>
        </p:nvSpPr>
        <p:spPr bwMode="auto">
          <a:xfrm>
            <a:off x="3733800" y="29146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2" name="Oval 28"/>
          <p:cNvSpPr>
            <a:spLocks noChangeArrowheads="1"/>
          </p:cNvSpPr>
          <p:nvPr/>
        </p:nvSpPr>
        <p:spPr bwMode="auto">
          <a:xfrm>
            <a:off x="3733800" y="38290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3" name="Oval 29"/>
          <p:cNvSpPr>
            <a:spLocks noChangeArrowheads="1"/>
          </p:cNvSpPr>
          <p:nvPr/>
        </p:nvSpPr>
        <p:spPr bwMode="auto">
          <a:xfrm>
            <a:off x="6096000" y="4210050"/>
            <a:ext cx="152400" cy="152400"/>
          </a:xfrm>
          <a:prstGeom prst="ellipse">
            <a:avLst/>
          </a:prstGeom>
          <a:solidFill>
            <a:srgbClr val="800000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4" name="Oval 30"/>
          <p:cNvSpPr>
            <a:spLocks noChangeArrowheads="1"/>
          </p:cNvSpPr>
          <p:nvPr/>
        </p:nvSpPr>
        <p:spPr bwMode="auto">
          <a:xfrm>
            <a:off x="6096000" y="3295650"/>
            <a:ext cx="152400" cy="152400"/>
          </a:xfrm>
          <a:prstGeom prst="ellipse">
            <a:avLst/>
          </a:prstGeom>
          <a:solidFill>
            <a:srgbClr val="800000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5" name="Oval 31"/>
          <p:cNvSpPr>
            <a:spLocks noChangeArrowheads="1"/>
          </p:cNvSpPr>
          <p:nvPr/>
        </p:nvSpPr>
        <p:spPr bwMode="auto">
          <a:xfrm>
            <a:off x="6096000" y="2457450"/>
            <a:ext cx="152400" cy="152400"/>
          </a:xfrm>
          <a:prstGeom prst="ellipse">
            <a:avLst/>
          </a:prstGeom>
          <a:solidFill>
            <a:srgbClr val="800000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6" name="Oval 32"/>
          <p:cNvSpPr>
            <a:spLocks noChangeArrowheads="1"/>
          </p:cNvSpPr>
          <p:nvPr/>
        </p:nvSpPr>
        <p:spPr bwMode="auto">
          <a:xfrm>
            <a:off x="3733800" y="45910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2133600" y="31432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8" name="Oval 34"/>
          <p:cNvSpPr>
            <a:spLocks noChangeArrowheads="1"/>
          </p:cNvSpPr>
          <p:nvPr/>
        </p:nvSpPr>
        <p:spPr bwMode="auto">
          <a:xfrm>
            <a:off x="2133600" y="41338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9" name="Oval 35"/>
          <p:cNvSpPr>
            <a:spLocks noChangeArrowheads="1"/>
          </p:cNvSpPr>
          <p:nvPr/>
        </p:nvSpPr>
        <p:spPr bwMode="auto">
          <a:xfrm>
            <a:off x="2133600" y="50482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40" name="Oval 36"/>
          <p:cNvSpPr>
            <a:spLocks noChangeArrowheads="1"/>
          </p:cNvSpPr>
          <p:nvPr/>
        </p:nvSpPr>
        <p:spPr bwMode="auto">
          <a:xfrm>
            <a:off x="2133600" y="24574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grpSp>
        <p:nvGrpSpPr>
          <p:cNvPr id="98341" name="Group 37"/>
          <p:cNvGrpSpPr>
            <a:grpSpLocks/>
          </p:cNvGrpSpPr>
          <p:nvPr/>
        </p:nvGrpSpPr>
        <p:grpSpPr bwMode="auto">
          <a:xfrm>
            <a:off x="684213" y="5486400"/>
            <a:ext cx="7297737" cy="844550"/>
            <a:chOff x="336" y="3692"/>
            <a:chExt cx="4597" cy="532"/>
          </a:xfrm>
        </p:grpSpPr>
        <p:graphicFrame>
          <p:nvGraphicFramePr>
            <p:cNvPr id="39970" name="Object 38"/>
            <p:cNvGraphicFramePr>
              <a:graphicFrameLocks noChangeAspect="1"/>
            </p:cNvGraphicFramePr>
            <p:nvPr/>
          </p:nvGraphicFramePr>
          <p:xfrm>
            <a:off x="336" y="3692"/>
            <a:ext cx="989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7" name="Equation" r:id="rId25" imgW="209702" imgH="38100" progId="Equation.3">
                    <p:embed/>
                  </p:oleObj>
                </mc:Choice>
                <mc:Fallback>
                  <p:oleObj name="Equation" r:id="rId25" imgW="209702" imgH="381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3692"/>
                          <a:ext cx="989" cy="504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1" name="Object 39"/>
            <p:cNvGraphicFramePr>
              <a:graphicFrameLocks noChangeAspect="1"/>
            </p:cNvGraphicFramePr>
            <p:nvPr/>
          </p:nvGraphicFramePr>
          <p:xfrm>
            <a:off x="1766" y="3692"/>
            <a:ext cx="316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8" name="公式" r:id="rId27" imgW="1086002" imgH="57302" progId="Equation.3">
                    <p:embed/>
                  </p:oleObj>
                </mc:Choice>
                <mc:Fallback>
                  <p:oleObj name="公式" r:id="rId27" imgW="1086002" imgH="57302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3692"/>
                          <a:ext cx="3167" cy="532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2000" fill="hold"/>
                                        <p:tgtEl>
                                          <p:spTgt spid="983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2000" fill="hold"/>
                                        <p:tgtEl>
                                          <p:spTgt spid="983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2000" fill="hold"/>
                                        <p:tgtEl>
                                          <p:spTgt spid="98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19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7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3" grpId="0" animBg="1"/>
      <p:bldP spid="98323" grpId="1" animBg="1"/>
      <p:bldP spid="98324" grpId="0" animBg="1"/>
      <p:bldP spid="98324" grpId="1" animBg="1"/>
      <p:bldP spid="98325" grpId="0" animBg="1"/>
      <p:bldP spid="98325" grpId="1" animBg="1"/>
      <p:bldP spid="98326" grpId="0" animBg="1"/>
      <p:bldP spid="98326" grpId="1" animBg="1"/>
      <p:bldP spid="98327" grpId="0" animBg="1"/>
      <p:bldP spid="98327" grpId="1" animBg="1"/>
      <p:bldP spid="98328" grpId="0" animBg="1"/>
      <p:bldP spid="98328" grpId="1" animBg="1"/>
      <p:bldP spid="98329" grpId="0"/>
      <p:bldP spid="98330" grpId="0"/>
      <p:bldP spid="98331" grpId="0" animBg="1"/>
      <p:bldP spid="98332" grpId="0" animBg="1"/>
      <p:bldP spid="98333" grpId="0" animBg="1"/>
      <p:bldP spid="98334" grpId="0" animBg="1"/>
      <p:bldP spid="98335" grpId="0" animBg="1"/>
      <p:bldP spid="98336" grpId="0" animBg="1"/>
      <p:bldP spid="98337" grpId="0" animBg="1"/>
      <p:bldP spid="98338" grpId="0" animBg="1"/>
      <p:bldP spid="98339" grpId="0" animBg="1"/>
      <p:bldP spid="983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</a:t>
            </a:r>
            <a:r>
              <a:rPr lang="en-US" altLang="zh-CN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复合关系</a:t>
            </a: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188913" y="600075"/>
            <a:ext cx="8040687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2.1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分别表示从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、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的关系，则有</a:t>
            </a:r>
          </a:p>
        </p:txBody>
      </p: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1676400" y="2286000"/>
          <a:ext cx="579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公式" r:id="rId3" imgW="1459866" imgH="203112" progId="Equation.3">
                  <p:embed/>
                </p:oleObj>
              </mc:Choice>
              <mc:Fallback>
                <p:oleObj name="公式" r:id="rId3" imgW="145986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5791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AutoShape 9"/>
          <p:cNvSpPr>
            <a:spLocks noChangeArrowheads="1"/>
          </p:cNvSpPr>
          <p:nvPr/>
        </p:nvSpPr>
        <p:spPr bwMode="auto">
          <a:xfrm>
            <a:off x="7696200" y="2819400"/>
            <a:ext cx="1219200" cy="1905000"/>
          </a:xfrm>
          <a:prstGeom prst="cloudCallout">
            <a:avLst>
              <a:gd name="adj1" fmla="val -438671"/>
              <a:gd name="adj2" fmla="val -48667"/>
            </a:avLst>
          </a:prstGeom>
          <a:solidFill>
            <a:schemeClr val="accent1"/>
          </a:solidFill>
          <a:ln w="412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ea typeface="楷体_GB2312" pitchFamily="49" charset="-122"/>
              </a:rPr>
              <a:t>结合律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152400" y="3276600"/>
            <a:ext cx="2378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0066"/>
                </a:solidFill>
                <a:ea typeface="隶书" pitchFamily="49" charset="-122"/>
              </a:rPr>
              <a:t>性质：</a:t>
            </a:r>
          </a:p>
        </p:txBody>
      </p:sp>
      <p:sp>
        <p:nvSpPr>
          <p:cNvPr id="40969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9339" name="Object 11"/>
          <p:cNvGraphicFramePr>
            <a:graphicFrameLocks noChangeAspect="1"/>
          </p:cNvGraphicFramePr>
          <p:nvPr/>
        </p:nvGraphicFramePr>
        <p:xfrm>
          <a:off x="1752600" y="3124200"/>
          <a:ext cx="2057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公式" r:id="rId5" imgW="520700" imgH="228600" progId="Equation.3">
                  <p:embed/>
                </p:oleObj>
              </mc:Choice>
              <mc:Fallback>
                <p:oleObj name="公式" r:id="rId5" imgW="5207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20574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41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84625"/>
            <a:ext cx="33528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2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1676400" y="4857750"/>
          <a:ext cx="36576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公式" r:id="rId8" imgW="990170" imgH="190417" progId="Equation.3">
                  <p:embed/>
                </p:oleObj>
              </mc:Choice>
              <mc:Fallback>
                <p:oleObj name="公式" r:id="rId8" imgW="990170" imgH="1904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57750"/>
                        <a:ext cx="36576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9344" name="Object 16"/>
          <p:cNvGraphicFramePr>
            <a:graphicFrameLocks noChangeAspect="1"/>
          </p:cNvGraphicFramePr>
          <p:nvPr/>
        </p:nvGraphicFramePr>
        <p:xfrm>
          <a:off x="1600200" y="5681663"/>
          <a:ext cx="30480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公式" r:id="rId10" imgW="876300" imgH="228600" progId="Equation.3">
                  <p:embed/>
                </p:oleObj>
              </mc:Choice>
              <mc:Fallback>
                <p:oleObj name="公式" r:id="rId10" imgW="8763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81663"/>
                        <a:ext cx="30480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 animBg="1"/>
      <p:bldP spid="993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idx="1"/>
          </p:nvPr>
        </p:nvSpPr>
        <p:spPr>
          <a:xfrm>
            <a:off x="107950" y="838200"/>
            <a:ext cx="8915400" cy="2209800"/>
          </a:xfrm>
          <a:noFill/>
        </p:spPr>
        <p:txBody>
          <a:bodyPr/>
          <a:lstStyle/>
          <a:p>
            <a:pPr marL="0" indent="0" eaLnBrk="1" hangingPunct="1">
              <a:lnSpc>
                <a:spcPct val="135000"/>
              </a:lnSpc>
              <a:buFont typeface="Wingdings 2" pitchFamily="18" charset="2"/>
              <a:buNone/>
            </a:pPr>
            <a:r>
              <a:rPr lang="zh-CN" altLang="en-US" sz="3600" b="1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笛卡儿乘积：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、</a:t>
            </a:r>
            <a:r>
              <a:rPr lang="en-US" altLang="zh-CN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是两个集合，所有有序对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(x,y)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做成的集合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其中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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A,y</a:t>
            </a:r>
            <a:r>
              <a:rPr lang="en-US" altLang="zh-CN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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B)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，称为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的笛卡儿积。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228600" y="4114800"/>
            <a:ext cx="5781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宋体" pitchFamily="2" charset="-122"/>
              </a:rPr>
              <a:t>例</a:t>
            </a:r>
            <a:r>
              <a:rPr kumimoji="1" lang="en-US" altLang="zh-CN">
                <a:latin typeface="宋体" pitchFamily="2" charset="-122"/>
              </a:rPr>
              <a:t>1</a:t>
            </a:r>
            <a:r>
              <a:rPr kumimoji="1" lang="zh-CN" altLang="en-US">
                <a:latin typeface="宋体" pitchFamily="2" charset="-122"/>
              </a:rPr>
              <a:t>：</a:t>
            </a:r>
            <a:r>
              <a:rPr kumimoji="1" lang="en-US" altLang="zh-CN">
                <a:latin typeface="Times New Roman" pitchFamily="18" charset="0"/>
              </a:rPr>
              <a:t>A={a,b,c}, B={1,2},</a:t>
            </a: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1014413" y="4800600"/>
            <a:ext cx="751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kumimoji="1" lang="en-US" altLang="zh-CN" sz="360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>
                <a:solidFill>
                  <a:schemeClr val="hlink"/>
                </a:solidFill>
                <a:latin typeface="Times New Roman" pitchFamily="18" charset="0"/>
              </a:rPr>
              <a:t>B={(a,1),(a,2),(b,1),(b,2),(c,1),(c,2)}</a:t>
            </a:r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>
            <a:off x="2484438" y="5486400"/>
            <a:ext cx="17272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4356100" y="4876800"/>
            <a:ext cx="2087563" cy="647700"/>
          </a:xfrm>
          <a:prstGeom prst="rect">
            <a:avLst/>
          </a:prstGeom>
          <a:noFill/>
          <a:ln w="3810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sp>
        <p:nvSpPr>
          <p:cNvPr id="207883" name="Oval 11"/>
          <p:cNvSpPr>
            <a:spLocks noChangeArrowheads="1"/>
          </p:cNvSpPr>
          <p:nvPr/>
        </p:nvSpPr>
        <p:spPr bwMode="auto">
          <a:xfrm>
            <a:off x="6400800" y="4648200"/>
            <a:ext cx="2087563" cy="1079500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sp>
        <p:nvSpPr>
          <p:cNvPr id="6153" name="Rectangle 13"/>
          <p:cNvSpPr>
            <a:spLocks noChangeArrowheads="1"/>
          </p:cNvSpPr>
          <p:nvPr/>
        </p:nvSpPr>
        <p:spPr bwMode="auto">
          <a:xfrm>
            <a:off x="0" y="6858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07886" name="Text Box 14"/>
          <p:cNvSpPr txBox="1">
            <a:spLocks noChangeArrowheads="1"/>
          </p:cNvSpPr>
          <p:nvPr/>
        </p:nvSpPr>
        <p:spPr bwMode="auto">
          <a:xfrm>
            <a:off x="1662113" y="3048000"/>
            <a:ext cx="64150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B={(x,y)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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B}</a:t>
            </a:r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>
            <a:off x="1524000" y="3810000"/>
            <a:ext cx="1066800" cy="0"/>
          </a:xfrm>
          <a:prstGeom prst="line">
            <a:avLst/>
          </a:prstGeom>
          <a:noFill/>
          <a:ln w="889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3122613" y="2360613"/>
            <a:ext cx="26670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7889" name="AutoShape 17"/>
          <p:cNvSpPr>
            <a:spLocks noChangeArrowheads="1"/>
          </p:cNvSpPr>
          <p:nvPr/>
        </p:nvSpPr>
        <p:spPr bwMode="auto">
          <a:xfrm>
            <a:off x="5867400" y="2743200"/>
            <a:ext cx="1752600" cy="685800"/>
          </a:xfrm>
          <a:prstGeom prst="wedgeRoundRectCallout">
            <a:avLst>
              <a:gd name="adj1" fmla="val 20926"/>
              <a:gd name="adj2" fmla="val -137037"/>
              <a:gd name="adj3" fmla="val 16667"/>
            </a:avLst>
          </a:prstGeom>
          <a:solidFill>
            <a:srgbClr val="CC99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行楷" pitchFamily="2" charset="-122"/>
              </a:rPr>
              <a:t>第一集合</a:t>
            </a:r>
          </a:p>
        </p:txBody>
      </p:sp>
      <p:sp>
        <p:nvSpPr>
          <p:cNvPr id="207890" name="AutoShape 18"/>
          <p:cNvSpPr>
            <a:spLocks noChangeArrowheads="1"/>
          </p:cNvSpPr>
          <p:nvPr/>
        </p:nvSpPr>
        <p:spPr bwMode="auto">
          <a:xfrm>
            <a:off x="7543800" y="3733800"/>
            <a:ext cx="1600200" cy="914400"/>
          </a:xfrm>
          <a:prstGeom prst="wedgeRoundRectCallout">
            <a:avLst>
              <a:gd name="adj1" fmla="val -24704"/>
              <a:gd name="adj2" fmla="val -221704"/>
              <a:gd name="adj3" fmla="val 16667"/>
            </a:avLst>
          </a:prstGeom>
          <a:solidFill>
            <a:srgbClr val="CCFFFF"/>
          </a:solidFill>
          <a:ln w="5715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华文行楷" pitchFamily="2" charset="-122"/>
              </a:rPr>
              <a:t>第二集合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2.1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关系的预备知识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0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20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9" grpId="0"/>
      <p:bldP spid="207880" grpId="0"/>
      <p:bldP spid="207881" grpId="0" animBg="1"/>
      <p:bldP spid="207882" grpId="0" animBg="1"/>
      <p:bldP spid="207883" grpId="0" animBg="1"/>
      <p:bldP spid="207886" grpId="0"/>
      <p:bldP spid="207887" grpId="0" animBg="1"/>
      <p:bldP spid="207888" grpId="0" animBg="1"/>
      <p:bldP spid="207889" grpId="0" animBg="1"/>
      <p:bldP spid="20789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2.3.3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逆关系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457200" y="914400"/>
            <a:ext cx="441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逆关系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记为 </a:t>
            </a:r>
          </a:p>
        </p:txBody>
      </p:sp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1905000" y="1847850"/>
          <a:ext cx="4648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2" name="公式" r:id="rId3" imgW="1459866" imgH="253890" progId="Equation.3">
                  <p:embed/>
                </p:oleObj>
              </mc:Choice>
              <mc:Fallback>
                <p:oleObj name="公式" r:id="rId3" imgW="1459866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47850"/>
                        <a:ext cx="46482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3352800" y="1752600"/>
            <a:ext cx="990600" cy="838200"/>
          </a:xfrm>
          <a:prstGeom prst="rect">
            <a:avLst/>
          </a:prstGeom>
          <a:noFill/>
          <a:ln w="412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228600" y="2819400"/>
            <a:ext cx="839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Times New Roman" pitchFamily="18" charset="0"/>
              </a:rPr>
              <a:t>例</a:t>
            </a:r>
            <a:r>
              <a:rPr lang="en-US" altLang="zh-CN" b="0">
                <a:latin typeface="Times New Roman" pitchFamily="18" charset="0"/>
              </a:rPr>
              <a:t>4. A={1,2,3},  B={2,3,4}</a:t>
            </a:r>
            <a:r>
              <a:rPr lang="zh-CN" altLang="en-US" b="0">
                <a:latin typeface="Times New Roman" pitchFamily="18" charset="0"/>
              </a:rPr>
              <a:t>，</a:t>
            </a:r>
            <a:r>
              <a:rPr lang="en-US" altLang="zh-CN" b="0">
                <a:latin typeface="Times New Roman" pitchFamily="18" charset="0"/>
              </a:rPr>
              <a:t>R={(1,2),(2,2),(3,4)} </a:t>
            </a:r>
          </a:p>
        </p:txBody>
      </p:sp>
      <p:sp>
        <p:nvSpPr>
          <p:cNvPr id="41993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990600" y="3657600"/>
          <a:ext cx="43434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" name="公式" r:id="rId5" imgW="1511300" imgH="228600" progId="Equation.3">
                  <p:embed/>
                </p:oleObj>
              </mc:Choice>
              <mc:Fallback>
                <p:oleObj name="公式" r:id="rId5" imgW="1511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43434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0365" name="Object 13"/>
          <p:cNvGraphicFramePr>
            <a:graphicFrameLocks noChangeAspect="1"/>
          </p:cNvGraphicFramePr>
          <p:nvPr/>
        </p:nvGraphicFramePr>
        <p:xfrm>
          <a:off x="7086600" y="1704975"/>
          <a:ext cx="6175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4" name="公式" r:id="rId7" imgW="152268" imgH="203024" progId="Equation.3">
                  <p:embed/>
                </p:oleObj>
              </mc:Choice>
              <mc:Fallback>
                <p:oleObj name="公式" r:id="rId7" imgW="152268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04975"/>
                        <a:ext cx="6175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0367" name="Object 15"/>
          <p:cNvGraphicFramePr>
            <a:graphicFrameLocks noChangeAspect="1"/>
          </p:cNvGraphicFramePr>
          <p:nvPr/>
        </p:nvGraphicFramePr>
        <p:xfrm>
          <a:off x="1371600" y="4876800"/>
          <a:ext cx="19812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5" name="公式" r:id="rId9" imgW="749300" imgH="228600" progId="Equation.3">
                  <p:embed/>
                </p:oleObj>
              </mc:Choice>
              <mc:Fallback>
                <p:oleObj name="公式" r:id="rId9" imgW="7493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76800"/>
                        <a:ext cx="19812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152400" y="4387850"/>
            <a:ext cx="1844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0066"/>
                </a:solidFill>
                <a:ea typeface="隶书" pitchFamily="49" charset="-122"/>
              </a:rPr>
              <a:t>性质：</a:t>
            </a:r>
          </a:p>
        </p:txBody>
      </p:sp>
      <p:sp>
        <p:nvSpPr>
          <p:cNvPr id="42000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0370" name="Object 18"/>
          <p:cNvGraphicFramePr>
            <a:graphicFrameLocks noChangeAspect="1"/>
          </p:cNvGraphicFramePr>
          <p:nvPr/>
        </p:nvGraphicFramePr>
        <p:xfrm>
          <a:off x="3810000" y="4876800"/>
          <a:ext cx="3581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" name="公式" r:id="rId11" imgW="1270000" imgH="228600" progId="Equation.3">
                  <p:embed/>
                </p:oleObj>
              </mc:Choice>
              <mc:Fallback>
                <p:oleObj name="公式" r:id="rId11" imgW="12700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76800"/>
                        <a:ext cx="35814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1" grpId="0" animBg="1"/>
      <p:bldP spid="100362" grpId="0"/>
      <p:bldP spid="10036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6"/>
          <p:cNvSpPr txBox="1">
            <a:spLocks noChangeArrowheads="1"/>
          </p:cNvSpPr>
          <p:nvPr/>
        </p:nvSpPr>
        <p:spPr bwMode="auto">
          <a:xfrm>
            <a:off x="838200" y="2524125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dirty="0">
                <a:solidFill>
                  <a:srgbClr val="CC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§2.4 </a:t>
            </a:r>
            <a:r>
              <a:rPr lang="zh-CN" altLang="en-US" sz="5400" dirty="0">
                <a:solidFill>
                  <a:srgbClr val="CC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关系的重要性质</a:t>
            </a:r>
          </a:p>
        </p:txBody>
      </p:sp>
      <p:sp>
        <p:nvSpPr>
          <p:cNvPr id="2" name="爆炸形 2 1"/>
          <p:cNvSpPr>
            <a:spLocks noChangeArrowheads="1"/>
          </p:cNvSpPr>
          <p:nvPr/>
        </p:nvSpPr>
        <p:spPr bwMode="auto">
          <a:xfrm>
            <a:off x="5562600" y="3657600"/>
            <a:ext cx="3124200" cy="1219200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0160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</a:p>
        </p:txBody>
      </p:sp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330200" y="838200"/>
            <a:ext cx="8813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自反：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，如对任意的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x∈A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(x,x)∈R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自反的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6019800" y="1600200"/>
            <a:ext cx="2057400" cy="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20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</a:rPr>
              <a:t>例</a:t>
            </a:r>
            <a:r>
              <a:rPr lang="en-US" altLang="zh-CN">
                <a:latin typeface="宋体" pitchFamily="2" charset="-122"/>
              </a:rPr>
              <a:t>1</a:t>
            </a:r>
            <a:r>
              <a:rPr lang="zh-CN" altLang="en-US">
                <a:latin typeface="宋体" pitchFamily="2" charset="-122"/>
              </a:rPr>
              <a:t>：</a:t>
            </a:r>
            <a:r>
              <a:rPr lang="en-US" altLang="zh-CN">
                <a:latin typeface="Times New Roman" pitchFamily="18" charset="0"/>
              </a:rPr>
              <a:t>A={1,2,3}, R={(1,1),(1,2),(2,2),(2,3),(3,3)}</a:t>
            </a:r>
          </a:p>
        </p:txBody>
      </p:sp>
      <p:sp>
        <p:nvSpPr>
          <p:cNvPr id="45064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1525588" y="5119688"/>
          <a:ext cx="51022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公式" r:id="rId3" imgW="1663700" imgH="215900" progId="Equation.3">
                  <p:embed/>
                </p:oleObj>
              </mc:Choice>
              <mc:Fallback>
                <p:oleObj name="公式" r:id="rId3" imgW="16637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5119688"/>
                        <a:ext cx="510222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4" name="Oval 14"/>
          <p:cNvSpPr>
            <a:spLocks noChangeArrowheads="1"/>
          </p:cNvSpPr>
          <p:nvPr/>
        </p:nvSpPr>
        <p:spPr bwMode="auto">
          <a:xfrm>
            <a:off x="1905000" y="4038600"/>
            <a:ext cx="1295400" cy="914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grpSp>
        <p:nvGrpSpPr>
          <p:cNvPr id="102417" name="Group 17"/>
          <p:cNvGrpSpPr>
            <a:grpSpLocks/>
          </p:cNvGrpSpPr>
          <p:nvPr/>
        </p:nvGrpSpPr>
        <p:grpSpPr bwMode="auto">
          <a:xfrm>
            <a:off x="3581400" y="2479675"/>
            <a:ext cx="1903413" cy="1538288"/>
            <a:chOff x="2256" y="1562"/>
            <a:chExt cx="1199" cy="969"/>
          </a:xfrm>
        </p:grpSpPr>
        <p:graphicFrame>
          <p:nvGraphicFramePr>
            <p:cNvPr id="45068" name="Object 8"/>
            <p:cNvGraphicFramePr>
              <a:graphicFrameLocks noChangeAspect="1"/>
            </p:cNvGraphicFramePr>
            <p:nvPr/>
          </p:nvGraphicFramePr>
          <p:xfrm>
            <a:off x="2256" y="1968"/>
            <a:ext cx="1199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7" name="公式" r:id="rId5" imgW="469696" imgH="215806" progId="Equation.3">
                    <p:embed/>
                  </p:oleObj>
                </mc:Choice>
                <mc:Fallback>
                  <p:oleObj name="公式" r:id="rId5" imgW="469696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968"/>
                          <a:ext cx="1199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AutoShape 16"/>
            <p:cNvSpPr>
              <a:spLocks noChangeArrowheads="1"/>
            </p:cNvSpPr>
            <p:nvPr/>
          </p:nvSpPr>
          <p:spPr bwMode="auto">
            <a:xfrm>
              <a:off x="2739" y="1562"/>
              <a:ext cx="286" cy="407"/>
            </a:xfrm>
            <a:prstGeom prst="upDownArrow">
              <a:avLst>
                <a:gd name="adj1" fmla="val 50000"/>
                <a:gd name="adj2" fmla="val 28462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 animBg="1"/>
      <p:bldP spid="102411" grpId="0"/>
      <p:bldP spid="1024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81313" y="4926013"/>
            <a:ext cx="2681287" cy="560387"/>
          </a:xfrm>
          <a:prstGeom prst="rect">
            <a:avLst/>
          </a:prstGeom>
          <a:solidFill>
            <a:srgbClr val="66FF66"/>
          </a:solidFill>
          <a:ln w="4445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03444" name="Group 20"/>
          <p:cNvGrpSpPr>
            <a:grpSpLocks/>
          </p:cNvGrpSpPr>
          <p:nvPr/>
        </p:nvGrpSpPr>
        <p:grpSpPr bwMode="auto">
          <a:xfrm>
            <a:off x="365125" y="693738"/>
            <a:ext cx="8469313" cy="1846262"/>
            <a:chOff x="230" y="437"/>
            <a:chExt cx="5335" cy="1163"/>
          </a:xfrm>
        </p:grpSpPr>
        <p:sp>
          <p:nvSpPr>
            <p:cNvPr id="46098" name="Text Box 7"/>
            <p:cNvSpPr txBox="1">
              <a:spLocks noChangeArrowheads="1"/>
            </p:cNvSpPr>
            <p:nvPr/>
          </p:nvSpPr>
          <p:spPr bwMode="auto">
            <a:xfrm>
              <a:off x="230" y="437"/>
              <a:ext cx="5335" cy="1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4000">
                  <a:solidFill>
                    <a:srgbClr val="FF0066"/>
                  </a:solidFill>
                  <a:ea typeface="隶书" pitchFamily="49" charset="-122"/>
                </a:rPr>
                <a:t>反自反：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在集合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的关系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R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，如对任意的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x∈A</a:t>
              </a:r>
              <a:r>
                <a:rPr lang="zh-CN" altLang="en-US" sz="3600">
                  <a:latin typeface="Times New Roman" pitchFamily="18" charset="0"/>
                  <a:ea typeface="楷体_GB2312" pitchFamily="49" charset="-122"/>
                </a:rPr>
                <a:t>，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有       ，则称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R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是</a:t>
              </a:r>
              <a:r>
                <a:rPr lang="zh-CN" altLang="en-US" sz="3600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反自反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的。</a:t>
              </a:r>
            </a:p>
          </p:txBody>
        </p:sp>
        <p:graphicFrame>
          <p:nvGraphicFramePr>
            <p:cNvPr id="46099" name="Object 8"/>
            <p:cNvGraphicFramePr>
              <a:graphicFrameLocks noChangeAspect="1"/>
            </p:cNvGraphicFramePr>
            <p:nvPr/>
          </p:nvGraphicFramePr>
          <p:xfrm>
            <a:off x="1440" y="1178"/>
            <a:ext cx="110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6" name="公式" r:id="rId3" imgW="622030" imgH="203112" progId="Equation.3">
                    <p:embed/>
                  </p:oleObj>
                </mc:Choice>
                <mc:Fallback>
                  <p:oleObj name="公式" r:id="rId3" imgW="622030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178"/>
                          <a:ext cx="1104" cy="35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228600" y="3505200"/>
            <a:ext cx="8545513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2. 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A={1,2,3}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上的下列关系是自反、反自反？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   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(1) 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3" pitchFamily="18" charset="2"/>
              </a:rPr>
              <a:t>≤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关系？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   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(2) 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&lt; 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关系？</a:t>
            </a:r>
            <a:endParaRPr kumimoji="1" lang="zh-CN" altLang="en-US" sz="280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   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(3) R={(1,1),(2,2),(2,3)}</a:t>
            </a:r>
            <a:r>
              <a:rPr kumimoji="1" lang="zh-CN" altLang="en-US" sz="26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？         </a:t>
            </a:r>
            <a:endParaRPr kumimoji="1" lang="zh-CN" altLang="en-US" sz="2200">
              <a:solidFill>
                <a:schemeClr val="tx2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1295400" y="4724400"/>
            <a:ext cx="1066800" cy="0"/>
          </a:xfrm>
          <a:prstGeom prst="line">
            <a:avLst/>
          </a:prstGeom>
          <a:noFill/>
          <a:ln w="603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6" name="Oval 12"/>
          <p:cNvSpPr>
            <a:spLocks noChangeArrowheads="1"/>
          </p:cNvSpPr>
          <p:nvPr/>
        </p:nvSpPr>
        <p:spPr bwMode="auto">
          <a:xfrm>
            <a:off x="1295400" y="4724400"/>
            <a:ext cx="1303338" cy="736600"/>
          </a:xfrm>
          <a:prstGeom prst="ellipse">
            <a:avLst/>
          </a:prstGeom>
          <a:noFill/>
          <a:ln w="603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1295400" y="5943600"/>
            <a:ext cx="3581400" cy="0"/>
          </a:xfrm>
          <a:prstGeom prst="line">
            <a:avLst/>
          </a:prstGeom>
          <a:noFill/>
          <a:ln w="603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60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6092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5943600" y="3048000"/>
          <a:ext cx="2133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公式" r:id="rId5" imgW="710891" imgH="215806" progId="Equation.3">
                  <p:embed/>
                </p:oleObj>
              </mc:Choice>
              <mc:Fallback>
                <p:oleObj name="公式" r:id="rId5" imgW="710891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048000"/>
                        <a:ext cx="2133600" cy="6572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366713" y="5791200"/>
            <a:ext cx="87772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66"/>
                </a:solidFill>
                <a:ea typeface="隶书" pitchFamily="49" charset="-122"/>
              </a:rPr>
              <a:t>一个关系不是自反的，不一定就是反自反的？</a:t>
            </a:r>
          </a:p>
        </p:txBody>
      </p: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2881313" y="4192588"/>
            <a:ext cx="60340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{(1,1),(1,2),(1,3),(2,2),(2,3),(3,3)}</a:t>
            </a:r>
          </a:p>
        </p:txBody>
      </p:sp>
      <p:sp>
        <p:nvSpPr>
          <p:cNvPr id="103447" name="Text Box 23"/>
          <p:cNvSpPr txBox="1">
            <a:spLocks noChangeArrowheads="1"/>
          </p:cNvSpPr>
          <p:nvPr/>
        </p:nvSpPr>
        <p:spPr bwMode="auto">
          <a:xfrm>
            <a:off x="3048000" y="4752975"/>
            <a:ext cx="32004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{(1,2),(1,3),(2,3)}</a:t>
            </a:r>
          </a:p>
        </p:txBody>
      </p:sp>
      <p:sp>
        <p:nvSpPr>
          <p:cNvPr id="103448" name="AutoShape 24"/>
          <p:cNvSpPr>
            <a:spLocks noChangeArrowheads="1"/>
          </p:cNvSpPr>
          <p:nvPr/>
        </p:nvSpPr>
        <p:spPr bwMode="auto">
          <a:xfrm>
            <a:off x="6638925" y="2419350"/>
            <a:ext cx="219075" cy="646113"/>
          </a:xfrm>
          <a:prstGeom prst="upDownArrow">
            <a:avLst>
              <a:gd name="adj1" fmla="val 50000"/>
              <a:gd name="adj2" fmla="val 58986"/>
            </a:avLst>
          </a:prstGeom>
          <a:solidFill>
            <a:srgbClr val="FFFF00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3434" grpId="0"/>
      <p:bldP spid="103435" grpId="0" animBg="1"/>
      <p:bldP spid="103436" grpId="0" animBg="1"/>
      <p:bldP spid="103437" grpId="0" animBg="1"/>
      <p:bldP spid="103445" grpId="0"/>
      <p:bldP spid="103446" grpId="0"/>
      <p:bldP spid="103447" grpId="0"/>
      <p:bldP spid="10344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433388" y="3505200"/>
            <a:ext cx="8177212" cy="2133600"/>
          </a:xfrm>
          <a:prstGeom prst="rect">
            <a:avLst/>
          </a:prstGeom>
          <a:solidFill>
            <a:srgbClr val="F4E1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SzPct val="60000"/>
              <a:buFont typeface="Wingdings" pitchFamily="2" charset="2"/>
              <a:buNone/>
            </a:pPr>
            <a:r>
              <a:rPr kumimoji="1" lang="zh-CN" altLang="en-US" sz="3000">
                <a:latin typeface="Times New Roman" pitchFamily="18" charset="0"/>
                <a:ea typeface="华文中宋" pitchFamily="2" charset="-122"/>
              </a:rPr>
              <a:t>问题：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自反性、反自反性在关系图中的特点？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      在关系矩阵中的特点？  </a:t>
            </a:r>
            <a:endParaRPr kumimoji="1" lang="zh-CN" altLang="en-US" sz="3000"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228600" y="760413"/>
            <a:ext cx="863282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练习：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A={a,b,c,d},R1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R2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R3</a:t>
            </a:r>
            <a:r>
              <a:rPr lang="zh-CN" altLang="pt-BR"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pt-BR">
                <a:latin typeface="Times New Roman" pitchFamily="18" charset="0"/>
                <a:ea typeface="楷体_GB2312" pitchFamily="49" charset="-122"/>
              </a:rPr>
              <a:t>上的关系，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R1={(a,a),(a,c),(b,b),(b,c),(c,c),(d,a),(d,d)}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endParaRPr lang="zh-CN" altLang="pt-BR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>
                <a:latin typeface="Times New Roman" pitchFamily="18" charset="0"/>
                <a:ea typeface="楷体_GB2312" pitchFamily="49" charset="-122"/>
              </a:rPr>
              <a:t>R2={(a,c),(a,d),(b,d),(c,d),(d,c)}, </a:t>
            </a:r>
            <a:r>
              <a:rPr lang="zh-CN" altLang="pt-BR">
                <a:latin typeface="楷体_GB2312" pitchFamily="49" charset="-122"/>
                <a:ea typeface="楷体_GB2312" pitchFamily="49" charset="-122"/>
              </a:rPr>
              <a:t>自反？反自反？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8132" name="Text Box 8"/>
          <p:cNvSpPr txBox="1">
            <a:spLocks noChangeArrowheads="1"/>
          </p:cNvSpPr>
          <p:nvPr/>
        </p:nvSpPr>
        <p:spPr bwMode="auto">
          <a:xfrm>
            <a:off x="1524000" y="1798638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3217863" y="1828800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48134" name="Oval 11"/>
          <p:cNvSpPr>
            <a:spLocks noChangeArrowheads="1"/>
          </p:cNvSpPr>
          <p:nvPr/>
        </p:nvSpPr>
        <p:spPr bwMode="auto">
          <a:xfrm>
            <a:off x="1447800" y="3952875"/>
            <a:ext cx="515938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35" name="Text Box 12"/>
          <p:cNvSpPr txBox="1">
            <a:spLocks noChangeArrowheads="1"/>
          </p:cNvSpPr>
          <p:nvPr/>
        </p:nvSpPr>
        <p:spPr bwMode="auto">
          <a:xfrm>
            <a:off x="1524000" y="3886200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48136" name="Oval 13"/>
          <p:cNvSpPr>
            <a:spLocks noChangeArrowheads="1"/>
          </p:cNvSpPr>
          <p:nvPr/>
        </p:nvSpPr>
        <p:spPr bwMode="auto">
          <a:xfrm>
            <a:off x="3141663" y="4029075"/>
            <a:ext cx="515937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37" name="Text Box 14"/>
          <p:cNvSpPr txBox="1">
            <a:spLocks noChangeArrowheads="1"/>
          </p:cNvSpPr>
          <p:nvPr/>
        </p:nvSpPr>
        <p:spPr bwMode="auto">
          <a:xfrm>
            <a:off x="3200400" y="3886200"/>
            <a:ext cx="3381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48138" name="Oval 43"/>
          <p:cNvSpPr>
            <a:spLocks noChangeArrowheads="1"/>
          </p:cNvSpPr>
          <p:nvPr/>
        </p:nvSpPr>
        <p:spPr bwMode="auto">
          <a:xfrm>
            <a:off x="3124200" y="1905000"/>
            <a:ext cx="515938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39" name="Oval 44"/>
          <p:cNvSpPr>
            <a:spLocks noChangeArrowheads="1"/>
          </p:cNvSpPr>
          <p:nvPr/>
        </p:nvSpPr>
        <p:spPr bwMode="auto">
          <a:xfrm>
            <a:off x="1447800" y="1905000"/>
            <a:ext cx="515938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6541" name="Oval 45"/>
          <p:cNvSpPr>
            <a:spLocks noChangeArrowheads="1"/>
          </p:cNvSpPr>
          <p:nvPr/>
        </p:nvSpPr>
        <p:spPr bwMode="auto">
          <a:xfrm>
            <a:off x="3657600" y="4267200"/>
            <a:ext cx="381000" cy="457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6544" name="Oval 48"/>
          <p:cNvSpPr>
            <a:spLocks noChangeArrowheads="1"/>
          </p:cNvSpPr>
          <p:nvPr/>
        </p:nvSpPr>
        <p:spPr bwMode="auto">
          <a:xfrm>
            <a:off x="1143000" y="4191000"/>
            <a:ext cx="304800" cy="3810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6547" name="Oval 51"/>
          <p:cNvSpPr>
            <a:spLocks noChangeArrowheads="1"/>
          </p:cNvSpPr>
          <p:nvPr/>
        </p:nvSpPr>
        <p:spPr bwMode="auto">
          <a:xfrm>
            <a:off x="3657600" y="2133600"/>
            <a:ext cx="304800" cy="3810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6548" name="Oval 52"/>
          <p:cNvSpPr>
            <a:spLocks noChangeArrowheads="1"/>
          </p:cNvSpPr>
          <p:nvPr/>
        </p:nvSpPr>
        <p:spPr bwMode="auto">
          <a:xfrm>
            <a:off x="1143000" y="1981200"/>
            <a:ext cx="304800" cy="3810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6549" name="Line 53"/>
          <p:cNvSpPr>
            <a:spLocks noChangeShapeType="1"/>
          </p:cNvSpPr>
          <p:nvPr/>
        </p:nvSpPr>
        <p:spPr bwMode="auto">
          <a:xfrm>
            <a:off x="1295400" y="1981200"/>
            <a:ext cx="76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51" name="Line 55"/>
          <p:cNvSpPr>
            <a:spLocks noChangeShapeType="1"/>
          </p:cNvSpPr>
          <p:nvPr/>
        </p:nvSpPr>
        <p:spPr bwMode="auto">
          <a:xfrm>
            <a:off x="3810000" y="2133600"/>
            <a:ext cx="76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52" name="Line 56"/>
          <p:cNvSpPr>
            <a:spLocks noChangeShapeType="1"/>
          </p:cNvSpPr>
          <p:nvPr/>
        </p:nvSpPr>
        <p:spPr bwMode="auto">
          <a:xfrm>
            <a:off x="1295400" y="4191000"/>
            <a:ext cx="76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53" name="Line 57"/>
          <p:cNvSpPr>
            <a:spLocks noChangeShapeType="1"/>
          </p:cNvSpPr>
          <p:nvPr/>
        </p:nvSpPr>
        <p:spPr bwMode="auto">
          <a:xfrm>
            <a:off x="3810000" y="4267200"/>
            <a:ext cx="76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54" name="Line 58"/>
          <p:cNvSpPr>
            <a:spLocks noChangeShapeType="1"/>
          </p:cNvSpPr>
          <p:nvPr/>
        </p:nvSpPr>
        <p:spPr bwMode="auto">
          <a:xfrm>
            <a:off x="1905000" y="2438400"/>
            <a:ext cx="129540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55" name="Line 59"/>
          <p:cNvSpPr>
            <a:spLocks noChangeShapeType="1"/>
          </p:cNvSpPr>
          <p:nvPr/>
        </p:nvSpPr>
        <p:spPr bwMode="auto">
          <a:xfrm>
            <a:off x="3429000" y="2590800"/>
            <a:ext cx="0" cy="144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56" name="Line 60"/>
          <p:cNvSpPr>
            <a:spLocks noChangeShapeType="1"/>
          </p:cNvSpPr>
          <p:nvPr/>
        </p:nvSpPr>
        <p:spPr bwMode="auto">
          <a:xfrm flipV="1">
            <a:off x="1676400" y="25908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151" name="Text Box 61"/>
          <p:cNvSpPr txBox="1">
            <a:spLocks noChangeArrowheads="1"/>
          </p:cNvSpPr>
          <p:nvPr/>
        </p:nvSpPr>
        <p:spPr bwMode="auto">
          <a:xfrm>
            <a:off x="2271713" y="660400"/>
            <a:ext cx="8302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/>
              <a:t>R1</a:t>
            </a:r>
          </a:p>
        </p:txBody>
      </p:sp>
      <p:sp>
        <p:nvSpPr>
          <p:cNvPr id="48152" name="Text Box 62"/>
          <p:cNvSpPr txBox="1">
            <a:spLocks noChangeArrowheads="1"/>
          </p:cNvSpPr>
          <p:nvPr/>
        </p:nvSpPr>
        <p:spPr bwMode="auto">
          <a:xfrm>
            <a:off x="6248400" y="593725"/>
            <a:ext cx="830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/>
              <a:t>R2</a:t>
            </a:r>
          </a:p>
        </p:txBody>
      </p:sp>
      <p:sp>
        <p:nvSpPr>
          <p:cNvPr id="48153" name="Text Box 63"/>
          <p:cNvSpPr txBox="1">
            <a:spLocks noChangeArrowheads="1"/>
          </p:cNvSpPr>
          <p:nvPr/>
        </p:nvSpPr>
        <p:spPr bwMode="auto">
          <a:xfrm>
            <a:off x="5791200" y="3886200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48154" name="Oval 64"/>
          <p:cNvSpPr>
            <a:spLocks noChangeArrowheads="1"/>
          </p:cNvSpPr>
          <p:nvPr/>
        </p:nvSpPr>
        <p:spPr bwMode="auto">
          <a:xfrm>
            <a:off x="7561263" y="4029075"/>
            <a:ext cx="515937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55" name="Oval 65"/>
          <p:cNvSpPr>
            <a:spLocks noChangeArrowheads="1"/>
          </p:cNvSpPr>
          <p:nvPr/>
        </p:nvSpPr>
        <p:spPr bwMode="auto">
          <a:xfrm>
            <a:off x="7485063" y="1905000"/>
            <a:ext cx="515937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56" name="Oval 66"/>
          <p:cNvSpPr>
            <a:spLocks noChangeArrowheads="1"/>
          </p:cNvSpPr>
          <p:nvPr/>
        </p:nvSpPr>
        <p:spPr bwMode="auto">
          <a:xfrm>
            <a:off x="5715000" y="1905000"/>
            <a:ext cx="515938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57" name="Text Box 67"/>
          <p:cNvSpPr txBox="1">
            <a:spLocks noChangeArrowheads="1"/>
          </p:cNvSpPr>
          <p:nvPr/>
        </p:nvSpPr>
        <p:spPr bwMode="auto">
          <a:xfrm>
            <a:off x="5853113" y="1722438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48158" name="Text Box 68"/>
          <p:cNvSpPr txBox="1">
            <a:spLocks noChangeArrowheads="1"/>
          </p:cNvSpPr>
          <p:nvPr/>
        </p:nvSpPr>
        <p:spPr bwMode="auto">
          <a:xfrm>
            <a:off x="7529513" y="1798638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48159" name="Text Box 70"/>
          <p:cNvSpPr txBox="1">
            <a:spLocks noChangeArrowheads="1"/>
          </p:cNvSpPr>
          <p:nvPr/>
        </p:nvSpPr>
        <p:spPr bwMode="auto">
          <a:xfrm>
            <a:off x="7662863" y="3932238"/>
            <a:ext cx="338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48160" name="Oval 71"/>
          <p:cNvSpPr>
            <a:spLocks noChangeArrowheads="1"/>
          </p:cNvSpPr>
          <p:nvPr/>
        </p:nvSpPr>
        <p:spPr bwMode="auto">
          <a:xfrm>
            <a:off x="5729288" y="4033838"/>
            <a:ext cx="519112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106574" name="Group 78"/>
          <p:cNvGrpSpPr>
            <a:grpSpLocks/>
          </p:cNvGrpSpPr>
          <p:nvPr/>
        </p:nvGrpSpPr>
        <p:grpSpPr bwMode="auto">
          <a:xfrm>
            <a:off x="5943600" y="2438400"/>
            <a:ext cx="1676400" cy="2057400"/>
            <a:chOff x="3744" y="1536"/>
            <a:chExt cx="1056" cy="1296"/>
          </a:xfrm>
        </p:grpSpPr>
        <p:sp>
          <p:nvSpPr>
            <p:cNvPr id="48163" name="Line 72"/>
            <p:cNvSpPr>
              <a:spLocks noChangeShapeType="1"/>
            </p:cNvSpPr>
            <p:nvPr/>
          </p:nvSpPr>
          <p:spPr bwMode="auto">
            <a:xfrm>
              <a:off x="3888" y="1536"/>
              <a:ext cx="864" cy="1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4" name="Line 73"/>
            <p:cNvSpPr>
              <a:spLocks noChangeShapeType="1"/>
            </p:cNvSpPr>
            <p:nvPr/>
          </p:nvSpPr>
          <p:spPr bwMode="auto">
            <a:xfrm>
              <a:off x="3744" y="1632"/>
              <a:ext cx="0" cy="9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5" name="Line 75"/>
            <p:cNvSpPr>
              <a:spLocks noChangeShapeType="1"/>
            </p:cNvSpPr>
            <p:nvPr/>
          </p:nvSpPr>
          <p:spPr bwMode="auto">
            <a:xfrm flipH="1">
              <a:off x="3888" y="1536"/>
              <a:ext cx="864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6" name="Line 76"/>
            <p:cNvSpPr>
              <a:spLocks noChangeShapeType="1"/>
            </p:cNvSpPr>
            <p:nvPr/>
          </p:nvSpPr>
          <p:spPr bwMode="auto">
            <a:xfrm flipH="1">
              <a:off x="3936" y="2784"/>
              <a:ext cx="816" cy="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7" name="Line 77"/>
            <p:cNvSpPr>
              <a:spLocks noChangeShapeType="1"/>
            </p:cNvSpPr>
            <p:nvPr/>
          </p:nvSpPr>
          <p:spPr bwMode="auto">
            <a:xfrm>
              <a:off x="3936" y="2688"/>
              <a:ext cx="86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6575" name="Text Box 79"/>
          <p:cNvSpPr txBox="1">
            <a:spLocks noChangeArrowheads="1"/>
          </p:cNvSpPr>
          <p:nvPr/>
        </p:nvSpPr>
        <p:spPr bwMode="auto">
          <a:xfrm>
            <a:off x="647700" y="4816475"/>
            <a:ext cx="84963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若关系是</a:t>
            </a:r>
            <a:r>
              <a:rPr lang="zh-CN" altLang="pt-BR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自反</a:t>
            </a: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的，则其关系图中每个结点都</a:t>
            </a:r>
            <a:r>
              <a:rPr lang="zh-CN" altLang="pt-BR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有环</a:t>
            </a: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800">
                <a:ea typeface="楷体_GB2312" pitchFamily="49" charset="-122"/>
              </a:rPr>
              <a:t>若是</a:t>
            </a:r>
            <a:r>
              <a:rPr lang="zh-CN" altLang="pt-BR" sz="2800">
                <a:solidFill>
                  <a:srgbClr val="FF3399"/>
                </a:solidFill>
                <a:ea typeface="楷体_GB2312" pitchFamily="49" charset="-122"/>
              </a:rPr>
              <a:t>反自反</a:t>
            </a:r>
            <a:r>
              <a:rPr lang="zh-CN" altLang="pt-BR" sz="2800">
                <a:ea typeface="楷体_GB2312" pitchFamily="49" charset="-122"/>
              </a:rPr>
              <a:t>的，则其关系图中每个结点都</a:t>
            </a:r>
            <a:r>
              <a:rPr lang="zh-CN" altLang="pt-BR" sz="2800">
                <a:solidFill>
                  <a:srgbClr val="FF3399"/>
                </a:solidFill>
                <a:ea typeface="楷体_GB2312" pitchFamily="49" charset="-122"/>
              </a:rPr>
              <a:t>没有环</a:t>
            </a:r>
            <a:endParaRPr lang="zh-CN" altLang="en-US" sz="2800">
              <a:solidFill>
                <a:srgbClr val="FF3399"/>
              </a:solidFill>
              <a:ea typeface="楷体_GB2312" pitchFamily="49" charset="-122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41" grpId="0" animBg="1"/>
      <p:bldP spid="106541" grpId="1" animBg="1"/>
      <p:bldP spid="106544" grpId="0" animBg="1"/>
      <p:bldP spid="106544" grpId="1" animBg="1"/>
      <p:bldP spid="106547" grpId="0" animBg="1"/>
      <p:bldP spid="106547" grpId="1" animBg="1"/>
      <p:bldP spid="106548" grpId="0" animBg="1"/>
      <p:bldP spid="106548" grpId="1" animBg="1"/>
      <p:bldP spid="106549" grpId="0" animBg="1"/>
      <p:bldP spid="106551" grpId="0" animBg="1"/>
      <p:bldP spid="106552" grpId="0" animBg="1"/>
      <p:bldP spid="106553" grpId="0" animBg="1"/>
      <p:bldP spid="106554" grpId="0" animBg="1"/>
      <p:bldP spid="106555" grpId="0" animBg="1"/>
      <p:bldP spid="106556" grpId="0" animBg="1"/>
      <p:bldP spid="10657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9157" name="Object 6"/>
          <p:cNvGraphicFramePr>
            <a:graphicFrameLocks noChangeAspect="1"/>
          </p:cNvGraphicFramePr>
          <p:nvPr/>
        </p:nvGraphicFramePr>
        <p:xfrm>
          <a:off x="685800" y="1355725"/>
          <a:ext cx="3581400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5" name="公式" r:id="rId3" imgW="1333500" imgH="914400" progId="Equation.3">
                  <p:embed/>
                </p:oleObj>
              </mc:Choice>
              <mc:Fallback>
                <p:oleObj name="公式" r:id="rId3" imgW="13335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55725"/>
                        <a:ext cx="3581400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9159" name="Object 8"/>
          <p:cNvGraphicFramePr>
            <a:graphicFrameLocks noChangeAspect="1"/>
          </p:cNvGraphicFramePr>
          <p:nvPr/>
        </p:nvGraphicFramePr>
        <p:xfrm>
          <a:off x="4876800" y="1270000"/>
          <a:ext cx="35052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公式" r:id="rId5" imgW="1346200" imgH="914400" progId="Equation.3">
                  <p:embed/>
                </p:oleObj>
              </mc:Choice>
              <mc:Fallback>
                <p:oleObj name="公式" r:id="rId5" imgW="13462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70000"/>
                        <a:ext cx="35052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2057400" y="1447800"/>
            <a:ext cx="304800" cy="4572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2667000" y="1990725"/>
            <a:ext cx="200025" cy="5238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3276600" y="2600325"/>
            <a:ext cx="200025" cy="5238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3838575" y="3133725"/>
            <a:ext cx="200025" cy="5238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6" name="Oval 16"/>
          <p:cNvSpPr>
            <a:spLocks noChangeArrowheads="1"/>
          </p:cNvSpPr>
          <p:nvPr/>
        </p:nvSpPr>
        <p:spPr bwMode="auto">
          <a:xfrm>
            <a:off x="6781800" y="1828800"/>
            <a:ext cx="381000" cy="5334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7" name="Oval 17"/>
          <p:cNvSpPr>
            <a:spLocks noChangeArrowheads="1"/>
          </p:cNvSpPr>
          <p:nvPr/>
        </p:nvSpPr>
        <p:spPr bwMode="auto">
          <a:xfrm>
            <a:off x="6172200" y="1295400"/>
            <a:ext cx="533400" cy="4572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8" name="Oval 18"/>
          <p:cNvSpPr>
            <a:spLocks noChangeArrowheads="1"/>
          </p:cNvSpPr>
          <p:nvPr/>
        </p:nvSpPr>
        <p:spPr bwMode="auto">
          <a:xfrm>
            <a:off x="7239000" y="2438400"/>
            <a:ext cx="533400" cy="5334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9" name="Oval 19"/>
          <p:cNvSpPr>
            <a:spLocks noChangeArrowheads="1"/>
          </p:cNvSpPr>
          <p:nvPr/>
        </p:nvSpPr>
        <p:spPr bwMode="auto">
          <a:xfrm>
            <a:off x="7848600" y="3124200"/>
            <a:ext cx="457200" cy="3810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111125" y="3886200"/>
            <a:ext cx="9185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若关系是</a:t>
            </a:r>
            <a:r>
              <a:rPr lang="zh-CN" altLang="pt-BR" sz="28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自反</a:t>
            </a: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的，其关系矩阵主对角线上的</a:t>
            </a:r>
            <a:r>
              <a:rPr lang="zh-CN" altLang="pt-BR" sz="28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元素为</a:t>
            </a:r>
            <a:r>
              <a:rPr lang="pt-BR" altLang="zh-CN" sz="28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若是</a:t>
            </a:r>
            <a:r>
              <a:rPr lang="zh-CN" altLang="pt-BR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反自反的</a:t>
            </a: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，其关系矩阵主对角线上的</a:t>
            </a:r>
            <a:r>
              <a:rPr lang="zh-CN" altLang="pt-BR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元素全为</a:t>
            </a:r>
            <a:r>
              <a:rPr lang="pt-BR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pt-BR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1" grpId="0" animBg="1"/>
      <p:bldP spid="107532" grpId="0" animBg="1"/>
      <p:bldP spid="107533" grpId="0" animBg="1"/>
      <p:bldP spid="107534" grpId="0" animBg="1"/>
      <p:bldP spid="107536" grpId="0" animBg="1"/>
      <p:bldP spid="107537" grpId="0" animBg="1"/>
      <p:bldP spid="107538" grpId="0" animBg="1"/>
      <p:bldP spid="107539" grpId="0" animBg="1"/>
      <p:bldP spid="10754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28600" y="693738"/>
            <a:ext cx="7924800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对称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：在集合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上的关系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，如果有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(x,y)∈R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，必有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(y,x)∈R</a:t>
            </a:r>
            <a:endParaRPr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0181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304800" y="3352800"/>
            <a:ext cx="81375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</a:rPr>
              <a:t>例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>
                <a:latin typeface="宋体" pitchFamily="2" charset="-122"/>
              </a:rPr>
              <a:t>. </a:t>
            </a:r>
            <a:r>
              <a:rPr lang="en-US" altLang="zh-CN">
                <a:latin typeface="Times New Roman" pitchFamily="18" charset="0"/>
              </a:rPr>
              <a:t>R={(a,b),(b,a),(a,c),(c,a),(c,c)}</a:t>
            </a:r>
            <a:r>
              <a:rPr lang="zh-CN" altLang="en-US">
                <a:latin typeface="宋体" pitchFamily="2" charset="-122"/>
              </a:rPr>
              <a:t>是对称的</a:t>
            </a:r>
            <a:r>
              <a:rPr lang="en-US" altLang="zh-CN">
                <a:latin typeface="宋体" pitchFamily="2" charset="-122"/>
              </a:rPr>
              <a:t>?</a:t>
            </a:r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2209800" y="4191000"/>
            <a:ext cx="6096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2895600" y="4191000"/>
            <a:ext cx="838200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7024688" y="3429000"/>
            <a:ext cx="1052512" cy="739775"/>
          </a:xfrm>
          <a:prstGeom prst="ellipse">
            <a:avLst/>
          </a:prstGeom>
          <a:noFill/>
          <a:ln w="635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0186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0187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08566" name="Group 22"/>
          <p:cNvGrpSpPr>
            <a:grpSpLocks/>
          </p:cNvGrpSpPr>
          <p:nvPr/>
        </p:nvGrpSpPr>
        <p:grpSpPr bwMode="auto">
          <a:xfrm>
            <a:off x="5757863" y="2505075"/>
            <a:ext cx="2166937" cy="812800"/>
            <a:chOff x="3627" y="1578"/>
            <a:chExt cx="1365" cy="512"/>
          </a:xfrm>
        </p:grpSpPr>
        <p:graphicFrame>
          <p:nvGraphicFramePr>
            <p:cNvPr id="50189" name="Object 14"/>
            <p:cNvGraphicFramePr>
              <a:graphicFrameLocks noChangeAspect="1"/>
            </p:cNvGraphicFramePr>
            <p:nvPr/>
          </p:nvGraphicFramePr>
          <p:xfrm>
            <a:off x="4032" y="1728"/>
            <a:ext cx="96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9" name="公式" r:id="rId3" imgW="508000" imgH="190500" progId="Equation.3">
                    <p:embed/>
                  </p:oleObj>
                </mc:Choice>
                <mc:Fallback>
                  <p:oleObj name="公式" r:id="rId3" imgW="508000" imgH="190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728"/>
                          <a:ext cx="960" cy="362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0" name="AutoShape 21"/>
            <p:cNvSpPr>
              <a:spLocks noChangeArrowheads="1"/>
            </p:cNvSpPr>
            <p:nvPr/>
          </p:nvSpPr>
          <p:spPr bwMode="auto">
            <a:xfrm>
              <a:off x="3627" y="1578"/>
              <a:ext cx="358" cy="407"/>
            </a:xfrm>
            <a:prstGeom prst="upDownArrow">
              <a:avLst>
                <a:gd name="adj1" fmla="val 50000"/>
                <a:gd name="adj2" fmla="val 22737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/>
      <p:bldP spid="108554" grpId="0"/>
      <p:bldP spid="108555" grpId="0" animBg="1"/>
      <p:bldP spid="108556" grpId="0" animBg="1"/>
      <p:bldP spid="10855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214313" y="762000"/>
            <a:ext cx="8548687" cy="1849438"/>
          </a:xfrm>
          <a:prstGeom prst="rect">
            <a:avLst/>
          </a:prstGeom>
          <a:solidFill>
            <a:srgbClr val="CCFFCC"/>
          </a:solidFill>
          <a:ln w="1905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tabLst>
                <a:tab pos="62865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tabLst>
                <a:tab pos="62865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反对称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：在集合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上的关系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，如果有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           (x,y)∈R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x≠y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，必有 </a:t>
            </a:r>
            <a:endParaRPr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203" name="Object 5"/>
          <p:cNvGraphicFramePr>
            <a:graphicFrameLocks noChangeAspect="1"/>
          </p:cNvGraphicFramePr>
          <p:nvPr/>
        </p:nvGraphicFramePr>
        <p:xfrm>
          <a:off x="5943600" y="1871663"/>
          <a:ext cx="1905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0" name="公式" r:id="rId3" imgW="634725" imgH="203112" progId="Equation.3">
                  <p:embed/>
                </p:oleObj>
              </mc:Choice>
              <mc:Fallback>
                <p:oleObj name="公式" r:id="rId3" imgW="6347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871663"/>
                        <a:ext cx="1905000" cy="5969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304800" y="4114800"/>
            <a:ext cx="845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</a:rPr>
              <a:t>例</a:t>
            </a:r>
            <a:r>
              <a:rPr lang="en-US" altLang="zh-CN">
                <a:latin typeface="宋体" pitchFamily="2" charset="-122"/>
              </a:rPr>
              <a:t>4. </a:t>
            </a:r>
            <a:r>
              <a:rPr lang="en-US" altLang="zh-CN">
                <a:latin typeface="Times New Roman" pitchFamily="18" charset="0"/>
              </a:rPr>
              <a:t>R={(a,a),(a,b),(a,c),(c,c)}</a:t>
            </a:r>
            <a:r>
              <a:rPr lang="zh-CN" altLang="en-US">
                <a:latin typeface="宋体" pitchFamily="2" charset="-122"/>
              </a:rPr>
              <a:t>是对称的</a:t>
            </a:r>
            <a:r>
              <a:rPr lang="en-US" altLang="zh-CN">
                <a:latin typeface="宋体" pitchFamily="2" charset="-122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宋体" pitchFamily="2" charset="-122"/>
              </a:rPr>
              <a:t>    </a:t>
            </a:r>
            <a:r>
              <a:rPr lang="zh-CN" altLang="en-US">
                <a:latin typeface="宋体" pitchFamily="2" charset="-122"/>
              </a:rPr>
              <a:t>反对称</a:t>
            </a:r>
            <a:r>
              <a:rPr lang="en-US" altLang="zh-CN">
                <a:latin typeface="宋体" pitchFamily="2" charset="-122"/>
              </a:rPr>
              <a:t>?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2209800" y="4953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>
            <a:off x="2971800" y="4343400"/>
            <a:ext cx="914400" cy="5429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90479" name="Line 15"/>
          <p:cNvSpPr>
            <a:spLocks noChangeShapeType="1"/>
          </p:cNvSpPr>
          <p:nvPr/>
        </p:nvSpPr>
        <p:spPr bwMode="auto">
          <a:xfrm>
            <a:off x="4800600" y="4876800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0480" name="Oval 16"/>
          <p:cNvSpPr>
            <a:spLocks noChangeArrowheads="1"/>
          </p:cNvSpPr>
          <p:nvPr/>
        </p:nvSpPr>
        <p:spPr bwMode="auto">
          <a:xfrm>
            <a:off x="3886200" y="4267200"/>
            <a:ext cx="914400" cy="7143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90481" name="Line 17"/>
          <p:cNvSpPr>
            <a:spLocks noChangeShapeType="1"/>
          </p:cNvSpPr>
          <p:nvPr/>
        </p:nvSpPr>
        <p:spPr bwMode="auto">
          <a:xfrm>
            <a:off x="1143000" y="56388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0483" name="Object 19"/>
          <p:cNvGraphicFramePr>
            <a:graphicFrameLocks noChangeAspect="1"/>
          </p:cNvGraphicFramePr>
          <p:nvPr/>
        </p:nvGraphicFramePr>
        <p:xfrm>
          <a:off x="2895600" y="5486400"/>
          <a:ext cx="5638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1" name="公式" r:id="rId5" imgW="1905000" imgH="228600" progId="Equation.3">
                  <p:embed/>
                </p:oleObj>
              </mc:Choice>
              <mc:Fallback>
                <p:oleObj name="公式" r:id="rId5" imgW="19050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86400"/>
                        <a:ext cx="5638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496" name="Group 32"/>
          <p:cNvGrpSpPr>
            <a:grpSpLocks/>
          </p:cNvGrpSpPr>
          <p:nvPr/>
        </p:nvGrpSpPr>
        <p:grpSpPr bwMode="auto">
          <a:xfrm>
            <a:off x="2946400" y="2686050"/>
            <a:ext cx="2184400" cy="1270000"/>
            <a:chOff x="1856" y="1692"/>
            <a:chExt cx="1376" cy="800"/>
          </a:xfrm>
        </p:grpSpPr>
        <p:graphicFrame>
          <p:nvGraphicFramePr>
            <p:cNvPr id="51214" name="Object 8"/>
            <p:cNvGraphicFramePr>
              <a:graphicFrameLocks noChangeAspect="1"/>
            </p:cNvGraphicFramePr>
            <p:nvPr/>
          </p:nvGraphicFramePr>
          <p:xfrm>
            <a:off x="1856" y="2112"/>
            <a:ext cx="137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2" name="公式" r:id="rId7" imgW="825500" imgH="228600" progId="Equation.3">
                    <p:embed/>
                  </p:oleObj>
                </mc:Choice>
                <mc:Fallback>
                  <p:oleObj name="公式" r:id="rId7" imgW="8255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2112"/>
                          <a:ext cx="1376" cy="38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5" name="AutoShape 31"/>
            <p:cNvSpPr>
              <a:spLocks noChangeArrowheads="1"/>
            </p:cNvSpPr>
            <p:nvPr/>
          </p:nvSpPr>
          <p:spPr bwMode="auto">
            <a:xfrm>
              <a:off x="2307" y="1692"/>
              <a:ext cx="138" cy="407"/>
            </a:xfrm>
            <a:prstGeom prst="upDownArrow">
              <a:avLst>
                <a:gd name="adj1" fmla="val 50000"/>
                <a:gd name="adj2" fmla="val 58986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4" grpId="0"/>
      <p:bldP spid="190475" grpId="0" animBg="1"/>
      <p:bldP spid="190478" grpId="0" animBg="1"/>
      <p:bldP spid="190479" grpId="0" animBg="1"/>
      <p:bldP spid="190480" grpId="0" animBg="1"/>
      <p:bldP spid="19048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185738" y="731838"/>
            <a:ext cx="8396287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宋体" pitchFamily="2" charset="-122"/>
              </a:rPr>
              <a:t>例</a:t>
            </a:r>
            <a:r>
              <a:rPr lang="en-US" altLang="zh-CN" sz="2800">
                <a:latin typeface="Times New Roman" pitchFamily="18" charset="0"/>
              </a:rPr>
              <a:t>5</a:t>
            </a:r>
            <a:r>
              <a:rPr lang="en-US" altLang="zh-CN" sz="2800">
                <a:latin typeface="宋体" pitchFamily="2" charset="-122"/>
              </a:rPr>
              <a:t>.</a:t>
            </a:r>
            <a:r>
              <a:rPr lang="zh-CN" altLang="en-US" sz="2800">
                <a:latin typeface="宋体" pitchFamily="2" charset="-122"/>
              </a:rPr>
              <a:t>平面上三角形集合上的“相似”关系是对称的、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宋体" pitchFamily="2" charset="-122"/>
              </a:rPr>
              <a:t>反对称的？ 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214313" y="2162175"/>
            <a:ext cx="8642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>
                <a:latin typeface="Times New Roman" pitchFamily="18" charset="0"/>
              </a:rPr>
              <a:t>6</a:t>
            </a:r>
            <a:r>
              <a:rPr lang="en-US" altLang="zh-CN" sz="2800"/>
              <a:t>. </a:t>
            </a:r>
            <a:r>
              <a:rPr lang="en-US" altLang="zh-CN" sz="2800">
                <a:latin typeface="Times New Roman" pitchFamily="18" charset="0"/>
              </a:rPr>
              <a:t>A={ 1, 2, 3 }</a:t>
            </a:r>
            <a:r>
              <a:rPr lang="zh-CN" altLang="en-US" sz="2800"/>
              <a:t>上的</a:t>
            </a:r>
            <a:r>
              <a:rPr lang="en-US" altLang="zh-CN" sz="2800"/>
              <a:t>&lt;</a:t>
            </a:r>
            <a:r>
              <a:rPr lang="zh-CN" altLang="en-US" sz="2800"/>
              <a:t>、≤关系是反对称的、对称的？</a:t>
            </a:r>
          </a:p>
        </p:txBody>
      </p:sp>
      <p:sp>
        <p:nvSpPr>
          <p:cNvPr id="109576" name="Oval 8"/>
          <p:cNvSpPr>
            <a:spLocks noChangeArrowheads="1"/>
          </p:cNvSpPr>
          <p:nvPr/>
        </p:nvSpPr>
        <p:spPr bwMode="auto">
          <a:xfrm>
            <a:off x="3505200" y="2159000"/>
            <a:ext cx="463550" cy="736600"/>
          </a:xfrm>
          <a:prstGeom prst="ellipse">
            <a:avLst/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7" name="Oval 9"/>
          <p:cNvSpPr>
            <a:spLocks noChangeArrowheads="1"/>
          </p:cNvSpPr>
          <p:nvPr/>
        </p:nvSpPr>
        <p:spPr bwMode="auto">
          <a:xfrm>
            <a:off x="6934200" y="817563"/>
            <a:ext cx="1905000" cy="727075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5410200" y="2260600"/>
            <a:ext cx="1600200" cy="558800"/>
          </a:xfrm>
          <a:prstGeom prst="rect">
            <a:avLst/>
          </a:prstGeom>
          <a:noFill/>
          <a:ln w="539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152400" y="3578225"/>
            <a:ext cx="83820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>
                <a:latin typeface="Times New Roman" pitchFamily="18" charset="0"/>
              </a:rPr>
              <a:t>7. R={(1,2),(2,1),(2,3)}</a:t>
            </a:r>
            <a:r>
              <a:rPr lang="zh-CN" altLang="en-US" sz="2800"/>
              <a:t>是对称的还是反对称的？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      </a:t>
            </a:r>
            <a:r>
              <a:rPr lang="en-US" altLang="zh-CN" sz="2800">
                <a:latin typeface="Times New Roman" pitchFamily="18" charset="0"/>
              </a:rPr>
              <a:t>S={(1,1),(2,2),(3,3)}</a:t>
            </a:r>
            <a:r>
              <a:rPr lang="zh-CN" altLang="en-US" sz="2800"/>
              <a:t>是对称的还是反对称的？ </a:t>
            </a:r>
          </a:p>
        </p:txBody>
      </p:sp>
      <p:sp>
        <p:nvSpPr>
          <p:cNvPr id="109580" name="Line 12"/>
          <p:cNvSpPr>
            <a:spLocks noChangeShapeType="1"/>
          </p:cNvSpPr>
          <p:nvPr/>
        </p:nvSpPr>
        <p:spPr bwMode="auto">
          <a:xfrm>
            <a:off x="1447800" y="4267200"/>
            <a:ext cx="1371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3048000" y="3810000"/>
            <a:ext cx="838200" cy="523875"/>
          </a:xfrm>
          <a:prstGeom prst="rect">
            <a:avLst/>
          </a:prstGeom>
          <a:noFill/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4343400" y="3657600"/>
            <a:ext cx="762000" cy="60960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6172200" y="3733800"/>
            <a:ext cx="914400" cy="45720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1219200" y="4394200"/>
            <a:ext cx="2514600" cy="558800"/>
          </a:xfrm>
          <a:prstGeom prst="rect">
            <a:avLst/>
          </a:prstGeom>
          <a:noFill/>
          <a:ln w="539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4114800" y="4419600"/>
            <a:ext cx="762000" cy="558800"/>
          </a:xfrm>
          <a:prstGeom prst="rect">
            <a:avLst/>
          </a:prstGeom>
          <a:noFill/>
          <a:ln w="539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5867400" y="4343400"/>
            <a:ext cx="1524000" cy="558800"/>
          </a:xfrm>
          <a:prstGeom prst="rect">
            <a:avLst/>
          </a:prstGeom>
          <a:noFill/>
          <a:ln w="539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>
            <a:off x="685800" y="1447800"/>
            <a:ext cx="685800" cy="68580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7239000" y="2133600"/>
            <a:ext cx="1066800" cy="91440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/>
      <p:bldP spid="109576" grpId="0" animBg="1"/>
      <p:bldP spid="109577" grpId="0" animBg="1"/>
      <p:bldP spid="109578" grpId="0" animBg="1"/>
      <p:bldP spid="109579" grpId="0"/>
      <p:bldP spid="109580" grpId="0" animBg="1"/>
      <p:bldP spid="109581" grpId="0" animBg="1"/>
      <p:bldP spid="109582" grpId="0" animBg="1"/>
      <p:bldP spid="109583" grpId="0" animBg="1"/>
      <p:bldP spid="109584" grpId="0" animBg="1"/>
      <p:bldP spid="109585" grpId="0" animBg="1"/>
      <p:bldP spid="109586" grpId="0" animBg="1"/>
      <p:bldP spid="109587" grpId="0" animBg="1"/>
      <p:bldP spid="1095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838200" y="2057400"/>
            <a:ext cx="8129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kumimoji="1" lang="en-US" altLang="zh-CN" sz="360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>
                <a:solidFill>
                  <a:schemeClr val="hlink"/>
                </a:solidFill>
                <a:latin typeface="Times New Roman" pitchFamily="18" charset="0"/>
              </a:rPr>
              <a:t>A={(1,a),(1,b),(1,c),(2,a),(2,b),(2,c)}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228600" y="1066800"/>
            <a:ext cx="685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宋体" pitchFamily="2" charset="-122"/>
              </a:rPr>
              <a:t>例</a:t>
            </a:r>
            <a:r>
              <a:rPr kumimoji="1" lang="en-US" altLang="zh-CN">
                <a:latin typeface="宋体" pitchFamily="2" charset="-122"/>
              </a:rPr>
              <a:t>1</a:t>
            </a:r>
            <a:r>
              <a:rPr kumimoji="1" lang="zh-CN" altLang="en-US">
                <a:latin typeface="宋体" pitchFamily="2" charset="-122"/>
              </a:rPr>
              <a:t>：</a:t>
            </a:r>
            <a:r>
              <a:rPr kumimoji="1" lang="en-US" altLang="zh-CN">
                <a:latin typeface="Times New Roman" pitchFamily="18" charset="0"/>
              </a:rPr>
              <a:t>A={a,b,c}, B={1,2},B </a:t>
            </a:r>
            <a:r>
              <a:rPr kumimoji="1" lang="en-US" altLang="zh-CN" sz="3600">
                <a:sym typeface="Symbol" pitchFamily="18" charset="2"/>
              </a:rPr>
              <a:t></a:t>
            </a:r>
            <a:r>
              <a:rPr kumimoji="1" lang="en-US" altLang="zh-CN" sz="3600"/>
              <a:t>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？</a:t>
            </a:r>
          </a:p>
        </p:txBody>
      </p:sp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0" y="6858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2428875" y="3260725"/>
            <a:ext cx="6905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</a:rPr>
              <a:t>？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3419475" y="3294063"/>
            <a:ext cx="13811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36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 </a:t>
            </a:r>
            <a:r>
              <a:rPr kumimoji="1" lang="en-US" altLang="zh-CN" sz="3600">
                <a:solidFill>
                  <a:srgbClr val="006600"/>
                </a:solidFill>
                <a:sym typeface="Symbol" pitchFamily="18" charset="2"/>
              </a:rPr>
              <a:t>=</a:t>
            </a:r>
          </a:p>
        </p:txBody>
      </p:sp>
      <p:sp>
        <p:nvSpPr>
          <p:cNvPr id="2" name="矩形标注 1"/>
          <p:cNvSpPr>
            <a:spLocks noChangeArrowheads="1"/>
          </p:cNvSpPr>
          <p:nvPr/>
        </p:nvSpPr>
        <p:spPr bwMode="auto">
          <a:xfrm>
            <a:off x="6238875" y="4389438"/>
            <a:ext cx="1000125" cy="1617662"/>
          </a:xfrm>
          <a:prstGeom prst="wedgeRectCallout">
            <a:avLst>
              <a:gd name="adj1" fmla="val -121519"/>
              <a:gd name="adj2" fmla="val -160875"/>
            </a:avLst>
          </a:prstGeom>
          <a:solidFill>
            <a:srgbClr val="66FF66"/>
          </a:solidFill>
          <a:ln w="34925" algn="ctr">
            <a:solidFill>
              <a:srgbClr val="C0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600"/>
              <a:t>6</a:t>
            </a:r>
            <a:endParaRPr lang="zh-CN" altLang="en-US" sz="6600"/>
          </a:p>
        </p:txBody>
      </p:sp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1066800" y="2819400"/>
            <a:ext cx="7315200" cy="76200"/>
          </a:xfrm>
          <a:prstGeom prst="line">
            <a:avLst/>
          </a:prstGeom>
          <a:noFill/>
          <a:ln w="1016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2.1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关系的预备知识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/>
      <p:bldP spid="76813" grpId="0"/>
      <p:bldP spid="76818" grpId="0"/>
      <p:bldP spid="76819" grpId="0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76200" y="638175"/>
            <a:ext cx="87630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39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>
                <a:latin typeface="Times New Roman" pitchFamily="18" charset="0"/>
              </a:rPr>
              <a:t>8</a:t>
            </a:r>
            <a:r>
              <a:rPr lang="en-US" altLang="zh-CN" sz="2800"/>
              <a:t> </a:t>
            </a:r>
            <a:r>
              <a:rPr lang="en-US" altLang="zh-CN" sz="2800">
                <a:latin typeface="Times New Roman" pitchFamily="18" charset="0"/>
              </a:rPr>
              <a:t>A={a,b,c,d},R4={(a,b),(a,d),(b,a),(c,c),(d,a)},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R5 ={(a,a),(a,c),(b,c),(d,a),(d,b)},</a:t>
            </a:r>
            <a:r>
              <a:rPr lang="zh-CN" altLang="pt-BR" sz="2800"/>
              <a:t>对称？反对称？</a:t>
            </a:r>
            <a:endParaRPr lang="zh-CN" altLang="en-US" sz="2800"/>
          </a:p>
        </p:txBody>
      </p:sp>
      <p:sp>
        <p:nvSpPr>
          <p:cNvPr id="53253" name="Text Box 10"/>
          <p:cNvSpPr txBox="1">
            <a:spLocks noChangeArrowheads="1"/>
          </p:cNvSpPr>
          <p:nvPr/>
        </p:nvSpPr>
        <p:spPr bwMode="auto">
          <a:xfrm>
            <a:off x="1052513" y="2178050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53254" name="Text Box 12"/>
          <p:cNvSpPr txBox="1">
            <a:spLocks noChangeArrowheads="1"/>
          </p:cNvSpPr>
          <p:nvPr/>
        </p:nvSpPr>
        <p:spPr bwMode="auto">
          <a:xfrm>
            <a:off x="2574925" y="2206625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53255" name="Oval 14"/>
          <p:cNvSpPr>
            <a:spLocks noChangeArrowheads="1"/>
          </p:cNvSpPr>
          <p:nvPr/>
        </p:nvSpPr>
        <p:spPr bwMode="auto">
          <a:xfrm>
            <a:off x="990600" y="2362200"/>
            <a:ext cx="4572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3256" name="Oval 15"/>
          <p:cNvSpPr>
            <a:spLocks noChangeArrowheads="1"/>
          </p:cNvSpPr>
          <p:nvPr/>
        </p:nvSpPr>
        <p:spPr bwMode="auto">
          <a:xfrm>
            <a:off x="2438400" y="2438400"/>
            <a:ext cx="5334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3257" name="Oval 16"/>
          <p:cNvSpPr>
            <a:spLocks noChangeArrowheads="1"/>
          </p:cNvSpPr>
          <p:nvPr/>
        </p:nvSpPr>
        <p:spPr bwMode="auto">
          <a:xfrm>
            <a:off x="1066800" y="4191000"/>
            <a:ext cx="381000" cy="4572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3258" name="Oval 17"/>
          <p:cNvSpPr>
            <a:spLocks noChangeArrowheads="1"/>
          </p:cNvSpPr>
          <p:nvPr/>
        </p:nvSpPr>
        <p:spPr bwMode="auto">
          <a:xfrm>
            <a:off x="2667000" y="4038600"/>
            <a:ext cx="4572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3259" name="Text Box 18"/>
          <p:cNvSpPr txBox="1">
            <a:spLocks noChangeArrowheads="1"/>
          </p:cNvSpPr>
          <p:nvPr/>
        </p:nvSpPr>
        <p:spPr bwMode="auto">
          <a:xfrm>
            <a:off x="2743200" y="3856038"/>
            <a:ext cx="3381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53260" name="Text Box 19"/>
          <p:cNvSpPr txBox="1">
            <a:spLocks noChangeArrowheads="1"/>
          </p:cNvSpPr>
          <p:nvPr/>
        </p:nvSpPr>
        <p:spPr bwMode="auto">
          <a:xfrm>
            <a:off x="1066800" y="3990975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110612" name="Line 20"/>
          <p:cNvSpPr>
            <a:spLocks noChangeShapeType="1"/>
          </p:cNvSpPr>
          <p:nvPr/>
        </p:nvSpPr>
        <p:spPr bwMode="auto">
          <a:xfrm>
            <a:off x="1446213" y="2514600"/>
            <a:ext cx="1066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 flipH="1">
            <a:off x="1447800" y="2743200"/>
            <a:ext cx="990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>
            <a:off x="1143000" y="2895600"/>
            <a:ext cx="0" cy="1295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615" name="Line 23"/>
          <p:cNvSpPr>
            <a:spLocks noChangeShapeType="1"/>
          </p:cNvSpPr>
          <p:nvPr/>
        </p:nvSpPr>
        <p:spPr bwMode="auto">
          <a:xfrm flipV="1">
            <a:off x="1371600" y="2819400"/>
            <a:ext cx="0" cy="1371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616" name="Oval 24"/>
          <p:cNvSpPr>
            <a:spLocks noChangeArrowheads="1"/>
          </p:cNvSpPr>
          <p:nvPr/>
        </p:nvSpPr>
        <p:spPr bwMode="auto">
          <a:xfrm>
            <a:off x="3124200" y="4191000"/>
            <a:ext cx="304800" cy="3810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0617" name="Line 25"/>
          <p:cNvSpPr>
            <a:spLocks noChangeShapeType="1"/>
          </p:cNvSpPr>
          <p:nvPr/>
        </p:nvSpPr>
        <p:spPr bwMode="auto">
          <a:xfrm>
            <a:off x="3276600" y="4191000"/>
            <a:ext cx="76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3490913" y="2106613"/>
            <a:ext cx="48958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楷体_GB2312" pitchFamily="49" charset="-122"/>
              </a:rPr>
              <a:t>若关系是</a:t>
            </a:r>
            <a:r>
              <a:rPr lang="zh-CN" altLang="en-US" sz="3600">
                <a:solidFill>
                  <a:srgbClr val="FF0066"/>
                </a:solidFill>
                <a:ea typeface="楷体_GB2312" pitchFamily="49" charset="-122"/>
              </a:rPr>
              <a:t>对称</a:t>
            </a:r>
            <a:r>
              <a:rPr lang="zh-CN" altLang="en-US" sz="3600">
                <a:ea typeface="楷体_GB2312" pitchFamily="49" charset="-122"/>
              </a:rPr>
              <a:t>的</a:t>
            </a:r>
            <a:r>
              <a:rPr lang="en-US" altLang="zh-CN" sz="3600">
                <a:ea typeface="楷体_GB2312" pitchFamily="49" charset="-122"/>
              </a:rPr>
              <a:t>,</a:t>
            </a:r>
            <a:r>
              <a:rPr lang="zh-CN" altLang="en-US" sz="3600">
                <a:ea typeface="楷体_GB2312" pitchFamily="49" charset="-122"/>
              </a:rPr>
              <a:t>其关系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楷体_GB2312" pitchFamily="49" charset="-122"/>
              </a:rPr>
              <a:t>图中弧是</a:t>
            </a:r>
            <a:r>
              <a:rPr lang="zh-CN" altLang="en-US" sz="3600">
                <a:solidFill>
                  <a:srgbClr val="FF0066"/>
                </a:solidFill>
                <a:ea typeface="楷体_GB2312" pitchFamily="49" charset="-122"/>
              </a:rPr>
              <a:t>成对</a:t>
            </a:r>
            <a:r>
              <a:rPr lang="zh-CN" altLang="en-US" sz="3600">
                <a:ea typeface="楷体_GB2312" pitchFamily="49" charset="-122"/>
              </a:rPr>
              <a:t>的</a:t>
            </a:r>
          </a:p>
        </p:txBody>
      </p:sp>
      <p:sp>
        <p:nvSpPr>
          <p:cNvPr id="53268" name="Rectangle 28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0619" name="Object 27"/>
          <p:cNvGraphicFramePr>
            <a:graphicFrameLocks noChangeAspect="1"/>
          </p:cNvGraphicFramePr>
          <p:nvPr/>
        </p:nvGraphicFramePr>
        <p:xfrm>
          <a:off x="457200" y="4760913"/>
          <a:ext cx="2743200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2" name="公式" r:id="rId3" imgW="1346200" imgH="914400" progId="Equation.3">
                  <p:embed/>
                </p:oleObj>
              </mc:Choice>
              <mc:Fallback>
                <p:oleObj name="公式" r:id="rId3" imgW="1346200" imgH="914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60913"/>
                        <a:ext cx="2743200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1" name="Line 29"/>
          <p:cNvSpPr>
            <a:spLocks noChangeShapeType="1"/>
          </p:cNvSpPr>
          <p:nvPr/>
        </p:nvSpPr>
        <p:spPr bwMode="auto">
          <a:xfrm>
            <a:off x="1447800" y="4876800"/>
            <a:ext cx="1676400" cy="167640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622" name="Oval 30"/>
          <p:cNvSpPr>
            <a:spLocks noChangeArrowheads="1"/>
          </p:cNvSpPr>
          <p:nvPr/>
        </p:nvSpPr>
        <p:spPr bwMode="auto">
          <a:xfrm>
            <a:off x="1524000" y="5257800"/>
            <a:ext cx="228600" cy="3810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0624" name="Text Box 32"/>
          <p:cNvSpPr txBox="1">
            <a:spLocks noChangeArrowheads="1"/>
          </p:cNvSpPr>
          <p:nvPr/>
        </p:nvSpPr>
        <p:spPr bwMode="auto">
          <a:xfrm>
            <a:off x="3581400" y="4275138"/>
            <a:ext cx="49990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若关系是对称的，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则关系矩阵是</a:t>
            </a:r>
            <a:r>
              <a:rPr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对称矩阵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3273" name="Text Box 33"/>
          <p:cNvSpPr txBox="1">
            <a:spLocks noChangeArrowheads="1"/>
          </p:cNvSpPr>
          <p:nvPr/>
        </p:nvSpPr>
        <p:spPr bwMode="auto">
          <a:xfrm>
            <a:off x="457200" y="2794000"/>
            <a:ext cx="6778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R4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2" grpId="0" animBg="1"/>
      <p:bldP spid="110613" grpId="0" animBg="1"/>
      <p:bldP spid="110614" grpId="0" animBg="1"/>
      <p:bldP spid="110615" grpId="0" animBg="1"/>
      <p:bldP spid="110616" grpId="0" animBg="1"/>
      <p:bldP spid="110617" grpId="0" animBg="1"/>
      <p:bldP spid="110618" grpId="0"/>
      <p:bldP spid="110621" grpId="0" animBg="1"/>
      <p:bldP spid="110622" grpId="0" animBg="1"/>
      <p:bldP spid="1106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290513" y="579438"/>
            <a:ext cx="5045075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R5={(a,a),(a,c),(b,c),(d,a),(d,b)},</a:t>
            </a:r>
          </a:p>
        </p:txBody>
      </p: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990600" y="1371600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2513013" y="1400175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54279" name="Text Box 11"/>
          <p:cNvSpPr txBox="1">
            <a:spLocks noChangeArrowheads="1"/>
          </p:cNvSpPr>
          <p:nvPr/>
        </p:nvSpPr>
        <p:spPr bwMode="auto">
          <a:xfrm>
            <a:off x="2786063" y="3152775"/>
            <a:ext cx="338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54280" name="Text Box 12"/>
          <p:cNvSpPr txBox="1">
            <a:spLocks noChangeArrowheads="1"/>
          </p:cNvSpPr>
          <p:nvPr/>
        </p:nvSpPr>
        <p:spPr bwMode="auto">
          <a:xfrm>
            <a:off x="1004888" y="3184525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54281" name="Oval 13"/>
          <p:cNvSpPr>
            <a:spLocks noChangeArrowheads="1"/>
          </p:cNvSpPr>
          <p:nvPr/>
        </p:nvSpPr>
        <p:spPr bwMode="auto">
          <a:xfrm>
            <a:off x="990600" y="1600200"/>
            <a:ext cx="381000" cy="4572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4282" name="Oval 14"/>
          <p:cNvSpPr>
            <a:spLocks noChangeArrowheads="1"/>
          </p:cNvSpPr>
          <p:nvPr/>
        </p:nvSpPr>
        <p:spPr bwMode="auto">
          <a:xfrm>
            <a:off x="2514600" y="1600200"/>
            <a:ext cx="457200" cy="5334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4283" name="Oval 15"/>
          <p:cNvSpPr>
            <a:spLocks noChangeArrowheads="1"/>
          </p:cNvSpPr>
          <p:nvPr/>
        </p:nvSpPr>
        <p:spPr bwMode="auto">
          <a:xfrm>
            <a:off x="990600" y="3429000"/>
            <a:ext cx="457200" cy="4572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4284" name="Oval 16"/>
          <p:cNvSpPr>
            <a:spLocks noChangeArrowheads="1"/>
          </p:cNvSpPr>
          <p:nvPr/>
        </p:nvSpPr>
        <p:spPr bwMode="auto">
          <a:xfrm>
            <a:off x="2743200" y="3352800"/>
            <a:ext cx="381000" cy="5334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4285" name="Text Box 17"/>
          <p:cNvSpPr txBox="1">
            <a:spLocks noChangeArrowheads="1"/>
          </p:cNvSpPr>
          <p:nvPr/>
        </p:nvSpPr>
        <p:spPr bwMode="auto">
          <a:xfrm>
            <a:off x="228600" y="2103438"/>
            <a:ext cx="7000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R5</a:t>
            </a:r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>
            <a:off x="1370013" y="1903413"/>
            <a:ext cx="1371600" cy="15240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>
            <a:off x="2895600" y="2057400"/>
            <a:ext cx="0" cy="1295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1640" name="Line 24"/>
          <p:cNvSpPr>
            <a:spLocks noChangeShapeType="1"/>
          </p:cNvSpPr>
          <p:nvPr/>
        </p:nvSpPr>
        <p:spPr bwMode="auto">
          <a:xfrm flipV="1">
            <a:off x="1143000" y="2057400"/>
            <a:ext cx="0" cy="13716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1641" name="Line 25"/>
          <p:cNvSpPr>
            <a:spLocks noChangeShapeType="1"/>
          </p:cNvSpPr>
          <p:nvPr/>
        </p:nvSpPr>
        <p:spPr bwMode="auto">
          <a:xfrm flipV="1">
            <a:off x="1371600" y="2057400"/>
            <a:ext cx="1143000" cy="13716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1642" name="Oval 26"/>
          <p:cNvSpPr>
            <a:spLocks noChangeArrowheads="1"/>
          </p:cNvSpPr>
          <p:nvPr/>
        </p:nvSpPr>
        <p:spPr bwMode="auto">
          <a:xfrm>
            <a:off x="1066800" y="1295400"/>
            <a:ext cx="304800" cy="3048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1644" name="Line 28"/>
          <p:cNvSpPr>
            <a:spLocks noChangeShapeType="1"/>
          </p:cNvSpPr>
          <p:nvPr/>
        </p:nvSpPr>
        <p:spPr bwMode="auto">
          <a:xfrm>
            <a:off x="1143000" y="1295400"/>
            <a:ext cx="762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3613150" y="1371600"/>
            <a:ext cx="45402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若关系是反对称的，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关系图中</a:t>
            </a:r>
            <a:r>
              <a:rPr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无成对的弧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4293" name="Rectangle 31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1646" name="Object 30"/>
          <p:cNvGraphicFramePr>
            <a:graphicFrameLocks noChangeAspect="1"/>
          </p:cNvGraphicFramePr>
          <p:nvPr/>
        </p:nvGraphicFramePr>
        <p:xfrm>
          <a:off x="0" y="4114800"/>
          <a:ext cx="304800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5" name="公式" r:id="rId3" imgW="1346200" imgH="914400" progId="Equation.3">
                  <p:embed/>
                </p:oleObj>
              </mc:Choice>
              <mc:Fallback>
                <p:oleObj name="公式" r:id="rId3" imgW="1346200" imgH="914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14800"/>
                        <a:ext cx="3048000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3200400" y="3817938"/>
            <a:ext cx="6146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若关系是反对称的，关于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主对角线对称的元素</a:t>
            </a:r>
            <a:r>
              <a:rPr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不同为</a:t>
            </a:r>
            <a:r>
              <a:rPr lang="en-US" altLang="zh-CN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11649" name="Line 33"/>
          <p:cNvSpPr>
            <a:spLocks noChangeShapeType="1"/>
          </p:cNvSpPr>
          <p:nvPr/>
        </p:nvSpPr>
        <p:spPr bwMode="auto">
          <a:xfrm>
            <a:off x="1066800" y="4191000"/>
            <a:ext cx="1905000" cy="1905000"/>
          </a:xfrm>
          <a:prstGeom prst="line">
            <a:avLst/>
          </a:prstGeom>
          <a:noFill/>
          <a:ln w="889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4" grpId="0" animBg="1"/>
      <p:bldP spid="111634" grpId="1" animBg="1"/>
      <p:bldP spid="111636" grpId="0" animBg="1"/>
      <p:bldP spid="111636" grpId="1" animBg="1"/>
      <p:bldP spid="111640" grpId="0" animBg="1"/>
      <p:bldP spid="111640" grpId="1" animBg="1"/>
      <p:bldP spid="111641" grpId="0" animBg="1"/>
      <p:bldP spid="111641" grpId="1" animBg="1"/>
      <p:bldP spid="111642" grpId="0" animBg="1"/>
      <p:bldP spid="111644" grpId="0" animBg="1"/>
      <p:bldP spid="111645" grpId="0"/>
      <p:bldP spid="111648" grpId="0"/>
      <p:bldP spid="1116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304800" y="633413"/>
            <a:ext cx="8458200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传递：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 在集合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上的关系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，如果有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(x,y)∈R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(y,z)∈R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，则必有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(x,z)∈R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76200" y="2635250"/>
            <a:ext cx="566102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>
                <a:latin typeface="Times New Roman" pitchFamily="18" charset="0"/>
              </a:rPr>
              <a:t>9</a:t>
            </a:r>
            <a:r>
              <a:rPr lang="en-US" altLang="zh-CN" sz="2800"/>
              <a:t> </a:t>
            </a:r>
            <a:r>
              <a:rPr lang="en-US" altLang="zh-CN" sz="2800">
                <a:latin typeface="Times New Roman" pitchFamily="18" charset="0"/>
              </a:rPr>
              <a:t>R={(1,2),(2,3)}</a:t>
            </a:r>
            <a:r>
              <a:rPr lang="zh-CN" altLang="en-US" sz="2800"/>
              <a:t>是传递的？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       </a:t>
            </a:r>
            <a:r>
              <a:rPr lang="en-US" altLang="zh-CN" sz="2800">
                <a:latin typeface="Times New Roman" pitchFamily="18" charset="0"/>
              </a:rPr>
              <a:t>S={(1,2),(2,3),(1,3)}</a:t>
            </a:r>
            <a:r>
              <a:rPr lang="zh-CN" altLang="en-US" sz="2800"/>
              <a:t>是传递的？ 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0" y="4448175"/>
            <a:ext cx="82296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/>
              <a:t>例</a:t>
            </a:r>
            <a:r>
              <a:rPr kumimoji="1" lang="en-US" altLang="zh-CN" sz="2800">
                <a:latin typeface="Times New Roman" pitchFamily="18" charset="0"/>
              </a:rPr>
              <a:t>10</a:t>
            </a:r>
            <a:r>
              <a:rPr kumimoji="1" lang="en-US" altLang="zh-CN" sz="2800"/>
              <a:t> </a:t>
            </a:r>
            <a:r>
              <a:rPr kumimoji="1" lang="zh-CN" altLang="en-US" sz="2800"/>
              <a:t>整数集合上的</a:t>
            </a:r>
            <a:r>
              <a:rPr kumimoji="1" lang="en-US" altLang="zh-CN" sz="2800">
                <a:sym typeface="Wingdings 3" pitchFamily="18" charset="2"/>
              </a:rPr>
              <a:t>&lt;</a:t>
            </a:r>
            <a:r>
              <a:rPr kumimoji="1" lang="zh-CN" altLang="en-US" sz="2800">
                <a:sym typeface="Wingdings 2" pitchFamily="18" charset="2"/>
              </a:rPr>
              <a:t>关系是传递的？</a:t>
            </a:r>
            <a:r>
              <a:rPr kumimoji="1" lang="zh-CN" altLang="en-US" sz="2800">
                <a:sym typeface="Wingdings 3" pitchFamily="18" charset="2"/>
              </a:rPr>
              <a:t>≤</a:t>
            </a:r>
            <a:r>
              <a:rPr kumimoji="1" lang="zh-CN" altLang="en-US" sz="2800">
                <a:sym typeface="Wingdings 2" pitchFamily="18" charset="2"/>
              </a:rPr>
              <a:t>关系？</a:t>
            </a:r>
          </a:p>
        </p:txBody>
      </p:sp>
      <p:sp>
        <p:nvSpPr>
          <p:cNvPr id="55303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12653" name="Group 13"/>
          <p:cNvGrpSpPr>
            <a:grpSpLocks/>
          </p:cNvGrpSpPr>
          <p:nvPr/>
        </p:nvGrpSpPr>
        <p:grpSpPr bwMode="auto">
          <a:xfrm>
            <a:off x="6176963" y="2522538"/>
            <a:ext cx="2509837" cy="1428750"/>
            <a:chOff x="3891" y="1589"/>
            <a:chExt cx="1581" cy="900"/>
          </a:xfrm>
        </p:grpSpPr>
        <p:graphicFrame>
          <p:nvGraphicFramePr>
            <p:cNvPr id="55305" name="Object 10"/>
            <p:cNvGraphicFramePr>
              <a:graphicFrameLocks noChangeAspect="1"/>
            </p:cNvGraphicFramePr>
            <p:nvPr/>
          </p:nvGraphicFramePr>
          <p:xfrm>
            <a:off x="4224" y="1968"/>
            <a:ext cx="1248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5" name="公式" r:id="rId3" imgW="520474" imgH="215806" progId="Equation.3">
                    <p:embed/>
                  </p:oleObj>
                </mc:Choice>
                <mc:Fallback>
                  <p:oleObj name="公式" r:id="rId3" imgW="520474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68"/>
                          <a:ext cx="1248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" name="AutoShape 12"/>
            <p:cNvSpPr>
              <a:spLocks noChangeArrowheads="1"/>
            </p:cNvSpPr>
            <p:nvPr/>
          </p:nvSpPr>
          <p:spPr bwMode="auto">
            <a:xfrm>
              <a:off x="3891" y="1589"/>
              <a:ext cx="526" cy="407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/>
      <p:bldP spid="11264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290513" y="623888"/>
            <a:ext cx="34909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11</a:t>
            </a:r>
            <a:r>
              <a:rPr lang="zh-CN" altLang="en-US">
                <a:latin typeface="Times New Roman" pitchFamily="18" charset="0"/>
              </a:rPr>
              <a:t>：</a:t>
            </a:r>
            <a:r>
              <a:rPr lang="en-US" altLang="zh-CN">
                <a:latin typeface="Times New Roman" pitchFamily="18" charset="0"/>
              </a:rPr>
              <a:t>A={a,b,c,d},</a:t>
            </a:r>
          </a:p>
        </p:txBody>
      </p: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304800" y="1690688"/>
            <a:ext cx="8686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R1={(a,a),(a,b),(b,a),(b,b),(b,c),(c,b),(c,c),(d,d)}</a:t>
            </a:r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>
            <a:off x="1371600" y="1676400"/>
            <a:ext cx="7620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>
            <a:off x="4038600" y="1752600"/>
            <a:ext cx="8382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>
            <a:off x="6553200" y="1752600"/>
            <a:ext cx="762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>
            <a:off x="7391400" y="1752600"/>
            <a:ext cx="8382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0" grpId="0" animBg="1"/>
      <p:bldP spid="192521" grpId="0" animBg="1"/>
      <p:bldP spid="192522" grpId="0" animBg="1"/>
      <p:bldP spid="1925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519113" y="609600"/>
            <a:ext cx="58054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实数集上的</a:t>
            </a:r>
            <a:r>
              <a:rPr lang="zh-CN" altLang="en-US">
                <a:ea typeface="楷体_GB2312" pitchFamily="49" charset="-122"/>
              </a:rPr>
              <a:t>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>
                <a:ea typeface="楷体_GB2312" pitchFamily="49" charset="-122"/>
              </a:rPr>
              <a:t>”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1628775" y="1295400"/>
            <a:ext cx="66008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自反、对称、反对称、传递</a:t>
            </a: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457200" y="2224088"/>
            <a:ext cx="52720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实数集上的</a:t>
            </a:r>
            <a:r>
              <a:rPr lang="zh-CN" altLang="en-US">
                <a:ea typeface="楷体_GB2312" pitchFamily="49" charset="-122"/>
              </a:rPr>
              <a:t>”</a:t>
            </a:r>
            <a:r>
              <a:rPr lang="zh-CN" altLang="en-US">
                <a:latin typeface="宋体" pitchFamily="2" charset="-122"/>
              </a:rPr>
              <a:t>≤</a:t>
            </a:r>
            <a:r>
              <a:rPr lang="zh-CN" altLang="en-US">
                <a:ea typeface="楷体_GB2312" pitchFamily="49" charset="-122"/>
              </a:rPr>
              <a:t>”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</a:p>
        </p:txBody>
      </p:sp>
      <p:sp>
        <p:nvSpPr>
          <p:cNvPr id="175113" name="Text Box 9"/>
          <p:cNvSpPr txBox="1">
            <a:spLocks noChangeArrowheads="1"/>
          </p:cNvSpPr>
          <p:nvPr/>
        </p:nvSpPr>
        <p:spPr bwMode="auto">
          <a:xfrm>
            <a:off x="1781175" y="2817813"/>
            <a:ext cx="53054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自反、反对称、传递</a:t>
            </a:r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381000" y="3748088"/>
            <a:ext cx="52720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实数集上的</a:t>
            </a:r>
            <a:r>
              <a:rPr lang="zh-CN" altLang="en-US">
                <a:ea typeface="楷体_GB2312" pitchFamily="49" charset="-122"/>
              </a:rPr>
              <a:t>”</a:t>
            </a:r>
            <a:r>
              <a:rPr lang="en-US" altLang="zh-CN">
                <a:latin typeface="宋体" pitchFamily="2" charset="-122"/>
              </a:rPr>
              <a:t>&lt;</a:t>
            </a:r>
            <a:r>
              <a:rPr lang="en-US" altLang="zh-CN">
                <a:ea typeface="楷体_GB2312" pitchFamily="49" charset="-122"/>
              </a:rPr>
              <a:t>”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1933575" y="4494213"/>
            <a:ext cx="58388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反自反、反对称、传递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1" grpId="0"/>
      <p:bldP spid="175112" grpId="0"/>
      <p:bldP spid="175113" grpId="0"/>
      <p:bldP spid="175114" grpId="0"/>
      <p:bldP spid="1751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4"/>
          <p:cNvGraphicFramePr>
            <a:graphicFrameLocks noGrp="1" noChangeAspect="1"/>
          </p:cNvGraphicFramePr>
          <p:nvPr>
            <p:ph/>
          </p:nvPr>
        </p:nvGraphicFramePr>
        <p:xfrm>
          <a:off x="533400" y="609600"/>
          <a:ext cx="6057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6" name="文档" r:id="rId3" imgW="2244605" imgH="396014" progId="Word.Document.8">
                  <p:embed/>
                </p:oleObj>
              </mc:Choice>
              <mc:Fallback>
                <p:oleObj name="文档" r:id="rId3" imgW="2244605" imgH="39601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6057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Rectangle 6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8372" name="Text Box 7"/>
          <p:cNvSpPr txBox="1">
            <a:spLocks noChangeArrowheads="1"/>
          </p:cNvSpPr>
          <p:nvPr/>
        </p:nvSpPr>
        <p:spPr bwMode="auto">
          <a:xfrm>
            <a:off x="120650" y="76200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8373" name="Text Box 8"/>
          <p:cNvSpPr txBox="1">
            <a:spLocks noChangeArrowheads="1"/>
          </p:cNvSpPr>
          <p:nvPr/>
        </p:nvSpPr>
        <p:spPr bwMode="auto">
          <a:xfrm>
            <a:off x="457200" y="1524000"/>
            <a:ext cx="4267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判断该关系的性质。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196850" y="2286000"/>
            <a:ext cx="793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58375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176138" name="Object 10"/>
          <p:cNvGraphicFramePr>
            <a:graphicFrameLocks noChangeAspect="1"/>
          </p:cNvGraphicFramePr>
          <p:nvPr/>
        </p:nvGraphicFramePr>
        <p:xfrm>
          <a:off x="1066800" y="2500313"/>
          <a:ext cx="43434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7" name="公式" r:id="rId5" imgW="1422400" imgH="228600" progId="Equation.3">
                  <p:embed/>
                </p:oleObj>
              </mc:Choice>
              <mc:Fallback>
                <p:oleObj name="公式" r:id="rId5" imgW="1422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00313"/>
                        <a:ext cx="43434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176140" name="Object 12"/>
          <p:cNvGraphicFramePr>
            <a:graphicFrameLocks noChangeAspect="1"/>
          </p:cNvGraphicFramePr>
          <p:nvPr/>
        </p:nvGraphicFramePr>
        <p:xfrm>
          <a:off x="1066800" y="3443288"/>
          <a:ext cx="66294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8" name="公式" r:id="rId7" imgW="2260600" imgH="228600" progId="Equation.3">
                  <p:embed/>
                </p:oleObj>
              </mc:Choice>
              <mc:Fallback>
                <p:oleObj name="公式" r:id="rId7" imgW="2260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43288"/>
                        <a:ext cx="66294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519113" y="3132138"/>
            <a:ext cx="6397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楷体_GB2312" pitchFamily="49" charset="-122"/>
              </a:rPr>
              <a:t>令</a:t>
            </a:r>
          </a:p>
        </p:txBody>
      </p:sp>
      <p:sp>
        <p:nvSpPr>
          <p:cNvPr id="58380" name="Rectangle 1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176143" name="Object 15"/>
          <p:cNvGraphicFramePr>
            <a:graphicFrameLocks noChangeAspect="1"/>
          </p:cNvGraphicFramePr>
          <p:nvPr/>
        </p:nvGraphicFramePr>
        <p:xfrm>
          <a:off x="0" y="4310063"/>
          <a:ext cx="922020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9" name="公式" r:id="rId9" imgW="2997200" imgH="457200" progId="Equation.3">
                  <p:embed/>
                </p:oleObj>
              </mc:Choice>
              <mc:Fallback>
                <p:oleObj name="公式" r:id="rId9" imgW="29972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10063"/>
                        <a:ext cx="9220200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1295400" y="4267200"/>
            <a:ext cx="9906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>
            <a:off x="7620000" y="41910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3124200" y="5105400"/>
            <a:ext cx="12954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48" name="Line 20"/>
          <p:cNvSpPr>
            <a:spLocks noChangeShapeType="1"/>
          </p:cNvSpPr>
          <p:nvPr/>
        </p:nvSpPr>
        <p:spPr bwMode="auto">
          <a:xfrm>
            <a:off x="6400800" y="5105400"/>
            <a:ext cx="9906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6477000" y="1143000"/>
            <a:ext cx="2133600" cy="838200"/>
          </a:xfrm>
          <a:prstGeom prst="cloudCallout">
            <a:avLst>
              <a:gd name="adj1" fmla="val -79463"/>
              <a:gd name="adj2" fmla="val 26894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自反</a:t>
            </a:r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>
            <a:off x="2741613" y="4951413"/>
            <a:ext cx="1371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4343400" y="4953000"/>
            <a:ext cx="1371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52" name="Line 24"/>
          <p:cNvSpPr>
            <a:spLocks noChangeShapeType="1"/>
          </p:cNvSpPr>
          <p:nvPr/>
        </p:nvSpPr>
        <p:spPr bwMode="auto">
          <a:xfrm>
            <a:off x="5943600" y="4876800"/>
            <a:ext cx="1371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>
            <a:off x="1371600" y="5715000"/>
            <a:ext cx="12192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4648200" y="5715000"/>
            <a:ext cx="14478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55" name="AutoShape 27"/>
          <p:cNvSpPr>
            <a:spLocks noChangeArrowheads="1"/>
          </p:cNvSpPr>
          <p:nvPr/>
        </p:nvSpPr>
        <p:spPr bwMode="auto">
          <a:xfrm>
            <a:off x="6477000" y="2362200"/>
            <a:ext cx="2209800" cy="762000"/>
          </a:xfrm>
          <a:prstGeom prst="wedgeEllipseCallout">
            <a:avLst>
              <a:gd name="adj1" fmla="val -88148"/>
              <a:gd name="adj2" fmla="val -74167"/>
            </a:avLst>
          </a:prstGeom>
          <a:noFill/>
          <a:ln w="50800" algn="ctr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隶书" pitchFamily="49" charset="-122"/>
              </a:rPr>
              <a:t>反对称</a:t>
            </a:r>
          </a:p>
        </p:txBody>
      </p:sp>
      <p:sp>
        <p:nvSpPr>
          <p:cNvPr id="176156" name="AutoShape 28"/>
          <p:cNvSpPr>
            <a:spLocks noChangeArrowheads="1"/>
          </p:cNvSpPr>
          <p:nvPr/>
        </p:nvSpPr>
        <p:spPr bwMode="auto">
          <a:xfrm>
            <a:off x="7848600" y="5029200"/>
            <a:ext cx="1066800" cy="838200"/>
          </a:xfrm>
          <a:prstGeom prst="wedgeRoundRectCallout">
            <a:avLst>
              <a:gd name="adj1" fmla="val -137500"/>
              <a:gd name="adj2" fmla="val 71213"/>
              <a:gd name="adj3" fmla="val 16667"/>
            </a:avLst>
          </a:prstGeom>
          <a:noFill/>
          <a:ln w="508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传递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7" grpId="0"/>
      <p:bldP spid="176142" grpId="0"/>
      <p:bldP spid="176145" grpId="0" animBg="1"/>
      <p:bldP spid="176146" grpId="0" animBg="1"/>
      <p:bldP spid="176147" grpId="0" animBg="1"/>
      <p:bldP spid="176148" grpId="0" animBg="1"/>
      <p:bldP spid="176149" grpId="0" animBg="1"/>
      <p:bldP spid="176150" grpId="0" animBg="1"/>
      <p:bldP spid="176151" grpId="0" animBg="1"/>
      <p:bldP spid="176152" grpId="0" animBg="1"/>
      <p:bldP spid="176153" grpId="0" animBg="1"/>
      <p:bldP spid="176154" grpId="0" animBg="1"/>
      <p:bldP spid="176155" grpId="0" animBg="1"/>
      <p:bldP spid="17615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9396" name="Oval 7"/>
          <p:cNvSpPr>
            <a:spLocks noChangeArrowheads="1"/>
          </p:cNvSpPr>
          <p:nvPr/>
        </p:nvSpPr>
        <p:spPr bwMode="auto">
          <a:xfrm>
            <a:off x="1371600" y="1600200"/>
            <a:ext cx="3810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9397" name="Text Box 8"/>
          <p:cNvSpPr txBox="1">
            <a:spLocks noChangeArrowheads="1"/>
          </p:cNvSpPr>
          <p:nvPr/>
        </p:nvSpPr>
        <p:spPr bwMode="auto">
          <a:xfrm>
            <a:off x="1295400" y="1527175"/>
            <a:ext cx="460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</a:rPr>
              <a:t>A1</a:t>
            </a:r>
          </a:p>
        </p:txBody>
      </p:sp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3429000" y="1676400"/>
            <a:ext cx="3810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9399" name="Text Box 11"/>
          <p:cNvSpPr txBox="1">
            <a:spLocks noChangeArrowheads="1"/>
          </p:cNvSpPr>
          <p:nvPr/>
        </p:nvSpPr>
        <p:spPr bwMode="auto">
          <a:xfrm>
            <a:off x="3413125" y="1601788"/>
            <a:ext cx="460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</a:rPr>
              <a:t>A2</a:t>
            </a:r>
          </a:p>
        </p:txBody>
      </p:sp>
      <p:sp>
        <p:nvSpPr>
          <p:cNvPr id="59400" name="Oval 12"/>
          <p:cNvSpPr>
            <a:spLocks noChangeArrowheads="1"/>
          </p:cNvSpPr>
          <p:nvPr/>
        </p:nvSpPr>
        <p:spPr bwMode="auto">
          <a:xfrm>
            <a:off x="1371600" y="3886200"/>
            <a:ext cx="4572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9401" name="Text Box 13"/>
          <p:cNvSpPr txBox="1">
            <a:spLocks noChangeArrowheads="1"/>
          </p:cNvSpPr>
          <p:nvPr/>
        </p:nvSpPr>
        <p:spPr bwMode="auto">
          <a:xfrm>
            <a:off x="1371600" y="3813175"/>
            <a:ext cx="460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</a:rPr>
              <a:t>A4</a:t>
            </a:r>
          </a:p>
        </p:txBody>
      </p:sp>
      <p:sp>
        <p:nvSpPr>
          <p:cNvPr id="59402" name="Oval 14"/>
          <p:cNvSpPr>
            <a:spLocks noChangeArrowheads="1"/>
          </p:cNvSpPr>
          <p:nvPr/>
        </p:nvSpPr>
        <p:spPr bwMode="auto">
          <a:xfrm>
            <a:off x="3505200" y="381000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9403" name="Text Box 15"/>
          <p:cNvSpPr txBox="1">
            <a:spLocks noChangeArrowheads="1"/>
          </p:cNvSpPr>
          <p:nvPr/>
        </p:nvSpPr>
        <p:spPr bwMode="auto">
          <a:xfrm>
            <a:off x="3505200" y="3736975"/>
            <a:ext cx="460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</a:rPr>
              <a:t>A3</a:t>
            </a:r>
          </a:p>
        </p:txBody>
      </p:sp>
      <p:sp>
        <p:nvSpPr>
          <p:cNvPr id="59404" name="Line 22"/>
          <p:cNvSpPr>
            <a:spLocks noChangeShapeType="1"/>
          </p:cNvSpPr>
          <p:nvPr/>
        </p:nvSpPr>
        <p:spPr bwMode="auto">
          <a:xfrm>
            <a:off x="1600200" y="1219200"/>
            <a:ext cx="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80256" name="Group 32"/>
          <p:cNvGrpSpPr>
            <a:grpSpLocks/>
          </p:cNvGrpSpPr>
          <p:nvPr/>
        </p:nvGrpSpPr>
        <p:grpSpPr bwMode="auto">
          <a:xfrm>
            <a:off x="1447800" y="1219200"/>
            <a:ext cx="2438400" cy="3505200"/>
            <a:chOff x="912" y="768"/>
            <a:chExt cx="1536" cy="2208"/>
          </a:xfrm>
        </p:grpSpPr>
        <p:sp>
          <p:nvSpPr>
            <p:cNvPr id="59414" name="Oval 18"/>
            <p:cNvSpPr>
              <a:spLocks noChangeArrowheads="1"/>
            </p:cNvSpPr>
            <p:nvPr/>
          </p:nvSpPr>
          <p:spPr bwMode="auto">
            <a:xfrm>
              <a:off x="912" y="768"/>
              <a:ext cx="192" cy="240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9415" name="Oval 19"/>
            <p:cNvSpPr>
              <a:spLocks noChangeArrowheads="1"/>
            </p:cNvSpPr>
            <p:nvPr/>
          </p:nvSpPr>
          <p:spPr bwMode="auto">
            <a:xfrm>
              <a:off x="2208" y="816"/>
              <a:ext cx="192" cy="240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9416" name="Oval 20"/>
            <p:cNvSpPr>
              <a:spLocks noChangeArrowheads="1"/>
            </p:cNvSpPr>
            <p:nvPr/>
          </p:nvSpPr>
          <p:spPr bwMode="auto">
            <a:xfrm>
              <a:off x="960" y="2736"/>
              <a:ext cx="192" cy="240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9417" name="Oval 21"/>
            <p:cNvSpPr>
              <a:spLocks noChangeArrowheads="1"/>
            </p:cNvSpPr>
            <p:nvPr/>
          </p:nvSpPr>
          <p:spPr bwMode="auto">
            <a:xfrm>
              <a:off x="2256" y="2640"/>
              <a:ext cx="192" cy="240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9418" name="Line 23"/>
            <p:cNvSpPr>
              <a:spLocks noChangeShapeType="1"/>
            </p:cNvSpPr>
            <p:nvPr/>
          </p:nvSpPr>
          <p:spPr bwMode="auto">
            <a:xfrm>
              <a:off x="1008" y="768"/>
              <a:ext cx="48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9" name="Line 24"/>
            <p:cNvSpPr>
              <a:spLocks noChangeShapeType="1"/>
            </p:cNvSpPr>
            <p:nvPr/>
          </p:nvSpPr>
          <p:spPr bwMode="auto">
            <a:xfrm>
              <a:off x="1056" y="2976"/>
              <a:ext cx="48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0" name="Line 25"/>
            <p:cNvSpPr>
              <a:spLocks noChangeShapeType="1"/>
            </p:cNvSpPr>
            <p:nvPr/>
          </p:nvSpPr>
          <p:spPr bwMode="auto">
            <a:xfrm>
              <a:off x="2352" y="2880"/>
              <a:ext cx="48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1" name="Line 26"/>
            <p:cNvSpPr>
              <a:spLocks noChangeShapeType="1"/>
            </p:cNvSpPr>
            <p:nvPr/>
          </p:nvSpPr>
          <p:spPr bwMode="auto">
            <a:xfrm>
              <a:off x="2304" y="816"/>
              <a:ext cx="48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1752600" y="1827213"/>
            <a:ext cx="16764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>
            <a:off x="1752600" y="1981200"/>
            <a:ext cx="17526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>
            <a:off x="1524000" y="2057400"/>
            <a:ext cx="0" cy="18288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H="1">
            <a:off x="1752600" y="2057400"/>
            <a:ext cx="1676400" cy="18288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 flipH="1">
            <a:off x="1828800" y="4038600"/>
            <a:ext cx="16764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57" name="AutoShape 33"/>
          <p:cNvSpPr>
            <a:spLocks noChangeArrowheads="1"/>
          </p:cNvSpPr>
          <p:nvPr/>
        </p:nvSpPr>
        <p:spPr bwMode="auto">
          <a:xfrm>
            <a:off x="5715000" y="1066800"/>
            <a:ext cx="2438400" cy="990600"/>
          </a:xfrm>
          <a:prstGeom prst="wedgeEllipseCallout">
            <a:avLst>
              <a:gd name="adj1" fmla="val -101171"/>
              <a:gd name="adj2" fmla="val 21954"/>
            </a:avLst>
          </a:prstGeom>
          <a:noFill/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66"/>
                </a:solidFill>
                <a:ea typeface="楷体_GB2312" pitchFamily="49" charset="-122"/>
              </a:rPr>
              <a:t>自反</a:t>
            </a:r>
          </a:p>
        </p:txBody>
      </p:sp>
      <p:sp>
        <p:nvSpPr>
          <p:cNvPr id="180258" name="AutoShape 34"/>
          <p:cNvSpPr>
            <a:spLocks noChangeArrowheads="1"/>
          </p:cNvSpPr>
          <p:nvPr/>
        </p:nvSpPr>
        <p:spPr bwMode="auto">
          <a:xfrm>
            <a:off x="5638800" y="2514600"/>
            <a:ext cx="2514600" cy="914400"/>
          </a:xfrm>
          <a:prstGeom prst="cloudCallout">
            <a:avLst>
              <a:gd name="adj1" fmla="val -127083"/>
              <a:gd name="adj2" fmla="val 35593"/>
            </a:avLst>
          </a:prstGeom>
          <a:noFill/>
          <a:ln w="2222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反对称</a:t>
            </a:r>
          </a:p>
        </p:txBody>
      </p:sp>
      <p:sp>
        <p:nvSpPr>
          <p:cNvPr id="180259" name="AutoShape 35"/>
          <p:cNvSpPr>
            <a:spLocks noChangeArrowheads="1"/>
          </p:cNvSpPr>
          <p:nvPr/>
        </p:nvSpPr>
        <p:spPr bwMode="auto">
          <a:xfrm>
            <a:off x="5181600" y="4343400"/>
            <a:ext cx="2819400" cy="914400"/>
          </a:xfrm>
          <a:prstGeom prst="wedgeRoundRectCallout">
            <a:avLst>
              <a:gd name="adj1" fmla="val -90032"/>
              <a:gd name="adj2" fmla="val -66495"/>
              <a:gd name="adj3" fmla="val 16667"/>
            </a:avLst>
          </a:prstGeom>
          <a:noFill/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8000"/>
                </a:solidFill>
                <a:ea typeface="楷体_GB2312" pitchFamily="49" charset="-122"/>
              </a:rPr>
              <a:t>传递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180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51" grpId="0" animBg="1"/>
      <p:bldP spid="180252" grpId="0" animBg="1"/>
      <p:bldP spid="180253" grpId="0" animBg="1"/>
      <p:bldP spid="180254" grpId="0" animBg="1"/>
      <p:bldP spid="180255" grpId="0" animBg="1"/>
      <p:bldP spid="180257" grpId="0" animBg="1"/>
      <p:bldP spid="180258" grpId="0" animBg="1"/>
      <p:bldP spid="18025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60420" name="Rectangle 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0421" name="Object 6"/>
          <p:cNvGraphicFramePr>
            <a:graphicFrameLocks noChangeAspect="1"/>
          </p:cNvGraphicFramePr>
          <p:nvPr/>
        </p:nvGraphicFramePr>
        <p:xfrm>
          <a:off x="1295400" y="1447800"/>
          <a:ext cx="3886200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公式" r:id="rId3" imgW="1270000" imgH="914400" progId="Equation.3">
                  <p:embed/>
                </p:oleObj>
              </mc:Choice>
              <mc:Fallback>
                <p:oleObj name="公式" r:id="rId3" imgW="12700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886200" cy="280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6" name="Line 8"/>
          <p:cNvSpPr>
            <a:spLocks noChangeShapeType="1"/>
          </p:cNvSpPr>
          <p:nvPr/>
        </p:nvSpPr>
        <p:spPr bwMode="auto">
          <a:xfrm>
            <a:off x="2590800" y="1524000"/>
            <a:ext cx="2438400" cy="2590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1257" name="AutoShape 9"/>
          <p:cNvSpPr>
            <a:spLocks noChangeArrowheads="1"/>
          </p:cNvSpPr>
          <p:nvPr/>
        </p:nvSpPr>
        <p:spPr bwMode="auto">
          <a:xfrm>
            <a:off x="6324600" y="1371600"/>
            <a:ext cx="2438400" cy="990600"/>
          </a:xfrm>
          <a:prstGeom prst="wedgeEllipseCallout">
            <a:avLst>
              <a:gd name="adj1" fmla="val -98046"/>
              <a:gd name="adj2" fmla="val 3685"/>
            </a:avLst>
          </a:prstGeom>
          <a:noFill/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66"/>
                </a:solidFill>
                <a:ea typeface="楷体_GB2312" pitchFamily="49" charset="-122"/>
              </a:rPr>
              <a:t>自反</a:t>
            </a:r>
          </a:p>
        </p:txBody>
      </p:sp>
      <p:sp>
        <p:nvSpPr>
          <p:cNvPr id="181258" name="AutoShape 10"/>
          <p:cNvSpPr>
            <a:spLocks noChangeArrowheads="1"/>
          </p:cNvSpPr>
          <p:nvPr/>
        </p:nvSpPr>
        <p:spPr bwMode="auto">
          <a:xfrm>
            <a:off x="6248400" y="2819400"/>
            <a:ext cx="2514600" cy="914400"/>
          </a:xfrm>
          <a:prstGeom prst="cloudCallout">
            <a:avLst>
              <a:gd name="adj1" fmla="val -127083"/>
              <a:gd name="adj2" fmla="val 35593"/>
            </a:avLst>
          </a:prstGeom>
          <a:noFill/>
          <a:ln w="2222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反对称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6" grpId="0" animBg="1"/>
      <p:bldP spid="181257" grpId="0" animBg="1"/>
      <p:bldP spid="18125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关系的重要性质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304800" y="5181600"/>
            <a:ext cx="29098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空关系</a:t>
            </a:r>
          </a:p>
        </p:txBody>
      </p:sp>
      <p:sp>
        <p:nvSpPr>
          <p:cNvPr id="61445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5791200" y="762000"/>
          <a:ext cx="18288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4" name="公式" r:id="rId3" imgW="507780" imgH="215806" progId="Equation.3">
                  <p:embed/>
                </p:oleObj>
              </mc:Choice>
              <mc:Fallback>
                <p:oleObj name="公式" r:id="rId3" imgW="507780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762000"/>
                        <a:ext cx="1828800" cy="792163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152400" y="838200"/>
            <a:ext cx="5575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是自反的充分必要条件 </a:t>
            </a:r>
          </a:p>
        </p:txBody>
      </p:sp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76200" y="1676400"/>
            <a:ext cx="59832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是反自反的充分必要条件 </a:t>
            </a:r>
          </a:p>
        </p:txBody>
      </p:sp>
      <p:graphicFrame>
        <p:nvGraphicFramePr>
          <p:cNvPr id="191499" name="Object 11"/>
          <p:cNvGraphicFramePr>
            <a:graphicFrameLocks noChangeAspect="1"/>
          </p:cNvGraphicFramePr>
          <p:nvPr/>
        </p:nvGraphicFramePr>
        <p:xfrm>
          <a:off x="5867400" y="1752600"/>
          <a:ext cx="2743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5" name="公式" r:id="rId5" imgW="761669" imgH="215806" progId="Equation.3">
                  <p:embed/>
                </p:oleObj>
              </mc:Choice>
              <mc:Fallback>
                <p:oleObj name="公式" r:id="rId5" imgW="761669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52600"/>
                        <a:ext cx="2743200" cy="7889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1451" name="Rectangle 16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91503" name="Object 15"/>
          <p:cNvGraphicFramePr>
            <a:graphicFrameLocks noChangeAspect="1"/>
          </p:cNvGraphicFramePr>
          <p:nvPr/>
        </p:nvGraphicFramePr>
        <p:xfrm>
          <a:off x="5867400" y="2590800"/>
          <a:ext cx="2133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6" name="公式" r:id="rId7" imgW="508000" imgH="190500" progId="Equation.3">
                  <p:embed/>
                </p:oleObj>
              </mc:Choice>
              <mc:Fallback>
                <p:oleObj name="公式" r:id="rId7" imgW="508000" imgH="190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90800"/>
                        <a:ext cx="2133600" cy="806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5" name="Text Box 17"/>
          <p:cNvSpPr txBox="1">
            <a:spLocks noChangeArrowheads="1"/>
          </p:cNvSpPr>
          <p:nvPr/>
        </p:nvSpPr>
        <p:spPr bwMode="auto">
          <a:xfrm>
            <a:off x="139700" y="2590800"/>
            <a:ext cx="5575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是对称的充分必要条件 </a:t>
            </a:r>
          </a:p>
        </p:txBody>
      </p:sp>
      <p:sp>
        <p:nvSpPr>
          <p:cNvPr id="61454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91506" name="Object 18"/>
          <p:cNvGraphicFramePr>
            <a:graphicFrameLocks noChangeAspect="1"/>
          </p:cNvGraphicFramePr>
          <p:nvPr/>
        </p:nvGraphicFramePr>
        <p:xfrm>
          <a:off x="5867400" y="3505200"/>
          <a:ext cx="2895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7" name="公式" r:id="rId9" imgW="863225" imgH="228501" progId="Equation.3">
                  <p:embed/>
                </p:oleObj>
              </mc:Choice>
              <mc:Fallback>
                <p:oleObj name="公式" r:id="rId9" imgW="863225" imgH="2285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2895600" cy="7635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152400" y="3429000"/>
            <a:ext cx="59832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是反对称的充分必要条件 </a:t>
            </a:r>
          </a:p>
        </p:txBody>
      </p:sp>
      <p:sp>
        <p:nvSpPr>
          <p:cNvPr id="191509" name="AutoShape 21"/>
          <p:cNvSpPr>
            <a:spLocks noChangeArrowheads="1"/>
          </p:cNvSpPr>
          <p:nvPr/>
        </p:nvSpPr>
        <p:spPr bwMode="auto">
          <a:xfrm>
            <a:off x="2286000" y="5486400"/>
            <a:ext cx="1295400" cy="1066800"/>
          </a:xfrm>
          <a:prstGeom prst="wedgeEllipseCallout">
            <a:avLst>
              <a:gd name="adj1" fmla="val -99634"/>
              <a:gd name="adj2" fmla="val -27380"/>
            </a:avLst>
          </a:prstGeom>
          <a:solidFill>
            <a:schemeClr val="accent1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隶书" pitchFamily="49" charset="-122"/>
              </a:rPr>
              <a:t>反自反</a:t>
            </a:r>
          </a:p>
        </p:txBody>
      </p:sp>
      <p:sp>
        <p:nvSpPr>
          <p:cNvPr id="191511" name="AutoShape 23"/>
          <p:cNvSpPr>
            <a:spLocks noChangeArrowheads="1"/>
          </p:cNvSpPr>
          <p:nvPr/>
        </p:nvSpPr>
        <p:spPr bwMode="auto">
          <a:xfrm>
            <a:off x="4114800" y="5562600"/>
            <a:ext cx="1371600" cy="990600"/>
          </a:xfrm>
          <a:prstGeom prst="wedgeRoundRectCallout">
            <a:avLst>
              <a:gd name="adj1" fmla="val -88194"/>
              <a:gd name="adj2" fmla="val -14583"/>
              <a:gd name="adj3" fmla="val 16667"/>
            </a:avLst>
          </a:prstGeom>
          <a:solidFill>
            <a:srgbClr val="00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隶书" pitchFamily="49" charset="-122"/>
              </a:rPr>
              <a:t>对称</a:t>
            </a:r>
          </a:p>
        </p:txBody>
      </p:sp>
      <p:sp>
        <p:nvSpPr>
          <p:cNvPr id="191512" name="AutoShape 24"/>
          <p:cNvSpPr>
            <a:spLocks noChangeArrowheads="1"/>
          </p:cNvSpPr>
          <p:nvPr/>
        </p:nvSpPr>
        <p:spPr bwMode="auto">
          <a:xfrm>
            <a:off x="5867400" y="5486400"/>
            <a:ext cx="1752600" cy="990600"/>
          </a:xfrm>
          <a:prstGeom prst="cloudCallout">
            <a:avLst>
              <a:gd name="adj1" fmla="val -69565"/>
              <a:gd name="adj2" fmla="val 3685"/>
            </a:avLst>
          </a:prstGeom>
          <a:solidFill>
            <a:srgbClr val="CCFFCC"/>
          </a:solidFill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隶书" pitchFamily="49" charset="-122"/>
              </a:rPr>
              <a:t>反对称</a:t>
            </a:r>
          </a:p>
        </p:txBody>
      </p:sp>
      <p:sp>
        <p:nvSpPr>
          <p:cNvPr id="191513" name="AutoShape 25"/>
          <p:cNvSpPr>
            <a:spLocks noChangeArrowheads="1"/>
          </p:cNvSpPr>
          <p:nvPr/>
        </p:nvSpPr>
        <p:spPr bwMode="auto">
          <a:xfrm>
            <a:off x="8077200" y="5410200"/>
            <a:ext cx="838200" cy="1066800"/>
          </a:xfrm>
          <a:prstGeom prst="wedgeRectCallout">
            <a:avLst>
              <a:gd name="adj1" fmla="val -119884"/>
              <a:gd name="adj2" fmla="val -8630"/>
            </a:avLst>
          </a:prstGeom>
          <a:solidFill>
            <a:srgbClr val="FFCC99"/>
          </a:solidFill>
          <a:ln w="3810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隶书" pitchFamily="49" charset="-122"/>
              </a:rPr>
              <a:t>传递</a:t>
            </a:r>
          </a:p>
        </p:txBody>
      </p:sp>
      <p:sp>
        <p:nvSpPr>
          <p:cNvPr id="61461" name="Rectangle 2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91514" name="Object 26"/>
          <p:cNvGraphicFramePr>
            <a:graphicFrameLocks noChangeAspect="1"/>
          </p:cNvGraphicFramePr>
          <p:nvPr/>
        </p:nvGraphicFramePr>
        <p:xfrm>
          <a:off x="5943600" y="4425950"/>
          <a:ext cx="1905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8" name="公式" r:id="rId11" imgW="520474" imgH="215806" progId="Equation.3">
                  <p:embed/>
                </p:oleObj>
              </mc:Choice>
              <mc:Fallback>
                <p:oleObj name="公式" r:id="rId11" imgW="520474" imgH="21580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25950"/>
                        <a:ext cx="1905000" cy="7969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215900" y="4357688"/>
            <a:ext cx="55753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是传递的充分必要条件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9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9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9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9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/>
      <p:bldP spid="191497" grpId="0"/>
      <p:bldP spid="191498" grpId="0"/>
      <p:bldP spid="191505" grpId="0"/>
      <p:bldP spid="191508" grpId="0"/>
      <p:bldP spid="191509" grpId="0" animBg="1"/>
      <p:bldP spid="191511" grpId="0" animBg="1"/>
      <p:bldP spid="191512" grpId="0" animBg="1"/>
      <p:bldP spid="191513" grpId="0" animBg="1"/>
      <p:bldP spid="1915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6"/>
          <p:cNvSpPr txBox="1">
            <a:spLocks noChangeArrowheads="1"/>
          </p:cNvSpPr>
          <p:nvPr/>
        </p:nvSpPr>
        <p:spPr bwMode="auto">
          <a:xfrm>
            <a:off x="762000" y="2103438"/>
            <a:ext cx="7772400" cy="134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dirty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§2.5</a:t>
            </a:r>
            <a:r>
              <a:rPr lang="en-US" altLang="zh-CN" sz="5400" dirty="0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</a:t>
            </a:r>
            <a:r>
              <a:rPr lang="zh-CN" altLang="en-US" sz="5400" dirty="0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关系上的闭包运算</a:t>
            </a: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34925" y="557213"/>
            <a:ext cx="5334000" cy="11430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zh-CN" altLang="en-US" sz="3600" b="1">
                <a:solidFill>
                  <a:srgbClr val="006600"/>
                </a:solidFill>
                <a:ea typeface="华文新魏" pitchFamily="2" charset="-122"/>
              </a:rPr>
              <a:t>笛卡儿乘积的性质</a:t>
            </a:r>
            <a:r>
              <a:rPr lang="en-US" altLang="zh-CN" sz="3600" b="1">
                <a:solidFill>
                  <a:srgbClr val="006600"/>
                </a:solidFill>
                <a:ea typeface="华文新魏" pitchFamily="2" charset="-122"/>
              </a:rPr>
              <a:t>:</a:t>
            </a:r>
          </a:p>
        </p:txBody>
      </p:sp>
      <p:sp>
        <p:nvSpPr>
          <p:cNvPr id="209924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798638"/>
            <a:ext cx="8686800" cy="345916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 typeface="Wingdings 2" pitchFamily="18" charset="2"/>
              <a:buBlip>
                <a:blip r:embed="rId2"/>
              </a:buBlip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|A</a:t>
            </a:r>
            <a:r>
              <a:rPr lang="en-US" altLang="zh-CN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B|=</a:t>
            </a:r>
            <a:r>
              <a:rPr lang="en-US" altLang="zh-CN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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  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</a:t>
            </a:r>
            <a:r>
              <a:rPr lang="zh-CN" altLang="en-US" b="1">
                <a:latin typeface="宋体" pitchFamily="2" charset="-122"/>
                <a:sym typeface="Symbol" pitchFamily="18" charset="2"/>
              </a:rPr>
              <a:t>；</a:t>
            </a:r>
          </a:p>
          <a:p>
            <a:pPr marL="609600" indent="-609600" eaLnBrk="1" hangingPunct="1">
              <a:lnSpc>
                <a:spcPct val="135000"/>
              </a:lnSpc>
              <a:buFont typeface="Wingdings 2" pitchFamily="18" charset="2"/>
              <a:buBlip>
                <a:blip r:embed="rId2"/>
              </a:buBlip>
            </a:pPr>
            <a:r>
              <a:rPr lang="zh-CN" altLang="en-US" b="1">
                <a:latin typeface="宋体" pitchFamily="2" charset="-122"/>
              </a:rPr>
              <a:t>笛卡儿</a:t>
            </a:r>
            <a:r>
              <a:rPr lang="zh-CN" altLang="en-US" b="1">
                <a:latin typeface="宋体" pitchFamily="2" charset="-122"/>
                <a:sym typeface="Symbol" pitchFamily="18" charset="2"/>
              </a:rPr>
              <a:t>积运算不满足交换律，即  </a:t>
            </a:r>
          </a:p>
          <a:p>
            <a:pPr marL="609600" indent="-609600" eaLnBrk="1" hangingPunct="1">
              <a:lnSpc>
                <a:spcPct val="135000"/>
              </a:lnSpc>
              <a:buFont typeface="Wingdings 2" pitchFamily="18" charset="2"/>
              <a:buNone/>
            </a:pPr>
            <a:r>
              <a:rPr lang="zh-CN" altLang="en-US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</a:t>
            </a:r>
            <a:r>
              <a:rPr lang="en-US" altLang="zh-CN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ABBA</a:t>
            </a:r>
            <a:r>
              <a:rPr lang="zh-CN" altLang="en-US" b="1">
                <a:latin typeface="宋体" pitchFamily="2" charset="-122"/>
                <a:sym typeface="Symbol" pitchFamily="18" charset="2"/>
              </a:rPr>
              <a:t>；</a:t>
            </a:r>
          </a:p>
          <a:p>
            <a:pPr marL="609600" indent="-609600" eaLnBrk="1" hangingPunct="1">
              <a:lnSpc>
                <a:spcPct val="135000"/>
              </a:lnSpc>
              <a:buFont typeface="Wingdings 2" pitchFamily="18" charset="2"/>
              <a:buBlip>
                <a:blip r:embed="rId2"/>
              </a:buBlip>
            </a:pPr>
            <a:r>
              <a:rPr lang="zh-CN" altLang="en-US" b="1">
                <a:latin typeface="宋体" pitchFamily="2" charset="-122"/>
                <a:sym typeface="Symbol" pitchFamily="18" charset="2"/>
              </a:rPr>
              <a:t>对任意集合</a:t>
            </a:r>
            <a:r>
              <a:rPr lang="en-US" altLang="zh-CN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，有</a:t>
            </a:r>
            <a:r>
              <a:rPr lang="en-US" altLang="zh-CN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A=</a:t>
            </a:r>
            <a:r>
              <a:rPr lang="zh-CN" altLang="en-US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，</a:t>
            </a:r>
            <a:r>
              <a:rPr lang="en-US" altLang="zh-CN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A=</a:t>
            </a:r>
            <a:r>
              <a:rPr lang="en-US" altLang="zh-CN" b="1">
                <a:latin typeface="宋体" pitchFamily="2" charset="-122"/>
                <a:sym typeface="Symbol" pitchFamily="18" charset="2"/>
              </a:rPr>
              <a:t></a:t>
            </a:r>
            <a:r>
              <a:rPr lang="zh-CN" altLang="en-US" b="1">
                <a:latin typeface="宋体" pitchFamily="2" charset="-122"/>
                <a:sym typeface="Symbol" pitchFamily="18" charset="2"/>
              </a:rPr>
              <a:t>；</a:t>
            </a:r>
            <a:r>
              <a:rPr lang="zh-CN" altLang="en-US">
                <a:latin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6858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2.1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关系的预备知识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32146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</a:p>
        </p:txBody>
      </p:sp>
      <p:graphicFrame>
        <p:nvGraphicFramePr>
          <p:cNvPr id="63492" name="Object 6"/>
          <p:cNvGraphicFramePr>
            <a:graphicFrameLocks noGrp="1" noChangeAspect="1"/>
          </p:cNvGraphicFramePr>
          <p:nvPr>
            <p:ph/>
          </p:nvPr>
        </p:nvGraphicFramePr>
        <p:xfrm>
          <a:off x="228600" y="1574800"/>
          <a:ext cx="86741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文档" r:id="rId3" imgW="3903966" imgH="1485413" progId="Word.Document.8">
                  <p:embed/>
                </p:oleObj>
              </mc:Choice>
              <mc:Fallback>
                <p:oleObj name="文档" r:id="rId3" imgW="3903966" imgH="148541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74800"/>
                        <a:ext cx="8674100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8"/>
          <p:cNvSpPr txBox="1">
            <a:spLocks noChangeArrowheads="1"/>
          </p:cNvSpPr>
          <p:nvPr/>
        </p:nvSpPr>
        <p:spPr bwMode="auto">
          <a:xfrm>
            <a:off x="138113" y="517525"/>
            <a:ext cx="59578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自反</a:t>
            </a:r>
            <a:r>
              <a:rPr lang="en-US" altLang="zh-CN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对称、传递</a:t>
            </a:r>
            <a:r>
              <a:rPr lang="en-US" altLang="zh-CN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闭包</a:t>
            </a: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1524000" y="3276600"/>
            <a:ext cx="914400" cy="533400"/>
          </a:xfrm>
          <a:prstGeom prst="rect">
            <a:avLst/>
          </a:prstGeom>
          <a:noFill/>
          <a:ln w="317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5791200" y="3151188"/>
            <a:ext cx="1219200" cy="708025"/>
          </a:xfrm>
          <a:prstGeom prst="ellipse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4699" name="AutoShape 11"/>
          <p:cNvSpPr>
            <a:spLocks noChangeArrowheads="1"/>
          </p:cNvSpPr>
          <p:nvPr/>
        </p:nvSpPr>
        <p:spPr bwMode="auto">
          <a:xfrm>
            <a:off x="7694613" y="4130675"/>
            <a:ext cx="1296987" cy="5810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/>
      <p:bldP spid="114698" grpId="0" animBg="1"/>
      <p:bldP spid="11469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4515" name="Text Box 6"/>
          <p:cNvSpPr txBox="1">
            <a:spLocks noChangeArrowheads="1"/>
          </p:cNvSpPr>
          <p:nvPr/>
        </p:nvSpPr>
        <p:spPr bwMode="auto">
          <a:xfrm>
            <a:off x="519113" y="812800"/>
            <a:ext cx="3952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的自反闭包 </a:t>
            </a:r>
          </a:p>
        </p:txBody>
      </p:sp>
      <p:sp>
        <p:nvSpPr>
          <p:cNvPr id="64516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4540250" y="901700"/>
          <a:ext cx="31099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9" name="公式" r:id="rId3" imgW="875920" imgH="215806" progId="Equation.3">
                  <p:embed/>
                </p:oleObj>
              </mc:Choice>
              <mc:Fallback>
                <p:oleObj name="公式" r:id="rId3" imgW="875920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901700"/>
                        <a:ext cx="3109913" cy="774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9"/>
          <p:cNvSpPr txBox="1">
            <a:spLocks noChangeArrowheads="1"/>
          </p:cNvSpPr>
          <p:nvPr/>
        </p:nvSpPr>
        <p:spPr bwMode="auto">
          <a:xfrm>
            <a:off x="457200" y="2055813"/>
            <a:ext cx="3952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的对称闭包 </a:t>
            </a:r>
          </a:p>
        </p:txBody>
      </p:sp>
      <p:sp>
        <p:nvSpPr>
          <p:cNvPr id="6451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4572000" y="2133600"/>
          <a:ext cx="3124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0" name="公式" r:id="rId5" imgW="952087" imgH="228501" progId="Equation.3">
                  <p:embed/>
                </p:oleObj>
              </mc:Choice>
              <mc:Fallback>
                <p:oleObj name="公式" r:id="rId5" imgW="952087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33600"/>
                        <a:ext cx="3124200" cy="7493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Text Box 12"/>
          <p:cNvSpPr txBox="1">
            <a:spLocks noChangeArrowheads="1"/>
          </p:cNvSpPr>
          <p:nvPr/>
        </p:nvSpPr>
        <p:spPr bwMode="auto">
          <a:xfrm>
            <a:off x="457200" y="3427413"/>
            <a:ext cx="3952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的传递闭包 </a:t>
            </a:r>
          </a:p>
        </p:txBody>
      </p:sp>
      <p:sp>
        <p:nvSpPr>
          <p:cNvPr id="64522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115725" name="Object 13"/>
          <p:cNvGraphicFramePr>
            <a:graphicFrameLocks noChangeAspect="1"/>
          </p:cNvGraphicFramePr>
          <p:nvPr/>
        </p:nvGraphicFramePr>
        <p:xfrm>
          <a:off x="4724400" y="3243263"/>
          <a:ext cx="259080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" name="公式" r:id="rId7" imgW="787400" imgH="431800" progId="Equation.3">
                  <p:embed/>
                </p:oleObj>
              </mc:Choice>
              <mc:Fallback>
                <p:oleObj name="公式" r:id="rId7" imgW="7874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43263"/>
                        <a:ext cx="2590800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4114800" y="4878388"/>
          <a:ext cx="42672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2" name="公式" r:id="rId9" imgW="1231366" imgH="215806" progId="Equation.3">
                  <p:embed/>
                </p:oleObj>
              </mc:Choice>
              <mc:Fallback>
                <p:oleObj name="公式" r:id="rId9" imgW="1231366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8388"/>
                        <a:ext cx="4267200" cy="7604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7848600" y="5791200"/>
          <a:ext cx="838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3" name="公式" r:id="rId11" imgW="215713" imgH="190335" progId="Equation.3">
                  <p:embed/>
                </p:oleObj>
              </mc:Choice>
              <mc:Fallback>
                <p:oleObj name="公式" r:id="rId11" imgW="215713" imgH="1903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791200"/>
                        <a:ext cx="838200" cy="7286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32146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5539" name="Text Box 6"/>
          <p:cNvSpPr txBox="1">
            <a:spLocks noChangeArrowheads="1"/>
          </p:cNvSpPr>
          <p:nvPr/>
        </p:nvSpPr>
        <p:spPr bwMode="auto">
          <a:xfrm>
            <a:off x="76200" y="776288"/>
            <a:ext cx="9144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</a:rPr>
              <a:t>例</a:t>
            </a:r>
            <a:r>
              <a:rPr lang="en-US" altLang="zh-CN">
                <a:latin typeface="宋体" pitchFamily="2" charset="-122"/>
              </a:rPr>
              <a:t>1</a:t>
            </a:r>
            <a:r>
              <a:rPr lang="pt-BR" altLang="zh-CN">
                <a:latin typeface="宋体" pitchFamily="2" charset="-122"/>
              </a:rPr>
              <a:t>.</a:t>
            </a:r>
            <a:r>
              <a:rPr lang="pt-BR" altLang="zh-CN">
                <a:latin typeface="Times New Roman" pitchFamily="18" charset="0"/>
              </a:rPr>
              <a:t>S={a,b,c,d}, R={(a,b),(b,a),(b,c),(c,d)}</a:t>
            </a:r>
            <a:r>
              <a:rPr lang="pt-BR" altLang="zh-CN" sz="1800"/>
              <a:t> </a:t>
            </a:r>
            <a:r>
              <a:rPr lang="zh-CN" altLang="pt-BR">
                <a:latin typeface="Times New Roman" pitchFamily="18" charset="0"/>
              </a:rPr>
              <a:t>，求闭包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52400" y="1905000"/>
            <a:ext cx="8001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3600">
                <a:latin typeface="Times New Roman" pitchFamily="18" charset="0"/>
              </a:rPr>
              <a:t>解：</a:t>
            </a:r>
            <a:r>
              <a:rPr lang="pt-BR" altLang="zh-CN" sz="3600">
                <a:latin typeface="Times New Roman" pitchFamily="18" charset="0"/>
              </a:rPr>
              <a:t>r(R) ={(a,b),(b,a),(b,c),(c,d),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                    (a,a),(b,b),(c,c),(d,d)} 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2514600" y="2171700"/>
            <a:ext cx="4114800" cy="536575"/>
          </a:xfrm>
          <a:prstGeom prst="rect">
            <a:avLst/>
          </a:prstGeom>
          <a:noFill/>
          <a:ln w="317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2438400" y="2909888"/>
            <a:ext cx="4419600" cy="708025"/>
          </a:xfrm>
          <a:prstGeom prst="ellipse">
            <a:avLst/>
          </a:prstGeom>
          <a:noFill/>
          <a:ln w="3175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143000" y="4418013"/>
            <a:ext cx="76962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s(R) ={(a,b),(b,a),(b,c),(c,d),(c,b),(d,c)}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2590800" y="4760913"/>
            <a:ext cx="3886200" cy="536575"/>
          </a:xfrm>
          <a:prstGeom prst="rect">
            <a:avLst/>
          </a:prstGeom>
          <a:noFill/>
          <a:ln w="317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6477000" y="4648200"/>
            <a:ext cx="23622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32146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5" grpId="0" animBg="1"/>
      <p:bldP spid="116746" grpId="0"/>
      <p:bldP spid="116747" grpId="0" animBg="1"/>
      <p:bldP spid="11674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6563" name="Text Box 6"/>
          <p:cNvSpPr txBox="1">
            <a:spLocks noChangeArrowheads="1"/>
          </p:cNvSpPr>
          <p:nvPr/>
        </p:nvSpPr>
        <p:spPr bwMode="auto">
          <a:xfrm>
            <a:off x="442913" y="533400"/>
            <a:ext cx="76342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R={(a,b),(b,a),(b,c),(c,d)}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117767" name="Oval 7"/>
          <p:cNvSpPr>
            <a:spLocks noChangeArrowheads="1"/>
          </p:cNvSpPr>
          <p:nvPr/>
        </p:nvSpPr>
        <p:spPr bwMode="auto">
          <a:xfrm>
            <a:off x="1219200" y="16002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914400" y="1400175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 flipH="1">
            <a:off x="1219200" y="2133600"/>
            <a:ext cx="152400" cy="200025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898525" y="1905000"/>
            <a:ext cx="32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2743200" y="17526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777" name="Oval 17"/>
          <p:cNvSpPr>
            <a:spLocks noChangeArrowheads="1"/>
          </p:cNvSpPr>
          <p:nvPr/>
        </p:nvSpPr>
        <p:spPr bwMode="auto">
          <a:xfrm>
            <a:off x="1219200" y="27432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2667000" y="1371600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914400" y="2514600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c</a:t>
            </a:r>
          </a:p>
        </p:txBody>
      </p:sp>
      <p:sp>
        <p:nvSpPr>
          <p:cNvPr id="117782" name="Oval 22"/>
          <p:cNvSpPr>
            <a:spLocks noChangeArrowheads="1"/>
          </p:cNvSpPr>
          <p:nvPr/>
        </p:nvSpPr>
        <p:spPr bwMode="auto">
          <a:xfrm>
            <a:off x="2743200" y="22098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819400" y="1982788"/>
            <a:ext cx="32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4416425" y="1524000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117798" name="Oval 38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2895600" y="3076575"/>
            <a:ext cx="32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117800" name="Oval 40"/>
          <p:cNvSpPr>
            <a:spLocks noChangeArrowheads="1"/>
          </p:cNvSpPr>
          <p:nvPr/>
        </p:nvSpPr>
        <p:spPr bwMode="auto">
          <a:xfrm>
            <a:off x="2743200" y="27432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2816225" y="2514600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117803" name="Oval 43"/>
          <p:cNvSpPr>
            <a:spLocks noChangeArrowheads="1"/>
          </p:cNvSpPr>
          <p:nvPr/>
        </p:nvSpPr>
        <p:spPr bwMode="auto">
          <a:xfrm>
            <a:off x="1219200" y="32766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838200" y="3124200"/>
            <a:ext cx="32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66581" name="Rectangle 4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7807" name="Object 47"/>
          <p:cNvGraphicFramePr>
            <a:graphicFrameLocks noChangeAspect="1"/>
          </p:cNvGraphicFramePr>
          <p:nvPr/>
        </p:nvGraphicFramePr>
        <p:xfrm>
          <a:off x="398463" y="3698875"/>
          <a:ext cx="52228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8" name="公式" r:id="rId3" imgW="1854200" imgH="228600" progId="Equation.3">
                  <p:embed/>
                </p:oleObj>
              </mc:Choice>
              <mc:Fallback>
                <p:oleObj name="公式" r:id="rId3" imgW="185420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698875"/>
                        <a:ext cx="52228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Rectangle 5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7809" name="Object 49"/>
          <p:cNvGraphicFramePr>
            <a:graphicFrameLocks noChangeAspect="1"/>
          </p:cNvGraphicFramePr>
          <p:nvPr/>
        </p:nvGraphicFramePr>
        <p:xfrm>
          <a:off x="381000" y="4392613"/>
          <a:ext cx="6400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9" name="公式" r:id="rId5" imgW="1930400" imgH="228600" progId="Equation.3">
                  <p:embed/>
                </p:oleObj>
              </mc:Choice>
              <mc:Fallback>
                <p:oleObj name="公式" r:id="rId5" imgW="19304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92613"/>
                        <a:ext cx="64008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5" name="Rectangle 52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7811" name="Object 51"/>
          <p:cNvGraphicFramePr>
            <a:graphicFrameLocks noChangeAspect="1"/>
          </p:cNvGraphicFramePr>
          <p:nvPr/>
        </p:nvGraphicFramePr>
        <p:xfrm>
          <a:off x="381000" y="5311775"/>
          <a:ext cx="55895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0" name="公式" r:id="rId7" imgW="1917700" imgH="228600" progId="Equation.3">
                  <p:embed/>
                </p:oleObj>
              </mc:Choice>
              <mc:Fallback>
                <p:oleObj name="公式" r:id="rId7" imgW="19177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11775"/>
                        <a:ext cx="5589588" cy="719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7" name="Rectangle 5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7813" name="Object 53"/>
          <p:cNvGraphicFramePr>
            <a:graphicFrameLocks noChangeAspect="1"/>
          </p:cNvGraphicFramePr>
          <p:nvPr/>
        </p:nvGraphicFramePr>
        <p:xfrm>
          <a:off x="6264275" y="3303588"/>
          <a:ext cx="20240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1" name="公式" r:id="rId9" imgW="774364" imgH="431613" progId="Equation.3">
                  <p:embed/>
                </p:oleObj>
              </mc:Choice>
              <mc:Fallback>
                <p:oleObj name="公式" r:id="rId9" imgW="774364" imgH="431613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3303588"/>
                        <a:ext cx="20240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15" name="AutoShape 55"/>
          <p:cNvSpPr>
            <a:spLocks noChangeArrowheads="1"/>
          </p:cNvSpPr>
          <p:nvPr/>
        </p:nvSpPr>
        <p:spPr bwMode="auto">
          <a:xfrm>
            <a:off x="7162800" y="5105400"/>
            <a:ext cx="914400" cy="457200"/>
          </a:xfrm>
          <a:prstGeom prst="wedgeEllipseCallout">
            <a:avLst>
              <a:gd name="adj1" fmla="val 28125"/>
              <a:gd name="adj2" fmla="val -278819"/>
            </a:avLst>
          </a:prstGeom>
          <a:noFill/>
          <a:ln w="317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??</a:t>
            </a:r>
          </a:p>
        </p:txBody>
      </p:sp>
      <p:sp>
        <p:nvSpPr>
          <p:cNvPr id="49" name="Oval 16"/>
          <p:cNvSpPr>
            <a:spLocks noChangeArrowheads="1"/>
          </p:cNvSpPr>
          <p:nvPr/>
        </p:nvSpPr>
        <p:spPr bwMode="auto">
          <a:xfrm>
            <a:off x="4267200" y="18288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267200" y="22860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4403725" y="1982788"/>
            <a:ext cx="32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52" name="Oval 38"/>
          <p:cNvSpPr>
            <a:spLocks noChangeArrowheads="1"/>
          </p:cNvSpPr>
          <p:nvPr/>
        </p:nvSpPr>
        <p:spPr bwMode="auto">
          <a:xfrm>
            <a:off x="4175125" y="32766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3" name="Oval 40"/>
          <p:cNvSpPr>
            <a:spLocks noChangeArrowheads="1"/>
          </p:cNvSpPr>
          <p:nvPr/>
        </p:nvSpPr>
        <p:spPr bwMode="auto">
          <a:xfrm>
            <a:off x="4267200" y="28194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340225" y="2514600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4267200" y="3124200"/>
            <a:ext cx="32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d</a:t>
            </a:r>
          </a:p>
        </p:txBody>
      </p:sp>
      <p:cxnSp>
        <p:nvCxnSpPr>
          <p:cNvPr id="3" name="直接连接符 2"/>
          <p:cNvCxnSpPr>
            <a:cxnSpLocks noChangeShapeType="1"/>
            <a:stCxn id="117767" idx="5"/>
            <a:endCxn id="117782" idx="2"/>
          </p:cNvCxnSpPr>
          <p:nvPr/>
        </p:nvCxnSpPr>
        <p:spPr bwMode="auto">
          <a:xfrm>
            <a:off x="1349375" y="1730375"/>
            <a:ext cx="1393825" cy="555625"/>
          </a:xfrm>
          <a:prstGeom prst="line">
            <a:avLst/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>
            <a:cxnSpLocks noChangeShapeType="1"/>
            <a:stCxn id="117771" idx="3"/>
          </p:cNvCxnSpPr>
          <p:nvPr/>
        </p:nvCxnSpPr>
        <p:spPr bwMode="auto">
          <a:xfrm flipV="1">
            <a:off x="1349375" y="1828800"/>
            <a:ext cx="1393825" cy="476250"/>
          </a:xfrm>
          <a:prstGeom prst="line">
            <a:avLst/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>
            <a:cxnSpLocks noChangeShapeType="1"/>
            <a:stCxn id="117771" idx="4"/>
            <a:endCxn id="117800" idx="2"/>
          </p:cNvCxnSpPr>
          <p:nvPr/>
        </p:nvCxnSpPr>
        <p:spPr bwMode="auto">
          <a:xfrm>
            <a:off x="1295400" y="2333625"/>
            <a:ext cx="1447800" cy="485775"/>
          </a:xfrm>
          <a:prstGeom prst="line">
            <a:avLst/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cxnSpLocks noChangeShapeType="1"/>
            <a:endCxn id="117798" idx="2"/>
          </p:cNvCxnSpPr>
          <p:nvPr/>
        </p:nvCxnSpPr>
        <p:spPr bwMode="auto">
          <a:xfrm>
            <a:off x="1371600" y="2895600"/>
            <a:ext cx="1371600" cy="457200"/>
          </a:xfrm>
          <a:prstGeom prst="line">
            <a:avLst/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/>
          <p:cNvCxnSpPr/>
          <p:nvPr/>
        </p:nvCxnSpPr>
        <p:spPr bwMode="auto">
          <a:xfrm>
            <a:off x="2873375" y="1828800"/>
            <a:ext cx="1393825" cy="555625"/>
          </a:xfrm>
          <a:prstGeom prst="line">
            <a:avLst/>
          </a:prstGeom>
          <a:solidFill>
            <a:srgbClr val="FF00FF"/>
          </a:solidFill>
          <a:ln w="603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117783" idx="1"/>
          </p:cNvCxnSpPr>
          <p:nvPr/>
        </p:nvCxnSpPr>
        <p:spPr bwMode="auto">
          <a:xfrm flipV="1">
            <a:off x="2819400" y="1927225"/>
            <a:ext cx="1447800" cy="307975"/>
          </a:xfrm>
          <a:prstGeom prst="line">
            <a:avLst/>
          </a:prstGeom>
          <a:solidFill>
            <a:srgbClr val="FF00FF"/>
          </a:solidFill>
          <a:ln w="603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/>
          <p:cNvCxnSpPr/>
          <p:nvPr/>
        </p:nvCxnSpPr>
        <p:spPr bwMode="auto">
          <a:xfrm>
            <a:off x="2895600" y="2362200"/>
            <a:ext cx="1447800" cy="485775"/>
          </a:xfrm>
          <a:prstGeom prst="line">
            <a:avLst/>
          </a:prstGeom>
          <a:solidFill>
            <a:srgbClr val="FF00FF"/>
          </a:solidFill>
          <a:ln w="603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/>
          <p:nvPr/>
        </p:nvCxnSpPr>
        <p:spPr bwMode="auto">
          <a:xfrm>
            <a:off x="2895600" y="2895600"/>
            <a:ext cx="1279525" cy="419100"/>
          </a:xfrm>
          <a:prstGeom prst="line">
            <a:avLst/>
          </a:prstGeom>
          <a:solidFill>
            <a:srgbClr val="FF00FF"/>
          </a:solidFill>
          <a:ln w="603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32146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20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20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2000"/>
                                        <p:tgtEl>
                                          <p:spTgt spid="1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9" dur="20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20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78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 animBg="1"/>
      <p:bldP spid="117768" grpId="0"/>
      <p:bldP spid="117771" grpId="0" animBg="1"/>
      <p:bldP spid="117772" grpId="0"/>
      <p:bldP spid="117776" grpId="0" animBg="1"/>
      <p:bldP spid="117777" grpId="0" animBg="1"/>
      <p:bldP spid="117778" grpId="0"/>
      <p:bldP spid="117779" grpId="0"/>
      <p:bldP spid="117782" grpId="0" animBg="1"/>
      <p:bldP spid="117783" grpId="0"/>
      <p:bldP spid="117786" grpId="0"/>
      <p:bldP spid="117798" grpId="0" animBg="1"/>
      <p:bldP spid="117799" grpId="0"/>
      <p:bldP spid="117800" grpId="0" animBg="1"/>
      <p:bldP spid="117801" grpId="0"/>
      <p:bldP spid="117803" grpId="0" animBg="1"/>
      <p:bldP spid="117804" grpId="0"/>
      <p:bldP spid="117815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/>
      <p:bldP spid="5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7587" name="Rectangle 6"/>
          <p:cNvSpPr>
            <a:spLocks noChangeArrowheads="1"/>
          </p:cNvSpPr>
          <p:nvPr/>
        </p:nvSpPr>
        <p:spPr bwMode="auto">
          <a:xfrm>
            <a:off x="609600" y="838200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3600">
                <a:latin typeface="Times New Roman" pitchFamily="18" charset="0"/>
              </a:rPr>
              <a:t> </a:t>
            </a:r>
            <a:r>
              <a:rPr lang="pt-BR" altLang="zh-CN" sz="3600">
                <a:latin typeface="Times New Roman" pitchFamily="18" charset="0"/>
              </a:rPr>
              <a:t>R={(a,b),(b,a),(b,c),(c,d)} </a:t>
            </a:r>
          </a:p>
        </p:txBody>
      </p:sp>
      <p:sp>
        <p:nvSpPr>
          <p:cNvPr id="67588" name="Oval 7"/>
          <p:cNvSpPr>
            <a:spLocks noChangeArrowheads="1"/>
          </p:cNvSpPr>
          <p:nvPr/>
        </p:nvSpPr>
        <p:spPr bwMode="auto">
          <a:xfrm>
            <a:off x="1371600" y="22860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7589" name="Oval 8"/>
          <p:cNvSpPr>
            <a:spLocks noChangeArrowheads="1"/>
          </p:cNvSpPr>
          <p:nvPr/>
        </p:nvSpPr>
        <p:spPr bwMode="auto">
          <a:xfrm>
            <a:off x="2743200" y="22860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7590" name="Oval 9"/>
          <p:cNvSpPr>
            <a:spLocks noChangeArrowheads="1"/>
          </p:cNvSpPr>
          <p:nvPr/>
        </p:nvSpPr>
        <p:spPr bwMode="auto">
          <a:xfrm>
            <a:off x="3657600" y="22860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7591" name="Oval 10"/>
          <p:cNvSpPr>
            <a:spLocks noChangeArrowheads="1"/>
          </p:cNvSpPr>
          <p:nvPr/>
        </p:nvSpPr>
        <p:spPr bwMode="auto">
          <a:xfrm>
            <a:off x="4876800" y="2209800"/>
            <a:ext cx="152400" cy="2286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7592" name="Text Box 11"/>
          <p:cNvSpPr txBox="1">
            <a:spLocks noChangeArrowheads="1"/>
          </p:cNvSpPr>
          <p:nvPr/>
        </p:nvSpPr>
        <p:spPr bwMode="auto">
          <a:xfrm>
            <a:off x="1241425" y="1600200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67593" name="Text Box 12"/>
          <p:cNvSpPr txBox="1">
            <a:spLocks noChangeArrowheads="1"/>
          </p:cNvSpPr>
          <p:nvPr/>
        </p:nvSpPr>
        <p:spPr bwMode="auto">
          <a:xfrm>
            <a:off x="2668588" y="1628775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67594" name="Text Box 13"/>
          <p:cNvSpPr txBox="1">
            <a:spLocks noChangeArrowheads="1"/>
          </p:cNvSpPr>
          <p:nvPr/>
        </p:nvSpPr>
        <p:spPr bwMode="auto">
          <a:xfrm>
            <a:off x="3505200" y="1628775"/>
            <a:ext cx="3381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67595" name="Text Box 14"/>
          <p:cNvSpPr txBox="1">
            <a:spLocks noChangeArrowheads="1"/>
          </p:cNvSpPr>
          <p:nvPr/>
        </p:nvSpPr>
        <p:spPr bwMode="auto">
          <a:xfrm>
            <a:off x="4724400" y="1552575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67596" name="Line 24"/>
          <p:cNvSpPr>
            <a:spLocks noChangeShapeType="1"/>
          </p:cNvSpPr>
          <p:nvPr/>
        </p:nvSpPr>
        <p:spPr bwMode="auto">
          <a:xfrm>
            <a:off x="1524000" y="2286000"/>
            <a:ext cx="12192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597" name="Line 25"/>
          <p:cNvSpPr>
            <a:spLocks noChangeShapeType="1"/>
          </p:cNvSpPr>
          <p:nvPr/>
        </p:nvSpPr>
        <p:spPr bwMode="auto">
          <a:xfrm flipH="1">
            <a:off x="1524000" y="2438400"/>
            <a:ext cx="12192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598" name="Line 26"/>
          <p:cNvSpPr>
            <a:spLocks noChangeShapeType="1"/>
          </p:cNvSpPr>
          <p:nvPr/>
        </p:nvSpPr>
        <p:spPr bwMode="auto">
          <a:xfrm>
            <a:off x="2895600" y="2286000"/>
            <a:ext cx="762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599" name="Line 27"/>
          <p:cNvSpPr>
            <a:spLocks noChangeShapeType="1"/>
          </p:cNvSpPr>
          <p:nvPr/>
        </p:nvSpPr>
        <p:spPr bwMode="auto">
          <a:xfrm>
            <a:off x="3810000" y="2286000"/>
            <a:ext cx="10668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12" name="Oval 28"/>
          <p:cNvSpPr>
            <a:spLocks noChangeArrowheads="1"/>
          </p:cNvSpPr>
          <p:nvPr/>
        </p:nvSpPr>
        <p:spPr bwMode="auto">
          <a:xfrm>
            <a:off x="1447800" y="35814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8813" name="Oval 29"/>
          <p:cNvSpPr>
            <a:spLocks noChangeArrowheads="1"/>
          </p:cNvSpPr>
          <p:nvPr/>
        </p:nvSpPr>
        <p:spPr bwMode="auto">
          <a:xfrm>
            <a:off x="2819400" y="35814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8814" name="Oval 30"/>
          <p:cNvSpPr>
            <a:spLocks noChangeArrowheads="1"/>
          </p:cNvSpPr>
          <p:nvPr/>
        </p:nvSpPr>
        <p:spPr bwMode="auto">
          <a:xfrm>
            <a:off x="3810000" y="3505200"/>
            <a:ext cx="152400" cy="2286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8815" name="Oval 31"/>
          <p:cNvSpPr>
            <a:spLocks noChangeArrowheads="1"/>
          </p:cNvSpPr>
          <p:nvPr/>
        </p:nvSpPr>
        <p:spPr bwMode="auto">
          <a:xfrm>
            <a:off x="5029200" y="35052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1295400" y="2819400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118817" name="Text Box 33"/>
          <p:cNvSpPr txBox="1">
            <a:spLocks noChangeArrowheads="1"/>
          </p:cNvSpPr>
          <p:nvPr/>
        </p:nvSpPr>
        <p:spPr bwMode="auto">
          <a:xfrm>
            <a:off x="2722563" y="2847975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4878388" y="2847975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118819" name="Text Box 35"/>
          <p:cNvSpPr txBox="1">
            <a:spLocks noChangeArrowheads="1"/>
          </p:cNvSpPr>
          <p:nvPr/>
        </p:nvSpPr>
        <p:spPr bwMode="auto">
          <a:xfrm>
            <a:off x="3700463" y="2819400"/>
            <a:ext cx="338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118822" name="Oval 38"/>
          <p:cNvSpPr>
            <a:spLocks noChangeArrowheads="1"/>
          </p:cNvSpPr>
          <p:nvPr/>
        </p:nvSpPr>
        <p:spPr bwMode="auto">
          <a:xfrm>
            <a:off x="914400" y="3276600"/>
            <a:ext cx="487363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8823" name="Line 39"/>
          <p:cNvSpPr>
            <a:spLocks noChangeShapeType="1"/>
          </p:cNvSpPr>
          <p:nvPr/>
        </p:nvSpPr>
        <p:spPr bwMode="auto">
          <a:xfrm>
            <a:off x="1143000" y="3276600"/>
            <a:ext cx="76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25" name="Line 41"/>
          <p:cNvSpPr>
            <a:spLocks noChangeShapeType="1"/>
          </p:cNvSpPr>
          <p:nvPr/>
        </p:nvSpPr>
        <p:spPr bwMode="auto">
          <a:xfrm>
            <a:off x="1600200" y="3657600"/>
            <a:ext cx="106680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26" name="Line 42"/>
          <p:cNvSpPr>
            <a:spLocks noChangeShapeType="1"/>
          </p:cNvSpPr>
          <p:nvPr/>
        </p:nvSpPr>
        <p:spPr bwMode="auto">
          <a:xfrm flipV="1">
            <a:off x="2667000" y="3733800"/>
            <a:ext cx="12192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27" name="Line 43"/>
          <p:cNvSpPr>
            <a:spLocks noChangeShapeType="1"/>
          </p:cNvSpPr>
          <p:nvPr/>
        </p:nvSpPr>
        <p:spPr bwMode="auto">
          <a:xfrm flipV="1">
            <a:off x="2895600" y="2895600"/>
            <a:ext cx="9906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28" name="Line 44"/>
          <p:cNvSpPr>
            <a:spLocks noChangeShapeType="1"/>
          </p:cNvSpPr>
          <p:nvPr/>
        </p:nvSpPr>
        <p:spPr bwMode="auto">
          <a:xfrm>
            <a:off x="3886200" y="2895600"/>
            <a:ext cx="11430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29" name="Oval 45"/>
          <p:cNvSpPr>
            <a:spLocks noChangeArrowheads="1"/>
          </p:cNvSpPr>
          <p:nvPr/>
        </p:nvSpPr>
        <p:spPr bwMode="auto">
          <a:xfrm>
            <a:off x="2514600" y="3429000"/>
            <a:ext cx="304800" cy="3810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8830" name="Line 46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831" name="Object 47"/>
          <p:cNvGraphicFramePr>
            <a:graphicFrameLocks noChangeAspect="1"/>
          </p:cNvGraphicFramePr>
          <p:nvPr/>
        </p:nvGraphicFramePr>
        <p:xfrm>
          <a:off x="990600" y="4598988"/>
          <a:ext cx="66294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7" name="公式" r:id="rId3" imgW="1866900" imgH="228600" progId="Equation.3">
                  <p:embed/>
                </p:oleObj>
              </mc:Choice>
              <mc:Fallback>
                <p:oleObj name="公式" r:id="rId3" imgW="186690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98988"/>
                        <a:ext cx="66294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35" name="AutoShape 51"/>
          <p:cNvSpPr>
            <a:spLocks noChangeArrowheads="1"/>
          </p:cNvSpPr>
          <p:nvPr/>
        </p:nvSpPr>
        <p:spPr bwMode="auto">
          <a:xfrm>
            <a:off x="6934200" y="1981200"/>
            <a:ext cx="1676400" cy="1143000"/>
          </a:xfrm>
          <a:prstGeom prst="wedgeEllipseCallout">
            <a:avLst>
              <a:gd name="adj1" fmla="val -131532"/>
              <a:gd name="adj2" fmla="val 43056"/>
            </a:avLst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t(R)</a:t>
            </a:r>
          </a:p>
        </p:txBody>
      </p:sp>
      <p:sp>
        <p:nvSpPr>
          <p:cNvPr id="67618" name="Text Box 52"/>
          <p:cNvSpPr txBox="1">
            <a:spLocks noChangeArrowheads="1"/>
          </p:cNvSpPr>
          <p:nvPr/>
        </p:nvSpPr>
        <p:spPr bwMode="auto">
          <a:xfrm>
            <a:off x="76200" y="-30163"/>
            <a:ext cx="43815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r>
              <a:rPr lang="en-US" altLang="zh-CN" sz="18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1800" dirty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窍门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/>
      <p:bldP spid="118814" grpId="0" animBg="1"/>
      <p:bldP spid="118815" grpId="0" animBg="1"/>
      <p:bldP spid="118816" grpId="0"/>
      <p:bldP spid="118817" grpId="0"/>
      <p:bldP spid="118818" grpId="0"/>
      <p:bldP spid="118819" grpId="0"/>
      <p:bldP spid="118822" grpId="0" animBg="1"/>
      <p:bldP spid="118823" grpId="0" animBg="1"/>
      <p:bldP spid="118825" grpId="0" animBg="1"/>
      <p:bldP spid="118826" grpId="0" animBg="1"/>
      <p:bldP spid="118827" grpId="0" animBg="1"/>
      <p:bldP spid="118828" grpId="0" animBg="1"/>
      <p:bldP spid="118829" grpId="0" animBg="1"/>
      <p:bldP spid="118830" grpId="0" animBg="1"/>
      <p:bldP spid="11883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0" y="715963"/>
            <a:ext cx="9296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隶书" pitchFamily="49" charset="-122"/>
              </a:rPr>
              <a:t>设</a:t>
            </a:r>
            <a:r>
              <a:rPr lang="en-US" altLang="zh-CN">
                <a:latin typeface="Times New Roman" pitchFamily="18" charset="0"/>
              </a:rPr>
              <a:t>A={1,2,3,4,5},R={(2,1),(2,4),(2,5),(3,4),(4,4),(5,2)},</a:t>
            </a:r>
            <a:r>
              <a:rPr lang="zh-CN" altLang="en-US">
                <a:ea typeface="隶书" pitchFamily="49" charset="-122"/>
              </a:rPr>
              <a:t>求闭包？</a:t>
            </a:r>
          </a:p>
        </p:txBody>
      </p:sp>
      <p:sp>
        <p:nvSpPr>
          <p:cNvPr id="68612" name="Text Box 7"/>
          <p:cNvSpPr txBox="1">
            <a:spLocks noChangeArrowheads="1"/>
          </p:cNvSpPr>
          <p:nvPr/>
        </p:nvSpPr>
        <p:spPr bwMode="auto">
          <a:xfrm>
            <a:off x="214313" y="2141538"/>
            <a:ext cx="1098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976313" y="2133600"/>
            <a:ext cx="763428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r(R) ={(2,1),(2,4),(2,5),(3,4),(4,4),(5,2),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          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(1,1),(2,2),(3,3),(5,5)</a:t>
            </a:r>
            <a:r>
              <a:rPr lang="en-US" altLang="zh-CN" sz="3600">
                <a:latin typeface="Times New Roman" pitchFamily="18" charset="0"/>
              </a:rPr>
              <a:t>}</a:t>
            </a:r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2438400" y="2441575"/>
            <a:ext cx="6019800" cy="527050"/>
          </a:xfrm>
          <a:prstGeom prst="rect">
            <a:avLst/>
          </a:prstGeom>
          <a:noFill/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2282" name="Oval 10"/>
          <p:cNvSpPr>
            <a:spLocks noChangeArrowheads="1"/>
          </p:cNvSpPr>
          <p:nvPr/>
        </p:nvSpPr>
        <p:spPr bwMode="auto">
          <a:xfrm>
            <a:off x="2057400" y="3124200"/>
            <a:ext cx="4191000" cy="708025"/>
          </a:xfrm>
          <a:prstGeom prst="ellipse">
            <a:avLst/>
          </a:prstGeom>
          <a:noFill/>
          <a:ln w="3175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1066800" y="3962400"/>
            <a:ext cx="755808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s(R) ={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(2,1),</a:t>
            </a:r>
            <a:r>
              <a:rPr lang="en-US" altLang="zh-CN" sz="3600">
                <a:solidFill>
                  <a:srgbClr val="FF3399"/>
                </a:solidFill>
                <a:latin typeface="Times New Roman" pitchFamily="18" charset="0"/>
              </a:rPr>
              <a:t>(2,4),</a:t>
            </a:r>
            <a:r>
              <a:rPr lang="en-US" altLang="zh-CN" sz="3600">
                <a:solidFill>
                  <a:srgbClr val="008000"/>
                </a:solidFill>
                <a:latin typeface="Times New Roman" pitchFamily="18" charset="0"/>
              </a:rPr>
              <a:t>(2,5)</a:t>
            </a:r>
            <a:r>
              <a:rPr lang="en-US" altLang="zh-CN" sz="3600">
                <a:latin typeface="Times New Roman" pitchFamily="18" charset="0"/>
              </a:rPr>
              <a:t>,</a:t>
            </a: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</a:rPr>
              <a:t>(3,4)</a:t>
            </a:r>
            <a:r>
              <a:rPr lang="en-US" altLang="zh-CN" sz="3600">
                <a:latin typeface="Times New Roman" pitchFamily="18" charset="0"/>
              </a:rPr>
              <a:t>,(4,4),</a:t>
            </a:r>
            <a:r>
              <a:rPr lang="en-US" altLang="zh-CN" sz="3600">
                <a:solidFill>
                  <a:srgbClr val="008000"/>
                </a:solidFill>
                <a:latin typeface="Times New Roman" pitchFamily="18" charset="0"/>
              </a:rPr>
              <a:t>(5,2)</a:t>
            </a:r>
            <a:r>
              <a:rPr lang="en-US" altLang="zh-CN" sz="3600"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             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(1,2)</a:t>
            </a:r>
            <a:r>
              <a:rPr lang="en-US" altLang="zh-CN" sz="3600">
                <a:latin typeface="Times New Roman" pitchFamily="18" charset="0"/>
              </a:rPr>
              <a:t>,</a:t>
            </a:r>
            <a:r>
              <a:rPr lang="en-US" altLang="zh-CN" sz="3600">
                <a:solidFill>
                  <a:srgbClr val="FF3399"/>
                </a:solidFill>
                <a:latin typeface="Times New Roman" pitchFamily="18" charset="0"/>
              </a:rPr>
              <a:t>(4,2)</a:t>
            </a:r>
            <a:r>
              <a:rPr lang="en-US" altLang="zh-CN" sz="3600">
                <a:latin typeface="Times New Roman" pitchFamily="18" charset="0"/>
              </a:rPr>
              <a:t>,         </a:t>
            </a: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</a:rPr>
              <a:t>(4,3)</a:t>
            </a:r>
            <a:r>
              <a:rPr lang="en-US" altLang="zh-CN" sz="3600">
                <a:latin typeface="Times New Roman" pitchFamily="18" charset="0"/>
              </a:rPr>
              <a:t>}</a:t>
            </a:r>
          </a:p>
        </p:txBody>
      </p:sp>
      <p:sp>
        <p:nvSpPr>
          <p:cNvPr id="68617" name="Text Box 13"/>
          <p:cNvSpPr txBox="1">
            <a:spLocks noChangeArrowheads="1"/>
          </p:cNvSpPr>
          <p:nvPr/>
        </p:nvSpPr>
        <p:spPr bwMode="auto">
          <a:xfrm>
            <a:off x="0" y="-30163"/>
            <a:ext cx="426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r>
              <a:rPr lang="en-US" altLang="zh-CN" sz="18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1800" dirty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0" grpId="0"/>
      <p:bldP spid="182281" grpId="0" animBg="1"/>
      <p:bldP spid="182282" grpId="0" animBg="1"/>
      <p:bldP spid="18228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9635" name="Oval 6"/>
          <p:cNvSpPr>
            <a:spLocks noChangeArrowheads="1"/>
          </p:cNvSpPr>
          <p:nvPr/>
        </p:nvSpPr>
        <p:spPr bwMode="auto">
          <a:xfrm>
            <a:off x="2057400" y="1524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36" name="Text Box 7"/>
          <p:cNvSpPr txBox="1">
            <a:spLocks noChangeArrowheads="1"/>
          </p:cNvSpPr>
          <p:nvPr/>
        </p:nvSpPr>
        <p:spPr bwMode="auto">
          <a:xfrm>
            <a:off x="2003425" y="1350963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9637" name="Oval 8"/>
          <p:cNvSpPr>
            <a:spLocks noChangeArrowheads="1"/>
          </p:cNvSpPr>
          <p:nvPr/>
        </p:nvSpPr>
        <p:spPr bwMode="auto">
          <a:xfrm>
            <a:off x="914400" y="28956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38" name="Text Box 9"/>
          <p:cNvSpPr txBox="1">
            <a:spLocks noChangeArrowheads="1"/>
          </p:cNvSpPr>
          <p:nvPr/>
        </p:nvSpPr>
        <p:spPr bwMode="auto">
          <a:xfrm>
            <a:off x="922338" y="2695575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9639" name="Oval 10"/>
          <p:cNvSpPr>
            <a:spLocks noChangeArrowheads="1"/>
          </p:cNvSpPr>
          <p:nvPr/>
        </p:nvSpPr>
        <p:spPr bwMode="auto">
          <a:xfrm>
            <a:off x="3276600" y="28956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40" name="Text Box 11"/>
          <p:cNvSpPr txBox="1">
            <a:spLocks noChangeArrowheads="1"/>
          </p:cNvSpPr>
          <p:nvPr/>
        </p:nvSpPr>
        <p:spPr bwMode="auto">
          <a:xfrm>
            <a:off x="3222625" y="2770188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9641" name="Oval 12"/>
          <p:cNvSpPr>
            <a:spLocks noChangeArrowheads="1"/>
          </p:cNvSpPr>
          <p:nvPr/>
        </p:nvSpPr>
        <p:spPr bwMode="auto">
          <a:xfrm>
            <a:off x="1752600" y="4191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42" name="Text Box 13"/>
          <p:cNvSpPr txBox="1">
            <a:spLocks noChangeArrowheads="1"/>
          </p:cNvSpPr>
          <p:nvPr/>
        </p:nvSpPr>
        <p:spPr bwMode="auto">
          <a:xfrm>
            <a:off x="1760538" y="3990975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9643" name="Oval 14"/>
          <p:cNvSpPr>
            <a:spLocks noChangeArrowheads="1"/>
          </p:cNvSpPr>
          <p:nvPr/>
        </p:nvSpPr>
        <p:spPr bwMode="auto">
          <a:xfrm>
            <a:off x="3048000" y="4191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44" name="Text Box 15"/>
          <p:cNvSpPr txBox="1">
            <a:spLocks noChangeArrowheads="1"/>
          </p:cNvSpPr>
          <p:nvPr/>
        </p:nvSpPr>
        <p:spPr bwMode="auto">
          <a:xfrm>
            <a:off x="3055938" y="3990975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 flipV="1">
            <a:off x="1219200" y="1828800"/>
            <a:ext cx="838200" cy="1066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1295400" y="3198813"/>
            <a:ext cx="175260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1295400" y="3048000"/>
            <a:ext cx="1981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2133600" y="4419600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 flipH="1">
            <a:off x="1219200" y="2895600"/>
            <a:ext cx="213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50" name="Oval 22"/>
          <p:cNvSpPr>
            <a:spLocks noChangeArrowheads="1"/>
          </p:cNvSpPr>
          <p:nvPr/>
        </p:nvSpPr>
        <p:spPr bwMode="auto">
          <a:xfrm>
            <a:off x="3429000" y="4343400"/>
            <a:ext cx="304800" cy="381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51" name="Line 23"/>
          <p:cNvSpPr>
            <a:spLocks noChangeShapeType="1"/>
          </p:cNvSpPr>
          <p:nvPr/>
        </p:nvSpPr>
        <p:spPr bwMode="auto">
          <a:xfrm>
            <a:off x="3581400" y="4724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52" name="Text Box 24"/>
          <p:cNvSpPr txBox="1">
            <a:spLocks noChangeArrowheads="1"/>
          </p:cNvSpPr>
          <p:nvPr/>
        </p:nvSpPr>
        <p:spPr bwMode="auto">
          <a:xfrm>
            <a:off x="1981200" y="584200"/>
            <a:ext cx="5111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FF0066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83322" name="AutoShape 26"/>
          <p:cNvSpPr>
            <a:spLocks noChangeArrowheads="1"/>
          </p:cNvSpPr>
          <p:nvPr/>
        </p:nvSpPr>
        <p:spPr bwMode="auto">
          <a:xfrm>
            <a:off x="3733800" y="2286000"/>
            <a:ext cx="1295400" cy="14398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8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7" name="Oval 31"/>
          <p:cNvSpPr>
            <a:spLocks noChangeArrowheads="1"/>
          </p:cNvSpPr>
          <p:nvPr/>
        </p:nvSpPr>
        <p:spPr bwMode="auto">
          <a:xfrm>
            <a:off x="6705600" y="1219200"/>
            <a:ext cx="381000" cy="4572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6753225" y="1066800"/>
            <a:ext cx="333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9656" name="Oval 33"/>
          <p:cNvSpPr>
            <a:spLocks noChangeArrowheads="1"/>
          </p:cNvSpPr>
          <p:nvPr/>
        </p:nvSpPr>
        <p:spPr bwMode="auto">
          <a:xfrm>
            <a:off x="5715000" y="2590800"/>
            <a:ext cx="381000" cy="4572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57" name="Text Box 34"/>
          <p:cNvSpPr txBox="1">
            <a:spLocks noChangeArrowheads="1"/>
          </p:cNvSpPr>
          <p:nvPr/>
        </p:nvSpPr>
        <p:spPr bwMode="auto">
          <a:xfrm>
            <a:off x="5715000" y="2484438"/>
            <a:ext cx="3333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9658" name="Oval 35"/>
          <p:cNvSpPr>
            <a:spLocks noChangeArrowheads="1"/>
          </p:cNvSpPr>
          <p:nvPr/>
        </p:nvSpPr>
        <p:spPr bwMode="auto">
          <a:xfrm>
            <a:off x="8077200" y="2514600"/>
            <a:ext cx="457200" cy="533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59" name="Text Box 36"/>
          <p:cNvSpPr txBox="1">
            <a:spLocks noChangeArrowheads="1"/>
          </p:cNvSpPr>
          <p:nvPr/>
        </p:nvSpPr>
        <p:spPr bwMode="auto">
          <a:xfrm>
            <a:off x="8124825" y="2438400"/>
            <a:ext cx="333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9660" name="Oval 37"/>
          <p:cNvSpPr>
            <a:spLocks noChangeArrowheads="1"/>
          </p:cNvSpPr>
          <p:nvPr/>
        </p:nvSpPr>
        <p:spPr bwMode="auto">
          <a:xfrm>
            <a:off x="6629400" y="4114800"/>
            <a:ext cx="381000" cy="4572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61" name="Text Box 38"/>
          <p:cNvSpPr txBox="1">
            <a:spLocks noChangeArrowheads="1"/>
          </p:cNvSpPr>
          <p:nvPr/>
        </p:nvSpPr>
        <p:spPr bwMode="auto">
          <a:xfrm>
            <a:off x="6629400" y="4008438"/>
            <a:ext cx="3333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9662" name="Oval 39"/>
          <p:cNvSpPr>
            <a:spLocks noChangeArrowheads="1"/>
          </p:cNvSpPr>
          <p:nvPr/>
        </p:nvSpPr>
        <p:spPr bwMode="auto">
          <a:xfrm>
            <a:off x="7848600" y="4038600"/>
            <a:ext cx="381000" cy="533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63" name="Text Box 40"/>
          <p:cNvSpPr txBox="1">
            <a:spLocks noChangeArrowheads="1"/>
          </p:cNvSpPr>
          <p:nvPr/>
        </p:nvSpPr>
        <p:spPr bwMode="auto">
          <a:xfrm>
            <a:off x="7896225" y="3962400"/>
            <a:ext cx="333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83339" name="Oval 43"/>
          <p:cNvSpPr>
            <a:spLocks noChangeArrowheads="1"/>
          </p:cNvSpPr>
          <p:nvPr/>
        </p:nvSpPr>
        <p:spPr bwMode="auto">
          <a:xfrm>
            <a:off x="5334000" y="2667000"/>
            <a:ext cx="381000" cy="381000"/>
          </a:xfrm>
          <a:prstGeom prst="ellipse">
            <a:avLst/>
          </a:prstGeom>
          <a:noFill/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40" name="Line 44"/>
          <p:cNvSpPr>
            <a:spLocks noChangeShapeType="1"/>
          </p:cNvSpPr>
          <p:nvPr/>
        </p:nvSpPr>
        <p:spPr bwMode="auto">
          <a:xfrm>
            <a:off x="5486400" y="2667000"/>
            <a:ext cx="762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41" name="Line 45"/>
          <p:cNvSpPr>
            <a:spLocks noChangeShapeType="1"/>
          </p:cNvSpPr>
          <p:nvPr/>
        </p:nvSpPr>
        <p:spPr bwMode="auto">
          <a:xfrm>
            <a:off x="6096000" y="2895600"/>
            <a:ext cx="1752600" cy="12954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43" name="Line 47"/>
          <p:cNvSpPr>
            <a:spLocks noChangeShapeType="1"/>
          </p:cNvSpPr>
          <p:nvPr/>
        </p:nvSpPr>
        <p:spPr bwMode="auto">
          <a:xfrm>
            <a:off x="7010400" y="4343400"/>
            <a:ext cx="838200" cy="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46" name="Oval 50"/>
          <p:cNvSpPr>
            <a:spLocks noChangeArrowheads="1"/>
          </p:cNvSpPr>
          <p:nvPr/>
        </p:nvSpPr>
        <p:spPr bwMode="auto">
          <a:xfrm>
            <a:off x="8229600" y="4191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47" name="Line 51"/>
          <p:cNvSpPr>
            <a:spLocks noChangeShapeType="1"/>
          </p:cNvSpPr>
          <p:nvPr/>
        </p:nvSpPr>
        <p:spPr bwMode="auto">
          <a:xfrm>
            <a:off x="8382000" y="4191000"/>
            <a:ext cx="762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50" name="Line 54"/>
          <p:cNvSpPr>
            <a:spLocks noChangeShapeType="1"/>
          </p:cNvSpPr>
          <p:nvPr/>
        </p:nvSpPr>
        <p:spPr bwMode="auto">
          <a:xfrm flipH="1" flipV="1">
            <a:off x="7010400" y="1600200"/>
            <a:ext cx="1219200" cy="9144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51" name="Line 55"/>
          <p:cNvSpPr>
            <a:spLocks noChangeShapeType="1"/>
          </p:cNvSpPr>
          <p:nvPr/>
        </p:nvSpPr>
        <p:spPr bwMode="auto">
          <a:xfrm flipH="1">
            <a:off x="8077200" y="3048000"/>
            <a:ext cx="228600" cy="9906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52" name="Oval 56"/>
          <p:cNvSpPr>
            <a:spLocks noChangeArrowheads="1"/>
          </p:cNvSpPr>
          <p:nvPr/>
        </p:nvSpPr>
        <p:spPr bwMode="auto">
          <a:xfrm>
            <a:off x="8534400" y="2590800"/>
            <a:ext cx="457200" cy="4572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53" name="Line 57"/>
          <p:cNvSpPr>
            <a:spLocks noChangeShapeType="1"/>
          </p:cNvSpPr>
          <p:nvPr/>
        </p:nvSpPr>
        <p:spPr bwMode="auto">
          <a:xfrm>
            <a:off x="8686800" y="2590800"/>
            <a:ext cx="76200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74" name="Rectangle 60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9675" name="Object 59"/>
          <p:cNvGraphicFramePr>
            <a:graphicFrameLocks noChangeAspect="1"/>
          </p:cNvGraphicFramePr>
          <p:nvPr/>
        </p:nvGraphicFramePr>
        <p:xfrm>
          <a:off x="6172200" y="749300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6" name="公式" r:id="rId3" imgW="203112" imgH="190417" progId="Equation.3">
                  <p:embed/>
                </p:oleObj>
              </mc:Choice>
              <mc:Fallback>
                <p:oleObj name="公式" r:id="rId3" imgW="203112" imgH="190417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49300"/>
                        <a:ext cx="53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6" name="Rectangle 6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83358" name="Object 62"/>
          <p:cNvGraphicFramePr>
            <a:graphicFrameLocks noChangeAspect="1"/>
          </p:cNvGraphicFramePr>
          <p:nvPr/>
        </p:nvGraphicFramePr>
        <p:xfrm>
          <a:off x="192088" y="5124450"/>
          <a:ext cx="8836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7" name="公式" r:id="rId5" imgW="2819400" imgH="228600" progId="Equation.3">
                  <p:embed/>
                </p:oleObj>
              </mc:Choice>
              <mc:Fallback>
                <p:oleObj name="公式" r:id="rId5" imgW="2819400" imgH="2286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5124450"/>
                        <a:ext cx="88360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66" name="Oval 70"/>
          <p:cNvSpPr>
            <a:spLocks noChangeArrowheads="1"/>
          </p:cNvSpPr>
          <p:nvPr/>
        </p:nvSpPr>
        <p:spPr bwMode="auto">
          <a:xfrm>
            <a:off x="546100" y="4948238"/>
            <a:ext cx="203200" cy="6985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0" y="-30163"/>
            <a:ext cx="426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r>
              <a:rPr lang="en-US" altLang="zh-CN" sz="18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1800" dirty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8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22" grpId="0" animBg="1"/>
      <p:bldP spid="183327" grpId="0" animBg="1"/>
      <p:bldP spid="183328" grpId="0"/>
      <p:bldP spid="183339" grpId="0" animBg="1"/>
      <p:bldP spid="183340" grpId="0" animBg="1"/>
      <p:bldP spid="183341" grpId="0" animBg="1"/>
      <p:bldP spid="183343" grpId="0" animBg="1"/>
      <p:bldP spid="183346" grpId="0" animBg="1"/>
      <p:bldP spid="183347" grpId="0" animBg="1"/>
      <p:bldP spid="183350" grpId="0" animBg="1"/>
      <p:bldP spid="183351" grpId="0" animBg="1"/>
      <p:bldP spid="183352" grpId="0" animBg="1"/>
      <p:bldP spid="183353" grpId="0" animBg="1"/>
      <p:bldP spid="18336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0659" name="Oval 6"/>
          <p:cNvSpPr>
            <a:spLocks noChangeArrowheads="1"/>
          </p:cNvSpPr>
          <p:nvPr/>
        </p:nvSpPr>
        <p:spPr bwMode="auto">
          <a:xfrm>
            <a:off x="2057400" y="1524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60" name="Text Box 7"/>
          <p:cNvSpPr txBox="1">
            <a:spLocks noChangeArrowheads="1"/>
          </p:cNvSpPr>
          <p:nvPr/>
        </p:nvSpPr>
        <p:spPr bwMode="auto">
          <a:xfrm>
            <a:off x="2003425" y="1350963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0661" name="Oval 8"/>
          <p:cNvSpPr>
            <a:spLocks noChangeArrowheads="1"/>
          </p:cNvSpPr>
          <p:nvPr/>
        </p:nvSpPr>
        <p:spPr bwMode="auto">
          <a:xfrm>
            <a:off x="914400" y="28956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62" name="Text Box 9"/>
          <p:cNvSpPr txBox="1">
            <a:spLocks noChangeArrowheads="1"/>
          </p:cNvSpPr>
          <p:nvPr/>
        </p:nvSpPr>
        <p:spPr bwMode="auto">
          <a:xfrm>
            <a:off x="922338" y="2695575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0663" name="Oval 10"/>
          <p:cNvSpPr>
            <a:spLocks noChangeArrowheads="1"/>
          </p:cNvSpPr>
          <p:nvPr/>
        </p:nvSpPr>
        <p:spPr bwMode="auto">
          <a:xfrm>
            <a:off x="3276600" y="28956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64" name="Text Box 11"/>
          <p:cNvSpPr txBox="1">
            <a:spLocks noChangeArrowheads="1"/>
          </p:cNvSpPr>
          <p:nvPr/>
        </p:nvSpPr>
        <p:spPr bwMode="auto">
          <a:xfrm>
            <a:off x="3222625" y="2770188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0665" name="Oval 12"/>
          <p:cNvSpPr>
            <a:spLocks noChangeArrowheads="1"/>
          </p:cNvSpPr>
          <p:nvPr/>
        </p:nvSpPr>
        <p:spPr bwMode="auto">
          <a:xfrm>
            <a:off x="1752600" y="4191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66" name="Text Box 13"/>
          <p:cNvSpPr txBox="1">
            <a:spLocks noChangeArrowheads="1"/>
          </p:cNvSpPr>
          <p:nvPr/>
        </p:nvSpPr>
        <p:spPr bwMode="auto">
          <a:xfrm>
            <a:off x="1760538" y="3990975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0667" name="Oval 14"/>
          <p:cNvSpPr>
            <a:spLocks noChangeArrowheads="1"/>
          </p:cNvSpPr>
          <p:nvPr/>
        </p:nvSpPr>
        <p:spPr bwMode="auto">
          <a:xfrm>
            <a:off x="3048000" y="4191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68" name="Text Box 15"/>
          <p:cNvSpPr txBox="1">
            <a:spLocks noChangeArrowheads="1"/>
          </p:cNvSpPr>
          <p:nvPr/>
        </p:nvSpPr>
        <p:spPr bwMode="auto">
          <a:xfrm>
            <a:off x="3055938" y="3990975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0669" name="Line 16"/>
          <p:cNvSpPr>
            <a:spLocks noChangeShapeType="1"/>
          </p:cNvSpPr>
          <p:nvPr/>
        </p:nvSpPr>
        <p:spPr bwMode="auto">
          <a:xfrm flipV="1">
            <a:off x="1219200" y="1828800"/>
            <a:ext cx="838200" cy="1066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670" name="Line 17"/>
          <p:cNvSpPr>
            <a:spLocks noChangeShapeType="1"/>
          </p:cNvSpPr>
          <p:nvPr/>
        </p:nvSpPr>
        <p:spPr bwMode="auto">
          <a:xfrm>
            <a:off x="1295400" y="3198813"/>
            <a:ext cx="175260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671" name="Line 18"/>
          <p:cNvSpPr>
            <a:spLocks noChangeShapeType="1"/>
          </p:cNvSpPr>
          <p:nvPr/>
        </p:nvSpPr>
        <p:spPr bwMode="auto">
          <a:xfrm>
            <a:off x="1295400" y="3048000"/>
            <a:ext cx="1981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672" name="Line 19"/>
          <p:cNvSpPr>
            <a:spLocks noChangeShapeType="1"/>
          </p:cNvSpPr>
          <p:nvPr/>
        </p:nvSpPr>
        <p:spPr bwMode="auto">
          <a:xfrm>
            <a:off x="2133600" y="4419600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673" name="Line 20"/>
          <p:cNvSpPr>
            <a:spLocks noChangeShapeType="1"/>
          </p:cNvSpPr>
          <p:nvPr/>
        </p:nvSpPr>
        <p:spPr bwMode="auto">
          <a:xfrm flipH="1">
            <a:off x="1219200" y="2895600"/>
            <a:ext cx="213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674" name="Oval 21"/>
          <p:cNvSpPr>
            <a:spLocks noChangeArrowheads="1"/>
          </p:cNvSpPr>
          <p:nvPr/>
        </p:nvSpPr>
        <p:spPr bwMode="auto">
          <a:xfrm>
            <a:off x="3429000" y="4343400"/>
            <a:ext cx="304800" cy="381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75" name="Line 22"/>
          <p:cNvSpPr>
            <a:spLocks noChangeShapeType="1"/>
          </p:cNvSpPr>
          <p:nvPr/>
        </p:nvSpPr>
        <p:spPr bwMode="auto">
          <a:xfrm>
            <a:off x="3581400" y="4724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676" name="Text Box 23"/>
          <p:cNvSpPr txBox="1">
            <a:spLocks noChangeArrowheads="1"/>
          </p:cNvSpPr>
          <p:nvPr/>
        </p:nvSpPr>
        <p:spPr bwMode="auto">
          <a:xfrm>
            <a:off x="1981200" y="584200"/>
            <a:ext cx="5111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FF0066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84344" name="AutoShape 24"/>
          <p:cNvSpPr>
            <a:spLocks noChangeArrowheads="1"/>
          </p:cNvSpPr>
          <p:nvPr/>
        </p:nvSpPr>
        <p:spPr bwMode="auto">
          <a:xfrm>
            <a:off x="3733800" y="2286000"/>
            <a:ext cx="1295400" cy="14398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8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4345" name="Oval 25"/>
          <p:cNvSpPr>
            <a:spLocks noChangeArrowheads="1"/>
          </p:cNvSpPr>
          <p:nvPr/>
        </p:nvSpPr>
        <p:spPr bwMode="auto">
          <a:xfrm>
            <a:off x="6705600" y="1219200"/>
            <a:ext cx="381000" cy="4572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6753225" y="1066800"/>
            <a:ext cx="333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0680" name="Oval 27"/>
          <p:cNvSpPr>
            <a:spLocks noChangeArrowheads="1"/>
          </p:cNvSpPr>
          <p:nvPr/>
        </p:nvSpPr>
        <p:spPr bwMode="auto">
          <a:xfrm>
            <a:off x="5715000" y="2590800"/>
            <a:ext cx="381000" cy="4572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81" name="Text Box 28"/>
          <p:cNvSpPr txBox="1">
            <a:spLocks noChangeArrowheads="1"/>
          </p:cNvSpPr>
          <p:nvPr/>
        </p:nvSpPr>
        <p:spPr bwMode="auto">
          <a:xfrm>
            <a:off x="5715000" y="2484438"/>
            <a:ext cx="3333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0682" name="Oval 29"/>
          <p:cNvSpPr>
            <a:spLocks noChangeArrowheads="1"/>
          </p:cNvSpPr>
          <p:nvPr/>
        </p:nvSpPr>
        <p:spPr bwMode="auto">
          <a:xfrm>
            <a:off x="8077200" y="2514600"/>
            <a:ext cx="457200" cy="533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83" name="Text Box 30"/>
          <p:cNvSpPr txBox="1">
            <a:spLocks noChangeArrowheads="1"/>
          </p:cNvSpPr>
          <p:nvPr/>
        </p:nvSpPr>
        <p:spPr bwMode="auto">
          <a:xfrm>
            <a:off x="8124825" y="2438400"/>
            <a:ext cx="333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0684" name="Oval 31"/>
          <p:cNvSpPr>
            <a:spLocks noChangeArrowheads="1"/>
          </p:cNvSpPr>
          <p:nvPr/>
        </p:nvSpPr>
        <p:spPr bwMode="auto">
          <a:xfrm>
            <a:off x="6629400" y="4114800"/>
            <a:ext cx="381000" cy="4572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85" name="Text Box 32"/>
          <p:cNvSpPr txBox="1">
            <a:spLocks noChangeArrowheads="1"/>
          </p:cNvSpPr>
          <p:nvPr/>
        </p:nvSpPr>
        <p:spPr bwMode="auto">
          <a:xfrm>
            <a:off x="6629400" y="4008438"/>
            <a:ext cx="3333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0686" name="Oval 33"/>
          <p:cNvSpPr>
            <a:spLocks noChangeArrowheads="1"/>
          </p:cNvSpPr>
          <p:nvPr/>
        </p:nvSpPr>
        <p:spPr bwMode="auto">
          <a:xfrm>
            <a:off x="7848600" y="4038600"/>
            <a:ext cx="381000" cy="533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87" name="Text Box 34"/>
          <p:cNvSpPr txBox="1">
            <a:spLocks noChangeArrowheads="1"/>
          </p:cNvSpPr>
          <p:nvPr/>
        </p:nvSpPr>
        <p:spPr bwMode="auto">
          <a:xfrm>
            <a:off x="7896225" y="3962400"/>
            <a:ext cx="333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0688" name="Text Box 35"/>
          <p:cNvSpPr txBox="1">
            <a:spLocks noChangeArrowheads="1"/>
          </p:cNvSpPr>
          <p:nvPr/>
        </p:nvSpPr>
        <p:spPr bwMode="auto">
          <a:xfrm>
            <a:off x="6553200" y="395288"/>
            <a:ext cx="8794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t(R)</a:t>
            </a:r>
          </a:p>
        </p:txBody>
      </p:sp>
      <p:sp>
        <p:nvSpPr>
          <p:cNvPr id="184356" name="Line 36"/>
          <p:cNvSpPr>
            <a:spLocks noChangeShapeType="1"/>
          </p:cNvSpPr>
          <p:nvPr/>
        </p:nvSpPr>
        <p:spPr bwMode="auto">
          <a:xfrm flipV="1">
            <a:off x="5865813" y="1446213"/>
            <a:ext cx="838200" cy="11430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57" name="Oval 37"/>
          <p:cNvSpPr>
            <a:spLocks noChangeArrowheads="1"/>
          </p:cNvSpPr>
          <p:nvPr/>
        </p:nvSpPr>
        <p:spPr bwMode="auto">
          <a:xfrm>
            <a:off x="5334000" y="2667000"/>
            <a:ext cx="381000" cy="381000"/>
          </a:xfrm>
          <a:prstGeom prst="ellipse">
            <a:avLst/>
          </a:prstGeom>
          <a:noFill/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4358" name="Line 38"/>
          <p:cNvSpPr>
            <a:spLocks noChangeShapeType="1"/>
          </p:cNvSpPr>
          <p:nvPr/>
        </p:nvSpPr>
        <p:spPr bwMode="auto">
          <a:xfrm>
            <a:off x="5486400" y="2667000"/>
            <a:ext cx="762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59" name="Line 39"/>
          <p:cNvSpPr>
            <a:spLocks noChangeShapeType="1"/>
          </p:cNvSpPr>
          <p:nvPr/>
        </p:nvSpPr>
        <p:spPr bwMode="auto">
          <a:xfrm>
            <a:off x="6096000" y="2895600"/>
            <a:ext cx="1752600" cy="12954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0" name="Line 40"/>
          <p:cNvSpPr>
            <a:spLocks noChangeShapeType="1"/>
          </p:cNvSpPr>
          <p:nvPr/>
        </p:nvSpPr>
        <p:spPr bwMode="auto">
          <a:xfrm flipV="1">
            <a:off x="6019800" y="2514600"/>
            <a:ext cx="2209800" cy="762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1" name="Line 41"/>
          <p:cNvSpPr>
            <a:spLocks noChangeShapeType="1"/>
          </p:cNvSpPr>
          <p:nvPr/>
        </p:nvSpPr>
        <p:spPr bwMode="auto">
          <a:xfrm>
            <a:off x="7010400" y="4343400"/>
            <a:ext cx="838200" cy="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2" name="Oval 42"/>
          <p:cNvSpPr>
            <a:spLocks noChangeArrowheads="1"/>
          </p:cNvSpPr>
          <p:nvPr/>
        </p:nvSpPr>
        <p:spPr bwMode="auto">
          <a:xfrm>
            <a:off x="8229600" y="4191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4363" name="Line 43"/>
          <p:cNvSpPr>
            <a:spLocks noChangeShapeType="1"/>
          </p:cNvSpPr>
          <p:nvPr/>
        </p:nvSpPr>
        <p:spPr bwMode="auto">
          <a:xfrm>
            <a:off x="8382000" y="4191000"/>
            <a:ext cx="762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4" name="Line 44"/>
          <p:cNvSpPr>
            <a:spLocks noChangeShapeType="1"/>
          </p:cNvSpPr>
          <p:nvPr/>
        </p:nvSpPr>
        <p:spPr bwMode="auto">
          <a:xfrm flipH="1">
            <a:off x="6096000" y="2741613"/>
            <a:ext cx="1981200" cy="762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5" name="Line 45"/>
          <p:cNvSpPr>
            <a:spLocks noChangeShapeType="1"/>
          </p:cNvSpPr>
          <p:nvPr/>
        </p:nvSpPr>
        <p:spPr bwMode="auto">
          <a:xfrm flipH="1" flipV="1">
            <a:off x="7010400" y="1600200"/>
            <a:ext cx="1219200" cy="9144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6" name="Line 46"/>
          <p:cNvSpPr>
            <a:spLocks noChangeShapeType="1"/>
          </p:cNvSpPr>
          <p:nvPr/>
        </p:nvSpPr>
        <p:spPr bwMode="auto">
          <a:xfrm flipH="1">
            <a:off x="8077200" y="3048000"/>
            <a:ext cx="228600" cy="9906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7" name="Oval 47"/>
          <p:cNvSpPr>
            <a:spLocks noChangeArrowheads="1"/>
          </p:cNvSpPr>
          <p:nvPr/>
        </p:nvSpPr>
        <p:spPr bwMode="auto">
          <a:xfrm>
            <a:off x="8534400" y="2590800"/>
            <a:ext cx="457200" cy="4572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4368" name="Line 48"/>
          <p:cNvSpPr>
            <a:spLocks noChangeShapeType="1"/>
          </p:cNvSpPr>
          <p:nvPr/>
        </p:nvSpPr>
        <p:spPr bwMode="auto">
          <a:xfrm>
            <a:off x="8686800" y="2590800"/>
            <a:ext cx="76200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9" name="Text Box 49"/>
          <p:cNvSpPr txBox="1">
            <a:spLocks noChangeArrowheads="1"/>
          </p:cNvSpPr>
          <p:nvPr/>
        </p:nvSpPr>
        <p:spPr bwMode="auto">
          <a:xfrm>
            <a:off x="5624513" y="4800600"/>
            <a:ext cx="30622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latin typeface="Times New Roman" pitchFamily="18" charset="0"/>
              </a:rPr>
              <a:t>t(R)=?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0" y="-30163"/>
            <a:ext cx="426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r>
              <a:rPr lang="en-US" altLang="zh-CN" sz="18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1800" dirty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8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4" grpId="0" animBg="1"/>
      <p:bldP spid="184345" grpId="0" animBg="1"/>
      <p:bldP spid="184346" grpId="0"/>
      <p:bldP spid="184356" grpId="0" animBg="1"/>
      <p:bldP spid="184357" grpId="0" animBg="1"/>
      <p:bldP spid="184358" grpId="0" animBg="1"/>
      <p:bldP spid="184359" grpId="0" animBg="1"/>
      <p:bldP spid="184360" grpId="0" animBg="1"/>
      <p:bldP spid="184361" grpId="0" animBg="1"/>
      <p:bldP spid="184362" grpId="0" animBg="1"/>
      <p:bldP spid="184363" grpId="0" animBg="1"/>
      <p:bldP spid="184364" grpId="0" animBg="1"/>
      <p:bldP spid="184365" grpId="0" animBg="1"/>
      <p:bldP spid="184366" grpId="0" animBg="1"/>
      <p:bldP spid="184367" grpId="0" animBg="1"/>
      <p:bldP spid="184368" grpId="0" animBg="1"/>
      <p:bldP spid="18436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228600" y="663575"/>
            <a:ext cx="83518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集合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A={1,2,3,4,5,6}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上的关系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U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的关系图图下，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试画出的      关系图。</a:t>
            </a:r>
          </a:p>
        </p:txBody>
      </p:sp>
      <p:sp>
        <p:nvSpPr>
          <p:cNvPr id="71684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1685" name="Object 7"/>
          <p:cNvGraphicFramePr>
            <a:graphicFrameLocks noChangeAspect="1"/>
          </p:cNvGraphicFramePr>
          <p:nvPr/>
        </p:nvGraphicFramePr>
        <p:xfrm>
          <a:off x="1981200" y="1600200"/>
          <a:ext cx="1219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7" name="公式" r:id="rId3" imgW="469900" imgH="228600" progId="Equation.3">
                  <p:embed/>
                </p:oleObj>
              </mc:Choice>
              <mc:Fallback>
                <p:oleObj name="公式" r:id="rId3" imgW="469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0200"/>
                        <a:ext cx="12192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Oval 9"/>
          <p:cNvSpPr>
            <a:spLocks noChangeArrowheads="1"/>
          </p:cNvSpPr>
          <p:nvPr/>
        </p:nvSpPr>
        <p:spPr bwMode="auto">
          <a:xfrm>
            <a:off x="1219200" y="2819400"/>
            <a:ext cx="2286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87" name="Text Box 10"/>
          <p:cNvSpPr txBox="1">
            <a:spLocks noChangeArrowheads="1"/>
          </p:cNvSpPr>
          <p:nvPr/>
        </p:nvSpPr>
        <p:spPr bwMode="auto">
          <a:xfrm>
            <a:off x="1204913" y="26685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71688" name="Oval 11"/>
          <p:cNvSpPr>
            <a:spLocks noChangeArrowheads="1"/>
          </p:cNvSpPr>
          <p:nvPr/>
        </p:nvSpPr>
        <p:spPr bwMode="auto">
          <a:xfrm>
            <a:off x="2057400" y="2819400"/>
            <a:ext cx="2286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89" name="Text Box 12"/>
          <p:cNvSpPr txBox="1">
            <a:spLocks noChangeArrowheads="1"/>
          </p:cNvSpPr>
          <p:nvPr/>
        </p:nvSpPr>
        <p:spPr bwMode="auto">
          <a:xfrm>
            <a:off x="2054225" y="2695575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71690" name="Oval 13"/>
          <p:cNvSpPr>
            <a:spLocks noChangeArrowheads="1"/>
          </p:cNvSpPr>
          <p:nvPr/>
        </p:nvSpPr>
        <p:spPr bwMode="auto">
          <a:xfrm>
            <a:off x="2971800" y="2743200"/>
            <a:ext cx="3048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91" name="Text Box 14"/>
          <p:cNvSpPr txBox="1">
            <a:spLocks noChangeArrowheads="1"/>
          </p:cNvSpPr>
          <p:nvPr/>
        </p:nvSpPr>
        <p:spPr bwMode="auto">
          <a:xfrm>
            <a:off x="2971800" y="2619375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71692" name="Oval 15"/>
          <p:cNvSpPr>
            <a:spLocks noChangeArrowheads="1"/>
          </p:cNvSpPr>
          <p:nvPr/>
        </p:nvSpPr>
        <p:spPr bwMode="auto">
          <a:xfrm>
            <a:off x="1295400" y="4267200"/>
            <a:ext cx="2286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93" name="Text Box 16"/>
          <p:cNvSpPr txBox="1">
            <a:spLocks noChangeArrowheads="1"/>
          </p:cNvSpPr>
          <p:nvPr/>
        </p:nvSpPr>
        <p:spPr bwMode="auto">
          <a:xfrm>
            <a:off x="1281113" y="41163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71694" name="Oval 17"/>
          <p:cNvSpPr>
            <a:spLocks noChangeArrowheads="1"/>
          </p:cNvSpPr>
          <p:nvPr/>
        </p:nvSpPr>
        <p:spPr bwMode="auto">
          <a:xfrm>
            <a:off x="2209800" y="4267200"/>
            <a:ext cx="2286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95" name="Text Box 18"/>
          <p:cNvSpPr txBox="1">
            <a:spLocks noChangeArrowheads="1"/>
          </p:cNvSpPr>
          <p:nvPr/>
        </p:nvSpPr>
        <p:spPr bwMode="auto">
          <a:xfrm>
            <a:off x="2195513" y="41163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5</a:t>
            </a:r>
          </a:p>
        </p:txBody>
      </p:sp>
      <p:sp>
        <p:nvSpPr>
          <p:cNvPr id="71696" name="Oval 19"/>
          <p:cNvSpPr>
            <a:spLocks noChangeArrowheads="1"/>
          </p:cNvSpPr>
          <p:nvPr/>
        </p:nvSpPr>
        <p:spPr bwMode="auto">
          <a:xfrm>
            <a:off x="3124200" y="4267200"/>
            <a:ext cx="2286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97" name="Text Box 20"/>
          <p:cNvSpPr txBox="1">
            <a:spLocks noChangeArrowheads="1"/>
          </p:cNvSpPr>
          <p:nvPr/>
        </p:nvSpPr>
        <p:spPr bwMode="auto">
          <a:xfrm>
            <a:off x="3109913" y="41163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6</a:t>
            </a:r>
          </a:p>
        </p:txBody>
      </p:sp>
      <p:sp>
        <p:nvSpPr>
          <p:cNvPr id="71698" name="Arc 24"/>
          <p:cNvSpPr>
            <a:spLocks/>
          </p:cNvSpPr>
          <p:nvPr/>
        </p:nvSpPr>
        <p:spPr bwMode="auto">
          <a:xfrm>
            <a:off x="2209800" y="2438400"/>
            <a:ext cx="914400" cy="304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699" name="Arc 25"/>
          <p:cNvSpPr>
            <a:spLocks/>
          </p:cNvSpPr>
          <p:nvPr/>
        </p:nvSpPr>
        <p:spPr bwMode="auto">
          <a:xfrm flipH="1">
            <a:off x="1371600" y="2438400"/>
            <a:ext cx="9144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0" name="Line 26"/>
          <p:cNvSpPr>
            <a:spLocks noChangeShapeType="1"/>
          </p:cNvSpPr>
          <p:nvPr/>
        </p:nvSpPr>
        <p:spPr bwMode="auto">
          <a:xfrm>
            <a:off x="1447800" y="3048000"/>
            <a:ext cx="762000" cy="12192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1" name="Line 27"/>
          <p:cNvSpPr>
            <a:spLocks noChangeShapeType="1"/>
          </p:cNvSpPr>
          <p:nvPr/>
        </p:nvSpPr>
        <p:spPr bwMode="auto">
          <a:xfrm>
            <a:off x="2209800" y="3124200"/>
            <a:ext cx="76200" cy="11430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2" name="Line 29"/>
          <p:cNvSpPr>
            <a:spLocks noChangeShapeType="1"/>
          </p:cNvSpPr>
          <p:nvPr/>
        </p:nvSpPr>
        <p:spPr bwMode="auto">
          <a:xfrm>
            <a:off x="1524000" y="4343400"/>
            <a:ext cx="685800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3" name="Line 30"/>
          <p:cNvSpPr>
            <a:spLocks noChangeShapeType="1"/>
          </p:cNvSpPr>
          <p:nvPr/>
        </p:nvSpPr>
        <p:spPr bwMode="auto">
          <a:xfrm flipH="1">
            <a:off x="1524000" y="4495800"/>
            <a:ext cx="685800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4" name="Line 31"/>
          <p:cNvSpPr>
            <a:spLocks noChangeShapeType="1"/>
          </p:cNvSpPr>
          <p:nvPr/>
        </p:nvSpPr>
        <p:spPr bwMode="auto">
          <a:xfrm flipV="1">
            <a:off x="3200400" y="3048000"/>
            <a:ext cx="0" cy="12192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5" name="Oval 32"/>
          <p:cNvSpPr>
            <a:spLocks noChangeArrowheads="1"/>
          </p:cNvSpPr>
          <p:nvPr/>
        </p:nvSpPr>
        <p:spPr bwMode="auto">
          <a:xfrm>
            <a:off x="3352800" y="4419600"/>
            <a:ext cx="3048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706" name="Line 33"/>
          <p:cNvSpPr>
            <a:spLocks noChangeShapeType="1"/>
          </p:cNvSpPr>
          <p:nvPr/>
        </p:nvSpPr>
        <p:spPr bwMode="auto">
          <a:xfrm>
            <a:off x="3505200" y="4419600"/>
            <a:ext cx="76200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7" name="Text Box 34"/>
          <p:cNvSpPr txBox="1">
            <a:spLocks noChangeArrowheads="1"/>
          </p:cNvSpPr>
          <p:nvPr/>
        </p:nvSpPr>
        <p:spPr bwMode="auto">
          <a:xfrm>
            <a:off x="900113" y="2946400"/>
            <a:ext cx="4746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0" y="-30163"/>
            <a:ext cx="426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r>
              <a:rPr lang="en-US" altLang="zh-CN" sz="18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1800" dirty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blinds dir="vert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152400" y="682625"/>
            <a:ext cx="81565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A={a,b,c,d},R={&lt;a,b&gt;,&lt;b,c&gt;,&lt;c,b&gt;,&lt;b,d&gt;}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试画出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的自反、对称及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的传递闭包。 </a:t>
            </a:r>
          </a:p>
        </p:txBody>
      </p:sp>
      <p:sp>
        <p:nvSpPr>
          <p:cNvPr id="72709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0" y="5410200"/>
          <a:ext cx="6526213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2" name="公式" r:id="rId3" imgW="2260600" imgH="457200" progId="Equation.3">
                  <p:embed/>
                </p:oleObj>
              </mc:Choice>
              <mc:Fallback>
                <p:oleObj name="公式" r:id="rId3" imgW="22606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10200"/>
                        <a:ext cx="6526213" cy="13176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1206" name="Group 22"/>
          <p:cNvGrpSpPr>
            <a:grpSpLocks/>
          </p:cNvGrpSpPr>
          <p:nvPr/>
        </p:nvGrpSpPr>
        <p:grpSpPr bwMode="auto">
          <a:xfrm>
            <a:off x="1295400" y="2819400"/>
            <a:ext cx="3962400" cy="914400"/>
            <a:chOff x="816" y="1776"/>
            <a:chExt cx="2496" cy="576"/>
          </a:xfrm>
        </p:grpSpPr>
        <p:sp>
          <p:nvSpPr>
            <p:cNvPr id="72736" name="Oval 9"/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7" name="Oval 10"/>
            <p:cNvSpPr>
              <a:spLocks noChangeArrowheads="1"/>
            </p:cNvSpPr>
            <p:nvPr/>
          </p:nvSpPr>
          <p:spPr bwMode="auto">
            <a:xfrm>
              <a:off x="1776" y="2256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8" name="Oval 11"/>
            <p:cNvSpPr>
              <a:spLocks noChangeArrowheads="1"/>
            </p:cNvSpPr>
            <p:nvPr/>
          </p:nvSpPr>
          <p:spPr bwMode="auto">
            <a:xfrm>
              <a:off x="2400" y="2208"/>
              <a:ext cx="96" cy="144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9" name="Oval 12"/>
            <p:cNvSpPr>
              <a:spLocks noChangeArrowheads="1"/>
            </p:cNvSpPr>
            <p:nvPr/>
          </p:nvSpPr>
          <p:spPr bwMode="auto">
            <a:xfrm>
              <a:off x="3168" y="2208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40" name="Text Box 13"/>
            <p:cNvSpPr txBox="1">
              <a:spLocks noChangeArrowheads="1"/>
            </p:cNvSpPr>
            <p:nvPr/>
          </p:nvSpPr>
          <p:spPr bwMode="auto">
            <a:xfrm>
              <a:off x="816" y="1776"/>
              <a:ext cx="226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741" name="Text Box 14"/>
            <p:cNvSpPr txBox="1">
              <a:spLocks noChangeArrowheads="1"/>
            </p:cNvSpPr>
            <p:nvPr/>
          </p:nvSpPr>
          <p:spPr bwMode="auto">
            <a:xfrm>
              <a:off x="1715" y="1794"/>
              <a:ext cx="239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742" name="Text Box 15"/>
            <p:cNvSpPr txBox="1">
              <a:spLocks noChangeArrowheads="1"/>
            </p:cNvSpPr>
            <p:nvPr/>
          </p:nvSpPr>
          <p:spPr bwMode="auto">
            <a:xfrm>
              <a:off x="3073" y="1794"/>
              <a:ext cx="239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743" name="Text Box 16"/>
            <p:cNvSpPr txBox="1">
              <a:spLocks noChangeArrowheads="1"/>
            </p:cNvSpPr>
            <p:nvPr/>
          </p:nvSpPr>
          <p:spPr bwMode="auto">
            <a:xfrm>
              <a:off x="2331" y="1776"/>
              <a:ext cx="213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21201" name="Line 17"/>
          <p:cNvSpPr>
            <a:spLocks noChangeShapeType="1"/>
          </p:cNvSpPr>
          <p:nvPr/>
        </p:nvSpPr>
        <p:spPr bwMode="auto">
          <a:xfrm>
            <a:off x="1600200" y="3657600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2" name="Line 18"/>
          <p:cNvSpPr>
            <a:spLocks noChangeShapeType="1"/>
          </p:cNvSpPr>
          <p:nvPr/>
        </p:nvSpPr>
        <p:spPr bwMode="auto">
          <a:xfrm>
            <a:off x="2971800" y="3657600"/>
            <a:ext cx="838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3" name="Line 19"/>
          <p:cNvSpPr>
            <a:spLocks noChangeShapeType="1"/>
          </p:cNvSpPr>
          <p:nvPr/>
        </p:nvSpPr>
        <p:spPr bwMode="auto">
          <a:xfrm flipH="1">
            <a:off x="2895600" y="3505200"/>
            <a:ext cx="990600" cy="76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4" name="Line 20"/>
          <p:cNvSpPr>
            <a:spLocks noChangeShapeType="1"/>
          </p:cNvSpPr>
          <p:nvPr/>
        </p:nvSpPr>
        <p:spPr bwMode="auto">
          <a:xfrm>
            <a:off x="2971800" y="3733800"/>
            <a:ext cx="152400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5" name="Line 21"/>
          <p:cNvSpPr>
            <a:spLocks noChangeShapeType="1"/>
          </p:cNvSpPr>
          <p:nvPr/>
        </p:nvSpPr>
        <p:spPr bwMode="auto">
          <a:xfrm flipV="1">
            <a:off x="4495800" y="3657600"/>
            <a:ext cx="53340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5791200" y="3048000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5791200" y="4905375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7543800" y="3048000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7891463" y="4905375"/>
            <a:ext cx="338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221215" name="Oval 31"/>
          <p:cNvSpPr>
            <a:spLocks noChangeArrowheads="1"/>
          </p:cNvSpPr>
          <p:nvPr/>
        </p:nvSpPr>
        <p:spPr bwMode="auto">
          <a:xfrm>
            <a:off x="6096000" y="35052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6" name="Oval 32"/>
          <p:cNvSpPr>
            <a:spLocks noChangeArrowheads="1"/>
          </p:cNvSpPr>
          <p:nvPr/>
        </p:nvSpPr>
        <p:spPr bwMode="auto">
          <a:xfrm>
            <a:off x="6096000" y="53340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7" name="Oval 33"/>
          <p:cNvSpPr>
            <a:spLocks noChangeArrowheads="1"/>
          </p:cNvSpPr>
          <p:nvPr/>
        </p:nvSpPr>
        <p:spPr bwMode="auto">
          <a:xfrm>
            <a:off x="7467600" y="35052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8" name="Oval 34"/>
          <p:cNvSpPr>
            <a:spLocks noChangeArrowheads="1"/>
          </p:cNvSpPr>
          <p:nvPr/>
        </p:nvSpPr>
        <p:spPr bwMode="auto">
          <a:xfrm>
            <a:off x="7772400" y="53340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20" name="Line 36"/>
          <p:cNvSpPr>
            <a:spLocks noChangeShapeType="1"/>
          </p:cNvSpPr>
          <p:nvPr/>
        </p:nvSpPr>
        <p:spPr bwMode="auto">
          <a:xfrm>
            <a:off x="6096000" y="3657600"/>
            <a:ext cx="0" cy="1676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1" name="Line 37"/>
          <p:cNvSpPr>
            <a:spLocks noChangeShapeType="1"/>
          </p:cNvSpPr>
          <p:nvPr/>
        </p:nvSpPr>
        <p:spPr bwMode="auto">
          <a:xfrm>
            <a:off x="6248400" y="3657600"/>
            <a:ext cx="1524000" cy="1676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2" name="Line 38"/>
          <p:cNvSpPr>
            <a:spLocks noChangeShapeType="1"/>
          </p:cNvSpPr>
          <p:nvPr/>
        </p:nvSpPr>
        <p:spPr bwMode="auto">
          <a:xfrm>
            <a:off x="6248400" y="3505200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4" name="Oval 40"/>
          <p:cNvSpPr>
            <a:spLocks noChangeArrowheads="1"/>
          </p:cNvSpPr>
          <p:nvPr/>
        </p:nvSpPr>
        <p:spPr bwMode="auto">
          <a:xfrm>
            <a:off x="6019800" y="5486400"/>
            <a:ext cx="304800" cy="6953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25" name="Line 41"/>
          <p:cNvSpPr>
            <a:spLocks noChangeShapeType="1"/>
          </p:cNvSpPr>
          <p:nvPr/>
        </p:nvSpPr>
        <p:spPr bwMode="auto">
          <a:xfrm>
            <a:off x="6172200" y="6172200"/>
            <a:ext cx="76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7" name="Line 43"/>
          <p:cNvSpPr>
            <a:spLocks noChangeShapeType="1"/>
          </p:cNvSpPr>
          <p:nvPr/>
        </p:nvSpPr>
        <p:spPr bwMode="auto">
          <a:xfrm>
            <a:off x="6248400" y="5410200"/>
            <a:ext cx="152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8" name="Line 44"/>
          <p:cNvSpPr>
            <a:spLocks noChangeShapeType="1"/>
          </p:cNvSpPr>
          <p:nvPr/>
        </p:nvSpPr>
        <p:spPr bwMode="auto">
          <a:xfrm flipV="1">
            <a:off x="6172200" y="3581400"/>
            <a:ext cx="1295400" cy="1752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9" name="Line 45"/>
          <p:cNvSpPr>
            <a:spLocks noChangeShapeType="1"/>
          </p:cNvSpPr>
          <p:nvPr/>
        </p:nvSpPr>
        <p:spPr bwMode="auto">
          <a:xfrm flipH="1">
            <a:off x="6248400" y="5334000"/>
            <a:ext cx="15240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30" name="Line 46"/>
          <p:cNvSpPr>
            <a:spLocks noChangeShapeType="1"/>
          </p:cNvSpPr>
          <p:nvPr/>
        </p:nvSpPr>
        <p:spPr bwMode="auto">
          <a:xfrm flipH="1" flipV="1">
            <a:off x="7620000" y="3657600"/>
            <a:ext cx="228600" cy="1676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31" name="Oval 47"/>
          <p:cNvSpPr>
            <a:spLocks noChangeArrowheads="1"/>
          </p:cNvSpPr>
          <p:nvPr/>
        </p:nvSpPr>
        <p:spPr bwMode="auto">
          <a:xfrm>
            <a:off x="7696200" y="5476875"/>
            <a:ext cx="381000" cy="695325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32" name="Line 48"/>
          <p:cNvSpPr>
            <a:spLocks noChangeShapeType="1"/>
          </p:cNvSpPr>
          <p:nvPr/>
        </p:nvSpPr>
        <p:spPr bwMode="auto">
          <a:xfrm>
            <a:off x="7848600" y="6172200"/>
            <a:ext cx="76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0" y="-30163"/>
            <a:ext cx="426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r>
              <a:rPr lang="en-US" altLang="zh-CN" sz="18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1800" dirty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2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2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1" grpId="0" animBg="1"/>
      <p:bldP spid="221202" grpId="0" animBg="1"/>
      <p:bldP spid="221203" grpId="0" animBg="1"/>
      <p:bldP spid="221204" grpId="0" animBg="1"/>
      <p:bldP spid="221205" grpId="0" animBg="1"/>
      <p:bldP spid="221211" grpId="0"/>
      <p:bldP spid="221212" grpId="0"/>
      <p:bldP spid="221213" grpId="0"/>
      <p:bldP spid="221214" grpId="0"/>
      <p:bldP spid="221215" grpId="0" animBg="1"/>
      <p:bldP spid="221216" grpId="0" animBg="1"/>
      <p:bldP spid="221217" grpId="0" animBg="1"/>
      <p:bldP spid="221218" grpId="0" animBg="1"/>
      <p:bldP spid="221220" grpId="0" animBg="1"/>
      <p:bldP spid="221221" grpId="0" animBg="1"/>
      <p:bldP spid="221222" grpId="0" animBg="1"/>
      <p:bldP spid="221224" grpId="0" animBg="1"/>
      <p:bldP spid="221225" grpId="0" animBg="1"/>
      <p:bldP spid="221227" grpId="0" animBg="1"/>
      <p:bldP spid="221228" grpId="0" animBg="1"/>
      <p:bldP spid="221229" grpId="0" animBg="1"/>
      <p:bldP spid="221230" grpId="0" animBg="1"/>
      <p:bldP spid="221231" grpId="0" animBg="1"/>
      <p:bldP spid="2212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540750" cy="1676400"/>
          </a:xfrm>
        </p:spPr>
        <p:txBody>
          <a:bodyPr/>
          <a:lstStyle/>
          <a:p>
            <a:r>
              <a:rPr kumimoji="1" lang="en-US" altLang="zh-CN" sz="6000" dirty="0">
                <a:solidFill>
                  <a:srgbClr val="CC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§2.2 </a:t>
            </a:r>
            <a:r>
              <a:rPr kumimoji="1" lang="zh-CN" altLang="en-US" sz="6000" dirty="0">
                <a:solidFill>
                  <a:srgbClr val="CC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关系的基本概念</a:t>
            </a:r>
            <a:br>
              <a:rPr kumimoji="1" lang="zh-CN" altLang="en-US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307490"/>
      </p:ext>
    </p:extLst>
  </p:cSld>
  <p:clrMapOvr>
    <a:masterClrMapping/>
  </p:clrMapOvr>
  <p:transition>
    <p:blinds dir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6"/>
          <p:cNvSpPr txBox="1">
            <a:spLocks noChangeArrowheads="1"/>
          </p:cNvSpPr>
          <p:nvPr/>
        </p:nvSpPr>
        <p:spPr bwMode="auto">
          <a:xfrm>
            <a:off x="838200" y="2516188"/>
            <a:ext cx="7696200" cy="134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54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§2.8  </a:t>
            </a:r>
            <a:r>
              <a:rPr lang="zh-CN" altLang="pt-BR" sz="54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等价关系</a:t>
            </a:r>
            <a:endParaRPr lang="zh-CN" altLang="en-US" sz="5400" dirty="0">
              <a:solidFill>
                <a:srgbClr val="FF0066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152400" y="646113"/>
            <a:ext cx="8839200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等价关系</a:t>
            </a:r>
            <a:r>
              <a:rPr lang="zh-CN" altLang="pt-BR" sz="40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一个在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上的关系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pt-BR" sz="360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360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如果它是自反的、对称的、传递的</a:t>
            </a:r>
            <a:endParaRPr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04800" y="3092450"/>
            <a:ext cx="8382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1.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设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是矿大学生的集合，则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上的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b="0">
                <a:latin typeface="宋体" pitchFamily="2" charset="-122"/>
                <a:ea typeface="隶书" pitchFamily="49" charset="-122"/>
              </a:rPr>
              <a:t>“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同班</a:t>
            </a:r>
            <a:r>
              <a:rPr lang="zh-CN" altLang="en-US" b="0">
                <a:latin typeface="宋体" pitchFamily="2" charset="-122"/>
                <a:ea typeface="隶书" pitchFamily="49" charset="-122"/>
              </a:rPr>
              <a:t>”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是等价关系？ 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419600" y="2362200"/>
            <a:ext cx="16557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(x,y) ∈ R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691313" y="2184400"/>
            <a:ext cx="8763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x~y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3" grpId="0"/>
      <p:bldP spid="132105" grpId="0"/>
      <p:bldP spid="13210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2209800" y="1066800"/>
            <a:ext cx="19415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1) </a:t>
            </a:r>
            <a:r>
              <a:rPr lang="zh-CN" altLang="en-US" sz="360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定义法</a:t>
            </a: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2079625" y="3048000"/>
            <a:ext cx="3900488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）关系矩阵</a:t>
            </a:r>
          </a:p>
        </p:txBody>
      </p: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2043113" y="3951288"/>
            <a:ext cx="3367087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）关系图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2209800" y="2101850"/>
            <a:ext cx="3367088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3600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）定理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8" grpId="0"/>
      <p:bldP spid="233479" grpId="0"/>
      <p:bldP spid="233479" grpId="1"/>
      <p:bldP spid="233480" grpId="0"/>
      <p:bldP spid="233480" grpId="1"/>
      <p:bldP spid="23348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158750" y="609600"/>
            <a:ext cx="87566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b="0">
                <a:latin typeface="隶书" pitchFamily="49" charset="-122"/>
                <a:ea typeface="隶书" pitchFamily="49" charset="-122"/>
              </a:rPr>
              <a:t>例</a:t>
            </a:r>
            <a:r>
              <a:rPr lang="pt-BR" altLang="zh-CN" b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pt-BR" b="0">
                <a:latin typeface="隶书" pitchFamily="49" charset="-122"/>
                <a:ea typeface="隶书" pitchFamily="49" charset="-122"/>
              </a:rPr>
              <a:t>整数集</a:t>
            </a:r>
            <a:r>
              <a:rPr lang="pt-BR" altLang="zh-CN" b="0">
                <a:latin typeface="隶书" pitchFamily="49" charset="-122"/>
                <a:ea typeface="隶书" pitchFamily="49" charset="-122"/>
              </a:rPr>
              <a:t>I</a:t>
            </a:r>
            <a:r>
              <a:rPr lang="zh-CN" altLang="pt-BR" b="0">
                <a:latin typeface="隶书" pitchFamily="49" charset="-122"/>
                <a:ea typeface="隶书" pitchFamily="49" charset="-122"/>
              </a:rPr>
              <a:t>上的关系</a:t>
            </a:r>
            <a:r>
              <a:rPr lang="en-US" altLang="zh-CN" b="0">
                <a:latin typeface="Times New Roman" pitchFamily="18" charset="0"/>
                <a:ea typeface="隶书" pitchFamily="49" charset="-122"/>
              </a:rPr>
              <a:t>R:R={(x,y)|x-y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可以被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整除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隶书" pitchFamily="49" charset="-122"/>
                <a:ea typeface="隶书" pitchFamily="49" charset="-122"/>
              </a:rPr>
              <a:t>     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是等价关系？ 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528638" y="2133600"/>
            <a:ext cx="29003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1)   (x,x)∈R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3429000" y="2133600"/>
            <a:ext cx="472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2) (x,y)∈R,(y,x)∈R? 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457200" y="3200400"/>
            <a:ext cx="6477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3) (x,y)∈R,(y,z)∈R,(x,z)</a:t>
            </a:r>
            <a:r>
              <a:rPr lang="en-US" altLang="zh-CN">
                <a:latin typeface="宋体" pitchFamily="2" charset="-122"/>
              </a:rPr>
              <a:t>∈</a:t>
            </a:r>
            <a:r>
              <a:rPr lang="en-US" altLang="zh-CN">
                <a:latin typeface="Times New Roman" pitchFamily="18" charset="0"/>
              </a:rPr>
              <a:t>R? 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533400" y="4191000"/>
            <a:ext cx="69834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x-y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可以被</a:t>
            </a: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整除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&lt;=&gt;x≡y(mod 3)</a:t>
            </a: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38252" name="AutoShape 12"/>
          <p:cNvSpPr>
            <a:spLocks noChangeArrowheads="1"/>
          </p:cNvSpPr>
          <p:nvPr/>
        </p:nvSpPr>
        <p:spPr bwMode="auto">
          <a:xfrm>
            <a:off x="7543800" y="1981200"/>
            <a:ext cx="1600200" cy="1905000"/>
          </a:xfrm>
          <a:prstGeom prst="cloudCallout">
            <a:avLst>
              <a:gd name="adj1" fmla="val -136606"/>
              <a:gd name="adj2" fmla="val 80500"/>
            </a:avLst>
          </a:prstGeom>
          <a:noFill/>
          <a:ln w="317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ea typeface="楷体_GB2312" pitchFamily="49" charset="-122"/>
              </a:rPr>
              <a:t>同余关系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6553200" y="3990975"/>
            <a:ext cx="6889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>
                <a:latin typeface="Times New Roman" pitchFamily="18" charset="0"/>
              </a:rPr>
              <a:t>m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/>
      <p:bldP spid="138247" grpId="0"/>
      <p:bldP spid="138248" grpId="0"/>
      <p:bldP spid="138250" grpId="0"/>
      <p:bldP spid="138251" grpId="0"/>
      <p:bldP spid="138252" grpId="0" animBg="1"/>
      <p:bldP spid="13825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158750" y="569913"/>
            <a:ext cx="76993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隶书" pitchFamily="49" charset="-122"/>
                <a:ea typeface="隶书" pitchFamily="49" charset="-122"/>
              </a:rPr>
              <a:t>定理  设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是定义在集合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上的关系，则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隶书" pitchFamily="49" charset="-122"/>
                <a:ea typeface="隶书" pitchFamily="49" charset="-122"/>
              </a:rPr>
              <a:t>      等价关系的充要条件</a:t>
            </a:r>
          </a:p>
        </p:txBody>
      </p:sp>
      <p:graphicFrame>
        <p:nvGraphicFramePr>
          <p:cNvPr id="217096" name="Object 8"/>
          <p:cNvGraphicFramePr>
            <a:graphicFrameLocks noGrp="1" noChangeAspect="1"/>
          </p:cNvGraphicFramePr>
          <p:nvPr>
            <p:ph/>
          </p:nvPr>
        </p:nvGraphicFramePr>
        <p:xfrm>
          <a:off x="1987550" y="2746375"/>
          <a:ext cx="43307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公式" r:id="rId3" imgW="723586" imgH="190417" progId="Equation.3">
                  <p:embed/>
                </p:oleObj>
              </mc:Choice>
              <mc:Fallback>
                <p:oleObj name="公式" r:id="rId3" imgW="723586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746375"/>
                        <a:ext cx="4330700" cy="11398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325438" y="730250"/>
            <a:ext cx="73707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b="0">
                <a:latin typeface="隶书" pitchFamily="49" charset="-122"/>
                <a:ea typeface="隶书" pitchFamily="49" charset="-122"/>
              </a:rPr>
              <a:t>例</a:t>
            </a:r>
            <a:r>
              <a:rPr lang="pt-BR" altLang="zh-CN" b="0">
                <a:latin typeface="隶书" pitchFamily="49" charset="-122"/>
                <a:ea typeface="隶书" pitchFamily="49" charset="-122"/>
              </a:rPr>
              <a:t>2 </a:t>
            </a:r>
            <a:r>
              <a:rPr lang="zh-CN" altLang="pt-BR" b="0">
                <a:latin typeface="隶书" pitchFamily="49" charset="-122"/>
                <a:ea typeface="隶书" pitchFamily="49" charset="-122"/>
              </a:rPr>
              <a:t>集合</a:t>
            </a:r>
            <a:r>
              <a:rPr lang="pt-BR" altLang="zh-CN" b="0">
                <a:latin typeface="Times New Roman" pitchFamily="18" charset="0"/>
                <a:ea typeface="隶书" pitchFamily="49" charset="-122"/>
              </a:rPr>
              <a:t>A={1,2,3,4,5,6,7,8,9}</a:t>
            </a:r>
            <a:r>
              <a:rPr lang="zh-CN" altLang="pt-BR" b="0">
                <a:latin typeface="隶书" pitchFamily="49" charset="-122"/>
                <a:ea typeface="隶书" pitchFamily="49" charset="-122"/>
              </a:rPr>
              <a:t>上的关系</a:t>
            </a:r>
            <a:r>
              <a:rPr lang="en-US" altLang="zh-CN" b="0">
                <a:latin typeface="Times New Roman" pitchFamily="18" charset="0"/>
                <a:ea typeface="隶书" pitchFamily="49" charset="-122"/>
              </a:rPr>
              <a:t>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Times New Roman" pitchFamily="18" charset="0"/>
                <a:ea typeface="隶书" pitchFamily="49" charset="-122"/>
              </a:rPr>
              <a:t>R={(x,y)|x-y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可以被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整除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},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关系图？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9875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82563" y="838200"/>
            <a:ext cx="8961437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2.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S={ 1, 2, …, 9 }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上模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3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的同余关系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R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的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Symbol" pitchFamily="18" charset="2"/>
              </a:rPr>
              <a:t>关系图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Symbol" pitchFamily="18" charset="2"/>
              </a:rPr>
              <a:t>:</a:t>
            </a:r>
          </a:p>
          <a:p>
            <a:pPr eaLnBrk="1" hangingPunct="1">
              <a:lnSpc>
                <a:spcPct val="30000"/>
              </a:lnSpc>
              <a:buClrTx/>
              <a:buSzTx/>
              <a:buFontTx/>
              <a:buNone/>
            </a:pPr>
            <a:r>
              <a:rPr kumimoji="1" lang="en-US" altLang="zh-CN" sz="1600" b="0">
                <a:solidFill>
                  <a:srgbClr val="BBC052"/>
                </a:solidFill>
                <a:latin typeface="宋体" pitchFamily="2" charset="-122"/>
                <a:sym typeface="Wingdings 2" pitchFamily="18" charset="2"/>
              </a:rPr>
              <a:t>                                                                    </a:t>
            </a:r>
            <a:endParaRPr kumimoji="1" lang="en-US" altLang="zh-CN" sz="2800">
              <a:latin typeface="华文中宋" pitchFamily="2" charset="-122"/>
              <a:ea typeface="华文中宋" pitchFamily="2" charset="-122"/>
              <a:sym typeface="Wingdings 2" pitchFamily="18" charset="2"/>
            </a:endParaRPr>
          </a:p>
        </p:txBody>
      </p:sp>
      <p:grpSp>
        <p:nvGrpSpPr>
          <p:cNvPr id="139271" name="Group 7"/>
          <p:cNvGrpSpPr>
            <a:grpSpLocks/>
          </p:cNvGrpSpPr>
          <p:nvPr/>
        </p:nvGrpSpPr>
        <p:grpSpPr bwMode="auto">
          <a:xfrm>
            <a:off x="762000" y="1752600"/>
            <a:ext cx="7419975" cy="1506538"/>
            <a:chOff x="517" y="1535"/>
            <a:chExt cx="4674" cy="949"/>
          </a:xfrm>
        </p:grpSpPr>
        <p:sp>
          <p:nvSpPr>
            <p:cNvPr id="79885" name="Oval 8"/>
            <p:cNvSpPr>
              <a:spLocks noChangeArrowheads="1"/>
            </p:cNvSpPr>
            <p:nvPr/>
          </p:nvSpPr>
          <p:spPr bwMode="auto">
            <a:xfrm>
              <a:off x="2517" y="1716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6" name="Oval 9"/>
            <p:cNvSpPr>
              <a:spLocks noChangeArrowheads="1"/>
            </p:cNvSpPr>
            <p:nvPr/>
          </p:nvSpPr>
          <p:spPr bwMode="auto">
            <a:xfrm>
              <a:off x="2950" y="2263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7" name="Oval 10"/>
            <p:cNvSpPr>
              <a:spLocks noChangeArrowheads="1"/>
            </p:cNvSpPr>
            <p:nvPr/>
          </p:nvSpPr>
          <p:spPr bwMode="auto">
            <a:xfrm>
              <a:off x="3295" y="1713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8" name="Text Box 11"/>
            <p:cNvSpPr txBox="1">
              <a:spLocks noChangeArrowheads="1"/>
            </p:cNvSpPr>
            <p:nvPr/>
          </p:nvSpPr>
          <p:spPr bwMode="auto">
            <a:xfrm>
              <a:off x="2183" y="1569"/>
              <a:ext cx="17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79889" name="Text Box 12"/>
            <p:cNvSpPr txBox="1">
              <a:spLocks noChangeArrowheads="1"/>
            </p:cNvSpPr>
            <p:nvPr/>
          </p:nvSpPr>
          <p:spPr bwMode="auto">
            <a:xfrm>
              <a:off x="3422" y="1612"/>
              <a:ext cx="17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5</a:t>
              </a:r>
            </a:p>
          </p:txBody>
        </p:sp>
        <p:sp>
          <p:nvSpPr>
            <p:cNvPr id="79890" name="Text Box 13"/>
            <p:cNvSpPr txBox="1">
              <a:spLocks noChangeArrowheads="1"/>
            </p:cNvSpPr>
            <p:nvPr/>
          </p:nvSpPr>
          <p:spPr bwMode="auto">
            <a:xfrm>
              <a:off x="2968" y="2197"/>
              <a:ext cx="1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8</a:t>
              </a:r>
            </a:p>
          </p:txBody>
        </p:sp>
        <p:sp>
          <p:nvSpPr>
            <p:cNvPr id="79891" name="Oval 14"/>
            <p:cNvSpPr>
              <a:spLocks noChangeArrowheads="1"/>
            </p:cNvSpPr>
            <p:nvPr/>
          </p:nvSpPr>
          <p:spPr bwMode="auto">
            <a:xfrm>
              <a:off x="2342" y="1556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92" name="Line 15"/>
            <p:cNvSpPr>
              <a:spLocks noChangeShapeType="1"/>
            </p:cNvSpPr>
            <p:nvPr/>
          </p:nvSpPr>
          <p:spPr bwMode="auto">
            <a:xfrm>
              <a:off x="2563" y="1658"/>
              <a:ext cx="0" cy="5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3" name="Oval 16"/>
            <p:cNvSpPr>
              <a:spLocks noChangeArrowheads="1"/>
            </p:cNvSpPr>
            <p:nvPr/>
          </p:nvSpPr>
          <p:spPr bwMode="auto">
            <a:xfrm>
              <a:off x="2763" y="2232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94" name="Oval 17"/>
            <p:cNvSpPr>
              <a:spLocks noChangeArrowheads="1"/>
            </p:cNvSpPr>
            <p:nvPr/>
          </p:nvSpPr>
          <p:spPr bwMode="auto">
            <a:xfrm>
              <a:off x="3272" y="1548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95" name="Line 18"/>
            <p:cNvSpPr>
              <a:spLocks noChangeShapeType="1"/>
            </p:cNvSpPr>
            <p:nvPr/>
          </p:nvSpPr>
          <p:spPr bwMode="auto">
            <a:xfrm rot="10800000">
              <a:off x="2987" y="2305"/>
              <a:ext cx="0" cy="5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6" name="Line 19"/>
            <p:cNvSpPr>
              <a:spLocks noChangeShapeType="1"/>
            </p:cNvSpPr>
            <p:nvPr/>
          </p:nvSpPr>
          <p:spPr bwMode="auto">
            <a:xfrm rot="5400000">
              <a:off x="3382" y="1727"/>
              <a:ext cx="0" cy="5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7" name="Freeform 20"/>
            <p:cNvSpPr>
              <a:spLocks/>
            </p:cNvSpPr>
            <p:nvPr/>
          </p:nvSpPr>
          <p:spPr bwMode="auto">
            <a:xfrm>
              <a:off x="2563" y="1654"/>
              <a:ext cx="740" cy="75"/>
            </a:xfrm>
            <a:custGeom>
              <a:avLst/>
              <a:gdLst>
                <a:gd name="T0" fmla="*/ 0 w 1010"/>
                <a:gd name="T1" fmla="*/ 251645 h 42"/>
                <a:gd name="T2" fmla="*/ 5 w 1010"/>
                <a:gd name="T3" fmla="*/ 0 h 42"/>
                <a:gd name="T4" fmla="*/ 10 w 1010"/>
                <a:gd name="T5" fmla="*/ 251645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0" h="42">
                  <a:moveTo>
                    <a:pt x="0" y="42"/>
                  </a:moveTo>
                  <a:cubicBezTo>
                    <a:pt x="179" y="21"/>
                    <a:pt x="358" y="0"/>
                    <a:pt x="526" y="0"/>
                  </a:cubicBezTo>
                  <a:cubicBezTo>
                    <a:pt x="694" y="0"/>
                    <a:pt x="929" y="35"/>
                    <a:pt x="1010" y="42"/>
                  </a:cubicBezTo>
                </a:path>
              </a:pathLst>
            </a:custGeom>
            <a:noFill/>
            <a:ln w="22225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8" name="Freeform 21"/>
            <p:cNvSpPr>
              <a:spLocks/>
            </p:cNvSpPr>
            <p:nvPr/>
          </p:nvSpPr>
          <p:spPr bwMode="auto">
            <a:xfrm flipH="1" flipV="1">
              <a:off x="2561" y="1756"/>
              <a:ext cx="710" cy="58"/>
            </a:xfrm>
            <a:custGeom>
              <a:avLst/>
              <a:gdLst>
                <a:gd name="T0" fmla="*/ 0 w 1010"/>
                <a:gd name="T1" fmla="*/ 5286 h 42"/>
                <a:gd name="T2" fmla="*/ 3 w 1010"/>
                <a:gd name="T3" fmla="*/ 0 h 42"/>
                <a:gd name="T4" fmla="*/ 6 w 1010"/>
                <a:gd name="T5" fmla="*/ 5286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0" h="42">
                  <a:moveTo>
                    <a:pt x="0" y="42"/>
                  </a:moveTo>
                  <a:cubicBezTo>
                    <a:pt x="179" y="21"/>
                    <a:pt x="358" y="0"/>
                    <a:pt x="526" y="0"/>
                  </a:cubicBezTo>
                  <a:cubicBezTo>
                    <a:pt x="694" y="0"/>
                    <a:pt x="929" y="35"/>
                    <a:pt x="1010" y="42"/>
                  </a:cubicBezTo>
                </a:path>
              </a:pathLst>
            </a:custGeom>
            <a:noFill/>
            <a:ln w="22225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9" name="Freeform 22"/>
            <p:cNvSpPr>
              <a:spLocks/>
            </p:cNvSpPr>
            <p:nvPr/>
          </p:nvSpPr>
          <p:spPr bwMode="auto">
            <a:xfrm>
              <a:off x="2508" y="1756"/>
              <a:ext cx="436" cy="475"/>
            </a:xfrm>
            <a:custGeom>
              <a:avLst/>
              <a:gdLst>
                <a:gd name="T0" fmla="*/ 0 w 306"/>
                <a:gd name="T1" fmla="*/ 0 h 698"/>
                <a:gd name="T2" fmla="*/ 16755 w 306"/>
                <a:gd name="T3" fmla="*/ 1 h 698"/>
                <a:gd name="T4" fmla="*/ 50897 w 306"/>
                <a:gd name="T5" fmla="*/ 2 h 698"/>
                <a:gd name="T6" fmla="*/ 61966 w 306"/>
                <a:gd name="T7" fmla="*/ 2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0" name="Freeform 23"/>
            <p:cNvSpPr>
              <a:spLocks/>
            </p:cNvSpPr>
            <p:nvPr/>
          </p:nvSpPr>
          <p:spPr bwMode="auto">
            <a:xfrm flipH="1" flipV="1">
              <a:off x="2522" y="1763"/>
              <a:ext cx="447" cy="482"/>
            </a:xfrm>
            <a:custGeom>
              <a:avLst/>
              <a:gdLst>
                <a:gd name="T0" fmla="*/ 0 w 306"/>
                <a:gd name="T1" fmla="*/ 0 h 698"/>
                <a:gd name="T2" fmla="*/ 24399 w 306"/>
                <a:gd name="T3" fmla="*/ 1 h 698"/>
                <a:gd name="T4" fmla="*/ 73935 w 306"/>
                <a:gd name="T5" fmla="*/ 3 h 698"/>
                <a:gd name="T6" fmla="*/ 90068 w 306"/>
                <a:gd name="T7" fmla="*/ 3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1" name="Freeform 24"/>
            <p:cNvSpPr>
              <a:spLocks/>
            </p:cNvSpPr>
            <p:nvPr/>
          </p:nvSpPr>
          <p:spPr bwMode="auto">
            <a:xfrm flipV="1">
              <a:off x="2996" y="1777"/>
              <a:ext cx="303" cy="464"/>
            </a:xfrm>
            <a:custGeom>
              <a:avLst/>
              <a:gdLst>
                <a:gd name="T0" fmla="*/ 0 w 306"/>
                <a:gd name="T1" fmla="*/ 0 h 698"/>
                <a:gd name="T2" fmla="*/ 68 w 306"/>
                <a:gd name="T3" fmla="*/ 1 h 698"/>
                <a:gd name="T4" fmla="*/ 221 w 306"/>
                <a:gd name="T5" fmla="*/ 1 h 698"/>
                <a:gd name="T6" fmla="*/ 261 w 306"/>
                <a:gd name="T7" fmla="*/ 1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2" name="Freeform 25"/>
            <p:cNvSpPr>
              <a:spLocks/>
            </p:cNvSpPr>
            <p:nvPr/>
          </p:nvSpPr>
          <p:spPr bwMode="auto">
            <a:xfrm flipH="1">
              <a:off x="2989" y="1792"/>
              <a:ext cx="325" cy="465"/>
            </a:xfrm>
            <a:custGeom>
              <a:avLst/>
              <a:gdLst>
                <a:gd name="T0" fmla="*/ 0 w 306"/>
                <a:gd name="T1" fmla="*/ 0 h 698"/>
                <a:gd name="T2" fmla="*/ 204 w 306"/>
                <a:gd name="T3" fmla="*/ 1 h 698"/>
                <a:gd name="T4" fmla="*/ 621 w 306"/>
                <a:gd name="T5" fmla="*/ 1 h 698"/>
                <a:gd name="T6" fmla="*/ 756 w 306"/>
                <a:gd name="T7" fmla="*/ 1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3" name="Oval 26"/>
            <p:cNvSpPr>
              <a:spLocks noChangeArrowheads="1"/>
            </p:cNvSpPr>
            <p:nvPr/>
          </p:nvSpPr>
          <p:spPr bwMode="auto">
            <a:xfrm>
              <a:off x="851" y="1703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04" name="Oval 27"/>
            <p:cNvSpPr>
              <a:spLocks noChangeArrowheads="1"/>
            </p:cNvSpPr>
            <p:nvPr/>
          </p:nvSpPr>
          <p:spPr bwMode="auto">
            <a:xfrm>
              <a:off x="1284" y="2250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05" name="Oval 28"/>
            <p:cNvSpPr>
              <a:spLocks noChangeArrowheads="1"/>
            </p:cNvSpPr>
            <p:nvPr/>
          </p:nvSpPr>
          <p:spPr bwMode="auto">
            <a:xfrm>
              <a:off x="1629" y="1700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06" name="Text Box 29"/>
            <p:cNvSpPr txBox="1">
              <a:spLocks noChangeArrowheads="1"/>
            </p:cNvSpPr>
            <p:nvPr/>
          </p:nvSpPr>
          <p:spPr bwMode="auto">
            <a:xfrm>
              <a:off x="517" y="1556"/>
              <a:ext cx="17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79907" name="Text Box 30"/>
            <p:cNvSpPr txBox="1">
              <a:spLocks noChangeArrowheads="1"/>
            </p:cNvSpPr>
            <p:nvPr/>
          </p:nvSpPr>
          <p:spPr bwMode="auto">
            <a:xfrm>
              <a:off x="1749" y="1572"/>
              <a:ext cx="17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4</a:t>
              </a:r>
            </a:p>
          </p:txBody>
        </p:sp>
        <p:sp>
          <p:nvSpPr>
            <p:cNvPr id="79908" name="Text Box 31"/>
            <p:cNvSpPr txBox="1">
              <a:spLocks noChangeArrowheads="1"/>
            </p:cNvSpPr>
            <p:nvPr/>
          </p:nvSpPr>
          <p:spPr bwMode="auto">
            <a:xfrm>
              <a:off x="1310" y="2182"/>
              <a:ext cx="1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7</a:t>
              </a:r>
            </a:p>
          </p:txBody>
        </p:sp>
        <p:sp>
          <p:nvSpPr>
            <p:cNvPr id="79909" name="Oval 32"/>
            <p:cNvSpPr>
              <a:spLocks noChangeArrowheads="1"/>
            </p:cNvSpPr>
            <p:nvPr/>
          </p:nvSpPr>
          <p:spPr bwMode="auto">
            <a:xfrm>
              <a:off x="676" y="1543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10" name="Line 33"/>
            <p:cNvSpPr>
              <a:spLocks noChangeShapeType="1"/>
            </p:cNvSpPr>
            <p:nvPr/>
          </p:nvSpPr>
          <p:spPr bwMode="auto">
            <a:xfrm>
              <a:off x="897" y="1645"/>
              <a:ext cx="0" cy="5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1" name="Oval 34"/>
            <p:cNvSpPr>
              <a:spLocks noChangeArrowheads="1"/>
            </p:cNvSpPr>
            <p:nvPr/>
          </p:nvSpPr>
          <p:spPr bwMode="auto">
            <a:xfrm>
              <a:off x="1097" y="2219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12" name="Oval 35"/>
            <p:cNvSpPr>
              <a:spLocks noChangeArrowheads="1"/>
            </p:cNvSpPr>
            <p:nvPr/>
          </p:nvSpPr>
          <p:spPr bwMode="auto">
            <a:xfrm>
              <a:off x="1606" y="1535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13" name="Line 36"/>
            <p:cNvSpPr>
              <a:spLocks noChangeShapeType="1"/>
            </p:cNvSpPr>
            <p:nvPr/>
          </p:nvSpPr>
          <p:spPr bwMode="auto">
            <a:xfrm rot="10800000">
              <a:off x="1321" y="2292"/>
              <a:ext cx="0" cy="5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4" name="Line 37"/>
            <p:cNvSpPr>
              <a:spLocks noChangeShapeType="1"/>
            </p:cNvSpPr>
            <p:nvPr/>
          </p:nvSpPr>
          <p:spPr bwMode="auto">
            <a:xfrm rot="5400000">
              <a:off x="1716" y="1714"/>
              <a:ext cx="0" cy="5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5" name="Freeform 38"/>
            <p:cNvSpPr>
              <a:spLocks/>
            </p:cNvSpPr>
            <p:nvPr/>
          </p:nvSpPr>
          <p:spPr bwMode="auto">
            <a:xfrm>
              <a:off x="897" y="1641"/>
              <a:ext cx="740" cy="75"/>
            </a:xfrm>
            <a:custGeom>
              <a:avLst/>
              <a:gdLst>
                <a:gd name="T0" fmla="*/ 0 w 1010"/>
                <a:gd name="T1" fmla="*/ 251645 h 42"/>
                <a:gd name="T2" fmla="*/ 5 w 1010"/>
                <a:gd name="T3" fmla="*/ 0 h 42"/>
                <a:gd name="T4" fmla="*/ 10 w 1010"/>
                <a:gd name="T5" fmla="*/ 251645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0" h="42">
                  <a:moveTo>
                    <a:pt x="0" y="42"/>
                  </a:moveTo>
                  <a:cubicBezTo>
                    <a:pt x="179" y="21"/>
                    <a:pt x="358" y="0"/>
                    <a:pt x="526" y="0"/>
                  </a:cubicBezTo>
                  <a:cubicBezTo>
                    <a:pt x="694" y="0"/>
                    <a:pt x="929" y="35"/>
                    <a:pt x="1010" y="42"/>
                  </a:cubicBezTo>
                </a:path>
              </a:pathLst>
            </a:custGeom>
            <a:noFill/>
            <a:ln w="22225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6" name="Freeform 39"/>
            <p:cNvSpPr>
              <a:spLocks/>
            </p:cNvSpPr>
            <p:nvPr/>
          </p:nvSpPr>
          <p:spPr bwMode="auto">
            <a:xfrm flipH="1" flipV="1">
              <a:off x="895" y="1743"/>
              <a:ext cx="710" cy="58"/>
            </a:xfrm>
            <a:custGeom>
              <a:avLst/>
              <a:gdLst>
                <a:gd name="T0" fmla="*/ 0 w 1010"/>
                <a:gd name="T1" fmla="*/ 5286 h 42"/>
                <a:gd name="T2" fmla="*/ 3 w 1010"/>
                <a:gd name="T3" fmla="*/ 0 h 42"/>
                <a:gd name="T4" fmla="*/ 6 w 1010"/>
                <a:gd name="T5" fmla="*/ 5286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0" h="42">
                  <a:moveTo>
                    <a:pt x="0" y="42"/>
                  </a:moveTo>
                  <a:cubicBezTo>
                    <a:pt x="179" y="21"/>
                    <a:pt x="358" y="0"/>
                    <a:pt x="526" y="0"/>
                  </a:cubicBezTo>
                  <a:cubicBezTo>
                    <a:pt x="694" y="0"/>
                    <a:pt x="929" y="35"/>
                    <a:pt x="1010" y="42"/>
                  </a:cubicBezTo>
                </a:path>
              </a:pathLst>
            </a:custGeom>
            <a:noFill/>
            <a:ln w="22225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7" name="Freeform 40"/>
            <p:cNvSpPr>
              <a:spLocks/>
            </p:cNvSpPr>
            <p:nvPr/>
          </p:nvSpPr>
          <p:spPr bwMode="auto">
            <a:xfrm>
              <a:off x="842" y="1743"/>
              <a:ext cx="436" cy="475"/>
            </a:xfrm>
            <a:custGeom>
              <a:avLst/>
              <a:gdLst>
                <a:gd name="T0" fmla="*/ 0 w 306"/>
                <a:gd name="T1" fmla="*/ 0 h 698"/>
                <a:gd name="T2" fmla="*/ 16755 w 306"/>
                <a:gd name="T3" fmla="*/ 1 h 698"/>
                <a:gd name="T4" fmla="*/ 50897 w 306"/>
                <a:gd name="T5" fmla="*/ 2 h 698"/>
                <a:gd name="T6" fmla="*/ 61966 w 306"/>
                <a:gd name="T7" fmla="*/ 2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8" name="Freeform 41"/>
            <p:cNvSpPr>
              <a:spLocks/>
            </p:cNvSpPr>
            <p:nvPr/>
          </p:nvSpPr>
          <p:spPr bwMode="auto">
            <a:xfrm flipH="1" flipV="1">
              <a:off x="856" y="1750"/>
              <a:ext cx="447" cy="482"/>
            </a:xfrm>
            <a:custGeom>
              <a:avLst/>
              <a:gdLst>
                <a:gd name="T0" fmla="*/ 0 w 306"/>
                <a:gd name="T1" fmla="*/ 0 h 698"/>
                <a:gd name="T2" fmla="*/ 24399 w 306"/>
                <a:gd name="T3" fmla="*/ 1 h 698"/>
                <a:gd name="T4" fmla="*/ 73935 w 306"/>
                <a:gd name="T5" fmla="*/ 3 h 698"/>
                <a:gd name="T6" fmla="*/ 90068 w 306"/>
                <a:gd name="T7" fmla="*/ 3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9" name="Freeform 42"/>
            <p:cNvSpPr>
              <a:spLocks/>
            </p:cNvSpPr>
            <p:nvPr/>
          </p:nvSpPr>
          <p:spPr bwMode="auto">
            <a:xfrm flipV="1">
              <a:off x="1330" y="1764"/>
              <a:ext cx="303" cy="464"/>
            </a:xfrm>
            <a:custGeom>
              <a:avLst/>
              <a:gdLst>
                <a:gd name="T0" fmla="*/ 0 w 306"/>
                <a:gd name="T1" fmla="*/ 0 h 698"/>
                <a:gd name="T2" fmla="*/ 68 w 306"/>
                <a:gd name="T3" fmla="*/ 1 h 698"/>
                <a:gd name="T4" fmla="*/ 221 w 306"/>
                <a:gd name="T5" fmla="*/ 1 h 698"/>
                <a:gd name="T6" fmla="*/ 261 w 306"/>
                <a:gd name="T7" fmla="*/ 1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20" name="Freeform 43"/>
            <p:cNvSpPr>
              <a:spLocks/>
            </p:cNvSpPr>
            <p:nvPr/>
          </p:nvSpPr>
          <p:spPr bwMode="auto">
            <a:xfrm flipH="1">
              <a:off x="1323" y="1779"/>
              <a:ext cx="325" cy="465"/>
            </a:xfrm>
            <a:custGeom>
              <a:avLst/>
              <a:gdLst>
                <a:gd name="T0" fmla="*/ 0 w 306"/>
                <a:gd name="T1" fmla="*/ 0 h 698"/>
                <a:gd name="T2" fmla="*/ 204 w 306"/>
                <a:gd name="T3" fmla="*/ 1 h 698"/>
                <a:gd name="T4" fmla="*/ 621 w 306"/>
                <a:gd name="T5" fmla="*/ 1 h 698"/>
                <a:gd name="T6" fmla="*/ 756 w 306"/>
                <a:gd name="T7" fmla="*/ 1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21" name="Oval 44"/>
            <p:cNvSpPr>
              <a:spLocks noChangeArrowheads="1"/>
            </p:cNvSpPr>
            <p:nvPr/>
          </p:nvSpPr>
          <p:spPr bwMode="auto">
            <a:xfrm>
              <a:off x="4125" y="1716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22" name="Oval 45"/>
            <p:cNvSpPr>
              <a:spLocks noChangeArrowheads="1"/>
            </p:cNvSpPr>
            <p:nvPr/>
          </p:nvSpPr>
          <p:spPr bwMode="auto">
            <a:xfrm>
              <a:off x="4558" y="2263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23" name="Oval 46"/>
            <p:cNvSpPr>
              <a:spLocks noChangeArrowheads="1"/>
            </p:cNvSpPr>
            <p:nvPr/>
          </p:nvSpPr>
          <p:spPr bwMode="auto">
            <a:xfrm>
              <a:off x="4903" y="1713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24" name="Text Box 47"/>
            <p:cNvSpPr txBox="1">
              <a:spLocks noChangeArrowheads="1"/>
            </p:cNvSpPr>
            <p:nvPr/>
          </p:nvSpPr>
          <p:spPr bwMode="auto">
            <a:xfrm>
              <a:off x="3791" y="1569"/>
              <a:ext cx="17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  <p:sp>
          <p:nvSpPr>
            <p:cNvPr id="79925" name="Text Box 48"/>
            <p:cNvSpPr txBox="1">
              <a:spLocks noChangeArrowheads="1"/>
            </p:cNvSpPr>
            <p:nvPr/>
          </p:nvSpPr>
          <p:spPr bwMode="auto">
            <a:xfrm>
              <a:off x="5014" y="1621"/>
              <a:ext cx="17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6</a:t>
              </a:r>
            </a:p>
          </p:txBody>
        </p:sp>
        <p:sp>
          <p:nvSpPr>
            <p:cNvPr id="79926" name="Text Box 49"/>
            <p:cNvSpPr txBox="1">
              <a:spLocks noChangeArrowheads="1"/>
            </p:cNvSpPr>
            <p:nvPr/>
          </p:nvSpPr>
          <p:spPr bwMode="auto">
            <a:xfrm>
              <a:off x="4576" y="2215"/>
              <a:ext cx="1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9</a:t>
              </a:r>
            </a:p>
          </p:txBody>
        </p:sp>
        <p:sp>
          <p:nvSpPr>
            <p:cNvPr id="79927" name="Oval 50"/>
            <p:cNvSpPr>
              <a:spLocks noChangeArrowheads="1"/>
            </p:cNvSpPr>
            <p:nvPr/>
          </p:nvSpPr>
          <p:spPr bwMode="auto">
            <a:xfrm>
              <a:off x="3950" y="1556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28" name="Line 51"/>
            <p:cNvSpPr>
              <a:spLocks noChangeShapeType="1"/>
            </p:cNvSpPr>
            <p:nvPr/>
          </p:nvSpPr>
          <p:spPr bwMode="auto">
            <a:xfrm>
              <a:off x="4171" y="1658"/>
              <a:ext cx="0" cy="5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29" name="Oval 52"/>
            <p:cNvSpPr>
              <a:spLocks noChangeArrowheads="1"/>
            </p:cNvSpPr>
            <p:nvPr/>
          </p:nvSpPr>
          <p:spPr bwMode="auto">
            <a:xfrm>
              <a:off x="4371" y="2232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30" name="Oval 53"/>
            <p:cNvSpPr>
              <a:spLocks noChangeArrowheads="1"/>
            </p:cNvSpPr>
            <p:nvPr/>
          </p:nvSpPr>
          <p:spPr bwMode="auto">
            <a:xfrm>
              <a:off x="4880" y="1548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31" name="Line 54"/>
            <p:cNvSpPr>
              <a:spLocks noChangeShapeType="1"/>
            </p:cNvSpPr>
            <p:nvPr/>
          </p:nvSpPr>
          <p:spPr bwMode="auto">
            <a:xfrm rot="10800000">
              <a:off x="4595" y="2305"/>
              <a:ext cx="0" cy="5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2" name="Line 55"/>
            <p:cNvSpPr>
              <a:spLocks noChangeShapeType="1"/>
            </p:cNvSpPr>
            <p:nvPr/>
          </p:nvSpPr>
          <p:spPr bwMode="auto">
            <a:xfrm rot="5400000">
              <a:off x="4990" y="1727"/>
              <a:ext cx="0" cy="5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3" name="Freeform 56"/>
            <p:cNvSpPr>
              <a:spLocks/>
            </p:cNvSpPr>
            <p:nvPr/>
          </p:nvSpPr>
          <p:spPr bwMode="auto">
            <a:xfrm>
              <a:off x="4171" y="1654"/>
              <a:ext cx="740" cy="75"/>
            </a:xfrm>
            <a:custGeom>
              <a:avLst/>
              <a:gdLst>
                <a:gd name="T0" fmla="*/ 0 w 1010"/>
                <a:gd name="T1" fmla="*/ 251645 h 42"/>
                <a:gd name="T2" fmla="*/ 5 w 1010"/>
                <a:gd name="T3" fmla="*/ 0 h 42"/>
                <a:gd name="T4" fmla="*/ 10 w 1010"/>
                <a:gd name="T5" fmla="*/ 251645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0" h="42">
                  <a:moveTo>
                    <a:pt x="0" y="42"/>
                  </a:moveTo>
                  <a:cubicBezTo>
                    <a:pt x="179" y="21"/>
                    <a:pt x="358" y="0"/>
                    <a:pt x="526" y="0"/>
                  </a:cubicBezTo>
                  <a:cubicBezTo>
                    <a:pt x="694" y="0"/>
                    <a:pt x="929" y="35"/>
                    <a:pt x="1010" y="42"/>
                  </a:cubicBezTo>
                </a:path>
              </a:pathLst>
            </a:custGeom>
            <a:noFill/>
            <a:ln w="22225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4" name="Freeform 57"/>
            <p:cNvSpPr>
              <a:spLocks/>
            </p:cNvSpPr>
            <p:nvPr/>
          </p:nvSpPr>
          <p:spPr bwMode="auto">
            <a:xfrm flipH="1" flipV="1">
              <a:off x="4169" y="1756"/>
              <a:ext cx="710" cy="58"/>
            </a:xfrm>
            <a:custGeom>
              <a:avLst/>
              <a:gdLst>
                <a:gd name="T0" fmla="*/ 0 w 1010"/>
                <a:gd name="T1" fmla="*/ 5286 h 42"/>
                <a:gd name="T2" fmla="*/ 3 w 1010"/>
                <a:gd name="T3" fmla="*/ 0 h 42"/>
                <a:gd name="T4" fmla="*/ 6 w 1010"/>
                <a:gd name="T5" fmla="*/ 5286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0" h="42">
                  <a:moveTo>
                    <a:pt x="0" y="42"/>
                  </a:moveTo>
                  <a:cubicBezTo>
                    <a:pt x="179" y="21"/>
                    <a:pt x="358" y="0"/>
                    <a:pt x="526" y="0"/>
                  </a:cubicBezTo>
                  <a:cubicBezTo>
                    <a:pt x="694" y="0"/>
                    <a:pt x="929" y="35"/>
                    <a:pt x="1010" y="42"/>
                  </a:cubicBezTo>
                </a:path>
              </a:pathLst>
            </a:custGeom>
            <a:noFill/>
            <a:ln w="22225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5" name="Freeform 58"/>
            <p:cNvSpPr>
              <a:spLocks/>
            </p:cNvSpPr>
            <p:nvPr/>
          </p:nvSpPr>
          <p:spPr bwMode="auto">
            <a:xfrm>
              <a:off x="4116" y="1756"/>
              <a:ext cx="436" cy="475"/>
            </a:xfrm>
            <a:custGeom>
              <a:avLst/>
              <a:gdLst>
                <a:gd name="T0" fmla="*/ 0 w 306"/>
                <a:gd name="T1" fmla="*/ 0 h 698"/>
                <a:gd name="T2" fmla="*/ 16755 w 306"/>
                <a:gd name="T3" fmla="*/ 1 h 698"/>
                <a:gd name="T4" fmla="*/ 50897 w 306"/>
                <a:gd name="T5" fmla="*/ 2 h 698"/>
                <a:gd name="T6" fmla="*/ 61966 w 306"/>
                <a:gd name="T7" fmla="*/ 2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6" name="Freeform 59"/>
            <p:cNvSpPr>
              <a:spLocks/>
            </p:cNvSpPr>
            <p:nvPr/>
          </p:nvSpPr>
          <p:spPr bwMode="auto">
            <a:xfrm flipH="1" flipV="1">
              <a:off x="4130" y="1763"/>
              <a:ext cx="447" cy="482"/>
            </a:xfrm>
            <a:custGeom>
              <a:avLst/>
              <a:gdLst>
                <a:gd name="T0" fmla="*/ 0 w 306"/>
                <a:gd name="T1" fmla="*/ 0 h 698"/>
                <a:gd name="T2" fmla="*/ 24399 w 306"/>
                <a:gd name="T3" fmla="*/ 1 h 698"/>
                <a:gd name="T4" fmla="*/ 73935 w 306"/>
                <a:gd name="T5" fmla="*/ 3 h 698"/>
                <a:gd name="T6" fmla="*/ 90068 w 306"/>
                <a:gd name="T7" fmla="*/ 3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7" name="Freeform 60"/>
            <p:cNvSpPr>
              <a:spLocks/>
            </p:cNvSpPr>
            <p:nvPr/>
          </p:nvSpPr>
          <p:spPr bwMode="auto">
            <a:xfrm flipV="1">
              <a:off x="4604" y="1777"/>
              <a:ext cx="303" cy="464"/>
            </a:xfrm>
            <a:custGeom>
              <a:avLst/>
              <a:gdLst>
                <a:gd name="T0" fmla="*/ 0 w 306"/>
                <a:gd name="T1" fmla="*/ 0 h 698"/>
                <a:gd name="T2" fmla="*/ 68 w 306"/>
                <a:gd name="T3" fmla="*/ 1 h 698"/>
                <a:gd name="T4" fmla="*/ 221 w 306"/>
                <a:gd name="T5" fmla="*/ 1 h 698"/>
                <a:gd name="T6" fmla="*/ 261 w 306"/>
                <a:gd name="T7" fmla="*/ 1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8" name="Freeform 61"/>
            <p:cNvSpPr>
              <a:spLocks/>
            </p:cNvSpPr>
            <p:nvPr/>
          </p:nvSpPr>
          <p:spPr bwMode="auto">
            <a:xfrm flipH="1">
              <a:off x="4597" y="1792"/>
              <a:ext cx="325" cy="465"/>
            </a:xfrm>
            <a:custGeom>
              <a:avLst/>
              <a:gdLst>
                <a:gd name="T0" fmla="*/ 0 w 306"/>
                <a:gd name="T1" fmla="*/ 0 h 698"/>
                <a:gd name="T2" fmla="*/ 204 w 306"/>
                <a:gd name="T3" fmla="*/ 1 h 698"/>
                <a:gd name="T4" fmla="*/ 621 w 306"/>
                <a:gd name="T5" fmla="*/ 1 h 698"/>
                <a:gd name="T6" fmla="*/ 756 w 306"/>
                <a:gd name="T7" fmla="*/ 1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9326" name="Rectangle 62"/>
          <p:cNvSpPr>
            <a:spLocks noChangeArrowheads="1"/>
          </p:cNvSpPr>
          <p:nvPr/>
        </p:nvSpPr>
        <p:spPr bwMode="auto">
          <a:xfrm>
            <a:off x="412750" y="3810000"/>
            <a:ext cx="840263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等价</a:t>
            </a:r>
            <a:r>
              <a:rPr kumimoji="1"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关系的关系图的特点：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</a:t>
            </a:r>
            <a:r>
              <a:rPr kumimoji="1" lang="en-US" altLang="zh-CN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(1) </a:t>
            </a:r>
            <a:r>
              <a:rPr kumimoji="1"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分成一些块 </a:t>
            </a:r>
            <a:r>
              <a:rPr kumimoji="1" lang="en-US" altLang="zh-CN" sz="2400">
                <a:solidFill>
                  <a:srgbClr val="660066"/>
                </a:solidFill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——————————  </a:t>
            </a:r>
            <a:r>
              <a:rPr kumimoji="1" lang="zh-CN" altLang="en-US" sz="2400">
                <a:solidFill>
                  <a:srgbClr val="660066"/>
                </a:solidFill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等价类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</a:t>
            </a:r>
            <a:r>
              <a:rPr kumimoji="1" lang="en-US" altLang="zh-CN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(2) </a:t>
            </a:r>
            <a:r>
              <a:rPr kumimoji="1"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每个块内的所有元素间均有关系</a:t>
            </a:r>
          </a:p>
          <a:p>
            <a:pPr eaLnBrk="1" hangingPunct="1">
              <a:lnSpc>
                <a:spcPct val="50000"/>
              </a:lnSpc>
              <a:buClrTx/>
              <a:buSzTx/>
              <a:buFontTx/>
              <a:buNone/>
            </a:pPr>
            <a:r>
              <a:rPr kumimoji="1" lang="zh-CN" altLang="en-US" sz="1600" b="0">
                <a:solidFill>
                  <a:srgbClr val="BBC052"/>
                </a:solidFill>
                <a:latin typeface="宋体" pitchFamily="2" charset="-122"/>
                <a:sym typeface="Wingdings 2" pitchFamily="18" charset="2"/>
              </a:rPr>
              <a:t>           </a:t>
            </a:r>
          </a:p>
        </p:txBody>
      </p:sp>
      <p:sp>
        <p:nvSpPr>
          <p:cNvPr id="139327" name="Oval 63"/>
          <p:cNvSpPr>
            <a:spLocks noChangeArrowheads="1"/>
          </p:cNvSpPr>
          <p:nvPr/>
        </p:nvSpPr>
        <p:spPr bwMode="auto">
          <a:xfrm>
            <a:off x="685800" y="1447800"/>
            <a:ext cx="2590800" cy="1905000"/>
          </a:xfrm>
          <a:prstGeom prst="ellipse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39328" name="Rectangle 64"/>
          <p:cNvSpPr>
            <a:spLocks noChangeArrowheads="1"/>
          </p:cNvSpPr>
          <p:nvPr/>
        </p:nvSpPr>
        <p:spPr bwMode="auto">
          <a:xfrm>
            <a:off x="3352800" y="1447800"/>
            <a:ext cx="2514600" cy="2159000"/>
          </a:xfrm>
          <a:prstGeom prst="rect">
            <a:avLst/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39329" name="Text Box 6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62113" y="3062288"/>
            <a:ext cx="1077259" cy="83317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9330" name="Text Box 6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48200" y="3290888"/>
            <a:ext cx="1054817" cy="83317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9331" name="AutoShape 67"/>
          <p:cNvSpPr>
            <a:spLocks noChangeArrowheads="1"/>
          </p:cNvSpPr>
          <p:nvPr/>
        </p:nvSpPr>
        <p:spPr bwMode="auto">
          <a:xfrm>
            <a:off x="5943600" y="1524000"/>
            <a:ext cx="2438400" cy="18002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39332" name="Text Box 6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43713" y="3022600"/>
            <a:ext cx="1043597" cy="83317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26" grpId="0" autoUpdateAnimBg="0"/>
      <p:bldP spid="139327" grpId="0" animBg="1"/>
      <p:bldP spid="139328" grpId="0" animBg="1"/>
      <p:bldP spid="13933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0899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80900" name="Rectangle 6"/>
          <p:cNvSpPr>
            <a:spLocks noChangeArrowheads="1"/>
          </p:cNvSpPr>
          <p:nvPr/>
        </p:nvSpPr>
        <p:spPr bwMode="auto">
          <a:xfrm>
            <a:off x="76200" y="762000"/>
            <a:ext cx="8804275" cy="2387600"/>
          </a:xfrm>
          <a:prstGeom prst="rect">
            <a:avLst/>
          </a:prstGeom>
          <a:solidFill>
            <a:srgbClr val="EDFBFA"/>
          </a:solidFill>
          <a:ln w="127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等价类</a:t>
            </a:r>
            <a:r>
              <a:rPr kumimoji="1" lang="en-US" altLang="zh-CN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:</a:t>
            </a:r>
            <a:r>
              <a:rPr kumimoji="1" lang="en-US" altLang="zh-CN" sz="260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上的等价关系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A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可构造一个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非空子集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[a]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称为由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生成的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等价类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: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[a]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 { x | xA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且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aRx }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Symbol" pitchFamily="18" charset="2"/>
              </a:rPr>
              <a:t>   </a:t>
            </a:r>
            <a:r>
              <a:rPr kumimoji="1" lang="en-US" altLang="zh-CN" sz="1200" b="0">
                <a:solidFill>
                  <a:srgbClr val="D5D38D"/>
                </a:solidFill>
                <a:latin typeface="宋体" pitchFamily="2" charset="-122"/>
                <a:sym typeface="Symbol" pitchFamily="18" charset="2"/>
              </a:rPr>
              <a:t> </a:t>
            </a:r>
            <a:r>
              <a:rPr kumimoji="1" lang="en-US" altLang="zh-CN" sz="1400" b="0">
                <a:solidFill>
                  <a:srgbClr val="BBC052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76200" y="3276600"/>
            <a:ext cx="9448800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en-US" altLang="zh-CN">
                <a:solidFill>
                  <a:srgbClr val="9966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S={ 1, 2, …, 9 }</a:t>
            </a:r>
            <a:r>
              <a:rPr kumimoji="1" lang="zh-CN" altLang="en-US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上模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3</a:t>
            </a:r>
            <a:r>
              <a:rPr kumimoji="1" lang="zh-CN" altLang="en-US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的同余关系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R</a:t>
            </a:r>
            <a:r>
              <a:rPr kumimoji="1" lang="zh-CN" altLang="en-US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构成的等价类： </a:t>
            </a:r>
          </a:p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           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[1]={ 1, 4, 7 }    [4]={ 1, 4, 7 }    [7]={ 1, 4, 7 } </a:t>
            </a:r>
            <a:endParaRPr kumimoji="1" lang="en-US" altLang="zh-CN" sz="2800">
              <a:latin typeface="Times New Roman" pitchFamily="18" charset="0"/>
              <a:ea typeface="华文中宋" pitchFamily="2" charset="-122"/>
              <a:sym typeface="Wingdings 3" pitchFamily="18" charset="2"/>
            </a:endParaRPr>
          </a:p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           [2]={ 2, 5, 8 }    [5]={ 2, 5, 8 }    [8]={ 2, 5, 8 }</a:t>
            </a:r>
          </a:p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           [3]={ 3, 6, 9 }    [6]={ 3, 6, 9 }    [9]={ 3, 6, 9 }</a:t>
            </a:r>
          </a:p>
        </p:txBody>
      </p:sp>
      <p:sp>
        <p:nvSpPr>
          <p:cNvPr id="140296" name="Rectangle 8">
            <a:hlinkClick r:id="rId2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1066800" y="4191000"/>
            <a:ext cx="7010400" cy="536575"/>
          </a:xfrm>
          <a:prstGeom prst="rect">
            <a:avLst/>
          </a:prstGeom>
          <a:noFill/>
          <a:ln w="3175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1143000" y="5486400"/>
            <a:ext cx="6781800" cy="536575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pic>
        <p:nvPicPr>
          <p:cNvPr id="80904" name="Picture 12" descr="BD21298_">
            <a:hlinkHover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096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301" name="AutoShape 13"/>
          <p:cNvSpPr>
            <a:spLocks noChangeArrowheads="1"/>
          </p:cNvSpPr>
          <p:nvPr/>
        </p:nvSpPr>
        <p:spPr bwMode="auto">
          <a:xfrm>
            <a:off x="6629400" y="2667000"/>
            <a:ext cx="1981200" cy="762000"/>
          </a:xfrm>
          <a:prstGeom prst="wedgeEllipseCallout">
            <a:avLst>
              <a:gd name="adj1" fmla="val -210097"/>
              <a:gd name="adj2" fmla="val -100000"/>
            </a:avLst>
          </a:prstGeom>
          <a:solidFill>
            <a:srgbClr val="FFFF00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行楷" pitchFamily="2" charset="-122"/>
              </a:rPr>
              <a:t>生成元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5" grpId="0"/>
      <p:bldP spid="140296" grpId="0" animBg="1"/>
      <p:bldP spid="140297" grpId="0" animBg="1"/>
      <p:bldP spid="14030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33363" y="762000"/>
            <a:ext cx="8055708" cy="258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为非空集合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zh-CN" altLang="pt-BR" sz="36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pt-BR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等价</a:t>
            </a:r>
            <a:r>
              <a:rPr lang="zh-CN" altLang="pt-BR" sz="3600" dirty="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zh-CN" altLang="en-US" sz="3600" dirty="0">
                <a:latin typeface="Times New Roman" pitchFamily="18" charset="0"/>
                <a:ea typeface="楷体_GB2312" pitchFamily="49" charset="-122"/>
              </a:rPr>
              <a:t>，</a:t>
            </a:r>
            <a:endParaRPr lang="en-US" altLang="zh-CN" sz="36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Times New Roman" pitchFamily="18" charset="0"/>
                <a:ea typeface="楷体_GB2312" pitchFamily="49" charset="-122"/>
              </a:rPr>
              <a:t>    以</a:t>
            </a:r>
            <a:r>
              <a:rPr lang="en-US" altLang="zh-CN" sz="3600" dirty="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 dirty="0">
                <a:latin typeface="Times New Roman" pitchFamily="18" charset="0"/>
                <a:ea typeface="楷体_GB2312" pitchFamily="49" charset="-122"/>
              </a:rPr>
              <a:t>的所有等价类作为元素的集合</a:t>
            </a:r>
            <a:endParaRPr lang="en-US" altLang="zh-CN" sz="36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Times New Roman" pitchFamily="18" charset="0"/>
                <a:ea typeface="楷体_GB2312" pitchFamily="49" charset="-122"/>
              </a:rPr>
              <a:t>   称为</a:t>
            </a:r>
            <a:r>
              <a:rPr lang="en-US" altLang="zh-CN" sz="3600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 dirty="0">
                <a:latin typeface="Times New Roman" pitchFamily="18" charset="0"/>
                <a:ea typeface="楷体_GB2312" pitchFamily="49" charset="-122"/>
              </a:rPr>
              <a:t>关于</a:t>
            </a:r>
            <a:r>
              <a:rPr lang="en-US" altLang="zh-CN" sz="3600" dirty="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pt-BR" sz="36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pt-BR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商集</a:t>
            </a:r>
            <a:r>
              <a:rPr lang="zh-CN" altLang="pt-BR" sz="3600" dirty="0">
                <a:latin typeface="楷体_GB2312" pitchFamily="49" charset="-122"/>
                <a:ea typeface="楷体_GB2312" pitchFamily="49" charset="-122"/>
              </a:rPr>
              <a:t>，记以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pt-BR" altLang="zh-CN" sz="3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/R</a:t>
            </a:r>
            <a:r>
              <a:rPr lang="zh-CN" altLang="pt-BR" sz="3600" dirty="0"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7" name="椭圆形标注 6"/>
          <p:cNvSpPr>
            <a:spLocks noChangeArrowheads="1"/>
          </p:cNvSpPr>
          <p:nvPr/>
        </p:nvSpPr>
        <p:spPr bwMode="auto">
          <a:xfrm>
            <a:off x="7772400" y="5638800"/>
            <a:ext cx="906463" cy="1301750"/>
          </a:xfrm>
          <a:prstGeom prst="wedgeEllipseCallout">
            <a:avLst>
              <a:gd name="adj1" fmla="val -204106"/>
              <a:gd name="adj2" fmla="val -257699"/>
            </a:avLst>
          </a:prstGeom>
          <a:solidFill>
            <a:srgbClr val="FFFF00"/>
          </a:solidFill>
          <a:ln w="22225" algn="ctr">
            <a:solidFill>
              <a:srgbClr val="CC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572000"/>
            <a:ext cx="5943600" cy="742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83C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A/R=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200" dirty="0">
                <a:solidFill>
                  <a:srgbClr val="F83C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{1,4,7},{2,5,8},{3,6,9}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2947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划分</a:t>
            </a:r>
          </a:p>
        </p:txBody>
      </p:sp>
      <p:graphicFrame>
        <p:nvGraphicFramePr>
          <p:cNvPr id="141318" name="Object 6"/>
          <p:cNvGraphicFramePr>
            <a:graphicFrameLocks noGrp="1" noChangeAspect="1"/>
          </p:cNvGraphicFramePr>
          <p:nvPr>
            <p:ph/>
          </p:nvPr>
        </p:nvGraphicFramePr>
        <p:xfrm>
          <a:off x="619125" y="1371600"/>
          <a:ext cx="7829550" cy="448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2" name="文档" r:id="rId3" imgW="3630946" imgH="2080091" progId="Word.Document.8">
                  <p:embed/>
                </p:oleObj>
              </mc:Choice>
              <mc:Fallback>
                <p:oleObj name="文档" r:id="rId3" imgW="3630946" imgH="208009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371600"/>
                        <a:ext cx="7829550" cy="448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8"/>
          <p:cNvSpPr txBox="1">
            <a:spLocks noChangeArrowheads="1"/>
          </p:cNvSpPr>
          <p:nvPr/>
        </p:nvSpPr>
        <p:spPr bwMode="auto">
          <a:xfrm>
            <a:off x="214313" y="457200"/>
            <a:ext cx="21478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ea typeface="隶书" pitchFamily="49" charset="-122"/>
              </a:rPr>
              <a:t>划分：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5334000" y="2057400"/>
            <a:ext cx="1600200" cy="0"/>
          </a:xfrm>
          <a:prstGeom prst="line">
            <a:avLst/>
          </a:prstGeom>
          <a:noFill/>
          <a:ln w="1016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1287463" y="3962400"/>
            <a:ext cx="3055937" cy="0"/>
          </a:xfrm>
          <a:prstGeom prst="line">
            <a:avLst/>
          </a:prstGeom>
          <a:noFill/>
          <a:ln w="1016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 flipV="1">
            <a:off x="2667000" y="4800600"/>
            <a:ext cx="4038600" cy="76200"/>
          </a:xfrm>
          <a:prstGeom prst="line">
            <a:avLst/>
          </a:prstGeom>
          <a:noFill/>
          <a:ln w="1016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形标注 7"/>
          <p:cNvSpPr>
            <a:spLocks noChangeArrowheads="1"/>
          </p:cNvSpPr>
          <p:nvPr/>
        </p:nvSpPr>
        <p:spPr bwMode="auto">
          <a:xfrm>
            <a:off x="5688013" y="5830888"/>
            <a:ext cx="1987550" cy="1171575"/>
          </a:xfrm>
          <a:prstGeom prst="wedgeEllipseCallout">
            <a:avLst>
              <a:gd name="adj1" fmla="val -203454"/>
              <a:gd name="adj2" fmla="val -126060"/>
            </a:avLst>
          </a:prstGeom>
          <a:solidFill>
            <a:srgbClr val="66FFFF"/>
          </a:solidFill>
          <a:ln w="412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划分块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-76200" y="1066800"/>
            <a:ext cx="9067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defRPr/>
            </a:pPr>
            <a:r>
              <a:rPr kumimoji="1"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定义</a:t>
            </a:r>
            <a:r>
              <a:rPr kumimoji="1"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给定任意集合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3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</a:t>
            </a:r>
            <a:r>
              <a:rPr kumimoji="1" lang="en-US" altLang="zh-CN" sz="3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lvl="1">
              <a:defRPr/>
            </a:pP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kumimoji="1"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非空集合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的二元关系</a:t>
            </a:r>
            <a:r>
              <a:rPr kumimoji="1"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762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关系是一个集合，是序偶的集合。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648200" y="3962400"/>
            <a:ext cx="990600" cy="60960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553200" y="1219200"/>
            <a:ext cx="2362200" cy="762000"/>
          </a:xfrm>
          <a:prstGeom prst="rect">
            <a:avLst/>
          </a:prstGeom>
          <a:noFill/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76200" y="4814888"/>
            <a:ext cx="77343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lvl="1">
              <a:defRPr/>
            </a:pPr>
            <a:r>
              <a:rPr kumimoji="1"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特别：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A=B</a:t>
            </a:r>
            <a:r>
              <a:rPr kumimoji="1"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时，称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上的二元关系。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0" y="6858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72710" grpId="0" animBg="1"/>
      <p:bldP spid="72711" grpId="0" animBg="1"/>
      <p:bldP spid="727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3971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划分</a:t>
            </a:r>
          </a:p>
        </p:txBody>
      </p:sp>
      <p:sp>
        <p:nvSpPr>
          <p:cNvPr id="83972" name="Text Box 6"/>
          <p:cNvSpPr txBox="1">
            <a:spLocks noChangeArrowheads="1"/>
          </p:cNvSpPr>
          <p:nvPr/>
        </p:nvSpPr>
        <p:spPr bwMode="auto">
          <a:xfrm>
            <a:off x="76200" y="660400"/>
            <a:ext cx="8774113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>
                <a:latin typeface="隶书" pitchFamily="49" charset="-122"/>
                <a:ea typeface="隶书" pitchFamily="49" charset="-122"/>
              </a:rPr>
              <a:t>3.</a:t>
            </a:r>
            <a:r>
              <a:rPr kumimoji="1" lang="en-US" altLang="zh-CN" b="0">
                <a:latin typeface="Times New Roman" pitchFamily="18" charset="0"/>
                <a:ea typeface="隶书" pitchFamily="49" charset="-122"/>
                <a:sym typeface="Wingdings 2" pitchFamily="18" charset="2"/>
              </a:rPr>
              <a:t>S={ 1, 2, … , 9 },</a:t>
            </a:r>
            <a:r>
              <a:rPr kumimoji="1" lang="en-US" altLang="zh-CN" b="0">
                <a:latin typeface="隶书" pitchFamily="49" charset="-122"/>
                <a:ea typeface="隶书" pitchFamily="49" charset="-122"/>
                <a:sym typeface="Wingdings 2" pitchFamily="18" charset="2"/>
              </a:rPr>
              <a:t> </a:t>
            </a:r>
            <a:r>
              <a:rPr kumimoji="1" lang="zh-CN" altLang="en-US" b="0">
                <a:latin typeface="隶书" pitchFamily="49" charset="-122"/>
                <a:ea typeface="隶书" pitchFamily="49" charset="-122"/>
                <a:sym typeface="Wingdings 2" pitchFamily="18" charset="2"/>
              </a:rPr>
              <a:t>则</a:t>
            </a:r>
            <a:r>
              <a:rPr kumimoji="1" lang="en-US" altLang="zh-CN" b="0">
                <a:latin typeface="Times New Roman" pitchFamily="18" charset="0"/>
                <a:ea typeface="隶书" pitchFamily="49" charset="-122"/>
                <a:sym typeface="Wingdings 2" pitchFamily="18" charset="2"/>
              </a:rPr>
              <a:t>S</a:t>
            </a:r>
            <a:r>
              <a:rPr kumimoji="1" lang="zh-CN" altLang="en-US" b="0">
                <a:latin typeface="隶书" pitchFamily="49" charset="-122"/>
                <a:ea typeface="隶书" pitchFamily="49" charset="-122"/>
                <a:sym typeface="Wingdings 2" pitchFamily="18" charset="2"/>
              </a:rPr>
              <a:t>的划分有很多个。如：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隶书" pitchFamily="49" charset="-122"/>
                <a:ea typeface="隶书" pitchFamily="49" charset="-122"/>
                <a:sym typeface="Wingdings 2" pitchFamily="18" charset="2"/>
              </a:rPr>
              <a:t>    </a:t>
            </a:r>
            <a:r>
              <a:rPr kumimoji="1" lang="en-US" altLang="zh-CN">
                <a:latin typeface="Times New Roman" pitchFamily="18" charset="0"/>
                <a:ea typeface="隶书" pitchFamily="49" charset="-122"/>
                <a:sym typeface="Wingdings 2" pitchFamily="18" charset="2"/>
              </a:rPr>
              <a:t>π1={ {1}, {2}, …, {9}}</a:t>
            </a:r>
            <a:endParaRPr kumimoji="1" lang="en-US" altLang="zh-CN">
              <a:latin typeface="Times New Roman" pitchFamily="18" charset="0"/>
              <a:ea typeface="隶书" pitchFamily="49" charset="-122"/>
              <a:sym typeface="Wingdings 3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itchFamily="18" charset="0"/>
                <a:ea typeface="隶书" pitchFamily="49" charset="-122"/>
                <a:sym typeface="Wingdings 2" pitchFamily="18" charset="2"/>
              </a:rPr>
              <a:t>         π2={ {1,2, …,9}}</a:t>
            </a:r>
            <a:endParaRPr kumimoji="1" lang="en-US" altLang="zh-CN">
              <a:latin typeface="Times New Roman" pitchFamily="18" charset="0"/>
              <a:ea typeface="隶书" pitchFamily="49" charset="-122"/>
              <a:sym typeface="Wingdings 3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itchFamily="18" charset="0"/>
                <a:ea typeface="隶书" pitchFamily="49" charset="-122"/>
                <a:sym typeface="Wingdings 2" pitchFamily="18" charset="2"/>
              </a:rPr>
              <a:t>         π3={ {1,4,7}, {2,5,8}, {3,6,9}}</a:t>
            </a:r>
            <a:r>
              <a:rPr kumimoji="1" lang="en-US" altLang="zh-CN">
                <a:latin typeface="隶书" pitchFamily="49" charset="-122"/>
                <a:ea typeface="隶书" pitchFamily="49" charset="-122"/>
                <a:sym typeface="Wingdings 2" pitchFamily="18" charset="2"/>
              </a:rPr>
              <a:t> </a:t>
            </a:r>
            <a:endParaRPr lang="en-US" altLang="zh-CN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42345" name="Group 9"/>
          <p:cNvGrpSpPr>
            <a:grpSpLocks/>
          </p:cNvGrpSpPr>
          <p:nvPr/>
        </p:nvGrpSpPr>
        <p:grpSpPr bwMode="auto">
          <a:xfrm>
            <a:off x="5715000" y="1600200"/>
            <a:ext cx="685800" cy="381000"/>
            <a:chOff x="3600" y="1008"/>
            <a:chExt cx="432" cy="240"/>
          </a:xfrm>
        </p:grpSpPr>
        <p:sp>
          <p:nvSpPr>
            <p:cNvPr id="83981" name="Line 7"/>
            <p:cNvSpPr>
              <a:spLocks noChangeShapeType="1"/>
            </p:cNvSpPr>
            <p:nvPr/>
          </p:nvSpPr>
          <p:spPr bwMode="auto">
            <a:xfrm>
              <a:off x="3600" y="1152"/>
              <a:ext cx="96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2" name="Line 8"/>
            <p:cNvSpPr>
              <a:spLocks noChangeShapeType="1"/>
            </p:cNvSpPr>
            <p:nvPr/>
          </p:nvSpPr>
          <p:spPr bwMode="auto">
            <a:xfrm flipV="1">
              <a:off x="3696" y="1008"/>
              <a:ext cx="33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2346" name="Group 10"/>
          <p:cNvGrpSpPr>
            <a:grpSpLocks/>
          </p:cNvGrpSpPr>
          <p:nvPr/>
        </p:nvGrpSpPr>
        <p:grpSpPr bwMode="auto">
          <a:xfrm>
            <a:off x="5715000" y="2286000"/>
            <a:ext cx="685800" cy="381000"/>
            <a:chOff x="3600" y="1008"/>
            <a:chExt cx="432" cy="240"/>
          </a:xfrm>
        </p:grpSpPr>
        <p:sp>
          <p:nvSpPr>
            <p:cNvPr id="83979" name="Line 11"/>
            <p:cNvSpPr>
              <a:spLocks noChangeShapeType="1"/>
            </p:cNvSpPr>
            <p:nvPr/>
          </p:nvSpPr>
          <p:spPr bwMode="auto">
            <a:xfrm>
              <a:off x="3600" y="1152"/>
              <a:ext cx="96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 flipV="1">
              <a:off x="3696" y="1008"/>
              <a:ext cx="33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2349" name="Group 13"/>
          <p:cNvGrpSpPr>
            <a:grpSpLocks/>
          </p:cNvGrpSpPr>
          <p:nvPr/>
        </p:nvGrpSpPr>
        <p:grpSpPr bwMode="auto">
          <a:xfrm>
            <a:off x="6324600" y="3124200"/>
            <a:ext cx="685800" cy="381000"/>
            <a:chOff x="3600" y="1008"/>
            <a:chExt cx="432" cy="240"/>
          </a:xfrm>
        </p:grpSpPr>
        <p:sp>
          <p:nvSpPr>
            <p:cNvPr id="83977" name="Line 14"/>
            <p:cNvSpPr>
              <a:spLocks noChangeShapeType="1"/>
            </p:cNvSpPr>
            <p:nvPr/>
          </p:nvSpPr>
          <p:spPr bwMode="auto">
            <a:xfrm>
              <a:off x="3600" y="1152"/>
              <a:ext cx="96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78" name="Line 15"/>
            <p:cNvSpPr>
              <a:spLocks noChangeShapeType="1"/>
            </p:cNvSpPr>
            <p:nvPr/>
          </p:nvSpPr>
          <p:spPr bwMode="auto">
            <a:xfrm flipV="1">
              <a:off x="3696" y="1008"/>
              <a:ext cx="33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914400" y="2971800"/>
            <a:ext cx="5181600" cy="685800"/>
          </a:xfrm>
          <a:prstGeom prst="rect">
            <a:avLst/>
          </a:prstGeom>
          <a:noFill/>
          <a:ln w="3175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4995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84996" name="Text Box 6"/>
          <p:cNvSpPr txBox="1">
            <a:spLocks noChangeArrowheads="1"/>
          </p:cNvSpPr>
          <p:nvPr/>
        </p:nvSpPr>
        <p:spPr bwMode="auto">
          <a:xfrm>
            <a:off x="228600" y="762000"/>
            <a:ext cx="90090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4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设集合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X={a,b,c,d}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上的关系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R={(a,a),(a,b),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(b,a),(b,b),(c,c),(c,d),(d,c),(d,d)},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求等价类？</a:t>
            </a:r>
          </a:p>
        </p:txBody>
      </p:sp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2286000" y="4876800"/>
          <a:ext cx="37338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8" name="公式" r:id="rId3" imgW="1219200" imgH="457200" progId="Equation.3">
                  <p:embed/>
                </p:oleObj>
              </mc:Choice>
              <mc:Fallback>
                <p:oleObj name="公式" r:id="rId3" imgW="1219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37338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95" name="Group 35"/>
          <p:cNvGrpSpPr>
            <a:grpSpLocks/>
          </p:cNvGrpSpPr>
          <p:nvPr/>
        </p:nvGrpSpPr>
        <p:grpSpPr bwMode="auto">
          <a:xfrm>
            <a:off x="2667000" y="2514600"/>
            <a:ext cx="674688" cy="2184400"/>
            <a:chOff x="1680" y="1584"/>
            <a:chExt cx="425" cy="1376"/>
          </a:xfrm>
        </p:grpSpPr>
        <p:sp>
          <p:nvSpPr>
            <p:cNvPr id="85010" name="Oval 10"/>
            <p:cNvSpPr>
              <a:spLocks noChangeArrowheads="1"/>
            </p:cNvSpPr>
            <p:nvPr/>
          </p:nvSpPr>
          <p:spPr bwMode="auto">
            <a:xfrm>
              <a:off x="182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11" name="Oval 11"/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12" name="Line 14"/>
            <p:cNvSpPr>
              <a:spLocks noChangeShapeType="1"/>
            </p:cNvSpPr>
            <p:nvPr/>
          </p:nvSpPr>
          <p:spPr bwMode="auto">
            <a:xfrm>
              <a:off x="1824" y="1872"/>
              <a:ext cx="0" cy="7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3" name="Line 15"/>
            <p:cNvSpPr>
              <a:spLocks noChangeShapeType="1"/>
            </p:cNvSpPr>
            <p:nvPr/>
          </p:nvSpPr>
          <p:spPr bwMode="auto">
            <a:xfrm flipV="1">
              <a:off x="1920" y="1872"/>
              <a:ext cx="0" cy="7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4" name="Oval 19"/>
            <p:cNvSpPr>
              <a:spLocks noChangeArrowheads="1"/>
            </p:cNvSpPr>
            <p:nvPr/>
          </p:nvSpPr>
          <p:spPr bwMode="auto">
            <a:xfrm>
              <a:off x="1680" y="1584"/>
              <a:ext cx="240" cy="24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15" name="Oval 21"/>
            <p:cNvSpPr>
              <a:spLocks noChangeArrowheads="1"/>
            </p:cNvSpPr>
            <p:nvPr/>
          </p:nvSpPr>
          <p:spPr bwMode="auto">
            <a:xfrm>
              <a:off x="1776" y="2736"/>
              <a:ext cx="192" cy="19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16" name="Line 26"/>
            <p:cNvSpPr>
              <a:spLocks noChangeShapeType="1"/>
            </p:cNvSpPr>
            <p:nvPr/>
          </p:nvSpPr>
          <p:spPr bwMode="auto">
            <a:xfrm>
              <a:off x="1776" y="1584"/>
              <a:ext cx="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7" name="Line 28"/>
            <p:cNvSpPr>
              <a:spLocks noChangeShapeType="1"/>
            </p:cNvSpPr>
            <p:nvPr/>
          </p:nvSpPr>
          <p:spPr bwMode="auto">
            <a:xfrm>
              <a:off x="1824" y="2928"/>
              <a:ext cx="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8" name="Text Box 30"/>
            <p:cNvSpPr txBox="1">
              <a:spLocks noChangeArrowheads="1"/>
            </p:cNvSpPr>
            <p:nvPr/>
          </p:nvSpPr>
          <p:spPr bwMode="auto">
            <a:xfrm>
              <a:off x="1911" y="1682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5019" name="Text Box 31"/>
            <p:cNvSpPr txBox="1">
              <a:spLocks noChangeArrowheads="1"/>
            </p:cNvSpPr>
            <p:nvPr/>
          </p:nvSpPr>
          <p:spPr bwMode="auto">
            <a:xfrm>
              <a:off x="1911" y="2642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43394" name="Group 34"/>
          <p:cNvGrpSpPr>
            <a:grpSpLocks/>
          </p:cNvGrpSpPr>
          <p:nvPr/>
        </p:nvGrpSpPr>
        <p:grpSpPr bwMode="auto">
          <a:xfrm>
            <a:off x="4876800" y="2590800"/>
            <a:ext cx="649288" cy="2057400"/>
            <a:chOff x="3072" y="1632"/>
            <a:chExt cx="409" cy="1296"/>
          </a:xfrm>
        </p:grpSpPr>
        <p:sp>
          <p:nvSpPr>
            <p:cNvPr id="85000" name="Oval 12"/>
            <p:cNvSpPr>
              <a:spLocks noChangeArrowheads="1"/>
            </p:cNvSpPr>
            <p:nvPr/>
          </p:nvSpPr>
          <p:spPr bwMode="auto">
            <a:xfrm>
              <a:off x="31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01" name="Oval 13"/>
            <p:cNvSpPr>
              <a:spLocks noChangeArrowheads="1"/>
            </p:cNvSpPr>
            <p:nvPr/>
          </p:nvSpPr>
          <p:spPr bwMode="auto">
            <a:xfrm>
              <a:off x="3120" y="2640"/>
              <a:ext cx="96" cy="96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02" name="Line 16"/>
            <p:cNvSpPr>
              <a:spLocks noChangeShapeType="1"/>
            </p:cNvSpPr>
            <p:nvPr/>
          </p:nvSpPr>
          <p:spPr bwMode="auto">
            <a:xfrm flipH="1">
              <a:off x="3120" y="1872"/>
              <a:ext cx="48" cy="8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3" name="Line 17"/>
            <p:cNvSpPr>
              <a:spLocks noChangeShapeType="1"/>
            </p:cNvSpPr>
            <p:nvPr/>
          </p:nvSpPr>
          <p:spPr bwMode="auto">
            <a:xfrm flipV="1">
              <a:off x="3216" y="1872"/>
              <a:ext cx="48" cy="8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4" name="Oval 20"/>
            <p:cNvSpPr>
              <a:spLocks noChangeArrowheads="1"/>
            </p:cNvSpPr>
            <p:nvPr/>
          </p:nvSpPr>
          <p:spPr bwMode="auto">
            <a:xfrm>
              <a:off x="3168" y="1632"/>
              <a:ext cx="144" cy="19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05" name="Oval 25"/>
            <p:cNvSpPr>
              <a:spLocks noChangeArrowheads="1"/>
            </p:cNvSpPr>
            <p:nvPr/>
          </p:nvSpPr>
          <p:spPr bwMode="auto">
            <a:xfrm>
              <a:off x="3072" y="2736"/>
              <a:ext cx="144" cy="19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06" name="Line 27"/>
            <p:cNvSpPr>
              <a:spLocks noChangeShapeType="1"/>
            </p:cNvSpPr>
            <p:nvPr/>
          </p:nvSpPr>
          <p:spPr bwMode="auto">
            <a:xfrm>
              <a:off x="3216" y="1632"/>
              <a:ext cx="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7" name="Line 29"/>
            <p:cNvSpPr>
              <a:spLocks noChangeShapeType="1"/>
            </p:cNvSpPr>
            <p:nvPr/>
          </p:nvSpPr>
          <p:spPr bwMode="auto">
            <a:xfrm>
              <a:off x="3120" y="2928"/>
              <a:ext cx="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8" name="Text Box 32"/>
            <p:cNvSpPr txBox="1">
              <a:spLocks noChangeArrowheads="1"/>
            </p:cNvSpPr>
            <p:nvPr/>
          </p:nvSpPr>
          <p:spPr bwMode="auto">
            <a:xfrm>
              <a:off x="3303" y="1682"/>
              <a:ext cx="17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5009" name="Text Box 33"/>
            <p:cNvSpPr txBox="1">
              <a:spLocks noChangeArrowheads="1"/>
            </p:cNvSpPr>
            <p:nvPr/>
          </p:nvSpPr>
          <p:spPr bwMode="auto">
            <a:xfrm>
              <a:off x="3207" y="2498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31384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  <a:r>
              <a:rPr lang="en-US" altLang="zh-CN" sz="2400">
                <a:solidFill>
                  <a:srgbClr val="0000FF"/>
                </a:solidFill>
                <a:ea typeface="隶书" pitchFamily="49" charset="-122"/>
              </a:rPr>
              <a:t>-</a:t>
            </a: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86020" name="Text Box 6"/>
          <p:cNvSpPr txBox="1">
            <a:spLocks noChangeArrowheads="1"/>
          </p:cNvSpPr>
          <p:nvPr/>
        </p:nvSpPr>
        <p:spPr bwMode="auto">
          <a:xfrm>
            <a:off x="76200" y="803275"/>
            <a:ext cx="8763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  <a:ea typeface="隶书" pitchFamily="49" charset="-122"/>
              </a:rPr>
              <a:t>练习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设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是集合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X={1,2,3,4,5,6}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上的等价关系，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R={(1,1),(1,5),(2,2),(2,3),(2,6),(3,2),(3,3),(3,6),(4,4),(5,1),(5,5),(6,2),(6,3),(6,6)},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关于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商集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。</a:t>
            </a: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193675" y="3124200"/>
            <a:ext cx="36163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lang="zh-CN" altLang="en-US" sz="3600">
                <a:latin typeface="Times New Roman" pitchFamily="18" charset="0"/>
              </a:rPr>
              <a:t>：</a:t>
            </a:r>
            <a:r>
              <a:rPr lang="en-US" altLang="zh-CN" sz="3600">
                <a:latin typeface="Times New Roman" pitchFamily="18" charset="0"/>
              </a:rPr>
              <a:t>[1]=[5]={1,5}</a:t>
            </a: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1066800" y="4191000"/>
            <a:ext cx="464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</a:rPr>
              <a:t>[2]=[3]=[6]={2,3,6}</a:t>
            </a:r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4191000" y="3122613"/>
            <a:ext cx="3048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[4]={4}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6325" y="5410200"/>
            <a:ext cx="41649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X/R={{1,5},{4},{2,3,6}}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/>
      <p:bldP spid="189448" grpId="0"/>
      <p:bldP spid="189449" grpId="0"/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2576513" y="2112963"/>
            <a:ext cx="207168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>
                <a:solidFill>
                  <a:srgbClr val="FF0066"/>
                </a:solidFill>
                <a:latin typeface="Times New Roman" pitchFamily="18" charset="0"/>
              </a:rPr>
              <a:t>≤</a:t>
            </a:r>
          </a:p>
        </p:txBody>
      </p:sp>
      <p:sp>
        <p:nvSpPr>
          <p:cNvPr id="198661" name="AutoShape 5"/>
          <p:cNvSpPr>
            <a:spLocks noChangeArrowheads="1"/>
          </p:cNvSpPr>
          <p:nvPr/>
        </p:nvSpPr>
        <p:spPr bwMode="auto">
          <a:xfrm>
            <a:off x="5410200" y="1295400"/>
            <a:ext cx="1981200" cy="1066800"/>
          </a:xfrm>
          <a:prstGeom prst="wedgeEllipseCallout">
            <a:avLst>
              <a:gd name="adj1" fmla="val -104806"/>
              <a:gd name="adj2" fmla="val 59227"/>
            </a:avLst>
          </a:prstGeom>
          <a:solidFill>
            <a:srgbClr val="FFFF99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楷体_GB2312" pitchFamily="49" charset="-122"/>
              </a:rPr>
              <a:t>自反</a:t>
            </a:r>
          </a:p>
        </p:txBody>
      </p:sp>
      <p:sp>
        <p:nvSpPr>
          <p:cNvPr id="198662" name="AutoShape 6"/>
          <p:cNvSpPr>
            <a:spLocks noChangeArrowheads="1"/>
          </p:cNvSpPr>
          <p:nvPr/>
        </p:nvSpPr>
        <p:spPr bwMode="auto">
          <a:xfrm>
            <a:off x="5029200" y="2895600"/>
            <a:ext cx="2590800" cy="838200"/>
          </a:xfrm>
          <a:prstGeom prst="cloudCallout">
            <a:avLst>
              <a:gd name="adj1" fmla="val -91546"/>
              <a:gd name="adj2" fmla="val 22347"/>
            </a:avLst>
          </a:prstGeom>
          <a:solidFill>
            <a:srgbClr val="00FF00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隶书" pitchFamily="49" charset="-122"/>
              </a:rPr>
              <a:t>反对称</a:t>
            </a:r>
          </a:p>
        </p:txBody>
      </p:sp>
      <p:sp>
        <p:nvSpPr>
          <p:cNvPr id="198663" name="AutoShape 7"/>
          <p:cNvSpPr>
            <a:spLocks noChangeArrowheads="1"/>
          </p:cNvSpPr>
          <p:nvPr/>
        </p:nvSpPr>
        <p:spPr bwMode="auto">
          <a:xfrm>
            <a:off x="4648200" y="4191000"/>
            <a:ext cx="2895600" cy="914400"/>
          </a:xfrm>
          <a:prstGeom prst="wedgeRoundRectCallout">
            <a:avLst>
              <a:gd name="adj1" fmla="val -106250"/>
              <a:gd name="adj2" fmla="val -37847"/>
              <a:gd name="adj3" fmla="val 16667"/>
            </a:avLst>
          </a:prstGeom>
          <a:solidFill>
            <a:srgbClr val="FF99CC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隶书" pitchFamily="49" charset="-122"/>
              </a:rPr>
              <a:t>传递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animBg="1"/>
      <p:bldP spid="198662" grpId="0" animBg="1"/>
      <p:bldP spid="19866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6"/>
          <p:cNvSpPr txBox="1">
            <a:spLocks noChangeArrowheads="1"/>
          </p:cNvSpPr>
          <p:nvPr/>
        </p:nvSpPr>
        <p:spPr bwMode="auto">
          <a:xfrm>
            <a:off x="1509713" y="1951038"/>
            <a:ext cx="5957887" cy="134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5400" dirty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§2.6</a:t>
            </a:r>
            <a:r>
              <a:rPr lang="pt-BR" altLang="zh-CN" sz="5400" dirty="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pt-BR" sz="5400" dirty="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偏序关系</a:t>
            </a:r>
            <a:endParaRPr lang="zh-CN" altLang="en-US" sz="5400" dirty="0">
              <a:solidFill>
                <a:srgbClr val="FF0066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0115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0116" name="Text Box 6"/>
          <p:cNvSpPr txBox="1">
            <a:spLocks noChangeArrowheads="1"/>
          </p:cNvSpPr>
          <p:nvPr/>
        </p:nvSpPr>
        <p:spPr bwMode="auto">
          <a:xfrm>
            <a:off x="76200" y="785813"/>
            <a:ext cx="8915400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偏序关系：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上的关系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          自反、反对称、传递的</a:t>
            </a:r>
          </a:p>
        </p:txBody>
      </p: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2438400" y="1905000"/>
            <a:ext cx="1219200" cy="762000"/>
          </a:xfrm>
          <a:prstGeom prst="ellipse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3810000" y="1828800"/>
            <a:ext cx="1676400" cy="990600"/>
          </a:xfrm>
          <a:prstGeom prst="ellipse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5715000" y="1752600"/>
            <a:ext cx="1447800" cy="1066800"/>
          </a:xfrm>
          <a:prstGeom prst="ellipse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45418" name="AutoShape 10"/>
          <p:cNvSpPr>
            <a:spLocks noChangeArrowheads="1"/>
          </p:cNvSpPr>
          <p:nvPr/>
        </p:nvSpPr>
        <p:spPr bwMode="auto">
          <a:xfrm>
            <a:off x="1524000" y="2438400"/>
            <a:ext cx="990600" cy="838200"/>
          </a:xfrm>
          <a:prstGeom prst="wedgeEllipseCallout">
            <a:avLst>
              <a:gd name="adj1" fmla="val -89903"/>
              <a:gd name="adj2" fmla="val -142426"/>
            </a:avLst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宋体" pitchFamily="2" charset="-122"/>
              </a:rPr>
              <a:t>≤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228600" y="3810000"/>
            <a:ext cx="891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>
                <a:latin typeface="隶书" pitchFamily="49" charset="-122"/>
                <a:ea typeface="隶书" pitchFamily="49" charset="-122"/>
              </a:rPr>
              <a:t>1.</a:t>
            </a:r>
            <a:r>
              <a:rPr kumimoji="1" lang="en-US" altLang="zh-CN">
                <a:latin typeface="Times New Roman" pitchFamily="18" charset="0"/>
                <a:ea typeface="隶书" pitchFamily="49" charset="-122"/>
                <a:sym typeface="Wingdings 2" pitchFamily="18" charset="2"/>
              </a:rPr>
              <a:t>X={2,3,6,8}</a:t>
            </a:r>
            <a:r>
              <a:rPr kumimoji="1" lang="en-US" altLang="zh-CN">
                <a:latin typeface="隶书" pitchFamily="49" charset="-122"/>
                <a:ea typeface="隶书" pitchFamily="49" charset="-122"/>
                <a:sym typeface="Wingdings 2" pitchFamily="18" charset="2"/>
              </a:rPr>
              <a:t> </a:t>
            </a:r>
            <a:r>
              <a:rPr kumimoji="1" lang="zh-CN" altLang="en-US">
                <a:latin typeface="隶书" pitchFamily="49" charset="-122"/>
                <a:ea typeface="隶书" pitchFamily="49" charset="-122"/>
                <a:sym typeface="Wingdings 2" pitchFamily="18" charset="2"/>
              </a:rPr>
              <a:t>上的</a:t>
            </a:r>
            <a:r>
              <a:rPr kumimoji="1" lang="zh-CN" altLang="en-US">
                <a:latin typeface="隶书" pitchFamily="49" charset="-122"/>
                <a:ea typeface="隶书" pitchFamily="49" charset="-122"/>
                <a:sym typeface="Wingdings 3" pitchFamily="18" charset="2"/>
              </a:rPr>
              <a:t>整除</a:t>
            </a:r>
            <a:r>
              <a:rPr kumimoji="1" lang="zh-CN" altLang="en-US">
                <a:latin typeface="隶书" pitchFamily="49" charset="-122"/>
                <a:ea typeface="隶书" pitchFamily="49" charset="-122"/>
                <a:sym typeface="Wingdings 2" pitchFamily="18" charset="2"/>
              </a:rPr>
              <a:t>关系</a:t>
            </a:r>
            <a:r>
              <a:rPr kumimoji="1" lang="en-US" altLang="zh-CN">
                <a:latin typeface="Times New Roman" pitchFamily="18" charset="0"/>
                <a:ea typeface="隶书" pitchFamily="49" charset="-122"/>
                <a:sym typeface="Wingdings 2" pitchFamily="18" charset="2"/>
              </a:rPr>
              <a:t>R:</a:t>
            </a:r>
            <a:r>
              <a:rPr kumimoji="1" lang="en-US" altLang="zh-CN">
                <a:latin typeface="隶书" pitchFamily="49" charset="-122"/>
                <a:ea typeface="隶书" pitchFamily="49" charset="-122"/>
                <a:sym typeface="Wingdings 2" pitchFamily="18" charset="2"/>
              </a:rPr>
              <a:t>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itchFamily="18" charset="0"/>
                <a:ea typeface="隶书" pitchFamily="49" charset="-122"/>
                <a:sym typeface="Wingdings 2" pitchFamily="18" charset="2"/>
              </a:rPr>
              <a:t>R={(2,2),(3,3),(6,6),(8,8),(2,6),(2,8),(3,6)} </a:t>
            </a:r>
            <a:endParaRPr lang="en-US" altLang="zh-CN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5421" name="AutoShape 13"/>
          <p:cNvSpPr>
            <a:spLocks noChangeArrowheads="1"/>
          </p:cNvSpPr>
          <p:nvPr/>
        </p:nvSpPr>
        <p:spPr bwMode="auto">
          <a:xfrm>
            <a:off x="7696200" y="4114800"/>
            <a:ext cx="1066800" cy="1447800"/>
          </a:xfrm>
          <a:prstGeom prst="cloudCallout">
            <a:avLst>
              <a:gd name="adj1" fmla="val -230356"/>
              <a:gd name="adj2" fmla="val -12940"/>
            </a:avLst>
          </a:prstGeom>
          <a:noFill/>
          <a:ln w="317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66"/>
                </a:solidFill>
                <a:ea typeface="楷体_GB2312" pitchFamily="49" charset="-122"/>
              </a:rPr>
              <a:t>是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nimBg="1"/>
      <p:bldP spid="145416" grpId="0" animBg="1"/>
      <p:bldP spid="145417" grpId="0" animBg="1"/>
      <p:bldP spid="145418" grpId="0" animBg="1"/>
      <p:bldP spid="145420" grpId="0"/>
      <p:bldP spid="14542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1139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1140" name="Text Box 6"/>
          <p:cNvSpPr txBox="1">
            <a:spLocks noChangeArrowheads="1"/>
          </p:cNvSpPr>
          <p:nvPr/>
        </p:nvSpPr>
        <p:spPr bwMode="auto">
          <a:xfrm>
            <a:off x="1128713" y="1065213"/>
            <a:ext cx="20097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新魏" pitchFamily="2" charset="-122"/>
              </a:rPr>
              <a:t>恒等关系</a:t>
            </a:r>
          </a:p>
        </p:txBody>
      </p:sp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1143000" y="4037013"/>
            <a:ext cx="20097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新魏" pitchFamily="2" charset="-122"/>
              </a:rPr>
              <a:t>包含关系</a:t>
            </a:r>
          </a:p>
        </p:txBody>
      </p:sp>
      <p:sp>
        <p:nvSpPr>
          <p:cNvPr id="219147" name="Oval 11"/>
          <p:cNvSpPr>
            <a:spLocks noChangeArrowheads="1"/>
          </p:cNvSpPr>
          <p:nvPr/>
        </p:nvSpPr>
        <p:spPr bwMode="auto">
          <a:xfrm>
            <a:off x="914400" y="1300163"/>
            <a:ext cx="3275013" cy="69532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19148" name="Oval 12"/>
          <p:cNvSpPr>
            <a:spLocks noChangeArrowheads="1"/>
          </p:cNvSpPr>
          <p:nvPr/>
        </p:nvSpPr>
        <p:spPr bwMode="auto">
          <a:xfrm>
            <a:off x="914400" y="4262438"/>
            <a:ext cx="2743200" cy="69532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5" grpId="0"/>
      <p:bldP spid="219147" grpId="0" animBg="1"/>
      <p:bldP spid="21914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2163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304800" y="1600200"/>
            <a:ext cx="8610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a,b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之间有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a≤b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b≤a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                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是可比的。</a:t>
            </a:r>
          </a:p>
        </p:txBody>
      </p:sp>
      <p:sp>
        <p:nvSpPr>
          <p:cNvPr id="92165" name="Text Box 7"/>
          <p:cNvSpPr txBox="1">
            <a:spLocks noChangeArrowheads="1"/>
          </p:cNvSpPr>
          <p:nvPr/>
        </p:nvSpPr>
        <p:spPr bwMode="auto">
          <a:xfrm>
            <a:off x="415925" y="623888"/>
            <a:ext cx="41560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66"/>
                </a:solidFill>
                <a:ea typeface="楷体_GB2312" pitchFamily="49" charset="-122"/>
              </a:rPr>
              <a:t>在偏序集中定义：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276225" y="3689350"/>
            <a:ext cx="832961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2.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X={ 2, 3, 6, 8 }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R: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R={ (2,2), (3,3),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(6,6), (8,8), (2,6), (2,8), (3,6) }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是偏序关系 </a:t>
            </a:r>
          </a:p>
        </p:txBody>
      </p:sp>
      <p:sp>
        <p:nvSpPr>
          <p:cNvPr id="149514" name="Oval 10"/>
          <p:cNvSpPr>
            <a:spLocks noChangeArrowheads="1"/>
          </p:cNvSpPr>
          <p:nvPr/>
        </p:nvSpPr>
        <p:spPr bwMode="auto">
          <a:xfrm>
            <a:off x="3733800" y="4446588"/>
            <a:ext cx="990600" cy="708025"/>
          </a:xfrm>
          <a:prstGeom prst="ellipse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2057400" y="4492625"/>
            <a:ext cx="762000" cy="536575"/>
          </a:xfrm>
          <a:prstGeom prst="rect">
            <a:avLst/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5395913" y="5133975"/>
            <a:ext cx="8636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(2,3)</a:t>
            </a:r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6477000" y="5562600"/>
            <a:ext cx="838200" cy="3048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 flipH="1">
            <a:off x="6858000" y="5410200"/>
            <a:ext cx="76200" cy="6858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9519" name="AutoShape 15"/>
          <p:cNvSpPr>
            <a:spLocks noChangeArrowheads="1"/>
          </p:cNvSpPr>
          <p:nvPr/>
        </p:nvSpPr>
        <p:spPr bwMode="auto">
          <a:xfrm>
            <a:off x="6705600" y="990600"/>
            <a:ext cx="2438400" cy="1295400"/>
          </a:xfrm>
          <a:prstGeom prst="wedgeEllipseCallout">
            <a:avLst>
              <a:gd name="adj1" fmla="val -118361"/>
              <a:gd name="adj2" fmla="val 28065"/>
            </a:avLst>
          </a:prstGeom>
          <a:solidFill>
            <a:srgbClr val="66FF33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(a,b)∈R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(b,a)∈R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/>
      <p:bldP spid="149513" grpId="0"/>
      <p:bldP spid="149514" grpId="0" animBg="1"/>
      <p:bldP spid="149515" grpId="0" animBg="1"/>
      <p:bldP spid="149516" grpId="0"/>
      <p:bldP spid="149517" grpId="0" animBg="1"/>
      <p:bldP spid="149518" grpId="0" animBg="1"/>
      <p:bldP spid="14951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3187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04800" y="762000"/>
            <a:ext cx="8686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a≤b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a≠b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且不存在另一元素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满足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a≤c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c≤b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36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盖住</a:t>
            </a:r>
            <a:r>
              <a:rPr lang="en-US" altLang="zh-CN" sz="36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228600" y="2514600"/>
            <a:ext cx="8447088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R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:R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={(2,2),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(2,6),(2,12),(2,24),(2,36),(3,3),(3,6),(3,12),(3,24),(3,36),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(6,6),(6,12),(6,24),(6,36),(12,12),(12,24),(12,36),(24,24),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(36,36)}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990600" y="3276600"/>
            <a:ext cx="990600" cy="609600"/>
          </a:xfrm>
          <a:prstGeom prst="rect">
            <a:avLst/>
          </a:prstGeom>
          <a:noFill/>
          <a:ln w="3175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2127250" y="4953000"/>
            <a:ext cx="2901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2≤6,6≤12</a:t>
            </a:r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990600" y="3913188"/>
            <a:ext cx="9906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0540" name="Oval 12"/>
          <p:cNvSpPr>
            <a:spLocks noChangeArrowheads="1"/>
          </p:cNvSpPr>
          <p:nvPr/>
        </p:nvSpPr>
        <p:spPr bwMode="auto">
          <a:xfrm>
            <a:off x="152400" y="3187700"/>
            <a:ext cx="9144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0541" name="Oval 13"/>
          <p:cNvSpPr>
            <a:spLocks noChangeArrowheads="1"/>
          </p:cNvSpPr>
          <p:nvPr/>
        </p:nvSpPr>
        <p:spPr bwMode="auto">
          <a:xfrm>
            <a:off x="4648200" y="3276600"/>
            <a:ext cx="838200" cy="6858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0542" name="Oval 14"/>
          <p:cNvSpPr>
            <a:spLocks noChangeArrowheads="1"/>
          </p:cNvSpPr>
          <p:nvPr/>
        </p:nvSpPr>
        <p:spPr bwMode="auto">
          <a:xfrm>
            <a:off x="5029200" y="4038600"/>
            <a:ext cx="1219200" cy="6096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5410200" y="2133600"/>
            <a:ext cx="1143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6538913" y="1698625"/>
            <a:ext cx="16033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直接前趋</a:t>
            </a:r>
          </a:p>
        </p:txBody>
      </p:sp>
      <p:sp>
        <p:nvSpPr>
          <p:cNvPr id="150545" name="AutoShape 17"/>
          <p:cNvSpPr>
            <a:spLocks noChangeArrowheads="1"/>
          </p:cNvSpPr>
          <p:nvPr/>
        </p:nvSpPr>
        <p:spPr bwMode="auto">
          <a:xfrm>
            <a:off x="6781800" y="4724400"/>
            <a:ext cx="1752600" cy="914400"/>
          </a:xfrm>
          <a:prstGeom prst="wedgeRoundRectCallout">
            <a:avLst>
              <a:gd name="adj1" fmla="val -200000"/>
              <a:gd name="adj2" fmla="val -307120"/>
              <a:gd name="adj3" fmla="val 16667"/>
            </a:avLst>
          </a:prstGeom>
          <a:solidFill>
            <a:srgbClr val="66FF33"/>
          </a:solidFill>
          <a:ln w="317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行楷" pitchFamily="2" charset="-122"/>
              </a:rPr>
              <a:t>直接后继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/>
      <p:bldP spid="150535" grpId="0"/>
      <p:bldP spid="150536" grpId="0" animBg="1"/>
      <p:bldP spid="150538" grpId="0"/>
      <p:bldP spid="150539" grpId="0" animBg="1"/>
      <p:bldP spid="150540" grpId="0" animBg="1"/>
      <p:bldP spid="150541" grpId="0" animBg="1"/>
      <p:bldP spid="150542" grpId="0" animBg="1"/>
      <p:bldP spid="150543" grpId="0" animBg="1"/>
      <p:bldP spid="150544" grpId="0"/>
      <p:bldP spid="15054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4211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228600" y="914400"/>
            <a:ext cx="8447088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R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:R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={(2,2),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(2,6),(2,12),(2,24),(2,36),(3,3),(3,6),(3,12),(3,24),(3,36),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(6,6),(6,12),(6,24),(6,36),(12,12),(12,24),(12,36),(24,24),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(36,36)}</a:t>
            </a:r>
          </a:p>
        </p:txBody>
      </p:sp>
      <p:sp>
        <p:nvSpPr>
          <p:cNvPr id="220167" name="Oval 7"/>
          <p:cNvSpPr>
            <a:spLocks noChangeArrowheads="1"/>
          </p:cNvSpPr>
          <p:nvPr/>
        </p:nvSpPr>
        <p:spPr bwMode="auto">
          <a:xfrm>
            <a:off x="990600" y="2263775"/>
            <a:ext cx="9906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0168" name="Oval 8"/>
          <p:cNvSpPr>
            <a:spLocks noChangeArrowheads="1"/>
          </p:cNvSpPr>
          <p:nvPr/>
        </p:nvSpPr>
        <p:spPr bwMode="auto">
          <a:xfrm>
            <a:off x="152400" y="1676400"/>
            <a:ext cx="9144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0169" name="Oval 9"/>
          <p:cNvSpPr>
            <a:spLocks noChangeArrowheads="1"/>
          </p:cNvSpPr>
          <p:nvPr/>
        </p:nvSpPr>
        <p:spPr bwMode="auto">
          <a:xfrm>
            <a:off x="4953000" y="2351088"/>
            <a:ext cx="12954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0170" name="Oval 10"/>
          <p:cNvSpPr>
            <a:spLocks noChangeArrowheads="1"/>
          </p:cNvSpPr>
          <p:nvPr/>
        </p:nvSpPr>
        <p:spPr bwMode="auto">
          <a:xfrm>
            <a:off x="4572000" y="1676400"/>
            <a:ext cx="9144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990600" y="3962400"/>
            <a:ext cx="64976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盖住关系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cov(A)={(a,b)|a,b ∈A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盖住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a}</a:t>
            </a: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685800" y="4953000"/>
            <a:ext cx="7315200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cov(A)={(2,6),(3,6),(6,12),(12,24),(12,36)}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019800" y="2362200"/>
            <a:ext cx="12954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/>
      <p:bldP spid="220167" grpId="0" animBg="1"/>
      <p:bldP spid="220168" grpId="0" animBg="1"/>
      <p:bldP spid="220169" grpId="0" animBg="1"/>
      <p:bldP spid="220170" grpId="0" animBg="1"/>
      <p:bldP spid="220171" grpId="0"/>
      <p:bldP spid="220172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457200" y="1187450"/>
            <a:ext cx="5730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3600">
                <a:latin typeface="Times New Roman" pitchFamily="18" charset="0"/>
              </a:rPr>
              <a:t>A={1,5,7},B={2,4,9}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1431925" y="2330450"/>
            <a:ext cx="6873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R={(1,2),(1,9),(7,9)} </a:t>
            </a:r>
            <a:r>
              <a:rPr lang="en-US" altLang="zh-CN" sz="360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3600" i="1">
                <a:latin typeface="Times New Roman" pitchFamily="18" charset="0"/>
              </a:rPr>
              <a:t> A</a:t>
            </a:r>
            <a:r>
              <a:rPr lang="en-US" altLang="zh-CN" sz="36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3600" i="1">
                <a:latin typeface="Times New Roman" pitchFamily="18" charset="0"/>
              </a:rPr>
              <a:t>B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371600" y="3200400"/>
            <a:ext cx="5426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R1={(1,5),(5,7)}</a:t>
            </a:r>
            <a:endParaRPr lang="en-US" altLang="zh-CN" sz="3600" i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2209800" y="2286000"/>
            <a:ext cx="990600" cy="762000"/>
          </a:xfrm>
          <a:prstGeom prst="ellips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371600" y="40386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(1,2)</a:t>
            </a:r>
            <a:r>
              <a:rPr lang="en-US" altLang="zh-CN" sz="3600">
                <a:latin typeface="Times New Roman" pitchFamily="18" charset="0"/>
                <a:sym typeface="Symbol" pitchFamily="18" charset="2"/>
              </a:rPr>
              <a:t></a:t>
            </a:r>
            <a:r>
              <a:rPr lang="pt-BR" altLang="zh-CN" sz="3600">
                <a:latin typeface="Times New Roman" pitchFamily="18" charset="0"/>
              </a:rPr>
              <a:t>R 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4022725" y="4083050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1R2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371600" y="5029200"/>
            <a:ext cx="1830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solidFill>
                  <a:srgbClr val="FF0066"/>
                </a:solidFill>
                <a:latin typeface="Times New Roman" pitchFamily="18" charset="0"/>
              </a:rPr>
              <a:t>(5,2)</a:t>
            </a:r>
            <a:r>
              <a:rPr lang="en-US" altLang="zh-CN" sz="3600">
                <a:solidFill>
                  <a:srgbClr val="FF0066"/>
                </a:solidFill>
                <a:latin typeface="Times New Roman" pitchFamily="18" charset="0"/>
                <a:sym typeface="Symbol" pitchFamily="18" charset="2"/>
              </a:rPr>
              <a:t></a:t>
            </a:r>
            <a:r>
              <a:rPr lang="pt-BR" altLang="zh-CN" sz="3600">
                <a:solidFill>
                  <a:srgbClr val="FF0066"/>
                </a:solidFill>
                <a:latin typeface="Times New Roman" pitchFamily="18" charset="0"/>
              </a:rPr>
              <a:t>R </a:t>
            </a:r>
            <a:endParaRPr lang="en-US" altLang="zh-CN" sz="360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3946525" y="5029200"/>
            <a:ext cx="1238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sym typeface="Symbol" pitchFamily="18" charset="2"/>
              </a:rPr>
              <a:t>5R’2</a:t>
            </a:r>
            <a:r>
              <a:rPr lang="pt-BR" altLang="zh-CN" sz="3600" b="0">
                <a:latin typeface="Times New Roman" pitchFamily="18" charset="0"/>
              </a:rPr>
              <a:t> </a:t>
            </a:r>
            <a:endParaRPr lang="en-US" altLang="zh-CN" sz="3600" b="0">
              <a:latin typeface="Times New Roman" pitchFamily="18" charset="0"/>
            </a:endParaRP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481513" y="2935288"/>
            <a:ext cx="14811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3600" i="1">
                <a:solidFill>
                  <a:srgbClr val="0000FF"/>
                </a:solidFill>
                <a:latin typeface="Times New Roman" pitchFamily="18" charset="0"/>
              </a:rPr>
              <a:t> A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3600" i="1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67592" grpId="0"/>
      <p:bldP spid="67593" grpId="0" animBg="1"/>
      <p:bldP spid="67594" grpId="0"/>
      <p:bldP spid="67595" grpId="0"/>
      <p:bldP spid="67597" grpId="0"/>
      <p:bldP spid="67598" grpId="0"/>
      <p:bldP spid="6759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35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5236" name="Text Box 6"/>
          <p:cNvSpPr txBox="1">
            <a:spLocks noChangeArrowheads="1"/>
          </p:cNvSpPr>
          <p:nvPr/>
        </p:nvSpPr>
        <p:spPr bwMode="auto">
          <a:xfrm>
            <a:off x="76200" y="517525"/>
            <a:ext cx="4767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哈斯图</a:t>
            </a:r>
            <a:r>
              <a:rPr lang="en-US" altLang="zh-CN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400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Hasse</a:t>
            </a: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图</a:t>
            </a:r>
            <a:r>
              <a:rPr lang="en-US" altLang="zh-CN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： 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457200" y="1422400"/>
            <a:ext cx="81327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1)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用小圆圈作为结点表示集合中的元素 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457200" y="2479675"/>
            <a:ext cx="58388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2)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自反性不在图中表示出来 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57200" y="3732213"/>
            <a:ext cx="65754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3)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盖住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用线段连接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/>
      <p:bldP spid="151560" grpId="0"/>
      <p:bldP spid="15156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6259" name="Text Box 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6260" name="Text Box 7"/>
          <p:cNvSpPr txBox="1">
            <a:spLocks noChangeArrowheads="1"/>
          </p:cNvSpPr>
          <p:nvPr/>
        </p:nvSpPr>
        <p:spPr bwMode="auto">
          <a:xfrm>
            <a:off x="228600" y="685800"/>
            <a:ext cx="8447088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R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:R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={(2,2),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(2,6),(2,12),(2,24),(2,36),(3,3),(3,6),(3,12),(3,24),(3,36),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(6,6),(6,12),(6,24),(6,36),(12,12),(12,24),(12,36),(24,24),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(36,36)}</a:t>
            </a:r>
          </a:p>
        </p:txBody>
      </p:sp>
      <p:sp>
        <p:nvSpPr>
          <p:cNvPr id="152589" name="Oval 13"/>
          <p:cNvSpPr>
            <a:spLocks noChangeArrowheads="1"/>
          </p:cNvSpPr>
          <p:nvPr/>
        </p:nvSpPr>
        <p:spPr bwMode="auto">
          <a:xfrm>
            <a:off x="2743200" y="3048000"/>
            <a:ext cx="152400" cy="152400"/>
          </a:xfrm>
          <a:prstGeom prst="ellips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590" name="Oval 14"/>
          <p:cNvSpPr>
            <a:spLocks noChangeArrowheads="1"/>
          </p:cNvSpPr>
          <p:nvPr/>
        </p:nvSpPr>
        <p:spPr bwMode="auto">
          <a:xfrm>
            <a:off x="3810000" y="2971800"/>
            <a:ext cx="152400" cy="152400"/>
          </a:xfrm>
          <a:prstGeom prst="ellips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591" name="Oval 15"/>
          <p:cNvSpPr>
            <a:spLocks noChangeArrowheads="1"/>
          </p:cNvSpPr>
          <p:nvPr/>
        </p:nvSpPr>
        <p:spPr bwMode="auto">
          <a:xfrm>
            <a:off x="3276600" y="3657600"/>
            <a:ext cx="152400" cy="152400"/>
          </a:xfrm>
          <a:prstGeom prst="ellips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592" name="Oval 16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593" name="Oval 17"/>
          <p:cNvSpPr>
            <a:spLocks noChangeArrowheads="1"/>
          </p:cNvSpPr>
          <p:nvPr/>
        </p:nvSpPr>
        <p:spPr bwMode="auto">
          <a:xfrm>
            <a:off x="2667000" y="5715000"/>
            <a:ext cx="152400" cy="152400"/>
          </a:xfrm>
          <a:prstGeom prst="ellips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594" name="Oval 18"/>
          <p:cNvSpPr>
            <a:spLocks noChangeArrowheads="1"/>
          </p:cNvSpPr>
          <p:nvPr/>
        </p:nvSpPr>
        <p:spPr bwMode="auto">
          <a:xfrm>
            <a:off x="3886200" y="5638800"/>
            <a:ext cx="152400" cy="152400"/>
          </a:xfrm>
          <a:prstGeom prst="ellips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2362200" y="2814638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24</a:t>
            </a:r>
          </a:p>
        </p:txBody>
      </p:sp>
      <p:sp>
        <p:nvSpPr>
          <p:cNvPr id="152596" name="Text Box 20"/>
          <p:cNvSpPr txBox="1">
            <a:spLocks noChangeArrowheads="1"/>
          </p:cNvSpPr>
          <p:nvPr/>
        </p:nvSpPr>
        <p:spPr bwMode="auto">
          <a:xfrm>
            <a:off x="3886200" y="2711450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3352800" y="3397250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3490913" y="4387850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2424113" y="5454650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2600" name="Text Box 24"/>
          <p:cNvSpPr txBox="1">
            <a:spLocks noChangeArrowheads="1"/>
          </p:cNvSpPr>
          <p:nvPr/>
        </p:nvSpPr>
        <p:spPr bwMode="auto">
          <a:xfrm>
            <a:off x="4024313" y="5378450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2601" name="Oval 25"/>
          <p:cNvSpPr>
            <a:spLocks noChangeArrowheads="1"/>
          </p:cNvSpPr>
          <p:nvPr/>
        </p:nvSpPr>
        <p:spPr bwMode="auto">
          <a:xfrm>
            <a:off x="228600" y="1397000"/>
            <a:ext cx="914400" cy="708025"/>
          </a:xfrm>
          <a:prstGeom prst="ellipse">
            <a:avLst/>
          </a:prstGeom>
          <a:noFill/>
          <a:ln w="3175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4724400" y="1447800"/>
            <a:ext cx="762000" cy="685800"/>
          </a:xfrm>
          <a:prstGeom prst="ellipse">
            <a:avLst/>
          </a:prstGeom>
          <a:noFill/>
          <a:ln w="3175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603" name="Oval 27"/>
          <p:cNvSpPr>
            <a:spLocks noChangeArrowheads="1"/>
          </p:cNvSpPr>
          <p:nvPr/>
        </p:nvSpPr>
        <p:spPr bwMode="auto">
          <a:xfrm>
            <a:off x="990600" y="2209800"/>
            <a:ext cx="1066800" cy="457200"/>
          </a:xfrm>
          <a:prstGeom prst="ellipse">
            <a:avLst/>
          </a:prstGeom>
          <a:noFill/>
          <a:ln w="3175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604" name="Oval 28"/>
          <p:cNvSpPr>
            <a:spLocks noChangeArrowheads="1"/>
          </p:cNvSpPr>
          <p:nvPr/>
        </p:nvSpPr>
        <p:spPr bwMode="auto">
          <a:xfrm>
            <a:off x="5029200" y="2209800"/>
            <a:ext cx="1143000" cy="533400"/>
          </a:xfrm>
          <a:prstGeom prst="ellipse">
            <a:avLst/>
          </a:prstGeom>
          <a:noFill/>
          <a:ln w="3175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605" name="Oval 29"/>
          <p:cNvSpPr>
            <a:spLocks noChangeArrowheads="1"/>
          </p:cNvSpPr>
          <p:nvPr/>
        </p:nvSpPr>
        <p:spPr bwMode="auto">
          <a:xfrm>
            <a:off x="6324600" y="2057400"/>
            <a:ext cx="914400" cy="685800"/>
          </a:xfrm>
          <a:prstGeom prst="ellipse">
            <a:avLst/>
          </a:prstGeom>
          <a:noFill/>
          <a:ln w="3175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606" name="Line 30"/>
          <p:cNvSpPr>
            <a:spLocks noChangeShapeType="1"/>
          </p:cNvSpPr>
          <p:nvPr/>
        </p:nvSpPr>
        <p:spPr bwMode="auto">
          <a:xfrm flipV="1">
            <a:off x="2743200" y="4724400"/>
            <a:ext cx="609600" cy="9906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7" name="Line 31"/>
          <p:cNvSpPr>
            <a:spLocks noChangeShapeType="1"/>
          </p:cNvSpPr>
          <p:nvPr/>
        </p:nvSpPr>
        <p:spPr bwMode="auto">
          <a:xfrm>
            <a:off x="3505200" y="4800600"/>
            <a:ext cx="457200" cy="838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 flipV="1">
            <a:off x="3429000" y="3733800"/>
            <a:ext cx="0" cy="914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10" name="Line 34"/>
          <p:cNvSpPr>
            <a:spLocks noChangeShapeType="1"/>
          </p:cNvSpPr>
          <p:nvPr/>
        </p:nvSpPr>
        <p:spPr bwMode="auto">
          <a:xfrm flipH="1" flipV="1">
            <a:off x="2895600" y="3200400"/>
            <a:ext cx="3810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11" name="Line 35"/>
          <p:cNvSpPr>
            <a:spLocks noChangeShapeType="1"/>
          </p:cNvSpPr>
          <p:nvPr/>
        </p:nvSpPr>
        <p:spPr bwMode="auto">
          <a:xfrm flipV="1">
            <a:off x="3352800" y="3124200"/>
            <a:ext cx="457200" cy="533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2618" name="Group 42"/>
          <p:cNvGrpSpPr>
            <a:grpSpLocks/>
          </p:cNvGrpSpPr>
          <p:nvPr/>
        </p:nvGrpSpPr>
        <p:grpSpPr bwMode="auto">
          <a:xfrm>
            <a:off x="228600" y="1143000"/>
            <a:ext cx="8229600" cy="1981200"/>
            <a:chOff x="144" y="720"/>
            <a:chExt cx="5184" cy="1248"/>
          </a:xfrm>
        </p:grpSpPr>
        <p:sp>
          <p:nvSpPr>
            <p:cNvPr id="96284" name="Line 36"/>
            <p:cNvSpPr>
              <a:spLocks noChangeShapeType="1"/>
            </p:cNvSpPr>
            <p:nvPr/>
          </p:nvSpPr>
          <p:spPr bwMode="auto">
            <a:xfrm>
              <a:off x="4799" y="720"/>
              <a:ext cx="480" cy="0"/>
            </a:xfrm>
            <a:prstGeom prst="line">
              <a:avLst/>
            </a:prstGeom>
            <a:noFill/>
            <a:ln w="730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5" name="Line 37"/>
            <p:cNvSpPr>
              <a:spLocks noChangeShapeType="1"/>
            </p:cNvSpPr>
            <p:nvPr/>
          </p:nvSpPr>
          <p:spPr bwMode="auto">
            <a:xfrm>
              <a:off x="2448" y="1104"/>
              <a:ext cx="480" cy="0"/>
            </a:xfrm>
            <a:prstGeom prst="line">
              <a:avLst/>
            </a:prstGeom>
            <a:noFill/>
            <a:ln w="730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6" name="Line 38"/>
            <p:cNvSpPr>
              <a:spLocks noChangeShapeType="1"/>
            </p:cNvSpPr>
            <p:nvPr/>
          </p:nvSpPr>
          <p:spPr bwMode="auto">
            <a:xfrm>
              <a:off x="144" y="1536"/>
              <a:ext cx="480" cy="0"/>
            </a:xfrm>
            <a:prstGeom prst="line">
              <a:avLst/>
            </a:prstGeom>
            <a:noFill/>
            <a:ln w="730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7" name="Line 39"/>
            <p:cNvSpPr>
              <a:spLocks noChangeShapeType="1"/>
            </p:cNvSpPr>
            <p:nvPr/>
          </p:nvSpPr>
          <p:spPr bwMode="auto">
            <a:xfrm>
              <a:off x="2448" y="1536"/>
              <a:ext cx="720" cy="0"/>
            </a:xfrm>
            <a:prstGeom prst="line">
              <a:avLst/>
            </a:prstGeom>
            <a:noFill/>
            <a:ln w="730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8" name="Line 40"/>
            <p:cNvSpPr>
              <a:spLocks noChangeShapeType="1"/>
            </p:cNvSpPr>
            <p:nvPr/>
          </p:nvSpPr>
          <p:spPr bwMode="auto">
            <a:xfrm flipV="1">
              <a:off x="4608" y="1536"/>
              <a:ext cx="720" cy="48"/>
            </a:xfrm>
            <a:prstGeom prst="line">
              <a:avLst/>
            </a:prstGeom>
            <a:noFill/>
            <a:ln w="730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9" name="Line 41"/>
            <p:cNvSpPr>
              <a:spLocks noChangeShapeType="1"/>
            </p:cNvSpPr>
            <p:nvPr/>
          </p:nvSpPr>
          <p:spPr bwMode="auto">
            <a:xfrm>
              <a:off x="144" y="1968"/>
              <a:ext cx="672" cy="0"/>
            </a:xfrm>
            <a:prstGeom prst="line">
              <a:avLst/>
            </a:prstGeom>
            <a:noFill/>
            <a:ln w="730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5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5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5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9" grpId="0" animBg="1"/>
      <p:bldP spid="152590" grpId="0" animBg="1"/>
      <p:bldP spid="152591" grpId="0" animBg="1"/>
      <p:bldP spid="152592" grpId="0" animBg="1"/>
      <p:bldP spid="152593" grpId="0" animBg="1"/>
      <p:bldP spid="152594" grpId="0" animBg="1"/>
      <p:bldP spid="152595" grpId="0"/>
      <p:bldP spid="152596" grpId="0"/>
      <p:bldP spid="152597" grpId="0"/>
      <p:bldP spid="152598" grpId="0"/>
      <p:bldP spid="152599" grpId="0"/>
      <p:bldP spid="152600" grpId="0"/>
      <p:bldP spid="152601" grpId="0" animBg="1"/>
      <p:bldP spid="152602" grpId="0" animBg="1"/>
      <p:bldP spid="152603" grpId="0" animBg="1"/>
      <p:bldP spid="152604" grpId="0" animBg="1"/>
      <p:bldP spid="152605" grpId="0" animBg="1"/>
      <p:bldP spid="152606" grpId="0" animBg="1"/>
      <p:bldP spid="152607" grpId="0" animBg="1"/>
      <p:bldP spid="152608" grpId="0" animBg="1"/>
      <p:bldP spid="152610" grpId="0" animBg="1"/>
      <p:bldP spid="15261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7283" name="Text Box 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7284" name="Text Box 7"/>
          <p:cNvSpPr txBox="1">
            <a:spLocks noChangeArrowheads="1"/>
          </p:cNvSpPr>
          <p:nvPr/>
        </p:nvSpPr>
        <p:spPr bwMode="auto">
          <a:xfrm>
            <a:off x="152400" y="739775"/>
            <a:ext cx="865981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练习：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A={1,2,3,4},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上通常的小于等于关系，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画出哈斯图？</a:t>
            </a:r>
          </a:p>
        </p:txBody>
      </p:sp>
      <p:sp>
        <p:nvSpPr>
          <p:cNvPr id="153609" name="Oval 9"/>
          <p:cNvSpPr>
            <a:spLocks noChangeArrowheads="1"/>
          </p:cNvSpPr>
          <p:nvPr/>
        </p:nvSpPr>
        <p:spPr bwMode="auto">
          <a:xfrm>
            <a:off x="4114800" y="27432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3611" name="Oval 11"/>
          <p:cNvSpPr>
            <a:spLocks noChangeArrowheads="1"/>
          </p:cNvSpPr>
          <p:nvPr/>
        </p:nvSpPr>
        <p:spPr bwMode="auto">
          <a:xfrm>
            <a:off x="4114800" y="38100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3612" name="Oval 12"/>
          <p:cNvSpPr>
            <a:spLocks noChangeArrowheads="1"/>
          </p:cNvSpPr>
          <p:nvPr/>
        </p:nvSpPr>
        <p:spPr bwMode="auto">
          <a:xfrm>
            <a:off x="4191000" y="4800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3613" name="Oval 13"/>
          <p:cNvSpPr>
            <a:spLocks noChangeArrowheads="1"/>
          </p:cNvSpPr>
          <p:nvPr/>
        </p:nvSpPr>
        <p:spPr bwMode="auto">
          <a:xfrm>
            <a:off x="4191000" y="56388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4191000" y="2517775"/>
            <a:ext cx="295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4</a:t>
            </a: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4267200" y="3584575"/>
            <a:ext cx="295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3</a:t>
            </a: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4343400" y="4575175"/>
            <a:ext cx="295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2</a:t>
            </a:r>
          </a:p>
        </p:txBody>
      </p:sp>
      <p:sp>
        <p:nvSpPr>
          <p:cNvPr id="153617" name="Text Box 17"/>
          <p:cNvSpPr txBox="1">
            <a:spLocks noChangeArrowheads="1"/>
          </p:cNvSpPr>
          <p:nvPr/>
        </p:nvSpPr>
        <p:spPr bwMode="auto">
          <a:xfrm>
            <a:off x="4419600" y="5413375"/>
            <a:ext cx="295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1</a:t>
            </a:r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4191000" y="2895600"/>
            <a:ext cx="0" cy="914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619" name="Line 19"/>
          <p:cNvSpPr>
            <a:spLocks noChangeShapeType="1"/>
          </p:cNvSpPr>
          <p:nvPr/>
        </p:nvSpPr>
        <p:spPr bwMode="auto">
          <a:xfrm>
            <a:off x="4191000" y="3962400"/>
            <a:ext cx="76200" cy="838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620" name="Line 20"/>
          <p:cNvSpPr>
            <a:spLocks noChangeShapeType="1"/>
          </p:cNvSpPr>
          <p:nvPr/>
        </p:nvSpPr>
        <p:spPr bwMode="auto">
          <a:xfrm>
            <a:off x="4267200" y="4953000"/>
            <a:ext cx="0" cy="685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7296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58113" y="4471988"/>
            <a:ext cx="180975" cy="504825"/>
          </a:xfrm>
          <a:prstGeom prst="actionButtonForwardNex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9" grpId="0" animBg="1"/>
      <p:bldP spid="153611" grpId="0" animBg="1"/>
      <p:bldP spid="153612" grpId="0" animBg="1"/>
      <p:bldP spid="153613" grpId="0" animBg="1"/>
      <p:bldP spid="153614" grpId="0"/>
      <p:bldP spid="153615" grpId="0"/>
      <p:bldP spid="153616" grpId="0"/>
      <p:bldP spid="153617" grpId="0"/>
      <p:bldP spid="153618" grpId="0" animBg="1"/>
      <p:bldP spid="153619" grpId="0" animBg="1"/>
      <p:bldP spid="15362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07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8308" name="Text Box 6"/>
          <p:cNvSpPr txBox="1">
            <a:spLocks noChangeArrowheads="1"/>
          </p:cNvSpPr>
          <p:nvPr/>
        </p:nvSpPr>
        <p:spPr bwMode="auto">
          <a:xfrm>
            <a:off x="290513" y="547688"/>
            <a:ext cx="7405687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隶书" pitchFamily="49" charset="-122"/>
              </a:rPr>
              <a:t>画出下列集合其偏序关系的哈斯图。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lang="en-US" altLang="zh-CN">
                <a:latin typeface="Times New Roman" pitchFamily="18" charset="0"/>
                <a:ea typeface="隶书" pitchFamily="49" charset="-122"/>
              </a:rPr>
              <a:t>{2</a:t>
            </a:r>
            <a:r>
              <a:rPr lang="zh-CN" altLang="en-US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6</a:t>
            </a:r>
            <a:r>
              <a:rPr lang="zh-CN" altLang="en-US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24}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lang="en-US" altLang="zh-CN">
                <a:latin typeface="Times New Roman" pitchFamily="18" charset="0"/>
                <a:ea typeface="隶书" pitchFamily="49" charset="-122"/>
              </a:rPr>
              <a:t>{3</a:t>
            </a:r>
            <a:r>
              <a:rPr lang="zh-CN" altLang="en-US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5</a:t>
            </a:r>
            <a:r>
              <a:rPr lang="zh-CN" altLang="en-US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15}</a:t>
            </a:r>
          </a:p>
        </p:txBody>
      </p:sp>
      <p:grpSp>
        <p:nvGrpSpPr>
          <p:cNvPr id="200723" name="Group 19"/>
          <p:cNvGrpSpPr>
            <a:grpSpLocks/>
          </p:cNvGrpSpPr>
          <p:nvPr/>
        </p:nvGrpSpPr>
        <p:grpSpPr bwMode="auto">
          <a:xfrm>
            <a:off x="1676400" y="2863850"/>
            <a:ext cx="533400" cy="2849563"/>
            <a:chOff x="1056" y="1804"/>
            <a:chExt cx="336" cy="1795"/>
          </a:xfrm>
        </p:grpSpPr>
        <p:sp>
          <p:nvSpPr>
            <p:cNvPr id="98319" name="Oval 8"/>
            <p:cNvSpPr>
              <a:spLocks noChangeArrowheads="1"/>
            </p:cNvSpPr>
            <p:nvPr/>
          </p:nvSpPr>
          <p:spPr bwMode="auto">
            <a:xfrm>
              <a:off x="1296" y="2016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8320" name="Oval 9"/>
            <p:cNvSpPr>
              <a:spLocks noChangeArrowheads="1"/>
            </p:cNvSpPr>
            <p:nvPr/>
          </p:nvSpPr>
          <p:spPr bwMode="auto">
            <a:xfrm>
              <a:off x="1296" y="268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8321" name="Oval 10"/>
            <p:cNvSpPr>
              <a:spLocks noChangeArrowheads="1"/>
            </p:cNvSpPr>
            <p:nvPr/>
          </p:nvSpPr>
          <p:spPr bwMode="auto">
            <a:xfrm>
              <a:off x="1296" y="340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8322" name="Text Box 14"/>
            <p:cNvSpPr txBox="1">
              <a:spLocks noChangeArrowheads="1"/>
            </p:cNvSpPr>
            <p:nvPr/>
          </p:nvSpPr>
          <p:spPr bwMode="auto">
            <a:xfrm>
              <a:off x="1056" y="1804"/>
              <a:ext cx="30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98323" name="Text Box 15"/>
            <p:cNvSpPr txBox="1">
              <a:spLocks noChangeArrowheads="1"/>
            </p:cNvSpPr>
            <p:nvPr/>
          </p:nvSpPr>
          <p:spPr bwMode="auto">
            <a:xfrm>
              <a:off x="1095" y="2477"/>
              <a:ext cx="21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98324" name="Text Box 16"/>
            <p:cNvSpPr txBox="1">
              <a:spLocks noChangeArrowheads="1"/>
            </p:cNvSpPr>
            <p:nvPr/>
          </p:nvSpPr>
          <p:spPr bwMode="auto">
            <a:xfrm>
              <a:off x="1095" y="3196"/>
              <a:ext cx="21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8325" name="Line 17"/>
            <p:cNvSpPr>
              <a:spLocks noChangeShapeType="1"/>
            </p:cNvSpPr>
            <p:nvPr/>
          </p:nvSpPr>
          <p:spPr bwMode="auto">
            <a:xfrm>
              <a:off x="1344" y="2784"/>
              <a:ext cx="0" cy="6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26" name="Line 18"/>
            <p:cNvSpPr>
              <a:spLocks noChangeShapeType="1"/>
            </p:cNvSpPr>
            <p:nvPr/>
          </p:nvSpPr>
          <p:spPr bwMode="auto">
            <a:xfrm>
              <a:off x="1344" y="2112"/>
              <a:ext cx="0" cy="5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0732" name="Group 28"/>
          <p:cNvGrpSpPr>
            <a:grpSpLocks/>
          </p:cNvGrpSpPr>
          <p:nvPr/>
        </p:nvGrpSpPr>
        <p:grpSpPr bwMode="auto">
          <a:xfrm>
            <a:off x="4710113" y="2941638"/>
            <a:ext cx="1919287" cy="2468562"/>
            <a:chOff x="2967" y="1853"/>
            <a:chExt cx="1209" cy="1555"/>
          </a:xfrm>
        </p:grpSpPr>
        <p:sp>
          <p:nvSpPr>
            <p:cNvPr id="98311" name="Oval 11"/>
            <p:cNvSpPr>
              <a:spLocks noChangeArrowheads="1"/>
            </p:cNvSpPr>
            <p:nvPr/>
          </p:nvSpPr>
          <p:spPr bwMode="auto">
            <a:xfrm>
              <a:off x="3504" y="220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8312" name="Oval 12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8313" name="Oval 13"/>
            <p:cNvSpPr>
              <a:spLocks noChangeArrowheads="1"/>
            </p:cNvSpPr>
            <p:nvPr/>
          </p:nvSpPr>
          <p:spPr bwMode="auto">
            <a:xfrm>
              <a:off x="3888" y="3024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8314" name="Line 20"/>
            <p:cNvSpPr>
              <a:spLocks noChangeShapeType="1"/>
            </p:cNvSpPr>
            <p:nvPr/>
          </p:nvSpPr>
          <p:spPr bwMode="auto">
            <a:xfrm flipH="1">
              <a:off x="3120" y="2256"/>
              <a:ext cx="384" cy="8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15" name="Line 21"/>
            <p:cNvSpPr>
              <a:spLocks noChangeShapeType="1"/>
            </p:cNvSpPr>
            <p:nvPr/>
          </p:nvSpPr>
          <p:spPr bwMode="auto">
            <a:xfrm>
              <a:off x="3600" y="2256"/>
              <a:ext cx="336" cy="7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16" name="Text Box 22"/>
            <p:cNvSpPr txBox="1">
              <a:spLocks noChangeArrowheads="1"/>
            </p:cNvSpPr>
            <p:nvPr/>
          </p:nvSpPr>
          <p:spPr bwMode="auto">
            <a:xfrm>
              <a:off x="3447" y="1853"/>
              <a:ext cx="30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98317" name="Text Box 23"/>
            <p:cNvSpPr txBox="1">
              <a:spLocks noChangeArrowheads="1"/>
            </p:cNvSpPr>
            <p:nvPr/>
          </p:nvSpPr>
          <p:spPr bwMode="auto">
            <a:xfrm>
              <a:off x="2967" y="3005"/>
              <a:ext cx="21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8318" name="Text Box 24"/>
            <p:cNvSpPr txBox="1">
              <a:spLocks noChangeArrowheads="1"/>
            </p:cNvSpPr>
            <p:nvPr/>
          </p:nvSpPr>
          <p:spPr bwMode="auto">
            <a:xfrm>
              <a:off x="3966" y="2957"/>
              <a:ext cx="21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9332" name="Text Box 6"/>
          <p:cNvSpPr txBox="1">
            <a:spLocks noChangeArrowheads="1"/>
          </p:cNvSpPr>
          <p:nvPr/>
        </p:nvSpPr>
        <p:spPr bwMode="auto">
          <a:xfrm>
            <a:off x="0" y="623888"/>
            <a:ext cx="887571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设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A={1,2,3,4}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上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2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个的偏序关系，其关系图如下，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试画出哈斯图。</a:t>
            </a:r>
          </a:p>
        </p:txBody>
      </p:sp>
      <p:sp>
        <p:nvSpPr>
          <p:cNvPr id="99333" name="Oval 7"/>
          <p:cNvSpPr>
            <a:spLocks noChangeArrowheads="1"/>
          </p:cNvSpPr>
          <p:nvPr/>
        </p:nvSpPr>
        <p:spPr bwMode="auto">
          <a:xfrm>
            <a:off x="1295400" y="2819400"/>
            <a:ext cx="304800" cy="381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34" name="Text Box 8"/>
          <p:cNvSpPr txBox="1">
            <a:spLocks noChangeArrowheads="1"/>
          </p:cNvSpPr>
          <p:nvPr/>
        </p:nvSpPr>
        <p:spPr bwMode="auto">
          <a:xfrm>
            <a:off x="1295400" y="2695575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99335" name="Oval 9"/>
          <p:cNvSpPr>
            <a:spLocks noChangeArrowheads="1"/>
          </p:cNvSpPr>
          <p:nvPr/>
        </p:nvSpPr>
        <p:spPr bwMode="auto">
          <a:xfrm>
            <a:off x="2743200" y="2743200"/>
            <a:ext cx="381000" cy="381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36" name="Text Box 10"/>
          <p:cNvSpPr txBox="1">
            <a:spLocks noChangeArrowheads="1"/>
          </p:cNvSpPr>
          <p:nvPr/>
        </p:nvSpPr>
        <p:spPr bwMode="auto">
          <a:xfrm>
            <a:off x="2805113" y="26685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99337" name="Oval 11"/>
          <p:cNvSpPr>
            <a:spLocks noChangeArrowheads="1"/>
          </p:cNvSpPr>
          <p:nvPr/>
        </p:nvSpPr>
        <p:spPr bwMode="auto">
          <a:xfrm>
            <a:off x="1371600" y="4343400"/>
            <a:ext cx="3048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38" name="Text Box 12"/>
          <p:cNvSpPr txBox="1">
            <a:spLocks noChangeArrowheads="1"/>
          </p:cNvSpPr>
          <p:nvPr/>
        </p:nvSpPr>
        <p:spPr bwMode="auto">
          <a:xfrm>
            <a:off x="1357313" y="41925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99339" name="Oval 13"/>
          <p:cNvSpPr>
            <a:spLocks noChangeArrowheads="1"/>
          </p:cNvSpPr>
          <p:nvPr/>
        </p:nvSpPr>
        <p:spPr bwMode="auto">
          <a:xfrm>
            <a:off x="2895600" y="4267200"/>
            <a:ext cx="304800" cy="381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40" name="Text Box 14"/>
          <p:cNvSpPr txBox="1">
            <a:spLocks noChangeArrowheads="1"/>
          </p:cNvSpPr>
          <p:nvPr/>
        </p:nvSpPr>
        <p:spPr bwMode="auto">
          <a:xfrm>
            <a:off x="2895600" y="41925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99341" name="Line 15"/>
          <p:cNvSpPr>
            <a:spLocks noChangeShapeType="1"/>
          </p:cNvSpPr>
          <p:nvPr/>
        </p:nvSpPr>
        <p:spPr bwMode="auto">
          <a:xfrm>
            <a:off x="1600200" y="3124200"/>
            <a:ext cx="137160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42" name="Line 16"/>
          <p:cNvSpPr>
            <a:spLocks noChangeShapeType="1"/>
          </p:cNvSpPr>
          <p:nvPr/>
        </p:nvSpPr>
        <p:spPr bwMode="auto">
          <a:xfrm flipH="1">
            <a:off x="1600200" y="3048000"/>
            <a:ext cx="1219200" cy="1295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43" name="Line 17"/>
          <p:cNvSpPr>
            <a:spLocks noChangeShapeType="1"/>
          </p:cNvSpPr>
          <p:nvPr/>
        </p:nvSpPr>
        <p:spPr bwMode="auto">
          <a:xfrm>
            <a:off x="1447800" y="3200400"/>
            <a:ext cx="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44" name="Line 18"/>
          <p:cNvSpPr>
            <a:spLocks noChangeShapeType="1"/>
          </p:cNvSpPr>
          <p:nvPr/>
        </p:nvSpPr>
        <p:spPr bwMode="auto">
          <a:xfrm>
            <a:off x="2971800" y="3124200"/>
            <a:ext cx="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45" name="Oval 19"/>
          <p:cNvSpPr>
            <a:spLocks noChangeArrowheads="1"/>
          </p:cNvSpPr>
          <p:nvPr/>
        </p:nvSpPr>
        <p:spPr bwMode="auto">
          <a:xfrm>
            <a:off x="1219200" y="2590800"/>
            <a:ext cx="228600" cy="2286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46" name="Oval 20"/>
          <p:cNvSpPr>
            <a:spLocks noChangeArrowheads="1"/>
          </p:cNvSpPr>
          <p:nvPr/>
        </p:nvSpPr>
        <p:spPr bwMode="auto">
          <a:xfrm>
            <a:off x="2819400" y="2438400"/>
            <a:ext cx="2286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47" name="Oval 21"/>
          <p:cNvSpPr>
            <a:spLocks noChangeArrowheads="1"/>
          </p:cNvSpPr>
          <p:nvPr/>
        </p:nvSpPr>
        <p:spPr bwMode="auto">
          <a:xfrm>
            <a:off x="1447800" y="4648200"/>
            <a:ext cx="2286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48" name="Oval 22"/>
          <p:cNvSpPr>
            <a:spLocks noChangeArrowheads="1"/>
          </p:cNvSpPr>
          <p:nvPr/>
        </p:nvSpPr>
        <p:spPr bwMode="auto">
          <a:xfrm>
            <a:off x="3200400" y="4419600"/>
            <a:ext cx="2286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49" name="Line 23"/>
          <p:cNvSpPr>
            <a:spLocks noChangeShapeType="1"/>
          </p:cNvSpPr>
          <p:nvPr/>
        </p:nvSpPr>
        <p:spPr bwMode="auto">
          <a:xfrm>
            <a:off x="3276600" y="44196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50" name="Line 24"/>
          <p:cNvSpPr>
            <a:spLocks noChangeShapeType="1"/>
          </p:cNvSpPr>
          <p:nvPr/>
        </p:nvSpPr>
        <p:spPr bwMode="auto">
          <a:xfrm>
            <a:off x="1524000" y="49530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51" name="Line 25"/>
          <p:cNvSpPr>
            <a:spLocks noChangeShapeType="1"/>
          </p:cNvSpPr>
          <p:nvPr/>
        </p:nvSpPr>
        <p:spPr bwMode="auto">
          <a:xfrm>
            <a:off x="2971800" y="24384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52" name="Line 26"/>
          <p:cNvSpPr>
            <a:spLocks noChangeShapeType="1"/>
          </p:cNvSpPr>
          <p:nvPr/>
        </p:nvSpPr>
        <p:spPr bwMode="auto">
          <a:xfrm>
            <a:off x="1295400" y="25908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53" name="Oval 27"/>
          <p:cNvSpPr>
            <a:spLocks noChangeArrowheads="1"/>
          </p:cNvSpPr>
          <p:nvPr/>
        </p:nvSpPr>
        <p:spPr bwMode="auto">
          <a:xfrm>
            <a:off x="4876800" y="2667000"/>
            <a:ext cx="3048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54" name="Text Box 28"/>
          <p:cNvSpPr txBox="1">
            <a:spLocks noChangeArrowheads="1"/>
          </p:cNvSpPr>
          <p:nvPr/>
        </p:nvSpPr>
        <p:spPr bwMode="auto">
          <a:xfrm>
            <a:off x="4938713" y="25161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99355" name="Oval 29"/>
          <p:cNvSpPr>
            <a:spLocks noChangeArrowheads="1"/>
          </p:cNvSpPr>
          <p:nvPr/>
        </p:nvSpPr>
        <p:spPr bwMode="auto">
          <a:xfrm>
            <a:off x="6858000" y="2590800"/>
            <a:ext cx="304800" cy="381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56" name="Text Box 30"/>
          <p:cNvSpPr txBox="1">
            <a:spLocks noChangeArrowheads="1"/>
          </p:cNvSpPr>
          <p:nvPr/>
        </p:nvSpPr>
        <p:spPr bwMode="auto">
          <a:xfrm>
            <a:off x="6843713" y="25161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99357" name="Oval 31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58" name="Text Box 32"/>
          <p:cNvSpPr txBox="1">
            <a:spLocks noChangeArrowheads="1"/>
          </p:cNvSpPr>
          <p:nvPr/>
        </p:nvSpPr>
        <p:spPr bwMode="auto">
          <a:xfrm>
            <a:off x="4876800" y="41163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99359" name="Oval 33"/>
          <p:cNvSpPr>
            <a:spLocks noChangeArrowheads="1"/>
          </p:cNvSpPr>
          <p:nvPr/>
        </p:nvSpPr>
        <p:spPr bwMode="auto">
          <a:xfrm>
            <a:off x="6934200" y="4267200"/>
            <a:ext cx="3048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60" name="Text Box 34"/>
          <p:cNvSpPr txBox="1">
            <a:spLocks noChangeArrowheads="1"/>
          </p:cNvSpPr>
          <p:nvPr/>
        </p:nvSpPr>
        <p:spPr bwMode="auto">
          <a:xfrm>
            <a:off x="6919913" y="41163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99361" name="Oval 35"/>
          <p:cNvSpPr>
            <a:spLocks noChangeArrowheads="1"/>
          </p:cNvSpPr>
          <p:nvPr/>
        </p:nvSpPr>
        <p:spPr bwMode="auto">
          <a:xfrm>
            <a:off x="4876800" y="2438400"/>
            <a:ext cx="228600" cy="2286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62" name="Oval 36"/>
          <p:cNvSpPr>
            <a:spLocks noChangeArrowheads="1"/>
          </p:cNvSpPr>
          <p:nvPr/>
        </p:nvSpPr>
        <p:spPr bwMode="auto">
          <a:xfrm>
            <a:off x="6858000" y="2362200"/>
            <a:ext cx="228600" cy="2286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63" name="Oval 37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64" name="Oval 38"/>
          <p:cNvSpPr>
            <a:spLocks noChangeArrowheads="1"/>
          </p:cNvSpPr>
          <p:nvPr/>
        </p:nvSpPr>
        <p:spPr bwMode="auto">
          <a:xfrm>
            <a:off x="7239000" y="4267200"/>
            <a:ext cx="3048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65" name="Line 39"/>
          <p:cNvSpPr>
            <a:spLocks noChangeShapeType="1"/>
          </p:cNvSpPr>
          <p:nvPr/>
        </p:nvSpPr>
        <p:spPr bwMode="auto">
          <a:xfrm>
            <a:off x="4953000" y="2438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66" name="Line 40"/>
          <p:cNvSpPr>
            <a:spLocks noChangeShapeType="1"/>
          </p:cNvSpPr>
          <p:nvPr/>
        </p:nvSpPr>
        <p:spPr bwMode="auto">
          <a:xfrm>
            <a:off x="6934200" y="23622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67" name="Line 41"/>
          <p:cNvSpPr>
            <a:spLocks noChangeShapeType="1"/>
          </p:cNvSpPr>
          <p:nvPr/>
        </p:nvSpPr>
        <p:spPr bwMode="auto">
          <a:xfrm>
            <a:off x="5029200" y="48006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68" name="Line 42"/>
          <p:cNvSpPr>
            <a:spLocks noChangeShapeType="1"/>
          </p:cNvSpPr>
          <p:nvPr/>
        </p:nvSpPr>
        <p:spPr bwMode="auto">
          <a:xfrm>
            <a:off x="7391400" y="42672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69" name="Line 43"/>
          <p:cNvSpPr>
            <a:spLocks noChangeShapeType="1"/>
          </p:cNvSpPr>
          <p:nvPr/>
        </p:nvSpPr>
        <p:spPr bwMode="auto">
          <a:xfrm>
            <a:off x="7391400" y="42672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70" name="Line 44"/>
          <p:cNvSpPr>
            <a:spLocks noChangeShapeType="1"/>
          </p:cNvSpPr>
          <p:nvPr/>
        </p:nvSpPr>
        <p:spPr bwMode="auto">
          <a:xfrm>
            <a:off x="5181600" y="2819400"/>
            <a:ext cx="1676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71" name="Line 45"/>
          <p:cNvSpPr>
            <a:spLocks noChangeShapeType="1"/>
          </p:cNvSpPr>
          <p:nvPr/>
        </p:nvSpPr>
        <p:spPr bwMode="auto">
          <a:xfrm flipV="1">
            <a:off x="5029200" y="2971800"/>
            <a:ext cx="0" cy="1295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72" name="Line 46"/>
          <p:cNvSpPr>
            <a:spLocks noChangeShapeType="1"/>
          </p:cNvSpPr>
          <p:nvPr/>
        </p:nvSpPr>
        <p:spPr bwMode="auto">
          <a:xfrm flipV="1">
            <a:off x="5105400" y="2971800"/>
            <a:ext cx="1828800" cy="1295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73" name="Line 47"/>
          <p:cNvSpPr>
            <a:spLocks noChangeShapeType="1"/>
          </p:cNvSpPr>
          <p:nvPr/>
        </p:nvSpPr>
        <p:spPr bwMode="auto">
          <a:xfrm flipV="1">
            <a:off x="5181600" y="4343400"/>
            <a:ext cx="17526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74" name="Line 48"/>
          <p:cNvSpPr>
            <a:spLocks noChangeShapeType="1"/>
          </p:cNvSpPr>
          <p:nvPr/>
        </p:nvSpPr>
        <p:spPr bwMode="auto">
          <a:xfrm>
            <a:off x="5105400" y="2895600"/>
            <a:ext cx="1981200" cy="1371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04849" name="Group 49"/>
          <p:cNvGrpSpPr>
            <a:grpSpLocks/>
          </p:cNvGrpSpPr>
          <p:nvPr/>
        </p:nvGrpSpPr>
        <p:grpSpPr bwMode="auto">
          <a:xfrm>
            <a:off x="1357313" y="4879975"/>
            <a:ext cx="1971675" cy="1647825"/>
            <a:chOff x="855" y="3074"/>
            <a:chExt cx="1242" cy="1038"/>
          </a:xfrm>
        </p:grpSpPr>
        <p:sp>
          <p:nvSpPr>
            <p:cNvPr id="99388" name="Oval 50"/>
            <p:cNvSpPr>
              <a:spLocks noChangeArrowheads="1"/>
            </p:cNvSpPr>
            <p:nvPr/>
          </p:nvSpPr>
          <p:spPr bwMode="auto">
            <a:xfrm>
              <a:off x="1008" y="3264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89" name="Oval 51"/>
            <p:cNvSpPr>
              <a:spLocks noChangeArrowheads="1"/>
            </p:cNvSpPr>
            <p:nvPr/>
          </p:nvSpPr>
          <p:spPr bwMode="auto">
            <a:xfrm>
              <a:off x="1824" y="3216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90" name="Oval 52"/>
            <p:cNvSpPr>
              <a:spLocks noChangeArrowheads="1"/>
            </p:cNvSpPr>
            <p:nvPr/>
          </p:nvSpPr>
          <p:spPr bwMode="auto">
            <a:xfrm>
              <a:off x="1056" y="388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91" name="Oval 53"/>
            <p:cNvSpPr>
              <a:spLocks noChangeArrowheads="1"/>
            </p:cNvSpPr>
            <p:nvPr/>
          </p:nvSpPr>
          <p:spPr bwMode="auto">
            <a:xfrm>
              <a:off x="1824" y="388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92" name="Line 54"/>
            <p:cNvSpPr>
              <a:spLocks noChangeShapeType="1"/>
            </p:cNvSpPr>
            <p:nvPr/>
          </p:nvSpPr>
          <p:spPr bwMode="auto">
            <a:xfrm>
              <a:off x="1104" y="3360"/>
              <a:ext cx="72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3" name="Line 55"/>
            <p:cNvSpPr>
              <a:spLocks noChangeShapeType="1"/>
            </p:cNvSpPr>
            <p:nvPr/>
          </p:nvSpPr>
          <p:spPr bwMode="auto">
            <a:xfrm flipV="1">
              <a:off x="1104" y="3312"/>
              <a:ext cx="72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4" name="Line 56"/>
            <p:cNvSpPr>
              <a:spLocks noChangeShapeType="1"/>
            </p:cNvSpPr>
            <p:nvPr/>
          </p:nvSpPr>
          <p:spPr bwMode="auto">
            <a:xfrm>
              <a:off x="1104" y="3312"/>
              <a:ext cx="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5" name="Line 57"/>
            <p:cNvSpPr>
              <a:spLocks noChangeShapeType="1"/>
            </p:cNvSpPr>
            <p:nvPr/>
          </p:nvSpPr>
          <p:spPr bwMode="auto">
            <a:xfrm>
              <a:off x="1872" y="3312"/>
              <a:ext cx="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6" name="Text Box 58"/>
            <p:cNvSpPr txBox="1">
              <a:spLocks noChangeArrowheads="1"/>
            </p:cNvSpPr>
            <p:nvPr/>
          </p:nvSpPr>
          <p:spPr bwMode="auto">
            <a:xfrm>
              <a:off x="855" y="3170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9397" name="Text Box 59"/>
            <p:cNvSpPr txBox="1">
              <a:spLocks noChangeArrowheads="1"/>
            </p:cNvSpPr>
            <p:nvPr/>
          </p:nvSpPr>
          <p:spPr bwMode="auto">
            <a:xfrm>
              <a:off x="903" y="3794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9398" name="Text Box 60"/>
            <p:cNvSpPr txBox="1">
              <a:spLocks noChangeArrowheads="1"/>
            </p:cNvSpPr>
            <p:nvPr/>
          </p:nvSpPr>
          <p:spPr bwMode="auto">
            <a:xfrm>
              <a:off x="1911" y="3074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9399" name="Text Box 61"/>
            <p:cNvSpPr txBox="1">
              <a:spLocks noChangeArrowheads="1"/>
            </p:cNvSpPr>
            <p:nvPr/>
          </p:nvSpPr>
          <p:spPr bwMode="auto">
            <a:xfrm>
              <a:off x="1911" y="3794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04862" name="Group 62"/>
          <p:cNvGrpSpPr>
            <a:grpSpLocks/>
          </p:cNvGrpSpPr>
          <p:nvPr/>
        </p:nvGrpSpPr>
        <p:grpSpPr bwMode="auto">
          <a:xfrm>
            <a:off x="4733925" y="4879975"/>
            <a:ext cx="1885950" cy="1876425"/>
            <a:chOff x="2982" y="3074"/>
            <a:chExt cx="1188" cy="1182"/>
          </a:xfrm>
        </p:grpSpPr>
        <p:sp>
          <p:nvSpPr>
            <p:cNvPr id="99377" name="Oval 63"/>
            <p:cNvSpPr>
              <a:spLocks noChangeArrowheads="1"/>
            </p:cNvSpPr>
            <p:nvPr/>
          </p:nvSpPr>
          <p:spPr bwMode="auto">
            <a:xfrm>
              <a:off x="3120" y="3216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78" name="Oval 64"/>
            <p:cNvSpPr>
              <a:spLocks noChangeArrowheads="1"/>
            </p:cNvSpPr>
            <p:nvPr/>
          </p:nvSpPr>
          <p:spPr bwMode="auto">
            <a:xfrm>
              <a:off x="3936" y="3216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79" name="Oval 65"/>
            <p:cNvSpPr>
              <a:spLocks noChangeArrowheads="1"/>
            </p:cNvSpPr>
            <p:nvPr/>
          </p:nvSpPr>
          <p:spPr bwMode="auto">
            <a:xfrm>
              <a:off x="3504" y="3600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80" name="Oval 66"/>
            <p:cNvSpPr>
              <a:spLocks noChangeArrowheads="1"/>
            </p:cNvSpPr>
            <p:nvPr/>
          </p:nvSpPr>
          <p:spPr bwMode="auto">
            <a:xfrm>
              <a:off x="3504" y="4080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81" name="Line 67"/>
            <p:cNvSpPr>
              <a:spLocks noChangeShapeType="1"/>
            </p:cNvSpPr>
            <p:nvPr/>
          </p:nvSpPr>
          <p:spPr bwMode="auto">
            <a:xfrm>
              <a:off x="3216" y="3312"/>
              <a:ext cx="288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2" name="Line 68"/>
            <p:cNvSpPr>
              <a:spLocks noChangeShapeType="1"/>
            </p:cNvSpPr>
            <p:nvPr/>
          </p:nvSpPr>
          <p:spPr bwMode="auto">
            <a:xfrm flipV="1">
              <a:off x="3600" y="3264"/>
              <a:ext cx="336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3" name="Line 69"/>
            <p:cNvSpPr>
              <a:spLocks noChangeShapeType="1"/>
            </p:cNvSpPr>
            <p:nvPr/>
          </p:nvSpPr>
          <p:spPr bwMode="auto">
            <a:xfrm>
              <a:off x="3552" y="3696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4" name="Text Box 70"/>
            <p:cNvSpPr txBox="1">
              <a:spLocks noChangeArrowheads="1"/>
            </p:cNvSpPr>
            <p:nvPr/>
          </p:nvSpPr>
          <p:spPr bwMode="auto">
            <a:xfrm>
              <a:off x="2982" y="3122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9385" name="Text Box 71"/>
            <p:cNvSpPr txBox="1">
              <a:spLocks noChangeArrowheads="1"/>
            </p:cNvSpPr>
            <p:nvPr/>
          </p:nvSpPr>
          <p:spPr bwMode="auto">
            <a:xfrm>
              <a:off x="3984" y="3074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9386" name="Text Box 72"/>
            <p:cNvSpPr txBox="1">
              <a:spLocks noChangeArrowheads="1"/>
            </p:cNvSpPr>
            <p:nvPr/>
          </p:nvSpPr>
          <p:spPr bwMode="auto">
            <a:xfrm>
              <a:off x="3552" y="3458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9387" name="Text Box 73"/>
            <p:cNvSpPr txBox="1">
              <a:spLocks noChangeArrowheads="1"/>
            </p:cNvSpPr>
            <p:nvPr/>
          </p:nvSpPr>
          <p:spPr bwMode="auto">
            <a:xfrm>
              <a:off x="3600" y="3938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0355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0356" name="Text Box 7"/>
          <p:cNvSpPr txBox="1">
            <a:spLocks noChangeArrowheads="1"/>
          </p:cNvSpPr>
          <p:nvPr/>
        </p:nvSpPr>
        <p:spPr bwMode="auto">
          <a:xfrm>
            <a:off x="228600" y="517525"/>
            <a:ext cx="495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ea typeface="隶书" pitchFamily="49" charset="-122"/>
              </a:rPr>
              <a:t>极大元、极小元</a:t>
            </a:r>
          </a:p>
        </p:txBody>
      </p:sp>
      <p:sp>
        <p:nvSpPr>
          <p:cNvPr id="100357" name="Rectangle 9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54634" name="Group 10"/>
          <p:cNvGrpSpPr>
            <a:grpSpLocks/>
          </p:cNvGrpSpPr>
          <p:nvPr/>
        </p:nvGrpSpPr>
        <p:grpSpPr bwMode="auto">
          <a:xfrm>
            <a:off x="152400" y="1462088"/>
            <a:ext cx="9344025" cy="4144962"/>
            <a:chOff x="144" y="921"/>
            <a:chExt cx="5886" cy="2611"/>
          </a:xfrm>
        </p:grpSpPr>
        <p:sp>
          <p:nvSpPr>
            <p:cNvPr id="100360" name="Text Box 6"/>
            <p:cNvSpPr txBox="1">
              <a:spLocks noChangeArrowheads="1"/>
            </p:cNvSpPr>
            <p:nvPr/>
          </p:nvSpPr>
          <p:spPr bwMode="auto">
            <a:xfrm>
              <a:off x="144" y="921"/>
              <a:ext cx="5886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设集合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上的偏序关系</a:t>
              </a:r>
              <a:r>
                <a:rPr lang="zh-CN" altLang="en-US" sz="3600">
                  <a:latin typeface="Times New Roman" pitchFamily="18" charset="0"/>
                  <a:ea typeface="楷体_GB2312" pitchFamily="49" charset="-122"/>
                </a:rPr>
                <a:t>“≤”</a:t>
              </a:r>
              <a:r>
                <a:rPr lang="en-US" altLang="zh-CN" sz="360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对集合      ，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若有</a:t>
              </a:r>
              <a:r>
                <a:rPr lang="en-US" altLang="zh-CN" sz="3600">
                  <a:latin typeface="Times New Roman" pitchFamily="18" charset="0"/>
                </a:rPr>
                <a:t>a∈B</a:t>
              </a:r>
              <a:r>
                <a:rPr lang="en-US" altLang="zh-CN" sz="1800"/>
                <a:t> 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，且不存在元素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x∈B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，使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600">
                  <a:latin typeface="宋体" pitchFamily="2" charset="-122"/>
                </a:rPr>
                <a:t>≤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lang="en-US" altLang="zh-CN" sz="3600">
                  <a:latin typeface="楷体_GB2312" pitchFamily="49" charset="-122"/>
                  <a:ea typeface="楷体_GB2312" pitchFamily="49" charset="-122"/>
                </a:rPr>
                <a:t>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则称元素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为集合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B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的极大元；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  如果不存在元素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y∈B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，使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lang="en-US" altLang="zh-CN" sz="3600">
                  <a:latin typeface="宋体" pitchFamily="2" charset="-122"/>
                </a:rPr>
                <a:t>≤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，则称元素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为集合</a:t>
              </a:r>
              <a:r>
                <a:rPr lang="en-US" altLang="zh-CN" sz="360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的极小元。 </a:t>
              </a:r>
            </a:p>
          </p:txBody>
        </p:sp>
        <p:graphicFrame>
          <p:nvGraphicFramePr>
            <p:cNvPr id="100361" name="Object 8"/>
            <p:cNvGraphicFramePr>
              <a:graphicFrameLocks noChangeAspect="1"/>
            </p:cNvGraphicFramePr>
            <p:nvPr/>
          </p:nvGraphicFramePr>
          <p:xfrm>
            <a:off x="4800" y="1008"/>
            <a:ext cx="91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0" name="公式" r:id="rId3" imgW="431613" imgH="190417" progId="Equation.3">
                    <p:embed/>
                  </p:oleObj>
                </mc:Choice>
                <mc:Fallback>
                  <p:oleObj name="公式" r:id="rId3" imgW="431613" imgH="19041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008"/>
                          <a:ext cx="912" cy="40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636" name="Oval 12"/>
          <p:cNvSpPr>
            <a:spLocks noChangeArrowheads="1"/>
          </p:cNvSpPr>
          <p:nvPr/>
        </p:nvSpPr>
        <p:spPr bwMode="auto">
          <a:xfrm>
            <a:off x="1143000" y="2286000"/>
            <a:ext cx="1447800" cy="10668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1379" name="Text Box 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1380" name="Oval 24"/>
          <p:cNvSpPr>
            <a:spLocks noChangeArrowheads="1"/>
          </p:cNvSpPr>
          <p:nvPr/>
        </p:nvSpPr>
        <p:spPr bwMode="auto">
          <a:xfrm>
            <a:off x="1295400" y="1295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1381" name="Oval 25"/>
          <p:cNvSpPr>
            <a:spLocks noChangeArrowheads="1"/>
          </p:cNvSpPr>
          <p:nvPr/>
        </p:nvSpPr>
        <p:spPr bwMode="auto">
          <a:xfrm>
            <a:off x="2438400" y="1295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1382" name="Oval 26"/>
          <p:cNvSpPr>
            <a:spLocks noChangeArrowheads="1"/>
          </p:cNvSpPr>
          <p:nvPr/>
        </p:nvSpPr>
        <p:spPr bwMode="auto">
          <a:xfrm>
            <a:off x="1828800" y="2133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1383" name="Oval 27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1384" name="Oval 28"/>
          <p:cNvSpPr>
            <a:spLocks noChangeArrowheads="1"/>
          </p:cNvSpPr>
          <p:nvPr/>
        </p:nvSpPr>
        <p:spPr bwMode="auto">
          <a:xfrm>
            <a:off x="1295400" y="4038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1385" name="Oval 29"/>
          <p:cNvSpPr>
            <a:spLocks noChangeArrowheads="1"/>
          </p:cNvSpPr>
          <p:nvPr/>
        </p:nvSpPr>
        <p:spPr bwMode="auto">
          <a:xfrm>
            <a:off x="2667000" y="3962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1386" name="Text Box 30"/>
          <p:cNvSpPr txBox="1">
            <a:spLocks noChangeArrowheads="1"/>
          </p:cNvSpPr>
          <p:nvPr/>
        </p:nvSpPr>
        <p:spPr bwMode="auto">
          <a:xfrm>
            <a:off x="976313" y="804863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24</a:t>
            </a:r>
          </a:p>
        </p:txBody>
      </p:sp>
      <p:sp>
        <p:nvSpPr>
          <p:cNvPr id="101387" name="Text Box 31"/>
          <p:cNvSpPr txBox="1">
            <a:spLocks noChangeArrowheads="1"/>
          </p:cNvSpPr>
          <p:nvPr/>
        </p:nvSpPr>
        <p:spPr bwMode="auto">
          <a:xfrm>
            <a:off x="2438400" y="804863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36</a:t>
            </a:r>
          </a:p>
        </p:txBody>
      </p:sp>
      <p:sp>
        <p:nvSpPr>
          <p:cNvPr id="101388" name="Text Box 32"/>
          <p:cNvSpPr txBox="1">
            <a:spLocks noChangeArrowheads="1"/>
          </p:cNvSpPr>
          <p:nvPr/>
        </p:nvSpPr>
        <p:spPr bwMode="auto">
          <a:xfrm>
            <a:off x="1966913" y="1873250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101389" name="Text Box 33"/>
          <p:cNvSpPr txBox="1">
            <a:spLocks noChangeArrowheads="1"/>
          </p:cNvSpPr>
          <p:nvPr/>
        </p:nvSpPr>
        <p:spPr bwMode="auto">
          <a:xfrm>
            <a:off x="1966913" y="2786063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6</a:t>
            </a:r>
          </a:p>
        </p:txBody>
      </p:sp>
      <p:sp>
        <p:nvSpPr>
          <p:cNvPr id="101390" name="Text Box 34"/>
          <p:cNvSpPr txBox="1">
            <a:spLocks noChangeArrowheads="1"/>
          </p:cNvSpPr>
          <p:nvPr/>
        </p:nvSpPr>
        <p:spPr bwMode="auto">
          <a:xfrm>
            <a:off x="987425" y="3778250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101391" name="Text Box 35"/>
          <p:cNvSpPr txBox="1">
            <a:spLocks noChangeArrowheads="1"/>
          </p:cNvSpPr>
          <p:nvPr/>
        </p:nvSpPr>
        <p:spPr bwMode="auto">
          <a:xfrm>
            <a:off x="2743200" y="3805238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101392" name="Line 36"/>
          <p:cNvSpPr>
            <a:spLocks noChangeShapeType="1"/>
          </p:cNvSpPr>
          <p:nvPr/>
        </p:nvSpPr>
        <p:spPr bwMode="auto">
          <a:xfrm>
            <a:off x="1447800" y="1447800"/>
            <a:ext cx="3810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1393" name="Line 37"/>
          <p:cNvSpPr>
            <a:spLocks noChangeShapeType="1"/>
          </p:cNvSpPr>
          <p:nvPr/>
        </p:nvSpPr>
        <p:spPr bwMode="auto">
          <a:xfrm flipV="1">
            <a:off x="1905000" y="1371600"/>
            <a:ext cx="5334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1394" name="Line 38"/>
          <p:cNvSpPr>
            <a:spLocks noChangeShapeType="1"/>
          </p:cNvSpPr>
          <p:nvPr/>
        </p:nvSpPr>
        <p:spPr bwMode="auto">
          <a:xfrm>
            <a:off x="1905000" y="22860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1395" name="Line 39"/>
          <p:cNvSpPr>
            <a:spLocks noChangeShapeType="1"/>
          </p:cNvSpPr>
          <p:nvPr/>
        </p:nvSpPr>
        <p:spPr bwMode="auto">
          <a:xfrm flipH="1">
            <a:off x="1371600" y="3200400"/>
            <a:ext cx="4572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1396" name="Line 40"/>
          <p:cNvSpPr>
            <a:spLocks noChangeShapeType="1"/>
          </p:cNvSpPr>
          <p:nvPr/>
        </p:nvSpPr>
        <p:spPr bwMode="auto">
          <a:xfrm>
            <a:off x="1981200" y="3200400"/>
            <a:ext cx="6858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1397" name="Text Box 41"/>
          <p:cNvSpPr txBox="1">
            <a:spLocks noChangeArrowheads="1"/>
          </p:cNvSpPr>
          <p:nvPr/>
        </p:nvSpPr>
        <p:spPr bwMode="auto">
          <a:xfrm>
            <a:off x="3719513" y="808038"/>
            <a:ext cx="40528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A={2,3,6,12,24,36}</a:t>
            </a:r>
          </a:p>
        </p:txBody>
      </p:sp>
      <p:sp>
        <p:nvSpPr>
          <p:cNvPr id="155690" name="Text Box 42"/>
          <p:cNvSpPr txBox="1">
            <a:spLocks noChangeArrowheads="1"/>
          </p:cNvSpPr>
          <p:nvPr/>
        </p:nvSpPr>
        <p:spPr bwMode="auto">
          <a:xfrm>
            <a:off x="3657600" y="1676400"/>
            <a:ext cx="1905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99"/>
                </a:solidFill>
                <a:latin typeface="Times New Roman" pitchFamily="18" charset="0"/>
              </a:rPr>
              <a:t>1) B=A</a:t>
            </a:r>
          </a:p>
        </p:txBody>
      </p:sp>
      <p:sp>
        <p:nvSpPr>
          <p:cNvPr id="155691" name="Text Box 43"/>
          <p:cNvSpPr txBox="1">
            <a:spLocks noChangeArrowheads="1"/>
          </p:cNvSpPr>
          <p:nvPr/>
        </p:nvSpPr>
        <p:spPr bwMode="auto">
          <a:xfrm>
            <a:off x="5715000" y="1681163"/>
            <a:ext cx="3657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极大元：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24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36</a:t>
            </a:r>
          </a:p>
        </p:txBody>
      </p:sp>
      <p:sp>
        <p:nvSpPr>
          <p:cNvPr id="155692" name="Text Box 44"/>
          <p:cNvSpPr txBox="1">
            <a:spLocks noChangeArrowheads="1"/>
          </p:cNvSpPr>
          <p:nvPr/>
        </p:nvSpPr>
        <p:spPr bwMode="auto">
          <a:xfrm>
            <a:off x="5791200" y="2630488"/>
            <a:ext cx="3352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极小元：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155693" name="Oval 45"/>
          <p:cNvSpPr>
            <a:spLocks noChangeArrowheads="1"/>
          </p:cNvSpPr>
          <p:nvPr/>
        </p:nvSpPr>
        <p:spPr bwMode="auto">
          <a:xfrm>
            <a:off x="838200" y="762000"/>
            <a:ext cx="2743200" cy="38100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5694" name="Text Box 46"/>
          <p:cNvSpPr txBox="1">
            <a:spLocks noChangeArrowheads="1"/>
          </p:cNvSpPr>
          <p:nvPr/>
        </p:nvSpPr>
        <p:spPr bwMode="auto">
          <a:xfrm>
            <a:off x="3657600" y="3732213"/>
            <a:ext cx="30861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99"/>
                </a:solidFill>
                <a:latin typeface="Times New Roman" pitchFamily="18" charset="0"/>
              </a:rPr>
              <a:t>2) B={2,3,6,12}</a:t>
            </a:r>
          </a:p>
        </p:txBody>
      </p:sp>
      <p:sp>
        <p:nvSpPr>
          <p:cNvPr id="155695" name="Rectangle 47"/>
          <p:cNvSpPr>
            <a:spLocks noChangeArrowheads="1"/>
          </p:cNvSpPr>
          <p:nvPr/>
        </p:nvSpPr>
        <p:spPr bwMode="auto">
          <a:xfrm>
            <a:off x="838200" y="2057400"/>
            <a:ext cx="2362200" cy="2519363"/>
          </a:xfrm>
          <a:prstGeom prst="rect">
            <a:avLst/>
          </a:prstGeom>
          <a:noFill/>
          <a:ln w="254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5697" name="Text Box 49"/>
          <p:cNvSpPr txBox="1">
            <a:spLocks noChangeArrowheads="1"/>
          </p:cNvSpPr>
          <p:nvPr/>
        </p:nvSpPr>
        <p:spPr bwMode="auto">
          <a:xfrm>
            <a:off x="3048000" y="4953000"/>
            <a:ext cx="3048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极大元：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12</a:t>
            </a:r>
          </a:p>
        </p:txBody>
      </p:sp>
      <p:sp>
        <p:nvSpPr>
          <p:cNvPr id="155698" name="Text Box 50"/>
          <p:cNvSpPr txBox="1">
            <a:spLocks noChangeArrowheads="1"/>
          </p:cNvSpPr>
          <p:nvPr/>
        </p:nvSpPr>
        <p:spPr bwMode="auto">
          <a:xfrm>
            <a:off x="5943600" y="5029200"/>
            <a:ext cx="3200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极小元：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0" grpId="0"/>
      <p:bldP spid="155691" grpId="0"/>
      <p:bldP spid="155692" grpId="0"/>
      <p:bldP spid="155693" grpId="0" animBg="1"/>
      <p:bldP spid="155693" grpId="1" animBg="1"/>
      <p:bldP spid="155694" grpId="0"/>
      <p:bldP spid="155695" grpId="0" animBg="1"/>
      <p:bldP spid="155697" grpId="0"/>
      <p:bldP spid="15569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2403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pic>
        <p:nvPicPr>
          <p:cNvPr id="102404" name="Picture 6" descr="j01863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048250"/>
            <a:ext cx="1289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5" name="Picture 8" descr="j02129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528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6" name="Picture 10" descr="j03012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953000"/>
            <a:ext cx="1830388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11" descr="MC90044576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1782763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12" descr="MC900445762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1789113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9" name="Picture 13" descr="MC900446188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17938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0" name="Text Box 15"/>
          <p:cNvSpPr txBox="1">
            <a:spLocks noChangeArrowheads="1"/>
          </p:cNvSpPr>
          <p:nvPr/>
        </p:nvSpPr>
        <p:spPr bwMode="auto">
          <a:xfrm>
            <a:off x="2652713" y="8397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102411" name="Text Box 16"/>
          <p:cNvSpPr txBox="1">
            <a:spLocks noChangeArrowheads="1"/>
          </p:cNvSpPr>
          <p:nvPr/>
        </p:nvSpPr>
        <p:spPr bwMode="auto">
          <a:xfrm>
            <a:off x="6462713" y="6111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102412" name="Text Box 17"/>
          <p:cNvSpPr txBox="1">
            <a:spLocks noChangeArrowheads="1"/>
          </p:cNvSpPr>
          <p:nvPr/>
        </p:nvSpPr>
        <p:spPr bwMode="auto">
          <a:xfrm>
            <a:off x="149225" y="28971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5</a:t>
            </a:r>
          </a:p>
        </p:txBody>
      </p:sp>
      <p:sp>
        <p:nvSpPr>
          <p:cNvPr id="102413" name="Text Box 18"/>
          <p:cNvSpPr txBox="1">
            <a:spLocks noChangeArrowheads="1"/>
          </p:cNvSpPr>
          <p:nvPr/>
        </p:nvSpPr>
        <p:spPr bwMode="auto">
          <a:xfrm>
            <a:off x="7681913" y="29733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6</a:t>
            </a:r>
          </a:p>
        </p:txBody>
      </p:sp>
      <p:sp>
        <p:nvSpPr>
          <p:cNvPr id="102414" name="Text Box 19"/>
          <p:cNvSpPr txBox="1">
            <a:spLocks noChangeArrowheads="1"/>
          </p:cNvSpPr>
          <p:nvPr/>
        </p:nvSpPr>
        <p:spPr bwMode="auto">
          <a:xfrm>
            <a:off x="2728913" y="5640388"/>
            <a:ext cx="434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30</a:t>
            </a:r>
          </a:p>
        </p:txBody>
      </p:sp>
      <p:sp>
        <p:nvSpPr>
          <p:cNvPr id="102415" name="Text Box 20"/>
          <p:cNvSpPr txBox="1">
            <a:spLocks noChangeArrowheads="1"/>
          </p:cNvSpPr>
          <p:nvPr/>
        </p:nvSpPr>
        <p:spPr bwMode="auto">
          <a:xfrm>
            <a:off x="7224713" y="5487988"/>
            <a:ext cx="434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35</a:t>
            </a:r>
          </a:p>
        </p:txBody>
      </p:sp>
      <p:sp>
        <p:nvSpPr>
          <p:cNvPr id="168981" name="AutoShape 21"/>
          <p:cNvSpPr>
            <a:spLocks noChangeArrowheads="1"/>
          </p:cNvSpPr>
          <p:nvPr/>
        </p:nvSpPr>
        <p:spPr bwMode="auto">
          <a:xfrm>
            <a:off x="4114800" y="2057400"/>
            <a:ext cx="3352800" cy="1066800"/>
          </a:xfrm>
          <a:prstGeom prst="wedgeEllipseCallout">
            <a:avLst>
              <a:gd name="adj1" fmla="val -78977"/>
              <a:gd name="adj2" fmla="val -21130"/>
            </a:avLst>
          </a:prstGeom>
          <a:solidFill>
            <a:srgbClr val="CCFFCC"/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最小年龄？</a:t>
            </a:r>
          </a:p>
        </p:txBody>
      </p:sp>
      <p:sp>
        <p:nvSpPr>
          <p:cNvPr id="168982" name="AutoShape 22"/>
          <p:cNvSpPr>
            <a:spLocks noChangeArrowheads="1"/>
          </p:cNvSpPr>
          <p:nvPr/>
        </p:nvSpPr>
        <p:spPr bwMode="auto">
          <a:xfrm>
            <a:off x="4495800" y="3733800"/>
            <a:ext cx="3124200" cy="609600"/>
          </a:xfrm>
          <a:prstGeom prst="cloudCallout">
            <a:avLst>
              <a:gd name="adj1" fmla="val 19361"/>
              <a:gd name="adj2" fmla="val 196616"/>
            </a:avLst>
          </a:prstGeom>
          <a:solidFill>
            <a:srgbClr val="FF99CC"/>
          </a:solidFill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ea typeface="隶书" pitchFamily="49" charset="-122"/>
              </a:rPr>
              <a:t>最大年龄？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1" grpId="0" animBg="1"/>
      <p:bldP spid="16898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3427" name="Text Box 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3428" name="Text Box 7"/>
          <p:cNvSpPr txBox="1">
            <a:spLocks noChangeArrowheads="1"/>
          </p:cNvSpPr>
          <p:nvPr/>
        </p:nvSpPr>
        <p:spPr bwMode="auto">
          <a:xfrm>
            <a:off x="304800" y="457200"/>
            <a:ext cx="5410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ea typeface="隶书" pitchFamily="49" charset="-122"/>
              </a:rPr>
              <a:t>最小元、最大元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366713" y="1565275"/>
            <a:ext cx="8624887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若有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a∈B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，使得对一切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x∈B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a≤x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则称元素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的最小元；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若对一切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x∈B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x≤a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则称元素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的最大元。</a:t>
            </a: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4114800" y="1858963"/>
            <a:ext cx="4114800" cy="549275"/>
          </a:xfrm>
          <a:prstGeom prst="rect">
            <a:avLst/>
          </a:prstGeom>
          <a:noFill/>
          <a:ln w="444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6683" name="Oval 11"/>
          <p:cNvSpPr>
            <a:spLocks noChangeArrowheads="1"/>
          </p:cNvSpPr>
          <p:nvPr/>
        </p:nvSpPr>
        <p:spPr bwMode="auto">
          <a:xfrm>
            <a:off x="838200" y="3448050"/>
            <a:ext cx="5486400" cy="723900"/>
          </a:xfrm>
          <a:prstGeom prst="ellipse">
            <a:avLst/>
          </a:prstGeom>
          <a:noFill/>
          <a:ln w="47625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1" grpId="0"/>
      <p:bldP spid="156682" grpId="0" animBg="1"/>
      <p:bldP spid="15668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4451" name="Text Box 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4452" name="Text Box 7"/>
          <p:cNvSpPr txBox="1">
            <a:spLocks noChangeArrowheads="1"/>
          </p:cNvSpPr>
          <p:nvPr/>
        </p:nvSpPr>
        <p:spPr bwMode="auto">
          <a:xfrm>
            <a:off x="228600" y="609600"/>
            <a:ext cx="8447088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R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:R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={(2,2),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(2,6),(2,12),(2,24),(2,36),(3,3),(3,6),(3,12),(3,24),(3,36),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(6,6),(6,12),(6,24),(6,36),(12,12),(12,24),(12,36),(24,24),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(36,36)}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304800" y="3276600"/>
            <a:ext cx="2590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B={2,3,6,12}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3352800" y="3352800"/>
            <a:ext cx="41290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最大元：</a:t>
            </a:r>
            <a:r>
              <a:rPr lang="en-US" altLang="zh-CN">
                <a:ea typeface="楷体_GB2312" pitchFamily="49" charset="-122"/>
              </a:rPr>
              <a:t>12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3048000" y="4191000"/>
            <a:ext cx="6172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8000"/>
                </a:solidFill>
                <a:latin typeface="Times New Roman" pitchFamily="18" charset="0"/>
              </a:rPr>
              <a:t>2≤12</a:t>
            </a:r>
            <a:r>
              <a:rPr lang="zh-CN" altLang="en-US">
                <a:solidFill>
                  <a:srgbClr val="008000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</a:rPr>
              <a:t>3 ≤12</a:t>
            </a:r>
            <a:r>
              <a:rPr lang="zh-CN" altLang="en-US">
                <a:solidFill>
                  <a:srgbClr val="008000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</a:rPr>
              <a:t>6 ≤12,12 ≤12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3505200" y="5181600"/>
            <a:ext cx="28813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最小元？</a:t>
            </a:r>
          </a:p>
        </p:txBody>
      </p:sp>
      <p:sp>
        <p:nvSpPr>
          <p:cNvPr id="157708" name="AutoShape 12"/>
          <p:cNvSpPr>
            <a:spLocks noChangeArrowheads="1"/>
          </p:cNvSpPr>
          <p:nvPr/>
        </p:nvSpPr>
        <p:spPr bwMode="auto">
          <a:xfrm>
            <a:off x="6019800" y="5334000"/>
            <a:ext cx="990600" cy="457200"/>
          </a:xfrm>
          <a:prstGeom prst="wedgeEllipseCallout">
            <a:avLst>
              <a:gd name="adj1" fmla="val -123556"/>
              <a:gd name="adj2" fmla="val 38889"/>
            </a:avLst>
          </a:prstGeom>
          <a:noFill/>
          <a:ln w="2540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ea typeface="楷体_GB2312" pitchFamily="49" charset="-122"/>
              </a:rPr>
              <a:t>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/>
      <p:bldP spid="157705" grpId="0"/>
      <p:bldP spid="157706" grpId="0"/>
      <p:bldP spid="157707" grpId="0"/>
      <p:bldP spid="15770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4630</TotalTime>
  <Words>5542</Words>
  <Application>Microsoft Office PowerPoint</Application>
  <PresentationFormat>全屏显示(4:3)</PresentationFormat>
  <Paragraphs>811</Paragraphs>
  <Slides>111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111</vt:i4>
      </vt:variant>
    </vt:vector>
  </HeadingPairs>
  <TitlesOfParts>
    <vt:vector size="128" baseType="lpstr">
      <vt:lpstr>等线</vt:lpstr>
      <vt:lpstr>等线 Light</vt:lpstr>
      <vt:lpstr>仿宋_GB2312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Times New Roman</vt:lpstr>
      <vt:lpstr>Wingdings</vt:lpstr>
      <vt:lpstr>Wingdings 2</vt:lpstr>
      <vt:lpstr>Office 主题​​</vt:lpstr>
      <vt:lpstr>公式</vt:lpstr>
      <vt:lpstr>Equation</vt:lpstr>
      <vt:lpstr>文档</vt:lpstr>
      <vt:lpstr>第二章  关系</vt:lpstr>
      <vt:lpstr>PowerPoint 演示文稿</vt:lpstr>
      <vt:lpstr>PowerPoint 演示文稿</vt:lpstr>
      <vt:lpstr>PowerPoint 演示文稿</vt:lpstr>
      <vt:lpstr>PowerPoint 演示文稿</vt:lpstr>
      <vt:lpstr>笛卡儿乘积的性质:</vt:lpstr>
      <vt:lpstr>§2.2 关系的基本概念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李 春阳</cp:lastModifiedBy>
  <cp:revision>541</cp:revision>
  <cp:lastPrinted>1601-01-01T00:00:00Z</cp:lastPrinted>
  <dcterms:created xsi:type="dcterms:W3CDTF">1601-01-01T00:00:00Z</dcterms:created>
  <dcterms:modified xsi:type="dcterms:W3CDTF">2020-11-11T03:01:32Z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