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9"/>
  </p:notesMasterIdLst>
  <p:handoutMasterIdLst>
    <p:handoutMasterId r:id="rId30"/>
  </p:handoutMasterIdLst>
  <p:sldIdLst>
    <p:sldId id="521" r:id="rId2"/>
    <p:sldId id="422" r:id="rId3"/>
    <p:sldId id="526" r:id="rId4"/>
    <p:sldId id="527" r:id="rId5"/>
    <p:sldId id="528" r:id="rId6"/>
    <p:sldId id="529" r:id="rId7"/>
    <p:sldId id="370" r:id="rId8"/>
    <p:sldId id="371" r:id="rId9"/>
    <p:sldId id="372" r:id="rId10"/>
    <p:sldId id="373" r:id="rId11"/>
    <p:sldId id="507" r:id="rId12"/>
    <p:sldId id="509" r:id="rId13"/>
    <p:sldId id="375" r:id="rId14"/>
    <p:sldId id="376" r:id="rId15"/>
    <p:sldId id="477" r:id="rId16"/>
    <p:sldId id="478" r:id="rId17"/>
    <p:sldId id="479" r:id="rId18"/>
    <p:sldId id="493" r:id="rId19"/>
    <p:sldId id="480" r:id="rId20"/>
    <p:sldId id="513" r:id="rId21"/>
    <p:sldId id="482" r:id="rId22"/>
    <p:sldId id="494" r:id="rId23"/>
    <p:sldId id="522" r:id="rId24"/>
    <p:sldId id="523" r:id="rId25"/>
    <p:sldId id="524" r:id="rId26"/>
    <p:sldId id="525" r:id="rId27"/>
    <p:sldId id="506" r:id="rId28"/>
  </p:sldIdLst>
  <p:sldSz cx="9144000" cy="6858000" type="screen4x3"/>
  <p:notesSz cx="6858000" cy="9144000"/>
  <p:defaultTextStyle>
    <a:defPPr>
      <a:defRPr lang="zh-CN"/>
    </a:defPPr>
    <a:lvl1pPr algn="l" rtl="0" fontAlgn="base">
      <a:spcBef>
        <a:spcPct val="50000"/>
      </a:spcBef>
      <a:spcAft>
        <a:spcPct val="0"/>
      </a:spcAft>
      <a:defRPr kumimoji="1" sz="2800" b="1" kern="1200">
        <a:solidFill>
          <a:schemeClr val="tx1"/>
        </a:solidFill>
        <a:latin typeface="Arial" charset="0"/>
        <a:ea typeface="黑体" pitchFamily="2" charset="-122"/>
        <a:cs typeface="+mn-cs"/>
      </a:defRPr>
    </a:lvl1pPr>
    <a:lvl2pPr marL="457200" algn="l" rtl="0" fontAlgn="base">
      <a:spcBef>
        <a:spcPct val="50000"/>
      </a:spcBef>
      <a:spcAft>
        <a:spcPct val="0"/>
      </a:spcAft>
      <a:defRPr kumimoji="1" sz="2800" b="1" kern="1200">
        <a:solidFill>
          <a:schemeClr val="tx1"/>
        </a:solidFill>
        <a:latin typeface="Arial" charset="0"/>
        <a:ea typeface="黑体" pitchFamily="2" charset="-122"/>
        <a:cs typeface="+mn-cs"/>
      </a:defRPr>
    </a:lvl2pPr>
    <a:lvl3pPr marL="914400" algn="l" rtl="0" fontAlgn="base">
      <a:spcBef>
        <a:spcPct val="50000"/>
      </a:spcBef>
      <a:spcAft>
        <a:spcPct val="0"/>
      </a:spcAft>
      <a:defRPr kumimoji="1" sz="2800" b="1" kern="1200">
        <a:solidFill>
          <a:schemeClr val="tx1"/>
        </a:solidFill>
        <a:latin typeface="Arial" charset="0"/>
        <a:ea typeface="黑体" pitchFamily="2" charset="-122"/>
        <a:cs typeface="+mn-cs"/>
      </a:defRPr>
    </a:lvl3pPr>
    <a:lvl4pPr marL="1371600" algn="l" rtl="0" fontAlgn="base">
      <a:spcBef>
        <a:spcPct val="50000"/>
      </a:spcBef>
      <a:spcAft>
        <a:spcPct val="0"/>
      </a:spcAft>
      <a:defRPr kumimoji="1" sz="2800" b="1" kern="1200">
        <a:solidFill>
          <a:schemeClr val="tx1"/>
        </a:solidFill>
        <a:latin typeface="Arial" charset="0"/>
        <a:ea typeface="黑体" pitchFamily="2" charset="-122"/>
        <a:cs typeface="+mn-cs"/>
      </a:defRPr>
    </a:lvl4pPr>
    <a:lvl5pPr marL="1828800" algn="l" rtl="0" fontAlgn="base">
      <a:spcBef>
        <a:spcPct val="50000"/>
      </a:spcBef>
      <a:spcAft>
        <a:spcPct val="0"/>
      </a:spcAft>
      <a:defRPr kumimoji="1" sz="2800" b="1" kern="1200">
        <a:solidFill>
          <a:schemeClr val="tx1"/>
        </a:solidFill>
        <a:latin typeface="Arial" charset="0"/>
        <a:ea typeface="黑体" pitchFamily="2" charset="-122"/>
        <a:cs typeface="+mn-cs"/>
      </a:defRPr>
    </a:lvl5pPr>
    <a:lvl6pPr marL="2286000" algn="l" defTabSz="914400" rtl="0" eaLnBrk="1" latinLnBrk="0" hangingPunct="1">
      <a:defRPr kumimoji="1" sz="2800" b="1" kern="1200">
        <a:solidFill>
          <a:schemeClr val="tx1"/>
        </a:solidFill>
        <a:latin typeface="Arial" charset="0"/>
        <a:ea typeface="黑体" pitchFamily="2" charset="-122"/>
        <a:cs typeface="+mn-cs"/>
      </a:defRPr>
    </a:lvl6pPr>
    <a:lvl7pPr marL="2743200" algn="l" defTabSz="914400" rtl="0" eaLnBrk="1" latinLnBrk="0" hangingPunct="1">
      <a:defRPr kumimoji="1" sz="2800" b="1" kern="1200">
        <a:solidFill>
          <a:schemeClr val="tx1"/>
        </a:solidFill>
        <a:latin typeface="Arial" charset="0"/>
        <a:ea typeface="黑体" pitchFamily="2" charset="-122"/>
        <a:cs typeface="+mn-cs"/>
      </a:defRPr>
    </a:lvl7pPr>
    <a:lvl8pPr marL="3200400" algn="l" defTabSz="914400" rtl="0" eaLnBrk="1" latinLnBrk="0" hangingPunct="1">
      <a:defRPr kumimoji="1" sz="2800" b="1" kern="1200">
        <a:solidFill>
          <a:schemeClr val="tx1"/>
        </a:solidFill>
        <a:latin typeface="Arial" charset="0"/>
        <a:ea typeface="黑体" pitchFamily="2" charset="-122"/>
        <a:cs typeface="+mn-cs"/>
      </a:defRPr>
    </a:lvl8pPr>
    <a:lvl9pPr marL="3657600" algn="l" defTabSz="914400" rtl="0" eaLnBrk="1" latinLnBrk="0" hangingPunct="1">
      <a:defRPr kumimoji="1" sz="2800" b="1" kern="1200">
        <a:solidFill>
          <a:schemeClr val="tx1"/>
        </a:solidFill>
        <a:latin typeface="Arial" charset="0"/>
        <a:ea typeface="黑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FF"/>
    <a:srgbClr val="FF3300"/>
    <a:srgbClr val="66FFCC"/>
    <a:srgbClr val="FFFFFF"/>
    <a:srgbClr val="FFFF00"/>
    <a:srgbClr val="99FFCC"/>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6" autoAdjust="0"/>
    <p:restoredTop sz="91638" autoAdjust="0"/>
  </p:normalViewPr>
  <p:slideViewPr>
    <p:cSldViewPr>
      <p:cViewPr varScale="1">
        <p:scale>
          <a:sx n="69" d="100"/>
          <a:sy n="69" d="100"/>
        </p:scale>
        <p:origin x="1215" y="33"/>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6370"/>
    </p:cViewPr>
  </p:sorterViewPr>
  <p:notesViewPr>
    <p:cSldViewPr>
      <p:cViewPr varScale="1">
        <p:scale>
          <a:sx n="43" d="100"/>
          <a:sy n="43" d="100"/>
        </p:scale>
        <p:origin x="-147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b="0">
                <a:latin typeface="Times New Roman" pitchFamily="18" charset="0"/>
                <a:ea typeface="宋体" pitchFamily="2" charset="-122"/>
              </a:defRPr>
            </a:lvl1pPr>
          </a:lstStyle>
          <a:p>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0">
                <a:latin typeface="Times New Roman" pitchFamily="18" charset="0"/>
                <a:ea typeface="宋体" pitchFamily="2" charset="-122"/>
              </a:defRPr>
            </a:lvl1pPr>
          </a:lstStyle>
          <a:p>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b="0">
                <a:latin typeface="Times New Roman" pitchFamily="18" charset="0"/>
                <a:ea typeface="宋体" pitchFamily="2" charset="-122"/>
              </a:defRPr>
            </a:lvl1pPr>
          </a:lstStyle>
          <a:p>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b="0">
                <a:latin typeface="Times New Roman" pitchFamily="18" charset="0"/>
                <a:ea typeface="宋体" pitchFamily="2" charset="-122"/>
              </a:defRPr>
            </a:lvl1pPr>
          </a:lstStyle>
          <a:p>
            <a:fld id="{24CD5D3F-B70B-41B4-BF9F-728237553C10}" type="slidenum">
              <a:rPr lang="en-US" altLang="zh-CN"/>
              <a:pPr/>
              <a:t>‹#›</a:t>
            </a:fld>
            <a:endParaRPr lang="en-US" altLang="zh-CN"/>
          </a:p>
        </p:txBody>
      </p:sp>
    </p:spTree>
    <p:extLst>
      <p:ext uri="{BB962C8B-B14F-4D97-AF65-F5344CB8AC3E}">
        <p14:creationId xmlns:p14="http://schemas.microsoft.com/office/powerpoint/2010/main" val="16803113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b="0">
                <a:latin typeface="Times New Roman" pitchFamily="18" charset="0"/>
                <a:ea typeface="宋体" pitchFamily="2" charset="-122"/>
              </a:defRPr>
            </a:lvl1pPr>
          </a:lstStyle>
          <a:p>
            <a:endParaRPr lang="en-US" altLang="zh-CN"/>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0">
                <a:latin typeface="Times New Roman" pitchFamily="18" charset="0"/>
                <a:ea typeface="宋体" pitchFamily="2" charset="-122"/>
              </a:defRPr>
            </a:lvl1pPr>
          </a:lstStyle>
          <a:p>
            <a:endParaRPr lang="en-US"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b="0">
                <a:latin typeface="Times New Roman" pitchFamily="18" charset="0"/>
                <a:ea typeface="宋体" pitchFamily="2" charset="-122"/>
              </a:defRPr>
            </a:lvl1pPr>
          </a:lstStyle>
          <a:p>
            <a:endParaRPr lang="en-US" altLang="zh-CN"/>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b="0">
                <a:latin typeface="Times New Roman" pitchFamily="18" charset="0"/>
                <a:ea typeface="宋体" pitchFamily="2" charset="-122"/>
              </a:defRPr>
            </a:lvl1pPr>
          </a:lstStyle>
          <a:p>
            <a:fld id="{E2F86EBF-050B-451F-86C0-1C0215E8855C}" type="slidenum">
              <a:rPr lang="en-US" altLang="zh-CN"/>
              <a:pPr/>
              <a:t>‹#›</a:t>
            </a:fld>
            <a:endParaRPr lang="en-US" altLang="zh-CN"/>
          </a:p>
        </p:txBody>
      </p:sp>
    </p:spTree>
    <p:extLst>
      <p:ext uri="{BB962C8B-B14F-4D97-AF65-F5344CB8AC3E}">
        <p14:creationId xmlns:p14="http://schemas.microsoft.com/office/powerpoint/2010/main" val="179786936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88865D-9ABD-4F52-9C5F-474375EE12F2}" type="slidenum">
              <a:rPr lang="en-US" altLang="zh-CN"/>
              <a:pPr/>
              <a:t>1</a:t>
            </a:fld>
            <a:endParaRPr lang="en-US" altLang="zh-CN"/>
          </a:p>
        </p:txBody>
      </p:sp>
      <p:sp>
        <p:nvSpPr>
          <p:cNvPr id="18227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822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sz="2400" dirty="0"/>
          </a:p>
        </p:txBody>
      </p:sp>
    </p:spTree>
    <p:extLst>
      <p:ext uri="{BB962C8B-B14F-4D97-AF65-F5344CB8AC3E}">
        <p14:creationId xmlns:p14="http://schemas.microsoft.com/office/powerpoint/2010/main" val="3928460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4D40DD-F7A6-4E22-950D-A75138B38A46}" type="slidenum">
              <a:rPr lang="en-US" altLang="zh-CN"/>
              <a:pPr/>
              <a:t>16</a:t>
            </a:fld>
            <a:endParaRPr lang="en-US" altLang="zh-CN"/>
          </a:p>
        </p:txBody>
      </p:sp>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21128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57EC45-0664-4BEB-BF8A-62F06FA2C716}" type="slidenum">
              <a:rPr lang="en-US" altLang="zh-CN"/>
              <a:pPr/>
              <a:t>17</a:t>
            </a:fld>
            <a:endParaRPr lang="en-US" altLang="zh-CN"/>
          </a:p>
        </p:txBody>
      </p:sp>
      <p:sp>
        <p:nvSpPr>
          <p:cNvPr id="326658" name="Rectangle 2"/>
          <p:cNvSpPr>
            <a:spLocks noGrp="1" noRot="1" noChangeAspect="1" noChangeArrowheads="1" noTextEdit="1"/>
          </p:cNvSpPr>
          <p:nvPr>
            <p:ph type="sldImg"/>
          </p:nvPr>
        </p:nvSpPr>
        <p:spPr>
          <a:ln/>
        </p:spPr>
      </p:sp>
      <p:sp>
        <p:nvSpPr>
          <p:cNvPr id="3266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43901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C91CF5-CBC7-401B-A9C5-7F20503663FB}" type="slidenum">
              <a:rPr lang="en-US" altLang="zh-CN"/>
              <a:pPr/>
              <a:t>18</a:t>
            </a:fld>
            <a:endParaRPr lang="en-US" altLang="zh-CN"/>
          </a:p>
        </p:txBody>
      </p:sp>
      <p:sp>
        <p:nvSpPr>
          <p:cNvPr id="355330" name="Rectangle 2"/>
          <p:cNvSpPr>
            <a:spLocks noGrp="1" noRot="1" noChangeAspect="1" noChangeArrowheads="1" noTextEdit="1"/>
          </p:cNvSpPr>
          <p:nvPr>
            <p:ph type="sldImg"/>
          </p:nvPr>
        </p:nvSpPr>
        <p:spPr>
          <a:ln/>
        </p:spPr>
      </p:sp>
      <p:sp>
        <p:nvSpPr>
          <p:cNvPr id="3553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37693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691E9F-15D9-4D2A-B8F1-7211643A5DD8}" type="slidenum">
              <a:rPr lang="en-US" altLang="zh-CN"/>
              <a:pPr/>
              <a:t>20</a:t>
            </a:fld>
            <a:endParaRPr lang="en-US" altLang="zh-CN"/>
          </a:p>
        </p:txBody>
      </p:sp>
      <p:sp>
        <p:nvSpPr>
          <p:cNvPr id="329730" name="Rectangle 2"/>
          <p:cNvSpPr>
            <a:spLocks noGrp="1" noRot="1" noChangeAspect="1" noChangeArrowheads="1" noTextEdit="1"/>
          </p:cNvSpPr>
          <p:nvPr>
            <p:ph type="sldImg"/>
          </p:nvPr>
        </p:nvSpPr>
        <p:spPr>
          <a:ln/>
        </p:spPr>
      </p:sp>
      <p:sp>
        <p:nvSpPr>
          <p:cNvPr id="3297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02085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106C9D-A107-4F88-A588-ACB179E3934D}" type="slidenum">
              <a:rPr lang="en-US" altLang="zh-CN"/>
              <a:pPr/>
              <a:t>21</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43035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0FE3D0-5D56-4559-8F96-AC26B3B3F638}" type="slidenum">
              <a:rPr lang="en-US" altLang="zh-CN"/>
              <a:pPr/>
              <a:t>22</a:t>
            </a:fld>
            <a:endParaRPr lang="en-US" altLang="zh-CN"/>
          </a:p>
        </p:txBody>
      </p:sp>
      <p:sp>
        <p:nvSpPr>
          <p:cNvPr id="430082" name="Rectangle 2"/>
          <p:cNvSpPr>
            <a:spLocks noGrp="1" noRot="1" noChangeAspect="1" noChangeArrowheads="1" noTextEdit="1"/>
          </p:cNvSpPr>
          <p:nvPr>
            <p:ph type="sldImg"/>
          </p:nvPr>
        </p:nvSpPr>
        <p:spPr>
          <a:ln/>
        </p:spPr>
      </p:sp>
      <p:sp>
        <p:nvSpPr>
          <p:cNvPr id="430083" name="Rectangle 3"/>
          <p:cNvSpPr>
            <a:spLocks noGrp="1" noChangeArrowheads="1"/>
          </p:cNvSpPr>
          <p:nvPr>
            <p:ph type="body" idx="1"/>
          </p:nvPr>
        </p:nvSpPr>
        <p:spPr/>
        <p:txBody>
          <a:bodyPr/>
          <a:lstStyle/>
          <a:p>
            <a:r>
              <a:rPr lang="zh-CN" altLang="en-US" dirty="0"/>
              <a:t>（</a:t>
            </a:r>
            <a:r>
              <a:rPr lang="en-US" altLang="zh-CN" dirty="0"/>
              <a:t>1</a:t>
            </a:r>
            <a:r>
              <a:rPr lang="zh-CN" altLang="en-US" dirty="0"/>
              <a:t>）延迟转移：在取到一条转移指令时，因为还没有执行所以还不知道是否要转移。此时，不是等待该转移指令的结果，而是先假设不转移、依旧把后续指令取出来执行。如果后续指令与转移指令结果无关的有用指令，那么延迟的时间正好得到了利用。</a:t>
            </a:r>
          </a:p>
        </p:txBody>
      </p:sp>
    </p:spTree>
    <p:extLst>
      <p:ext uri="{BB962C8B-B14F-4D97-AF65-F5344CB8AC3E}">
        <p14:creationId xmlns:p14="http://schemas.microsoft.com/office/powerpoint/2010/main" val="2714113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6E597F44-F279-4A65-BD4B-1F82B7187ADF}" type="slidenum">
              <a:rPr lang="zh-CN" altLang="en-US" smtClean="0"/>
              <a:pPr/>
              <a:t>3</a:t>
            </a:fld>
            <a:endParaRPr lang="en-US" altLang="zh-CN"/>
          </a:p>
        </p:txBody>
      </p:sp>
      <p:sp>
        <p:nvSpPr>
          <p:cNvPr id="146435" name="Rectangle 2"/>
          <p:cNvSpPr>
            <a:spLocks noGrp="1" noRot="1" noChangeAspect="1" noChangeArrowheads="1" noTextEdit="1"/>
          </p:cNvSpPr>
          <p:nvPr>
            <p:ph type="sldImg"/>
          </p:nvPr>
        </p:nvSpPr>
        <p:spPr>
          <a:solidFill>
            <a:srgbClr val="FFFFFF"/>
          </a:solidFill>
          <a:ln/>
        </p:spPr>
      </p:sp>
      <p:sp>
        <p:nvSpPr>
          <p:cNvPr id="146436"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sz="2400">
                <a:latin typeface="宋体" pitchFamily="2" charset="-122"/>
              </a:rPr>
              <a:t>对子任务划分，是决定流水线性能的一个关键因素。取决于操作部分的效率、成本和期望的处理速度。</a:t>
            </a:r>
          </a:p>
        </p:txBody>
      </p:sp>
    </p:spTree>
    <p:extLst>
      <p:ext uri="{BB962C8B-B14F-4D97-AF65-F5344CB8AC3E}">
        <p14:creationId xmlns:p14="http://schemas.microsoft.com/office/powerpoint/2010/main" val="1583320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060FA187-1CF7-4487-8F3F-1B1DC6256490}" type="slidenum">
              <a:rPr lang="zh-CN" altLang="en-US" smtClean="0"/>
              <a:pPr/>
              <a:t>5</a:t>
            </a:fld>
            <a:endParaRPr lang="en-US" altLang="zh-CN"/>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pPr eaLnBrk="1" hangingPunct="1"/>
            <a:endParaRPr lang="zh-CN" altLang="en-US"/>
          </a:p>
        </p:txBody>
      </p:sp>
    </p:spTree>
    <p:extLst>
      <p:ext uri="{BB962C8B-B14F-4D97-AF65-F5344CB8AC3E}">
        <p14:creationId xmlns:p14="http://schemas.microsoft.com/office/powerpoint/2010/main" val="2855415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C1C3321D-EDD9-40B2-84DC-B30DEEF43621}" type="slidenum">
              <a:rPr lang="zh-CN" altLang="en-US" smtClean="0"/>
              <a:pPr/>
              <a:t>6</a:t>
            </a:fld>
            <a:endParaRPr lang="en-US" altLang="zh-CN"/>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zh-CN" altLang="en-US"/>
          </a:p>
        </p:txBody>
      </p:sp>
    </p:spTree>
    <p:extLst>
      <p:ext uri="{BB962C8B-B14F-4D97-AF65-F5344CB8AC3E}">
        <p14:creationId xmlns:p14="http://schemas.microsoft.com/office/powerpoint/2010/main" val="2960270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24DAEC-1DD8-4F1B-B3FD-B8D951B38388}" type="slidenum">
              <a:rPr lang="en-US" altLang="zh-CN"/>
              <a:pPr/>
              <a:t>8</a:t>
            </a:fld>
            <a:endParaRPr lang="en-US" altLang="zh-CN"/>
          </a:p>
        </p:txBody>
      </p:sp>
      <p:sp>
        <p:nvSpPr>
          <p:cNvPr id="18534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853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zh-CN" altLang="en-US" sz="2400"/>
              <a:t>计算机系统可以在不同的并行等级上采用流水线技术，常见的有</a:t>
            </a:r>
          </a:p>
        </p:txBody>
      </p:sp>
    </p:spTree>
    <p:extLst>
      <p:ext uri="{BB962C8B-B14F-4D97-AF65-F5344CB8AC3E}">
        <p14:creationId xmlns:p14="http://schemas.microsoft.com/office/powerpoint/2010/main" val="3504859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91C50D-9B64-4041-80B2-0E351A373E00}" type="slidenum">
              <a:rPr lang="en-US" altLang="zh-CN"/>
              <a:pPr/>
              <a:t>11</a:t>
            </a:fld>
            <a:endParaRPr lang="en-US" altLang="zh-CN"/>
          </a:p>
        </p:txBody>
      </p:sp>
      <p:sp>
        <p:nvSpPr>
          <p:cNvPr id="343042" name="Rectangle 2"/>
          <p:cNvSpPr>
            <a:spLocks noGrp="1" noRot="1" noChangeAspect="1" noChangeArrowheads="1" noTextEdit="1"/>
          </p:cNvSpPr>
          <p:nvPr>
            <p:ph type="sldImg"/>
          </p:nvPr>
        </p:nvSpPr>
        <p:spPr>
          <a:ln/>
        </p:spPr>
      </p:sp>
      <p:sp>
        <p:nvSpPr>
          <p:cNvPr id="3430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99717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00E073-BC7A-4071-81AC-4293190F76BD}" type="slidenum">
              <a:rPr lang="en-US" altLang="zh-CN"/>
              <a:pPr/>
              <a:t>12</a:t>
            </a:fld>
            <a:endParaRPr lang="en-US" altLang="zh-CN"/>
          </a:p>
        </p:txBody>
      </p:sp>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83204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3EE56B-9AE4-40C8-BB50-D94E43EC5CD9}" type="slidenum">
              <a:rPr lang="en-US" altLang="zh-CN"/>
              <a:pPr/>
              <a:t>14</a:t>
            </a:fld>
            <a:endParaRPr lang="en-US" altLang="zh-CN"/>
          </a:p>
        </p:txBody>
      </p:sp>
      <p:sp>
        <p:nvSpPr>
          <p:cNvPr id="19149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14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zh-CN" altLang="en-US" sz="2400"/>
              <a:t>为使流水线发挥最高的性能，必须使流水线畅通流动，不发生断流，但是在流水过程中，出现以下三种情况，影响性能发挥</a:t>
            </a:r>
          </a:p>
        </p:txBody>
      </p:sp>
    </p:spTree>
    <p:extLst>
      <p:ext uri="{BB962C8B-B14F-4D97-AF65-F5344CB8AC3E}">
        <p14:creationId xmlns:p14="http://schemas.microsoft.com/office/powerpoint/2010/main" val="4088418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00EAD5-41BD-457C-8F90-71984124F713}" type="slidenum">
              <a:rPr lang="en-US" altLang="zh-CN"/>
              <a:pPr/>
              <a:t>15</a:t>
            </a:fld>
            <a:endParaRPr lang="en-US" altLang="zh-CN"/>
          </a:p>
        </p:txBody>
      </p:sp>
      <p:sp>
        <p:nvSpPr>
          <p:cNvPr id="322562" name="Rectangle 2"/>
          <p:cNvSpPr>
            <a:spLocks noGrp="1" noRot="1" noChangeAspect="1" noChangeArrowheads="1" noTextEdit="1"/>
          </p:cNvSpPr>
          <p:nvPr>
            <p:ph type="sldImg"/>
          </p:nvPr>
        </p:nvSpPr>
        <p:spPr>
          <a:ln/>
        </p:spPr>
      </p:sp>
      <p:sp>
        <p:nvSpPr>
          <p:cNvPr id="322563" name="Rectangle 3"/>
          <p:cNvSpPr>
            <a:spLocks noGrp="1" noChangeArrowheads="1"/>
          </p:cNvSpPr>
          <p:nvPr>
            <p:ph type="body" idx="1"/>
          </p:nvPr>
        </p:nvSpPr>
        <p:spPr/>
        <p:txBody>
          <a:bodyPr/>
          <a:lstStyle/>
          <a:p>
            <a:r>
              <a:rPr lang="zh-CN" altLang="en-US"/>
              <a:t>不一定所有指令都需要这几个阶段</a:t>
            </a:r>
          </a:p>
        </p:txBody>
      </p:sp>
    </p:spTree>
    <p:extLst>
      <p:ext uri="{BB962C8B-B14F-4D97-AF65-F5344CB8AC3E}">
        <p14:creationId xmlns:p14="http://schemas.microsoft.com/office/powerpoint/2010/main" val="1058573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7D5FE95-381F-451F-9831-671AC202F290}" type="slidenum">
              <a:rPr lang="en-US" altLang="zh-CN"/>
              <a:pPr/>
              <a:t>‹#›</a:t>
            </a:fld>
            <a:endParaRPr lang="en-US" altLang="zh-CN"/>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1664987-329D-4627-9624-D5BE3A516ABF}" type="slidenum">
              <a:rPr lang="en-US" altLang="zh-CN"/>
              <a:pPr/>
              <a:t>‹#›</a:t>
            </a:fld>
            <a:endParaRPr lang="en-US" altLang="zh-CN"/>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4DFD76F-C037-49B4-BA07-791AA4932721}" type="slidenum">
              <a:rPr lang="en-US" altLang="zh-CN"/>
              <a:pPr/>
              <a:t>‹#›</a:t>
            </a:fld>
            <a:endParaRPr lang="en-US" altLang="zh-CN"/>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表格占位符 2"/>
          <p:cNvSpPr>
            <a:spLocks noGrp="1"/>
          </p:cNvSpPr>
          <p:nvPr>
            <p:ph type="tbl" idx="1"/>
          </p:nvPr>
        </p:nvSpPr>
        <p:spPr>
          <a:xfrm>
            <a:off x="685800" y="1981200"/>
            <a:ext cx="7772400" cy="4114800"/>
          </a:xfrm>
        </p:spPr>
        <p:txBody>
          <a:bodyPr/>
          <a:lstStyle/>
          <a:p>
            <a:endParaRPr lang="zh-CN" altLang="en-US"/>
          </a:p>
        </p:txBody>
      </p:sp>
      <p:sp>
        <p:nvSpPr>
          <p:cNvPr id="4" name="日期占位符 3"/>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8400"/>
            <a:ext cx="1905000" cy="457200"/>
          </a:xfrm>
        </p:spPr>
        <p:txBody>
          <a:bodyPr/>
          <a:lstStyle>
            <a:lvl1pPr>
              <a:defRPr/>
            </a:lvl1pPr>
          </a:lstStyle>
          <a:p>
            <a:fld id="{D696C639-27C8-4BA2-BB9B-9E3906B7F353}" type="slidenum">
              <a:rPr lang="en-US" altLang="zh-CN"/>
              <a:pPr/>
              <a:t>‹#›</a:t>
            </a:fld>
            <a:endParaRPr lang="en-US" altLang="zh-CN"/>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98C2BE4-E950-4E9F-B2F2-7C45D0146E90}"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C6E67AA-36F1-4DA2-B7C8-6A418F9F3BE1}" type="slidenum">
              <a:rPr lang="en-US" altLang="zh-CN"/>
              <a:pPr/>
              <a:t>‹#›</a:t>
            </a:fld>
            <a:endParaRPr lang="en-US" altLang="zh-CN"/>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5D2E251-40B9-4E1C-A7A2-D60069B80AFA}" type="slidenum">
              <a:rPr lang="en-US" altLang="zh-CN"/>
              <a:pPr/>
              <a:t>‹#›</a:t>
            </a:fld>
            <a:endParaRPr lang="en-US" altLang="zh-CN"/>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75503F9-1D3C-4269-8E9C-F2EC20E5C351}" type="slidenum">
              <a:rPr lang="en-US" altLang="zh-CN"/>
              <a:pPr/>
              <a:t>‹#›</a:t>
            </a:fld>
            <a:endParaRPr lang="en-US" altLang="zh-CN"/>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96CFEDA2-C968-475C-896F-4BF7FB71FC91}" type="slidenum">
              <a:rPr lang="en-US" altLang="zh-CN"/>
              <a:pPr/>
              <a:t>‹#›</a:t>
            </a:fld>
            <a:endParaRPr lang="en-US" altLang="zh-CN"/>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29C7CC0C-3487-4B4F-AD76-3C3AB7D8745D}" type="slidenum">
              <a:rPr lang="en-US" altLang="zh-CN"/>
              <a:pPr/>
              <a:t>‹#›</a:t>
            </a:fld>
            <a:endParaRPr lang="en-US" altLang="zh-CN"/>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59394AAD-9580-4388-906F-B7B8AB6E6807}" type="slidenum">
              <a:rPr lang="en-US" altLang="zh-CN"/>
              <a:pPr/>
              <a:t>‹#›</a:t>
            </a:fld>
            <a:endParaRPr lang="en-US" altLang="zh-CN"/>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44E8143-2798-43D2-A0A2-24240D7EABBE}" type="slidenum">
              <a:rPr lang="en-US" altLang="zh-CN"/>
              <a:pPr/>
              <a:t>‹#›</a:t>
            </a:fld>
            <a:endParaRPr lang="en-US" altLang="zh-CN"/>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523ACA9-F06F-429D-B262-FD6E18B6BE4A}" type="slidenum">
              <a:rPr lang="en-US" altLang="zh-CN"/>
              <a:pPr/>
              <a:t>‹#›</a:t>
            </a:fld>
            <a:endParaRPr lang="en-US" altLang="zh-CN"/>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830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830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b="0">
                <a:latin typeface="+mn-lt"/>
                <a:ea typeface="+mn-ea"/>
              </a:defRPr>
            </a:lvl1pPr>
          </a:lstStyle>
          <a:p>
            <a:endParaRPr lang="en-US" altLang="zh-CN"/>
          </a:p>
        </p:txBody>
      </p:sp>
      <p:sp>
        <p:nvSpPr>
          <p:cNvPr id="9830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b="0">
                <a:latin typeface="+mn-lt"/>
                <a:ea typeface="+mn-ea"/>
              </a:defRPr>
            </a:lvl1pPr>
          </a:lstStyle>
          <a:p>
            <a:endParaRPr lang="en-US" altLang="zh-CN"/>
          </a:p>
        </p:txBody>
      </p:sp>
      <p:sp>
        <p:nvSpPr>
          <p:cNvPr id="9831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latin typeface="+mn-lt"/>
                <a:ea typeface="+mn-ea"/>
              </a:defRPr>
            </a:lvl1pPr>
          </a:lstStyle>
          <a:p>
            <a:fld id="{47B7A0A8-3B26-40F5-A666-2E78D9914392}" type="slidenum">
              <a:rPr lang="en-US" altLang="zh-CN"/>
              <a:pPr/>
              <a:t>‹#›</a:t>
            </a:fld>
            <a:endParaRPr lang="en-US" altLang="zh-CN"/>
          </a:p>
        </p:txBody>
      </p:sp>
      <p:pic>
        <p:nvPicPr>
          <p:cNvPr id="98318" name="Picture 14" descr="cumt"/>
          <p:cNvPicPr>
            <a:picLocks noChangeAspect="1" noChangeArrowheads="1"/>
          </p:cNvPicPr>
          <p:nvPr userDrawn="1"/>
        </p:nvPicPr>
        <p:blipFill>
          <a:blip r:embed="rId15"/>
          <a:srcRect/>
          <a:stretch>
            <a:fillRect/>
          </a:stretch>
        </p:blipFill>
        <p:spPr bwMode="auto">
          <a:xfrm>
            <a:off x="8372475" y="0"/>
            <a:ext cx="733425" cy="457200"/>
          </a:xfrm>
          <a:prstGeom prst="rect">
            <a:avLst/>
          </a:prstGeom>
          <a:noFill/>
        </p:spPr>
      </p:pic>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76" r:id="rId12"/>
    <p:sldLayoutId id="2147483677" r:id="rId13"/>
  </p:sldLayoutIdLst>
  <p:transition>
    <p:random/>
  </p:transition>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3" name="Text Box 5"/>
          <p:cNvSpPr txBox="1">
            <a:spLocks noChangeArrowheads="1"/>
          </p:cNvSpPr>
          <p:nvPr/>
        </p:nvSpPr>
        <p:spPr bwMode="auto">
          <a:xfrm>
            <a:off x="228600" y="944563"/>
            <a:ext cx="8686800" cy="579437"/>
          </a:xfrm>
          <a:prstGeom prst="rect">
            <a:avLst/>
          </a:prstGeom>
          <a:noFill/>
          <a:ln w="9525">
            <a:noFill/>
            <a:miter lim="800000"/>
            <a:headEnd/>
            <a:tailEnd/>
          </a:ln>
          <a:effectLst/>
        </p:spPr>
        <p:txBody>
          <a:bodyPr lIns="90000" tIns="46800" rIns="90000" bIns="46800">
            <a:spAutoFit/>
          </a:bodyPr>
          <a:lstStyle/>
          <a:p>
            <a:pPr>
              <a:spcBef>
                <a:spcPct val="15000"/>
              </a:spcBef>
            </a:pPr>
            <a:r>
              <a:rPr lang="en-US" altLang="zh-CN" sz="3200" dirty="0">
                <a:solidFill>
                  <a:srgbClr val="CC3300"/>
                </a:solidFill>
                <a:effectLst>
                  <a:outerShdw blurRad="38100" dist="38100" dir="2700000" algn="tl">
                    <a:srgbClr val="C0C0C0"/>
                  </a:outerShdw>
                </a:effectLst>
                <a:ea typeface="方正姚体" pitchFamily="2" charset="-122"/>
              </a:rPr>
              <a:t>5.7.1 </a:t>
            </a:r>
            <a:r>
              <a:rPr lang="zh-CN" altLang="en-US" sz="3200" dirty="0">
                <a:solidFill>
                  <a:srgbClr val="CC3300"/>
                </a:solidFill>
                <a:effectLst>
                  <a:outerShdw blurRad="38100" dist="38100" dir="2700000" algn="tl">
                    <a:srgbClr val="C0C0C0"/>
                  </a:outerShdw>
                </a:effectLst>
                <a:ea typeface="方正姚体" pitchFamily="2" charset="-122"/>
              </a:rPr>
              <a:t>并行处理技术</a:t>
            </a:r>
            <a:r>
              <a:rPr lang="zh-CN" altLang="en-US" sz="2400" dirty="0">
                <a:ea typeface="宋体" charset="-122"/>
              </a:rPr>
              <a:t>    </a:t>
            </a:r>
            <a:endParaRPr lang="zh-CN" altLang="en-US" sz="2400" i="1" u="sng" dirty="0">
              <a:solidFill>
                <a:srgbClr val="CC3300"/>
              </a:solidFill>
              <a:effectLst>
                <a:outerShdw blurRad="38100" dist="38100" dir="2700000" algn="tl">
                  <a:srgbClr val="C0C0C0"/>
                </a:outerShdw>
              </a:effectLst>
              <a:ea typeface="华文新魏" pitchFamily="2" charset="-122"/>
            </a:endParaRPr>
          </a:p>
        </p:txBody>
      </p:sp>
      <p:sp>
        <p:nvSpPr>
          <p:cNvPr id="181255" name="Text Box 7"/>
          <p:cNvSpPr txBox="1">
            <a:spLocks noChangeArrowheads="1"/>
          </p:cNvSpPr>
          <p:nvPr/>
        </p:nvSpPr>
        <p:spPr bwMode="auto">
          <a:xfrm>
            <a:off x="228600" y="1447801"/>
            <a:ext cx="8610600" cy="3030830"/>
          </a:xfrm>
          <a:prstGeom prst="rect">
            <a:avLst/>
          </a:prstGeom>
          <a:noFill/>
          <a:ln w="76200">
            <a:noFill/>
            <a:miter lim="800000"/>
            <a:headEnd/>
            <a:tailEnd/>
          </a:ln>
          <a:effectLst/>
        </p:spPr>
        <p:txBody>
          <a:bodyPr wrap="square">
            <a:spAutoFit/>
          </a:bodyPr>
          <a:lstStyle/>
          <a:p>
            <a:pPr>
              <a:spcBef>
                <a:spcPct val="15000"/>
              </a:spcBef>
            </a:pPr>
            <a:r>
              <a:rPr lang="zh-CN" altLang="en-US" dirty="0">
                <a:effectLst>
                  <a:outerShdw blurRad="38100" dist="38100" dir="2700000" algn="tl">
                    <a:srgbClr val="C0C0C0"/>
                  </a:outerShdw>
                </a:effectLst>
                <a:latin typeface="Times New Roman" pitchFamily="18" charset="0"/>
              </a:rPr>
              <a:t>并行性的两种含义</a:t>
            </a:r>
            <a:r>
              <a:rPr lang="zh-CN" altLang="en-US" dirty="0">
                <a:effectLst>
                  <a:outerShdw blurRad="38100" dist="38100" dir="2700000" algn="tl">
                    <a:srgbClr val="C0C0C0"/>
                  </a:outerShdw>
                </a:effectLst>
                <a:latin typeface="Times New Roman" pitchFamily="18" charset="0"/>
                <a:ea typeface="宋体" charset="-122"/>
              </a:rPr>
              <a:t>：</a:t>
            </a:r>
          </a:p>
          <a:p>
            <a:pPr>
              <a:spcBef>
                <a:spcPct val="15000"/>
              </a:spcBef>
            </a:pPr>
            <a:r>
              <a:rPr lang="zh-CN" altLang="en-US" dirty="0">
                <a:effectLst>
                  <a:outerShdw blurRad="38100" dist="38100" dir="2700000" algn="tl">
                    <a:srgbClr val="C0C0C0"/>
                  </a:outerShdw>
                </a:effectLst>
                <a:latin typeface="Times New Roman" pitchFamily="18" charset="0"/>
                <a:ea typeface="宋体" charset="-122"/>
              </a:rPr>
              <a:t>    </a:t>
            </a:r>
            <a:r>
              <a:rPr lang="en-US" altLang="zh-CN" dirty="0">
                <a:effectLst>
                  <a:outerShdw blurRad="38100" dist="38100" dir="2700000" algn="tl">
                    <a:srgbClr val="C0C0C0"/>
                  </a:outerShdw>
                </a:effectLst>
                <a:latin typeface="Times New Roman" pitchFamily="18" charset="0"/>
                <a:ea typeface="宋体" charset="-122"/>
              </a:rPr>
              <a:t>1</a:t>
            </a:r>
            <a:r>
              <a:rPr lang="zh-CN" altLang="en-US" dirty="0">
                <a:effectLst>
                  <a:outerShdw blurRad="38100" dist="38100" dir="2700000" algn="tl">
                    <a:srgbClr val="C0C0C0"/>
                  </a:outerShdw>
                </a:effectLst>
                <a:latin typeface="Times New Roman" pitchFamily="18" charset="0"/>
                <a:ea typeface="宋体" charset="-122"/>
              </a:rPr>
              <a:t>）</a:t>
            </a:r>
            <a:r>
              <a:rPr lang="zh-CN" altLang="en-US" dirty="0">
                <a:solidFill>
                  <a:srgbClr val="CC3300"/>
                </a:solidFill>
                <a:effectLst>
                  <a:outerShdw blurRad="38100" dist="38100" dir="2700000" algn="tl">
                    <a:srgbClr val="C0C0C0"/>
                  </a:outerShdw>
                </a:effectLst>
                <a:latin typeface="Times New Roman" pitchFamily="18" charset="0"/>
                <a:ea typeface="华文新魏" pitchFamily="2" charset="-122"/>
              </a:rPr>
              <a:t>同时性</a:t>
            </a:r>
            <a:r>
              <a:rPr lang="zh-CN" altLang="en-US" dirty="0">
                <a:effectLst>
                  <a:outerShdw blurRad="38100" dist="38100" dir="2700000" algn="tl">
                    <a:srgbClr val="C0C0C0"/>
                  </a:outerShdw>
                </a:effectLst>
                <a:latin typeface="Times New Roman" pitchFamily="18" charset="0"/>
                <a:ea typeface="宋体" charset="-122"/>
              </a:rPr>
              <a:t>：</a:t>
            </a:r>
            <a:r>
              <a:rPr lang="zh-CN" altLang="en-US" dirty="0">
                <a:effectLst>
                  <a:outerShdw blurRad="38100" dist="38100" dir="2700000" algn="tl">
                    <a:srgbClr val="C0C0C0"/>
                  </a:outerShdw>
                </a:effectLst>
                <a:latin typeface="Times New Roman" pitchFamily="18" charset="0"/>
              </a:rPr>
              <a:t>两个以上事件在</a:t>
            </a:r>
            <a:r>
              <a:rPr lang="zh-CN" altLang="en-US" i="1" u="sng" dirty="0">
                <a:solidFill>
                  <a:srgbClr val="0000FF"/>
                </a:solidFill>
                <a:effectLst>
                  <a:outerShdw blurRad="38100" dist="38100" dir="2700000" algn="tl">
                    <a:srgbClr val="C0C0C0"/>
                  </a:outerShdw>
                </a:effectLst>
                <a:latin typeface="Times New Roman" pitchFamily="18" charset="0"/>
              </a:rPr>
              <a:t>同一时刻</a:t>
            </a:r>
            <a:r>
              <a:rPr lang="zh-CN" altLang="en-US" dirty="0">
                <a:effectLst>
                  <a:outerShdw blurRad="38100" dist="38100" dir="2700000" algn="tl">
                    <a:srgbClr val="C0C0C0"/>
                  </a:outerShdw>
                </a:effectLst>
                <a:latin typeface="Times New Roman" pitchFamily="18" charset="0"/>
              </a:rPr>
              <a:t>发生</a:t>
            </a:r>
            <a:r>
              <a:rPr lang="zh-CN" altLang="en-US" dirty="0">
                <a:effectLst>
                  <a:outerShdw blurRad="38100" dist="38100" dir="2700000" algn="tl">
                    <a:srgbClr val="C0C0C0"/>
                  </a:outerShdw>
                </a:effectLst>
                <a:latin typeface="Times New Roman" pitchFamily="18" charset="0"/>
                <a:ea typeface="宋体" charset="-122"/>
              </a:rPr>
              <a:t>；</a:t>
            </a:r>
          </a:p>
          <a:p>
            <a:pPr>
              <a:spcBef>
                <a:spcPct val="15000"/>
              </a:spcBef>
            </a:pPr>
            <a:r>
              <a:rPr lang="zh-CN" altLang="en-US" dirty="0">
                <a:effectLst>
                  <a:outerShdw blurRad="38100" dist="38100" dir="2700000" algn="tl">
                    <a:srgbClr val="C0C0C0"/>
                  </a:outerShdw>
                </a:effectLst>
                <a:latin typeface="Times New Roman" pitchFamily="18" charset="0"/>
                <a:ea typeface="宋体" charset="-122"/>
              </a:rPr>
              <a:t>    </a:t>
            </a:r>
            <a:r>
              <a:rPr lang="en-US" altLang="zh-CN" dirty="0">
                <a:effectLst>
                  <a:outerShdw blurRad="38100" dist="38100" dir="2700000" algn="tl">
                    <a:srgbClr val="C0C0C0"/>
                  </a:outerShdw>
                </a:effectLst>
                <a:latin typeface="Times New Roman" pitchFamily="18" charset="0"/>
                <a:ea typeface="宋体" charset="-122"/>
              </a:rPr>
              <a:t>2</a:t>
            </a:r>
            <a:r>
              <a:rPr lang="zh-CN" altLang="en-US" dirty="0">
                <a:effectLst>
                  <a:outerShdw blurRad="38100" dist="38100" dir="2700000" algn="tl">
                    <a:srgbClr val="C0C0C0"/>
                  </a:outerShdw>
                </a:effectLst>
                <a:latin typeface="Times New Roman" pitchFamily="18" charset="0"/>
                <a:ea typeface="宋体" charset="-122"/>
              </a:rPr>
              <a:t>）</a:t>
            </a:r>
            <a:r>
              <a:rPr lang="zh-CN" altLang="en-US" dirty="0">
                <a:solidFill>
                  <a:srgbClr val="CC3300"/>
                </a:solidFill>
                <a:effectLst>
                  <a:outerShdw blurRad="38100" dist="38100" dir="2700000" algn="tl">
                    <a:srgbClr val="C0C0C0"/>
                  </a:outerShdw>
                </a:effectLst>
                <a:latin typeface="Times New Roman" pitchFamily="18" charset="0"/>
                <a:ea typeface="华文新魏" pitchFamily="2" charset="-122"/>
              </a:rPr>
              <a:t>并发性</a:t>
            </a:r>
            <a:r>
              <a:rPr lang="zh-CN" altLang="en-US" dirty="0">
                <a:effectLst>
                  <a:outerShdw blurRad="38100" dist="38100" dir="2700000" algn="tl">
                    <a:srgbClr val="C0C0C0"/>
                  </a:outerShdw>
                </a:effectLst>
                <a:latin typeface="Times New Roman" pitchFamily="18" charset="0"/>
                <a:ea typeface="宋体" charset="-122"/>
              </a:rPr>
              <a:t>：</a:t>
            </a:r>
            <a:r>
              <a:rPr lang="zh-CN" altLang="en-US" dirty="0">
                <a:effectLst>
                  <a:outerShdw blurRad="38100" dist="38100" dir="2700000" algn="tl">
                    <a:srgbClr val="C0C0C0"/>
                  </a:outerShdw>
                </a:effectLst>
                <a:latin typeface="Times New Roman" pitchFamily="18" charset="0"/>
              </a:rPr>
              <a:t>两个以上事件在</a:t>
            </a:r>
            <a:r>
              <a:rPr lang="zh-CN" altLang="en-US" i="1" u="sng" dirty="0">
                <a:solidFill>
                  <a:srgbClr val="0000FF"/>
                </a:solidFill>
                <a:effectLst>
                  <a:outerShdw blurRad="38100" dist="38100" dir="2700000" algn="tl">
                    <a:srgbClr val="C0C0C0"/>
                  </a:outerShdw>
                </a:effectLst>
                <a:latin typeface="Times New Roman" pitchFamily="18" charset="0"/>
              </a:rPr>
              <a:t>同一时间间隔内</a:t>
            </a:r>
            <a:r>
              <a:rPr lang="zh-CN" altLang="en-US" dirty="0">
                <a:effectLst>
                  <a:outerShdw blurRad="38100" dist="38100" dir="2700000" algn="tl">
                    <a:srgbClr val="C0C0C0"/>
                  </a:outerShdw>
                </a:effectLst>
                <a:latin typeface="Times New Roman" pitchFamily="18" charset="0"/>
              </a:rPr>
              <a:t>发生</a:t>
            </a:r>
            <a:r>
              <a:rPr lang="zh-CN" altLang="en-US" dirty="0">
                <a:effectLst>
                  <a:outerShdw blurRad="38100" dist="38100" dir="2700000" algn="tl">
                    <a:srgbClr val="C0C0C0"/>
                  </a:outerShdw>
                </a:effectLst>
                <a:latin typeface="Times New Roman" pitchFamily="18" charset="0"/>
                <a:ea typeface="宋体" charset="-122"/>
              </a:rPr>
              <a:t>。</a:t>
            </a:r>
          </a:p>
          <a:p>
            <a:pPr>
              <a:spcBef>
                <a:spcPct val="15000"/>
              </a:spcBef>
            </a:pPr>
            <a:endParaRPr lang="zh-CN" altLang="en-US" sz="900" dirty="0">
              <a:effectLst>
                <a:outerShdw blurRad="38100" dist="38100" dir="2700000" algn="tl">
                  <a:srgbClr val="C0C0C0"/>
                </a:outerShdw>
              </a:effectLst>
              <a:latin typeface="Times New Roman" pitchFamily="18" charset="0"/>
              <a:ea typeface="宋体" charset="-122"/>
            </a:endParaRPr>
          </a:p>
          <a:p>
            <a:pPr>
              <a:spcBef>
                <a:spcPct val="15000"/>
              </a:spcBef>
            </a:pPr>
            <a:r>
              <a:rPr lang="zh-CN" altLang="en-US" dirty="0">
                <a:effectLst>
                  <a:outerShdw blurRad="38100" dist="38100" dir="2700000" algn="tl">
                    <a:srgbClr val="C0C0C0"/>
                  </a:outerShdw>
                </a:effectLst>
                <a:latin typeface="Times New Roman" pitchFamily="18" charset="0"/>
                <a:ea typeface="宋体" charset="-122"/>
              </a:rPr>
              <a:t>    </a:t>
            </a:r>
            <a:r>
              <a:rPr lang="en-US" altLang="zh-CN" dirty="0">
                <a:effectLst>
                  <a:outerShdw blurRad="38100" dist="38100" dir="2700000" algn="tl">
                    <a:srgbClr val="C0C0C0"/>
                  </a:outerShdw>
                </a:effectLst>
                <a:latin typeface="Times New Roman" pitchFamily="18" charset="0"/>
                <a:ea typeface="宋体" charset="-122"/>
              </a:rPr>
              <a:t>1</a:t>
            </a:r>
            <a:r>
              <a:rPr lang="zh-CN" altLang="en-US" dirty="0">
                <a:effectLst>
                  <a:outerShdw blurRad="38100" dist="38100" dir="2700000" algn="tl">
                    <a:srgbClr val="C0C0C0"/>
                  </a:outerShdw>
                </a:effectLst>
                <a:latin typeface="Times New Roman" pitchFamily="18" charset="0"/>
                <a:ea typeface="宋体" charset="-122"/>
              </a:rPr>
              <a:t>）</a:t>
            </a:r>
            <a:r>
              <a:rPr lang="zh-CN" altLang="en-US" dirty="0">
                <a:solidFill>
                  <a:srgbClr val="0000FF"/>
                </a:solidFill>
                <a:effectLst>
                  <a:outerShdw blurRad="38100" dist="38100" dir="2700000" algn="tl">
                    <a:srgbClr val="C0C0C0"/>
                  </a:outerShdw>
                </a:effectLst>
                <a:latin typeface="方正姚体" pitchFamily="2" charset="-122"/>
                <a:ea typeface="方正姚体" pitchFamily="2" charset="-122"/>
              </a:rPr>
              <a:t>时间并行</a:t>
            </a:r>
            <a:r>
              <a:rPr lang="zh-CN" altLang="en-US" dirty="0">
                <a:effectLst>
                  <a:outerShdw blurRad="38100" dist="38100" dir="2700000" algn="tl">
                    <a:srgbClr val="C0C0C0"/>
                  </a:outerShdw>
                </a:effectLst>
                <a:latin typeface="Times New Roman" pitchFamily="18" charset="0"/>
                <a:ea typeface="宋体" charset="-122"/>
              </a:rPr>
              <a:t>：</a:t>
            </a:r>
            <a:r>
              <a:rPr lang="zh-CN" altLang="en-US" dirty="0">
                <a:solidFill>
                  <a:srgbClr val="FF3300"/>
                </a:solidFill>
                <a:effectLst>
                  <a:outerShdw blurRad="38100" dist="38100" dir="2700000" algn="tl">
                    <a:srgbClr val="C0C0C0"/>
                  </a:outerShdw>
                </a:effectLst>
                <a:latin typeface="方正姚体" pitchFamily="2" charset="-122"/>
                <a:ea typeface="方正姚体" pitchFamily="2" charset="-122"/>
              </a:rPr>
              <a:t>时间重叠</a:t>
            </a:r>
            <a:r>
              <a:rPr lang="zh-CN" altLang="en-US" dirty="0">
                <a:effectLst>
                  <a:outerShdw blurRad="38100" dist="38100" dir="2700000" algn="tl">
                    <a:srgbClr val="C0C0C0"/>
                  </a:outerShdw>
                </a:effectLst>
                <a:latin typeface="Times New Roman" pitchFamily="18" charset="0"/>
                <a:ea typeface="宋体" charset="-122"/>
              </a:rPr>
              <a:t>，</a:t>
            </a:r>
            <a:r>
              <a:rPr lang="zh-CN" altLang="en-US" dirty="0">
                <a:effectLst>
                  <a:outerShdw blurRad="38100" dist="38100" dir="2700000" algn="tl">
                    <a:srgbClr val="C0C0C0"/>
                  </a:outerShdw>
                </a:effectLst>
                <a:latin typeface="Times New Roman" pitchFamily="18" charset="0"/>
              </a:rPr>
              <a:t>让多个处理过程在时间上相互错开，轮流重叠地使用同一套硬件设备的各个部分，以加快硬件周转而赢得速度。</a:t>
            </a:r>
          </a:p>
        </p:txBody>
      </p:sp>
      <p:sp>
        <p:nvSpPr>
          <p:cNvPr id="181256" name="Text Box 8"/>
          <p:cNvSpPr txBox="1">
            <a:spLocks noChangeArrowheads="1"/>
          </p:cNvSpPr>
          <p:nvPr/>
        </p:nvSpPr>
        <p:spPr bwMode="auto">
          <a:xfrm>
            <a:off x="228600" y="4581525"/>
            <a:ext cx="8610600" cy="2806922"/>
          </a:xfrm>
          <a:prstGeom prst="rect">
            <a:avLst/>
          </a:prstGeom>
          <a:noFill/>
          <a:ln w="76200">
            <a:noFill/>
            <a:miter lim="800000"/>
            <a:headEnd/>
            <a:tailEnd/>
          </a:ln>
          <a:effectLst/>
        </p:spPr>
        <p:txBody>
          <a:bodyPr>
            <a:spAutoFit/>
          </a:bodyPr>
          <a:lstStyle/>
          <a:p>
            <a:pPr>
              <a:spcBef>
                <a:spcPct val="15000"/>
              </a:spcBef>
            </a:pPr>
            <a:r>
              <a:rPr lang="en-US" altLang="zh-CN" dirty="0">
                <a:effectLst>
                  <a:outerShdw blurRad="38100" dist="38100" dir="2700000" algn="tl">
                    <a:srgbClr val="C0C0C0"/>
                  </a:outerShdw>
                </a:effectLst>
                <a:latin typeface="Times New Roman" pitchFamily="18" charset="0"/>
                <a:ea typeface="宋体" charset="-122"/>
              </a:rPr>
              <a:t>    2</a:t>
            </a:r>
            <a:r>
              <a:rPr lang="zh-CN" altLang="en-US" dirty="0">
                <a:effectLst>
                  <a:outerShdw blurRad="38100" dist="38100" dir="2700000" algn="tl">
                    <a:srgbClr val="C0C0C0"/>
                  </a:outerShdw>
                </a:effectLst>
                <a:latin typeface="Times New Roman" pitchFamily="18" charset="0"/>
                <a:ea typeface="宋体" charset="-122"/>
              </a:rPr>
              <a:t>）</a:t>
            </a:r>
            <a:r>
              <a:rPr lang="zh-CN" altLang="en-US" dirty="0">
                <a:solidFill>
                  <a:srgbClr val="0000FF"/>
                </a:solidFill>
                <a:effectLst>
                  <a:outerShdw blurRad="38100" dist="38100" dir="2700000" algn="tl">
                    <a:srgbClr val="C0C0C0"/>
                  </a:outerShdw>
                </a:effectLst>
                <a:latin typeface="方正姚体" pitchFamily="2" charset="-122"/>
                <a:ea typeface="方正姚体" pitchFamily="2" charset="-122"/>
              </a:rPr>
              <a:t>空间并行</a:t>
            </a:r>
            <a:r>
              <a:rPr lang="zh-CN" altLang="en-US" dirty="0">
                <a:effectLst>
                  <a:outerShdw blurRad="38100" dist="38100" dir="2700000" algn="tl">
                    <a:srgbClr val="C0C0C0"/>
                  </a:outerShdw>
                </a:effectLst>
                <a:latin typeface="Times New Roman" pitchFamily="18" charset="0"/>
                <a:ea typeface="宋体" charset="-122"/>
              </a:rPr>
              <a:t>：</a:t>
            </a:r>
            <a:r>
              <a:rPr lang="zh-CN" altLang="en-US" dirty="0">
                <a:solidFill>
                  <a:srgbClr val="FF3300"/>
                </a:solidFill>
                <a:effectLst>
                  <a:outerShdw blurRad="38100" dist="38100" dir="2700000" algn="tl">
                    <a:srgbClr val="C0C0C0"/>
                  </a:outerShdw>
                </a:effectLst>
                <a:latin typeface="方正姚体" pitchFamily="2" charset="-122"/>
                <a:ea typeface="方正姚体" pitchFamily="2" charset="-122"/>
              </a:rPr>
              <a:t>资源重复</a:t>
            </a:r>
            <a:r>
              <a:rPr lang="zh-CN" altLang="en-US" dirty="0">
                <a:effectLst>
                  <a:outerShdw blurRad="38100" dist="38100" dir="2700000" algn="tl">
                    <a:srgbClr val="C0C0C0"/>
                  </a:outerShdw>
                </a:effectLst>
                <a:latin typeface="Times New Roman" pitchFamily="18" charset="0"/>
                <a:ea typeface="宋体" charset="-122"/>
              </a:rPr>
              <a:t>，</a:t>
            </a:r>
            <a:r>
              <a:rPr lang="zh-CN" altLang="en-US" dirty="0">
                <a:effectLst>
                  <a:outerShdw blurRad="38100" dist="38100" dir="2700000" algn="tl">
                    <a:srgbClr val="C0C0C0"/>
                  </a:outerShdw>
                </a:effectLst>
                <a:latin typeface="Times New Roman" pitchFamily="18" charset="0"/>
              </a:rPr>
              <a:t>以“数量取胜”来提高计算机的处理速度。当前的空间并行主要体现在多</a:t>
            </a:r>
            <a:r>
              <a:rPr lang="en-US" altLang="zh-CN" dirty="0">
                <a:effectLst>
                  <a:outerShdw blurRad="38100" dist="38100" dir="2700000" algn="tl">
                    <a:srgbClr val="C0C0C0"/>
                  </a:outerShdw>
                </a:effectLst>
                <a:latin typeface="Times New Roman" pitchFamily="18" charset="0"/>
              </a:rPr>
              <a:t>CPU</a:t>
            </a:r>
            <a:r>
              <a:rPr lang="zh-CN" altLang="en-US" dirty="0">
                <a:effectLst>
                  <a:outerShdw blurRad="38100" dist="38100" dir="2700000" algn="tl">
                    <a:srgbClr val="C0C0C0"/>
                  </a:outerShdw>
                </a:effectLst>
                <a:latin typeface="Times New Roman" pitchFamily="18" charset="0"/>
              </a:rPr>
              <a:t>和多计算机系统，在单处理机系统中也得到广泛的应用</a:t>
            </a:r>
            <a:r>
              <a:rPr lang="zh-CN" altLang="en-US" dirty="0">
                <a:effectLst>
                  <a:outerShdw blurRad="38100" dist="38100" dir="2700000" algn="tl">
                    <a:srgbClr val="C0C0C0"/>
                  </a:outerShdw>
                </a:effectLst>
                <a:latin typeface="Times New Roman" pitchFamily="18" charset="0"/>
                <a:ea typeface="宋体" charset="-122"/>
              </a:rPr>
              <a:t>。</a:t>
            </a:r>
            <a:endParaRPr lang="en-US" altLang="zh-CN" dirty="0">
              <a:effectLst>
                <a:outerShdw blurRad="38100" dist="38100" dir="2700000" algn="tl">
                  <a:srgbClr val="C0C0C0"/>
                </a:outerShdw>
              </a:effectLst>
              <a:latin typeface="Times New Roman" pitchFamily="18" charset="0"/>
              <a:ea typeface="宋体" charset="-122"/>
            </a:endParaRPr>
          </a:p>
          <a:p>
            <a:pPr>
              <a:spcBef>
                <a:spcPct val="15000"/>
              </a:spcBef>
            </a:pPr>
            <a:r>
              <a:rPr lang="en-US" altLang="zh-CN" dirty="0">
                <a:effectLst>
                  <a:outerShdw blurRad="38100" dist="38100" dir="2700000" algn="tl">
                    <a:srgbClr val="C0C0C0"/>
                  </a:outerShdw>
                </a:effectLst>
                <a:latin typeface="Times New Roman" pitchFamily="18" charset="0"/>
                <a:ea typeface="宋体" charset="-122"/>
              </a:rPr>
              <a:t>3</a:t>
            </a:r>
            <a:r>
              <a:rPr lang="zh-CN" altLang="en-US" dirty="0">
                <a:effectLst>
                  <a:outerShdw blurRad="38100" dist="38100" dir="2700000" algn="tl">
                    <a:srgbClr val="C0C0C0"/>
                  </a:outerShdw>
                </a:effectLst>
                <a:latin typeface="Times New Roman" pitchFamily="18" charset="0"/>
                <a:ea typeface="宋体" charset="-122"/>
              </a:rPr>
              <a:t>）</a:t>
            </a:r>
            <a:r>
              <a:rPr lang="zh-CN" altLang="en-US" dirty="0">
                <a:solidFill>
                  <a:srgbClr val="0000FF"/>
                </a:solidFill>
                <a:effectLst>
                  <a:outerShdw blurRad="38100" dist="38100" dir="2700000" algn="tl">
                    <a:srgbClr val="C0C0C0"/>
                  </a:outerShdw>
                </a:effectLst>
                <a:latin typeface="方正姚体" pitchFamily="2" charset="-122"/>
                <a:ea typeface="方正姚体" pitchFamily="2" charset="-122"/>
              </a:rPr>
              <a:t>时间</a:t>
            </a:r>
            <a:r>
              <a:rPr lang="en-US" altLang="zh-CN" dirty="0">
                <a:solidFill>
                  <a:srgbClr val="0000FF"/>
                </a:solidFill>
                <a:effectLst>
                  <a:outerShdw blurRad="38100" dist="38100" dir="2700000" algn="tl">
                    <a:srgbClr val="C0C0C0"/>
                  </a:outerShdw>
                </a:effectLst>
                <a:latin typeface="方正姚体" pitchFamily="2" charset="-122"/>
                <a:ea typeface="方正姚体" pitchFamily="2" charset="-122"/>
              </a:rPr>
              <a:t>+</a:t>
            </a:r>
            <a:r>
              <a:rPr lang="zh-CN" altLang="en-US" dirty="0">
                <a:solidFill>
                  <a:srgbClr val="0000FF"/>
                </a:solidFill>
                <a:effectLst>
                  <a:outerShdw blurRad="38100" dist="38100" dir="2700000" algn="tl">
                    <a:srgbClr val="C0C0C0"/>
                  </a:outerShdw>
                </a:effectLst>
                <a:latin typeface="方正姚体" pitchFamily="2" charset="-122"/>
                <a:ea typeface="方正姚体" pitchFamily="2" charset="-122"/>
              </a:rPr>
              <a:t>空间并行</a:t>
            </a:r>
            <a:r>
              <a:rPr lang="zh-CN" altLang="en-US" dirty="0">
                <a:effectLst>
                  <a:outerShdw blurRad="38100" dist="38100" dir="2700000" algn="tl">
                    <a:srgbClr val="C0C0C0"/>
                  </a:outerShdw>
                </a:effectLst>
                <a:latin typeface="Times New Roman" pitchFamily="18" charset="0"/>
                <a:ea typeface="宋体" charset="-122"/>
              </a:rPr>
              <a:t>：</a:t>
            </a:r>
            <a:r>
              <a:rPr lang="zh-CN" altLang="en-US" dirty="0">
                <a:effectLst>
                  <a:outerShdw blurRad="38100" dist="38100" dir="2700000" algn="tl">
                    <a:srgbClr val="C0C0C0"/>
                  </a:outerShdw>
                </a:effectLst>
                <a:latin typeface="方正姚体" pitchFamily="2" charset="-122"/>
                <a:ea typeface="方正姚体" pitchFamily="2" charset="-122"/>
              </a:rPr>
              <a:t>时间重叠和资源重复的综合应用</a:t>
            </a:r>
            <a:r>
              <a:rPr lang="zh-CN" altLang="en-US" dirty="0">
                <a:effectLst>
                  <a:outerShdw blurRad="38100" dist="38100" dir="2700000" algn="tl">
                    <a:srgbClr val="C0C0C0"/>
                  </a:outerShdw>
                </a:effectLst>
                <a:latin typeface="Times New Roman" pitchFamily="18" charset="0"/>
                <a:ea typeface="宋体" charset="-122"/>
              </a:rPr>
              <a:t>。</a:t>
            </a:r>
            <a:endParaRPr lang="zh-CN" altLang="en-US" dirty="0">
              <a:effectLst>
                <a:outerShdw blurRad="38100" dist="38100" dir="2700000" algn="tl">
                  <a:srgbClr val="C0C0C0"/>
                </a:outerShdw>
              </a:effectLst>
              <a:latin typeface="Times New Roman" pitchFamily="18" charset="0"/>
            </a:endParaRPr>
          </a:p>
          <a:p>
            <a:pPr>
              <a:spcBef>
                <a:spcPct val="15000"/>
              </a:spcBef>
            </a:pPr>
            <a:endParaRPr lang="zh-CN" altLang="en-US" dirty="0">
              <a:effectLst>
                <a:outerShdw blurRad="38100" dist="38100" dir="2700000" algn="tl">
                  <a:srgbClr val="C0C0C0"/>
                </a:outerShdw>
              </a:effectLst>
              <a:latin typeface="Times New Roman" pitchFamily="18" charset="0"/>
            </a:endParaRPr>
          </a:p>
        </p:txBody>
      </p:sp>
      <p:sp>
        <p:nvSpPr>
          <p:cNvPr id="181257" name="Rectangle 9"/>
          <p:cNvSpPr>
            <a:spLocks noGrp="1" noChangeArrowheads="1"/>
          </p:cNvSpPr>
          <p:nvPr>
            <p:ph type="title" idx="4294967295"/>
          </p:nvPr>
        </p:nvSpPr>
        <p:spPr>
          <a:xfrm>
            <a:off x="685800" y="-76200"/>
            <a:ext cx="7772400" cy="1143000"/>
          </a:xfrm>
        </p:spPr>
        <p:txBody>
          <a:bodyPr/>
          <a:lstStyle/>
          <a:p>
            <a:r>
              <a:rPr lang="en-US" altLang="zh-CN" sz="5400" b="1" dirty="0">
                <a:solidFill>
                  <a:srgbClr val="CC3300"/>
                </a:solidFill>
                <a:effectLst>
                  <a:outerShdw blurRad="38100" dist="38100" dir="2700000" algn="tl">
                    <a:srgbClr val="C0C0C0"/>
                  </a:outerShdw>
                </a:effectLst>
                <a:latin typeface="方正姚体" pitchFamily="2" charset="-122"/>
                <a:ea typeface="方正姚体" pitchFamily="2" charset="-122"/>
              </a:rPr>
              <a:t>5. 7 </a:t>
            </a:r>
            <a:r>
              <a:rPr lang="zh-CN" altLang="en-US" sz="5400" b="1" dirty="0">
                <a:solidFill>
                  <a:srgbClr val="CC3300"/>
                </a:solidFill>
                <a:effectLst>
                  <a:outerShdw blurRad="38100" dist="38100" dir="2700000" algn="tl">
                    <a:srgbClr val="C0C0C0"/>
                  </a:outerShdw>
                </a:effectLst>
                <a:latin typeface="方正姚体" pitchFamily="2" charset="-122"/>
                <a:ea typeface="方正姚体" pitchFamily="2" charset="-122"/>
              </a:rPr>
              <a:t>流水性 </a:t>
            </a:r>
            <a:r>
              <a:rPr lang="en-US" altLang="zh-CN" sz="5400" b="1" dirty="0">
                <a:solidFill>
                  <a:srgbClr val="CC3300"/>
                </a:solidFill>
                <a:effectLst>
                  <a:outerShdw blurRad="38100" dist="38100" dir="2700000" algn="tl">
                    <a:srgbClr val="C0C0C0"/>
                  </a:outerShdw>
                </a:effectLst>
                <a:latin typeface="方正姚体" pitchFamily="2" charset="-122"/>
                <a:ea typeface="方正姚体" pitchFamily="2" charset="-122"/>
              </a:rPr>
              <a:t>CPU</a:t>
            </a:r>
            <a:endParaRPr lang="en-US" altLang="zh-CN" dirty="0"/>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4481" name="Picture 1"/>
          <p:cNvPicPr>
            <a:picLocks noChangeAspect="1" noChangeArrowheads="1"/>
          </p:cNvPicPr>
          <p:nvPr/>
        </p:nvPicPr>
        <p:blipFill>
          <a:blip r:embed="rId2"/>
          <a:srcRect/>
          <a:stretch>
            <a:fillRect/>
          </a:stretch>
        </p:blipFill>
        <p:spPr bwMode="auto">
          <a:xfrm>
            <a:off x="109538" y="271463"/>
            <a:ext cx="8924925" cy="6315075"/>
          </a:xfrm>
          <a:prstGeom prst="rect">
            <a:avLst/>
          </a:prstGeom>
          <a:noFill/>
          <a:ln w="9525">
            <a:noFill/>
            <a:miter lim="800000"/>
            <a:headEnd/>
            <a:tailEnd/>
          </a:ln>
          <a:effectLst/>
        </p:spPr>
      </p:pic>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Text Box 2"/>
          <p:cNvSpPr txBox="1">
            <a:spLocks noChangeArrowheads="1"/>
          </p:cNvSpPr>
          <p:nvPr/>
        </p:nvSpPr>
        <p:spPr bwMode="auto">
          <a:xfrm>
            <a:off x="179512" y="692696"/>
            <a:ext cx="8424863" cy="701675"/>
          </a:xfrm>
          <a:prstGeom prst="rect">
            <a:avLst/>
          </a:prstGeom>
          <a:noFill/>
          <a:ln w="9525">
            <a:noFill/>
            <a:miter lim="800000"/>
            <a:headEnd/>
            <a:tailEnd/>
          </a:ln>
          <a:effectLst/>
        </p:spPr>
        <p:txBody>
          <a:bodyPr anchor="ctr">
            <a:spAutoFit/>
          </a:bodyPr>
          <a:lstStyle/>
          <a:p>
            <a:pPr>
              <a:spcBef>
                <a:spcPct val="0"/>
              </a:spcBef>
            </a:pPr>
            <a:r>
              <a:rPr lang="zh-CN" altLang="en-US" sz="4000" dirty="0">
                <a:solidFill>
                  <a:srgbClr val="3333FF"/>
                </a:solidFill>
                <a:latin typeface="Times New Roman" pitchFamily="18" charset="0"/>
                <a:ea typeface="宋体" pitchFamily="2" charset="-122"/>
              </a:rPr>
              <a:t>流水中指令级并行性的进一步开发</a:t>
            </a:r>
          </a:p>
        </p:txBody>
      </p:sp>
      <p:sp>
        <p:nvSpPr>
          <p:cNvPr id="342020" name="Text Box 4"/>
          <p:cNvSpPr txBox="1">
            <a:spLocks noChangeArrowheads="1"/>
          </p:cNvSpPr>
          <p:nvPr/>
        </p:nvSpPr>
        <p:spPr bwMode="auto">
          <a:xfrm>
            <a:off x="395288" y="2781300"/>
            <a:ext cx="4835525" cy="579438"/>
          </a:xfrm>
          <a:prstGeom prst="rect">
            <a:avLst/>
          </a:prstGeom>
          <a:noFill/>
          <a:ln w="9525">
            <a:noFill/>
            <a:miter lim="800000"/>
            <a:headEnd/>
            <a:tailEnd/>
          </a:ln>
          <a:effectLst/>
        </p:spPr>
        <p:txBody>
          <a:bodyPr anchor="ctr">
            <a:spAutoFit/>
          </a:bodyPr>
          <a:lstStyle/>
          <a:p>
            <a:pPr>
              <a:spcBef>
                <a:spcPct val="0"/>
              </a:spcBef>
            </a:pPr>
            <a:r>
              <a:rPr lang="zh-CN" altLang="en-US" sz="3200" dirty="0">
                <a:solidFill>
                  <a:srgbClr val="3333FF"/>
                </a:solidFill>
                <a:latin typeface="Times New Roman" pitchFamily="18" charset="0"/>
                <a:ea typeface="宋体" pitchFamily="2" charset="-122"/>
              </a:rPr>
              <a:t>超标量方法</a:t>
            </a:r>
          </a:p>
        </p:txBody>
      </p:sp>
      <p:sp>
        <p:nvSpPr>
          <p:cNvPr id="342021" name="Text Box 5"/>
          <p:cNvSpPr txBox="1">
            <a:spLocks noChangeArrowheads="1"/>
          </p:cNvSpPr>
          <p:nvPr/>
        </p:nvSpPr>
        <p:spPr bwMode="auto">
          <a:xfrm>
            <a:off x="900113" y="3789363"/>
            <a:ext cx="5692775" cy="579437"/>
          </a:xfrm>
          <a:prstGeom prst="rect">
            <a:avLst/>
          </a:prstGeom>
          <a:noFill/>
          <a:ln w="9525">
            <a:noFill/>
            <a:miter lim="800000"/>
            <a:headEnd/>
            <a:tailEnd/>
          </a:ln>
          <a:effectLst/>
        </p:spPr>
        <p:txBody>
          <a:bodyPr wrap="none" anchor="ctr">
            <a:spAutoFit/>
          </a:bodyPr>
          <a:lstStyle/>
          <a:p>
            <a:pPr algn="ctr">
              <a:spcBef>
                <a:spcPct val="0"/>
              </a:spcBef>
            </a:pPr>
            <a:r>
              <a:rPr lang="zh-CN" altLang="en-US" sz="3200" dirty="0">
                <a:latin typeface="Times New Roman" pitchFamily="18" charset="0"/>
                <a:ea typeface="宋体" pitchFamily="2" charset="-122"/>
              </a:rPr>
              <a:t>每个时钟周期内能启动</a:t>
            </a:r>
            <a:r>
              <a:rPr lang="en-US" altLang="zh-CN" sz="3200" dirty="0">
                <a:latin typeface="Times New Roman" pitchFamily="18" charset="0"/>
                <a:ea typeface="宋体" pitchFamily="2" charset="-122"/>
              </a:rPr>
              <a:t>n</a:t>
            </a:r>
            <a:r>
              <a:rPr lang="zh-CN" altLang="en-US" sz="3200" dirty="0">
                <a:latin typeface="Times New Roman" pitchFamily="18" charset="0"/>
                <a:ea typeface="宋体" pitchFamily="2" charset="-122"/>
              </a:rPr>
              <a:t>条指令</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2020"/>
                                        </p:tgtEl>
                                        <p:attrNameLst>
                                          <p:attrName>style.visibility</p:attrName>
                                        </p:attrNameLst>
                                      </p:cBhvr>
                                      <p:to>
                                        <p:strVal val="visible"/>
                                      </p:to>
                                    </p:set>
                                    <p:anim calcmode="lin" valueType="num">
                                      <p:cBhvr additive="base">
                                        <p:cTn id="7" dur="500" fill="hold"/>
                                        <p:tgtEl>
                                          <p:spTgt spid="342020"/>
                                        </p:tgtEl>
                                        <p:attrNameLst>
                                          <p:attrName>ppt_x</p:attrName>
                                        </p:attrNameLst>
                                      </p:cBhvr>
                                      <p:tavLst>
                                        <p:tav tm="0">
                                          <p:val>
                                            <p:strVal val="0-#ppt_w/2"/>
                                          </p:val>
                                        </p:tav>
                                        <p:tav tm="100000">
                                          <p:val>
                                            <p:strVal val="#ppt_x"/>
                                          </p:val>
                                        </p:tav>
                                      </p:tavLst>
                                    </p:anim>
                                    <p:anim calcmode="lin" valueType="num">
                                      <p:cBhvr additive="base">
                                        <p:cTn id="8" dur="500" fill="hold"/>
                                        <p:tgtEl>
                                          <p:spTgt spid="34202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342021">
                                            <p:txEl>
                                              <p:pRg st="0" end="0"/>
                                            </p:txEl>
                                          </p:spTgt>
                                        </p:tgtEl>
                                        <p:attrNameLst>
                                          <p:attrName>style.visibility</p:attrName>
                                        </p:attrNameLst>
                                      </p:cBhvr>
                                      <p:to>
                                        <p:strVal val="visible"/>
                                      </p:to>
                                    </p:set>
                                    <p:animEffect transition="in" filter="box(out)">
                                      <p:cBhvr>
                                        <p:cTn id="13" dur="500"/>
                                        <p:tgtEl>
                                          <p:spTgt spid="342021">
                                            <p:txEl>
                                              <p:pRg st="0" end="0"/>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20" grpId="0" autoUpdateAnimBg="0"/>
      <p:bldP spid="342021"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14400" y="1268413"/>
            <a:ext cx="4648200" cy="4222750"/>
            <a:chOff x="576" y="672"/>
            <a:chExt cx="2928" cy="2660"/>
          </a:xfrm>
        </p:grpSpPr>
        <p:sp>
          <p:nvSpPr>
            <p:cNvPr id="345091" name="Rectangle 3"/>
            <p:cNvSpPr>
              <a:spLocks noChangeArrowheads="1"/>
            </p:cNvSpPr>
            <p:nvPr/>
          </p:nvSpPr>
          <p:spPr bwMode="auto">
            <a:xfrm>
              <a:off x="672" y="67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092" name="Rectangle 4"/>
            <p:cNvSpPr>
              <a:spLocks noChangeArrowheads="1"/>
            </p:cNvSpPr>
            <p:nvPr/>
          </p:nvSpPr>
          <p:spPr bwMode="auto">
            <a:xfrm>
              <a:off x="1056" y="67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093" name="Rectangle 5" descr="深色上对角线"/>
            <p:cNvSpPr>
              <a:spLocks noChangeArrowheads="1"/>
            </p:cNvSpPr>
            <p:nvPr/>
          </p:nvSpPr>
          <p:spPr bwMode="auto">
            <a:xfrm>
              <a:off x="1440" y="672"/>
              <a:ext cx="384" cy="240"/>
            </a:xfrm>
            <a:prstGeom prst="rect">
              <a:avLst/>
            </a:prstGeom>
            <a:pattFill prst="dkUpDiag">
              <a:fgClr>
                <a:schemeClr val="accent1"/>
              </a:fgClr>
              <a:bgClr>
                <a:schemeClr val="bg1"/>
              </a:bgClr>
            </a:pattFill>
            <a:ln w="9525">
              <a:solidFill>
                <a:schemeClr val="tx1"/>
              </a:solidFill>
              <a:miter lim="800000"/>
              <a:headEnd/>
              <a:tailEnd/>
            </a:ln>
            <a:effectLst/>
          </p:spPr>
          <p:txBody>
            <a:bodyPr wrap="none" anchor="ctr">
              <a:spAutoFit/>
            </a:bodyPr>
            <a:lstStyle/>
            <a:p>
              <a:endParaRPr lang="zh-CN" altLang="en-US"/>
            </a:p>
          </p:txBody>
        </p:sp>
        <p:sp>
          <p:nvSpPr>
            <p:cNvPr id="345094" name="Rectangle 6"/>
            <p:cNvSpPr>
              <a:spLocks noChangeArrowheads="1"/>
            </p:cNvSpPr>
            <p:nvPr/>
          </p:nvSpPr>
          <p:spPr bwMode="auto">
            <a:xfrm>
              <a:off x="1824" y="67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095" name="Rectangle 7"/>
            <p:cNvSpPr>
              <a:spLocks noChangeArrowheads="1"/>
            </p:cNvSpPr>
            <p:nvPr/>
          </p:nvSpPr>
          <p:spPr bwMode="auto">
            <a:xfrm>
              <a:off x="672" y="91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096" name="Rectangle 8"/>
            <p:cNvSpPr>
              <a:spLocks noChangeArrowheads="1"/>
            </p:cNvSpPr>
            <p:nvPr/>
          </p:nvSpPr>
          <p:spPr bwMode="auto">
            <a:xfrm>
              <a:off x="1056" y="91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097" name="Rectangle 9" descr="深色上对角线"/>
            <p:cNvSpPr>
              <a:spLocks noChangeArrowheads="1"/>
            </p:cNvSpPr>
            <p:nvPr/>
          </p:nvSpPr>
          <p:spPr bwMode="auto">
            <a:xfrm>
              <a:off x="1440" y="912"/>
              <a:ext cx="384" cy="240"/>
            </a:xfrm>
            <a:prstGeom prst="rect">
              <a:avLst/>
            </a:prstGeom>
            <a:pattFill prst="dkUpDiag">
              <a:fgClr>
                <a:schemeClr val="accent1"/>
              </a:fgClr>
              <a:bgClr>
                <a:schemeClr val="bg1"/>
              </a:bgClr>
            </a:pattFill>
            <a:ln w="9525">
              <a:solidFill>
                <a:schemeClr val="tx1"/>
              </a:solidFill>
              <a:miter lim="800000"/>
              <a:headEnd/>
              <a:tailEnd/>
            </a:ln>
            <a:effectLst/>
          </p:spPr>
          <p:txBody>
            <a:bodyPr wrap="none" anchor="ctr">
              <a:spAutoFit/>
            </a:bodyPr>
            <a:lstStyle/>
            <a:p>
              <a:endParaRPr lang="zh-CN" altLang="en-US"/>
            </a:p>
          </p:txBody>
        </p:sp>
        <p:sp>
          <p:nvSpPr>
            <p:cNvPr id="345098" name="Rectangle 10"/>
            <p:cNvSpPr>
              <a:spLocks noChangeArrowheads="1"/>
            </p:cNvSpPr>
            <p:nvPr/>
          </p:nvSpPr>
          <p:spPr bwMode="auto">
            <a:xfrm>
              <a:off x="1824" y="91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099" name="Rectangle 11"/>
            <p:cNvSpPr>
              <a:spLocks noChangeArrowheads="1"/>
            </p:cNvSpPr>
            <p:nvPr/>
          </p:nvSpPr>
          <p:spPr bwMode="auto">
            <a:xfrm>
              <a:off x="672" y="115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100" name="Rectangle 12"/>
            <p:cNvSpPr>
              <a:spLocks noChangeArrowheads="1"/>
            </p:cNvSpPr>
            <p:nvPr/>
          </p:nvSpPr>
          <p:spPr bwMode="auto">
            <a:xfrm>
              <a:off x="1056" y="115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101" name="Rectangle 13" descr="深色上对角线"/>
            <p:cNvSpPr>
              <a:spLocks noChangeArrowheads="1"/>
            </p:cNvSpPr>
            <p:nvPr/>
          </p:nvSpPr>
          <p:spPr bwMode="auto">
            <a:xfrm>
              <a:off x="1440" y="1152"/>
              <a:ext cx="384" cy="240"/>
            </a:xfrm>
            <a:prstGeom prst="rect">
              <a:avLst/>
            </a:prstGeom>
            <a:pattFill prst="dkUpDiag">
              <a:fgClr>
                <a:schemeClr val="accent1"/>
              </a:fgClr>
              <a:bgClr>
                <a:schemeClr val="bg1"/>
              </a:bgClr>
            </a:pattFill>
            <a:ln w="9525">
              <a:solidFill>
                <a:schemeClr val="tx1"/>
              </a:solidFill>
              <a:miter lim="800000"/>
              <a:headEnd/>
              <a:tailEnd/>
            </a:ln>
            <a:effectLst/>
          </p:spPr>
          <p:txBody>
            <a:bodyPr wrap="none" anchor="ctr">
              <a:spAutoFit/>
            </a:bodyPr>
            <a:lstStyle/>
            <a:p>
              <a:endParaRPr lang="zh-CN" altLang="en-US"/>
            </a:p>
          </p:txBody>
        </p:sp>
        <p:sp>
          <p:nvSpPr>
            <p:cNvPr id="345102" name="Rectangle 14"/>
            <p:cNvSpPr>
              <a:spLocks noChangeArrowheads="1"/>
            </p:cNvSpPr>
            <p:nvPr/>
          </p:nvSpPr>
          <p:spPr bwMode="auto">
            <a:xfrm>
              <a:off x="1824" y="115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103" name="Rectangle 15"/>
            <p:cNvSpPr>
              <a:spLocks noChangeArrowheads="1"/>
            </p:cNvSpPr>
            <p:nvPr/>
          </p:nvSpPr>
          <p:spPr bwMode="auto">
            <a:xfrm>
              <a:off x="1056" y="139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104" name="Rectangle 16"/>
            <p:cNvSpPr>
              <a:spLocks noChangeArrowheads="1"/>
            </p:cNvSpPr>
            <p:nvPr/>
          </p:nvSpPr>
          <p:spPr bwMode="auto">
            <a:xfrm>
              <a:off x="1440" y="139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105" name="Rectangle 17" descr="深色上对角线"/>
            <p:cNvSpPr>
              <a:spLocks noChangeArrowheads="1"/>
            </p:cNvSpPr>
            <p:nvPr/>
          </p:nvSpPr>
          <p:spPr bwMode="auto">
            <a:xfrm>
              <a:off x="1824" y="1392"/>
              <a:ext cx="384" cy="240"/>
            </a:xfrm>
            <a:prstGeom prst="rect">
              <a:avLst/>
            </a:prstGeom>
            <a:pattFill prst="dkUpDiag">
              <a:fgClr>
                <a:schemeClr val="accent1"/>
              </a:fgClr>
              <a:bgClr>
                <a:schemeClr val="bg1"/>
              </a:bgClr>
            </a:pattFill>
            <a:ln w="9525">
              <a:solidFill>
                <a:schemeClr val="tx1"/>
              </a:solidFill>
              <a:miter lim="800000"/>
              <a:headEnd/>
              <a:tailEnd/>
            </a:ln>
            <a:effectLst/>
          </p:spPr>
          <p:txBody>
            <a:bodyPr wrap="none" anchor="ctr">
              <a:spAutoFit/>
            </a:bodyPr>
            <a:lstStyle/>
            <a:p>
              <a:endParaRPr lang="zh-CN" altLang="en-US"/>
            </a:p>
          </p:txBody>
        </p:sp>
        <p:sp>
          <p:nvSpPr>
            <p:cNvPr id="345106" name="Rectangle 18"/>
            <p:cNvSpPr>
              <a:spLocks noChangeArrowheads="1"/>
            </p:cNvSpPr>
            <p:nvPr/>
          </p:nvSpPr>
          <p:spPr bwMode="auto">
            <a:xfrm>
              <a:off x="2208" y="139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107" name="Rectangle 19"/>
            <p:cNvSpPr>
              <a:spLocks noChangeArrowheads="1"/>
            </p:cNvSpPr>
            <p:nvPr/>
          </p:nvSpPr>
          <p:spPr bwMode="auto">
            <a:xfrm>
              <a:off x="1056" y="163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108" name="Rectangle 20"/>
            <p:cNvSpPr>
              <a:spLocks noChangeArrowheads="1"/>
            </p:cNvSpPr>
            <p:nvPr/>
          </p:nvSpPr>
          <p:spPr bwMode="auto">
            <a:xfrm>
              <a:off x="1440" y="163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109" name="Rectangle 21" descr="深色上对角线"/>
            <p:cNvSpPr>
              <a:spLocks noChangeArrowheads="1"/>
            </p:cNvSpPr>
            <p:nvPr/>
          </p:nvSpPr>
          <p:spPr bwMode="auto">
            <a:xfrm>
              <a:off x="1824" y="1632"/>
              <a:ext cx="384" cy="240"/>
            </a:xfrm>
            <a:prstGeom prst="rect">
              <a:avLst/>
            </a:prstGeom>
            <a:pattFill prst="dkUpDiag">
              <a:fgClr>
                <a:schemeClr val="accent1"/>
              </a:fgClr>
              <a:bgClr>
                <a:schemeClr val="bg1"/>
              </a:bgClr>
            </a:pattFill>
            <a:ln w="9525">
              <a:solidFill>
                <a:schemeClr val="tx1"/>
              </a:solidFill>
              <a:miter lim="800000"/>
              <a:headEnd/>
              <a:tailEnd/>
            </a:ln>
            <a:effectLst/>
          </p:spPr>
          <p:txBody>
            <a:bodyPr wrap="none" anchor="ctr">
              <a:spAutoFit/>
            </a:bodyPr>
            <a:lstStyle/>
            <a:p>
              <a:endParaRPr lang="zh-CN" altLang="en-US"/>
            </a:p>
          </p:txBody>
        </p:sp>
        <p:sp>
          <p:nvSpPr>
            <p:cNvPr id="345110" name="Rectangle 22"/>
            <p:cNvSpPr>
              <a:spLocks noChangeArrowheads="1"/>
            </p:cNvSpPr>
            <p:nvPr/>
          </p:nvSpPr>
          <p:spPr bwMode="auto">
            <a:xfrm>
              <a:off x="2208" y="163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111" name="Rectangle 23"/>
            <p:cNvSpPr>
              <a:spLocks noChangeArrowheads="1"/>
            </p:cNvSpPr>
            <p:nvPr/>
          </p:nvSpPr>
          <p:spPr bwMode="auto">
            <a:xfrm>
              <a:off x="1056" y="187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112" name="Rectangle 24"/>
            <p:cNvSpPr>
              <a:spLocks noChangeArrowheads="1"/>
            </p:cNvSpPr>
            <p:nvPr/>
          </p:nvSpPr>
          <p:spPr bwMode="auto">
            <a:xfrm>
              <a:off x="1440" y="187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113" name="Rectangle 25" descr="深色上对角线"/>
            <p:cNvSpPr>
              <a:spLocks noChangeArrowheads="1"/>
            </p:cNvSpPr>
            <p:nvPr/>
          </p:nvSpPr>
          <p:spPr bwMode="auto">
            <a:xfrm>
              <a:off x="1824" y="1872"/>
              <a:ext cx="384" cy="240"/>
            </a:xfrm>
            <a:prstGeom prst="rect">
              <a:avLst/>
            </a:prstGeom>
            <a:pattFill prst="dkUpDiag">
              <a:fgClr>
                <a:schemeClr val="accent1"/>
              </a:fgClr>
              <a:bgClr>
                <a:schemeClr val="bg1"/>
              </a:bgClr>
            </a:pattFill>
            <a:ln w="9525">
              <a:solidFill>
                <a:schemeClr val="tx1"/>
              </a:solidFill>
              <a:miter lim="800000"/>
              <a:headEnd/>
              <a:tailEnd/>
            </a:ln>
            <a:effectLst/>
          </p:spPr>
          <p:txBody>
            <a:bodyPr wrap="none" anchor="ctr">
              <a:spAutoFit/>
            </a:bodyPr>
            <a:lstStyle/>
            <a:p>
              <a:endParaRPr lang="zh-CN" altLang="en-US"/>
            </a:p>
          </p:txBody>
        </p:sp>
        <p:sp>
          <p:nvSpPr>
            <p:cNvPr id="345114" name="Rectangle 26"/>
            <p:cNvSpPr>
              <a:spLocks noChangeArrowheads="1"/>
            </p:cNvSpPr>
            <p:nvPr/>
          </p:nvSpPr>
          <p:spPr bwMode="auto">
            <a:xfrm>
              <a:off x="2208" y="187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115" name="Rectangle 27"/>
            <p:cNvSpPr>
              <a:spLocks noChangeArrowheads="1"/>
            </p:cNvSpPr>
            <p:nvPr/>
          </p:nvSpPr>
          <p:spPr bwMode="auto">
            <a:xfrm>
              <a:off x="1440" y="211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116" name="Rectangle 28"/>
            <p:cNvSpPr>
              <a:spLocks noChangeArrowheads="1"/>
            </p:cNvSpPr>
            <p:nvPr/>
          </p:nvSpPr>
          <p:spPr bwMode="auto">
            <a:xfrm>
              <a:off x="1824" y="211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117" name="Rectangle 29" descr="深色上对角线"/>
            <p:cNvSpPr>
              <a:spLocks noChangeArrowheads="1"/>
            </p:cNvSpPr>
            <p:nvPr/>
          </p:nvSpPr>
          <p:spPr bwMode="auto">
            <a:xfrm>
              <a:off x="2208" y="2112"/>
              <a:ext cx="384" cy="240"/>
            </a:xfrm>
            <a:prstGeom prst="rect">
              <a:avLst/>
            </a:prstGeom>
            <a:pattFill prst="dkUpDiag">
              <a:fgClr>
                <a:schemeClr val="accent1"/>
              </a:fgClr>
              <a:bgClr>
                <a:schemeClr val="bg1"/>
              </a:bgClr>
            </a:pattFill>
            <a:ln w="9525">
              <a:solidFill>
                <a:schemeClr val="tx1"/>
              </a:solidFill>
              <a:miter lim="800000"/>
              <a:headEnd/>
              <a:tailEnd/>
            </a:ln>
            <a:effectLst/>
          </p:spPr>
          <p:txBody>
            <a:bodyPr wrap="none" anchor="ctr">
              <a:spAutoFit/>
            </a:bodyPr>
            <a:lstStyle/>
            <a:p>
              <a:endParaRPr lang="zh-CN" altLang="en-US"/>
            </a:p>
          </p:txBody>
        </p:sp>
        <p:sp>
          <p:nvSpPr>
            <p:cNvPr id="345118" name="Rectangle 30"/>
            <p:cNvSpPr>
              <a:spLocks noChangeArrowheads="1"/>
            </p:cNvSpPr>
            <p:nvPr/>
          </p:nvSpPr>
          <p:spPr bwMode="auto">
            <a:xfrm>
              <a:off x="2592" y="211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119" name="Rectangle 31"/>
            <p:cNvSpPr>
              <a:spLocks noChangeArrowheads="1"/>
            </p:cNvSpPr>
            <p:nvPr/>
          </p:nvSpPr>
          <p:spPr bwMode="auto">
            <a:xfrm>
              <a:off x="1440" y="235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120" name="Rectangle 32"/>
            <p:cNvSpPr>
              <a:spLocks noChangeArrowheads="1"/>
            </p:cNvSpPr>
            <p:nvPr/>
          </p:nvSpPr>
          <p:spPr bwMode="auto">
            <a:xfrm>
              <a:off x="1824" y="235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121" name="Rectangle 33" descr="深色上对角线"/>
            <p:cNvSpPr>
              <a:spLocks noChangeArrowheads="1"/>
            </p:cNvSpPr>
            <p:nvPr/>
          </p:nvSpPr>
          <p:spPr bwMode="auto">
            <a:xfrm>
              <a:off x="2208" y="2352"/>
              <a:ext cx="384" cy="240"/>
            </a:xfrm>
            <a:prstGeom prst="rect">
              <a:avLst/>
            </a:prstGeom>
            <a:pattFill prst="dkUpDiag">
              <a:fgClr>
                <a:schemeClr val="accent1"/>
              </a:fgClr>
              <a:bgClr>
                <a:schemeClr val="bg1"/>
              </a:bgClr>
            </a:pattFill>
            <a:ln w="9525">
              <a:solidFill>
                <a:schemeClr val="tx1"/>
              </a:solidFill>
              <a:miter lim="800000"/>
              <a:headEnd/>
              <a:tailEnd/>
            </a:ln>
            <a:effectLst/>
          </p:spPr>
          <p:txBody>
            <a:bodyPr wrap="none" anchor="ctr">
              <a:spAutoFit/>
            </a:bodyPr>
            <a:lstStyle/>
            <a:p>
              <a:endParaRPr lang="zh-CN" altLang="en-US"/>
            </a:p>
          </p:txBody>
        </p:sp>
        <p:sp>
          <p:nvSpPr>
            <p:cNvPr id="345122" name="Rectangle 34"/>
            <p:cNvSpPr>
              <a:spLocks noChangeArrowheads="1"/>
            </p:cNvSpPr>
            <p:nvPr/>
          </p:nvSpPr>
          <p:spPr bwMode="auto">
            <a:xfrm>
              <a:off x="2592" y="235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123" name="Rectangle 35"/>
            <p:cNvSpPr>
              <a:spLocks noChangeArrowheads="1"/>
            </p:cNvSpPr>
            <p:nvPr/>
          </p:nvSpPr>
          <p:spPr bwMode="auto">
            <a:xfrm>
              <a:off x="1440" y="259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124" name="Rectangle 36"/>
            <p:cNvSpPr>
              <a:spLocks noChangeArrowheads="1"/>
            </p:cNvSpPr>
            <p:nvPr/>
          </p:nvSpPr>
          <p:spPr bwMode="auto">
            <a:xfrm>
              <a:off x="1824" y="259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125" name="Rectangle 37" descr="深色上对角线"/>
            <p:cNvSpPr>
              <a:spLocks noChangeArrowheads="1"/>
            </p:cNvSpPr>
            <p:nvPr/>
          </p:nvSpPr>
          <p:spPr bwMode="auto">
            <a:xfrm>
              <a:off x="2208" y="2592"/>
              <a:ext cx="384" cy="240"/>
            </a:xfrm>
            <a:prstGeom prst="rect">
              <a:avLst/>
            </a:prstGeom>
            <a:pattFill prst="dkUpDiag">
              <a:fgClr>
                <a:schemeClr val="accent1"/>
              </a:fgClr>
              <a:bgClr>
                <a:schemeClr val="bg1"/>
              </a:bgClr>
            </a:pattFill>
            <a:ln w="9525">
              <a:solidFill>
                <a:schemeClr val="tx1"/>
              </a:solidFill>
              <a:miter lim="800000"/>
              <a:headEnd/>
              <a:tailEnd/>
            </a:ln>
            <a:effectLst/>
          </p:spPr>
          <p:txBody>
            <a:bodyPr wrap="none" anchor="ctr">
              <a:spAutoFit/>
            </a:bodyPr>
            <a:lstStyle/>
            <a:p>
              <a:endParaRPr lang="zh-CN" altLang="en-US"/>
            </a:p>
          </p:txBody>
        </p:sp>
        <p:sp>
          <p:nvSpPr>
            <p:cNvPr id="345126" name="Rectangle 38"/>
            <p:cNvSpPr>
              <a:spLocks noChangeArrowheads="1"/>
            </p:cNvSpPr>
            <p:nvPr/>
          </p:nvSpPr>
          <p:spPr bwMode="auto">
            <a:xfrm>
              <a:off x="2592" y="2592"/>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127" name="Line 39"/>
            <p:cNvSpPr>
              <a:spLocks noChangeShapeType="1"/>
            </p:cNvSpPr>
            <p:nvPr/>
          </p:nvSpPr>
          <p:spPr bwMode="auto">
            <a:xfrm>
              <a:off x="672" y="1392"/>
              <a:ext cx="0" cy="1680"/>
            </a:xfrm>
            <a:prstGeom prst="line">
              <a:avLst/>
            </a:prstGeom>
            <a:noFill/>
            <a:ln w="9525">
              <a:solidFill>
                <a:schemeClr val="tx1"/>
              </a:solidFill>
              <a:round/>
              <a:headEnd/>
              <a:tailEnd type="triangle" w="med" len="med"/>
            </a:ln>
            <a:effectLst/>
          </p:spPr>
          <p:txBody>
            <a:bodyPr wrap="none">
              <a:spAutoFit/>
            </a:bodyPr>
            <a:lstStyle/>
            <a:p>
              <a:endParaRPr lang="zh-CN" altLang="en-US"/>
            </a:p>
          </p:txBody>
        </p:sp>
        <p:sp>
          <p:nvSpPr>
            <p:cNvPr id="345128" name="Line 40"/>
            <p:cNvSpPr>
              <a:spLocks noChangeShapeType="1"/>
            </p:cNvSpPr>
            <p:nvPr/>
          </p:nvSpPr>
          <p:spPr bwMode="auto">
            <a:xfrm>
              <a:off x="672" y="3072"/>
              <a:ext cx="2784" cy="0"/>
            </a:xfrm>
            <a:prstGeom prst="line">
              <a:avLst/>
            </a:prstGeom>
            <a:noFill/>
            <a:ln w="9525">
              <a:solidFill>
                <a:schemeClr val="tx1"/>
              </a:solidFill>
              <a:round/>
              <a:headEnd/>
              <a:tailEnd type="triangle" w="med" len="med"/>
            </a:ln>
            <a:effectLst/>
          </p:spPr>
          <p:txBody>
            <a:bodyPr wrap="none">
              <a:spAutoFit/>
            </a:bodyPr>
            <a:lstStyle/>
            <a:p>
              <a:endParaRPr lang="zh-CN" altLang="en-US"/>
            </a:p>
          </p:txBody>
        </p:sp>
        <p:sp>
          <p:nvSpPr>
            <p:cNvPr id="345129" name="Line 41"/>
            <p:cNvSpPr>
              <a:spLocks noChangeShapeType="1"/>
            </p:cNvSpPr>
            <p:nvPr/>
          </p:nvSpPr>
          <p:spPr bwMode="auto">
            <a:xfrm>
              <a:off x="1440" y="2976"/>
              <a:ext cx="0" cy="96"/>
            </a:xfrm>
            <a:prstGeom prst="line">
              <a:avLst/>
            </a:prstGeom>
            <a:noFill/>
            <a:ln w="9525">
              <a:solidFill>
                <a:schemeClr val="tx1"/>
              </a:solidFill>
              <a:round/>
              <a:headEnd/>
              <a:tailEnd/>
            </a:ln>
            <a:effectLst/>
          </p:spPr>
          <p:txBody>
            <a:bodyPr>
              <a:spAutoFit/>
            </a:bodyPr>
            <a:lstStyle/>
            <a:p>
              <a:endParaRPr lang="zh-CN" altLang="en-US"/>
            </a:p>
          </p:txBody>
        </p:sp>
        <p:sp>
          <p:nvSpPr>
            <p:cNvPr id="345130" name="Line 42"/>
            <p:cNvSpPr>
              <a:spLocks noChangeShapeType="1"/>
            </p:cNvSpPr>
            <p:nvPr/>
          </p:nvSpPr>
          <p:spPr bwMode="auto">
            <a:xfrm>
              <a:off x="1824" y="2976"/>
              <a:ext cx="0" cy="96"/>
            </a:xfrm>
            <a:prstGeom prst="line">
              <a:avLst/>
            </a:prstGeom>
            <a:noFill/>
            <a:ln w="9525">
              <a:solidFill>
                <a:schemeClr val="tx1"/>
              </a:solidFill>
              <a:round/>
              <a:headEnd/>
              <a:tailEnd/>
            </a:ln>
            <a:effectLst/>
          </p:spPr>
          <p:txBody>
            <a:bodyPr>
              <a:spAutoFit/>
            </a:bodyPr>
            <a:lstStyle/>
            <a:p>
              <a:endParaRPr lang="zh-CN" altLang="en-US"/>
            </a:p>
          </p:txBody>
        </p:sp>
        <p:sp>
          <p:nvSpPr>
            <p:cNvPr id="345131" name="Line 43"/>
            <p:cNvSpPr>
              <a:spLocks noChangeShapeType="1"/>
            </p:cNvSpPr>
            <p:nvPr/>
          </p:nvSpPr>
          <p:spPr bwMode="auto">
            <a:xfrm>
              <a:off x="2208" y="2976"/>
              <a:ext cx="0" cy="96"/>
            </a:xfrm>
            <a:prstGeom prst="line">
              <a:avLst/>
            </a:prstGeom>
            <a:noFill/>
            <a:ln w="9525">
              <a:solidFill>
                <a:schemeClr val="tx1"/>
              </a:solidFill>
              <a:round/>
              <a:headEnd/>
              <a:tailEnd/>
            </a:ln>
            <a:effectLst/>
          </p:spPr>
          <p:txBody>
            <a:bodyPr wrap="none">
              <a:spAutoFit/>
            </a:bodyPr>
            <a:lstStyle/>
            <a:p>
              <a:endParaRPr lang="zh-CN" altLang="en-US"/>
            </a:p>
          </p:txBody>
        </p:sp>
        <p:sp>
          <p:nvSpPr>
            <p:cNvPr id="345132" name="Line 44"/>
            <p:cNvSpPr>
              <a:spLocks noChangeShapeType="1"/>
            </p:cNvSpPr>
            <p:nvPr/>
          </p:nvSpPr>
          <p:spPr bwMode="auto">
            <a:xfrm>
              <a:off x="2592" y="2976"/>
              <a:ext cx="0" cy="96"/>
            </a:xfrm>
            <a:prstGeom prst="line">
              <a:avLst/>
            </a:prstGeom>
            <a:noFill/>
            <a:ln w="9525">
              <a:solidFill>
                <a:schemeClr val="tx1"/>
              </a:solidFill>
              <a:round/>
              <a:headEnd/>
              <a:tailEnd/>
            </a:ln>
            <a:effectLst/>
          </p:spPr>
          <p:txBody>
            <a:bodyPr wrap="none">
              <a:spAutoFit/>
            </a:bodyPr>
            <a:lstStyle/>
            <a:p>
              <a:endParaRPr lang="zh-CN" altLang="en-US"/>
            </a:p>
          </p:txBody>
        </p:sp>
        <p:sp>
          <p:nvSpPr>
            <p:cNvPr id="345133" name="Line 45"/>
            <p:cNvSpPr>
              <a:spLocks noChangeShapeType="1"/>
            </p:cNvSpPr>
            <p:nvPr/>
          </p:nvSpPr>
          <p:spPr bwMode="auto">
            <a:xfrm>
              <a:off x="2976" y="2976"/>
              <a:ext cx="0" cy="96"/>
            </a:xfrm>
            <a:prstGeom prst="line">
              <a:avLst/>
            </a:prstGeom>
            <a:noFill/>
            <a:ln w="9525">
              <a:solidFill>
                <a:schemeClr val="tx1"/>
              </a:solidFill>
              <a:round/>
              <a:headEnd/>
              <a:tailEnd/>
            </a:ln>
            <a:effectLst/>
          </p:spPr>
          <p:txBody>
            <a:bodyPr wrap="none">
              <a:spAutoFit/>
            </a:bodyPr>
            <a:lstStyle/>
            <a:p>
              <a:endParaRPr lang="zh-CN" altLang="en-US"/>
            </a:p>
          </p:txBody>
        </p:sp>
        <p:sp>
          <p:nvSpPr>
            <p:cNvPr id="345134" name="Line 46"/>
            <p:cNvSpPr>
              <a:spLocks noChangeShapeType="1"/>
            </p:cNvSpPr>
            <p:nvPr/>
          </p:nvSpPr>
          <p:spPr bwMode="auto">
            <a:xfrm>
              <a:off x="1056" y="2976"/>
              <a:ext cx="0" cy="96"/>
            </a:xfrm>
            <a:prstGeom prst="line">
              <a:avLst/>
            </a:prstGeom>
            <a:noFill/>
            <a:ln w="9525">
              <a:solidFill>
                <a:schemeClr val="tx1"/>
              </a:solidFill>
              <a:round/>
              <a:headEnd/>
              <a:tailEnd/>
            </a:ln>
            <a:effectLst/>
          </p:spPr>
          <p:txBody>
            <a:bodyPr wrap="none">
              <a:spAutoFit/>
            </a:bodyPr>
            <a:lstStyle/>
            <a:p>
              <a:endParaRPr lang="zh-CN" altLang="en-US"/>
            </a:p>
          </p:txBody>
        </p:sp>
        <p:sp>
          <p:nvSpPr>
            <p:cNvPr id="345135" name="Text Box 47"/>
            <p:cNvSpPr txBox="1">
              <a:spLocks noChangeArrowheads="1"/>
            </p:cNvSpPr>
            <p:nvPr/>
          </p:nvSpPr>
          <p:spPr bwMode="auto">
            <a:xfrm>
              <a:off x="576" y="3120"/>
              <a:ext cx="192" cy="212"/>
            </a:xfrm>
            <a:prstGeom prst="rect">
              <a:avLst/>
            </a:prstGeom>
            <a:noFill/>
            <a:ln w="9525">
              <a:noFill/>
              <a:miter lim="800000"/>
              <a:headEnd/>
              <a:tailEnd/>
            </a:ln>
            <a:effectLst/>
          </p:spPr>
          <p:txBody>
            <a:bodyPr>
              <a:spAutoFit/>
            </a:bodyPr>
            <a:lstStyle/>
            <a:p>
              <a:r>
                <a:rPr lang="en-US" altLang="zh-CN" sz="1600">
                  <a:latin typeface="Times New Roman" pitchFamily="18" charset="0"/>
                  <a:ea typeface="宋体" pitchFamily="2" charset="-122"/>
                </a:rPr>
                <a:t>0</a:t>
              </a:r>
            </a:p>
          </p:txBody>
        </p:sp>
        <p:sp>
          <p:nvSpPr>
            <p:cNvPr id="345136" name="Text Box 48"/>
            <p:cNvSpPr txBox="1">
              <a:spLocks noChangeArrowheads="1"/>
            </p:cNvSpPr>
            <p:nvPr/>
          </p:nvSpPr>
          <p:spPr bwMode="auto">
            <a:xfrm>
              <a:off x="960" y="3120"/>
              <a:ext cx="192" cy="212"/>
            </a:xfrm>
            <a:prstGeom prst="rect">
              <a:avLst/>
            </a:prstGeom>
            <a:noFill/>
            <a:ln w="9525">
              <a:noFill/>
              <a:miter lim="800000"/>
              <a:headEnd/>
              <a:tailEnd/>
            </a:ln>
            <a:effectLst/>
          </p:spPr>
          <p:txBody>
            <a:bodyPr>
              <a:spAutoFit/>
            </a:bodyPr>
            <a:lstStyle/>
            <a:p>
              <a:r>
                <a:rPr lang="en-US" altLang="zh-CN" sz="1600">
                  <a:latin typeface="Times New Roman" pitchFamily="18" charset="0"/>
                  <a:ea typeface="宋体" pitchFamily="2" charset="-122"/>
                </a:rPr>
                <a:t>1</a:t>
              </a:r>
            </a:p>
          </p:txBody>
        </p:sp>
        <p:sp>
          <p:nvSpPr>
            <p:cNvPr id="345137" name="Text Box 49"/>
            <p:cNvSpPr txBox="1">
              <a:spLocks noChangeArrowheads="1"/>
            </p:cNvSpPr>
            <p:nvPr/>
          </p:nvSpPr>
          <p:spPr bwMode="auto">
            <a:xfrm>
              <a:off x="1344" y="3120"/>
              <a:ext cx="192" cy="212"/>
            </a:xfrm>
            <a:prstGeom prst="rect">
              <a:avLst/>
            </a:prstGeom>
            <a:noFill/>
            <a:ln w="9525">
              <a:noFill/>
              <a:miter lim="800000"/>
              <a:headEnd/>
              <a:tailEnd/>
            </a:ln>
            <a:effectLst/>
          </p:spPr>
          <p:txBody>
            <a:bodyPr>
              <a:spAutoFit/>
            </a:bodyPr>
            <a:lstStyle/>
            <a:p>
              <a:r>
                <a:rPr lang="en-US" altLang="zh-CN" sz="1600">
                  <a:latin typeface="Times New Roman" pitchFamily="18" charset="0"/>
                  <a:ea typeface="宋体" pitchFamily="2" charset="-122"/>
                </a:rPr>
                <a:t>2</a:t>
              </a:r>
            </a:p>
          </p:txBody>
        </p:sp>
        <p:sp>
          <p:nvSpPr>
            <p:cNvPr id="345138" name="Text Box 50"/>
            <p:cNvSpPr txBox="1">
              <a:spLocks noChangeArrowheads="1"/>
            </p:cNvSpPr>
            <p:nvPr/>
          </p:nvSpPr>
          <p:spPr bwMode="auto">
            <a:xfrm>
              <a:off x="1728" y="3120"/>
              <a:ext cx="192" cy="212"/>
            </a:xfrm>
            <a:prstGeom prst="rect">
              <a:avLst/>
            </a:prstGeom>
            <a:noFill/>
            <a:ln w="9525">
              <a:noFill/>
              <a:miter lim="800000"/>
              <a:headEnd/>
              <a:tailEnd/>
            </a:ln>
            <a:effectLst/>
          </p:spPr>
          <p:txBody>
            <a:bodyPr>
              <a:spAutoFit/>
            </a:bodyPr>
            <a:lstStyle/>
            <a:p>
              <a:r>
                <a:rPr lang="en-US" altLang="zh-CN" sz="1600">
                  <a:latin typeface="Times New Roman" pitchFamily="18" charset="0"/>
                  <a:ea typeface="宋体" pitchFamily="2" charset="-122"/>
                </a:rPr>
                <a:t>3</a:t>
              </a:r>
            </a:p>
          </p:txBody>
        </p:sp>
        <p:sp>
          <p:nvSpPr>
            <p:cNvPr id="345139" name="Text Box 51"/>
            <p:cNvSpPr txBox="1">
              <a:spLocks noChangeArrowheads="1"/>
            </p:cNvSpPr>
            <p:nvPr/>
          </p:nvSpPr>
          <p:spPr bwMode="auto">
            <a:xfrm>
              <a:off x="2112" y="3120"/>
              <a:ext cx="192" cy="212"/>
            </a:xfrm>
            <a:prstGeom prst="rect">
              <a:avLst/>
            </a:prstGeom>
            <a:noFill/>
            <a:ln w="9525">
              <a:noFill/>
              <a:miter lim="800000"/>
              <a:headEnd/>
              <a:tailEnd/>
            </a:ln>
            <a:effectLst/>
          </p:spPr>
          <p:txBody>
            <a:bodyPr>
              <a:spAutoFit/>
            </a:bodyPr>
            <a:lstStyle/>
            <a:p>
              <a:r>
                <a:rPr lang="en-US" altLang="zh-CN" sz="1600">
                  <a:latin typeface="Times New Roman" pitchFamily="18" charset="0"/>
                  <a:ea typeface="宋体" pitchFamily="2" charset="-122"/>
                </a:rPr>
                <a:t>4</a:t>
              </a:r>
            </a:p>
          </p:txBody>
        </p:sp>
        <p:sp>
          <p:nvSpPr>
            <p:cNvPr id="345140" name="Text Box 52"/>
            <p:cNvSpPr txBox="1">
              <a:spLocks noChangeArrowheads="1"/>
            </p:cNvSpPr>
            <p:nvPr/>
          </p:nvSpPr>
          <p:spPr bwMode="auto">
            <a:xfrm>
              <a:off x="2496" y="3120"/>
              <a:ext cx="192" cy="212"/>
            </a:xfrm>
            <a:prstGeom prst="rect">
              <a:avLst/>
            </a:prstGeom>
            <a:noFill/>
            <a:ln w="9525">
              <a:noFill/>
              <a:miter lim="800000"/>
              <a:headEnd/>
              <a:tailEnd/>
            </a:ln>
            <a:effectLst/>
          </p:spPr>
          <p:txBody>
            <a:bodyPr>
              <a:spAutoFit/>
            </a:bodyPr>
            <a:lstStyle/>
            <a:p>
              <a:r>
                <a:rPr lang="en-US" altLang="zh-CN" sz="1600">
                  <a:latin typeface="Times New Roman" pitchFamily="18" charset="0"/>
                  <a:ea typeface="宋体" pitchFamily="2" charset="-122"/>
                </a:rPr>
                <a:t>5</a:t>
              </a:r>
            </a:p>
          </p:txBody>
        </p:sp>
        <p:sp>
          <p:nvSpPr>
            <p:cNvPr id="345141" name="Text Box 53"/>
            <p:cNvSpPr txBox="1">
              <a:spLocks noChangeArrowheads="1"/>
            </p:cNvSpPr>
            <p:nvPr/>
          </p:nvSpPr>
          <p:spPr bwMode="auto">
            <a:xfrm>
              <a:off x="2880" y="3120"/>
              <a:ext cx="192" cy="212"/>
            </a:xfrm>
            <a:prstGeom prst="rect">
              <a:avLst/>
            </a:prstGeom>
            <a:noFill/>
            <a:ln w="9525">
              <a:noFill/>
              <a:miter lim="800000"/>
              <a:headEnd/>
              <a:tailEnd/>
            </a:ln>
            <a:effectLst/>
          </p:spPr>
          <p:txBody>
            <a:bodyPr>
              <a:spAutoFit/>
            </a:bodyPr>
            <a:lstStyle/>
            <a:p>
              <a:r>
                <a:rPr lang="en-US" altLang="zh-CN" sz="1600">
                  <a:latin typeface="Times New Roman" pitchFamily="18" charset="0"/>
                  <a:ea typeface="宋体" pitchFamily="2" charset="-122"/>
                </a:rPr>
                <a:t>6</a:t>
              </a:r>
            </a:p>
          </p:txBody>
        </p:sp>
        <p:sp>
          <p:nvSpPr>
            <p:cNvPr id="345142" name="Text Box 54"/>
            <p:cNvSpPr txBox="1">
              <a:spLocks noChangeArrowheads="1"/>
            </p:cNvSpPr>
            <p:nvPr/>
          </p:nvSpPr>
          <p:spPr bwMode="auto">
            <a:xfrm>
              <a:off x="3312" y="3120"/>
              <a:ext cx="192" cy="212"/>
            </a:xfrm>
            <a:prstGeom prst="rect">
              <a:avLst/>
            </a:prstGeom>
            <a:noFill/>
            <a:ln w="9525">
              <a:noFill/>
              <a:miter lim="800000"/>
              <a:headEnd/>
              <a:tailEnd/>
            </a:ln>
            <a:effectLst/>
          </p:spPr>
          <p:txBody>
            <a:bodyPr>
              <a:spAutoFit/>
            </a:bodyPr>
            <a:lstStyle/>
            <a:p>
              <a:r>
                <a:rPr lang="en-US" altLang="zh-CN" sz="1600">
                  <a:latin typeface="Times New Roman" pitchFamily="18" charset="0"/>
                  <a:ea typeface="宋体" pitchFamily="2" charset="-122"/>
                </a:rPr>
                <a:t>T</a:t>
              </a:r>
            </a:p>
          </p:txBody>
        </p:sp>
      </p:grpSp>
      <p:grpSp>
        <p:nvGrpSpPr>
          <p:cNvPr id="3" name="Group 55"/>
          <p:cNvGrpSpPr>
            <a:grpSpLocks/>
          </p:cNvGrpSpPr>
          <p:nvPr/>
        </p:nvGrpSpPr>
        <p:grpSpPr bwMode="auto">
          <a:xfrm>
            <a:off x="5105400" y="1143000"/>
            <a:ext cx="2514600" cy="762000"/>
            <a:chOff x="3216" y="720"/>
            <a:chExt cx="1584" cy="480"/>
          </a:xfrm>
        </p:grpSpPr>
        <p:sp>
          <p:nvSpPr>
            <p:cNvPr id="345144" name="Rectangle 56"/>
            <p:cNvSpPr>
              <a:spLocks noChangeArrowheads="1"/>
            </p:cNvSpPr>
            <p:nvPr/>
          </p:nvSpPr>
          <p:spPr bwMode="auto">
            <a:xfrm>
              <a:off x="3216" y="960"/>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145" name="Rectangle 57"/>
            <p:cNvSpPr>
              <a:spLocks noChangeArrowheads="1"/>
            </p:cNvSpPr>
            <p:nvPr/>
          </p:nvSpPr>
          <p:spPr bwMode="auto">
            <a:xfrm>
              <a:off x="3600" y="960"/>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146" name="Rectangle 58" descr="深色上对角线"/>
            <p:cNvSpPr>
              <a:spLocks noChangeArrowheads="1"/>
            </p:cNvSpPr>
            <p:nvPr/>
          </p:nvSpPr>
          <p:spPr bwMode="auto">
            <a:xfrm>
              <a:off x="3984" y="960"/>
              <a:ext cx="384" cy="240"/>
            </a:xfrm>
            <a:prstGeom prst="rect">
              <a:avLst/>
            </a:prstGeom>
            <a:pattFill prst="dkUpDiag">
              <a:fgClr>
                <a:schemeClr val="accent1"/>
              </a:fgClr>
              <a:bgClr>
                <a:schemeClr val="bg1"/>
              </a:bgClr>
            </a:pattFill>
            <a:ln w="9525">
              <a:solidFill>
                <a:schemeClr val="tx1"/>
              </a:solidFill>
              <a:miter lim="800000"/>
              <a:headEnd/>
              <a:tailEnd/>
            </a:ln>
            <a:effectLst/>
          </p:spPr>
          <p:txBody>
            <a:bodyPr wrap="none" anchor="ctr">
              <a:spAutoFit/>
            </a:bodyPr>
            <a:lstStyle/>
            <a:p>
              <a:endParaRPr lang="zh-CN" altLang="en-US"/>
            </a:p>
          </p:txBody>
        </p:sp>
        <p:sp>
          <p:nvSpPr>
            <p:cNvPr id="345147" name="Rectangle 59"/>
            <p:cNvSpPr>
              <a:spLocks noChangeArrowheads="1"/>
            </p:cNvSpPr>
            <p:nvPr/>
          </p:nvSpPr>
          <p:spPr bwMode="auto">
            <a:xfrm>
              <a:off x="4368" y="960"/>
              <a:ext cx="384" cy="240"/>
            </a:xfrm>
            <a:prstGeom prst="rect">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345148" name="Text Box 60"/>
            <p:cNvSpPr txBox="1">
              <a:spLocks noChangeArrowheads="1"/>
            </p:cNvSpPr>
            <p:nvPr/>
          </p:nvSpPr>
          <p:spPr bwMode="auto">
            <a:xfrm>
              <a:off x="3216" y="720"/>
              <a:ext cx="432" cy="231"/>
            </a:xfrm>
            <a:prstGeom prst="rect">
              <a:avLst/>
            </a:prstGeom>
            <a:noFill/>
            <a:ln w="9525">
              <a:noFill/>
              <a:miter lim="800000"/>
              <a:headEnd/>
              <a:tailEnd/>
            </a:ln>
            <a:effectLst/>
          </p:spPr>
          <p:txBody>
            <a:bodyPr>
              <a:spAutoFit/>
            </a:bodyPr>
            <a:lstStyle/>
            <a:p>
              <a:r>
                <a:rPr lang="zh-CN" altLang="en-US" sz="1800">
                  <a:latin typeface="Times New Roman" pitchFamily="18" charset="0"/>
                  <a:ea typeface="宋体" pitchFamily="2" charset="-122"/>
                </a:rPr>
                <a:t>取指</a:t>
              </a:r>
            </a:p>
          </p:txBody>
        </p:sp>
        <p:sp>
          <p:nvSpPr>
            <p:cNvPr id="345149" name="Text Box 61"/>
            <p:cNvSpPr txBox="1">
              <a:spLocks noChangeArrowheads="1"/>
            </p:cNvSpPr>
            <p:nvPr/>
          </p:nvSpPr>
          <p:spPr bwMode="auto">
            <a:xfrm>
              <a:off x="3648" y="720"/>
              <a:ext cx="432" cy="231"/>
            </a:xfrm>
            <a:prstGeom prst="rect">
              <a:avLst/>
            </a:prstGeom>
            <a:noFill/>
            <a:ln w="9525">
              <a:noFill/>
              <a:miter lim="800000"/>
              <a:headEnd/>
              <a:tailEnd/>
            </a:ln>
            <a:effectLst/>
          </p:spPr>
          <p:txBody>
            <a:bodyPr>
              <a:spAutoFit/>
            </a:bodyPr>
            <a:lstStyle/>
            <a:p>
              <a:r>
                <a:rPr lang="zh-CN" altLang="en-US" sz="1800">
                  <a:latin typeface="Times New Roman" pitchFamily="18" charset="0"/>
                  <a:ea typeface="宋体" pitchFamily="2" charset="-122"/>
                </a:rPr>
                <a:t>译码</a:t>
              </a:r>
            </a:p>
          </p:txBody>
        </p:sp>
        <p:sp>
          <p:nvSpPr>
            <p:cNvPr id="345150" name="Text Box 62"/>
            <p:cNvSpPr txBox="1">
              <a:spLocks noChangeArrowheads="1"/>
            </p:cNvSpPr>
            <p:nvPr/>
          </p:nvSpPr>
          <p:spPr bwMode="auto">
            <a:xfrm>
              <a:off x="4032" y="720"/>
              <a:ext cx="432" cy="231"/>
            </a:xfrm>
            <a:prstGeom prst="rect">
              <a:avLst/>
            </a:prstGeom>
            <a:noFill/>
            <a:ln w="9525">
              <a:noFill/>
              <a:miter lim="800000"/>
              <a:headEnd/>
              <a:tailEnd/>
            </a:ln>
            <a:effectLst/>
          </p:spPr>
          <p:txBody>
            <a:bodyPr>
              <a:spAutoFit/>
            </a:bodyPr>
            <a:lstStyle/>
            <a:p>
              <a:r>
                <a:rPr lang="zh-CN" altLang="en-US" sz="1800">
                  <a:latin typeface="Times New Roman" pitchFamily="18" charset="0"/>
                  <a:ea typeface="宋体" pitchFamily="2" charset="-122"/>
                </a:rPr>
                <a:t>执行</a:t>
              </a:r>
            </a:p>
          </p:txBody>
        </p:sp>
        <p:sp>
          <p:nvSpPr>
            <p:cNvPr id="345151" name="Text Box 63"/>
            <p:cNvSpPr txBox="1">
              <a:spLocks noChangeArrowheads="1"/>
            </p:cNvSpPr>
            <p:nvPr/>
          </p:nvSpPr>
          <p:spPr bwMode="auto">
            <a:xfrm>
              <a:off x="4368" y="720"/>
              <a:ext cx="432" cy="231"/>
            </a:xfrm>
            <a:prstGeom prst="rect">
              <a:avLst/>
            </a:prstGeom>
            <a:noFill/>
            <a:ln w="9525">
              <a:noFill/>
              <a:miter lim="800000"/>
              <a:headEnd/>
              <a:tailEnd/>
            </a:ln>
            <a:effectLst/>
          </p:spPr>
          <p:txBody>
            <a:bodyPr>
              <a:spAutoFit/>
            </a:bodyPr>
            <a:lstStyle/>
            <a:p>
              <a:r>
                <a:rPr lang="zh-CN" altLang="en-US" sz="1800">
                  <a:latin typeface="Times New Roman" pitchFamily="18" charset="0"/>
                  <a:ea typeface="宋体" pitchFamily="2" charset="-122"/>
                </a:rPr>
                <a:t>写回</a:t>
              </a:r>
            </a:p>
          </p:txBody>
        </p:sp>
      </p:grpSp>
      <p:sp>
        <p:nvSpPr>
          <p:cNvPr id="345152" name="Text Box 64"/>
          <p:cNvSpPr txBox="1">
            <a:spLocks noChangeArrowheads="1"/>
          </p:cNvSpPr>
          <p:nvPr/>
        </p:nvSpPr>
        <p:spPr bwMode="auto">
          <a:xfrm>
            <a:off x="5653088" y="2555875"/>
            <a:ext cx="3240087" cy="1160463"/>
          </a:xfrm>
          <a:prstGeom prst="rect">
            <a:avLst/>
          </a:prstGeom>
          <a:solidFill>
            <a:srgbClr val="99FFCC"/>
          </a:solidFill>
          <a:ln w="9525">
            <a:noFill/>
            <a:miter lim="800000"/>
            <a:headEnd/>
            <a:tailEnd/>
          </a:ln>
          <a:effectLst/>
        </p:spPr>
        <p:txBody>
          <a:bodyPr>
            <a:spAutoFit/>
          </a:bodyPr>
          <a:lstStyle/>
          <a:p>
            <a:r>
              <a:rPr lang="zh-CN" altLang="en-US">
                <a:latin typeface="Times New Roman" pitchFamily="18" charset="0"/>
                <a:ea typeface="宋体" pitchFamily="2" charset="-122"/>
              </a:rPr>
              <a:t>每拍启动</a:t>
            </a:r>
            <a:r>
              <a:rPr lang="en-US" altLang="zh-CN">
                <a:latin typeface="Times New Roman" pitchFamily="18" charset="0"/>
                <a:ea typeface="宋体" pitchFamily="2" charset="-122"/>
              </a:rPr>
              <a:t>3</a:t>
            </a:r>
            <a:r>
              <a:rPr lang="zh-CN" altLang="en-US">
                <a:latin typeface="Times New Roman" pitchFamily="18" charset="0"/>
                <a:ea typeface="宋体" pitchFamily="2" charset="-122"/>
              </a:rPr>
              <a:t>条指令，</a:t>
            </a:r>
          </a:p>
          <a:p>
            <a:r>
              <a:rPr lang="zh-CN" altLang="en-US">
                <a:latin typeface="Times New Roman" pitchFamily="18" charset="0"/>
                <a:ea typeface="宋体" pitchFamily="2" charset="-122"/>
              </a:rPr>
              <a:t>并行度</a:t>
            </a:r>
            <a:r>
              <a:rPr lang="en-US" altLang="zh-CN">
                <a:latin typeface="Times New Roman" pitchFamily="18" charset="0"/>
                <a:ea typeface="宋体" pitchFamily="2" charset="-122"/>
              </a:rPr>
              <a:t>=3</a:t>
            </a:r>
          </a:p>
        </p:txBody>
      </p:sp>
      <p:sp>
        <p:nvSpPr>
          <p:cNvPr id="345153" name="Rectangle 65"/>
          <p:cNvSpPr>
            <a:spLocks noChangeArrowheads="1"/>
          </p:cNvSpPr>
          <p:nvPr/>
        </p:nvSpPr>
        <p:spPr bwMode="auto">
          <a:xfrm>
            <a:off x="2195513" y="5589588"/>
            <a:ext cx="3048000" cy="457200"/>
          </a:xfrm>
          <a:prstGeom prst="rect">
            <a:avLst/>
          </a:prstGeom>
          <a:noFill/>
          <a:ln w="12700" cap="sq">
            <a:noFill/>
            <a:miter lim="800000"/>
            <a:headEnd type="none" w="sm" len="sm"/>
            <a:tailEnd type="none" w="sm" len="sm"/>
          </a:ln>
          <a:effectLst/>
        </p:spPr>
        <p:txBody>
          <a:bodyPr>
            <a:spAutoFit/>
          </a:bodyPr>
          <a:lstStyle/>
          <a:p>
            <a:pPr>
              <a:spcBef>
                <a:spcPct val="0"/>
              </a:spcBef>
            </a:pPr>
            <a:r>
              <a:rPr lang="zh-CN" altLang="en-US" sz="2400">
                <a:latin typeface="Times New Roman" pitchFamily="18" charset="0"/>
                <a:ea typeface="宋体" pitchFamily="2" charset="-122"/>
              </a:rPr>
              <a:t>超级标量机 </a:t>
            </a:r>
          </a:p>
        </p:txBody>
      </p:sp>
      <p:sp>
        <p:nvSpPr>
          <p:cNvPr id="345154" name="Text Box 66"/>
          <p:cNvSpPr txBox="1">
            <a:spLocks noChangeArrowheads="1"/>
          </p:cNvSpPr>
          <p:nvPr/>
        </p:nvSpPr>
        <p:spPr bwMode="auto">
          <a:xfrm>
            <a:off x="0" y="228600"/>
            <a:ext cx="5410200" cy="641350"/>
          </a:xfrm>
          <a:prstGeom prst="rect">
            <a:avLst/>
          </a:prstGeom>
          <a:noFill/>
          <a:ln w="12700" cap="sq">
            <a:noFill/>
            <a:miter lim="800000"/>
            <a:headEnd type="none" w="sm" len="sm"/>
            <a:tailEnd type="none" w="sm" len="sm"/>
          </a:ln>
          <a:effectLst/>
        </p:spPr>
        <p:txBody>
          <a:bodyPr>
            <a:spAutoFit/>
          </a:bodyPr>
          <a:lstStyle/>
          <a:p>
            <a:pPr algn="just"/>
            <a:r>
              <a:rPr lang="zh-CN" altLang="en-US" sz="3600">
                <a:solidFill>
                  <a:srgbClr val="800000"/>
                </a:solidFill>
                <a:latin typeface="Times New Roman" pitchFamily="18" charset="0"/>
                <a:ea typeface="宋体" pitchFamily="2" charset="-122"/>
              </a:rPr>
              <a:t>超标量计算机的原理：</a:t>
            </a:r>
          </a:p>
        </p:txBody>
      </p:sp>
      <p:sp>
        <p:nvSpPr>
          <p:cNvPr id="345155" name="Text Box 67"/>
          <p:cNvSpPr txBox="1">
            <a:spLocks noChangeArrowheads="1"/>
          </p:cNvSpPr>
          <p:nvPr/>
        </p:nvSpPr>
        <p:spPr bwMode="auto">
          <a:xfrm>
            <a:off x="5867400" y="4437063"/>
            <a:ext cx="3097213" cy="2100262"/>
          </a:xfrm>
          <a:prstGeom prst="rect">
            <a:avLst/>
          </a:prstGeom>
          <a:noFill/>
          <a:ln w="12700" cap="sq">
            <a:noFill/>
            <a:miter lim="800000"/>
            <a:headEnd type="none" w="sm" len="sm"/>
            <a:tailEnd type="none" w="sm" len="sm"/>
          </a:ln>
          <a:effectLst/>
        </p:spPr>
        <p:txBody>
          <a:bodyPr>
            <a:spAutoFit/>
          </a:bodyPr>
          <a:lstStyle/>
          <a:p>
            <a:r>
              <a:rPr lang="zh-CN" altLang="en-US" sz="2400">
                <a:latin typeface="Times New Roman" pitchFamily="18" charset="0"/>
                <a:ea typeface="宋体" pitchFamily="2" charset="-122"/>
              </a:rPr>
              <a:t>配置多个功能部件</a:t>
            </a:r>
            <a:r>
              <a:rPr lang="en-US" altLang="zh-CN" sz="2400">
                <a:latin typeface="Times New Roman" pitchFamily="18" charset="0"/>
                <a:ea typeface="宋体" pitchFamily="2" charset="-122"/>
              </a:rPr>
              <a:t>,</a:t>
            </a:r>
          </a:p>
          <a:p>
            <a:r>
              <a:rPr lang="zh-CN" altLang="en-US" sz="2400">
                <a:latin typeface="Times New Roman" pitchFamily="18" charset="0"/>
                <a:ea typeface="宋体" pitchFamily="2" charset="-122"/>
              </a:rPr>
              <a:t>多个译码器，寄存器</a:t>
            </a:r>
          </a:p>
          <a:p>
            <a:r>
              <a:rPr lang="zh-CN" altLang="en-US" sz="2400">
                <a:latin typeface="Times New Roman" pitchFamily="18" charset="0"/>
                <a:ea typeface="宋体" pitchFamily="2" charset="-122"/>
              </a:rPr>
              <a:t>端口，总线，能同时</a:t>
            </a:r>
          </a:p>
          <a:p>
            <a:r>
              <a:rPr lang="zh-CN" altLang="en-US" sz="2400">
                <a:latin typeface="Times New Roman" pitchFamily="18" charset="0"/>
                <a:ea typeface="宋体" pitchFamily="2" charset="-122"/>
              </a:rPr>
              <a:t>执行多个操作。</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5152"/>
                                        </p:tgtEl>
                                        <p:attrNameLst>
                                          <p:attrName>style.visibility</p:attrName>
                                        </p:attrNameLst>
                                      </p:cBhvr>
                                      <p:to>
                                        <p:strVal val="visible"/>
                                      </p:to>
                                    </p:set>
                                    <p:animEffect transition="in" filter="blinds(horizontal)">
                                      <p:cBhvr>
                                        <p:cTn id="7" dur="500"/>
                                        <p:tgtEl>
                                          <p:spTgt spid="34515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45155"/>
                                        </p:tgtEl>
                                        <p:attrNameLst>
                                          <p:attrName>style.visibility</p:attrName>
                                        </p:attrNameLst>
                                      </p:cBhvr>
                                      <p:to>
                                        <p:strVal val="visible"/>
                                      </p:to>
                                    </p:set>
                                    <p:anim calcmode="lin" valueType="num">
                                      <p:cBhvr additive="base">
                                        <p:cTn id="12" dur="500" fill="hold"/>
                                        <p:tgtEl>
                                          <p:spTgt spid="345155"/>
                                        </p:tgtEl>
                                        <p:attrNameLst>
                                          <p:attrName>ppt_x</p:attrName>
                                        </p:attrNameLst>
                                      </p:cBhvr>
                                      <p:tavLst>
                                        <p:tav tm="0">
                                          <p:val>
                                            <p:strVal val="#ppt_x"/>
                                          </p:val>
                                        </p:tav>
                                        <p:tav tm="100000">
                                          <p:val>
                                            <p:strVal val="#ppt_x"/>
                                          </p:val>
                                        </p:tav>
                                      </p:tavLst>
                                    </p:anim>
                                    <p:anim calcmode="lin" valueType="num">
                                      <p:cBhvr additive="base">
                                        <p:cTn id="13" dur="500" fill="hold"/>
                                        <p:tgtEl>
                                          <p:spTgt spid="3451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152" grpId="0" animBg="1"/>
      <p:bldP spid="34515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p:cNvSpPr txBox="1">
            <a:spLocks noChangeArrowheads="1"/>
          </p:cNvSpPr>
          <p:nvPr/>
        </p:nvSpPr>
        <p:spPr bwMode="auto">
          <a:xfrm>
            <a:off x="179388" y="188913"/>
            <a:ext cx="4038600" cy="641350"/>
          </a:xfrm>
          <a:prstGeom prst="rect">
            <a:avLst/>
          </a:prstGeom>
          <a:noFill/>
          <a:ln w="9525">
            <a:noFill/>
            <a:miter lim="800000"/>
            <a:headEnd/>
            <a:tailEnd/>
          </a:ln>
          <a:effectLst/>
        </p:spPr>
        <p:txBody>
          <a:bodyPr lIns="90000" tIns="46800" rIns="90000" bIns="46800">
            <a:spAutoFit/>
          </a:bodyPr>
          <a:lstStyle/>
          <a:p>
            <a:pPr>
              <a:spcBef>
                <a:spcPct val="15000"/>
              </a:spcBef>
            </a:pPr>
            <a:r>
              <a:rPr lang="en-US" altLang="zh-CN" sz="3600">
                <a:solidFill>
                  <a:srgbClr val="990033"/>
                </a:solidFill>
                <a:ea typeface="华文新魏" pitchFamily="2" charset="-122"/>
              </a:rPr>
              <a:t>3.  </a:t>
            </a:r>
            <a:r>
              <a:rPr lang="zh-CN" altLang="en-US" sz="3600">
                <a:solidFill>
                  <a:srgbClr val="990033"/>
                </a:solidFill>
                <a:ea typeface="华文新魏" pitchFamily="2" charset="-122"/>
              </a:rPr>
              <a:t>流水线分类</a:t>
            </a:r>
            <a:endParaRPr lang="zh-CN" altLang="en-US" sz="3600">
              <a:solidFill>
                <a:srgbClr val="990033"/>
              </a:solidFill>
              <a:ea typeface="宋体" pitchFamily="2" charset="-122"/>
            </a:endParaRPr>
          </a:p>
        </p:txBody>
      </p:sp>
      <p:sp>
        <p:nvSpPr>
          <p:cNvPr id="189443" name="Text Box 3"/>
          <p:cNvSpPr txBox="1">
            <a:spLocks noChangeArrowheads="1"/>
          </p:cNvSpPr>
          <p:nvPr/>
        </p:nvSpPr>
        <p:spPr bwMode="auto">
          <a:xfrm>
            <a:off x="304800" y="990600"/>
            <a:ext cx="8229600" cy="5106988"/>
          </a:xfrm>
          <a:prstGeom prst="rect">
            <a:avLst/>
          </a:prstGeom>
          <a:noFill/>
          <a:ln w="76200">
            <a:noFill/>
            <a:miter lim="800000"/>
            <a:headEnd/>
            <a:tailEnd/>
          </a:ln>
          <a:effectLst/>
        </p:spPr>
        <p:txBody>
          <a:bodyPr>
            <a:spAutoFit/>
          </a:bodyPr>
          <a:lstStyle/>
          <a:p>
            <a:pPr>
              <a:spcBef>
                <a:spcPct val="15000"/>
              </a:spcBef>
            </a:pPr>
            <a:r>
              <a:rPr lang="zh-CN" altLang="en-US" dirty="0">
                <a:solidFill>
                  <a:srgbClr val="0000FF"/>
                </a:solidFill>
                <a:effectLst>
                  <a:outerShdw blurRad="38100" dist="38100" dir="2700000" algn="tl">
                    <a:srgbClr val="C0C0C0"/>
                  </a:outerShdw>
                </a:effectLst>
                <a:latin typeface="Times New Roman" pitchFamily="18" charset="0"/>
                <a:ea typeface="方正姚体" pitchFamily="2" charset="-122"/>
              </a:rPr>
              <a:t>（</a:t>
            </a:r>
            <a:r>
              <a:rPr lang="en-US" altLang="zh-CN" dirty="0">
                <a:solidFill>
                  <a:srgbClr val="0000FF"/>
                </a:solidFill>
                <a:effectLst>
                  <a:outerShdw blurRad="38100" dist="38100" dir="2700000" algn="tl">
                    <a:srgbClr val="C0C0C0"/>
                  </a:outerShdw>
                </a:effectLst>
                <a:latin typeface="Times New Roman" pitchFamily="18" charset="0"/>
                <a:ea typeface="方正姚体" pitchFamily="2" charset="-122"/>
              </a:rPr>
              <a:t>1</a:t>
            </a:r>
            <a:r>
              <a:rPr lang="zh-CN" altLang="en-US" dirty="0">
                <a:solidFill>
                  <a:srgbClr val="0000FF"/>
                </a:solidFill>
                <a:effectLst>
                  <a:outerShdw blurRad="38100" dist="38100" dir="2700000" algn="tl">
                    <a:srgbClr val="C0C0C0"/>
                  </a:outerShdw>
                </a:effectLst>
                <a:latin typeface="Times New Roman" pitchFamily="18" charset="0"/>
                <a:ea typeface="方正姚体" pitchFamily="2" charset="-122"/>
              </a:rPr>
              <a:t>）指令流水线</a:t>
            </a:r>
          </a:p>
          <a:p>
            <a:pPr>
              <a:spcBef>
                <a:spcPct val="15000"/>
              </a:spcBef>
            </a:pPr>
            <a:r>
              <a:rPr lang="zh-CN" altLang="en-US" dirty="0">
                <a:effectLst>
                  <a:outerShdw blurRad="38100" dist="38100" dir="2700000" algn="tl">
                    <a:srgbClr val="C0C0C0"/>
                  </a:outerShdw>
                </a:effectLst>
                <a:latin typeface="Times New Roman" pitchFamily="18" charset="0"/>
                <a:ea typeface="宋体" pitchFamily="2" charset="-122"/>
              </a:rPr>
              <a:t>        </a:t>
            </a:r>
            <a:r>
              <a:rPr lang="zh-CN" altLang="en-US" i="1" u="sng" dirty="0">
                <a:solidFill>
                  <a:srgbClr val="008000"/>
                </a:solidFill>
                <a:effectLst>
                  <a:outerShdw blurRad="38100" dist="38100" dir="2700000" algn="tl">
                    <a:srgbClr val="C0C0C0"/>
                  </a:outerShdw>
                </a:effectLst>
                <a:latin typeface="Times New Roman" pitchFamily="18" charset="0"/>
              </a:rPr>
              <a:t>指令步骤的并行</a:t>
            </a:r>
            <a:r>
              <a:rPr lang="zh-CN" altLang="en-US" dirty="0">
                <a:effectLst>
                  <a:outerShdw blurRad="38100" dist="38100" dir="2700000" algn="tl">
                    <a:srgbClr val="C0C0C0"/>
                  </a:outerShdw>
                </a:effectLst>
                <a:latin typeface="Times New Roman" pitchFamily="18" charset="0"/>
              </a:rPr>
              <a:t>，将指令流的处理过程划分为</a:t>
            </a:r>
            <a:r>
              <a:rPr lang="zh-CN" altLang="en-US" i="1" u="sng" dirty="0">
                <a:solidFill>
                  <a:srgbClr val="008000"/>
                </a:solidFill>
                <a:effectLst>
                  <a:outerShdw blurRad="38100" dist="38100" dir="2700000" algn="tl">
                    <a:srgbClr val="C0C0C0"/>
                  </a:outerShdw>
                </a:effectLst>
                <a:latin typeface="Times New Roman" pitchFamily="18" charset="0"/>
              </a:rPr>
              <a:t>取指令</a:t>
            </a:r>
            <a:r>
              <a:rPr lang="zh-CN" altLang="en-US" dirty="0">
                <a:effectLst>
                  <a:outerShdw blurRad="38100" dist="38100" dir="2700000" algn="tl">
                    <a:srgbClr val="C0C0C0"/>
                  </a:outerShdw>
                </a:effectLst>
                <a:latin typeface="Times New Roman" pitchFamily="18" charset="0"/>
              </a:rPr>
              <a:t>、</a:t>
            </a:r>
            <a:r>
              <a:rPr lang="zh-CN" altLang="en-US" i="1" u="sng" dirty="0">
                <a:solidFill>
                  <a:srgbClr val="008000"/>
                </a:solidFill>
                <a:effectLst>
                  <a:outerShdw blurRad="38100" dist="38100" dir="2700000" algn="tl">
                    <a:srgbClr val="C0C0C0"/>
                  </a:outerShdw>
                </a:effectLst>
                <a:latin typeface="Times New Roman" pitchFamily="18" charset="0"/>
              </a:rPr>
              <a:t>指令译码</a:t>
            </a:r>
            <a:r>
              <a:rPr lang="zh-CN" altLang="en-US" dirty="0">
                <a:effectLst>
                  <a:outerShdw blurRad="38100" dist="38100" dir="2700000" algn="tl">
                    <a:srgbClr val="C0C0C0"/>
                  </a:outerShdw>
                </a:effectLst>
                <a:latin typeface="Times New Roman" pitchFamily="18" charset="0"/>
              </a:rPr>
              <a:t>、</a:t>
            </a:r>
            <a:r>
              <a:rPr lang="zh-CN" altLang="en-US" i="1" u="sng" dirty="0">
                <a:solidFill>
                  <a:srgbClr val="008000"/>
                </a:solidFill>
                <a:effectLst>
                  <a:outerShdw blurRad="38100" dist="38100" dir="2700000" algn="tl">
                    <a:srgbClr val="C0C0C0"/>
                  </a:outerShdw>
                </a:effectLst>
                <a:latin typeface="Times New Roman" pitchFamily="18" charset="0"/>
              </a:rPr>
              <a:t>取操作数</a:t>
            </a:r>
            <a:r>
              <a:rPr lang="zh-CN" altLang="en-US" dirty="0">
                <a:effectLst>
                  <a:outerShdw blurRad="38100" dist="38100" dir="2700000" algn="tl">
                    <a:srgbClr val="C0C0C0"/>
                  </a:outerShdw>
                </a:effectLst>
                <a:latin typeface="Times New Roman" pitchFamily="18" charset="0"/>
              </a:rPr>
              <a:t>、</a:t>
            </a:r>
            <a:r>
              <a:rPr lang="zh-CN" altLang="en-US" i="1" u="sng" dirty="0">
                <a:solidFill>
                  <a:srgbClr val="008000"/>
                </a:solidFill>
                <a:effectLst>
                  <a:outerShdw blurRad="38100" dist="38100" dir="2700000" algn="tl">
                    <a:srgbClr val="C0C0C0"/>
                  </a:outerShdw>
                </a:effectLst>
                <a:latin typeface="Times New Roman" pitchFamily="18" charset="0"/>
              </a:rPr>
              <a:t>执行</a:t>
            </a:r>
            <a:r>
              <a:rPr lang="zh-CN" altLang="en-US" dirty="0">
                <a:effectLst>
                  <a:outerShdw blurRad="38100" dist="38100" dir="2700000" algn="tl">
                    <a:srgbClr val="C0C0C0"/>
                  </a:outerShdw>
                </a:effectLst>
                <a:latin typeface="Times New Roman" pitchFamily="18" charset="0"/>
              </a:rPr>
              <a:t>、</a:t>
            </a:r>
            <a:r>
              <a:rPr lang="zh-CN" altLang="en-US" i="1" u="sng" dirty="0">
                <a:solidFill>
                  <a:srgbClr val="008000"/>
                </a:solidFill>
                <a:effectLst>
                  <a:outerShdw blurRad="38100" dist="38100" dir="2700000" algn="tl">
                    <a:srgbClr val="C0C0C0"/>
                  </a:outerShdw>
                </a:effectLst>
                <a:latin typeface="Times New Roman" pitchFamily="18" charset="0"/>
              </a:rPr>
              <a:t>写回</a:t>
            </a:r>
            <a:r>
              <a:rPr lang="zh-CN" altLang="en-US" dirty="0">
                <a:effectLst>
                  <a:outerShdw blurRad="38100" dist="38100" dir="2700000" algn="tl">
                    <a:srgbClr val="C0C0C0"/>
                  </a:outerShdw>
                </a:effectLst>
                <a:latin typeface="Times New Roman" pitchFamily="18" charset="0"/>
              </a:rPr>
              <a:t>等几个并行处理的过程段。</a:t>
            </a:r>
          </a:p>
          <a:p>
            <a:pPr>
              <a:spcBef>
                <a:spcPct val="15000"/>
              </a:spcBef>
            </a:pPr>
            <a:r>
              <a:rPr lang="zh-CN" altLang="en-US" dirty="0">
                <a:solidFill>
                  <a:srgbClr val="0000FF"/>
                </a:solidFill>
                <a:effectLst>
                  <a:outerShdw blurRad="38100" dist="38100" dir="2700000" algn="tl">
                    <a:srgbClr val="C0C0C0"/>
                  </a:outerShdw>
                </a:effectLst>
                <a:latin typeface="Times New Roman" pitchFamily="18" charset="0"/>
                <a:ea typeface="方正姚体" pitchFamily="2" charset="-122"/>
              </a:rPr>
              <a:t>（</a:t>
            </a:r>
            <a:r>
              <a:rPr lang="en-US" altLang="zh-CN" dirty="0">
                <a:solidFill>
                  <a:srgbClr val="0000FF"/>
                </a:solidFill>
                <a:effectLst>
                  <a:outerShdw blurRad="38100" dist="38100" dir="2700000" algn="tl">
                    <a:srgbClr val="C0C0C0"/>
                  </a:outerShdw>
                </a:effectLst>
                <a:latin typeface="Times New Roman" pitchFamily="18" charset="0"/>
                <a:ea typeface="方正姚体" pitchFamily="2" charset="-122"/>
              </a:rPr>
              <a:t>2</a:t>
            </a:r>
            <a:r>
              <a:rPr lang="zh-CN" altLang="en-US" dirty="0">
                <a:solidFill>
                  <a:srgbClr val="0000FF"/>
                </a:solidFill>
                <a:effectLst>
                  <a:outerShdw blurRad="38100" dist="38100" dir="2700000" algn="tl">
                    <a:srgbClr val="C0C0C0"/>
                  </a:outerShdw>
                </a:effectLst>
                <a:latin typeface="Times New Roman" pitchFamily="18" charset="0"/>
                <a:ea typeface="方正姚体" pitchFamily="2" charset="-122"/>
              </a:rPr>
              <a:t>）算术流水线</a:t>
            </a:r>
          </a:p>
          <a:p>
            <a:pPr>
              <a:spcBef>
                <a:spcPct val="15000"/>
              </a:spcBef>
            </a:pPr>
            <a:r>
              <a:rPr lang="zh-CN" altLang="en-US" dirty="0">
                <a:solidFill>
                  <a:srgbClr val="0000FF"/>
                </a:solidFill>
                <a:effectLst>
                  <a:outerShdw blurRad="38100" dist="38100" dir="2700000" algn="tl">
                    <a:srgbClr val="C0C0C0"/>
                  </a:outerShdw>
                </a:effectLst>
                <a:latin typeface="Times New Roman" pitchFamily="18" charset="0"/>
                <a:ea typeface="方正姚体" pitchFamily="2" charset="-122"/>
              </a:rPr>
              <a:t>       </a:t>
            </a:r>
            <a:r>
              <a:rPr lang="zh-CN" altLang="en-US" i="1" u="sng" dirty="0">
                <a:solidFill>
                  <a:srgbClr val="008000"/>
                </a:solidFill>
                <a:effectLst>
                  <a:outerShdw blurRad="38100" dist="38100" dir="2700000" algn="tl">
                    <a:srgbClr val="C0C0C0"/>
                  </a:outerShdw>
                </a:effectLst>
                <a:latin typeface="Times New Roman" pitchFamily="18" charset="0"/>
              </a:rPr>
              <a:t>运算操作步骤的并行</a:t>
            </a:r>
            <a:r>
              <a:rPr lang="zh-CN" altLang="en-US" dirty="0">
                <a:effectLst>
                  <a:outerShdw blurRad="38100" dist="38100" dir="2700000" algn="tl">
                    <a:srgbClr val="C0C0C0"/>
                  </a:outerShdw>
                </a:effectLst>
                <a:latin typeface="Times New Roman" pitchFamily="18" charset="0"/>
              </a:rPr>
              <a:t>，如流水加法器、流水乘法器、流水除法器等</a:t>
            </a:r>
            <a:r>
              <a:rPr lang="zh-CN" altLang="en-US" dirty="0">
                <a:effectLst>
                  <a:outerShdw blurRad="38100" dist="38100" dir="2700000" algn="tl">
                    <a:srgbClr val="C0C0C0"/>
                  </a:outerShdw>
                </a:effectLst>
                <a:latin typeface="Times New Roman" pitchFamily="18" charset="0"/>
                <a:ea typeface="宋体" pitchFamily="2" charset="-122"/>
              </a:rPr>
              <a:t>。</a:t>
            </a:r>
          </a:p>
          <a:p>
            <a:pPr>
              <a:spcBef>
                <a:spcPct val="15000"/>
              </a:spcBef>
            </a:pPr>
            <a:r>
              <a:rPr lang="zh-CN" altLang="en-US" dirty="0">
                <a:solidFill>
                  <a:srgbClr val="0000FF"/>
                </a:solidFill>
                <a:effectLst>
                  <a:outerShdw blurRad="38100" dist="38100" dir="2700000" algn="tl">
                    <a:srgbClr val="C0C0C0"/>
                  </a:outerShdw>
                </a:effectLst>
                <a:latin typeface="Times New Roman" pitchFamily="18" charset="0"/>
                <a:ea typeface="方正姚体" pitchFamily="2" charset="-122"/>
              </a:rPr>
              <a:t>（</a:t>
            </a:r>
            <a:r>
              <a:rPr lang="en-US" altLang="zh-CN" dirty="0">
                <a:solidFill>
                  <a:srgbClr val="0000FF"/>
                </a:solidFill>
                <a:effectLst>
                  <a:outerShdw blurRad="38100" dist="38100" dir="2700000" algn="tl">
                    <a:srgbClr val="C0C0C0"/>
                  </a:outerShdw>
                </a:effectLst>
                <a:latin typeface="Times New Roman" pitchFamily="18" charset="0"/>
                <a:ea typeface="方正姚体" pitchFamily="2" charset="-122"/>
              </a:rPr>
              <a:t>3</a:t>
            </a:r>
            <a:r>
              <a:rPr lang="zh-CN" altLang="en-US" dirty="0">
                <a:solidFill>
                  <a:srgbClr val="0000FF"/>
                </a:solidFill>
                <a:effectLst>
                  <a:outerShdw blurRad="38100" dist="38100" dir="2700000" algn="tl">
                    <a:srgbClr val="C0C0C0"/>
                  </a:outerShdw>
                </a:effectLst>
                <a:latin typeface="Times New Roman" pitchFamily="18" charset="0"/>
                <a:ea typeface="方正姚体" pitchFamily="2" charset="-122"/>
              </a:rPr>
              <a:t>）处理机流水线</a:t>
            </a:r>
          </a:p>
          <a:p>
            <a:pPr>
              <a:spcBef>
                <a:spcPct val="15000"/>
              </a:spcBef>
            </a:pPr>
            <a:r>
              <a:rPr lang="zh-CN" altLang="en-US" dirty="0">
                <a:solidFill>
                  <a:srgbClr val="0000FF"/>
                </a:solidFill>
                <a:effectLst>
                  <a:outerShdw blurRad="38100" dist="38100" dir="2700000" algn="tl">
                    <a:srgbClr val="C0C0C0"/>
                  </a:outerShdw>
                </a:effectLst>
                <a:latin typeface="Times New Roman" pitchFamily="18" charset="0"/>
                <a:ea typeface="方正姚体" pitchFamily="2" charset="-122"/>
              </a:rPr>
              <a:t>      </a:t>
            </a:r>
            <a:r>
              <a:rPr lang="zh-CN" altLang="en-US" dirty="0">
                <a:solidFill>
                  <a:srgbClr val="008000"/>
                </a:solidFill>
                <a:effectLst>
                  <a:outerShdw blurRad="38100" dist="38100" dir="2700000" algn="tl">
                    <a:srgbClr val="C0C0C0"/>
                  </a:outerShdw>
                </a:effectLst>
                <a:latin typeface="方正姚体" pitchFamily="2" charset="-122"/>
              </a:rPr>
              <a:t>宏流水线</a:t>
            </a:r>
            <a:r>
              <a:rPr lang="zh-CN" altLang="en-US" dirty="0">
                <a:effectLst>
                  <a:outerShdw blurRad="38100" dist="38100" dir="2700000" algn="tl">
                    <a:srgbClr val="C0C0C0"/>
                  </a:outerShdw>
                </a:effectLst>
                <a:latin typeface="Times New Roman" pitchFamily="18" charset="0"/>
              </a:rPr>
              <a:t>，指</a:t>
            </a:r>
            <a:r>
              <a:rPr lang="zh-CN" altLang="en-US" i="1" u="sng" dirty="0">
                <a:solidFill>
                  <a:srgbClr val="008000"/>
                </a:solidFill>
                <a:effectLst>
                  <a:outerShdw blurRad="38100" dist="38100" dir="2700000" algn="tl">
                    <a:srgbClr val="C0C0C0"/>
                  </a:outerShdw>
                </a:effectLst>
                <a:latin typeface="Times New Roman" pitchFamily="18" charset="0"/>
              </a:rPr>
              <a:t>程序步骤的并行</a:t>
            </a:r>
            <a:r>
              <a:rPr lang="zh-CN" altLang="en-US" dirty="0">
                <a:effectLst>
                  <a:outerShdw blurRad="38100" dist="38100" dir="2700000" algn="tl">
                    <a:srgbClr val="C0C0C0"/>
                  </a:outerShdw>
                </a:effectLst>
                <a:latin typeface="Times New Roman" pitchFamily="18" charset="0"/>
              </a:rPr>
              <a:t>；由一串级联的处理机构成流水线的各个过程段，每台处理机负责某一特定的任务</a:t>
            </a:r>
            <a:r>
              <a:rPr lang="zh-CN" altLang="en-US" dirty="0">
                <a:effectLst>
                  <a:outerShdw blurRad="38100" dist="38100" dir="2700000" algn="tl">
                    <a:srgbClr val="C0C0C0"/>
                  </a:outerShdw>
                </a:effectLst>
                <a:latin typeface="Times New Roman" pitchFamily="18" charset="0"/>
                <a:ea typeface="宋体" pitchFamily="2" charset="-122"/>
              </a:rPr>
              <a:t>。</a:t>
            </a:r>
            <a:endParaRPr lang="zh-CN" altLang="en-US" dirty="0">
              <a:effectLst>
                <a:outerShdw blurRad="38100" dist="38100" dir="2700000" algn="tl">
                  <a:srgbClr val="C0C0C0"/>
                </a:outerShdw>
              </a:effectLst>
              <a:latin typeface="Times New Roman" pitchFamily="18" charset="0"/>
            </a:endParaRPr>
          </a:p>
        </p:txBody>
      </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ext Box 1026"/>
          <p:cNvSpPr txBox="1">
            <a:spLocks noChangeArrowheads="1"/>
          </p:cNvSpPr>
          <p:nvPr/>
        </p:nvSpPr>
        <p:spPr bwMode="auto">
          <a:xfrm>
            <a:off x="0" y="0"/>
            <a:ext cx="6705600" cy="710067"/>
          </a:xfrm>
          <a:prstGeom prst="rect">
            <a:avLst/>
          </a:prstGeom>
          <a:solidFill>
            <a:srgbClr val="FFFF00"/>
          </a:solidFill>
          <a:ln w="9525">
            <a:noFill/>
            <a:miter lim="800000"/>
            <a:headEnd/>
            <a:tailEnd/>
          </a:ln>
          <a:effectLst/>
        </p:spPr>
        <p:txBody>
          <a:bodyPr lIns="90000" tIns="46800" rIns="90000" bIns="46800">
            <a:spAutoFit/>
          </a:bodyPr>
          <a:lstStyle/>
          <a:p>
            <a:pPr>
              <a:spcBef>
                <a:spcPct val="15000"/>
              </a:spcBef>
            </a:pPr>
            <a:r>
              <a:rPr lang="en-US" altLang="zh-CN" sz="4000" dirty="0">
                <a:solidFill>
                  <a:srgbClr val="0000FF"/>
                </a:solidFill>
                <a:effectLst>
                  <a:outerShdw blurRad="38100" dist="38100" dir="2700000" algn="tl">
                    <a:srgbClr val="000000"/>
                  </a:outerShdw>
                </a:effectLst>
                <a:ea typeface="方正姚体" pitchFamily="2" charset="-122"/>
              </a:rPr>
              <a:t>5.7.3 </a:t>
            </a:r>
            <a:r>
              <a:rPr lang="zh-CN" altLang="en-US" sz="4000" dirty="0">
                <a:solidFill>
                  <a:srgbClr val="0000FF"/>
                </a:solidFill>
                <a:effectLst>
                  <a:outerShdw blurRad="38100" dist="38100" dir="2700000" algn="tl">
                    <a:srgbClr val="000000"/>
                  </a:outerShdw>
                </a:effectLst>
                <a:ea typeface="方正姚体" pitchFamily="2" charset="-122"/>
              </a:rPr>
              <a:t>流水线中主要问题</a:t>
            </a:r>
            <a:endParaRPr lang="zh-CN" altLang="en-US" sz="4000" dirty="0">
              <a:solidFill>
                <a:srgbClr val="0000FF"/>
              </a:solidFill>
              <a:ea typeface="宋体" pitchFamily="2" charset="-122"/>
            </a:endParaRPr>
          </a:p>
        </p:txBody>
      </p:sp>
      <p:sp>
        <p:nvSpPr>
          <p:cNvPr id="190468" name="Text Box 1028"/>
          <p:cNvSpPr txBox="1">
            <a:spLocks noChangeArrowheads="1"/>
          </p:cNvSpPr>
          <p:nvPr/>
        </p:nvSpPr>
        <p:spPr bwMode="auto">
          <a:xfrm>
            <a:off x="381000" y="1095375"/>
            <a:ext cx="8458200" cy="2622550"/>
          </a:xfrm>
          <a:prstGeom prst="rect">
            <a:avLst/>
          </a:prstGeom>
          <a:noFill/>
          <a:ln w="76200">
            <a:noFill/>
            <a:miter lim="800000"/>
            <a:headEnd/>
            <a:tailEnd/>
          </a:ln>
          <a:effectLst/>
        </p:spPr>
        <p:txBody>
          <a:bodyPr>
            <a:spAutoFit/>
          </a:bodyPr>
          <a:lstStyle/>
          <a:p>
            <a:pPr>
              <a:spcBef>
                <a:spcPct val="15000"/>
              </a:spcBef>
            </a:pPr>
            <a:r>
              <a:rPr lang="en-US" altLang="zh-CN" sz="4000">
                <a:solidFill>
                  <a:srgbClr val="0000FF"/>
                </a:solidFill>
                <a:latin typeface="Times New Roman" pitchFamily="18" charset="0"/>
                <a:ea typeface="方正姚体" pitchFamily="2" charset="-122"/>
              </a:rPr>
              <a:t>1. </a:t>
            </a:r>
            <a:r>
              <a:rPr lang="zh-CN" altLang="en-US" sz="4000">
                <a:solidFill>
                  <a:srgbClr val="0000FF"/>
                </a:solidFill>
                <a:latin typeface="Times New Roman" pitchFamily="18" charset="0"/>
                <a:ea typeface="方正姚体" pitchFamily="2" charset="-122"/>
              </a:rPr>
              <a:t>资源相关</a:t>
            </a:r>
            <a:r>
              <a:rPr lang="zh-CN" altLang="en-US" sz="4000">
                <a:latin typeface="Times New Roman" pitchFamily="18" charset="0"/>
                <a:ea typeface="宋体" pitchFamily="2" charset="-122"/>
              </a:rPr>
              <a:t>：</a:t>
            </a:r>
          </a:p>
          <a:p>
            <a:pPr>
              <a:spcBef>
                <a:spcPct val="15000"/>
              </a:spcBef>
            </a:pPr>
            <a:r>
              <a:rPr lang="zh-CN" altLang="en-US" sz="4000">
                <a:latin typeface="Times New Roman" pitchFamily="18" charset="0"/>
                <a:ea typeface="宋体" pitchFamily="2" charset="-122"/>
              </a:rPr>
              <a:t>     </a:t>
            </a:r>
            <a:r>
              <a:rPr lang="zh-CN" altLang="en-US" sz="4000" i="1" u="sng">
                <a:solidFill>
                  <a:srgbClr val="008000"/>
                </a:solidFill>
                <a:latin typeface="Times New Roman" pitchFamily="18" charset="0"/>
              </a:rPr>
              <a:t>多条指令进入流水线后在同一机器时钟周期内争用同一个功能部件所发生的冲突</a:t>
            </a:r>
            <a:r>
              <a:rPr lang="zh-CN" altLang="en-US" sz="4000">
                <a:latin typeface="Times New Roman" pitchFamily="18" charset="0"/>
                <a:ea typeface="宋体" pitchFamily="2" charset="-122"/>
              </a:rPr>
              <a:t>。     </a:t>
            </a:r>
            <a:endParaRPr lang="zh-CN" altLang="en-US" sz="4000">
              <a:effectLst>
                <a:outerShdw blurRad="38100" dist="38100" dir="2700000" algn="tl">
                  <a:srgbClr val="C0C0C0"/>
                </a:outerShdw>
              </a:effectLst>
              <a:latin typeface="Times New Roman" pitchFamily="18" charset="0"/>
            </a:endParaRPr>
          </a:p>
        </p:txBody>
      </p:sp>
      <p:sp>
        <p:nvSpPr>
          <p:cNvPr id="190469" name="Text Box 1029"/>
          <p:cNvSpPr txBox="1">
            <a:spLocks noChangeArrowheads="1"/>
          </p:cNvSpPr>
          <p:nvPr/>
        </p:nvSpPr>
        <p:spPr bwMode="auto">
          <a:xfrm>
            <a:off x="457200" y="3762375"/>
            <a:ext cx="8507413" cy="2105025"/>
          </a:xfrm>
          <a:prstGeom prst="rect">
            <a:avLst/>
          </a:prstGeom>
          <a:noFill/>
          <a:ln w="76200">
            <a:noFill/>
            <a:miter lim="800000"/>
            <a:headEnd/>
            <a:tailEnd/>
          </a:ln>
          <a:effectLst/>
        </p:spPr>
        <p:txBody>
          <a:bodyPr>
            <a:spAutoFit/>
          </a:bodyPr>
          <a:lstStyle/>
          <a:p>
            <a:pPr>
              <a:spcBef>
                <a:spcPct val="15000"/>
              </a:spcBef>
            </a:pPr>
            <a:r>
              <a:rPr lang="zh-CN" altLang="en-US" sz="4000">
                <a:solidFill>
                  <a:srgbClr val="CC3300"/>
                </a:solidFill>
                <a:effectLst>
                  <a:outerShdw blurRad="38100" dist="38100" dir="2700000" algn="tl">
                    <a:srgbClr val="C0C0C0"/>
                  </a:outerShdw>
                </a:effectLst>
                <a:latin typeface="Times New Roman" pitchFamily="18" charset="0"/>
                <a:ea typeface="方正姚体" pitchFamily="2" charset="-122"/>
              </a:rPr>
              <a:t>解决方法</a:t>
            </a:r>
            <a:r>
              <a:rPr lang="zh-CN" altLang="en-US" sz="4000">
                <a:latin typeface="Times New Roman" pitchFamily="18" charset="0"/>
                <a:ea typeface="宋体" pitchFamily="2" charset="-122"/>
              </a:rPr>
              <a:t>：</a:t>
            </a:r>
          </a:p>
          <a:p>
            <a:pPr>
              <a:spcBef>
                <a:spcPct val="15000"/>
              </a:spcBef>
            </a:pPr>
            <a:r>
              <a:rPr lang="zh-CN" altLang="en-US" sz="4000">
                <a:latin typeface="Times New Roman" pitchFamily="18" charset="0"/>
                <a:ea typeface="宋体" pitchFamily="2" charset="-122"/>
              </a:rPr>
              <a:t>      </a:t>
            </a:r>
            <a:r>
              <a:rPr lang="en-US" altLang="zh-CN" sz="4000">
                <a:latin typeface="Times New Roman" pitchFamily="18" charset="0"/>
                <a:ea typeface="宋体" pitchFamily="2" charset="-122"/>
              </a:rPr>
              <a:t>1</a:t>
            </a:r>
            <a:r>
              <a:rPr lang="zh-CN" altLang="en-US" sz="4000">
                <a:latin typeface="Times New Roman" pitchFamily="18" charset="0"/>
                <a:ea typeface="宋体" pitchFamily="2" charset="-122"/>
              </a:rPr>
              <a:t>）</a:t>
            </a:r>
            <a:r>
              <a:rPr lang="zh-CN" altLang="en-US" sz="4000">
                <a:latin typeface="Times New Roman" pitchFamily="18" charset="0"/>
              </a:rPr>
              <a:t>后继指令停顿一拍后再启动</a:t>
            </a:r>
            <a:r>
              <a:rPr lang="zh-CN" altLang="en-US" sz="4000">
                <a:latin typeface="Times New Roman" pitchFamily="18" charset="0"/>
                <a:ea typeface="宋体" pitchFamily="2" charset="-122"/>
              </a:rPr>
              <a:t>。</a:t>
            </a:r>
          </a:p>
          <a:p>
            <a:pPr>
              <a:spcBef>
                <a:spcPct val="15000"/>
              </a:spcBef>
            </a:pPr>
            <a:r>
              <a:rPr lang="zh-CN" altLang="en-US" sz="4000">
                <a:latin typeface="Times New Roman" pitchFamily="18" charset="0"/>
                <a:ea typeface="宋体" pitchFamily="2" charset="-122"/>
              </a:rPr>
              <a:t>      </a:t>
            </a:r>
            <a:r>
              <a:rPr lang="en-US" altLang="zh-CN" sz="4000">
                <a:latin typeface="Times New Roman" pitchFamily="18" charset="0"/>
                <a:ea typeface="宋体" pitchFamily="2" charset="-122"/>
              </a:rPr>
              <a:t>2</a:t>
            </a:r>
            <a:r>
              <a:rPr lang="zh-CN" altLang="en-US" sz="4000">
                <a:latin typeface="Times New Roman" pitchFamily="18" charset="0"/>
                <a:ea typeface="宋体" pitchFamily="2" charset="-122"/>
              </a:rPr>
              <a:t>）</a:t>
            </a:r>
            <a:r>
              <a:rPr lang="zh-CN" altLang="en-US" sz="4000">
                <a:latin typeface="Times New Roman" pitchFamily="18" charset="0"/>
              </a:rPr>
              <a:t>增加相应资源</a:t>
            </a:r>
            <a:r>
              <a:rPr lang="zh-CN" altLang="en-US" sz="4000">
                <a:latin typeface="Times New Roman" pitchFamily="18" charset="0"/>
                <a:ea typeface="宋体" pitchFamily="2" charset="-122"/>
              </a:rPr>
              <a:t>。</a:t>
            </a:r>
            <a:endParaRPr lang="zh-CN" altLang="en-US" sz="4000">
              <a:effectLst>
                <a:outerShdw blurRad="38100" dist="38100" dir="2700000" algn="tl">
                  <a:srgbClr val="C0C0C0"/>
                </a:outerShdw>
              </a:effectLst>
              <a:latin typeface="Times New Roman"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0469"/>
                                        </p:tgtEl>
                                        <p:attrNameLst>
                                          <p:attrName>style.visibility</p:attrName>
                                        </p:attrNameLst>
                                      </p:cBhvr>
                                      <p:to>
                                        <p:strVal val="visible"/>
                                      </p:to>
                                    </p:set>
                                    <p:anim calcmode="lin" valueType="num">
                                      <p:cBhvr additive="base">
                                        <p:cTn id="7" dur="500" fill="hold"/>
                                        <p:tgtEl>
                                          <p:spTgt spid="190469"/>
                                        </p:tgtEl>
                                        <p:attrNameLst>
                                          <p:attrName>ppt_x</p:attrName>
                                        </p:attrNameLst>
                                      </p:cBhvr>
                                      <p:tavLst>
                                        <p:tav tm="0">
                                          <p:val>
                                            <p:strVal val="0-#ppt_w/2"/>
                                          </p:val>
                                        </p:tav>
                                        <p:tav tm="100000">
                                          <p:val>
                                            <p:strVal val="#ppt_x"/>
                                          </p:val>
                                        </p:tav>
                                      </p:tavLst>
                                    </p:anim>
                                    <p:anim calcmode="lin" valueType="num">
                                      <p:cBhvr additive="base">
                                        <p:cTn id="8" dur="500" fill="hold"/>
                                        <p:tgtEl>
                                          <p:spTgt spid="1904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9"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ext Box 2"/>
          <p:cNvSpPr txBox="1">
            <a:spLocks noChangeArrowheads="1"/>
          </p:cNvSpPr>
          <p:nvPr/>
        </p:nvSpPr>
        <p:spPr bwMode="auto">
          <a:xfrm>
            <a:off x="395288" y="5445125"/>
            <a:ext cx="7086600" cy="1160463"/>
          </a:xfrm>
          <a:prstGeom prst="rect">
            <a:avLst/>
          </a:prstGeom>
          <a:noFill/>
          <a:ln w="9525">
            <a:noFill/>
            <a:miter lim="800000"/>
            <a:headEnd/>
            <a:tailEnd/>
          </a:ln>
          <a:effectLst/>
        </p:spPr>
        <p:txBody>
          <a:bodyPr>
            <a:spAutoFit/>
          </a:bodyPr>
          <a:lstStyle/>
          <a:p>
            <a:r>
              <a:rPr lang="zh-CN" altLang="en-US">
                <a:latin typeface="Times New Roman" pitchFamily="18" charset="0"/>
                <a:ea typeface="宋体" pitchFamily="2" charset="-122"/>
              </a:rPr>
              <a:t>两条指令同时访存造成资源相关</a:t>
            </a:r>
          </a:p>
          <a:p>
            <a:r>
              <a:rPr lang="en-US" altLang="zh-CN">
                <a:solidFill>
                  <a:srgbClr val="0000FF"/>
                </a:solidFill>
                <a:latin typeface="Times New Roman" pitchFamily="18" charset="0"/>
                <a:ea typeface="宋体" pitchFamily="2" charset="-122"/>
              </a:rPr>
              <a:t>MEM</a:t>
            </a:r>
            <a:r>
              <a:rPr lang="zh-CN" altLang="en-US">
                <a:solidFill>
                  <a:srgbClr val="0000FF"/>
                </a:solidFill>
                <a:latin typeface="Times New Roman" pitchFamily="18" charset="0"/>
                <a:ea typeface="宋体" pitchFamily="2" charset="-122"/>
              </a:rPr>
              <a:t>：访存取数</a:t>
            </a:r>
          </a:p>
        </p:txBody>
      </p:sp>
      <p:grpSp>
        <p:nvGrpSpPr>
          <p:cNvPr id="321539" name="Group 3"/>
          <p:cNvGrpSpPr>
            <a:grpSpLocks/>
          </p:cNvGrpSpPr>
          <p:nvPr/>
        </p:nvGrpSpPr>
        <p:grpSpPr bwMode="auto">
          <a:xfrm>
            <a:off x="685800" y="990600"/>
            <a:ext cx="8458200" cy="4357688"/>
            <a:chOff x="432" y="624"/>
            <a:chExt cx="4704" cy="2745"/>
          </a:xfrm>
        </p:grpSpPr>
        <p:sp>
          <p:nvSpPr>
            <p:cNvPr id="321540" name="Rectangle 4"/>
            <p:cNvSpPr>
              <a:spLocks noChangeArrowheads="1"/>
            </p:cNvSpPr>
            <p:nvPr/>
          </p:nvSpPr>
          <p:spPr bwMode="auto">
            <a:xfrm>
              <a:off x="4440" y="2841"/>
              <a:ext cx="615"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MEM</a:t>
              </a:r>
            </a:p>
          </p:txBody>
        </p:sp>
        <p:sp>
          <p:nvSpPr>
            <p:cNvPr id="321541" name="Rectangle 5"/>
            <p:cNvSpPr>
              <a:spLocks noChangeArrowheads="1"/>
            </p:cNvSpPr>
            <p:nvPr/>
          </p:nvSpPr>
          <p:spPr bwMode="auto">
            <a:xfrm>
              <a:off x="3878" y="2919"/>
              <a:ext cx="682"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EX</a:t>
              </a:r>
            </a:p>
          </p:txBody>
        </p:sp>
        <p:sp>
          <p:nvSpPr>
            <p:cNvPr id="321542" name="Rectangle 6"/>
            <p:cNvSpPr>
              <a:spLocks noChangeArrowheads="1"/>
            </p:cNvSpPr>
            <p:nvPr/>
          </p:nvSpPr>
          <p:spPr bwMode="auto">
            <a:xfrm>
              <a:off x="3291" y="2871"/>
              <a:ext cx="597"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ID</a:t>
              </a:r>
            </a:p>
          </p:txBody>
        </p:sp>
        <p:sp>
          <p:nvSpPr>
            <p:cNvPr id="321543" name="Rectangle 7"/>
            <p:cNvSpPr>
              <a:spLocks noChangeArrowheads="1"/>
            </p:cNvSpPr>
            <p:nvPr/>
          </p:nvSpPr>
          <p:spPr bwMode="auto">
            <a:xfrm>
              <a:off x="2716" y="2928"/>
              <a:ext cx="596"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IF</a:t>
              </a:r>
            </a:p>
          </p:txBody>
        </p:sp>
        <p:sp>
          <p:nvSpPr>
            <p:cNvPr id="321544" name="Rectangle 8"/>
            <p:cNvSpPr>
              <a:spLocks noChangeArrowheads="1"/>
            </p:cNvSpPr>
            <p:nvPr/>
          </p:nvSpPr>
          <p:spPr bwMode="auto">
            <a:xfrm>
              <a:off x="1987" y="2841"/>
              <a:ext cx="578" cy="441"/>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1545" name="Rectangle 9"/>
            <p:cNvSpPr>
              <a:spLocks noChangeArrowheads="1"/>
            </p:cNvSpPr>
            <p:nvPr/>
          </p:nvSpPr>
          <p:spPr bwMode="auto">
            <a:xfrm>
              <a:off x="1589" y="2841"/>
              <a:ext cx="398" cy="441"/>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1546" name="Rectangle 10"/>
            <p:cNvSpPr>
              <a:spLocks noChangeArrowheads="1"/>
            </p:cNvSpPr>
            <p:nvPr/>
          </p:nvSpPr>
          <p:spPr bwMode="auto">
            <a:xfrm>
              <a:off x="1295" y="2841"/>
              <a:ext cx="294" cy="441"/>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1547" name="Rectangle 11"/>
            <p:cNvSpPr>
              <a:spLocks noChangeArrowheads="1"/>
            </p:cNvSpPr>
            <p:nvPr/>
          </p:nvSpPr>
          <p:spPr bwMode="auto">
            <a:xfrm>
              <a:off x="997" y="2841"/>
              <a:ext cx="298" cy="441"/>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1548" name="Rectangle 12"/>
            <p:cNvSpPr>
              <a:spLocks noChangeArrowheads="1"/>
            </p:cNvSpPr>
            <p:nvPr/>
          </p:nvSpPr>
          <p:spPr bwMode="auto">
            <a:xfrm>
              <a:off x="432" y="2841"/>
              <a:ext cx="565" cy="441"/>
            </a:xfrm>
            <a:prstGeom prst="rect">
              <a:avLst/>
            </a:prstGeom>
            <a:noFill/>
            <a:ln w="9525">
              <a:noFill/>
              <a:miter lim="800000"/>
              <a:headEnd/>
              <a:tailEnd/>
            </a:ln>
            <a:effectLst/>
          </p:spPr>
          <p:txBody>
            <a:bodyPr/>
            <a:lstStyle/>
            <a:p>
              <a:pPr>
                <a:spcBef>
                  <a:spcPct val="0"/>
                </a:spcBef>
              </a:pPr>
              <a:r>
                <a:rPr lang="zh-CN" altLang="en-US" sz="2000">
                  <a:latin typeface="Times New Roman" pitchFamily="18" charset="0"/>
                  <a:ea typeface="宋体" pitchFamily="2" charset="-122"/>
                </a:rPr>
                <a:t>指令</a:t>
              </a:r>
            </a:p>
            <a:p>
              <a:pPr>
                <a:spcBef>
                  <a:spcPct val="0"/>
                </a:spcBef>
              </a:pPr>
              <a:r>
                <a:rPr lang="en-US" altLang="zh-CN" sz="2000">
                  <a:latin typeface="Times New Roman" pitchFamily="18" charset="0"/>
                  <a:ea typeface="宋体" pitchFamily="2" charset="-122"/>
                </a:rPr>
                <a:t>i+4</a:t>
              </a:r>
            </a:p>
          </p:txBody>
        </p:sp>
        <p:sp>
          <p:nvSpPr>
            <p:cNvPr id="321549" name="Rectangle 13"/>
            <p:cNvSpPr>
              <a:spLocks noChangeArrowheads="1"/>
            </p:cNvSpPr>
            <p:nvPr/>
          </p:nvSpPr>
          <p:spPr bwMode="auto">
            <a:xfrm>
              <a:off x="4521" y="2523"/>
              <a:ext cx="615" cy="453"/>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WB</a:t>
              </a:r>
            </a:p>
          </p:txBody>
        </p:sp>
        <p:sp>
          <p:nvSpPr>
            <p:cNvPr id="321550" name="Rectangle 14"/>
            <p:cNvSpPr>
              <a:spLocks noChangeArrowheads="1"/>
            </p:cNvSpPr>
            <p:nvPr/>
          </p:nvSpPr>
          <p:spPr bwMode="auto">
            <a:xfrm>
              <a:off x="3830" y="2523"/>
              <a:ext cx="682" cy="453"/>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MEM</a:t>
              </a:r>
            </a:p>
          </p:txBody>
        </p:sp>
        <p:sp>
          <p:nvSpPr>
            <p:cNvPr id="321551" name="Rectangle 15"/>
            <p:cNvSpPr>
              <a:spLocks noChangeArrowheads="1"/>
            </p:cNvSpPr>
            <p:nvPr/>
          </p:nvSpPr>
          <p:spPr bwMode="auto">
            <a:xfrm>
              <a:off x="3161" y="2388"/>
              <a:ext cx="597" cy="453"/>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EX</a:t>
              </a:r>
            </a:p>
          </p:txBody>
        </p:sp>
        <p:sp>
          <p:nvSpPr>
            <p:cNvPr id="321552" name="Rectangle 16"/>
            <p:cNvSpPr>
              <a:spLocks noChangeArrowheads="1"/>
            </p:cNvSpPr>
            <p:nvPr/>
          </p:nvSpPr>
          <p:spPr bwMode="auto">
            <a:xfrm>
              <a:off x="2736" y="2523"/>
              <a:ext cx="596" cy="453"/>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ID</a:t>
              </a:r>
            </a:p>
          </p:txBody>
        </p:sp>
        <p:sp>
          <p:nvSpPr>
            <p:cNvPr id="321553" name="Rectangle 17"/>
            <p:cNvSpPr>
              <a:spLocks noChangeArrowheads="1"/>
            </p:cNvSpPr>
            <p:nvPr/>
          </p:nvSpPr>
          <p:spPr bwMode="auto">
            <a:xfrm>
              <a:off x="2083" y="2436"/>
              <a:ext cx="413" cy="300"/>
            </a:xfrm>
            <a:prstGeom prst="rect">
              <a:avLst/>
            </a:prstGeom>
            <a:noFill/>
            <a:ln w="9525">
              <a:noFill/>
              <a:miter lim="800000"/>
              <a:headEnd/>
              <a:tailEnd/>
            </a:ln>
            <a:effectLst/>
          </p:spPr>
          <p:txBody>
            <a:bodyPr/>
            <a:lstStyle/>
            <a:p>
              <a:pPr>
                <a:spcBef>
                  <a:spcPct val="0"/>
                </a:spcBef>
              </a:pPr>
              <a:r>
                <a:rPr lang="en-US" altLang="zh-CN" sz="2000" u="sng">
                  <a:latin typeface="Times New Roman" pitchFamily="18" charset="0"/>
                  <a:ea typeface="宋体" pitchFamily="2" charset="-122"/>
                </a:rPr>
                <a:t>IF</a:t>
              </a:r>
            </a:p>
          </p:txBody>
        </p:sp>
        <p:sp>
          <p:nvSpPr>
            <p:cNvPr id="321554" name="Rectangle 18"/>
            <p:cNvSpPr>
              <a:spLocks noChangeArrowheads="1"/>
            </p:cNvSpPr>
            <p:nvPr/>
          </p:nvSpPr>
          <p:spPr bwMode="auto">
            <a:xfrm>
              <a:off x="1589" y="2388"/>
              <a:ext cx="398" cy="453"/>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1555" name="Rectangle 19"/>
            <p:cNvSpPr>
              <a:spLocks noChangeArrowheads="1"/>
            </p:cNvSpPr>
            <p:nvPr/>
          </p:nvSpPr>
          <p:spPr bwMode="auto">
            <a:xfrm>
              <a:off x="1295" y="2388"/>
              <a:ext cx="294" cy="453"/>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1556" name="Rectangle 20"/>
            <p:cNvSpPr>
              <a:spLocks noChangeArrowheads="1"/>
            </p:cNvSpPr>
            <p:nvPr/>
          </p:nvSpPr>
          <p:spPr bwMode="auto">
            <a:xfrm>
              <a:off x="997" y="2388"/>
              <a:ext cx="298" cy="453"/>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1557" name="Rectangle 21"/>
            <p:cNvSpPr>
              <a:spLocks noChangeArrowheads="1"/>
            </p:cNvSpPr>
            <p:nvPr/>
          </p:nvSpPr>
          <p:spPr bwMode="auto">
            <a:xfrm>
              <a:off x="432" y="2388"/>
              <a:ext cx="565" cy="453"/>
            </a:xfrm>
            <a:prstGeom prst="rect">
              <a:avLst/>
            </a:prstGeom>
            <a:noFill/>
            <a:ln w="9525">
              <a:noFill/>
              <a:miter lim="800000"/>
              <a:headEnd/>
              <a:tailEnd/>
            </a:ln>
            <a:effectLst/>
          </p:spPr>
          <p:txBody>
            <a:bodyPr/>
            <a:lstStyle/>
            <a:p>
              <a:pPr>
                <a:spcBef>
                  <a:spcPct val="0"/>
                </a:spcBef>
              </a:pPr>
              <a:r>
                <a:rPr lang="zh-CN" altLang="en-US" sz="2000">
                  <a:latin typeface="Times New Roman" pitchFamily="18" charset="0"/>
                  <a:ea typeface="宋体" pitchFamily="2" charset="-122"/>
                </a:rPr>
                <a:t>指令</a:t>
              </a:r>
            </a:p>
            <a:p>
              <a:pPr>
                <a:spcBef>
                  <a:spcPct val="0"/>
                </a:spcBef>
              </a:pPr>
              <a:r>
                <a:rPr lang="en-US" altLang="zh-CN" sz="2000">
                  <a:latin typeface="Times New Roman" pitchFamily="18" charset="0"/>
                  <a:ea typeface="宋体" pitchFamily="2" charset="-122"/>
                </a:rPr>
                <a:t>i+3</a:t>
              </a:r>
            </a:p>
          </p:txBody>
        </p:sp>
        <p:sp>
          <p:nvSpPr>
            <p:cNvPr id="321558" name="Rectangle 22"/>
            <p:cNvSpPr>
              <a:spLocks noChangeArrowheads="1"/>
            </p:cNvSpPr>
            <p:nvPr/>
          </p:nvSpPr>
          <p:spPr bwMode="auto">
            <a:xfrm>
              <a:off x="4440" y="1947"/>
              <a:ext cx="615" cy="441"/>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1559" name="Rectangle 23"/>
            <p:cNvSpPr>
              <a:spLocks noChangeArrowheads="1"/>
            </p:cNvSpPr>
            <p:nvPr/>
          </p:nvSpPr>
          <p:spPr bwMode="auto">
            <a:xfrm>
              <a:off x="3926" y="2055"/>
              <a:ext cx="682"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WB</a:t>
              </a:r>
            </a:p>
          </p:txBody>
        </p:sp>
        <p:sp>
          <p:nvSpPr>
            <p:cNvPr id="321560" name="Rectangle 24"/>
            <p:cNvSpPr>
              <a:spLocks noChangeArrowheads="1"/>
            </p:cNvSpPr>
            <p:nvPr/>
          </p:nvSpPr>
          <p:spPr bwMode="auto">
            <a:xfrm>
              <a:off x="3161" y="2055"/>
              <a:ext cx="597"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MEM</a:t>
              </a:r>
            </a:p>
          </p:txBody>
        </p:sp>
        <p:sp>
          <p:nvSpPr>
            <p:cNvPr id="321561" name="Rectangle 25"/>
            <p:cNvSpPr>
              <a:spLocks noChangeArrowheads="1"/>
            </p:cNvSpPr>
            <p:nvPr/>
          </p:nvSpPr>
          <p:spPr bwMode="auto">
            <a:xfrm>
              <a:off x="2716" y="2103"/>
              <a:ext cx="596"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EX</a:t>
              </a:r>
            </a:p>
          </p:txBody>
        </p:sp>
        <p:sp>
          <p:nvSpPr>
            <p:cNvPr id="321562" name="Rectangle 26"/>
            <p:cNvSpPr>
              <a:spLocks noChangeArrowheads="1"/>
            </p:cNvSpPr>
            <p:nvPr/>
          </p:nvSpPr>
          <p:spPr bwMode="auto">
            <a:xfrm>
              <a:off x="2062" y="2055"/>
              <a:ext cx="578"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ID</a:t>
              </a:r>
            </a:p>
          </p:txBody>
        </p:sp>
        <p:sp>
          <p:nvSpPr>
            <p:cNvPr id="321563" name="Rectangle 27"/>
            <p:cNvSpPr>
              <a:spLocks noChangeArrowheads="1"/>
            </p:cNvSpPr>
            <p:nvPr/>
          </p:nvSpPr>
          <p:spPr bwMode="auto">
            <a:xfrm>
              <a:off x="1666" y="2064"/>
              <a:ext cx="398"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IF</a:t>
              </a:r>
            </a:p>
          </p:txBody>
        </p:sp>
        <p:sp>
          <p:nvSpPr>
            <p:cNvPr id="321564" name="Rectangle 28"/>
            <p:cNvSpPr>
              <a:spLocks noChangeArrowheads="1"/>
            </p:cNvSpPr>
            <p:nvPr/>
          </p:nvSpPr>
          <p:spPr bwMode="auto">
            <a:xfrm>
              <a:off x="1295" y="1947"/>
              <a:ext cx="294" cy="441"/>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1565" name="Rectangle 29"/>
            <p:cNvSpPr>
              <a:spLocks noChangeArrowheads="1"/>
            </p:cNvSpPr>
            <p:nvPr/>
          </p:nvSpPr>
          <p:spPr bwMode="auto">
            <a:xfrm>
              <a:off x="997" y="1947"/>
              <a:ext cx="298" cy="441"/>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1566" name="Rectangle 30"/>
            <p:cNvSpPr>
              <a:spLocks noChangeArrowheads="1"/>
            </p:cNvSpPr>
            <p:nvPr/>
          </p:nvSpPr>
          <p:spPr bwMode="auto">
            <a:xfrm>
              <a:off x="432" y="1947"/>
              <a:ext cx="565" cy="441"/>
            </a:xfrm>
            <a:prstGeom prst="rect">
              <a:avLst/>
            </a:prstGeom>
            <a:noFill/>
            <a:ln w="9525">
              <a:noFill/>
              <a:miter lim="800000"/>
              <a:headEnd/>
              <a:tailEnd/>
            </a:ln>
            <a:effectLst/>
          </p:spPr>
          <p:txBody>
            <a:bodyPr/>
            <a:lstStyle/>
            <a:p>
              <a:pPr>
                <a:spcBef>
                  <a:spcPct val="0"/>
                </a:spcBef>
              </a:pPr>
              <a:r>
                <a:rPr lang="zh-CN" altLang="en-US" sz="2000">
                  <a:latin typeface="Times New Roman" pitchFamily="18" charset="0"/>
                  <a:ea typeface="宋体" pitchFamily="2" charset="-122"/>
                </a:rPr>
                <a:t>指令</a:t>
              </a:r>
            </a:p>
            <a:p>
              <a:pPr>
                <a:spcBef>
                  <a:spcPct val="0"/>
                </a:spcBef>
              </a:pPr>
              <a:r>
                <a:rPr lang="en-US" altLang="zh-CN" sz="2000">
                  <a:latin typeface="Times New Roman" pitchFamily="18" charset="0"/>
                  <a:ea typeface="宋体" pitchFamily="2" charset="-122"/>
                </a:rPr>
                <a:t>i+2</a:t>
              </a:r>
            </a:p>
          </p:txBody>
        </p:sp>
        <p:sp>
          <p:nvSpPr>
            <p:cNvPr id="321567" name="Rectangle 31"/>
            <p:cNvSpPr>
              <a:spLocks noChangeArrowheads="1"/>
            </p:cNvSpPr>
            <p:nvPr/>
          </p:nvSpPr>
          <p:spPr bwMode="auto">
            <a:xfrm>
              <a:off x="4440" y="1506"/>
              <a:ext cx="615" cy="441"/>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1568" name="Rectangle 32"/>
            <p:cNvSpPr>
              <a:spLocks noChangeArrowheads="1"/>
            </p:cNvSpPr>
            <p:nvPr/>
          </p:nvSpPr>
          <p:spPr bwMode="auto">
            <a:xfrm>
              <a:off x="3758" y="1506"/>
              <a:ext cx="682" cy="441"/>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1569" name="Rectangle 33"/>
            <p:cNvSpPr>
              <a:spLocks noChangeArrowheads="1"/>
            </p:cNvSpPr>
            <p:nvPr/>
          </p:nvSpPr>
          <p:spPr bwMode="auto">
            <a:xfrm>
              <a:off x="3243" y="1623"/>
              <a:ext cx="597"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WB</a:t>
              </a:r>
            </a:p>
          </p:txBody>
        </p:sp>
        <p:sp>
          <p:nvSpPr>
            <p:cNvPr id="321570" name="Rectangle 34"/>
            <p:cNvSpPr>
              <a:spLocks noChangeArrowheads="1"/>
            </p:cNvSpPr>
            <p:nvPr/>
          </p:nvSpPr>
          <p:spPr bwMode="auto">
            <a:xfrm>
              <a:off x="2565" y="1575"/>
              <a:ext cx="596"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MEM</a:t>
              </a:r>
            </a:p>
          </p:txBody>
        </p:sp>
        <p:sp>
          <p:nvSpPr>
            <p:cNvPr id="321571" name="Rectangle 35"/>
            <p:cNvSpPr>
              <a:spLocks noChangeArrowheads="1"/>
            </p:cNvSpPr>
            <p:nvPr/>
          </p:nvSpPr>
          <p:spPr bwMode="auto">
            <a:xfrm>
              <a:off x="2062" y="1575"/>
              <a:ext cx="578"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EX</a:t>
              </a:r>
            </a:p>
          </p:txBody>
        </p:sp>
        <p:sp>
          <p:nvSpPr>
            <p:cNvPr id="321572" name="Rectangle 36"/>
            <p:cNvSpPr>
              <a:spLocks noChangeArrowheads="1"/>
            </p:cNvSpPr>
            <p:nvPr/>
          </p:nvSpPr>
          <p:spPr bwMode="auto">
            <a:xfrm>
              <a:off x="1666" y="1575"/>
              <a:ext cx="398"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ID</a:t>
              </a:r>
            </a:p>
          </p:txBody>
        </p:sp>
        <p:sp>
          <p:nvSpPr>
            <p:cNvPr id="321573" name="Rectangle 37"/>
            <p:cNvSpPr>
              <a:spLocks noChangeArrowheads="1"/>
            </p:cNvSpPr>
            <p:nvPr/>
          </p:nvSpPr>
          <p:spPr bwMode="auto">
            <a:xfrm>
              <a:off x="1295" y="1575"/>
              <a:ext cx="294"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IF</a:t>
              </a:r>
            </a:p>
          </p:txBody>
        </p:sp>
        <p:sp>
          <p:nvSpPr>
            <p:cNvPr id="321574" name="Rectangle 38"/>
            <p:cNvSpPr>
              <a:spLocks noChangeArrowheads="1"/>
            </p:cNvSpPr>
            <p:nvPr/>
          </p:nvSpPr>
          <p:spPr bwMode="auto">
            <a:xfrm>
              <a:off x="997" y="1506"/>
              <a:ext cx="298" cy="441"/>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1575" name="Rectangle 39"/>
            <p:cNvSpPr>
              <a:spLocks noChangeArrowheads="1"/>
            </p:cNvSpPr>
            <p:nvPr/>
          </p:nvSpPr>
          <p:spPr bwMode="auto">
            <a:xfrm>
              <a:off x="432" y="1506"/>
              <a:ext cx="565" cy="441"/>
            </a:xfrm>
            <a:prstGeom prst="rect">
              <a:avLst/>
            </a:prstGeom>
            <a:noFill/>
            <a:ln w="9525">
              <a:noFill/>
              <a:miter lim="800000"/>
              <a:headEnd/>
              <a:tailEnd/>
            </a:ln>
            <a:effectLst/>
          </p:spPr>
          <p:txBody>
            <a:bodyPr/>
            <a:lstStyle/>
            <a:p>
              <a:pPr>
                <a:spcBef>
                  <a:spcPct val="0"/>
                </a:spcBef>
              </a:pPr>
              <a:r>
                <a:rPr lang="zh-CN" altLang="en-US" sz="2000">
                  <a:latin typeface="Times New Roman" pitchFamily="18" charset="0"/>
                  <a:ea typeface="宋体" pitchFamily="2" charset="-122"/>
                </a:rPr>
                <a:t>指令</a:t>
              </a:r>
            </a:p>
            <a:p>
              <a:pPr>
                <a:spcBef>
                  <a:spcPct val="0"/>
                </a:spcBef>
              </a:pPr>
              <a:r>
                <a:rPr lang="en-US" altLang="zh-CN" sz="2000">
                  <a:latin typeface="Times New Roman" pitchFamily="18" charset="0"/>
                  <a:ea typeface="宋体" pitchFamily="2" charset="-122"/>
                </a:rPr>
                <a:t>i+1</a:t>
              </a:r>
            </a:p>
          </p:txBody>
        </p:sp>
        <p:sp>
          <p:nvSpPr>
            <p:cNvPr id="321576" name="Rectangle 40"/>
            <p:cNvSpPr>
              <a:spLocks noChangeArrowheads="1"/>
            </p:cNvSpPr>
            <p:nvPr/>
          </p:nvSpPr>
          <p:spPr bwMode="auto">
            <a:xfrm>
              <a:off x="4440" y="1065"/>
              <a:ext cx="615" cy="441"/>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1577" name="Rectangle 41"/>
            <p:cNvSpPr>
              <a:spLocks noChangeArrowheads="1"/>
            </p:cNvSpPr>
            <p:nvPr/>
          </p:nvSpPr>
          <p:spPr bwMode="auto">
            <a:xfrm>
              <a:off x="3758" y="1065"/>
              <a:ext cx="682" cy="441"/>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1578" name="Rectangle 42"/>
            <p:cNvSpPr>
              <a:spLocks noChangeArrowheads="1"/>
            </p:cNvSpPr>
            <p:nvPr/>
          </p:nvSpPr>
          <p:spPr bwMode="auto">
            <a:xfrm>
              <a:off x="3161" y="1065"/>
              <a:ext cx="597" cy="441"/>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1579" name="Rectangle 43"/>
            <p:cNvSpPr>
              <a:spLocks noChangeArrowheads="1"/>
            </p:cNvSpPr>
            <p:nvPr/>
          </p:nvSpPr>
          <p:spPr bwMode="auto">
            <a:xfrm>
              <a:off x="2565" y="1143"/>
              <a:ext cx="596"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WB</a:t>
              </a:r>
            </a:p>
          </p:txBody>
        </p:sp>
        <p:sp>
          <p:nvSpPr>
            <p:cNvPr id="321580" name="Rectangle 44"/>
            <p:cNvSpPr>
              <a:spLocks noChangeArrowheads="1"/>
            </p:cNvSpPr>
            <p:nvPr/>
          </p:nvSpPr>
          <p:spPr bwMode="auto">
            <a:xfrm>
              <a:off x="1987" y="1143"/>
              <a:ext cx="578" cy="441"/>
            </a:xfrm>
            <a:prstGeom prst="rect">
              <a:avLst/>
            </a:prstGeom>
            <a:noFill/>
            <a:ln w="9525">
              <a:noFill/>
              <a:miter lim="800000"/>
              <a:headEnd/>
              <a:tailEnd/>
            </a:ln>
            <a:effectLst/>
          </p:spPr>
          <p:txBody>
            <a:bodyPr/>
            <a:lstStyle/>
            <a:p>
              <a:pPr>
                <a:spcBef>
                  <a:spcPct val="0"/>
                </a:spcBef>
              </a:pPr>
              <a:r>
                <a:rPr lang="en-US" altLang="zh-CN" sz="2000" u="sng">
                  <a:latin typeface="Times New Roman" pitchFamily="18" charset="0"/>
                  <a:ea typeface="宋体" pitchFamily="2" charset="-122"/>
                </a:rPr>
                <a:t>MEM</a:t>
              </a:r>
            </a:p>
          </p:txBody>
        </p:sp>
        <p:sp>
          <p:nvSpPr>
            <p:cNvPr id="321581" name="Rectangle 45"/>
            <p:cNvSpPr>
              <a:spLocks noChangeArrowheads="1"/>
            </p:cNvSpPr>
            <p:nvPr/>
          </p:nvSpPr>
          <p:spPr bwMode="auto">
            <a:xfrm>
              <a:off x="1589" y="1143"/>
              <a:ext cx="398"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EX</a:t>
              </a:r>
            </a:p>
          </p:txBody>
        </p:sp>
        <p:sp>
          <p:nvSpPr>
            <p:cNvPr id="321582" name="Rectangle 46"/>
            <p:cNvSpPr>
              <a:spLocks noChangeArrowheads="1"/>
            </p:cNvSpPr>
            <p:nvPr/>
          </p:nvSpPr>
          <p:spPr bwMode="auto">
            <a:xfrm>
              <a:off x="1295" y="1143"/>
              <a:ext cx="294"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ID</a:t>
              </a:r>
            </a:p>
          </p:txBody>
        </p:sp>
        <p:sp>
          <p:nvSpPr>
            <p:cNvPr id="321583" name="Rectangle 47"/>
            <p:cNvSpPr>
              <a:spLocks noChangeArrowheads="1"/>
            </p:cNvSpPr>
            <p:nvPr/>
          </p:nvSpPr>
          <p:spPr bwMode="auto">
            <a:xfrm>
              <a:off x="997" y="1143"/>
              <a:ext cx="298"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IF</a:t>
              </a:r>
            </a:p>
          </p:txBody>
        </p:sp>
        <p:sp>
          <p:nvSpPr>
            <p:cNvPr id="321584" name="Rectangle 48"/>
            <p:cNvSpPr>
              <a:spLocks noChangeArrowheads="1"/>
            </p:cNvSpPr>
            <p:nvPr/>
          </p:nvSpPr>
          <p:spPr bwMode="auto">
            <a:xfrm>
              <a:off x="432" y="1065"/>
              <a:ext cx="565"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Load</a:t>
              </a:r>
              <a:r>
                <a:rPr lang="zh-CN" altLang="en-US" sz="2000">
                  <a:latin typeface="Times New Roman" pitchFamily="18" charset="0"/>
                  <a:ea typeface="宋体" pitchFamily="2" charset="-122"/>
                </a:rPr>
                <a:t>指令</a:t>
              </a:r>
              <a:r>
                <a:rPr lang="en-US" altLang="zh-CN" sz="2000">
                  <a:latin typeface="Times New Roman" pitchFamily="18" charset="0"/>
                  <a:ea typeface="宋体" pitchFamily="2" charset="-122"/>
                </a:rPr>
                <a:t>i</a:t>
              </a:r>
            </a:p>
          </p:txBody>
        </p:sp>
        <p:sp>
          <p:nvSpPr>
            <p:cNvPr id="321585" name="Rectangle 49"/>
            <p:cNvSpPr>
              <a:spLocks noChangeArrowheads="1"/>
            </p:cNvSpPr>
            <p:nvPr/>
          </p:nvSpPr>
          <p:spPr bwMode="auto">
            <a:xfrm>
              <a:off x="4440" y="624"/>
              <a:ext cx="615"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8</a:t>
              </a:r>
            </a:p>
          </p:txBody>
        </p:sp>
        <p:sp>
          <p:nvSpPr>
            <p:cNvPr id="321586" name="Rectangle 50"/>
            <p:cNvSpPr>
              <a:spLocks noChangeArrowheads="1"/>
            </p:cNvSpPr>
            <p:nvPr/>
          </p:nvSpPr>
          <p:spPr bwMode="auto">
            <a:xfrm>
              <a:off x="3758" y="624"/>
              <a:ext cx="682"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7</a:t>
              </a:r>
            </a:p>
          </p:txBody>
        </p:sp>
        <p:sp>
          <p:nvSpPr>
            <p:cNvPr id="321587" name="Rectangle 51"/>
            <p:cNvSpPr>
              <a:spLocks noChangeArrowheads="1"/>
            </p:cNvSpPr>
            <p:nvPr/>
          </p:nvSpPr>
          <p:spPr bwMode="auto">
            <a:xfrm>
              <a:off x="3161" y="624"/>
              <a:ext cx="597"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6</a:t>
              </a:r>
            </a:p>
          </p:txBody>
        </p:sp>
        <p:sp>
          <p:nvSpPr>
            <p:cNvPr id="321588" name="Rectangle 52"/>
            <p:cNvSpPr>
              <a:spLocks noChangeArrowheads="1"/>
            </p:cNvSpPr>
            <p:nvPr/>
          </p:nvSpPr>
          <p:spPr bwMode="auto">
            <a:xfrm>
              <a:off x="2565" y="624"/>
              <a:ext cx="596"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5</a:t>
              </a:r>
            </a:p>
          </p:txBody>
        </p:sp>
        <p:sp>
          <p:nvSpPr>
            <p:cNvPr id="321589" name="Rectangle 53"/>
            <p:cNvSpPr>
              <a:spLocks noChangeArrowheads="1"/>
            </p:cNvSpPr>
            <p:nvPr/>
          </p:nvSpPr>
          <p:spPr bwMode="auto">
            <a:xfrm>
              <a:off x="1987" y="624"/>
              <a:ext cx="578"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4</a:t>
              </a:r>
            </a:p>
          </p:txBody>
        </p:sp>
        <p:sp>
          <p:nvSpPr>
            <p:cNvPr id="321590" name="Rectangle 54"/>
            <p:cNvSpPr>
              <a:spLocks noChangeArrowheads="1"/>
            </p:cNvSpPr>
            <p:nvPr/>
          </p:nvSpPr>
          <p:spPr bwMode="auto">
            <a:xfrm>
              <a:off x="1589" y="624"/>
              <a:ext cx="398"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3</a:t>
              </a:r>
            </a:p>
          </p:txBody>
        </p:sp>
        <p:sp>
          <p:nvSpPr>
            <p:cNvPr id="321591" name="Rectangle 55"/>
            <p:cNvSpPr>
              <a:spLocks noChangeArrowheads="1"/>
            </p:cNvSpPr>
            <p:nvPr/>
          </p:nvSpPr>
          <p:spPr bwMode="auto">
            <a:xfrm>
              <a:off x="1295" y="624"/>
              <a:ext cx="294"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2</a:t>
              </a:r>
            </a:p>
          </p:txBody>
        </p:sp>
        <p:sp>
          <p:nvSpPr>
            <p:cNvPr id="321592" name="Rectangle 56"/>
            <p:cNvSpPr>
              <a:spLocks noChangeArrowheads="1"/>
            </p:cNvSpPr>
            <p:nvPr/>
          </p:nvSpPr>
          <p:spPr bwMode="auto">
            <a:xfrm>
              <a:off x="997" y="624"/>
              <a:ext cx="298"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1</a:t>
              </a:r>
            </a:p>
          </p:txBody>
        </p:sp>
        <p:sp>
          <p:nvSpPr>
            <p:cNvPr id="321593" name="Rectangle 57"/>
            <p:cNvSpPr>
              <a:spLocks noChangeArrowheads="1"/>
            </p:cNvSpPr>
            <p:nvPr/>
          </p:nvSpPr>
          <p:spPr bwMode="auto">
            <a:xfrm>
              <a:off x="432" y="624"/>
              <a:ext cx="565" cy="441"/>
            </a:xfrm>
            <a:prstGeom prst="rect">
              <a:avLst/>
            </a:prstGeom>
            <a:noFill/>
            <a:ln w="9525">
              <a:noFill/>
              <a:miter lim="800000"/>
              <a:headEnd/>
              <a:tailEnd/>
            </a:ln>
            <a:effectLst/>
          </p:spPr>
          <p:txBody>
            <a:bodyPr/>
            <a:lstStyle/>
            <a:p>
              <a:pPr>
                <a:spcBef>
                  <a:spcPct val="0"/>
                </a:spcBef>
              </a:pPr>
              <a:r>
                <a:rPr lang="en-US" altLang="zh-CN" sz="1800">
                  <a:latin typeface="Times New Roman" pitchFamily="18" charset="0"/>
                  <a:ea typeface="宋体" pitchFamily="2" charset="-122"/>
                </a:rPr>
                <a:t>    </a:t>
              </a:r>
              <a:r>
                <a:rPr lang="zh-CN" altLang="en-US" sz="1800">
                  <a:latin typeface="Times New Roman" pitchFamily="18" charset="0"/>
                  <a:ea typeface="宋体" pitchFamily="2" charset="-122"/>
                </a:rPr>
                <a:t>时钟</a:t>
              </a:r>
            </a:p>
            <a:p>
              <a:pPr>
                <a:spcBef>
                  <a:spcPct val="0"/>
                </a:spcBef>
              </a:pPr>
              <a:r>
                <a:rPr lang="zh-CN" altLang="en-US" sz="1800">
                  <a:latin typeface="Times New Roman" pitchFamily="18" charset="0"/>
                  <a:ea typeface="宋体" pitchFamily="2" charset="-122"/>
                </a:rPr>
                <a:t>指令</a:t>
              </a:r>
            </a:p>
          </p:txBody>
        </p:sp>
        <p:sp>
          <p:nvSpPr>
            <p:cNvPr id="321594" name="Line 58"/>
            <p:cNvSpPr>
              <a:spLocks noChangeShapeType="1"/>
            </p:cNvSpPr>
            <p:nvPr/>
          </p:nvSpPr>
          <p:spPr bwMode="auto">
            <a:xfrm>
              <a:off x="432" y="624"/>
              <a:ext cx="4623" cy="0"/>
            </a:xfrm>
            <a:prstGeom prst="line">
              <a:avLst/>
            </a:prstGeom>
            <a:noFill/>
            <a:ln w="28575" cap="sq">
              <a:solidFill>
                <a:schemeClr val="tx1"/>
              </a:solidFill>
              <a:round/>
              <a:headEnd/>
              <a:tailEnd/>
            </a:ln>
            <a:effectLst/>
          </p:spPr>
          <p:txBody>
            <a:bodyPr wrap="none">
              <a:spAutoFit/>
            </a:bodyPr>
            <a:lstStyle/>
            <a:p>
              <a:endParaRPr lang="zh-CN" altLang="en-US"/>
            </a:p>
          </p:txBody>
        </p:sp>
        <p:sp>
          <p:nvSpPr>
            <p:cNvPr id="321595" name="Line 59"/>
            <p:cNvSpPr>
              <a:spLocks noChangeShapeType="1"/>
            </p:cNvSpPr>
            <p:nvPr/>
          </p:nvSpPr>
          <p:spPr bwMode="auto">
            <a:xfrm>
              <a:off x="432" y="1065"/>
              <a:ext cx="4623" cy="0"/>
            </a:xfrm>
            <a:prstGeom prst="line">
              <a:avLst/>
            </a:prstGeom>
            <a:noFill/>
            <a:ln w="12700">
              <a:solidFill>
                <a:schemeClr val="tx1"/>
              </a:solidFill>
              <a:round/>
              <a:headEnd/>
              <a:tailEnd/>
            </a:ln>
            <a:effectLst/>
          </p:spPr>
          <p:txBody>
            <a:bodyPr wrap="none">
              <a:spAutoFit/>
            </a:bodyPr>
            <a:lstStyle/>
            <a:p>
              <a:endParaRPr lang="zh-CN" altLang="en-US"/>
            </a:p>
          </p:txBody>
        </p:sp>
        <p:sp>
          <p:nvSpPr>
            <p:cNvPr id="321596" name="Line 60"/>
            <p:cNvSpPr>
              <a:spLocks noChangeShapeType="1"/>
            </p:cNvSpPr>
            <p:nvPr/>
          </p:nvSpPr>
          <p:spPr bwMode="auto">
            <a:xfrm>
              <a:off x="432" y="1488"/>
              <a:ext cx="4623" cy="0"/>
            </a:xfrm>
            <a:prstGeom prst="line">
              <a:avLst/>
            </a:prstGeom>
            <a:noFill/>
            <a:ln w="12700">
              <a:solidFill>
                <a:schemeClr val="tx1"/>
              </a:solidFill>
              <a:round/>
              <a:headEnd/>
              <a:tailEnd/>
            </a:ln>
            <a:effectLst/>
          </p:spPr>
          <p:txBody>
            <a:bodyPr wrap="none">
              <a:spAutoFit/>
            </a:bodyPr>
            <a:lstStyle/>
            <a:p>
              <a:endParaRPr lang="zh-CN" altLang="en-US"/>
            </a:p>
          </p:txBody>
        </p:sp>
        <p:sp>
          <p:nvSpPr>
            <p:cNvPr id="321597" name="Line 61"/>
            <p:cNvSpPr>
              <a:spLocks noChangeShapeType="1"/>
            </p:cNvSpPr>
            <p:nvPr/>
          </p:nvSpPr>
          <p:spPr bwMode="auto">
            <a:xfrm>
              <a:off x="432" y="1947"/>
              <a:ext cx="4623" cy="0"/>
            </a:xfrm>
            <a:prstGeom prst="line">
              <a:avLst/>
            </a:prstGeom>
            <a:noFill/>
            <a:ln w="12700">
              <a:solidFill>
                <a:schemeClr val="tx1"/>
              </a:solidFill>
              <a:round/>
              <a:headEnd/>
              <a:tailEnd/>
            </a:ln>
            <a:effectLst/>
          </p:spPr>
          <p:txBody>
            <a:bodyPr wrap="none">
              <a:spAutoFit/>
            </a:bodyPr>
            <a:lstStyle/>
            <a:p>
              <a:endParaRPr lang="zh-CN" altLang="en-US"/>
            </a:p>
          </p:txBody>
        </p:sp>
        <p:sp>
          <p:nvSpPr>
            <p:cNvPr id="321598" name="Line 62"/>
            <p:cNvSpPr>
              <a:spLocks noChangeShapeType="1"/>
            </p:cNvSpPr>
            <p:nvPr/>
          </p:nvSpPr>
          <p:spPr bwMode="auto">
            <a:xfrm>
              <a:off x="432" y="2388"/>
              <a:ext cx="4623" cy="0"/>
            </a:xfrm>
            <a:prstGeom prst="line">
              <a:avLst/>
            </a:prstGeom>
            <a:noFill/>
            <a:ln w="12700">
              <a:solidFill>
                <a:schemeClr val="tx1"/>
              </a:solidFill>
              <a:round/>
              <a:headEnd/>
              <a:tailEnd/>
            </a:ln>
            <a:effectLst/>
          </p:spPr>
          <p:txBody>
            <a:bodyPr wrap="none">
              <a:spAutoFit/>
            </a:bodyPr>
            <a:lstStyle/>
            <a:p>
              <a:endParaRPr lang="zh-CN" altLang="en-US"/>
            </a:p>
          </p:txBody>
        </p:sp>
        <p:sp>
          <p:nvSpPr>
            <p:cNvPr id="321599" name="Line 63"/>
            <p:cNvSpPr>
              <a:spLocks noChangeShapeType="1"/>
            </p:cNvSpPr>
            <p:nvPr/>
          </p:nvSpPr>
          <p:spPr bwMode="auto">
            <a:xfrm>
              <a:off x="432" y="2841"/>
              <a:ext cx="4623" cy="0"/>
            </a:xfrm>
            <a:prstGeom prst="line">
              <a:avLst/>
            </a:prstGeom>
            <a:noFill/>
            <a:ln w="12700">
              <a:solidFill>
                <a:schemeClr val="tx1"/>
              </a:solidFill>
              <a:round/>
              <a:headEnd/>
              <a:tailEnd/>
            </a:ln>
            <a:effectLst/>
          </p:spPr>
          <p:txBody>
            <a:bodyPr wrap="none">
              <a:spAutoFit/>
            </a:bodyPr>
            <a:lstStyle/>
            <a:p>
              <a:endParaRPr lang="zh-CN" altLang="en-US"/>
            </a:p>
          </p:txBody>
        </p:sp>
        <p:sp>
          <p:nvSpPr>
            <p:cNvPr id="321600" name="Line 64"/>
            <p:cNvSpPr>
              <a:spLocks noChangeShapeType="1"/>
            </p:cNvSpPr>
            <p:nvPr/>
          </p:nvSpPr>
          <p:spPr bwMode="auto">
            <a:xfrm>
              <a:off x="432" y="3282"/>
              <a:ext cx="4623" cy="0"/>
            </a:xfrm>
            <a:prstGeom prst="line">
              <a:avLst/>
            </a:prstGeom>
            <a:noFill/>
            <a:ln w="28575" cap="sq">
              <a:solidFill>
                <a:schemeClr val="tx1"/>
              </a:solidFill>
              <a:round/>
              <a:headEnd/>
              <a:tailEnd/>
            </a:ln>
            <a:effectLst/>
          </p:spPr>
          <p:txBody>
            <a:bodyPr wrap="none">
              <a:spAutoFit/>
            </a:bodyPr>
            <a:lstStyle/>
            <a:p>
              <a:endParaRPr lang="zh-CN" altLang="en-US"/>
            </a:p>
          </p:txBody>
        </p:sp>
        <p:sp>
          <p:nvSpPr>
            <p:cNvPr id="321601" name="Line 65"/>
            <p:cNvSpPr>
              <a:spLocks noChangeShapeType="1"/>
            </p:cNvSpPr>
            <p:nvPr/>
          </p:nvSpPr>
          <p:spPr bwMode="auto">
            <a:xfrm>
              <a:off x="432" y="624"/>
              <a:ext cx="0" cy="2658"/>
            </a:xfrm>
            <a:prstGeom prst="line">
              <a:avLst/>
            </a:prstGeom>
            <a:noFill/>
            <a:ln w="28575" cap="sq">
              <a:solidFill>
                <a:schemeClr val="tx1"/>
              </a:solidFill>
              <a:round/>
              <a:headEnd/>
              <a:tailEnd/>
            </a:ln>
            <a:effectLst/>
          </p:spPr>
          <p:txBody>
            <a:bodyPr wrap="none">
              <a:spAutoFit/>
            </a:bodyPr>
            <a:lstStyle/>
            <a:p>
              <a:endParaRPr lang="zh-CN" altLang="en-US"/>
            </a:p>
          </p:txBody>
        </p:sp>
        <p:sp>
          <p:nvSpPr>
            <p:cNvPr id="321602" name="Line 66"/>
            <p:cNvSpPr>
              <a:spLocks noChangeShapeType="1"/>
            </p:cNvSpPr>
            <p:nvPr/>
          </p:nvSpPr>
          <p:spPr bwMode="auto">
            <a:xfrm>
              <a:off x="997" y="624"/>
              <a:ext cx="0" cy="2658"/>
            </a:xfrm>
            <a:prstGeom prst="line">
              <a:avLst/>
            </a:prstGeom>
            <a:noFill/>
            <a:ln w="12700">
              <a:solidFill>
                <a:schemeClr val="tx1"/>
              </a:solidFill>
              <a:round/>
              <a:headEnd/>
              <a:tailEnd/>
            </a:ln>
            <a:effectLst/>
          </p:spPr>
          <p:txBody>
            <a:bodyPr wrap="none">
              <a:spAutoFit/>
            </a:bodyPr>
            <a:lstStyle/>
            <a:p>
              <a:endParaRPr lang="zh-CN" altLang="en-US"/>
            </a:p>
          </p:txBody>
        </p:sp>
        <p:sp>
          <p:nvSpPr>
            <p:cNvPr id="321603" name="Line 67"/>
            <p:cNvSpPr>
              <a:spLocks noChangeShapeType="1"/>
            </p:cNvSpPr>
            <p:nvPr/>
          </p:nvSpPr>
          <p:spPr bwMode="auto">
            <a:xfrm>
              <a:off x="1295" y="624"/>
              <a:ext cx="0" cy="2658"/>
            </a:xfrm>
            <a:prstGeom prst="line">
              <a:avLst/>
            </a:prstGeom>
            <a:noFill/>
            <a:ln w="12700">
              <a:solidFill>
                <a:schemeClr val="tx1"/>
              </a:solidFill>
              <a:round/>
              <a:headEnd/>
              <a:tailEnd/>
            </a:ln>
            <a:effectLst/>
          </p:spPr>
          <p:txBody>
            <a:bodyPr wrap="none">
              <a:spAutoFit/>
            </a:bodyPr>
            <a:lstStyle/>
            <a:p>
              <a:endParaRPr lang="zh-CN" altLang="en-US"/>
            </a:p>
          </p:txBody>
        </p:sp>
        <p:sp>
          <p:nvSpPr>
            <p:cNvPr id="321604" name="Line 68"/>
            <p:cNvSpPr>
              <a:spLocks noChangeShapeType="1"/>
            </p:cNvSpPr>
            <p:nvPr/>
          </p:nvSpPr>
          <p:spPr bwMode="auto">
            <a:xfrm>
              <a:off x="1589" y="624"/>
              <a:ext cx="0" cy="2658"/>
            </a:xfrm>
            <a:prstGeom prst="line">
              <a:avLst/>
            </a:prstGeom>
            <a:noFill/>
            <a:ln w="12700">
              <a:solidFill>
                <a:schemeClr val="tx1"/>
              </a:solidFill>
              <a:round/>
              <a:headEnd/>
              <a:tailEnd/>
            </a:ln>
            <a:effectLst/>
          </p:spPr>
          <p:txBody>
            <a:bodyPr wrap="none">
              <a:spAutoFit/>
            </a:bodyPr>
            <a:lstStyle/>
            <a:p>
              <a:endParaRPr lang="zh-CN" altLang="en-US"/>
            </a:p>
          </p:txBody>
        </p:sp>
        <p:sp>
          <p:nvSpPr>
            <p:cNvPr id="321605" name="Line 69"/>
            <p:cNvSpPr>
              <a:spLocks noChangeShapeType="1"/>
            </p:cNvSpPr>
            <p:nvPr/>
          </p:nvSpPr>
          <p:spPr bwMode="auto">
            <a:xfrm>
              <a:off x="1987" y="624"/>
              <a:ext cx="0" cy="2658"/>
            </a:xfrm>
            <a:prstGeom prst="line">
              <a:avLst/>
            </a:prstGeom>
            <a:noFill/>
            <a:ln w="12700">
              <a:solidFill>
                <a:schemeClr val="tx1"/>
              </a:solidFill>
              <a:round/>
              <a:headEnd/>
              <a:tailEnd/>
            </a:ln>
            <a:effectLst/>
          </p:spPr>
          <p:txBody>
            <a:bodyPr wrap="none">
              <a:spAutoFit/>
            </a:bodyPr>
            <a:lstStyle/>
            <a:p>
              <a:endParaRPr lang="zh-CN" altLang="en-US"/>
            </a:p>
          </p:txBody>
        </p:sp>
        <p:sp>
          <p:nvSpPr>
            <p:cNvPr id="321606" name="Line 70"/>
            <p:cNvSpPr>
              <a:spLocks noChangeShapeType="1"/>
            </p:cNvSpPr>
            <p:nvPr/>
          </p:nvSpPr>
          <p:spPr bwMode="auto">
            <a:xfrm>
              <a:off x="2565" y="624"/>
              <a:ext cx="0" cy="2658"/>
            </a:xfrm>
            <a:prstGeom prst="line">
              <a:avLst/>
            </a:prstGeom>
            <a:noFill/>
            <a:ln w="12700">
              <a:solidFill>
                <a:schemeClr val="tx1"/>
              </a:solidFill>
              <a:round/>
              <a:headEnd/>
              <a:tailEnd/>
            </a:ln>
            <a:effectLst/>
          </p:spPr>
          <p:txBody>
            <a:bodyPr wrap="none">
              <a:spAutoFit/>
            </a:bodyPr>
            <a:lstStyle/>
            <a:p>
              <a:endParaRPr lang="zh-CN" altLang="en-US"/>
            </a:p>
          </p:txBody>
        </p:sp>
        <p:sp>
          <p:nvSpPr>
            <p:cNvPr id="321607" name="Line 71"/>
            <p:cNvSpPr>
              <a:spLocks noChangeShapeType="1"/>
            </p:cNvSpPr>
            <p:nvPr/>
          </p:nvSpPr>
          <p:spPr bwMode="auto">
            <a:xfrm>
              <a:off x="3161" y="624"/>
              <a:ext cx="0" cy="2658"/>
            </a:xfrm>
            <a:prstGeom prst="line">
              <a:avLst/>
            </a:prstGeom>
            <a:noFill/>
            <a:ln w="12700">
              <a:solidFill>
                <a:schemeClr val="tx1"/>
              </a:solidFill>
              <a:round/>
              <a:headEnd/>
              <a:tailEnd/>
            </a:ln>
            <a:effectLst/>
          </p:spPr>
          <p:txBody>
            <a:bodyPr wrap="none">
              <a:spAutoFit/>
            </a:bodyPr>
            <a:lstStyle/>
            <a:p>
              <a:endParaRPr lang="zh-CN" altLang="en-US"/>
            </a:p>
          </p:txBody>
        </p:sp>
        <p:sp>
          <p:nvSpPr>
            <p:cNvPr id="321608" name="Line 72"/>
            <p:cNvSpPr>
              <a:spLocks noChangeShapeType="1"/>
            </p:cNvSpPr>
            <p:nvPr/>
          </p:nvSpPr>
          <p:spPr bwMode="auto">
            <a:xfrm>
              <a:off x="3758" y="624"/>
              <a:ext cx="0" cy="2658"/>
            </a:xfrm>
            <a:prstGeom prst="line">
              <a:avLst/>
            </a:prstGeom>
            <a:noFill/>
            <a:ln w="12700">
              <a:solidFill>
                <a:schemeClr val="tx1"/>
              </a:solidFill>
              <a:round/>
              <a:headEnd/>
              <a:tailEnd/>
            </a:ln>
            <a:effectLst/>
          </p:spPr>
          <p:txBody>
            <a:bodyPr wrap="none">
              <a:spAutoFit/>
            </a:bodyPr>
            <a:lstStyle/>
            <a:p>
              <a:endParaRPr lang="zh-CN" altLang="en-US"/>
            </a:p>
          </p:txBody>
        </p:sp>
        <p:sp>
          <p:nvSpPr>
            <p:cNvPr id="321609" name="Line 73"/>
            <p:cNvSpPr>
              <a:spLocks noChangeShapeType="1"/>
            </p:cNvSpPr>
            <p:nvPr/>
          </p:nvSpPr>
          <p:spPr bwMode="auto">
            <a:xfrm>
              <a:off x="4440" y="624"/>
              <a:ext cx="0" cy="2658"/>
            </a:xfrm>
            <a:prstGeom prst="line">
              <a:avLst/>
            </a:prstGeom>
            <a:noFill/>
            <a:ln w="12700">
              <a:solidFill>
                <a:schemeClr val="tx1"/>
              </a:solidFill>
              <a:round/>
              <a:headEnd/>
              <a:tailEnd/>
            </a:ln>
            <a:effectLst/>
          </p:spPr>
          <p:txBody>
            <a:bodyPr wrap="none">
              <a:spAutoFit/>
            </a:bodyPr>
            <a:lstStyle/>
            <a:p>
              <a:endParaRPr lang="zh-CN" altLang="en-US"/>
            </a:p>
          </p:txBody>
        </p:sp>
        <p:sp>
          <p:nvSpPr>
            <p:cNvPr id="321610" name="Line 74"/>
            <p:cNvSpPr>
              <a:spLocks noChangeShapeType="1"/>
            </p:cNvSpPr>
            <p:nvPr/>
          </p:nvSpPr>
          <p:spPr bwMode="auto">
            <a:xfrm>
              <a:off x="5055" y="624"/>
              <a:ext cx="0" cy="2658"/>
            </a:xfrm>
            <a:prstGeom prst="line">
              <a:avLst/>
            </a:prstGeom>
            <a:noFill/>
            <a:ln w="28575" cap="sq">
              <a:solidFill>
                <a:schemeClr val="tx1"/>
              </a:solidFill>
              <a:round/>
              <a:headEnd/>
              <a:tailEnd/>
            </a:ln>
            <a:effectLst/>
          </p:spPr>
          <p:txBody>
            <a:bodyPr wrap="none">
              <a:spAutoFit/>
            </a:bodyPr>
            <a:lstStyle/>
            <a:p>
              <a:endParaRPr lang="zh-CN" altLang="en-US"/>
            </a:p>
          </p:txBody>
        </p:sp>
        <p:sp>
          <p:nvSpPr>
            <p:cNvPr id="321611" name="Line 75"/>
            <p:cNvSpPr>
              <a:spLocks noChangeShapeType="1"/>
            </p:cNvSpPr>
            <p:nvPr/>
          </p:nvSpPr>
          <p:spPr bwMode="auto">
            <a:xfrm>
              <a:off x="432" y="624"/>
              <a:ext cx="565" cy="441"/>
            </a:xfrm>
            <a:prstGeom prst="line">
              <a:avLst/>
            </a:prstGeom>
            <a:noFill/>
            <a:ln w="12700" cap="rnd">
              <a:solidFill>
                <a:schemeClr val="tx1"/>
              </a:solidFill>
              <a:round/>
              <a:headEnd/>
              <a:tailEnd/>
            </a:ln>
            <a:effectLst/>
          </p:spPr>
          <p:txBody>
            <a:bodyPr wrap="none">
              <a:spAutoFit/>
            </a:bodyPr>
            <a:lstStyle/>
            <a:p>
              <a:endParaRPr lang="zh-CN" altLang="en-US"/>
            </a:p>
          </p:txBody>
        </p:sp>
      </p:grpSp>
      <p:sp>
        <p:nvSpPr>
          <p:cNvPr id="321612" name="Line 76"/>
          <p:cNvSpPr>
            <a:spLocks noChangeShapeType="1"/>
          </p:cNvSpPr>
          <p:nvPr/>
        </p:nvSpPr>
        <p:spPr bwMode="auto">
          <a:xfrm flipH="1" flipV="1">
            <a:off x="3810000" y="2209800"/>
            <a:ext cx="2590800" cy="3581400"/>
          </a:xfrm>
          <a:prstGeom prst="line">
            <a:avLst/>
          </a:prstGeom>
          <a:noFill/>
          <a:ln w="9525">
            <a:solidFill>
              <a:srgbClr val="3333FF"/>
            </a:solidFill>
            <a:round/>
            <a:headEnd/>
            <a:tailEnd type="triangle" w="med" len="med"/>
          </a:ln>
          <a:effectLst/>
        </p:spPr>
        <p:txBody>
          <a:bodyPr wrap="none">
            <a:spAutoFit/>
          </a:bodyPr>
          <a:lstStyle/>
          <a:p>
            <a:endParaRPr lang="zh-CN" altLang="en-US"/>
          </a:p>
        </p:txBody>
      </p:sp>
      <p:sp>
        <p:nvSpPr>
          <p:cNvPr id="321613" name="Line 77"/>
          <p:cNvSpPr>
            <a:spLocks noChangeShapeType="1"/>
          </p:cNvSpPr>
          <p:nvPr/>
        </p:nvSpPr>
        <p:spPr bwMode="auto">
          <a:xfrm flipH="1" flipV="1">
            <a:off x="4067175" y="4292600"/>
            <a:ext cx="2333625" cy="1498600"/>
          </a:xfrm>
          <a:prstGeom prst="line">
            <a:avLst/>
          </a:prstGeom>
          <a:noFill/>
          <a:ln w="9525">
            <a:solidFill>
              <a:srgbClr val="3333FF"/>
            </a:solidFill>
            <a:round/>
            <a:headEnd/>
            <a:tailEnd type="triangle" w="med" len="med"/>
          </a:ln>
          <a:effectLst/>
        </p:spPr>
        <p:txBody>
          <a:bodyPr>
            <a:spAutoFit/>
          </a:bodyPr>
          <a:lstStyle/>
          <a:p>
            <a:endParaRPr lang="zh-CN" altLang="en-US"/>
          </a:p>
        </p:txBody>
      </p:sp>
      <p:sp>
        <p:nvSpPr>
          <p:cNvPr id="321614" name="Text Box 78"/>
          <p:cNvSpPr txBox="1">
            <a:spLocks noChangeArrowheads="1"/>
          </p:cNvSpPr>
          <p:nvPr/>
        </p:nvSpPr>
        <p:spPr bwMode="auto">
          <a:xfrm>
            <a:off x="6477000" y="5562600"/>
            <a:ext cx="1295400" cy="457200"/>
          </a:xfrm>
          <a:prstGeom prst="rect">
            <a:avLst/>
          </a:prstGeom>
          <a:noFill/>
          <a:ln w="9525">
            <a:noFill/>
            <a:miter lim="800000"/>
            <a:headEnd/>
            <a:tailEnd/>
          </a:ln>
          <a:effectLst/>
        </p:spPr>
        <p:txBody>
          <a:bodyPr>
            <a:spAutoFit/>
          </a:bodyPr>
          <a:lstStyle/>
          <a:p>
            <a:r>
              <a:rPr lang="zh-CN" altLang="en-US" sz="2400">
                <a:solidFill>
                  <a:srgbClr val="000000"/>
                </a:solidFill>
                <a:latin typeface="Times New Roman" pitchFamily="18" charset="0"/>
                <a:ea typeface="宋体" pitchFamily="2" charset="-122"/>
              </a:rPr>
              <a:t>冲突</a:t>
            </a:r>
          </a:p>
        </p:txBody>
      </p:sp>
      <p:sp>
        <p:nvSpPr>
          <p:cNvPr id="321615" name="Text Box 79"/>
          <p:cNvSpPr txBox="1">
            <a:spLocks noChangeArrowheads="1"/>
          </p:cNvSpPr>
          <p:nvPr/>
        </p:nvSpPr>
        <p:spPr bwMode="auto">
          <a:xfrm>
            <a:off x="1403350" y="381000"/>
            <a:ext cx="5353050" cy="457200"/>
          </a:xfrm>
          <a:prstGeom prst="rect">
            <a:avLst/>
          </a:prstGeom>
          <a:noFill/>
          <a:ln w="9525">
            <a:noFill/>
            <a:miter lim="800000"/>
            <a:headEnd/>
            <a:tailEnd/>
          </a:ln>
          <a:effectLst/>
        </p:spPr>
        <p:txBody>
          <a:bodyPr>
            <a:spAutoFit/>
          </a:bodyPr>
          <a:lstStyle/>
          <a:p>
            <a:r>
              <a:rPr lang="zh-CN" altLang="en-US" sz="2400">
                <a:solidFill>
                  <a:schemeClr val="accent2"/>
                </a:solidFill>
                <a:latin typeface="Times New Roman" pitchFamily="18" charset="0"/>
                <a:ea typeface="宋体" pitchFamily="2" charset="-122"/>
              </a:rPr>
              <a:t>取指 译码 执行 访存   写回</a:t>
            </a:r>
          </a:p>
        </p:txBody>
      </p:sp>
      <p:sp>
        <p:nvSpPr>
          <p:cNvPr id="321616" name="Text Box 80"/>
          <p:cNvSpPr txBox="1">
            <a:spLocks noChangeArrowheads="1"/>
          </p:cNvSpPr>
          <p:nvPr/>
        </p:nvSpPr>
        <p:spPr bwMode="auto">
          <a:xfrm>
            <a:off x="323850" y="333375"/>
            <a:ext cx="1247775" cy="457200"/>
          </a:xfrm>
          <a:prstGeom prst="rect">
            <a:avLst/>
          </a:prstGeom>
          <a:noFill/>
          <a:ln w="9525">
            <a:noFill/>
            <a:miter lim="800000"/>
            <a:headEnd/>
            <a:tailEnd/>
          </a:ln>
          <a:effectLst/>
        </p:spPr>
        <p:txBody>
          <a:bodyPr>
            <a:spAutoFit/>
          </a:bodyPr>
          <a:lstStyle/>
          <a:p>
            <a:r>
              <a:rPr lang="zh-CN" altLang="en-US" sz="2400">
                <a:latin typeface="Times New Roman" pitchFamily="18" charset="0"/>
                <a:ea typeface="宋体" pitchFamily="2" charset="-122"/>
              </a:rPr>
              <a:t>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9" fill="hold" grpId="0" nodeType="clickEffect">
                                  <p:stCondLst>
                                    <p:cond delay="0"/>
                                  </p:stCondLst>
                                  <p:childTnLst>
                                    <p:set>
                                      <p:cBhvr>
                                        <p:cTn id="6" dur="1" fill="hold">
                                          <p:stCondLst>
                                            <p:cond delay="0"/>
                                          </p:stCondLst>
                                        </p:cTn>
                                        <p:tgtEl>
                                          <p:spTgt spid="321613"/>
                                        </p:tgtEl>
                                        <p:attrNameLst>
                                          <p:attrName>style.visibility</p:attrName>
                                        </p:attrNameLst>
                                      </p:cBhvr>
                                      <p:to>
                                        <p:strVal val="visible"/>
                                      </p:to>
                                    </p:set>
                                    <p:animEffect transition="in" filter="strips(upLeft)">
                                      <p:cBhvr>
                                        <p:cTn id="7" dur="500"/>
                                        <p:tgtEl>
                                          <p:spTgt spid="321613"/>
                                        </p:tgtEl>
                                      </p:cBhvr>
                                    </p:animEffect>
                                  </p:childTnLst>
                                </p:cTn>
                              </p:par>
                            </p:childTnLst>
                          </p:cTn>
                        </p:par>
                        <p:par>
                          <p:cTn id="8" fill="hold">
                            <p:stCondLst>
                              <p:cond delay="500"/>
                            </p:stCondLst>
                            <p:childTnLst>
                              <p:par>
                                <p:cTn id="9" presetID="18" presetClass="entr" presetSubtype="9" fill="hold" grpId="0" nodeType="afterEffect">
                                  <p:stCondLst>
                                    <p:cond delay="0"/>
                                  </p:stCondLst>
                                  <p:childTnLst>
                                    <p:set>
                                      <p:cBhvr>
                                        <p:cTn id="10" dur="1" fill="hold">
                                          <p:stCondLst>
                                            <p:cond delay="0"/>
                                          </p:stCondLst>
                                        </p:cTn>
                                        <p:tgtEl>
                                          <p:spTgt spid="321612"/>
                                        </p:tgtEl>
                                        <p:attrNameLst>
                                          <p:attrName>style.visibility</p:attrName>
                                        </p:attrNameLst>
                                      </p:cBhvr>
                                      <p:to>
                                        <p:strVal val="visible"/>
                                      </p:to>
                                    </p:set>
                                    <p:animEffect transition="in" filter="strips(upLeft)">
                                      <p:cBhvr>
                                        <p:cTn id="11" dur="500"/>
                                        <p:tgtEl>
                                          <p:spTgt spid="321612"/>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3216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612" grpId="0" animBg="1"/>
      <p:bldP spid="321613" grpId="0" animBg="1"/>
      <p:bldP spid="32161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3586" name="Group 2"/>
          <p:cNvGrpSpPr>
            <a:grpSpLocks/>
          </p:cNvGrpSpPr>
          <p:nvPr/>
        </p:nvGrpSpPr>
        <p:grpSpPr bwMode="auto">
          <a:xfrm>
            <a:off x="381000" y="650875"/>
            <a:ext cx="8229600" cy="4864100"/>
            <a:chOff x="240" y="410"/>
            <a:chExt cx="5184" cy="3064"/>
          </a:xfrm>
        </p:grpSpPr>
        <p:sp>
          <p:nvSpPr>
            <p:cNvPr id="323587" name="Rectangle 3"/>
            <p:cNvSpPr>
              <a:spLocks noChangeArrowheads="1"/>
            </p:cNvSpPr>
            <p:nvPr/>
          </p:nvSpPr>
          <p:spPr bwMode="auto">
            <a:xfrm>
              <a:off x="4185" y="3033"/>
              <a:ext cx="615"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EX</a:t>
              </a:r>
            </a:p>
          </p:txBody>
        </p:sp>
        <p:sp>
          <p:nvSpPr>
            <p:cNvPr id="323588" name="Rectangle 4"/>
            <p:cNvSpPr>
              <a:spLocks noChangeArrowheads="1"/>
            </p:cNvSpPr>
            <p:nvPr/>
          </p:nvSpPr>
          <p:spPr bwMode="auto">
            <a:xfrm>
              <a:off x="3503" y="3033"/>
              <a:ext cx="682"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ID</a:t>
              </a:r>
            </a:p>
          </p:txBody>
        </p:sp>
        <p:sp>
          <p:nvSpPr>
            <p:cNvPr id="323589" name="Rectangle 5"/>
            <p:cNvSpPr>
              <a:spLocks noChangeArrowheads="1"/>
            </p:cNvSpPr>
            <p:nvPr/>
          </p:nvSpPr>
          <p:spPr bwMode="auto">
            <a:xfrm>
              <a:off x="2906" y="3033"/>
              <a:ext cx="597"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IF</a:t>
              </a:r>
            </a:p>
          </p:txBody>
        </p:sp>
        <p:sp>
          <p:nvSpPr>
            <p:cNvPr id="323590" name="Rectangle 6"/>
            <p:cNvSpPr>
              <a:spLocks noChangeArrowheads="1"/>
            </p:cNvSpPr>
            <p:nvPr/>
          </p:nvSpPr>
          <p:spPr bwMode="auto">
            <a:xfrm>
              <a:off x="2310" y="3033"/>
              <a:ext cx="596" cy="441"/>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3591" name="Rectangle 7"/>
            <p:cNvSpPr>
              <a:spLocks noChangeArrowheads="1"/>
            </p:cNvSpPr>
            <p:nvPr/>
          </p:nvSpPr>
          <p:spPr bwMode="auto">
            <a:xfrm>
              <a:off x="1732" y="3033"/>
              <a:ext cx="578" cy="441"/>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3592" name="Rectangle 8"/>
            <p:cNvSpPr>
              <a:spLocks noChangeArrowheads="1"/>
            </p:cNvSpPr>
            <p:nvPr/>
          </p:nvSpPr>
          <p:spPr bwMode="auto">
            <a:xfrm>
              <a:off x="1348" y="3033"/>
              <a:ext cx="384" cy="441"/>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3593" name="Rectangle 9"/>
            <p:cNvSpPr>
              <a:spLocks noChangeArrowheads="1"/>
            </p:cNvSpPr>
            <p:nvPr/>
          </p:nvSpPr>
          <p:spPr bwMode="auto">
            <a:xfrm>
              <a:off x="1007" y="3033"/>
              <a:ext cx="341" cy="441"/>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3594" name="Rectangle 10"/>
            <p:cNvSpPr>
              <a:spLocks noChangeArrowheads="1"/>
            </p:cNvSpPr>
            <p:nvPr/>
          </p:nvSpPr>
          <p:spPr bwMode="auto">
            <a:xfrm>
              <a:off x="709" y="3033"/>
              <a:ext cx="298" cy="441"/>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3595" name="Rectangle 11"/>
            <p:cNvSpPr>
              <a:spLocks noChangeArrowheads="1"/>
            </p:cNvSpPr>
            <p:nvPr/>
          </p:nvSpPr>
          <p:spPr bwMode="auto">
            <a:xfrm>
              <a:off x="240" y="3033"/>
              <a:ext cx="469" cy="441"/>
            </a:xfrm>
            <a:prstGeom prst="rect">
              <a:avLst/>
            </a:prstGeom>
            <a:noFill/>
            <a:ln w="9525">
              <a:noFill/>
              <a:miter lim="800000"/>
              <a:headEnd/>
              <a:tailEnd/>
            </a:ln>
            <a:effectLst/>
          </p:spPr>
          <p:txBody>
            <a:bodyPr/>
            <a:lstStyle/>
            <a:p>
              <a:pPr>
                <a:spcBef>
                  <a:spcPct val="0"/>
                </a:spcBef>
              </a:pPr>
              <a:r>
                <a:rPr lang="zh-CN" altLang="en-US" sz="2000">
                  <a:latin typeface="Times New Roman" pitchFamily="18" charset="0"/>
                  <a:ea typeface="宋体" pitchFamily="2" charset="-122"/>
                </a:rPr>
                <a:t>指令</a:t>
              </a:r>
            </a:p>
            <a:p>
              <a:pPr>
                <a:spcBef>
                  <a:spcPct val="0"/>
                </a:spcBef>
              </a:pPr>
              <a:r>
                <a:rPr lang="en-US" altLang="zh-CN" sz="2000">
                  <a:latin typeface="Times New Roman" pitchFamily="18" charset="0"/>
                  <a:ea typeface="宋体" pitchFamily="2" charset="-122"/>
                </a:rPr>
                <a:t>i+4</a:t>
              </a:r>
            </a:p>
          </p:txBody>
        </p:sp>
        <p:sp>
          <p:nvSpPr>
            <p:cNvPr id="323596" name="Rectangle 12"/>
            <p:cNvSpPr>
              <a:spLocks noChangeArrowheads="1"/>
            </p:cNvSpPr>
            <p:nvPr/>
          </p:nvSpPr>
          <p:spPr bwMode="auto">
            <a:xfrm>
              <a:off x="4185" y="2580"/>
              <a:ext cx="615" cy="453"/>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MEM </a:t>
              </a:r>
            </a:p>
          </p:txBody>
        </p:sp>
        <p:sp>
          <p:nvSpPr>
            <p:cNvPr id="323597" name="Rectangle 13"/>
            <p:cNvSpPr>
              <a:spLocks noChangeArrowheads="1"/>
            </p:cNvSpPr>
            <p:nvPr/>
          </p:nvSpPr>
          <p:spPr bwMode="auto">
            <a:xfrm>
              <a:off x="3503" y="2580"/>
              <a:ext cx="682" cy="453"/>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EX</a:t>
              </a:r>
            </a:p>
          </p:txBody>
        </p:sp>
        <p:sp>
          <p:nvSpPr>
            <p:cNvPr id="323598" name="Rectangle 14"/>
            <p:cNvSpPr>
              <a:spLocks noChangeArrowheads="1"/>
            </p:cNvSpPr>
            <p:nvPr/>
          </p:nvSpPr>
          <p:spPr bwMode="auto">
            <a:xfrm>
              <a:off x="2906" y="2580"/>
              <a:ext cx="597" cy="453"/>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ID</a:t>
              </a:r>
            </a:p>
          </p:txBody>
        </p:sp>
        <p:sp>
          <p:nvSpPr>
            <p:cNvPr id="323599" name="Rectangle 15"/>
            <p:cNvSpPr>
              <a:spLocks noChangeArrowheads="1"/>
            </p:cNvSpPr>
            <p:nvPr/>
          </p:nvSpPr>
          <p:spPr bwMode="auto">
            <a:xfrm>
              <a:off x="2310" y="2580"/>
              <a:ext cx="596" cy="453"/>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IF</a:t>
              </a:r>
            </a:p>
          </p:txBody>
        </p:sp>
        <p:sp>
          <p:nvSpPr>
            <p:cNvPr id="323600" name="Rectangle 16"/>
            <p:cNvSpPr>
              <a:spLocks noChangeArrowheads="1"/>
            </p:cNvSpPr>
            <p:nvPr/>
          </p:nvSpPr>
          <p:spPr bwMode="auto">
            <a:xfrm>
              <a:off x="1732" y="2580"/>
              <a:ext cx="578" cy="453"/>
            </a:xfrm>
            <a:prstGeom prst="rect">
              <a:avLst/>
            </a:prstGeom>
            <a:noFill/>
            <a:ln w="9525">
              <a:noFill/>
              <a:miter lim="800000"/>
              <a:headEnd/>
              <a:tailEnd/>
            </a:ln>
            <a:effectLst/>
          </p:spPr>
          <p:txBody>
            <a:bodyPr/>
            <a:lstStyle/>
            <a:p>
              <a:pPr>
                <a:spcBef>
                  <a:spcPct val="0"/>
                </a:spcBef>
              </a:pPr>
              <a:r>
                <a:rPr lang="zh-CN" altLang="en-US" sz="2000">
                  <a:latin typeface="Times New Roman" pitchFamily="18" charset="0"/>
                  <a:ea typeface="宋体" pitchFamily="2" charset="-122"/>
                </a:rPr>
                <a:t>停顿</a:t>
              </a:r>
            </a:p>
          </p:txBody>
        </p:sp>
        <p:sp>
          <p:nvSpPr>
            <p:cNvPr id="323601" name="Rectangle 17"/>
            <p:cNvSpPr>
              <a:spLocks noChangeArrowheads="1"/>
            </p:cNvSpPr>
            <p:nvPr/>
          </p:nvSpPr>
          <p:spPr bwMode="auto">
            <a:xfrm>
              <a:off x="1348" y="2580"/>
              <a:ext cx="384" cy="453"/>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3602" name="Rectangle 18"/>
            <p:cNvSpPr>
              <a:spLocks noChangeArrowheads="1"/>
            </p:cNvSpPr>
            <p:nvPr/>
          </p:nvSpPr>
          <p:spPr bwMode="auto">
            <a:xfrm>
              <a:off x="1007" y="2580"/>
              <a:ext cx="341" cy="453"/>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3603" name="Rectangle 19"/>
            <p:cNvSpPr>
              <a:spLocks noChangeArrowheads="1"/>
            </p:cNvSpPr>
            <p:nvPr/>
          </p:nvSpPr>
          <p:spPr bwMode="auto">
            <a:xfrm>
              <a:off x="709" y="2580"/>
              <a:ext cx="298" cy="453"/>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3604" name="Rectangle 20"/>
            <p:cNvSpPr>
              <a:spLocks noChangeArrowheads="1"/>
            </p:cNvSpPr>
            <p:nvPr/>
          </p:nvSpPr>
          <p:spPr bwMode="auto">
            <a:xfrm>
              <a:off x="240" y="2580"/>
              <a:ext cx="469" cy="453"/>
            </a:xfrm>
            <a:prstGeom prst="rect">
              <a:avLst/>
            </a:prstGeom>
            <a:noFill/>
            <a:ln w="9525">
              <a:noFill/>
              <a:miter lim="800000"/>
              <a:headEnd/>
              <a:tailEnd/>
            </a:ln>
            <a:effectLst/>
          </p:spPr>
          <p:txBody>
            <a:bodyPr/>
            <a:lstStyle/>
            <a:p>
              <a:pPr>
                <a:spcBef>
                  <a:spcPct val="0"/>
                </a:spcBef>
              </a:pPr>
              <a:r>
                <a:rPr lang="zh-CN" altLang="en-US" sz="2000">
                  <a:latin typeface="Times New Roman" pitchFamily="18" charset="0"/>
                  <a:ea typeface="宋体" pitchFamily="2" charset="-122"/>
                </a:rPr>
                <a:t>指令</a:t>
              </a:r>
            </a:p>
            <a:p>
              <a:pPr>
                <a:spcBef>
                  <a:spcPct val="0"/>
                </a:spcBef>
              </a:pPr>
              <a:r>
                <a:rPr lang="en-US" altLang="zh-CN" sz="2000">
                  <a:latin typeface="Times New Roman" pitchFamily="18" charset="0"/>
                  <a:ea typeface="宋体" pitchFamily="2" charset="-122"/>
                </a:rPr>
                <a:t>i+3</a:t>
              </a:r>
            </a:p>
          </p:txBody>
        </p:sp>
        <p:sp>
          <p:nvSpPr>
            <p:cNvPr id="323605" name="Rectangle 21"/>
            <p:cNvSpPr>
              <a:spLocks noChangeArrowheads="1"/>
            </p:cNvSpPr>
            <p:nvPr/>
          </p:nvSpPr>
          <p:spPr bwMode="auto">
            <a:xfrm>
              <a:off x="4185" y="2139"/>
              <a:ext cx="615" cy="441"/>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3606" name="Rectangle 22"/>
            <p:cNvSpPr>
              <a:spLocks noChangeArrowheads="1"/>
            </p:cNvSpPr>
            <p:nvPr/>
          </p:nvSpPr>
          <p:spPr bwMode="auto">
            <a:xfrm>
              <a:off x="3503" y="2139"/>
              <a:ext cx="682"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WB</a:t>
              </a:r>
            </a:p>
          </p:txBody>
        </p:sp>
        <p:sp>
          <p:nvSpPr>
            <p:cNvPr id="323607" name="Rectangle 23"/>
            <p:cNvSpPr>
              <a:spLocks noChangeArrowheads="1"/>
            </p:cNvSpPr>
            <p:nvPr/>
          </p:nvSpPr>
          <p:spPr bwMode="auto">
            <a:xfrm>
              <a:off x="2906" y="2139"/>
              <a:ext cx="597"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MEM</a:t>
              </a:r>
            </a:p>
          </p:txBody>
        </p:sp>
        <p:sp>
          <p:nvSpPr>
            <p:cNvPr id="323608" name="Rectangle 24"/>
            <p:cNvSpPr>
              <a:spLocks noChangeArrowheads="1"/>
            </p:cNvSpPr>
            <p:nvPr/>
          </p:nvSpPr>
          <p:spPr bwMode="auto">
            <a:xfrm>
              <a:off x="2310" y="2139"/>
              <a:ext cx="596"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EX</a:t>
              </a:r>
            </a:p>
          </p:txBody>
        </p:sp>
        <p:sp>
          <p:nvSpPr>
            <p:cNvPr id="323609" name="Rectangle 25"/>
            <p:cNvSpPr>
              <a:spLocks noChangeArrowheads="1"/>
            </p:cNvSpPr>
            <p:nvPr/>
          </p:nvSpPr>
          <p:spPr bwMode="auto">
            <a:xfrm>
              <a:off x="1732" y="2139"/>
              <a:ext cx="578"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ID</a:t>
              </a:r>
            </a:p>
          </p:txBody>
        </p:sp>
        <p:sp>
          <p:nvSpPr>
            <p:cNvPr id="323610" name="Rectangle 26"/>
            <p:cNvSpPr>
              <a:spLocks noChangeArrowheads="1"/>
            </p:cNvSpPr>
            <p:nvPr/>
          </p:nvSpPr>
          <p:spPr bwMode="auto">
            <a:xfrm>
              <a:off x="1348" y="2139"/>
              <a:ext cx="384"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IF</a:t>
              </a:r>
            </a:p>
          </p:txBody>
        </p:sp>
        <p:sp>
          <p:nvSpPr>
            <p:cNvPr id="323611" name="Rectangle 27"/>
            <p:cNvSpPr>
              <a:spLocks noChangeArrowheads="1"/>
            </p:cNvSpPr>
            <p:nvPr/>
          </p:nvSpPr>
          <p:spPr bwMode="auto">
            <a:xfrm>
              <a:off x="1007" y="2139"/>
              <a:ext cx="341" cy="441"/>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3612" name="Rectangle 28"/>
            <p:cNvSpPr>
              <a:spLocks noChangeArrowheads="1"/>
            </p:cNvSpPr>
            <p:nvPr/>
          </p:nvSpPr>
          <p:spPr bwMode="auto">
            <a:xfrm>
              <a:off x="709" y="2139"/>
              <a:ext cx="298" cy="441"/>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3613" name="Rectangle 29"/>
            <p:cNvSpPr>
              <a:spLocks noChangeArrowheads="1"/>
            </p:cNvSpPr>
            <p:nvPr/>
          </p:nvSpPr>
          <p:spPr bwMode="auto">
            <a:xfrm>
              <a:off x="240" y="2139"/>
              <a:ext cx="469" cy="441"/>
            </a:xfrm>
            <a:prstGeom prst="rect">
              <a:avLst/>
            </a:prstGeom>
            <a:noFill/>
            <a:ln w="9525">
              <a:noFill/>
              <a:miter lim="800000"/>
              <a:headEnd/>
              <a:tailEnd/>
            </a:ln>
            <a:effectLst/>
          </p:spPr>
          <p:txBody>
            <a:bodyPr/>
            <a:lstStyle/>
            <a:p>
              <a:pPr>
                <a:spcBef>
                  <a:spcPct val="0"/>
                </a:spcBef>
              </a:pPr>
              <a:r>
                <a:rPr lang="zh-CN" altLang="en-US" sz="2000">
                  <a:latin typeface="Times New Roman" pitchFamily="18" charset="0"/>
                  <a:ea typeface="宋体" pitchFamily="2" charset="-122"/>
                </a:rPr>
                <a:t>指令</a:t>
              </a:r>
            </a:p>
            <a:p>
              <a:pPr>
                <a:spcBef>
                  <a:spcPct val="0"/>
                </a:spcBef>
              </a:pPr>
              <a:r>
                <a:rPr lang="en-US" altLang="zh-CN" sz="2000">
                  <a:latin typeface="Times New Roman" pitchFamily="18" charset="0"/>
                  <a:ea typeface="宋体" pitchFamily="2" charset="-122"/>
                </a:rPr>
                <a:t>i+2</a:t>
              </a:r>
            </a:p>
          </p:txBody>
        </p:sp>
        <p:sp>
          <p:nvSpPr>
            <p:cNvPr id="323614" name="Rectangle 30"/>
            <p:cNvSpPr>
              <a:spLocks noChangeArrowheads="1"/>
            </p:cNvSpPr>
            <p:nvPr/>
          </p:nvSpPr>
          <p:spPr bwMode="auto">
            <a:xfrm>
              <a:off x="4185" y="1698"/>
              <a:ext cx="615" cy="441"/>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3615" name="Rectangle 31"/>
            <p:cNvSpPr>
              <a:spLocks noChangeArrowheads="1"/>
            </p:cNvSpPr>
            <p:nvPr/>
          </p:nvSpPr>
          <p:spPr bwMode="auto">
            <a:xfrm>
              <a:off x="3503" y="1698"/>
              <a:ext cx="682" cy="441"/>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3616" name="Rectangle 32"/>
            <p:cNvSpPr>
              <a:spLocks noChangeArrowheads="1"/>
            </p:cNvSpPr>
            <p:nvPr/>
          </p:nvSpPr>
          <p:spPr bwMode="auto">
            <a:xfrm>
              <a:off x="2906" y="1698"/>
              <a:ext cx="597"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WB</a:t>
              </a:r>
            </a:p>
          </p:txBody>
        </p:sp>
        <p:sp>
          <p:nvSpPr>
            <p:cNvPr id="323617" name="Rectangle 33"/>
            <p:cNvSpPr>
              <a:spLocks noChangeArrowheads="1"/>
            </p:cNvSpPr>
            <p:nvPr/>
          </p:nvSpPr>
          <p:spPr bwMode="auto">
            <a:xfrm>
              <a:off x="2310" y="1698"/>
              <a:ext cx="596"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MEM</a:t>
              </a:r>
            </a:p>
          </p:txBody>
        </p:sp>
        <p:sp>
          <p:nvSpPr>
            <p:cNvPr id="323618" name="Rectangle 34"/>
            <p:cNvSpPr>
              <a:spLocks noChangeArrowheads="1"/>
            </p:cNvSpPr>
            <p:nvPr/>
          </p:nvSpPr>
          <p:spPr bwMode="auto">
            <a:xfrm>
              <a:off x="1732" y="1698"/>
              <a:ext cx="578"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EX</a:t>
              </a:r>
            </a:p>
          </p:txBody>
        </p:sp>
        <p:sp>
          <p:nvSpPr>
            <p:cNvPr id="323619" name="Rectangle 35"/>
            <p:cNvSpPr>
              <a:spLocks noChangeArrowheads="1"/>
            </p:cNvSpPr>
            <p:nvPr/>
          </p:nvSpPr>
          <p:spPr bwMode="auto">
            <a:xfrm>
              <a:off x="1348" y="1698"/>
              <a:ext cx="384"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ID</a:t>
              </a:r>
            </a:p>
          </p:txBody>
        </p:sp>
        <p:sp>
          <p:nvSpPr>
            <p:cNvPr id="323620" name="Rectangle 36"/>
            <p:cNvSpPr>
              <a:spLocks noChangeArrowheads="1"/>
            </p:cNvSpPr>
            <p:nvPr/>
          </p:nvSpPr>
          <p:spPr bwMode="auto">
            <a:xfrm>
              <a:off x="1007" y="1698"/>
              <a:ext cx="341" cy="441"/>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IF</a:t>
              </a:r>
            </a:p>
          </p:txBody>
        </p:sp>
        <p:sp>
          <p:nvSpPr>
            <p:cNvPr id="323621" name="Rectangle 37"/>
            <p:cNvSpPr>
              <a:spLocks noChangeArrowheads="1"/>
            </p:cNvSpPr>
            <p:nvPr/>
          </p:nvSpPr>
          <p:spPr bwMode="auto">
            <a:xfrm>
              <a:off x="709" y="1698"/>
              <a:ext cx="298" cy="441"/>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3622" name="Rectangle 38"/>
            <p:cNvSpPr>
              <a:spLocks noChangeArrowheads="1"/>
            </p:cNvSpPr>
            <p:nvPr/>
          </p:nvSpPr>
          <p:spPr bwMode="auto">
            <a:xfrm>
              <a:off x="240" y="1698"/>
              <a:ext cx="469" cy="441"/>
            </a:xfrm>
            <a:prstGeom prst="rect">
              <a:avLst/>
            </a:prstGeom>
            <a:noFill/>
            <a:ln w="9525">
              <a:noFill/>
              <a:miter lim="800000"/>
              <a:headEnd/>
              <a:tailEnd/>
            </a:ln>
            <a:effectLst/>
          </p:spPr>
          <p:txBody>
            <a:bodyPr/>
            <a:lstStyle/>
            <a:p>
              <a:pPr>
                <a:spcBef>
                  <a:spcPct val="0"/>
                </a:spcBef>
              </a:pPr>
              <a:r>
                <a:rPr lang="zh-CN" altLang="en-US" sz="2000">
                  <a:latin typeface="Times New Roman" pitchFamily="18" charset="0"/>
                  <a:ea typeface="宋体" pitchFamily="2" charset="-122"/>
                </a:rPr>
                <a:t>指令</a:t>
              </a:r>
            </a:p>
            <a:p>
              <a:pPr>
                <a:spcBef>
                  <a:spcPct val="0"/>
                </a:spcBef>
              </a:pPr>
              <a:r>
                <a:rPr lang="en-US" altLang="zh-CN" sz="2000">
                  <a:latin typeface="Times New Roman" pitchFamily="18" charset="0"/>
                  <a:ea typeface="宋体" pitchFamily="2" charset="-122"/>
                </a:rPr>
                <a:t>i+1</a:t>
              </a:r>
            </a:p>
          </p:txBody>
        </p:sp>
        <p:sp>
          <p:nvSpPr>
            <p:cNvPr id="323623" name="Rectangle 39"/>
            <p:cNvSpPr>
              <a:spLocks noChangeArrowheads="1"/>
            </p:cNvSpPr>
            <p:nvPr/>
          </p:nvSpPr>
          <p:spPr bwMode="auto">
            <a:xfrm>
              <a:off x="4185" y="1065"/>
              <a:ext cx="615" cy="633"/>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3624" name="Rectangle 40"/>
            <p:cNvSpPr>
              <a:spLocks noChangeArrowheads="1"/>
            </p:cNvSpPr>
            <p:nvPr/>
          </p:nvSpPr>
          <p:spPr bwMode="auto">
            <a:xfrm>
              <a:off x="3503" y="1065"/>
              <a:ext cx="682" cy="633"/>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3625" name="Rectangle 41"/>
            <p:cNvSpPr>
              <a:spLocks noChangeArrowheads="1"/>
            </p:cNvSpPr>
            <p:nvPr/>
          </p:nvSpPr>
          <p:spPr bwMode="auto">
            <a:xfrm>
              <a:off x="2906" y="1065"/>
              <a:ext cx="597" cy="633"/>
            </a:xfrm>
            <a:prstGeom prst="rect">
              <a:avLst/>
            </a:prstGeom>
            <a:noFill/>
            <a:ln w="9525">
              <a:noFill/>
              <a:miter lim="800000"/>
              <a:headEnd/>
              <a:tailEnd/>
            </a:ln>
            <a:effectLst/>
          </p:spPr>
          <p:txBody>
            <a:bodyPr/>
            <a:lstStyle/>
            <a:p>
              <a:pPr>
                <a:spcBef>
                  <a:spcPct val="0"/>
                </a:spcBef>
              </a:pPr>
              <a:endParaRPr lang="zh-CN" altLang="zh-CN" sz="2000">
                <a:latin typeface="Times New Roman" pitchFamily="18" charset="0"/>
                <a:ea typeface="宋体" pitchFamily="2" charset="-122"/>
              </a:endParaRPr>
            </a:p>
          </p:txBody>
        </p:sp>
        <p:sp>
          <p:nvSpPr>
            <p:cNvPr id="323626" name="Rectangle 42"/>
            <p:cNvSpPr>
              <a:spLocks noChangeArrowheads="1"/>
            </p:cNvSpPr>
            <p:nvPr/>
          </p:nvSpPr>
          <p:spPr bwMode="auto">
            <a:xfrm>
              <a:off x="2310" y="1065"/>
              <a:ext cx="596" cy="633"/>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WB</a:t>
              </a:r>
            </a:p>
          </p:txBody>
        </p:sp>
        <p:sp>
          <p:nvSpPr>
            <p:cNvPr id="323627" name="Rectangle 43"/>
            <p:cNvSpPr>
              <a:spLocks noChangeArrowheads="1"/>
            </p:cNvSpPr>
            <p:nvPr/>
          </p:nvSpPr>
          <p:spPr bwMode="auto">
            <a:xfrm>
              <a:off x="1732" y="1065"/>
              <a:ext cx="578" cy="633"/>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MEM</a:t>
              </a:r>
            </a:p>
          </p:txBody>
        </p:sp>
        <p:sp>
          <p:nvSpPr>
            <p:cNvPr id="323628" name="Rectangle 44"/>
            <p:cNvSpPr>
              <a:spLocks noChangeArrowheads="1"/>
            </p:cNvSpPr>
            <p:nvPr/>
          </p:nvSpPr>
          <p:spPr bwMode="auto">
            <a:xfrm>
              <a:off x="1348" y="1065"/>
              <a:ext cx="384" cy="633"/>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EX</a:t>
              </a:r>
            </a:p>
          </p:txBody>
        </p:sp>
        <p:sp>
          <p:nvSpPr>
            <p:cNvPr id="323629" name="Rectangle 45"/>
            <p:cNvSpPr>
              <a:spLocks noChangeArrowheads="1"/>
            </p:cNvSpPr>
            <p:nvPr/>
          </p:nvSpPr>
          <p:spPr bwMode="auto">
            <a:xfrm>
              <a:off x="1007" y="1065"/>
              <a:ext cx="341" cy="633"/>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ID</a:t>
              </a:r>
            </a:p>
          </p:txBody>
        </p:sp>
        <p:sp>
          <p:nvSpPr>
            <p:cNvPr id="323630" name="Rectangle 46"/>
            <p:cNvSpPr>
              <a:spLocks noChangeArrowheads="1"/>
            </p:cNvSpPr>
            <p:nvPr/>
          </p:nvSpPr>
          <p:spPr bwMode="auto">
            <a:xfrm>
              <a:off x="709" y="1065"/>
              <a:ext cx="298" cy="633"/>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IF</a:t>
              </a:r>
            </a:p>
          </p:txBody>
        </p:sp>
        <p:sp>
          <p:nvSpPr>
            <p:cNvPr id="323631" name="Rectangle 47"/>
            <p:cNvSpPr>
              <a:spLocks noChangeArrowheads="1"/>
            </p:cNvSpPr>
            <p:nvPr/>
          </p:nvSpPr>
          <p:spPr bwMode="auto">
            <a:xfrm>
              <a:off x="240" y="1065"/>
              <a:ext cx="624" cy="633"/>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Load</a:t>
              </a:r>
              <a:r>
                <a:rPr lang="zh-CN" altLang="en-US" sz="2000">
                  <a:latin typeface="Times New Roman" pitchFamily="18" charset="0"/>
                  <a:ea typeface="宋体" pitchFamily="2" charset="-122"/>
                </a:rPr>
                <a:t>指令</a:t>
              </a:r>
            </a:p>
          </p:txBody>
        </p:sp>
        <p:sp>
          <p:nvSpPr>
            <p:cNvPr id="323632" name="Rectangle 48"/>
            <p:cNvSpPr>
              <a:spLocks noChangeArrowheads="1"/>
            </p:cNvSpPr>
            <p:nvPr/>
          </p:nvSpPr>
          <p:spPr bwMode="auto">
            <a:xfrm>
              <a:off x="4185" y="432"/>
              <a:ext cx="615" cy="633"/>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8</a:t>
              </a:r>
            </a:p>
          </p:txBody>
        </p:sp>
        <p:sp>
          <p:nvSpPr>
            <p:cNvPr id="323633" name="Rectangle 49"/>
            <p:cNvSpPr>
              <a:spLocks noChangeArrowheads="1"/>
            </p:cNvSpPr>
            <p:nvPr/>
          </p:nvSpPr>
          <p:spPr bwMode="auto">
            <a:xfrm>
              <a:off x="3503" y="432"/>
              <a:ext cx="682" cy="633"/>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7</a:t>
              </a:r>
            </a:p>
          </p:txBody>
        </p:sp>
        <p:sp>
          <p:nvSpPr>
            <p:cNvPr id="323634" name="Rectangle 50"/>
            <p:cNvSpPr>
              <a:spLocks noChangeArrowheads="1"/>
            </p:cNvSpPr>
            <p:nvPr/>
          </p:nvSpPr>
          <p:spPr bwMode="auto">
            <a:xfrm>
              <a:off x="2906" y="432"/>
              <a:ext cx="597" cy="633"/>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6</a:t>
              </a:r>
            </a:p>
          </p:txBody>
        </p:sp>
        <p:sp>
          <p:nvSpPr>
            <p:cNvPr id="323635" name="Rectangle 51"/>
            <p:cNvSpPr>
              <a:spLocks noChangeArrowheads="1"/>
            </p:cNvSpPr>
            <p:nvPr/>
          </p:nvSpPr>
          <p:spPr bwMode="auto">
            <a:xfrm>
              <a:off x="2310" y="432"/>
              <a:ext cx="596" cy="633"/>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5</a:t>
              </a:r>
            </a:p>
          </p:txBody>
        </p:sp>
        <p:sp>
          <p:nvSpPr>
            <p:cNvPr id="323636" name="Rectangle 52"/>
            <p:cNvSpPr>
              <a:spLocks noChangeArrowheads="1"/>
            </p:cNvSpPr>
            <p:nvPr/>
          </p:nvSpPr>
          <p:spPr bwMode="auto">
            <a:xfrm>
              <a:off x="1732" y="432"/>
              <a:ext cx="578" cy="633"/>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4</a:t>
              </a:r>
            </a:p>
          </p:txBody>
        </p:sp>
        <p:sp>
          <p:nvSpPr>
            <p:cNvPr id="323637" name="Rectangle 53"/>
            <p:cNvSpPr>
              <a:spLocks noChangeArrowheads="1"/>
            </p:cNvSpPr>
            <p:nvPr/>
          </p:nvSpPr>
          <p:spPr bwMode="auto">
            <a:xfrm>
              <a:off x="1348" y="432"/>
              <a:ext cx="384" cy="633"/>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3</a:t>
              </a:r>
            </a:p>
          </p:txBody>
        </p:sp>
        <p:sp>
          <p:nvSpPr>
            <p:cNvPr id="323638" name="Rectangle 54"/>
            <p:cNvSpPr>
              <a:spLocks noChangeArrowheads="1"/>
            </p:cNvSpPr>
            <p:nvPr/>
          </p:nvSpPr>
          <p:spPr bwMode="auto">
            <a:xfrm>
              <a:off x="1007" y="432"/>
              <a:ext cx="341" cy="633"/>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2</a:t>
              </a:r>
            </a:p>
          </p:txBody>
        </p:sp>
        <p:sp>
          <p:nvSpPr>
            <p:cNvPr id="323639" name="Rectangle 55"/>
            <p:cNvSpPr>
              <a:spLocks noChangeArrowheads="1"/>
            </p:cNvSpPr>
            <p:nvPr/>
          </p:nvSpPr>
          <p:spPr bwMode="auto">
            <a:xfrm>
              <a:off x="709" y="432"/>
              <a:ext cx="298" cy="633"/>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1</a:t>
              </a:r>
            </a:p>
          </p:txBody>
        </p:sp>
        <p:sp>
          <p:nvSpPr>
            <p:cNvPr id="323640" name="Rectangle 56"/>
            <p:cNvSpPr>
              <a:spLocks noChangeArrowheads="1"/>
            </p:cNvSpPr>
            <p:nvPr/>
          </p:nvSpPr>
          <p:spPr bwMode="auto">
            <a:xfrm>
              <a:off x="240" y="432"/>
              <a:ext cx="469" cy="633"/>
            </a:xfrm>
            <a:prstGeom prst="rect">
              <a:avLst/>
            </a:prstGeom>
            <a:noFill/>
            <a:ln w="9525">
              <a:noFill/>
              <a:miter lim="800000"/>
              <a:headEnd/>
              <a:tailEnd/>
            </a:ln>
            <a:effectLst/>
          </p:spPr>
          <p:txBody>
            <a:bodyPr/>
            <a:lstStyle/>
            <a:p>
              <a:pPr>
                <a:spcBef>
                  <a:spcPct val="0"/>
                </a:spcBef>
              </a:pPr>
              <a:r>
                <a:rPr lang="en-US" altLang="zh-CN" sz="2000">
                  <a:latin typeface="Times New Roman" pitchFamily="18" charset="0"/>
                  <a:ea typeface="宋体" pitchFamily="2" charset="-122"/>
                </a:rPr>
                <a:t>  </a:t>
              </a:r>
              <a:r>
                <a:rPr lang="zh-CN" altLang="en-US" sz="2000">
                  <a:latin typeface="Times New Roman" pitchFamily="18" charset="0"/>
                  <a:ea typeface="宋体" pitchFamily="2" charset="-122"/>
                </a:rPr>
                <a:t>时钟</a:t>
              </a:r>
            </a:p>
            <a:p>
              <a:pPr>
                <a:spcBef>
                  <a:spcPct val="0"/>
                </a:spcBef>
              </a:pPr>
              <a:r>
                <a:rPr lang="zh-CN" altLang="en-US" sz="2000">
                  <a:latin typeface="Times New Roman" pitchFamily="18" charset="0"/>
                  <a:ea typeface="宋体" pitchFamily="2" charset="-122"/>
                </a:rPr>
                <a:t>指令</a:t>
              </a:r>
            </a:p>
          </p:txBody>
        </p:sp>
        <p:sp>
          <p:nvSpPr>
            <p:cNvPr id="323641" name="Line 57"/>
            <p:cNvSpPr>
              <a:spLocks noChangeShapeType="1"/>
            </p:cNvSpPr>
            <p:nvPr/>
          </p:nvSpPr>
          <p:spPr bwMode="auto">
            <a:xfrm>
              <a:off x="240" y="432"/>
              <a:ext cx="469" cy="0"/>
            </a:xfrm>
            <a:prstGeom prst="line">
              <a:avLst/>
            </a:prstGeom>
            <a:noFill/>
            <a:ln w="28575">
              <a:solidFill>
                <a:schemeClr val="tx1"/>
              </a:solidFill>
              <a:round/>
              <a:headEnd/>
              <a:tailEnd/>
            </a:ln>
            <a:effectLst/>
          </p:spPr>
          <p:txBody>
            <a:bodyPr wrap="none">
              <a:spAutoFit/>
            </a:bodyPr>
            <a:lstStyle/>
            <a:p>
              <a:endParaRPr lang="zh-CN" altLang="en-US"/>
            </a:p>
          </p:txBody>
        </p:sp>
        <p:sp>
          <p:nvSpPr>
            <p:cNvPr id="323642" name="Line 58"/>
            <p:cNvSpPr>
              <a:spLocks noChangeShapeType="1"/>
            </p:cNvSpPr>
            <p:nvPr/>
          </p:nvSpPr>
          <p:spPr bwMode="auto">
            <a:xfrm flipV="1">
              <a:off x="240" y="1056"/>
              <a:ext cx="5136" cy="9"/>
            </a:xfrm>
            <a:prstGeom prst="line">
              <a:avLst/>
            </a:prstGeom>
            <a:noFill/>
            <a:ln w="12700">
              <a:solidFill>
                <a:schemeClr val="tx1"/>
              </a:solidFill>
              <a:round/>
              <a:headEnd/>
              <a:tailEnd/>
            </a:ln>
            <a:effectLst/>
          </p:spPr>
          <p:txBody>
            <a:bodyPr>
              <a:spAutoFit/>
            </a:bodyPr>
            <a:lstStyle/>
            <a:p>
              <a:endParaRPr lang="zh-CN" altLang="en-US"/>
            </a:p>
          </p:txBody>
        </p:sp>
        <p:sp>
          <p:nvSpPr>
            <p:cNvPr id="323643" name="Line 59"/>
            <p:cNvSpPr>
              <a:spLocks noChangeShapeType="1"/>
            </p:cNvSpPr>
            <p:nvPr/>
          </p:nvSpPr>
          <p:spPr bwMode="auto">
            <a:xfrm flipV="1">
              <a:off x="240" y="1680"/>
              <a:ext cx="5136" cy="18"/>
            </a:xfrm>
            <a:prstGeom prst="line">
              <a:avLst/>
            </a:prstGeom>
            <a:noFill/>
            <a:ln w="12700">
              <a:solidFill>
                <a:schemeClr val="tx1"/>
              </a:solidFill>
              <a:round/>
              <a:headEnd/>
              <a:tailEnd/>
            </a:ln>
            <a:effectLst/>
          </p:spPr>
          <p:txBody>
            <a:bodyPr>
              <a:spAutoFit/>
            </a:bodyPr>
            <a:lstStyle/>
            <a:p>
              <a:endParaRPr lang="zh-CN" altLang="en-US"/>
            </a:p>
          </p:txBody>
        </p:sp>
        <p:sp>
          <p:nvSpPr>
            <p:cNvPr id="323644" name="Line 60"/>
            <p:cNvSpPr>
              <a:spLocks noChangeShapeType="1"/>
            </p:cNvSpPr>
            <p:nvPr/>
          </p:nvSpPr>
          <p:spPr bwMode="auto">
            <a:xfrm flipV="1">
              <a:off x="240" y="2112"/>
              <a:ext cx="5136" cy="27"/>
            </a:xfrm>
            <a:prstGeom prst="line">
              <a:avLst/>
            </a:prstGeom>
            <a:noFill/>
            <a:ln w="12700">
              <a:solidFill>
                <a:schemeClr val="tx1"/>
              </a:solidFill>
              <a:round/>
              <a:headEnd/>
              <a:tailEnd/>
            </a:ln>
            <a:effectLst/>
          </p:spPr>
          <p:txBody>
            <a:bodyPr>
              <a:spAutoFit/>
            </a:bodyPr>
            <a:lstStyle/>
            <a:p>
              <a:endParaRPr lang="zh-CN" altLang="en-US"/>
            </a:p>
          </p:txBody>
        </p:sp>
        <p:sp>
          <p:nvSpPr>
            <p:cNvPr id="323645" name="Line 61"/>
            <p:cNvSpPr>
              <a:spLocks noChangeShapeType="1"/>
            </p:cNvSpPr>
            <p:nvPr/>
          </p:nvSpPr>
          <p:spPr bwMode="auto">
            <a:xfrm>
              <a:off x="240" y="2580"/>
              <a:ext cx="5184" cy="12"/>
            </a:xfrm>
            <a:prstGeom prst="line">
              <a:avLst/>
            </a:prstGeom>
            <a:noFill/>
            <a:ln w="12700">
              <a:solidFill>
                <a:schemeClr val="tx1"/>
              </a:solidFill>
              <a:round/>
              <a:headEnd/>
              <a:tailEnd/>
            </a:ln>
            <a:effectLst/>
          </p:spPr>
          <p:txBody>
            <a:bodyPr>
              <a:spAutoFit/>
            </a:bodyPr>
            <a:lstStyle/>
            <a:p>
              <a:endParaRPr lang="zh-CN" altLang="en-US"/>
            </a:p>
          </p:txBody>
        </p:sp>
        <p:sp>
          <p:nvSpPr>
            <p:cNvPr id="323646" name="Line 62"/>
            <p:cNvSpPr>
              <a:spLocks noChangeShapeType="1"/>
            </p:cNvSpPr>
            <p:nvPr/>
          </p:nvSpPr>
          <p:spPr bwMode="auto">
            <a:xfrm flipV="1">
              <a:off x="240" y="3024"/>
              <a:ext cx="5136" cy="9"/>
            </a:xfrm>
            <a:prstGeom prst="line">
              <a:avLst/>
            </a:prstGeom>
            <a:noFill/>
            <a:ln w="12700">
              <a:solidFill>
                <a:schemeClr val="tx1"/>
              </a:solidFill>
              <a:round/>
              <a:headEnd/>
              <a:tailEnd/>
            </a:ln>
            <a:effectLst/>
          </p:spPr>
          <p:txBody>
            <a:bodyPr>
              <a:spAutoFit/>
            </a:bodyPr>
            <a:lstStyle/>
            <a:p>
              <a:endParaRPr lang="zh-CN" altLang="en-US"/>
            </a:p>
          </p:txBody>
        </p:sp>
        <p:sp>
          <p:nvSpPr>
            <p:cNvPr id="323647" name="Line 63"/>
            <p:cNvSpPr>
              <a:spLocks noChangeShapeType="1"/>
            </p:cNvSpPr>
            <p:nvPr/>
          </p:nvSpPr>
          <p:spPr bwMode="auto">
            <a:xfrm flipV="1">
              <a:off x="240" y="3456"/>
              <a:ext cx="5136" cy="18"/>
            </a:xfrm>
            <a:prstGeom prst="line">
              <a:avLst/>
            </a:prstGeom>
            <a:noFill/>
            <a:ln w="28575" cap="sq">
              <a:solidFill>
                <a:schemeClr val="tx1"/>
              </a:solidFill>
              <a:round/>
              <a:headEnd/>
              <a:tailEnd/>
            </a:ln>
            <a:effectLst/>
          </p:spPr>
          <p:txBody>
            <a:bodyPr>
              <a:spAutoFit/>
            </a:bodyPr>
            <a:lstStyle/>
            <a:p>
              <a:endParaRPr lang="zh-CN" altLang="en-US"/>
            </a:p>
          </p:txBody>
        </p:sp>
        <p:sp>
          <p:nvSpPr>
            <p:cNvPr id="323648" name="Line 64"/>
            <p:cNvSpPr>
              <a:spLocks noChangeShapeType="1"/>
            </p:cNvSpPr>
            <p:nvPr/>
          </p:nvSpPr>
          <p:spPr bwMode="auto">
            <a:xfrm>
              <a:off x="240" y="432"/>
              <a:ext cx="0" cy="633"/>
            </a:xfrm>
            <a:prstGeom prst="line">
              <a:avLst/>
            </a:prstGeom>
            <a:noFill/>
            <a:ln w="28575">
              <a:solidFill>
                <a:schemeClr val="tx1"/>
              </a:solidFill>
              <a:round/>
              <a:headEnd/>
              <a:tailEnd/>
            </a:ln>
            <a:effectLst/>
          </p:spPr>
          <p:txBody>
            <a:bodyPr wrap="none">
              <a:spAutoFit/>
            </a:bodyPr>
            <a:lstStyle/>
            <a:p>
              <a:endParaRPr lang="zh-CN" altLang="en-US"/>
            </a:p>
          </p:txBody>
        </p:sp>
        <p:sp>
          <p:nvSpPr>
            <p:cNvPr id="323649" name="Line 65"/>
            <p:cNvSpPr>
              <a:spLocks noChangeShapeType="1"/>
            </p:cNvSpPr>
            <p:nvPr/>
          </p:nvSpPr>
          <p:spPr bwMode="auto">
            <a:xfrm>
              <a:off x="709" y="432"/>
              <a:ext cx="0" cy="3042"/>
            </a:xfrm>
            <a:prstGeom prst="line">
              <a:avLst/>
            </a:prstGeom>
            <a:noFill/>
            <a:ln w="12700">
              <a:solidFill>
                <a:schemeClr val="tx1"/>
              </a:solidFill>
              <a:round/>
              <a:headEnd/>
              <a:tailEnd/>
            </a:ln>
            <a:effectLst/>
          </p:spPr>
          <p:txBody>
            <a:bodyPr wrap="none">
              <a:spAutoFit/>
            </a:bodyPr>
            <a:lstStyle/>
            <a:p>
              <a:endParaRPr lang="zh-CN" altLang="en-US"/>
            </a:p>
          </p:txBody>
        </p:sp>
        <p:sp>
          <p:nvSpPr>
            <p:cNvPr id="323650" name="Line 66"/>
            <p:cNvSpPr>
              <a:spLocks noChangeShapeType="1"/>
            </p:cNvSpPr>
            <p:nvPr/>
          </p:nvSpPr>
          <p:spPr bwMode="auto">
            <a:xfrm>
              <a:off x="1007" y="432"/>
              <a:ext cx="0" cy="3042"/>
            </a:xfrm>
            <a:prstGeom prst="line">
              <a:avLst/>
            </a:prstGeom>
            <a:noFill/>
            <a:ln w="12700">
              <a:solidFill>
                <a:schemeClr val="tx1"/>
              </a:solidFill>
              <a:round/>
              <a:headEnd/>
              <a:tailEnd/>
            </a:ln>
            <a:effectLst/>
          </p:spPr>
          <p:txBody>
            <a:bodyPr wrap="none">
              <a:spAutoFit/>
            </a:bodyPr>
            <a:lstStyle/>
            <a:p>
              <a:endParaRPr lang="zh-CN" altLang="en-US"/>
            </a:p>
          </p:txBody>
        </p:sp>
        <p:sp>
          <p:nvSpPr>
            <p:cNvPr id="323651" name="Line 67"/>
            <p:cNvSpPr>
              <a:spLocks noChangeShapeType="1"/>
            </p:cNvSpPr>
            <p:nvPr/>
          </p:nvSpPr>
          <p:spPr bwMode="auto">
            <a:xfrm>
              <a:off x="1348" y="432"/>
              <a:ext cx="0" cy="3042"/>
            </a:xfrm>
            <a:prstGeom prst="line">
              <a:avLst/>
            </a:prstGeom>
            <a:noFill/>
            <a:ln w="12700">
              <a:solidFill>
                <a:schemeClr val="tx1"/>
              </a:solidFill>
              <a:round/>
              <a:headEnd/>
              <a:tailEnd/>
            </a:ln>
            <a:effectLst/>
          </p:spPr>
          <p:txBody>
            <a:bodyPr wrap="none">
              <a:spAutoFit/>
            </a:bodyPr>
            <a:lstStyle/>
            <a:p>
              <a:endParaRPr lang="zh-CN" altLang="en-US"/>
            </a:p>
          </p:txBody>
        </p:sp>
        <p:sp>
          <p:nvSpPr>
            <p:cNvPr id="323652" name="Line 68"/>
            <p:cNvSpPr>
              <a:spLocks noChangeShapeType="1"/>
            </p:cNvSpPr>
            <p:nvPr/>
          </p:nvSpPr>
          <p:spPr bwMode="auto">
            <a:xfrm>
              <a:off x="1732" y="432"/>
              <a:ext cx="0" cy="3042"/>
            </a:xfrm>
            <a:prstGeom prst="line">
              <a:avLst/>
            </a:prstGeom>
            <a:noFill/>
            <a:ln w="12700">
              <a:solidFill>
                <a:schemeClr val="tx1"/>
              </a:solidFill>
              <a:round/>
              <a:headEnd/>
              <a:tailEnd/>
            </a:ln>
            <a:effectLst/>
          </p:spPr>
          <p:txBody>
            <a:bodyPr wrap="none">
              <a:spAutoFit/>
            </a:bodyPr>
            <a:lstStyle/>
            <a:p>
              <a:endParaRPr lang="zh-CN" altLang="en-US"/>
            </a:p>
          </p:txBody>
        </p:sp>
        <p:sp>
          <p:nvSpPr>
            <p:cNvPr id="323653" name="Line 69"/>
            <p:cNvSpPr>
              <a:spLocks noChangeShapeType="1"/>
            </p:cNvSpPr>
            <p:nvPr/>
          </p:nvSpPr>
          <p:spPr bwMode="auto">
            <a:xfrm>
              <a:off x="2310" y="432"/>
              <a:ext cx="0" cy="3042"/>
            </a:xfrm>
            <a:prstGeom prst="line">
              <a:avLst/>
            </a:prstGeom>
            <a:noFill/>
            <a:ln w="12700">
              <a:solidFill>
                <a:schemeClr val="tx1"/>
              </a:solidFill>
              <a:round/>
              <a:headEnd/>
              <a:tailEnd/>
            </a:ln>
            <a:effectLst/>
          </p:spPr>
          <p:txBody>
            <a:bodyPr wrap="none">
              <a:spAutoFit/>
            </a:bodyPr>
            <a:lstStyle/>
            <a:p>
              <a:endParaRPr lang="zh-CN" altLang="en-US"/>
            </a:p>
          </p:txBody>
        </p:sp>
        <p:sp>
          <p:nvSpPr>
            <p:cNvPr id="323654" name="Line 70"/>
            <p:cNvSpPr>
              <a:spLocks noChangeShapeType="1"/>
            </p:cNvSpPr>
            <p:nvPr/>
          </p:nvSpPr>
          <p:spPr bwMode="auto">
            <a:xfrm>
              <a:off x="2906" y="432"/>
              <a:ext cx="0" cy="3042"/>
            </a:xfrm>
            <a:prstGeom prst="line">
              <a:avLst/>
            </a:prstGeom>
            <a:noFill/>
            <a:ln w="12700">
              <a:solidFill>
                <a:schemeClr val="tx1"/>
              </a:solidFill>
              <a:round/>
              <a:headEnd/>
              <a:tailEnd/>
            </a:ln>
            <a:effectLst/>
          </p:spPr>
          <p:txBody>
            <a:bodyPr wrap="none">
              <a:spAutoFit/>
            </a:bodyPr>
            <a:lstStyle/>
            <a:p>
              <a:endParaRPr lang="zh-CN" altLang="en-US"/>
            </a:p>
          </p:txBody>
        </p:sp>
        <p:sp>
          <p:nvSpPr>
            <p:cNvPr id="323655" name="Line 71"/>
            <p:cNvSpPr>
              <a:spLocks noChangeShapeType="1"/>
            </p:cNvSpPr>
            <p:nvPr/>
          </p:nvSpPr>
          <p:spPr bwMode="auto">
            <a:xfrm>
              <a:off x="3503" y="432"/>
              <a:ext cx="0" cy="3042"/>
            </a:xfrm>
            <a:prstGeom prst="line">
              <a:avLst/>
            </a:prstGeom>
            <a:noFill/>
            <a:ln w="12700">
              <a:solidFill>
                <a:schemeClr val="tx1"/>
              </a:solidFill>
              <a:round/>
              <a:headEnd/>
              <a:tailEnd/>
            </a:ln>
            <a:effectLst/>
          </p:spPr>
          <p:txBody>
            <a:bodyPr wrap="none">
              <a:spAutoFit/>
            </a:bodyPr>
            <a:lstStyle/>
            <a:p>
              <a:endParaRPr lang="zh-CN" altLang="en-US"/>
            </a:p>
          </p:txBody>
        </p:sp>
        <p:sp>
          <p:nvSpPr>
            <p:cNvPr id="323656" name="Line 72"/>
            <p:cNvSpPr>
              <a:spLocks noChangeShapeType="1"/>
            </p:cNvSpPr>
            <p:nvPr/>
          </p:nvSpPr>
          <p:spPr bwMode="auto">
            <a:xfrm>
              <a:off x="4185" y="432"/>
              <a:ext cx="0" cy="3042"/>
            </a:xfrm>
            <a:prstGeom prst="line">
              <a:avLst/>
            </a:prstGeom>
            <a:noFill/>
            <a:ln w="12700">
              <a:solidFill>
                <a:schemeClr val="tx1"/>
              </a:solidFill>
              <a:round/>
              <a:headEnd/>
              <a:tailEnd/>
            </a:ln>
            <a:effectLst/>
          </p:spPr>
          <p:txBody>
            <a:bodyPr wrap="none">
              <a:spAutoFit/>
            </a:bodyPr>
            <a:lstStyle/>
            <a:p>
              <a:endParaRPr lang="zh-CN" altLang="en-US"/>
            </a:p>
          </p:txBody>
        </p:sp>
        <p:sp>
          <p:nvSpPr>
            <p:cNvPr id="323657" name="Line 73"/>
            <p:cNvSpPr>
              <a:spLocks noChangeShapeType="1"/>
            </p:cNvSpPr>
            <p:nvPr/>
          </p:nvSpPr>
          <p:spPr bwMode="auto">
            <a:xfrm>
              <a:off x="5376" y="432"/>
              <a:ext cx="0" cy="3042"/>
            </a:xfrm>
            <a:prstGeom prst="line">
              <a:avLst/>
            </a:prstGeom>
            <a:noFill/>
            <a:ln w="28575" cap="sq">
              <a:solidFill>
                <a:schemeClr val="tx1"/>
              </a:solidFill>
              <a:round/>
              <a:headEnd/>
              <a:tailEnd/>
            </a:ln>
            <a:effectLst/>
          </p:spPr>
          <p:txBody>
            <a:bodyPr wrap="none">
              <a:spAutoFit/>
            </a:bodyPr>
            <a:lstStyle/>
            <a:p>
              <a:endParaRPr lang="zh-CN" altLang="en-US"/>
            </a:p>
          </p:txBody>
        </p:sp>
        <p:sp>
          <p:nvSpPr>
            <p:cNvPr id="323658" name="Line 74"/>
            <p:cNvSpPr>
              <a:spLocks noChangeShapeType="1"/>
            </p:cNvSpPr>
            <p:nvPr/>
          </p:nvSpPr>
          <p:spPr bwMode="auto">
            <a:xfrm>
              <a:off x="709" y="432"/>
              <a:ext cx="4667" cy="0"/>
            </a:xfrm>
            <a:prstGeom prst="line">
              <a:avLst/>
            </a:prstGeom>
            <a:noFill/>
            <a:ln w="28575" cap="sq">
              <a:solidFill>
                <a:schemeClr val="tx1"/>
              </a:solidFill>
              <a:round/>
              <a:headEnd/>
              <a:tailEnd/>
            </a:ln>
            <a:effectLst/>
          </p:spPr>
          <p:txBody>
            <a:bodyPr>
              <a:spAutoFit/>
            </a:bodyPr>
            <a:lstStyle/>
            <a:p>
              <a:endParaRPr lang="zh-CN" altLang="en-US"/>
            </a:p>
          </p:txBody>
        </p:sp>
        <p:sp>
          <p:nvSpPr>
            <p:cNvPr id="323659" name="Line 75"/>
            <p:cNvSpPr>
              <a:spLocks noChangeShapeType="1"/>
            </p:cNvSpPr>
            <p:nvPr/>
          </p:nvSpPr>
          <p:spPr bwMode="auto">
            <a:xfrm>
              <a:off x="240" y="432"/>
              <a:ext cx="469" cy="633"/>
            </a:xfrm>
            <a:prstGeom prst="line">
              <a:avLst/>
            </a:prstGeom>
            <a:noFill/>
            <a:ln w="12700" cap="rnd">
              <a:solidFill>
                <a:schemeClr val="tx1"/>
              </a:solidFill>
              <a:round/>
              <a:headEnd/>
              <a:tailEnd/>
            </a:ln>
            <a:effectLst/>
          </p:spPr>
          <p:txBody>
            <a:bodyPr wrap="none">
              <a:spAutoFit/>
            </a:bodyPr>
            <a:lstStyle/>
            <a:p>
              <a:endParaRPr lang="zh-CN" altLang="en-US"/>
            </a:p>
          </p:txBody>
        </p:sp>
        <p:sp>
          <p:nvSpPr>
            <p:cNvPr id="323660" name="Line 76"/>
            <p:cNvSpPr>
              <a:spLocks noChangeShapeType="1"/>
            </p:cNvSpPr>
            <p:nvPr/>
          </p:nvSpPr>
          <p:spPr bwMode="auto">
            <a:xfrm>
              <a:off x="240" y="1065"/>
              <a:ext cx="0" cy="2409"/>
            </a:xfrm>
            <a:prstGeom prst="line">
              <a:avLst/>
            </a:prstGeom>
            <a:noFill/>
            <a:ln w="28575" cap="sq">
              <a:solidFill>
                <a:schemeClr val="tx1"/>
              </a:solidFill>
              <a:round/>
              <a:headEnd/>
              <a:tailEnd/>
            </a:ln>
            <a:effectLst/>
          </p:spPr>
          <p:txBody>
            <a:bodyPr wrap="none">
              <a:spAutoFit/>
            </a:bodyPr>
            <a:lstStyle/>
            <a:p>
              <a:endParaRPr lang="zh-CN" altLang="en-US"/>
            </a:p>
          </p:txBody>
        </p:sp>
        <p:sp>
          <p:nvSpPr>
            <p:cNvPr id="323661" name="Line 77"/>
            <p:cNvSpPr>
              <a:spLocks noChangeShapeType="1"/>
            </p:cNvSpPr>
            <p:nvPr/>
          </p:nvSpPr>
          <p:spPr bwMode="auto">
            <a:xfrm>
              <a:off x="4800" y="432"/>
              <a:ext cx="0" cy="3024"/>
            </a:xfrm>
            <a:prstGeom prst="line">
              <a:avLst/>
            </a:prstGeom>
            <a:noFill/>
            <a:ln w="9525">
              <a:solidFill>
                <a:schemeClr val="tx1"/>
              </a:solidFill>
              <a:round/>
              <a:headEnd/>
              <a:tailEnd/>
            </a:ln>
            <a:effectLst/>
          </p:spPr>
          <p:txBody>
            <a:bodyPr>
              <a:spAutoFit/>
            </a:bodyPr>
            <a:lstStyle/>
            <a:p>
              <a:endParaRPr lang="zh-CN" altLang="en-US"/>
            </a:p>
          </p:txBody>
        </p:sp>
        <p:sp>
          <p:nvSpPr>
            <p:cNvPr id="323662" name="Text Box 78"/>
            <p:cNvSpPr txBox="1">
              <a:spLocks noChangeArrowheads="1"/>
            </p:cNvSpPr>
            <p:nvPr/>
          </p:nvSpPr>
          <p:spPr bwMode="auto">
            <a:xfrm>
              <a:off x="4886" y="410"/>
              <a:ext cx="212" cy="288"/>
            </a:xfrm>
            <a:prstGeom prst="rect">
              <a:avLst/>
            </a:prstGeom>
            <a:noFill/>
            <a:ln w="9525">
              <a:noFill/>
              <a:miter lim="800000"/>
              <a:headEnd/>
              <a:tailEnd/>
            </a:ln>
            <a:effectLst/>
          </p:spPr>
          <p:txBody>
            <a:bodyPr wrap="none">
              <a:spAutoFit/>
            </a:bodyPr>
            <a:lstStyle/>
            <a:p>
              <a:pPr>
                <a:spcBef>
                  <a:spcPct val="0"/>
                </a:spcBef>
              </a:pPr>
              <a:r>
                <a:rPr lang="en-US" altLang="zh-CN" sz="2400">
                  <a:latin typeface="Times New Roman" pitchFamily="18" charset="0"/>
                  <a:ea typeface="宋体" pitchFamily="2" charset="-122"/>
                </a:rPr>
                <a:t>9</a:t>
              </a:r>
            </a:p>
          </p:txBody>
        </p:sp>
        <p:sp>
          <p:nvSpPr>
            <p:cNvPr id="323663" name="Rectangle 79"/>
            <p:cNvSpPr>
              <a:spLocks noChangeArrowheads="1"/>
            </p:cNvSpPr>
            <p:nvPr/>
          </p:nvSpPr>
          <p:spPr bwMode="auto">
            <a:xfrm>
              <a:off x="4848" y="2582"/>
              <a:ext cx="383"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ea typeface="宋体" pitchFamily="2" charset="-122"/>
                </a:rPr>
                <a:t>WB</a:t>
              </a:r>
            </a:p>
          </p:txBody>
        </p:sp>
        <p:sp>
          <p:nvSpPr>
            <p:cNvPr id="323664" name="Rectangle 80"/>
            <p:cNvSpPr>
              <a:spLocks noChangeArrowheads="1"/>
            </p:cNvSpPr>
            <p:nvPr/>
          </p:nvSpPr>
          <p:spPr bwMode="auto">
            <a:xfrm>
              <a:off x="4782" y="3014"/>
              <a:ext cx="525" cy="250"/>
            </a:xfrm>
            <a:prstGeom prst="rect">
              <a:avLst/>
            </a:prstGeom>
            <a:noFill/>
            <a:ln w="9525">
              <a:noFill/>
              <a:miter lim="800000"/>
              <a:headEnd/>
              <a:tailEnd/>
            </a:ln>
            <a:effectLst/>
          </p:spPr>
          <p:txBody>
            <a:bodyPr wrap="none">
              <a:spAutoFit/>
            </a:bodyPr>
            <a:lstStyle/>
            <a:p>
              <a:pPr>
                <a:spcBef>
                  <a:spcPct val="0"/>
                </a:spcBef>
              </a:pPr>
              <a:r>
                <a:rPr lang="en-US" altLang="zh-CN" sz="2000">
                  <a:latin typeface="Times New Roman" pitchFamily="18" charset="0"/>
                  <a:ea typeface="宋体" pitchFamily="2" charset="-122"/>
                </a:rPr>
                <a:t>MEM</a:t>
              </a:r>
            </a:p>
          </p:txBody>
        </p:sp>
      </p:grpSp>
      <p:sp>
        <p:nvSpPr>
          <p:cNvPr id="323665" name="Text Box 81"/>
          <p:cNvSpPr txBox="1">
            <a:spLocks noChangeArrowheads="1"/>
          </p:cNvSpPr>
          <p:nvPr/>
        </p:nvSpPr>
        <p:spPr bwMode="auto">
          <a:xfrm>
            <a:off x="1042988" y="5664200"/>
            <a:ext cx="7200900" cy="1004888"/>
          </a:xfrm>
          <a:prstGeom prst="rect">
            <a:avLst/>
          </a:prstGeom>
          <a:noFill/>
          <a:ln w="9525">
            <a:noFill/>
            <a:miter lim="800000"/>
            <a:headEnd/>
            <a:tailEnd/>
          </a:ln>
          <a:effectLst/>
        </p:spPr>
        <p:txBody>
          <a:bodyPr>
            <a:spAutoFit/>
          </a:bodyPr>
          <a:lstStyle/>
          <a:p>
            <a:r>
              <a:rPr lang="zh-CN" altLang="en-US" sz="2400">
                <a:latin typeface="Times New Roman" pitchFamily="18" charset="0"/>
                <a:ea typeface="宋体" pitchFamily="2" charset="-122"/>
              </a:rPr>
              <a:t>使</a:t>
            </a:r>
            <a:r>
              <a:rPr lang="en-US" altLang="zh-CN" sz="2400">
                <a:latin typeface="Times New Roman" pitchFamily="18" charset="0"/>
                <a:ea typeface="宋体" pitchFamily="2" charset="-122"/>
              </a:rPr>
              <a:t>i+3</a:t>
            </a:r>
            <a:r>
              <a:rPr lang="zh-CN" altLang="en-US" sz="2400">
                <a:latin typeface="Times New Roman" pitchFamily="18" charset="0"/>
                <a:ea typeface="宋体" pitchFamily="2" charset="-122"/>
              </a:rPr>
              <a:t>指令停顿一拍进入流水线，以解决访存相关</a:t>
            </a:r>
          </a:p>
          <a:p>
            <a:r>
              <a:rPr lang="zh-CN" altLang="en-US" sz="2400">
                <a:latin typeface="Times New Roman" pitchFamily="18" charset="0"/>
                <a:ea typeface="宋体" pitchFamily="2" charset="-122"/>
              </a:rPr>
              <a:t>或重复设置一个存储器，把指令和数据分开放</a:t>
            </a:r>
          </a:p>
        </p:txBody>
      </p:sp>
      <p:sp>
        <p:nvSpPr>
          <p:cNvPr id="323666" name="Text Box 82"/>
          <p:cNvSpPr txBox="1">
            <a:spLocks noChangeArrowheads="1"/>
          </p:cNvSpPr>
          <p:nvPr/>
        </p:nvSpPr>
        <p:spPr bwMode="auto">
          <a:xfrm>
            <a:off x="152400" y="152400"/>
            <a:ext cx="2906713" cy="457200"/>
          </a:xfrm>
          <a:prstGeom prst="rect">
            <a:avLst/>
          </a:prstGeom>
          <a:noFill/>
          <a:ln w="12700" cap="sq">
            <a:noFill/>
            <a:miter lim="800000"/>
            <a:headEnd type="none" w="sm" len="sm"/>
            <a:tailEnd type="none" w="sm" len="sm"/>
          </a:ln>
          <a:effectLst/>
        </p:spPr>
        <p:txBody>
          <a:bodyPr>
            <a:spAutoFit/>
          </a:bodyPr>
          <a:lstStyle/>
          <a:p>
            <a:r>
              <a:rPr lang="zh-CN" altLang="en-US" sz="2400">
                <a:solidFill>
                  <a:srgbClr val="3333FF"/>
                </a:solidFill>
                <a:latin typeface="Times New Roman" pitchFamily="18" charset="0"/>
                <a:ea typeface="宋体" pitchFamily="2" charset="-122"/>
              </a:rPr>
              <a:t>解决方法：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3665"/>
                                        </p:tgtEl>
                                        <p:attrNameLst>
                                          <p:attrName>style.visibility</p:attrName>
                                        </p:attrNameLst>
                                      </p:cBhvr>
                                      <p:to>
                                        <p:strVal val="visible"/>
                                      </p:to>
                                    </p:set>
                                    <p:anim calcmode="lin" valueType="num">
                                      <p:cBhvr additive="base">
                                        <p:cTn id="7" dur="500" fill="hold"/>
                                        <p:tgtEl>
                                          <p:spTgt spid="323665"/>
                                        </p:tgtEl>
                                        <p:attrNameLst>
                                          <p:attrName>ppt_x</p:attrName>
                                        </p:attrNameLst>
                                      </p:cBhvr>
                                      <p:tavLst>
                                        <p:tav tm="0">
                                          <p:val>
                                            <p:strVal val="#ppt_x"/>
                                          </p:val>
                                        </p:tav>
                                        <p:tav tm="100000">
                                          <p:val>
                                            <p:strVal val="#ppt_x"/>
                                          </p:val>
                                        </p:tav>
                                      </p:tavLst>
                                    </p:anim>
                                    <p:anim calcmode="lin" valueType="num">
                                      <p:cBhvr additive="base">
                                        <p:cTn id="8" dur="500" fill="hold"/>
                                        <p:tgtEl>
                                          <p:spTgt spid="3236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66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ChangeArrowheads="1"/>
          </p:cNvSpPr>
          <p:nvPr/>
        </p:nvSpPr>
        <p:spPr bwMode="auto">
          <a:xfrm>
            <a:off x="395288" y="1931988"/>
            <a:ext cx="8382000" cy="3508375"/>
          </a:xfrm>
          <a:prstGeom prst="rect">
            <a:avLst/>
          </a:prstGeom>
          <a:noFill/>
          <a:ln w="9525">
            <a:noFill/>
            <a:miter lim="800000"/>
            <a:headEnd/>
            <a:tailEnd/>
          </a:ln>
          <a:effectLst/>
        </p:spPr>
        <p:txBody>
          <a:bodyPr>
            <a:spAutoFit/>
          </a:bodyPr>
          <a:lstStyle/>
          <a:p>
            <a:pPr>
              <a:spcBef>
                <a:spcPct val="0"/>
              </a:spcBef>
            </a:pPr>
            <a:r>
              <a:rPr lang="zh-CN" altLang="en-US" dirty="0">
                <a:latin typeface="Times New Roman" pitchFamily="18" charset="0"/>
                <a:ea typeface="宋体" pitchFamily="2" charset="-122"/>
              </a:rPr>
              <a:t>例：有</a:t>
            </a:r>
            <a:r>
              <a:rPr lang="en-US" altLang="zh-CN" dirty="0" err="1">
                <a:latin typeface="Times New Roman" pitchFamily="18" charset="0"/>
                <a:ea typeface="宋体" pitchFamily="2" charset="-122"/>
              </a:rPr>
              <a:t>i</a:t>
            </a:r>
            <a:r>
              <a:rPr lang="en-US" altLang="zh-CN" dirty="0">
                <a:latin typeface="Times New Roman" pitchFamily="18" charset="0"/>
                <a:ea typeface="宋体" pitchFamily="2" charset="-122"/>
              </a:rPr>
              <a:t> </a:t>
            </a:r>
            <a:r>
              <a:rPr lang="zh-CN" altLang="en-US" dirty="0">
                <a:latin typeface="Times New Roman" pitchFamily="18" charset="0"/>
                <a:ea typeface="宋体" pitchFamily="2" charset="-122"/>
              </a:rPr>
              <a:t>和</a:t>
            </a:r>
            <a:r>
              <a:rPr lang="en-US" altLang="zh-CN" dirty="0">
                <a:latin typeface="Times New Roman" pitchFamily="18" charset="0"/>
                <a:ea typeface="宋体" pitchFamily="2" charset="-122"/>
              </a:rPr>
              <a:t>j</a:t>
            </a:r>
            <a:r>
              <a:rPr lang="zh-CN" altLang="zh-CN" dirty="0">
                <a:latin typeface="Times New Roman" pitchFamily="18" charset="0"/>
                <a:ea typeface="宋体" pitchFamily="2" charset="-122"/>
              </a:rPr>
              <a:t>两条指令，</a:t>
            </a:r>
            <a:r>
              <a:rPr lang="en-US" altLang="zh-CN" dirty="0" err="1">
                <a:latin typeface="Times New Roman" pitchFamily="18" charset="0"/>
                <a:ea typeface="宋体" pitchFamily="2" charset="-122"/>
              </a:rPr>
              <a:t>i</a:t>
            </a:r>
            <a:r>
              <a:rPr lang="zh-CN" altLang="zh-CN" dirty="0">
                <a:latin typeface="Times New Roman" pitchFamily="18" charset="0"/>
                <a:ea typeface="宋体" pitchFamily="2" charset="-122"/>
              </a:rPr>
              <a:t>指令在前，</a:t>
            </a:r>
            <a:r>
              <a:rPr lang="en-US" altLang="zh-CN" dirty="0">
                <a:latin typeface="Times New Roman" pitchFamily="18" charset="0"/>
                <a:ea typeface="宋体" pitchFamily="2" charset="-122"/>
              </a:rPr>
              <a:t>j</a:t>
            </a:r>
            <a:r>
              <a:rPr lang="zh-CN" altLang="zh-CN" dirty="0">
                <a:latin typeface="Times New Roman" pitchFamily="18" charset="0"/>
                <a:ea typeface="宋体" pitchFamily="2" charset="-122"/>
              </a:rPr>
              <a:t>指令在后，则三种不同类型的数据相关的含义为：</a:t>
            </a:r>
            <a:endParaRPr lang="zh-CN" altLang="en-US" dirty="0">
              <a:latin typeface="Times New Roman" pitchFamily="18" charset="0"/>
              <a:ea typeface="宋体" pitchFamily="2" charset="-122"/>
            </a:endParaRPr>
          </a:p>
          <a:p>
            <a:pPr>
              <a:spcBef>
                <a:spcPct val="0"/>
              </a:spcBef>
            </a:pPr>
            <a:endParaRPr lang="zh-CN" altLang="en-US" dirty="0">
              <a:latin typeface="Times New Roman" pitchFamily="18" charset="0"/>
              <a:ea typeface="宋体" pitchFamily="2" charset="-122"/>
            </a:endParaRPr>
          </a:p>
          <a:p>
            <a:pPr>
              <a:spcBef>
                <a:spcPct val="0"/>
              </a:spcBef>
              <a:buClr>
                <a:srgbClr val="FF3300"/>
              </a:buClr>
              <a:buFont typeface="Wingdings" pitchFamily="2" charset="2"/>
              <a:buChar char="ü"/>
            </a:pPr>
            <a:r>
              <a:rPr lang="en-US" altLang="zh-CN" dirty="0">
                <a:latin typeface="Times New Roman" pitchFamily="18" charset="0"/>
                <a:ea typeface="宋体" pitchFamily="2" charset="-122"/>
              </a:rPr>
              <a:t>RAW</a:t>
            </a:r>
            <a:r>
              <a:rPr lang="zh-CN" altLang="en-US" dirty="0">
                <a:latin typeface="Times New Roman" pitchFamily="18" charset="0"/>
                <a:ea typeface="宋体" pitchFamily="2" charset="-122"/>
              </a:rPr>
              <a:t>读写</a:t>
            </a:r>
            <a:r>
              <a:rPr lang="en-US" altLang="zh-CN" dirty="0">
                <a:latin typeface="Times New Roman" pitchFamily="18" charset="0"/>
                <a:ea typeface="宋体" pitchFamily="2" charset="-122"/>
              </a:rPr>
              <a:t>(</a:t>
            </a:r>
            <a:r>
              <a:rPr lang="zh-CN" altLang="en-US" dirty="0">
                <a:latin typeface="Times New Roman" pitchFamily="18" charset="0"/>
                <a:ea typeface="宋体" pitchFamily="2" charset="-122"/>
              </a:rPr>
              <a:t>先写后读</a:t>
            </a:r>
            <a:r>
              <a:rPr lang="en-US" altLang="zh-CN" dirty="0">
                <a:latin typeface="Times New Roman" pitchFamily="18" charset="0"/>
                <a:ea typeface="宋体" pitchFamily="2" charset="-122"/>
              </a:rPr>
              <a:t>) - </a:t>
            </a:r>
            <a:r>
              <a:rPr lang="zh-CN" altLang="en-US" dirty="0">
                <a:latin typeface="Times New Roman" pitchFamily="18" charset="0"/>
                <a:ea typeface="宋体" pitchFamily="2" charset="-122"/>
              </a:rPr>
              <a:t>指令 </a:t>
            </a:r>
            <a:r>
              <a:rPr lang="en-US" altLang="zh-CN" dirty="0">
                <a:latin typeface="Times New Roman" pitchFamily="18" charset="0"/>
                <a:ea typeface="宋体" pitchFamily="2" charset="-122"/>
              </a:rPr>
              <a:t>j </a:t>
            </a:r>
            <a:r>
              <a:rPr lang="zh-CN" altLang="en-US" dirty="0">
                <a:latin typeface="Times New Roman" pitchFamily="18" charset="0"/>
                <a:ea typeface="宋体" pitchFamily="2" charset="-122"/>
              </a:rPr>
              <a:t>试图在指令 </a:t>
            </a:r>
            <a:r>
              <a:rPr lang="en-US" altLang="zh-CN" dirty="0" err="1">
                <a:latin typeface="Times New Roman" pitchFamily="18" charset="0"/>
                <a:ea typeface="宋体" pitchFamily="2" charset="-122"/>
              </a:rPr>
              <a:t>i</a:t>
            </a:r>
            <a:r>
              <a:rPr lang="en-US" altLang="zh-CN" dirty="0">
                <a:latin typeface="Times New Roman" pitchFamily="18" charset="0"/>
                <a:ea typeface="宋体" pitchFamily="2" charset="-122"/>
              </a:rPr>
              <a:t> </a:t>
            </a:r>
            <a:r>
              <a:rPr lang="zh-CN" altLang="en-US" dirty="0">
                <a:latin typeface="Times New Roman" pitchFamily="18" charset="0"/>
                <a:ea typeface="宋体" pitchFamily="2" charset="-122"/>
              </a:rPr>
              <a:t>写入寄存器前就读出该寄存器内容，这样，指令</a:t>
            </a:r>
            <a:r>
              <a:rPr lang="en-US" altLang="zh-CN" dirty="0">
                <a:latin typeface="Times New Roman" pitchFamily="18" charset="0"/>
                <a:ea typeface="宋体" pitchFamily="2" charset="-122"/>
              </a:rPr>
              <a:t>j</a:t>
            </a:r>
            <a:r>
              <a:rPr lang="zh-CN" altLang="en-US" dirty="0">
                <a:latin typeface="Times New Roman" pitchFamily="18" charset="0"/>
                <a:ea typeface="宋体" pitchFamily="2" charset="-122"/>
              </a:rPr>
              <a:t>就会错误地读出该寄存器旧的内容。  </a:t>
            </a:r>
          </a:p>
          <a:p>
            <a:pPr>
              <a:spcBef>
                <a:spcPct val="0"/>
              </a:spcBef>
              <a:buClr>
                <a:srgbClr val="FF3300"/>
              </a:buClr>
              <a:buFont typeface="Wingdings" pitchFamily="2" charset="2"/>
              <a:buNone/>
            </a:pPr>
            <a:r>
              <a:rPr lang="zh-CN" altLang="en-US" dirty="0">
                <a:latin typeface="Times New Roman" pitchFamily="18" charset="0"/>
                <a:ea typeface="宋体" pitchFamily="2" charset="-122"/>
              </a:rPr>
              <a:t>（写读相关）    </a:t>
            </a:r>
            <a:r>
              <a:rPr lang="en-US" altLang="zh-CN" dirty="0" err="1">
                <a:latin typeface="Times New Roman" pitchFamily="18" charset="0"/>
                <a:ea typeface="宋体" pitchFamily="2" charset="-122"/>
              </a:rPr>
              <a:t>i</a:t>
            </a:r>
            <a:r>
              <a:rPr lang="en-US" altLang="zh-CN" dirty="0">
                <a:latin typeface="Times New Roman" pitchFamily="18" charset="0"/>
                <a:ea typeface="宋体" pitchFamily="2" charset="-122"/>
              </a:rPr>
              <a:t>:  R1+R2-&gt;R3        </a:t>
            </a:r>
          </a:p>
          <a:p>
            <a:pPr>
              <a:spcBef>
                <a:spcPct val="0"/>
              </a:spcBef>
              <a:buClr>
                <a:srgbClr val="FF3300"/>
              </a:buClr>
              <a:buFont typeface="Wingdings" pitchFamily="2" charset="2"/>
              <a:buNone/>
            </a:pPr>
            <a:r>
              <a:rPr lang="en-US" altLang="zh-CN" dirty="0">
                <a:latin typeface="Times New Roman" pitchFamily="18" charset="0"/>
                <a:ea typeface="宋体" pitchFamily="2" charset="-122"/>
              </a:rPr>
              <a:t>                            j:  R3-R4-&gt;R5</a:t>
            </a:r>
          </a:p>
        </p:txBody>
      </p:sp>
      <p:sp>
        <p:nvSpPr>
          <p:cNvPr id="325635" name="Text Box 3"/>
          <p:cNvSpPr txBox="1">
            <a:spLocks noChangeArrowheads="1"/>
          </p:cNvSpPr>
          <p:nvPr/>
        </p:nvSpPr>
        <p:spPr bwMode="auto">
          <a:xfrm>
            <a:off x="468313" y="836613"/>
            <a:ext cx="4195762" cy="701675"/>
          </a:xfrm>
          <a:prstGeom prst="rect">
            <a:avLst/>
          </a:prstGeom>
          <a:noFill/>
          <a:ln w="9525">
            <a:noFill/>
            <a:miter lim="800000"/>
            <a:headEnd/>
            <a:tailEnd/>
          </a:ln>
          <a:effectLst/>
        </p:spPr>
        <p:txBody>
          <a:bodyPr>
            <a:spAutoFit/>
          </a:bodyPr>
          <a:lstStyle/>
          <a:p>
            <a:r>
              <a:rPr lang="en-US" altLang="zh-CN" sz="4000">
                <a:solidFill>
                  <a:srgbClr val="0000FF"/>
                </a:solidFill>
                <a:latin typeface="Times New Roman" pitchFamily="18" charset="0"/>
                <a:ea typeface="方正姚体" pitchFamily="2" charset="-122"/>
              </a:rPr>
              <a:t>2</a:t>
            </a:r>
            <a:r>
              <a:rPr lang="zh-CN" altLang="en-US" sz="4000">
                <a:solidFill>
                  <a:srgbClr val="0000FF"/>
                </a:solidFill>
                <a:latin typeface="Times New Roman" pitchFamily="18" charset="0"/>
                <a:ea typeface="方正姚体" pitchFamily="2" charset="-122"/>
              </a:rPr>
              <a:t>、数据相关冲突</a:t>
            </a:r>
          </a:p>
        </p:txBody>
      </p:sp>
      <p:sp>
        <p:nvSpPr>
          <p:cNvPr id="325636" name="AutoShape 4"/>
          <p:cNvSpPr>
            <a:spLocks noChangeArrowheads="1"/>
          </p:cNvSpPr>
          <p:nvPr/>
        </p:nvSpPr>
        <p:spPr bwMode="auto">
          <a:xfrm>
            <a:off x="6300788" y="5229225"/>
            <a:ext cx="3024187" cy="719138"/>
          </a:xfrm>
          <a:prstGeom prst="cloudCallout">
            <a:avLst>
              <a:gd name="adj1" fmla="val -72310"/>
              <a:gd name="adj2" fmla="val -102319"/>
            </a:avLst>
          </a:prstGeom>
          <a:solidFill>
            <a:srgbClr val="99FFCC"/>
          </a:solidFill>
          <a:ln w="12700" cap="sq">
            <a:solidFill>
              <a:schemeClr val="tx1"/>
            </a:solidFill>
            <a:round/>
            <a:headEnd type="none" w="sm" len="sm"/>
            <a:tailEnd type="none" w="sm" len="sm"/>
          </a:ln>
          <a:effectLst/>
        </p:spPr>
        <p:txBody>
          <a:bodyPr lIns="0" tIns="0" rIns="0" bIns="0"/>
          <a:lstStyle/>
          <a:p>
            <a:pPr algn="ctr">
              <a:spcBef>
                <a:spcPct val="0"/>
              </a:spcBef>
            </a:pPr>
            <a:r>
              <a:rPr lang="zh-CN" altLang="en-US">
                <a:solidFill>
                  <a:srgbClr val="FF3300"/>
                </a:solidFill>
                <a:latin typeface="Times New Roman" pitchFamily="18" charset="0"/>
                <a:ea typeface="宋体" pitchFamily="2" charset="-122"/>
              </a:rPr>
              <a:t>顺序执行</a:t>
            </a:r>
          </a:p>
        </p:txBody>
      </p:sp>
      <p:sp>
        <p:nvSpPr>
          <p:cNvPr id="325640" name="Text Box 8"/>
          <p:cNvSpPr txBox="1">
            <a:spLocks noChangeArrowheads="1"/>
          </p:cNvSpPr>
          <p:nvPr/>
        </p:nvSpPr>
        <p:spPr bwMode="auto">
          <a:xfrm>
            <a:off x="0" y="0"/>
            <a:ext cx="6705600" cy="710067"/>
          </a:xfrm>
          <a:prstGeom prst="rect">
            <a:avLst/>
          </a:prstGeom>
          <a:solidFill>
            <a:srgbClr val="FFFF00"/>
          </a:solidFill>
          <a:ln w="9525">
            <a:noFill/>
            <a:miter lim="800000"/>
            <a:headEnd/>
            <a:tailEnd/>
          </a:ln>
          <a:effectLst/>
        </p:spPr>
        <p:txBody>
          <a:bodyPr lIns="90000" tIns="46800" rIns="90000" bIns="46800">
            <a:spAutoFit/>
          </a:bodyPr>
          <a:lstStyle/>
          <a:p>
            <a:pPr>
              <a:spcBef>
                <a:spcPct val="15000"/>
              </a:spcBef>
            </a:pPr>
            <a:r>
              <a:rPr lang="en-US" altLang="zh-CN" sz="4000" dirty="0">
                <a:solidFill>
                  <a:srgbClr val="0000FF"/>
                </a:solidFill>
                <a:effectLst>
                  <a:outerShdw blurRad="38100" dist="38100" dir="2700000" algn="tl">
                    <a:srgbClr val="000000"/>
                  </a:outerShdw>
                </a:effectLst>
                <a:ea typeface="方正姚体" pitchFamily="2" charset="-122"/>
              </a:rPr>
              <a:t>5.7.3 </a:t>
            </a:r>
            <a:r>
              <a:rPr lang="zh-CN" altLang="en-US" sz="4000" dirty="0">
                <a:solidFill>
                  <a:srgbClr val="0000FF"/>
                </a:solidFill>
                <a:effectLst>
                  <a:outerShdw blurRad="38100" dist="38100" dir="2700000" algn="tl">
                    <a:srgbClr val="000000"/>
                  </a:outerShdw>
                </a:effectLst>
                <a:ea typeface="方正姚体" pitchFamily="2" charset="-122"/>
              </a:rPr>
              <a:t>流水线中主要问题</a:t>
            </a:r>
            <a:endParaRPr lang="zh-CN" altLang="en-US" sz="4000" dirty="0">
              <a:solidFill>
                <a:srgbClr val="0000FF"/>
              </a:solidFill>
              <a:ea typeface="宋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25634">
                                            <p:txEl>
                                              <p:pRg st="0" end="0"/>
                                            </p:txEl>
                                          </p:spTgt>
                                        </p:tgtEl>
                                        <p:attrNameLst>
                                          <p:attrName>style.visibility</p:attrName>
                                        </p:attrNameLst>
                                      </p:cBhvr>
                                      <p:to>
                                        <p:strVal val="visible"/>
                                      </p:to>
                                    </p:set>
                                    <p:animEffect transition="in" filter="box(out)">
                                      <p:cBhvr>
                                        <p:cTn id="7" dur="500"/>
                                        <p:tgtEl>
                                          <p:spTgt spid="32563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25634">
                                            <p:txEl>
                                              <p:pRg st="2" end="2"/>
                                            </p:txEl>
                                          </p:spTgt>
                                        </p:tgtEl>
                                        <p:attrNameLst>
                                          <p:attrName>style.visibility</p:attrName>
                                        </p:attrNameLst>
                                      </p:cBhvr>
                                      <p:to>
                                        <p:strVal val="visible"/>
                                      </p:to>
                                    </p:set>
                                    <p:animEffect transition="in" filter="box(out)">
                                      <p:cBhvr>
                                        <p:cTn id="12" dur="500"/>
                                        <p:tgtEl>
                                          <p:spTgt spid="325634">
                                            <p:txEl>
                                              <p:pRg st="2" end="2"/>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25634">
                                            <p:txEl>
                                              <p:pRg st="3" end="3"/>
                                            </p:txEl>
                                          </p:spTgt>
                                        </p:tgtEl>
                                        <p:attrNameLst>
                                          <p:attrName>style.visibility</p:attrName>
                                        </p:attrNameLst>
                                      </p:cBhvr>
                                      <p:to>
                                        <p:strVal val="visible"/>
                                      </p:to>
                                    </p:set>
                                    <p:animEffect transition="in" filter="box(out)">
                                      <p:cBhvr>
                                        <p:cTn id="17" dur="500"/>
                                        <p:tgtEl>
                                          <p:spTgt spid="325634">
                                            <p:txEl>
                                              <p:pRg st="3" end="3"/>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25634">
                                            <p:txEl>
                                              <p:pRg st="4" end="4"/>
                                            </p:txEl>
                                          </p:spTgt>
                                        </p:tgtEl>
                                        <p:attrNameLst>
                                          <p:attrName>style.visibility</p:attrName>
                                        </p:attrNameLst>
                                      </p:cBhvr>
                                      <p:to>
                                        <p:strVal val="visible"/>
                                      </p:to>
                                    </p:set>
                                    <p:animEffect transition="in" filter="box(out)">
                                      <p:cBhvr>
                                        <p:cTn id="22" dur="500"/>
                                        <p:tgtEl>
                                          <p:spTgt spid="325634">
                                            <p:txEl>
                                              <p:pRg st="4" end="4"/>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256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4" grpId="0" build="p" autoUpdateAnimBg="0"/>
      <p:bldP spid="325636"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ChangeArrowheads="1"/>
          </p:cNvSpPr>
          <p:nvPr/>
        </p:nvSpPr>
        <p:spPr bwMode="auto">
          <a:xfrm>
            <a:off x="395288" y="1447800"/>
            <a:ext cx="8748712" cy="4789488"/>
          </a:xfrm>
          <a:prstGeom prst="rect">
            <a:avLst/>
          </a:prstGeom>
          <a:noFill/>
          <a:ln w="9525">
            <a:noFill/>
            <a:miter lim="800000"/>
            <a:headEnd/>
            <a:tailEnd/>
          </a:ln>
          <a:effectLst/>
        </p:spPr>
        <p:txBody>
          <a:bodyPr>
            <a:spAutoFit/>
          </a:bodyPr>
          <a:lstStyle/>
          <a:p>
            <a:pPr>
              <a:spcBef>
                <a:spcPct val="0"/>
              </a:spcBef>
              <a:buClr>
                <a:srgbClr val="FF3300"/>
              </a:buClr>
              <a:buFont typeface="Wingdings" pitchFamily="2" charset="2"/>
              <a:buChar char="ü"/>
            </a:pPr>
            <a:r>
              <a:rPr lang="en-US" altLang="zh-CN" dirty="0">
                <a:latin typeface="Times New Roman" pitchFamily="18" charset="0"/>
                <a:ea typeface="宋体" pitchFamily="2" charset="-122"/>
              </a:rPr>
              <a:t>WAR</a:t>
            </a:r>
            <a:r>
              <a:rPr lang="zh-CN" altLang="en-US" dirty="0">
                <a:latin typeface="Times New Roman" pitchFamily="18" charset="0"/>
                <a:ea typeface="宋体" pitchFamily="2" charset="-122"/>
              </a:rPr>
              <a:t>写读</a:t>
            </a:r>
            <a:r>
              <a:rPr lang="en-US" altLang="zh-CN" dirty="0">
                <a:latin typeface="Times New Roman" pitchFamily="18" charset="0"/>
                <a:ea typeface="宋体" pitchFamily="2" charset="-122"/>
              </a:rPr>
              <a:t>(</a:t>
            </a:r>
            <a:r>
              <a:rPr lang="zh-CN" altLang="en-US" dirty="0">
                <a:latin typeface="Times New Roman" pitchFamily="18" charset="0"/>
                <a:ea typeface="宋体" pitchFamily="2" charset="-122"/>
              </a:rPr>
              <a:t>先读后写</a:t>
            </a:r>
            <a:r>
              <a:rPr lang="en-US" altLang="zh-CN" dirty="0">
                <a:latin typeface="Times New Roman" pitchFamily="18" charset="0"/>
                <a:ea typeface="宋体" pitchFamily="2" charset="-122"/>
              </a:rPr>
              <a:t>) - </a:t>
            </a:r>
            <a:r>
              <a:rPr lang="zh-CN" altLang="en-US" dirty="0">
                <a:latin typeface="Times New Roman" pitchFamily="18" charset="0"/>
                <a:ea typeface="宋体" pitchFamily="2" charset="-122"/>
              </a:rPr>
              <a:t>指令 </a:t>
            </a:r>
            <a:r>
              <a:rPr lang="en-US" altLang="zh-CN" dirty="0">
                <a:latin typeface="Times New Roman" pitchFamily="18" charset="0"/>
                <a:ea typeface="宋体" pitchFamily="2" charset="-122"/>
              </a:rPr>
              <a:t>j </a:t>
            </a:r>
            <a:r>
              <a:rPr lang="zh-CN" altLang="en-US" dirty="0">
                <a:latin typeface="Times New Roman" pitchFamily="18" charset="0"/>
                <a:ea typeface="宋体" pitchFamily="2" charset="-122"/>
              </a:rPr>
              <a:t>试图在指令 </a:t>
            </a:r>
            <a:r>
              <a:rPr lang="en-US" altLang="zh-CN" dirty="0" err="1">
                <a:latin typeface="Times New Roman" pitchFamily="18" charset="0"/>
                <a:ea typeface="宋体" pitchFamily="2" charset="-122"/>
              </a:rPr>
              <a:t>i</a:t>
            </a:r>
            <a:r>
              <a:rPr lang="zh-CN" altLang="en-US" dirty="0">
                <a:latin typeface="Times New Roman" pitchFamily="18" charset="0"/>
                <a:ea typeface="宋体" pitchFamily="2" charset="-122"/>
              </a:rPr>
              <a:t>读出寄存器之前就写入该寄存器，这样，指令</a:t>
            </a:r>
            <a:r>
              <a:rPr lang="en-US" altLang="zh-CN" dirty="0" err="1">
                <a:latin typeface="Times New Roman" pitchFamily="18" charset="0"/>
                <a:ea typeface="宋体" pitchFamily="2" charset="-122"/>
              </a:rPr>
              <a:t>i</a:t>
            </a:r>
            <a:r>
              <a:rPr lang="zh-CN" altLang="en-US" dirty="0">
                <a:latin typeface="Times New Roman" pitchFamily="18" charset="0"/>
                <a:ea typeface="宋体" pitchFamily="2" charset="-122"/>
              </a:rPr>
              <a:t>就错误地读得该寄存器新的内容。</a:t>
            </a:r>
          </a:p>
          <a:p>
            <a:pPr>
              <a:spcBef>
                <a:spcPct val="0"/>
              </a:spcBef>
              <a:buClr>
                <a:srgbClr val="FF3300"/>
              </a:buClr>
              <a:buFont typeface="Wingdings" pitchFamily="2" charset="2"/>
              <a:buNone/>
            </a:pPr>
            <a:r>
              <a:rPr lang="zh-CN" altLang="en-US" dirty="0">
                <a:latin typeface="Times New Roman" pitchFamily="18" charset="0"/>
                <a:ea typeface="宋体" pitchFamily="2" charset="-122"/>
              </a:rPr>
              <a:t>（读写相关）</a:t>
            </a:r>
            <a:r>
              <a:rPr lang="en-US" altLang="zh-CN" dirty="0" err="1">
                <a:latin typeface="Times New Roman" pitchFamily="18" charset="0"/>
                <a:ea typeface="宋体" pitchFamily="2" charset="-122"/>
              </a:rPr>
              <a:t>i</a:t>
            </a:r>
            <a:r>
              <a:rPr lang="en-US" altLang="zh-CN" dirty="0">
                <a:latin typeface="Times New Roman" pitchFamily="18" charset="0"/>
                <a:ea typeface="宋体" pitchFamily="2" charset="-122"/>
              </a:rPr>
              <a:t>:   R3-&gt;M        j:       R1+R2-&gt;R3</a:t>
            </a:r>
          </a:p>
          <a:p>
            <a:pPr>
              <a:spcBef>
                <a:spcPct val="0"/>
              </a:spcBef>
              <a:buClr>
                <a:srgbClr val="FF3300"/>
              </a:buClr>
              <a:buFont typeface="Wingdings" pitchFamily="2" charset="2"/>
              <a:buNone/>
            </a:pPr>
            <a:endParaRPr lang="en-US" altLang="zh-CN" dirty="0">
              <a:latin typeface="Times New Roman" pitchFamily="18" charset="0"/>
              <a:ea typeface="宋体" pitchFamily="2" charset="-122"/>
            </a:endParaRPr>
          </a:p>
          <a:p>
            <a:pPr>
              <a:spcBef>
                <a:spcPct val="0"/>
              </a:spcBef>
              <a:buClr>
                <a:srgbClr val="FF3300"/>
              </a:buClr>
              <a:buFont typeface="Wingdings" pitchFamily="2" charset="2"/>
              <a:buNone/>
            </a:pPr>
            <a:endParaRPr lang="en-US" altLang="zh-CN" dirty="0">
              <a:latin typeface="Times New Roman" pitchFamily="18" charset="0"/>
              <a:ea typeface="宋体" pitchFamily="2" charset="-122"/>
            </a:endParaRPr>
          </a:p>
          <a:p>
            <a:pPr>
              <a:spcBef>
                <a:spcPct val="0"/>
              </a:spcBef>
              <a:buClr>
                <a:srgbClr val="FF3300"/>
              </a:buClr>
              <a:buFont typeface="Wingdings" pitchFamily="2" charset="2"/>
              <a:buNone/>
            </a:pPr>
            <a:endParaRPr lang="en-US" altLang="zh-CN" dirty="0">
              <a:latin typeface="Times New Roman" pitchFamily="18" charset="0"/>
              <a:ea typeface="宋体" pitchFamily="2" charset="-122"/>
            </a:endParaRPr>
          </a:p>
          <a:p>
            <a:pPr>
              <a:spcBef>
                <a:spcPct val="0"/>
              </a:spcBef>
              <a:buClr>
                <a:srgbClr val="FF3300"/>
              </a:buClr>
              <a:buFont typeface="Wingdings" pitchFamily="2" charset="2"/>
              <a:buChar char="ü"/>
            </a:pPr>
            <a:r>
              <a:rPr lang="en-US" altLang="zh-CN" dirty="0">
                <a:latin typeface="Times New Roman" pitchFamily="18" charset="0"/>
                <a:ea typeface="宋体" pitchFamily="2" charset="-122"/>
              </a:rPr>
              <a:t>WAW</a:t>
            </a:r>
            <a:r>
              <a:rPr lang="zh-CN" altLang="en-US" dirty="0">
                <a:latin typeface="Times New Roman" pitchFamily="18" charset="0"/>
                <a:ea typeface="宋体" pitchFamily="2" charset="-122"/>
              </a:rPr>
              <a:t>写写</a:t>
            </a:r>
            <a:r>
              <a:rPr lang="en-US" altLang="zh-CN" dirty="0">
                <a:latin typeface="Times New Roman" pitchFamily="18" charset="0"/>
                <a:ea typeface="宋体" pitchFamily="2" charset="-122"/>
              </a:rPr>
              <a:t>(</a:t>
            </a:r>
            <a:r>
              <a:rPr lang="zh-CN" altLang="en-US" dirty="0">
                <a:latin typeface="Times New Roman" pitchFamily="18" charset="0"/>
                <a:ea typeface="宋体" pitchFamily="2" charset="-122"/>
              </a:rPr>
              <a:t>先写后写</a:t>
            </a:r>
            <a:r>
              <a:rPr lang="en-US" altLang="zh-CN" dirty="0">
                <a:latin typeface="Times New Roman" pitchFamily="18" charset="0"/>
                <a:ea typeface="宋体" pitchFamily="2" charset="-122"/>
              </a:rPr>
              <a:t>) - </a:t>
            </a:r>
            <a:r>
              <a:rPr lang="zh-CN" altLang="en-US" dirty="0">
                <a:latin typeface="Times New Roman" pitchFamily="18" charset="0"/>
                <a:ea typeface="宋体" pitchFamily="2" charset="-122"/>
              </a:rPr>
              <a:t>指令</a:t>
            </a:r>
            <a:r>
              <a:rPr lang="en-US" altLang="zh-CN" dirty="0">
                <a:latin typeface="Times New Roman" pitchFamily="18" charset="0"/>
                <a:ea typeface="宋体" pitchFamily="2" charset="-122"/>
              </a:rPr>
              <a:t>j</a:t>
            </a:r>
            <a:r>
              <a:rPr lang="zh-CN" altLang="en-US" dirty="0">
                <a:latin typeface="Times New Roman" pitchFamily="18" charset="0"/>
                <a:ea typeface="宋体" pitchFamily="2" charset="-122"/>
              </a:rPr>
              <a:t>试图在指令</a:t>
            </a:r>
            <a:r>
              <a:rPr lang="en-US" altLang="zh-CN" dirty="0" err="1">
                <a:latin typeface="Times New Roman" pitchFamily="18" charset="0"/>
                <a:ea typeface="宋体" pitchFamily="2" charset="-122"/>
              </a:rPr>
              <a:t>i</a:t>
            </a:r>
            <a:r>
              <a:rPr lang="zh-CN" altLang="en-US" dirty="0">
                <a:latin typeface="Times New Roman" pitchFamily="18" charset="0"/>
                <a:ea typeface="宋体" pitchFamily="2" charset="-122"/>
              </a:rPr>
              <a:t>写寄存器之前就写入该寄存器，这样，两次写的先后次序被颠倒，就会错误地使由指令</a:t>
            </a:r>
            <a:r>
              <a:rPr lang="en-US" altLang="zh-CN" dirty="0" err="1">
                <a:latin typeface="Times New Roman" pitchFamily="18" charset="0"/>
                <a:ea typeface="宋体" pitchFamily="2" charset="-122"/>
              </a:rPr>
              <a:t>i</a:t>
            </a:r>
            <a:r>
              <a:rPr lang="zh-CN" altLang="en-US" dirty="0">
                <a:latin typeface="Times New Roman" pitchFamily="18" charset="0"/>
                <a:ea typeface="宋体" pitchFamily="2" charset="-122"/>
              </a:rPr>
              <a:t>写入的值成为该寄存器内容。</a:t>
            </a:r>
          </a:p>
          <a:p>
            <a:pPr>
              <a:spcBef>
                <a:spcPct val="0"/>
              </a:spcBef>
            </a:pPr>
            <a:r>
              <a:rPr lang="zh-CN" altLang="en-US" dirty="0">
                <a:latin typeface="Times New Roman" pitchFamily="18" charset="0"/>
                <a:ea typeface="宋体" pitchFamily="2" charset="-122"/>
              </a:rPr>
              <a:t>（写写相关） </a:t>
            </a:r>
            <a:r>
              <a:rPr lang="en-US" altLang="zh-CN" dirty="0" err="1">
                <a:latin typeface="Times New Roman" pitchFamily="18" charset="0"/>
                <a:ea typeface="宋体" pitchFamily="2" charset="-122"/>
              </a:rPr>
              <a:t>i</a:t>
            </a:r>
            <a:r>
              <a:rPr lang="en-US" altLang="zh-CN" dirty="0">
                <a:latin typeface="Times New Roman" pitchFamily="18" charset="0"/>
                <a:ea typeface="宋体" pitchFamily="2" charset="-122"/>
              </a:rPr>
              <a:t>:   R1*R2-&gt;R3        j:     R4+R5-&gt;R3</a:t>
            </a:r>
          </a:p>
        </p:txBody>
      </p:sp>
      <p:sp>
        <p:nvSpPr>
          <p:cNvPr id="354309" name="AutoShape 5"/>
          <p:cNvSpPr>
            <a:spLocks noChangeArrowheads="1"/>
          </p:cNvSpPr>
          <p:nvPr/>
        </p:nvSpPr>
        <p:spPr bwMode="auto">
          <a:xfrm>
            <a:off x="5795963" y="3284538"/>
            <a:ext cx="1944687" cy="1223962"/>
          </a:xfrm>
          <a:prstGeom prst="cloudCallout">
            <a:avLst>
              <a:gd name="adj1" fmla="val -87222"/>
              <a:gd name="adj2" fmla="val 41181"/>
            </a:avLst>
          </a:prstGeom>
          <a:solidFill>
            <a:srgbClr val="99FFCC"/>
          </a:solidFill>
          <a:ln w="12700" cap="sq">
            <a:solidFill>
              <a:schemeClr val="tx1"/>
            </a:solidFill>
            <a:round/>
            <a:headEnd type="none" w="sm" len="sm"/>
            <a:tailEnd type="none" w="sm" len="sm"/>
          </a:ln>
          <a:effectLst/>
        </p:spPr>
        <p:txBody>
          <a:bodyPr lIns="0" tIns="0" rIns="0" bIns="0"/>
          <a:lstStyle/>
          <a:p>
            <a:pPr algn="ctr">
              <a:spcBef>
                <a:spcPct val="0"/>
              </a:spcBef>
            </a:pPr>
            <a:r>
              <a:rPr lang="zh-CN" altLang="en-US">
                <a:solidFill>
                  <a:srgbClr val="FF3300"/>
                </a:solidFill>
                <a:latin typeface="Times New Roman" pitchFamily="18" charset="0"/>
                <a:ea typeface="宋体" pitchFamily="2" charset="-122"/>
              </a:rPr>
              <a:t>不按顺序流动</a:t>
            </a:r>
          </a:p>
        </p:txBody>
      </p:sp>
      <p:sp>
        <p:nvSpPr>
          <p:cNvPr id="354310" name="AutoShape 6"/>
          <p:cNvSpPr>
            <a:spLocks noChangeArrowheads="1"/>
          </p:cNvSpPr>
          <p:nvPr/>
        </p:nvSpPr>
        <p:spPr bwMode="auto">
          <a:xfrm>
            <a:off x="6732588" y="188913"/>
            <a:ext cx="1800225" cy="1223962"/>
          </a:xfrm>
          <a:prstGeom prst="cloudCallout">
            <a:avLst>
              <a:gd name="adj1" fmla="val -119491"/>
              <a:gd name="adj2" fmla="val 56356"/>
            </a:avLst>
          </a:prstGeom>
          <a:solidFill>
            <a:srgbClr val="99FFCC"/>
          </a:solidFill>
          <a:ln w="12700" cap="sq">
            <a:solidFill>
              <a:schemeClr val="tx1"/>
            </a:solidFill>
            <a:round/>
            <a:headEnd type="none" w="sm" len="sm"/>
            <a:tailEnd type="none" w="sm" len="sm"/>
          </a:ln>
          <a:effectLst/>
        </p:spPr>
        <p:txBody>
          <a:bodyPr lIns="0" tIns="0" rIns="0" bIns="0"/>
          <a:lstStyle/>
          <a:p>
            <a:pPr algn="ctr">
              <a:spcBef>
                <a:spcPct val="0"/>
              </a:spcBef>
            </a:pPr>
            <a:r>
              <a:rPr lang="zh-CN" altLang="en-US">
                <a:solidFill>
                  <a:srgbClr val="FF3300"/>
                </a:solidFill>
                <a:latin typeface="Times New Roman" pitchFamily="18" charset="0"/>
                <a:ea typeface="宋体" pitchFamily="2" charset="-122"/>
              </a:rPr>
              <a:t>不按顺序流动</a:t>
            </a:r>
          </a:p>
        </p:txBody>
      </p:sp>
      <p:sp>
        <p:nvSpPr>
          <p:cNvPr id="354311" name="Text Box 7"/>
          <p:cNvSpPr txBox="1">
            <a:spLocks noChangeArrowheads="1"/>
          </p:cNvSpPr>
          <p:nvPr/>
        </p:nvSpPr>
        <p:spPr bwMode="auto">
          <a:xfrm>
            <a:off x="468313" y="836613"/>
            <a:ext cx="4195762" cy="641350"/>
          </a:xfrm>
          <a:prstGeom prst="rect">
            <a:avLst/>
          </a:prstGeom>
          <a:noFill/>
          <a:ln w="9525">
            <a:noFill/>
            <a:miter lim="800000"/>
            <a:headEnd/>
            <a:tailEnd/>
          </a:ln>
          <a:effectLst/>
        </p:spPr>
        <p:txBody>
          <a:bodyPr>
            <a:spAutoFit/>
          </a:bodyPr>
          <a:lstStyle/>
          <a:p>
            <a:r>
              <a:rPr lang="en-US" altLang="zh-CN" sz="3600">
                <a:solidFill>
                  <a:srgbClr val="0000FF"/>
                </a:solidFill>
                <a:latin typeface="Times New Roman" pitchFamily="18" charset="0"/>
                <a:ea typeface="方正姚体" pitchFamily="2" charset="-122"/>
              </a:rPr>
              <a:t>2</a:t>
            </a:r>
            <a:r>
              <a:rPr lang="zh-CN" altLang="en-US" sz="3600">
                <a:solidFill>
                  <a:srgbClr val="0000FF"/>
                </a:solidFill>
                <a:latin typeface="Times New Roman" pitchFamily="18" charset="0"/>
                <a:ea typeface="方正姚体" pitchFamily="2" charset="-122"/>
              </a:rPr>
              <a:t>、数据相关冲突</a:t>
            </a:r>
          </a:p>
        </p:txBody>
      </p:sp>
      <p:sp>
        <p:nvSpPr>
          <p:cNvPr id="354312" name="Text Box 8"/>
          <p:cNvSpPr txBox="1">
            <a:spLocks noChangeArrowheads="1"/>
          </p:cNvSpPr>
          <p:nvPr/>
        </p:nvSpPr>
        <p:spPr bwMode="auto">
          <a:xfrm>
            <a:off x="0" y="0"/>
            <a:ext cx="6705600" cy="710067"/>
          </a:xfrm>
          <a:prstGeom prst="rect">
            <a:avLst/>
          </a:prstGeom>
          <a:solidFill>
            <a:srgbClr val="FFFF00"/>
          </a:solidFill>
          <a:ln w="9525">
            <a:noFill/>
            <a:miter lim="800000"/>
            <a:headEnd/>
            <a:tailEnd/>
          </a:ln>
          <a:effectLst/>
        </p:spPr>
        <p:txBody>
          <a:bodyPr lIns="90000" tIns="46800" rIns="90000" bIns="46800">
            <a:spAutoFit/>
          </a:bodyPr>
          <a:lstStyle/>
          <a:p>
            <a:pPr>
              <a:spcBef>
                <a:spcPct val="15000"/>
              </a:spcBef>
            </a:pPr>
            <a:r>
              <a:rPr lang="en-US" altLang="zh-CN" sz="4000" dirty="0">
                <a:solidFill>
                  <a:srgbClr val="0000FF"/>
                </a:solidFill>
                <a:effectLst>
                  <a:outerShdw blurRad="38100" dist="38100" dir="2700000" algn="tl">
                    <a:srgbClr val="000000"/>
                  </a:outerShdw>
                </a:effectLst>
                <a:ea typeface="方正姚体" pitchFamily="2" charset="-122"/>
              </a:rPr>
              <a:t>5.7.3 </a:t>
            </a:r>
            <a:r>
              <a:rPr lang="zh-CN" altLang="en-US" sz="4000" dirty="0">
                <a:solidFill>
                  <a:srgbClr val="0000FF"/>
                </a:solidFill>
                <a:effectLst>
                  <a:outerShdw blurRad="38100" dist="38100" dir="2700000" algn="tl">
                    <a:srgbClr val="000000"/>
                  </a:outerShdw>
                </a:effectLst>
                <a:ea typeface="方正姚体" pitchFamily="2" charset="-122"/>
              </a:rPr>
              <a:t>流水线中主要问题</a:t>
            </a:r>
            <a:endParaRPr lang="zh-CN" altLang="en-US" sz="4000" dirty="0">
              <a:solidFill>
                <a:srgbClr val="0000FF"/>
              </a:solidFill>
              <a:ea typeface="宋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54306">
                                            <p:txEl>
                                              <p:pRg st="0" end="0"/>
                                            </p:txEl>
                                          </p:spTgt>
                                        </p:tgtEl>
                                        <p:attrNameLst>
                                          <p:attrName>style.visibility</p:attrName>
                                        </p:attrNameLst>
                                      </p:cBhvr>
                                      <p:to>
                                        <p:strVal val="visible"/>
                                      </p:to>
                                    </p:set>
                                    <p:animEffect transition="in" filter="box(out)">
                                      <p:cBhvr>
                                        <p:cTn id="7" dur="500"/>
                                        <p:tgtEl>
                                          <p:spTgt spid="35430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54306">
                                            <p:txEl>
                                              <p:pRg st="1" end="1"/>
                                            </p:txEl>
                                          </p:spTgt>
                                        </p:tgtEl>
                                        <p:attrNameLst>
                                          <p:attrName>style.visibility</p:attrName>
                                        </p:attrNameLst>
                                      </p:cBhvr>
                                      <p:to>
                                        <p:strVal val="visible"/>
                                      </p:to>
                                    </p:set>
                                    <p:animEffect transition="in" filter="box(out)">
                                      <p:cBhvr>
                                        <p:cTn id="12" dur="500"/>
                                        <p:tgtEl>
                                          <p:spTgt spid="354306">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54306">
                                            <p:txEl>
                                              <p:pRg st="5" end="5"/>
                                            </p:txEl>
                                          </p:spTgt>
                                        </p:tgtEl>
                                        <p:attrNameLst>
                                          <p:attrName>style.visibility</p:attrName>
                                        </p:attrNameLst>
                                      </p:cBhvr>
                                      <p:to>
                                        <p:strVal val="visible"/>
                                      </p:to>
                                    </p:set>
                                    <p:animEffect transition="in" filter="box(out)">
                                      <p:cBhvr>
                                        <p:cTn id="17" dur="500"/>
                                        <p:tgtEl>
                                          <p:spTgt spid="354306">
                                            <p:txEl>
                                              <p:pRg st="5" end="5"/>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54306">
                                            <p:txEl>
                                              <p:pRg st="6" end="6"/>
                                            </p:txEl>
                                          </p:spTgt>
                                        </p:tgtEl>
                                        <p:attrNameLst>
                                          <p:attrName>style.visibility</p:attrName>
                                        </p:attrNameLst>
                                      </p:cBhvr>
                                      <p:to>
                                        <p:strVal val="visible"/>
                                      </p:to>
                                    </p:set>
                                    <p:animEffect transition="in" filter="box(out)">
                                      <p:cBhvr>
                                        <p:cTn id="22" dur="500"/>
                                        <p:tgtEl>
                                          <p:spTgt spid="354306">
                                            <p:txEl>
                                              <p:pRg st="6" end="6"/>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543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543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6" grpId="0" build="p" autoUpdateAnimBg="0"/>
      <p:bldP spid="354309" grpId="0" animBg="1" autoUpdateAnimBg="0"/>
      <p:bldP spid="354310"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Text Box 2"/>
          <p:cNvSpPr txBox="1">
            <a:spLocks noChangeArrowheads="1"/>
          </p:cNvSpPr>
          <p:nvPr/>
        </p:nvSpPr>
        <p:spPr bwMode="auto">
          <a:xfrm>
            <a:off x="76200" y="76200"/>
            <a:ext cx="8610600" cy="1187450"/>
          </a:xfrm>
          <a:prstGeom prst="rect">
            <a:avLst/>
          </a:prstGeom>
          <a:noFill/>
          <a:ln w="12700" cap="sq">
            <a:noFill/>
            <a:miter lim="800000"/>
            <a:headEnd type="none" w="sm" len="sm"/>
            <a:tailEnd type="none" w="sm" len="sm"/>
          </a:ln>
          <a:effectLst/>
        </p:spPr>
        <p:txBody>
          <a:bodyPr>
            <a:spAutoFit/>
          </a:bodyPr>
          <a:lstStyle/>
          <a:p>
            <a:pPr>
              <a:spcBef>
                <a:spcPct val="0"/>
              </a:spcBef>
            </a:pPr>
            <a:r>
              <a:rPr lang="zh-CN" altLang="en-US" sz="2400">
                <a:latin typeface="Times New Roman" pitchFamily="18" charset="0"/>
                <a:ea typeface="宋体" pitchFamily="2" charset="-122"/>
              </a:rPr>
              <a:t>例</a:t>
            </a:r>
            <a:r>
              <a:rPr lang="en-US" altLang="zh-CN" sz="2400">
                <a:latin typeface="Times New Roman" pitchFamily="18" charset="0"/>
                <a:ea typeface="宋体" pitchFamily="2" charset="-122"/>
              </a:rPr>
              <a:t>1</a:t>
            </a:r>
            <a:r>
              <a:rPr lang="zh-CN" altLang="en-US" sz="2400">
                <a:latin typeface="Times New Roman" pitchFamily="18" charset="0"/>
                <a:ea typeface="宋体" pitchFamily="2" charset="-122"/>
              </a:rPr>
              <a:t>：如果流水线要执行以下的两条指令</a:t>
            </a:r>
          </a:p>
          <a:p>
            <a:pPr>
              <a:spcBef>
                <a:spcPct val="0"/>
              </a:spcBef>
            </a:pPr>
            <a:r>
              <a:rPr lang="zh-CN" altLang="en-US" sz="2400">
                <a:latin typeface="Times New Roman" pitchFamily="18" charset="0"/>
                <a:ea typeface="宋体" pitchFamily="2" charset="-122"/>
              </a:rPr>
              <a:t>          </a:t>
            </a:r>
            <a:r>
              <a:rPr lang="en-US" altLang="zh-CN" sz="2400">
                <a:latin typeface="Times New Roman" pitchFamily="18" charset="0"/>
                <a:ea typeface="宋体" pitchFamily="2" charset="-122"/>
              </a:rPr>
              <a:t>X</a:t>
            </a:r>
            <a:r>
              <a:rPr lang="en-US" altLang="zh-CN" sz="2400" baseline="-30000">
                <a:latin typeface="Times New Roman" pitchFamily="18" charset="0"/>
                <a:ea typeface="宋体" pitchFamily="2" charset="-122"/>
              </a:rPr>
              <a:t>1</a:t>
            </a:r>
            <a:r>
              <a:rPr lang="en-US" altLang="zh-CN" sz="2400">
                <a:latin typeface="Times New Roman" pitchFamily="18" charset="0"/>
                <a:ea typeface="宋体" pitchFamily="2" charset="-122"/>
              </a:rPr>
              <a:t>=X</a:t>
            </a:r>
            <a:r>
              <a:rPr lang="en-US" altLang="zh-CN" sz="2400" baseline="-30000">
                <a:latin typeface="Times New Roman" pitchFamily="18" charset="0"/>
                <a:ea typeface="宋体" pitchFamily="2" charset="-122"/>
              </a:rPr>
              <a:t>2</a:t>
            </a:r>
            <a:r>
              <a:rPr lang="en-US" altLang="zh-CN" sz="2400">
                <a:latin typeface="Times New Roman" pitchFamily="18" charset="0"/>
                <a:ea typeface="宋体" pitchFamily="2" charset="-122"/>
              </a:rPr>
              <a:t>+X</a:t>
            </a:r>
            <a:r>
              <a:rPr lang="en-US" altLang="zh-CN" sz="2400" baseline="-30000">
                <a:latin typeface="Times New Roman" pitchFamily="18" charset="0"/>
                <a:ea typeface="宋体" pitchFamily="2" charset="-122"/>
              </a:rPr>
              <a:t>3</a:t>
            </a:r>
            <a:endParaRPr lang="en-US" altLang="zh-CN" sz="2400">
              <a:latin typeface="Times New Roman" pitchFamily="18" charset="0"/>
              <a:ea typeface="宋体" pitchFamily="2" charset="-122"/>
            </a:endParaRPr>
          </a:p>
          <a:p>
            <a:pPr>
              <a:spcBef>
                <a:spcPct val="0"/>
              </a:spcBef>
            </a:pPr>
            <a:r>
              <a:rPr lang="en-US" altLang="zh-CN" sz="2400">
                <a:latin typeface="Times New Roman" pitchFamily="18" charset="0"/>
                <a:ea typeface="宋体" pitchFamily="2" charset="-122"/>
              </a:rPr>
              <a:t>          X</a:t>
            </a:r>
            <a:r>
              <a:rPr lang="en-US" altLang="zh-CN" sz="2400" baseline="-30000">
                <a:latin typeface="Times New Roman" pitchFamily="18" charset="0"/>
                <a:ea typeface="宋体" pitchFamily="2" charset="-122"/>
              </a:rPr>
              <a:t>4</a:t>
            </a:r>
            <a:r>
              <a:rPr lang="en-US" altLang="zh-CN" sz="2400">
                <a:latin typeface="Times New Roman" pitchFamily="18" charset="0"/>
                <a:ea typeface="宋体" pitchFamily="2" charset="-122"/>
              </a:rPr>
              <a:t>=X</a:t>
            </a:r>
            <a:r>
              <a:rPr lang="en-US" altLang="zh-CN" sz="2400" baseline="-30000">
                <a:latin typeface="Times New Roman" pitchFamily="18" charset="0"/>
                <a:ea typeface="宋体" pitchFamily="2" charset="-122"/>
              </a:rPr>
              <a:t>1</a:t>
            </a:r>
            <a:r>
              <a:rPr lang="en-US" altLang="zh-CN" sz="2400">
                <a:latin typeface="Times New Roman" pitchFamily="18" charset="0"/>
                <a:ea typeface="宋体" pitchFamily="2" charset="-122"/>
              </a:rPr>
              <a:t>-X</a:t>
            </a:r>
            <a:r>
              <a:rPr lang="en-US" altLang="zh-CN" sz="2400" baseline="-30000">
                <a:latin typeface="Times New Roman" pitchFamily="18" charset="0"/>
                <a:ea typeface="宋体" pitchFamily="2" charset="-122"/>
              </a:rPr>
              <a:t>5</a:t>
            </a:r>
            <a:endParaRPr lang="en-US" altLang="zh-CN" sz="2400">
              <a:latin typeface="Times New Roman" pitchFamily="18" charset="0"/>
              <a:ea typeface="宋体" pitchFamily="2" charset="-122"/>
            </a:endParaRPr>
          </a:p>
        </p:txBody>
      </p:sp>
      <p:sp>
        <p:nvSpPr>
          <p:cNvPr id="327683" name="Text Box 3"/>
          <p:cNvSpPr txBox="1">
            <a:spLocks noChangeArrowheads="1"/>
          </p:cNvSpPr>
          <p:nvPr/>
        </p:nvSpPr>
        <p:spPr bwMode="auto">
          <a:xfrm>
            <a:off x="152400" y="1295400"/>
            <a:ext cx="6858000" cy="457200"/>
          </a:xfrm>
          <a:prstGeom prst="rect">
            <a:avLst/>
          </a:prstGeom>
          <a:noFill/>
          <a:ln w="12700" cap="sq">
            <a:noFill/>
            <a:miter lim="800000"/>
            <a:headEnd type="none" w="sm" len="sm"/>
            <a:tailEnd type="none" w="sm" len="sm"/>
          </a:ln>
          <a:effectLst/>
        </p:spPr>
        <p:txBody>
          <a:bodyPr>
            <a:spAutoFit/>
          </a:bodyPr>
          <a:lstStyle/>
          <a:p>
            <a:pPr>
              <a:spcBef>
                <a:spcPct val="0"/>
              </a:spcBef>
            </a:pPr>
            <a:r>
              <a:rPr lang="zh-CN" altLang="en-US" sz="2400">
                <a:solidFill>
                  <a:srgbClr val="0000FF"/>
                </a:solidFill>
                <a:latin typeface="Times New Roman" pitchFamily="18" charset="0"/>
                <a:ea typeface="宋体" pitchFamily="2" charset="-122"/>
              </a:rPr>
              <a:t>这是一个典型的先写后读（</a:t>
            </a:r>
            <a:r>
              <a:rPr lang="en-US" altLang="zh-CN" sz="2400">
                <a:solidFill>
                  <a:srgbClr val="0000FF"/>
                </a:solidFill>
                <a:latin typeface="Times New Roman" pitchFamily="18" charset="0"/>
                <a:ea typeface="宋体" pitchFamily="2" charset="-122"/>
              </a:rPr>
              <a:t>RAW</a:t>
            </a:r>
            <a:r>
              <a:rPr lang="zh-CN" altLang="en-US" sz="2400">
                <a:solidFill>
                  <a:srgbClr val="0000FF"/>
                </a:solidFill>
                <a:latin typeface="Times New Roman" pitchFamily="18" charset="0"/>
                <a:ea typeface="宋体" pitchFamily="2" charset="-122"/>
              </a:rPr>
              <a:t>）相关。</a:t>
            </a:r>
          </a:p>
        </p:txBody>
      </p:sp>
      <p:sp>
        <p:nvSpPr>
          <p:cNvPr id="327684" name="Text Box 4"/>
          <p:cNvSpPr txBox="1">
            <a:spLocks noChangeArrowheads="1"/>
          </p:cNvSpPr>
          <p:nvPr/>
        </p:nvSpPr>
        <p:spPr bwMode="auto">
          <a:xfrm>
            <a:off x="76200" y="1751013"/>
            <a:ext cx="8382000" cy="1200329"/>
          </a:xfrm>
          <a:prstGeom prst="rect">
            <a:avLst/>
          </a:prstGeom>
          <a:noFill/>
          <a:ln w="12700" cap="sq">
            <a:noFill/>
            <a:miter lim="800000"/>
            <a:headEnd type="none" w="sm" len="sm"/>
            <a:tailEnd type="none" w="sm" len="sm"/>
          </a:ln>
          <a:effectLst/>
        </p:spPr>
        <p:txBody>
          <a:bodyPr>
            <a:spAutoFit/>
          </a:bodyPr>
          <a:lstStyle/>
          <a:p>
            <a:pPr>
              <a:spcBef>
                <a:spcPct val="0"/>
              </a:spcBef>
            </a:pPr>
            <a:r>
              <a:rPr lang="zh-CN" altLang="en-US" sz="2400" dirty="0">
                <a:latin typeface="Times New Roman" pitchFamily="18" charset="0"/>
                <a:ea typeface="宋体" pitchFamily="2" charset="-122"/>
              </a:rPr>
              <a:t>例</a:t>
            </a:r>
            <a:r>
              <a:rPr lang="en-US" altLang="zh-CN" sz="2400" dirty="0">
                <a:latin typeface="Times New Roman" pitchFamily="18" charset="0"/>
                <a:ea typeface="宋体" pitchFamily="2" charset="-122"/>
              </a:rPr>
              <a:t>2</a:t>
            </a:r>
            <a:r>
              <a:rPr lang="zh-CN" altLang="en-US" sz="2400" dirty="0">
                <a:latin typeface="Times New Roman" pitchFamily="18" charset="0"/>
                <a:ea typeface="宋体" pitchFamily="2" charset="-122"/>
              </a:rPr>
              <a:t>：结果寄存器的冲突</a:t>
            </a:r>
          </a:p>
          <a:p>
            <a:pPr>
              <a:spcBef>
                <a:spcPct val="0"/>
              </a:spcBef>
            </a:pPr>
            <a:r>
              <a:rPr lang="zh-CN" altLang="en-US" sz="2400" dirty="0">
                <a:latin typeface="Times New Roman" pitchFamily="18" charset="0"/>
                <a:ea typeface="宋体" pitchFamily="2" charset="-122"/>
              </a:rPr>
              <a:t>          </a:t>
            </a:r>
            <a:r>
              <a:rPr lang="en-US" altLang="zh-CN" sz="2400" dirty="0">
                <a:latin typeface="Times New Roman" pitchFamily="18" charset="0"/>
                <a:ea typeface="宋体" pitchFamily="2" charset="-122"/>
              </a:rPr>
              <a:t>X</a:t>
            </a:r>
            <a:r>
              <a:rPr lang="en-US" altLang="zh-CN" sz="2400" baseline="-30000" dirty="0">
                <a:latin typeface="Times New Roman" pitchFamily="18" charset="0"/>
                <a:ea typeface="宋体" pitchFamily="2" charset="-122"/>
              </a:rPr>
              <a:t>6</a:t>
            </a:r>
            <a:r>
              <a:rPr lang="en-US" altLang="zh-CN" sz="2400" dirty="0">
                <a:latin typeface="Times New Roman" pitchFamily="18" charset="0"/>
                <a:ea typeface="宋体" pitchFamily="2" charset="-122"/>
              </a:rPr>
              <a:t>=X</a:t>
            </a:r>
            <a:r>
              <a:rPr lang="en-US" altLang="zh-CN" sz="2400" baseline="-30000" dirty="0">
                <a:latin typeface="Times New Roman" pitchFamily="18" charset="0"/>
                <a:ea typeface="宋体" pitchFamily="2" charset="-122"/>
              </a:rPr>
              <a:t>1</a:t>
            </a:r>
            <a:r>
              <a:rPr lang="en-US" altLang="zh-CN" sz="2400" dirty="0">
                <a:latin typeface="Times New Roman" pitchFamily="18" charset="0"/>
                <a:ea typeface="宋体" pitchFamily="2" charset="-122"/>
              </a:rPr>
              <a:t>*X</a:t>
            </a:r>
            <a:r>
              <a:rPr lang="en-US" altLang="zh-CN" sz="2400" baseline="-30000" dirty="0">
                <a:latin typeface="Times New Roman" pitchFamily="18" charset="0"/>
                <a:ea typeface="宋体" pitchFamily="2" charset="-122"/>
              </a:rPr>
              <a:t>2</a:t>
            </a:r>
            <a:endParaRPr lang="en-US" altLang="zh-CN" sz="2400" dirty="0">
              <a:latin typeface="Times New Roman" pitchFamily="18" charset="0"/>
              <a:ea typeface="宋体" pitchFamily="2" charset="-122"/>
            </a:endParaRPr>
          </a:p>
          <a:p>
            <a:pPr>
              <a:spcBef>
                <a:spcPct val="0"/>
              </a:spcBef>
            </a:pPr>
            <a:r>
              <a:rPr lang="en-US" altLang="zh-CN" sz="2400" dirty="0">
                <a:latin typeface="Times New Roman" pitchFamily="18" charset="0"/>
                <a:ea typeface="宋体" pitchFamily="2" charset="-122"/>
              </a:rPr>
              <a:t>          X</a:t>
            </a:r>
            <a:r>
              <a:rPr lang="en-US" altLang="zh-CN" sz="2400" baseline="-30000" dirty="0">
                <a:latin typeface="Times New Roman" pitchFamily="18" charset="0"/>
                <a:ea typeface="宋体" pitchFamily="2" charset="-122"/>
              </a:rPr>
              <a:t>6</a:t>
            </a:r>
            <a:r>
              <a:rPr lang="en-US" altLang="zh-CN" sz="2400" dirty="0">
                <a:latin typeface="Times New Roman" pitchFamily="18" charset="0"/>
                <a:ea typeface="宋体" pitchFamily="2" charset="-122"/>
              </a:rPr>
              <a:t>=X</a:t>
            </a:r>
            <a:r>
              <a:rPr lang="en-US" altLang="zh-CN" sz="2400" baseline="-30000" dirty="0">
                <a:latin typeface="Times New Roman" pitchFamily="18" charset="0"/>
                <a:ea typeface="宋体" pitchFamily="2" charset="-122"/>
              </a:rPr>
              <a:t>4</a:t>
            </a:r>
            <a:r>
              <a:rPr lang="en-US" altLang="zh-CN" sz="2400" dirty="0">
                <a:latin typeface="Times New Roman" pitchFamily="18" charset="0"/>
                <a:ea typeface="宋体" pitchFamily="2" charset="-122"/>
              </a:rPr>
              <a:t>+X</a:t>
            </a:r>
            <a:r>
              <a:rPr lang="en-US" altLang="zh-CN" sz="2400" baseline="-30000" dirty="0">
                <a:latin typeface="Times New Roman" pitchFamily="18" charset="0"/>
                <a:ea typeface="宋体" pitchFamily="2" charset="-122"/>
              </a:rPr>
              <a:t>5</a:t>
            </a:r>
            <a:endParaRPr lang="en-US" altLang="zh-CN" sz="1600" dirty="0">
              <a:latin typeface="Times New Roman" pitchFamily="18" charset="0"/>
              <a:ea typeface="宋体" pitchFamily="2" charset="-122"/>
            </a:endParaRPr>
          </a:p>
        </p:txBody>
      </p:sp>
      <p:sp>
        <p:nvSpPr>
          <p:cNvPr id="327685" name="Text Box 5"/>
          <p:cNvSpPr txBox="1">
            <a:spLocks noChangeArrowheads="1"/>
          </p:cNvSpPr>
          <p:nvPr/>
        </p:nvSpPr>
        <p:spPr bwMode="auto">
          <a:xfrm>
            <a:off x="152400" y="2894013"/>
            <a:ext cx="8763000" cy="822325"/>
          </a:xfrm>
          <a:prstGeom prst="rect">
            <a:avLst/>
          </a:prstGeom>
          <a:noFill/>
          <a:ln w="12700" cap="sq">
            <a:noFill/>
            <a:miter lim="800000"/>
            <a:headEnd type="none" w="sm" len="sm"/>
            <a:tailEnd type="none" w="sm" len="sm"/>
          </a:ln>
          <a:effectLst/>
        </p:spPr>
        <p:txBody>
          <a:bodyPr>
            <a:spAutoFit/>
          </a:bodyPr>
          <a:lstStyle/>
          <a:p>
            <a:pPr>
              <a:spcBef>
                <a:spcPct val="0"/>
              </a:spcBef>
            </a:pPr>
            <a:r>
              <a:rPr lang="zh-CN" altLang="en-US" sz="2400">
                <a:solidFill>
                  <a:srgbClr val="0000FF"/>
                </a:solidFill>
                <a:latin typeface="Times New Roman" pitchFamily="18" charset="0"/>
                <a:ea typeface="宋体" pitchFamily="2" charset="-122"/>
              </a:rPr>
              <a:t>这是个先写后写相关，两条指令都要用</a:t>
            </a:r>
            <a:r>
              <a:rPr lang="en-US" altLang="zh-CN" sz="2400">
                <a:solidFill>
                  <a:srgbClr val="0000FF"/>
                </a:solidFill>
                <a:latin typeface="Times New Roman" pitchFamily="18" charset="0"/>
                <a:ea typeface="宋体" pitchFamily="2" charset="-122"/>
              </a:rPr>
              <a:t>X</a:t>
            </a:r>
            <a:r>
              <a:rPr lang="en-US" altLang="zh-CN" sz="2400" baseline="-30000">
                <a:solidFill>
                  <a:srgbClr val="0000FF"/>
                </a:solidFill>
                <a:latin typeface="Times New Roman" pitchFamily="18" charset="0"/>
                <a:ea typeface="宋体" pitchFamily="2" charset="-122"/>
              </a:rPr>
              <a:t>6</a:t>
            </a:r>
            <a:r>
              <a:rPr lang="zh-CN" altLang="en-US" sz="2400">
                <a:solidFill>
                  <a:srgbClr val="0000FF"/>
                </a:solidFill>
                <a:latin typeface="Times New Roman" pitchFamily="18" charset="0"/>
                <a:ea typeface="宋体" pitchFamily="2" charset="-122"/>
              </a:rPr>
              <a:t>存放结果，此时第二条指令也要等待第一条指令完成后才能写。</a:t>
            </a:r>
          </a:p>
        </p:txBody>
      </p:sp>
      <p:sp>
        <p:nvSpPr>
          <p:cNvPr id="327686" name="Text Box 6"/>
          <p:cNvSpPr txBox="1">
            <a:spLocks noChangeArrowheads="1"/>
          </p:cNvSpPr>
          <p:nvPr/>
        </p:nvSpPr>
        <p:spPr bwMode="auto">
          <a:xfrm>
            <a:off x="76200" y="3810000"/>
            <a:ext cx="8915400" cy="1552575"/>
          </a:xfrm>
          <a:prstGeom prst="rect">
            <a:avLst/>
          </a:prstGeom>
          <a:noFill/>
          <a:ln w="12700" cap="sq">
            <a:noFill/>
            <a:miter lim="800000"/>
            <a:headEnd type="none" w="sm" len="sm"/>
            <a:tailEnd type="none" w="sm" len="sm"/>
          </a:ln>
          <a:effectLst/>
        </p:spPr>
        <p:txBody>
          <a:bodyPr>
            <a:spAutoFit/>
          </a:bodyPr>
          <a:lstStyle/>
          <a:p>
            <a:pPr>
              <a:spcBef>
                <a:spcPct val="0"/>
              </a:spcBef>
            </a:pPr>
            <a:r>
              <a:rPr lang="zh-CN" altLang="en-US" sz="2400">
                <a:latin typeface="Times New Roman" pitchFamily="18" charset="0"/>
                <a:ea typeface="宋体" pitchFamily="2" charset="-122"/>
              </a:rPr>
              <a:t>例</a:t>
            </a:r>
            <a:r>
              <a:rPr lang="en-US" altLang="zh-CN" sz="2400">
                <a:latin typeface="Times New Roman" pitchFamily="18" charset="0"/>
                <a:ea typeface="宋体" pitchFamily="2" charset="-122"/>
              </a:rPr>
              <a:t>3</a:t>
            </a:r>
            <a:r>
              <a:rPr lang="zh-CN" altLang="en-US" sz="2400">
                <a:latin typeface="Times New Roman" pitchFamily="18" charset="0"/>
                <a:ea typeface="宋体" pitchFamily="2" charset="-122"/>
              </a:rPr>
              <a:t>：一条指令要把结果存放到上一条指令存放操作数的寄存器中时发生的冲突。</a:t>
            </a:r>
          </a:p>
          <a:p>
            <a:pPr>
              <a:spcBef>
                <a:spcPct val="0"/>
              </a:spcBef>
            </a:pPr>
            <a:r>
              <a:rPr lang="zh-CN" altLang="en-US" sz="2400">
                <a:latin typeface="Times New Roman" pitchFamily="18" charset="0"/>
                <a:ea typeface="宋体" pitchFamily="2" charset="-122"/>
              </a:rPr>
              <a:t>         </a:t>
            </a:r>
            <a:r>
              <a:rPr lang="en-US" altLang="zh-CN" sz="2400">
                <a:latin typeface="Times New Roman" pitchFamily="18" charset="0"/>
                <a:ea typeface="宋体" pitchFamily="2" charset="-122"/>
              </a:rPr>
              <a:t>X</a:t>
            </a:r>
            <a:r>
              <a:rPr lang="en-US" altLang="zh-CN" sz="2400" baseline="-30000">
                <a:latin typeface="Times New Roman" pitchFamily="18" charset="0"/>
                <a:ea typeface="宋体" pitchFamily="2" charset="-122"/>
              </a:rPr>
              <a:t>5</a:t>
            </a:r>
            <a:r>
              <a:rPr lang="en-US" altLang="zh-CN" sz="2400">
                <a:latin typeface="Times New Roman" pitchFamily="18" charset="0"/>
                <a:ea typeface="宋体" pitchFamily="2" charset="-122"/>
              </a:rPr>
              <a:t>=X</a:t>
            </a:r>
            <a:r>
              <a:rPr lang="en-US" altLang="zh-CN" sz="2400" baseline="-30000">
                <a:latin typeface="Times New Roman" pitchFamily="18" charset="0"/>
                <a:ea typeface="宋体" pitchFamily="2" charset="-122"/>
              </a:rPr>
              <a:t>4</a:t>
            </a:r>
            <a:r>
              <a:rPr lang="en-US" altLang="zh-CN" sz="2400">
                <a:latin typeface="Times New Roman" pitchFamily="18" charset="0"/>
                <a:ea typeface="宋体" pitchFamily="2" charset="-122"/>
              </a:rPr>
              <a:t>*X3</a:t>
            </a:r>
          </a:p>
          <a:p>
            <a:pPr>
              <a:spcBef>
                <a:spcPct val="0"/>
              </a:spcBef>
            </a:pPr>
            <a:r>
              <a:rPr lang="en-US" altLang="zh-CN" sz="2400">
                <a:latin typeface="Times New Roman" pitchFamily="18" charset="0"/>
                <a:ea typeface="宋体" pitchFamily="2" charset="-122"/>
              </a:rPr>
              <a:t>         X</a:t>
            </a:r>
            <a:r>
              <a:rPr lang="en-US" altLang="zh-CN" sz="2400" baseline="-30000">
                <a:latin typeface="Times New Roman" pitchFamily="18" charset="0"/>
                <a:ea typeface="宋体" pitchFamily="2" charset="-122"/>
              </a:rPr>
              <a:t>4</a:t>
            </a:r>
            <a:r>
              <a:rPr lang="en-US" altLang="zh-CN" sz="2400">
                <a:latin typeface="Times New Roman" pitchFamily="18" charset="0"/>
                <a:ea typeface="宋体" pitchFamily="2" charset="-122"/>
              </a:rPr>
              <a:t>=X</a:t>
            </a:r>
            <a:r>
              <a:rPr lang="en-US" altLang="zh-CN" sz="2400" baseline="-30000">
                <a:latin typeface="Times New Roman" pitchFamily="18" charset="0"/>
                <a:ea typeface="宋体" pitchFamily="2" charset="-122"/>
              </a:rPr>
              <a:t>0</a:t>
            </a:r>
            <a:r>
              <a:rPr lang="en-US" altLang="zh-CN" sz="2400">
                <a:latin typeface="Times New Roman" pitchFamily="18" charset="0"/>
                <a:ea typeface="宋体" pitchFamily="2" charset="-122"/>
              </a:rPr>
              <a:t>+X</a:t>
            </a:r>
            <a:r>
              <a:rPr lang="en-US" altLang="zh-CN" sz="2400" baseline="-30000">
                <a:latin typeface="Times New Roman" pitchFamily="18" charset="0"/>
                <a:ea typeface="宋体" pitchFamily="2" charset="-122"/>
              </a:rPr>
              <a:t>6</a:t>
            </a:r>
            <a:endParaRPr lang="en-US" altLang="zh-CN" sz="2400">
              <a:latin typeface="Times New Roman" pitchFamily="18" charset="0"/>
              <a:ea typeface="宋体" pitchFamily="2" charset="-122"/>
            </a:endParaRPr>
          </a:p>
        </p:txBody>
      </p:sp>
      <p:sp>
        <p:nvSpPr>
          <p:cNvPr id="327687" name="Text Box 7"/>
          <p:cNvSpPr txBox="1">
            <a:spLocks noChangeArrowheads="1"/>
          </p:cNvSpPr>
          <p:nvPr/>
        </p:nvSpPr>
        <p:spPr bwMode="auto">
          <a:xfrm>
            <a:off x="228600" y="5410200"/>
            <a:ext cx="8610600" cy="1187450"/>
          </a:xfrm>
          <a:prstGeom prst="rect">
            <a:avLst/>
          </a:prstGeom>
          <a:noFill/>
          <a:ln w="12700" cap="sq">
            <a:noFill/>
            <a:miter lim="800000"/>
            <a:headEnd type="none" w="sm" len="sm"/>
            <a:tailEnd type="none" w="sm" len="sm"/>
          </a:ln>
          <a:effectLst/>
        </p:spPr>
        <p:txBody>
          <a:bodyPr>
            <a:spAutoFit/>
          </a:bodyPr>
          <a:lstStyle/>
          <a:p>
            <a:pPr>
              <a:spcBef>
                <a:spcPct val="0"/>
              </a:spcBef>
            </a:pPr>
            <a:r>
              <a:rPr lang="zh-CN" altLang="en-US" sz="2400" dirty="0">
                <a:solidFill>
                  <a:srgbClr val="0000FF"/>
                </a:solidFill>
                <a:latin typeface="Times New Roman" pitchFamily="18" charset="0"/>
                <a:ea typeface="宋体" pitchFamily="2" charset="-122"/>
              </a:rPr>
              <a:t>这是个先读后写相关。如果这两条指令接连地送到乘法功能部件和加法功能部件中，由于加法比乘法快得多，第二条的结果</a:t>
            </a:r>
            <a:r>
              <a:rPr lang="en-US" altLang="zh-CN" sz="2400" dirty="0">
                <a:solidFill>
                  <a:srgbClr val="0000FF"/>
                </a:solidFill>
                <a:latin typeface="Times New Roman" pitchFamily="18" charset="0"/>
                <a:ea typeface="宋体" pitchFamily="2" charset="-122"/>
              </a:rPr>
              <a:t>X</a:t>
            </a:r>
            <a:r>
              <a:rPr lang="en-US" altLang="zh-CN" sz="2400" baseline="-30000" dirty="0">
                <a:solidFill>
                  <a:srgbClr val="0000FF"/>
                </a:solidFill>
                <a:latin typeface="Times New Roman" pitchFamily="18" charset="0"/>
                <a:ea typeface="宋体" pitchFamily="2" charset="-122"/>
              </a:rPr>
              <a:t>4</a:t>
            </a:r>
            <a:r>
              <a:rPr lang="zh-CN" altLang="en-US" sz="2400" dirty="0">
                <a:solidFill>
                  <a:srgbClr val="0000FF"/>
                </a:solidFill>
                <a:latin typeface="Times New Roman" pitchFamily="18" charset="0"/>
                <a:ea typeface="宋体" pitchFamily="2" charset="-122"/>
              </a:rPr>
              <a:t>先产生，但为了不出错必须等待第一条指令做完后才能送</a:t>
            </a:r>
            <a:r>
              <a:rPr lang="en-US" altLang="zh-CN" sz="2400" dirty="0">
                <a:solidFill>
                  <a:srgbClr val="0000FF"/>
                </a:solidFill>
                <a:latin typeface="Times New Roman" pitchFamily="18" charset="0"/>
                <a:ea typeface="宋体" pitchFamily="2" charset="-122"/>
              </a:rPr>
              <a:t>X</a:t>
            </a:r>
            <a:r>
              <a:rPr lang="en-US" altLang="zh-CN" sz="2400" baseline="-30000" dirty="0">
                <a:solidFill>
                  <a:srgbClr val="0000FF"/>
                </a:solidFill>
                <a:latin typeface="Times New Roman" pitchFamily="18" charset="0"/>
                <a:ea typeface="宋体" pitchFamily="2" charset="-122"/>
              </a:rPr>
              <a:t>4</a:t>
            </a:r>
            <a:r>
              <a:rPr lang="zh-CN" altLang="en-US" sz="2400" dirty="0">
                <a:solidFill>
                  <a:srgbClr val="0000FF"/>
                </a:solidFill>
                <a:latin typeface="Times New Roman" pitchFamily="18" charset="0"/>
                <a:ea typeface="宋体" pitchFamily="2" charset="-122"/>
              </a:rPr>
              <a:t>。</a:t>
            </a:r>
            <a:endParaRPr lang="zh-CN" altLang="en-US" sz="1600" dirty="0">
              <a:solidFill>
                <a:srgbClr val="0000FF"/>
              </a:solidFill>
              <a:latin typeface="Times New Roman" pitchFamily="18" charset="0"/>
              <a:ea typeface="宋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7683"/>
                                        </p:tgtEl>
                                        <p:attrNameLst>
                                          <p:attrName>style.visibility</p:attrName>
                                        </p:attrNameLst>
                                      </p:cBhvr>
                                      <p:to>
                                        <p:strVal val="visible"/>
                                      </p:to>
                                    </p:set>
                                    <p:anim calcmode="lin" valueType="num">
                                      <p:cBhvr additive="base">
                                        <p:cTn id="7" dur="500" fill="hold"/>
                                        <p:tgtEl>
                                          <p:spTgt spid="327683"/>
                                        </p:tgtEl>
                                        <p:attrNameLst>
                                          <p:attrName>ppt_x</p:attrName>
                                        </p:attrNameLst>
                                      </p:cBhvr>
                                      <p:tavLst>
                                        <p:tav tm="0">
                                          <p:val>
                                            <p:strVal val="0-#ppt_w/2"/>
                                          </p:val>
                                        </p:tav>
                                        <p:tav tm="100000">
                                          <p:val>
                                            <p:strVal val="#ppt_x"/>
                                          </p:val>
                                        </p:tav>
                                      </p:tavLst>
                                    </p:anim>
                                    <p:anim calcmode="lin" valueType="num">
                                      <p:cBhvr additive="base">
                                        <p:cTn id="8" dur="500" fill="hold"/>
                                        <p:tgtEl>
                                          <p:spTgt spid="32768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7685"/>
                                        </p:tgtEl>
                                        <p:attrNameLst>
                                          <p:attrName>style.visibility</p:attrName>
                                        </p:attrNameLst>
                                      </p:cBhvr>
                                      <p:to>
                                        <p:strVal val="visible"/>
                                      </p:to>
                                    </p:set>
                                    <p:anim calcmode="lin" valueType="num">
                                      <p:cBhvr additive="base">
                                        <p:cTn id="13" dur="500" fill="hold"/>
                                        <p:tgtEl>
                                          <p:spTgt spid="327685"/>
                                        </p:tgtEl>
                                        <p:attrNameLst>
                                          <p:attrName>ppt_x</p:attrName>
                                        </p:attrNameLst>
                                      </p:cBhvr>
                                      <p:tavLst>
                                        <p:tav tm="0">
                                          <p:val>
                                            <p:strVal val="0-#ppt_w/2"/>
                                          </p:val>
                                        </p:tav>
                                        <p:tav tm="100000">
                                          <p:val>
                                            <p:strVal val="#ppt_x"/>
                                          </p:val>
                                        </p:tav>
                                      </p:tavLst>
                                    </p:anim>
                                    <p:anim calcmode="lin" valueType="num">
                                      <p:cBhvr additive="base">
                                        <p:cTn id="14" dur="500" fill="hold"/>
                                        <p:tgtEl>
                                          <p:spTgt spid="32768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27687"/>
                                        </p:tgtEl>
                                        <p:attrNameLst>
                                          <p:attrName>style.visibility</p:attrName>
                                        </p:attrNameLst>
                                      </p:cBhvr>
                                      <p:to>
                                        <p:strVal val="visible"/>
                                      </p:to>
                                    </p:set>
                                    <p:anim calcmode="lin" valueType="num">
                                      <p:cBhvr additive="base">
                                        <p:cTn id="19" dur="500" fill="hold"/>
                                        <p:tgtEl>
                                          <p:spTgt spid="327687"/>
                                        </p:tgtEl>
                                        <p:attrNameLst>
                                          <p:attrName>ppt_x</p:attrName>
                                        </p:attrNameLst>
                                      </p:cBhvr>
                                      <p:tavLst>
                                        <p:tav tm="0">
                                          <p:val>
                                            <p:strVal val="0-#ppt_w/2"/>
                                          </p:val>
                                        </p:tav>
                                        <p:tav tm="100000">
                                          <p:val>
                                            <p:strVal val="#ppt_x"/>
                                          </p:val>
                                        </p:tav>
                                      </p:tavLst>
                                    </p:anim>
                                    <p:anim calcmode="lin" valueType="num">
                                      <p:cBhvr additive="base">
                                        <p:cTn id="20" dur="500" fill="hold"/>
                                        <p:tgtEl>
                                          <p:spTgt spid="3276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autoUpdateAnimBg="0"/>
      <p:bldP spid="327685" grpId="0" autoUpdateAnimBg="0"/>
      <p:bldP spid="327687"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Text Box 3"/>
          <p:cNvSpPr txBox="1">
            <a:spLocks noChangeArrowheads="1"/>
          </p:cNvSpPr>
          <p:nvPr/>
        </p:nvSpPr>
        <p:spPr bwMode="auto">
          <a:xfrm>
            <a:off x="0" y="214290"/>
            <a:ext cx="5181600" cy="579437"/>
          </a:xfrm>
          <a:prstGeom prst="rect">
            <a:avLst/>
          </a:prstGeom>
          <a:solidFill>
            <a:srgbClr val="FFFF00"/>
          </a:solidFill>
          <a:ln w="76200">
            <a:noFill/>
            <a:miter lim="800000"/>
            <a:headEnd/>
            <a:tailEnd/>
          </a:ln>
          <a:effectLst/>
        </p:spPr>
        <p:txBody>
          <a:bodyPr>
            <a:spAutoFit/>
          </a:bodyPr>
          <a:lstStyle/>
          <a:p>
            <a:pPr>
              <a:spcBef>
                <a:spcPct val="15000"/>
              </a:spcBef>
            </a:pPr>
            <a:r>
              <a:rPr lang="en-US" altLang="zh-CN" sz="3200" dirty="0">
                <a:solidFill>
                  <a:srgbClr val="0000FF"/>
                </a:solidFill>
                <a:effectLst>
                  <a:outerShdw blurRad="38100" dist="38100" dir="2700000" algn="tl">
                    <a:srgbClr val="000000"/>
                  </a:outerShdw>
                </a:effectLst>
                <a:ea typeface="方正姚体" pitchFamily="2" charset="-122"/>
              </a:rPr>
              <a:t>5.7.2 </a:t>
            </a:r>
            <a:r>
              <a:rPr lang="zh-CN" altLang="en-US" sz="3200" dirty="0">
                <a:solidFill>
                  <a:srgbClr val="0000FF"/>
                </a:solidFill>
                <a:effectLst>
                  <a:outerShdw blurRad="38100" dist="38100" dir="2700000" algn="tl">
                    <a:srgbClr val="000000"/>
                  </a:outerShdw>
                </a:effectLst>
                <a:ea typeface="方正姚体" pitchFamily="2" charset="-122"/>
              </a:rPr>
              <a:t>流水</a:t>
            </a:r>
            <a:r>
              <a:rPr lang="en-US" altLang="zh-CN" sz="3200" dirty="0">
                <a:solidFill>
                  <a:srgbClr val="0000FF"/>
                </a:solidFill>
                <a:effectLst>
                  <a:outerShdw blurRad="38100" dist="38100" dir="2700000" algn="tl">
                    <a:srgbClr val="000000"/>
                  </a:outerShdw>
                </a:effectLst>
                <a:ea typeface="方正姚体" pitchFamily="2" charset="-122"/>
              </a:rPr>
              <a:t>CPU</a:t>
            </a:r>
            <a:r>
              <a:rPr lang="zh-CN" altLang="en-US" sz="3200" dirty="0">
                <a:solidFill>
                  <a:srgbClr val="0000FF"/>
                </a:solidFill>
                <a:effectLst>
                  <a:outerShdw blurRad="38100" dist="38100" dir="2700000" algn="tl">
                    <a:srgbClr val="000000"/>
                  </a:outerShdw>
                </a:effectLst>
                <a:ea typeface="方正姚体" pitchFamily="2" charset="-122"/>
              </a:rPr>
              <a:t>的结构</a:t>
            </a:r>
            <a:endParaRPr lang="zh-CN" altLang="en-US" dirty="0">
              <a:solidFill>
                <a:srgbClr val="0000FF"/>
              </a:solidFill>
              <a:effectLst>
                <a:outerShdw blurRad="38100" dist="38100" dir="2700000" algn="tl">
                  <a:srgbClr val="000000"/>
                </a:outerShdw>
              </a:effectLst>
            </a:endParaRPr>
          </a:p>
        </p:txBody>
      </p:sp>
      <p:sp>
        <p:nvSpPr>
          <p:cNvPr id="245764" name="Text Box 4"/>
          <p:cNvSpPr txBox="1">
            <a:spLocks noChangeArrowheads="1"/>
          </p:cNvSpPr>
          <p:nvPr/>
        </p:nvSpPr>
        <p:spPr bwMode="auto">
          <a:xfrm>
            <a:off x="-36513" y="1992313"/>
            <a:ext cx="5257801" cy="579437"/>
          </a:xfrm>
          <a:prstGeom prst="rect">
            <a:avLst/>
          </a:prstGeom>
          <a:noFill/>
          <a:ln w="76200">
            <a:noFill/>
            <a:miter lim="800000"/>
            <a:headEnd/>
            <a:tailEnd/>
          </a:ln>
          <a:effectLst/>
        </p:spPr>
        <p:txBody>
          <a:bodyPr>
            <a:spAutoFit/>
          </a:bodyPr>
          <a:lstStyle/>
          <a:p>
            <a:pPr>
              <a:spcBef>
                <a:spcPct val="15000"/>
              </a:spcBef>
            </a:pPr>
            <a:r>
              <a:rPr lang="en-US" altLang="zh-CN" sz="3200" dirty="0">
                <a:solidFill>
                  <a:srgbClr val="990033"/>
                </a:solidFill>
                <a:latin typeface="华文新魏" pitchFamily="2" charset="-122"/>
                <a:ea typeface="华文新魏" pitchFamily="2" charset="-122"/>
              </a:rPr>
              <a:t>1</a:t>
            </a:r>
            <a:r>
              <a:rPr lang="zh-CN" altLang="en-US" sz="3200" dirty="0">
                <a:solidFill>
                  <a:srgbClr val="990033"/>
                </a:solidFill>
                <a:latin typeface="华文新魏" pitchFamily="2" charset="-122"/>
                <a:ea typeface="华文新魏" pitchFamily="2" charset="-122"/>
              </a:rPr>
              <a:t>、流水计算机的系统组成</a:t>
            </a:r>
            <a:endParaRPr lang="zh-CN" altLang="en-US" dirty="0">
              <a:solidFill>
                <a:srgbClr val="990033"/>
              </a:solidFill>
              <a:effectLst>
                <a:outerShdw blurRad="38100" dist="38100" dir="2700000" algn="tl">
                  <a:srgbClr val="C0C0C0"/>
                </a:outerShdw>
              </a:effectLst>
              <a:latin typeface="Times New Roman" pitchFamily="18" charset="0"/>
            </a:endParaRPr>
          </a:p>
        </p:txBody>
      </p:sp>
      <p:sp>
        <p:nvSpPr>
          <p:cNvPr id="245766" name="Rectangle 6"/>
          <p:cNvSpPr>
            <a:spLocks noChangeArrowheads="1"/>
          </p:cNvSpPr>
          <p:nvPr/>
        </p:nvSpPr>
        <p:spPr bwMode="auto">
          <a:xfrm>
            <a:off x="241300" y="2530475"/>
            <a:ext cx="3276600" cy="1373188"/>
          </a:xfrm>
          <a:prstGeom prst="rect">
            <a:avLst/>
          </a:prstGeom>
          <a:noFill/>
          <a:ln w="76200">
            <a:noFill/>
            <a:miter lim="800000"/>
            <a:headEnd/>
            <a:tailEnd/>
          </a:ln>
          <a:effectLst/>
        </p:spPr>
        <p:txBody>
          <a:bodyPr>
            <a:spAutoFit/>
          </a:bodyPr>
          <a:lstStyle/>
          <a:p>
            <a:pPr>
              <a:spcBef>
                <a:spcPct val="0"/>
              </a:spcBef>
            </a:pPr>
            <a:r>
              <a:rPr lang="zh-CN" altLang="en-US" dirty="0">
                <a:latin typeface="Times New Roman" pitchFamily="18" charset="0"/>
              </a:rPr>
              <a:t>组成：</a:t>
            </a:r>
            <a:r>
              <a:rPr lang="zh-CN" altLang="en-US" dirty="0">
                <a:solidFill>
                  <a:srgbClr val="0000FF"/>
                </a:solidFill>
                <a:latin typeface="Times New Roman" pitchFamily="18" charset="0"/>
              </a:rPr>
              <a:t>指令部件、</a:t>
            </a:r>
          </a:p>
          <a:p>
            <a:pPr>
              <a:spcBef>
                <a:spcPct val="0"/>
              </a:spcBef>
            </a:pPr>
            <a:r>
              <a:rPr lang="zh-CN" altLang="en-US" dirty="0">
                <a:solidFill>
                  <a:srgbClr val="0000FF"/>
                </a:solidFill>
                <a:latin typeface="Times New Roman" pitchFamily="18" charset="0"/>
              </a:rPr>
              <a:t>            指令队列、</a:t>
            </a:r>
          </a:p>
          <a:p>
            <a:pPr>
              <a:spcBef>
                <a:spcPct val="0"/>
              </a:spcBef>
            </a:pPr>
            <a:r>
              <a:rPr lang="zh-CN" altLang="en-US" dirty="0">
                <a:solidFill>
                  <a:srgbClr val="0000FF"/>
                </a:solidFill>
                <a:latin typeface="Times New Roman" pitchFamily="18" charset="0"/>
              </a:rPr>
              <a:t>            执行部件</a:t>
            </a:r>
            <a:r>
              <a:rPr lang="zh-CN" altLang="en-US" dirty="0">
                <a:latin typeface="Times New Roman" pitchFamily="18" charset="0"/>
              </a:rPr>
              <a:t>。</a:t>
            </a:r>
          </a:p>
        </p:txBody>
      </p:sp>
      <p:sp>
        <p:nvSpPr>
          <p:cNvPr id="245771" name="Text Box 11"/>
          <p:cNvSpPr txBox="1">
            <a:spLocks noChangeArrowheads="1"/>
          </p:cNvSpPr>
          <p:nvPr/>
        </p:nvSpPr>
        <p:spPr bwMode="auto">
          <a:xfrm>
            <a:off x="165100" y="3978275"/>
            <a:ext cx="4572000" cy="2227263"/>
          </a:xfrm>
          <a:prstGeom prst="rect">
            <a:avLst/>
          </a:prstGeom>
          <a:noFill/>
          <a:ln w="76200">
            <a:noFill/>
            <a:miter lim="800000"/>
            <a:headEnd/>
            <a:tailEnd/>
          </a:ln>
          <a:effectLst/>
        </p:spPr>
        <p:txBody>
          <a:bodyPr>
            <a:spAutoFit/>
          </a:bodyPr>
          <a:lstStyle/>
          <a:p>
            <a:r>
              <a:rPr lang="en-US" altLang="zh-CN" dirty="0">
                <a:effectLst>
                  <a:outerShdw blurRad="38100" dist="38100" dir="2700000" algn="tl">
                    <a:srgbClr val="C0C0C0"/>
                  </a:outerShdw>
                </a:effectLst>
                <a:latin typeface="黑体" pitchFamily="2" charset="-122"/>
              </a:rPr>
              <a:t>   </a:t>
            </a:r>
            <a:r>
              <a:rPr lang="zh-CN" altLang="en-US" dirty="0">
                <a:effectLst>
                  <a:outerShdw blurRad="38100" dist="38100" dir="2700000" algn="tl">
                    <a:srgbClr val="C0C0C0"/>
                  </a:outerShdw>
                </a:effectLst>
                <a:latin typeface="黑体" pitchFamily="2" charset="-122"/>
              </a:rPr>
              <a:t>程序和数据存放在主存中：主存采用多体交叉存储器，</a:t>
            </a:r>
            <a:r>
              <a:rPr lang="en-US" altLang="zh-CN" dirty="0">
                <a:effectLst>
                  <a:outerShdw blurRad="38100" dist="38100" dir="2700000" algn="tl">
                    <a:srgbClr val="C0C0C0"/>
                  </a:outerShdw>
                </a:effectLst>
                <a:latin typeface="黑体" pitchFamily="2" charset="-122"/>
              </a:rPr>
              <a:t>CPU</a:t>
            </a:r>
            <a:r>
              <a:rPr lang="zh-CN" altLang="en-US" dirty="0">
                <a:effectLst>
                  <a:outerShdw blurRad="38100" dist="38100" dir="2700000" algn="tl">
                    <a:srgbClr val="C0C0C0"/>
                  </a:outerShdw>
                </a:effectLst>
                <a:latin typeface="黑体" pitchFamily="2" charset="-122"/>
              </a:rPr>
              <a:t>与主存之间添加一个高速</a:t>
            </a:r>
            <a:r>
              <a:rPr lang="en-US" altLang="zh-CN" dirty="0">
                <a:effectLst>
                  <a:outerShdw blurRad="38100" dist="38100" dir="2700000" algn="tl">
                    <a:srgbClr val="C0C0C0"/>
                  </a:outerShdw>
                </a:effectLst>
                <a:latin typeface="黑体" pitchFamily="2" charset="-122"/>
              </a:rPr>
              <a:t>cache</a:t>
            </a:r>
            <a:r>
              <a:rPr lang="zh-CN" altLang="en-US" dirty="0">
                <a:effectLst>
                  <a:outerShdw blurRad="38100" dist="38100" dir="2700000" algn="tl">
                    <a:srgbClr val="C0C0C0"/>
                  </a:outerShdw>
                </a:effectLst>
                <a:latin typeface="黑体" pitchFamily="2" charset="-122"/>
              </a:rPr>
              <a:t>来弥补两者速度差异。</a:t>
            </a:r>
          </a:p>
        </p:txBody>
      </p:sp>
      <p:pic>
        <p:nvPicPr>
          <p:cNvPr id="245774" name="Picture 14" descr="MF0872]0U7CT@~BS_119STJ"/>
          <p:cNvPicPr>
            <a:picLocks noChangeAspect="1" noChangeArrowheads="1"/>
          </p:cNvPicPr>
          <p:nvPr/>
        </p:nvPicPr>
        <p:blipFill>
          <a:blip r:embed="rId2"/>
          <a:srcRect/>
          <a:stretch>
            <a:fillRect/>
          </a:stretch>
        </p:blipFill>
        <p:spPr bwMode="auto">
          <a:xfrm>
            <a:off x="4716463" y="1052513"/>
            <a:ext cx="4427537" cy="5805487"/>
          </a:xfrm>
          <a:prstGeom prst="rect">
            <a:avLst/>
          </a:prstGeom>
          <a:noFill/>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5763"/>
                                        </p:tgtEl>
                                        <p:attrNameLst>
                                          <p:attrName>style.visibility</p:attrName>
                                        </p:attrNameLst>
                                      </p:cBhvr>
                                      <p:to>
                                        <p:strVal val="visible"/>
                                      </p:to>
                                    </p:set>
                                    <p:animEffect transition="in" filter="box(in)">
                                      <p:cBhvr>
                                        <p:cTn id="7" dur="500"/>
                                        <p:tgtEl>
                                          <p:spTgt spid="24576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45764"/>
                                        </p:tgtEl>
                                        <p:attrNameLst>
                                          <p:attrName>style.visibility</p:attrName>
                                        </p:attrNameLst>
                                      </p:cBhvr>
                                      <p:to>
                                        <p:strVal val="visible"/>
                                      </p:to>
                                    </p:set>
                                    <p:animEffect transition="in" filter="slide(fromBottom)">
                                      <p:cBhvr>
                                        <p:cTn id="12" dur="500"/>
                                        <p:tgtEl>
                                          <p:spTgt spid="24576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45766"/>
                                        </p:tgtEl>
                                        <p:attrNameLst>
                                          <p:attrName>style.visibility</p:attrName>
                                        </p:attrNameLst>
                                      </p:cBhvr>
                                      <p:to>
                                        <p:strVal val="visible"/>
                                      </p:to>
                                    </p:set>
                                    <p:anim calcmode="lin" valueType="num">
                                      <p:cBhvr additive="base">
                                        <p:cTn id="17" dur="500" fill="hold"/>
                                        <p:tgtEl>
                                          <p:spTgt spid="245766"/>
                                        </p:tgtEl>
                                        <p:attrNameLst>
                                          <p:attrName>ppt_x</p:attrName>
                                        </p:attrNameLst>
                                      </p:cBhvr>
                                      <p:tavLst>
                                        <p:tav tm="0">
                                          <p:val>
                                            <p:strVal val="0-#ppt_w/2"/>
                                          </p:val>
                                        </p:tav>
                                        <p:tav tm="100000">
                                          <p:val>
                                            <p:strVal val="#ppt_x"/>
                                          </p:val>
                                        </p:tav>
                                      </p:tavLst>
                                    </p:anim>
                                    <p:anim calcmode="lin" valueType="num">
                                      <p:cBhvr additive="base">
                                        <p:cTn id="18" dur="500" fill="hold"/>
                                        <p:tgtEl>
                                          <p:spTgt spid="24576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45771"/>
                                        </p:tgtEl>
                                        <p:attrNameLst>
                                          <p:attrName>style.visibility</p:attrName>
                                        </p:attrNameLst>
                                      </p:cBhvr>
                                      <p:to>
                                        <p:strVal val="visible"/>
                                      </p:to>
                                    </p:set>
                                    <p:anim calcmode="lin" valueType="num">
                                      <p:cBhvr additive="base">
                                        <p:cTn id="23" dur="500" fill="hold"/>
                                        <p:tgtEl>
                                          <p:spTgt spid="245771"/>
                                        </p:tgtEl>
                                        <p:attrNameLst>
                                          <p:attrName>ppt_x</p:attrName>
                                        </p:attrNameLst>
                                      </p:cBhvr>
                                      <p:tavLst>
                                        <p:tav tm="0">
                                          <p:val>
                                            <p:strVal val="0-#ppt_w/2"/>
                                          </p:val>
                                        </p:tav>
                                        <p:tav tm="100000">
                                          <p:val>
                                            <p:strVal val="#ppt_x"/>
                                          </p:val>
                                        </p:tav>
                                      </p:tavLst>
                                    </p:anim>
                                    <p:anim calcmode="lin" valueType="num">
                                      <p:cBhvr additive="base">
                                        <p:cTn id="24" dur="500" fill="hold"/>
                                        <p:tgtEl>
                                          <p:spTgt spid="2457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animBg="1" autoUpdateAnimBg="0"/>
      <p:bldP spid="245764" grpId="0" autoUpdateAnimBg="0"/>
      <p:bldP spid="245766" grpId="0" autoUpdateAnimBg="0"/>
      <p:bldP spid="245771"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ChangeArrowheads="1"/>
          </p:cNvSpPr>
          <p:nvPr/>
        </p:nvSpPr>
        <p:spPr bwMode="auto">
          <a:xfrm>
            <a:off x="1258888" y="260350"/>
            <a:ext cx="6648450" cy="1373188"/>
          </a:xfrm>
          <a:prstGeom prst="rect">
            <a:avLst/>
          </a:prstGeom>
          <a:solidFill>
            <a:srgbClr val="99FFCC"/>
          </a:solidFill>
          <a:ln w="9525">
            <a:noFill/>
            <a:miter lim="800000"/>
            <a:headEnd/>
            <a:tailEnd/>
          </a:ln>
          <a:effectLst/>
        </p:spPr>
        <p:txBody>
          <a:bodyPr>
            <a:spAutoFit/>
          </a:bodyPr>
          <a:lstStyle/>
          <a:p>
            <a:pPr>
              <a:spcBef>
                <a:spcPct val="0"/>
              </a:spcBef>
            </a:pPr>
            <a:r>
              <a:rPr lang="zh-CN" altLang="en-US">
                <a:latin typeface="Times New Roman" pitchFamily="18" charset="0"/>
                <a:ea typeface="宋体" pitchFamily="2" charset="-122"/>
              </a:rPr>
              <a:t>解决办法主要用软件和硬件技术：</a:t>
            </a:r>
          </a:p>
          <a:p>
            <a:pPr>
              <a:spcBef>
                <a:spcPct val="0"/>
              </a:spcBef>
              <a:buClr>
                <a:srgbClr val="FF3300"/>
              </a:buClr>
              <a:buFont typeface="Wingdings" pitchFamily="2" charset="2"/>
              <a:buChar char="v"/>
            </a:pPr>
            <a:r>
              <a:rPr lang="zh-CN" altLang="en-US">
                <a:latin typeface="Times New Roman" pitchFamily="18" charset="0"/>
                <a:ea typeface="宋体" pitchFamily="2" charset="-122"/>
              </a:rPr>
              <a:t>时间推后法</a:t>
            </a:r>
          </a:p>
          <a:p>
            <a:pPr>
              <a:spcBef>
                <a:spcPct val="0"/>
              </a:spcBef>
              <a:buClr>
                <a:srgbClr val="FF3300"/>
              </a:buClr>
              <a:buFont typeface="Wingdings" pitchFamily="2" charset="2"/>
              <a:buChar char="v"/>
            </a:pPr>
            <a:r>
              <a:rPr lang="zh-CN" altLang="en-US">
                <a:latin typeface="Times New Roman" pitchFamily="18" charset="0"/>
                <a:ea typeface="宋体" pitchFamily="2" charset="-122"/>
              </a:rPr>
              <a:t>旁路技术或相关专用通路技术</a:t>
            </a:r>
          </a:p>
        </p:txBody>
      </p:sp>
      <p:sp>
        <p:nvSpPr>
          <p:cNvPr id="328707" name="Text Box 3"/>
          <p:cNvSpPr txBox="1">
            <a:spLocks noChangeArrowheads="1"/>
          </p:cNvSpPr>
          <p:nvPr/>
        </p:nvSpPr>
        <p:spPr bwMode="auto">
          <a:xfrm>
            <a:off x="152400" y="1752600"/>
            <a:ext cx="8915400" cy="4524315"/>
          </a:xfrm>
          <a:prstGeom prst="rect">
            <a:avLst/>
          </a:prstGeom>
          <a:noFill/>
          <a:ln w="9525">
            <a:noFill/>
            <a:miter lim="800000"/>
            <a:headEnd/>
            <a:tailEnd/>
          </a:ln>
          <a:effectLst/>
        </p:spPr>
        <p:txBody>
          <a:bodyPr>
            <a:spAutoFit/>
          </a:bodyPr>
          <a:lstStyle/>
          <a:p>
            <a:pPr>
              <a:spcBef>
                <a:spcPct val="0"/>
              </a:spcBef>
            </a:pPr>
            <a:r>
              <a:rPr lang="zh-CN" altLang="en-US" sz="2400" dirty="0">
                <a:latin typeface="Times New Roman" pitchFamily="18" charset="0"/>
                <a:ea typeface="宋体" pitchFamily="2" charset="-122"/>
              </a:rPr>
              <a:t>例子：流水执行和相关   （资源相关）</a:t>
            </a:r>
          </a:p>
          <a:p>
            <a:pPr>
              <a:spcBef>
                <a:spcPct val="0"/>
              </a:spcBef>
            </a:pPr>
            <a:r>
              <a:rPr lang="zh-CN" altLang="en-US" sz="2400" dirty="0">
                <a:latin typeface="Times New Roman" pitchFamily="18" charset="0"/>
                <a:ea typeface="宋体" pitchFamily="2" charset="-122"/>
              </a:rPr>
              <a:t>有四段流水线：</a:t>
            </a:r>
            <a:r>
              <a:rPr lang="en-US" altLang="zh-CN" sz="2400" dirty="0">
                <a:latin typeface="Times New Roman" pitchFamily="18" charset="0"/>
                <a:ea typeface="宋体" pitchFamily="2" charset="-122"/>
              </a:rPr>
              <a:t>IF(</a:t>
            </a:r>
            <a:r>
              <a:rPr lang="zh-CN" altLang="en-US" sz="2400" dirty="0">
                <a:latin typeface="Times New Roman" pitchFamily="18" charset="0"/>
                <a:ea typeface="宋体" pitchFamily="2" charset="-122"/>
              </a:rPr>
              <a:t>取指令 </a:t>
            </a:r>
            <a:r>
              <a:rPr lang="en-US" altLang="zh-CN" sz="2400" dirty="0">
                <a:latin typeface="Times New Roman" pitchFamily="18" charset="0"/>
                <a:ea typeface="宋体" pitchFamily="2" charset="-122"/>
              </a:rPr>
              <a:t>), ID(</a:t>
            </a:r>
            <a:r>
              <a:rPr lang="zh-CN" altLang="en-US" sz="2400" dirty="0">
                <a:latin typeface="Times New Roman" pitchFamily="18" charset="0"/>
                <a:ea typeface="宋体" pitchFamily="2" charset="-122"/>
              </a:rPr>
              <a:t>译码</a:t>
            </a:r>
            <a:r>
              <a:rPr lang="en-US" altLang="zh-CN" sz="2400" dirty="0">
                <a:latin typeface="Times New Roman" pitchFamily="18" charset="0"/>
                <a:ea typeface="宋体" pitchFamily="2" charset="-122"/>
              </a:rPr>
              <a:t>,</a:t>
            </a:r>
            <a:r>
              <a:rPr lang="zh-CN" altLang="en-US" sz="2400" dirty="0">
                <a:latin typeface="Times New Roman" pitchFamily="18" charset="0"/>
                <a:ea typeface="宋体" pitchFamily="2" charset="-122"/>
              </a:rPr>
              <a:t>取数</a:t>
            </a:r>
            <a:r>
              <a:rPr lang="en-US" altLang="zh-CN" sz="2400" dirty="0">
                <a:latin typeface="Times New Roman" pitchFamily="18" charset="0"/>
                <a:ea typeface="宋体" pitchFamily="2" charset="-122"/>
              </a:rPr>
              <a:t>), EX(</a:t>
            </a:r>
            <a:r>
              <a:rPr lang="zh-CN" altLang="en-US" sz="2400" dirty="0">
                <a:latin typeface="Times New Roman" pitchFamily="18" charset="0"/>
                <a:ea typeface="宋体" pitchFamily="2" charset="-122"/>
              </a:rPr>
              <a:t>执行</a:t>
            </a:r>
            <a:r>
              <a:rPr lang="en-US" altLang="zh-CN" sz="2400" dirty="0">
                <a:latin typeface="Times New Roman" pitchFamily="18" charset="0"/>
                <a:ea typeface="宋体" pitchFamily="2" charset="-122"/>
              </a:rPr>
              <a:t>), WR(</a:t>
            </a:r>
            <a:r>
              <a:rPr lang="zh-CN" altLang="en-US" sz="2400" dirty="0">
                <a:latin typeface="Times New Roman" pitchFamily="18" charset="0"/>
                <a:ea typeface="宋体" pitchFamily="2" charset="-122"/>
              </a:rPr>
              <a:t>写回</a:t>
            </a:r>
            <a:r>
              <a:rPr lang="en-US" altLang="zh-CN" sz="2400" dirty="0">
                <a:latin typeface="Times New Roman" pitchFamily="18" charset="0"/>
                <a:ea typeface="宋体" pitchFamily="2" charset="-122"/>
              </a:rPr>
              <a:t>)</a:t>
            </a:r>
          </a:p>
          <a:p>
            <a:pPr>
              <a:spcBef>
                <a:spcPct val="0"/>
              </a:spcBef>
            </a:pPr>
            <a:r>
              <a:rPr lang="en-US" altLang="zh-CN" sz="2400" dirty="0">
                <a:latin typeface="Times New Roman" pitchFamily="18" charset="0"/>
                <a:ea typeface="宋体" pitchFamily="2" charset="-122"/>
              </a:rPr>
              <a:t> PC</a:t>
            </a:r>
            <a:r>
              <a:rPr lang="zh-CN" altLang="en-US" sz="2400" dirty="0">
                <a:latin typeface="Times New Roman" pitchFamily="18" charset="0"/>
                <a:ea typeface="宋体" pitchFamily="2" charset="-122"/>
              </a:rPr>
              <a:t>值    指令            流水各段 </a:t>
            </a:r>
          </a:p>
          <a:p>
            <a:pPr>
              <a:spcBef>
                <a:spcPct val="0"/>
              </a:spcBef>
            </a:pPr>
            <a:r>
              <a:rPr lang="zh-CN" altLang="en-US" sz="2400" dirty="0">
                <a:latin typeface="Times New Roman" pitchFamily="18" charset="0"/>
                <a:ea typeface="宋体" pitchFamily="2" charset="-122"/>
              </a:rPr>
              <a:t>      </a:t>
            </a:r>
            <a:r>
              <a:rPr lang="en-US" altLang="zh-CN" sz="2400" dirty="0">
                <a:latin typeface="Times New Roman" pitchFamily="18" charset="0"/>
                <a:ea typeface="宋体" pitchFamily="2" charset="-122"/>
              </a:rPr>
              <a:t>n :    load  A   IF    ID    EX    WR</a:t>
            </a:r>
          </a:p>
          <a:p>
            <a:pPr>
              <a:spcBef>
                <a:spcPct val="0"/>
              </a:spcBef>
            </a:pPr>
            <a:r>
              <a:rPr lang="en-US" altLang="zh-CN" sz="2400" dirty="0">
                <a:latin typeface="Times New Roman" pitchFamily="18" charset="0"/>
                <a:ea typeface="宋体" pitchFamily="2" charset="-122"/>
              </a:rPr>
              <a:t>   n+1:  </a:t>
            </a:r>
            <a:r>
              <a:rPr lang="en-US" altLang="zh-CN" sz="2400" u="sng" dirty="0">
                <a:latin typeface="Times New Roman" pitchFamily="18" charset="0"/>
                <a:ea typeface="宋体" pitchFamily="2" charset="-122"/>
              </a:rPr>
              <a:t> load   B</a:t>
            </a:r>
            <a:r>
              <a:rPr lang="en-US" altLang="zh-CN" sz="2400" dirty="0">
                <a:latin typeface="Times New Roman" pitchFamily="18" charset="0"/>
                <a:ea typeface="宋体" pitchFamily="2" charset="-122"/>
              </a:rPr>
              <a:t>           IF    ID      EX   WR</a:t>
            </a:r>
          </a:p>
          <a:p>
            <a:pPr>
              <a:spcBef>
                <a:spcPct val="0"/>
              </a:spcBef>
            </a:pPr>
            <a:r>
              <a:rPr lang="en-US" altLang="zh-CN" sz="2400" dirty="0">
                <a:latin typeface="Times New Roman" pitchFamily="18" charset="0"/>
                <a:ea typeface="宋体" pitchFamily="2" charset="-122"/>
              </a:rPr>
              <a:t>   n+2:   add  C,A,B             </a:t>
            </a:r>
            <a:r>
              <a:rPr lang="en-US" altLang="zh-CN" sz="2400" u="sng" dirty="0">
                <a:latin typeface="Times New Roman" pitchFamily="18" charset="0"/>
                <a:ea typeface="宋体" pitchFamily="2" charset="-122"/>
              </a:rPr>
              <a:t>IF </a:t>
            </a:r>
            <a:r>
              <a:rPr lang="en-US" altLang="zh-CN" sz="2400" dirty="0">
                <a:latin typeface="Times New Roman" pitchFamily="18" charset="0"/>
                <a:ea typeface="宋体" pitchFamily="2" charset="-122"/>
              </a:rPr>
              <a:t>      </a:t>
            </a:r>
            <a:r>
              <a:rPr lang="en-US" altLang="zh-CN" sz="2400" u="sng" dirty="0">
                <a:latin typeface="Times New Roman" pitchFamily="18" charset="0"/>
                <a:ea typeface="宋体" pitchFamily="2" charset="-122"/>
              </a:rPr>
              <a:t>ID </a:t>
            </a:r>
            <a:r>
              <a:rPr lang="en-US" altLang="zh-CN" sz="2400" dirty="0">
                <a:latin typeface="Times New Roman" pitchFamily="18" charset="0"/>
                <a:ea typeface="宋体" pitchFamily="2" charset="-122"/>
              </a:rPr>
              <a:t> </a:t>
            </a:r>
            <a:r>
              <a:rPr lang="zh-CN" altLang="en-US" sz="2400" dirty="0">
                <a:latin typeface="Times New Roman" pitchFamily="18" charset="0"/>
                <a:ea typeface="宋体" pitchFamily="2" charset="-122"/>
              </a:rPr>
              <a:t>气泡   </a:t>
            </a:r>
            <a:r>
              <a:rPr lang="en-US" altLang="zh-CN" sz="2400" dirty="0">
                <a:latin typeface="Times New Roman" pitchFamily="18" charset="0"/>
                <a:ea typeface="宋体" pitchFamily="2" charset="-122"/>
              </a:rPr>
              <a:t>EX   WR</a:t>
            </a:r>
          </a:p>
          <a:p>
            <a:pPr>
              <a:spcBef>
                <a:spcPct val="0"/>
              </a:spcBef>
            </a:pPr>
            <a:r>
              <a:rPr lang="en-US" altLang="zh-CN" sz="2400" dirty="0">
                <a:latin typeface="Times New Roman" pitchFamily="18" charset="0"/>
                <a:ea typeface="宋体" pitchFamily="2" charset="-122"/>
              </a:rPr>
              <a:t>   n+3:   store  C                              IF    ID   </a:t>
            </a:r>
            <a:r>
              <a:rPr lang="zh-CN" altLang="en-US" sz="2400" dirty="0">
                <a:latin typeface="Times New Roman" pitchFamily="18" charset="0"/>
                <a:ea typeface="宋体" pitchFamily="2" charset="-122"/>
              </a:rPr>
              <a:t>气泡  气泡  </a:t>
            </a:r>
            <a:r>
              <a:rPr lang="en-US" altLang="zh-CN" sz="2400" dirty="0">
                <a:latin typeface="Times New Roman" pitchFamily="18" charset="0"/>
                <a:ea typeface="宋体" pitchFamily="2" charset="-122"/>
              </a:rPr>
              <a:t>EX    WR</a:t>
            </a:r>
          </a:p>
          <a:p>
            <a:pPr>
              <a:spcBef>
                <a:spcPct val="0"/>
              </a:spcBef>
            </a:pPr>
            <a:r>
              <a:rPr lang="en-US" altLang="zh-CN" sz="2400" dirty="0">
                <a:latin typeface="Times New Roman" pitchFamily="18" charset="0"/>
                <a:ea typeface="宋体" pitchFamily="2" charset="-122"/>
              </a:rPr>
              <a:t>   n+4 :  jump  K                                     IF     ID      EX   WR</a:t>
            </a:r>
          </a:p>
          <a:p>
            <a:pPr>
              <a:spcBef>
                <a:spcPct val="0"/>
              </a:spcBef>
            </a:pPr>
            <a:r>
              <a:rPr lang="en-US" altLang="zh-CN" sz="2400" dirty="0">
                <a:latin typeface="Times New Roman" pitchFamily="18" charset="0"/>
                <a:ea typeface="宋体" pitchFamily="2" charset="-122"/>
              </a:rPr>
              <a:t>   n+5:   load   E                                              </a:t>
            </a:r>
            <a:r>
              <a:rPr lang="zh-CN" altLang="zh-CN" sz="2400" dirty="0">
                <a:latin typeface="Times New Roman" pitchFamily="18" charset="0"/>
                <a:ea typeface="宋体" pitchFamily="2" charset="-122"/>
              </a:rPr>
              <a:t>停顿  停顿   停顿</a:t>
            </a:r>
            <a:r>
              <a:rPr lang="en-US" altLang="zh-CN" sz="2400" dirty="0">
                <a:latin typeface="Times New Roman" pitchFamily="18" charset="0"/>
                <a:ea typeface="宋体" pitchFamily="2" charset="-122"/>
              </a:rPr>
              <a:t>……</a:t>
            </a:r>
          </a:p>
          <a:p>
            <a:pPr>
              <a:spcBef>
                <a:spcPct val="0"/>
              </a:spcBef>
            </a:pPr>
            <a:r>
              <a:rPr lang="en-US" altLang="zh-CN" sz="2400" dirty="0">
                <a:latin typeface="Times New Roman" pitchFamily="18" charset="0"/>
                <a:ea typeface="宋体" pitchFamily="2" charset="-122"/>
              </a:rPr>
              <a:t>   n+6   ………                                                          </a:t>
            </a:r>
            <a:r>
              <a:rPr lang="zh-CN" altLang="zh-CN" sz="2400" dirty="0">
                <a:latin typeface="Times New Roman" pitchFamily="18" charset="0"/>
                <a:ea typeface="宋体" pitchFamily="2" charset="-122"/>
              </a:rPr>
              <a:t>停顿 </a:t>
            </a:r>
            <a:r>
              <a:rPr lang="en-US" altLang="zh-CN" sz="2400" dirty="0">
                <a:latin typeface="Times New Roman" pitchFamily="18" charset="0"/>
                <a:ea typeface="宋体" pitchFamily="2" charset="-122"/>
              </a:rPr>
              <a:t>…………</a:t>
            </a:r>
          </a:p>
          <a:p>
            <a:pPr>
              <a:spcBef>
                <a:spcPct val="0"/>
              </a:spcBef>
            </a:pPr>
            <a:r>
              <a:rPr lang="en-US" altLang="zh-CN" sz="2400" dirty="0">
                <a:latin typeface="Times New Roman" pitchFamily="18" charset="0"/>
                <a:ea typeface="宋体" pitchFamily="2" charset="-122"/>
              </a:rPr>
              <a:t>K:                                                                                        IF    ID    EX               </a:t>
            </a:r>
          </a:p>
          <a:p>
            <a:pPr>
              <a:spcBef>
                <a:spcPct val="0"/>
              </a:spcBef>
            </a:pPr>
            <a:r>
              <a:rPr lang="zh-CN" altLang="en-US" sz="2400" dirty="0">
                <a:latin typeface="Times New Roman" pitchFamily="18" charset="0"/>
                <a:ea typeface="宋体" pitchFamily="2" charset="-122"/>
              </a:rPr>
              <a:t>例子中有资源相关、有控制转移相关，这将影响流水线的指标。</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28707"/>
                                        </p:tgtEl>
                                        <p:attrNameLst>
                                          <p:attrName>style.visibility</p:attrName>
                                        </p:attrNameLst>
                                      </p:cBhvr>
                                      <p:to>
                                        <p:strVal val="visible"/>
                                      </p:to>
                                    </p:set>
                                    <p:anim calcmode="lin" valueType="num">
                                      <p:cBhvr>
                                        <p:cTn id="7" dur="500" fill="hold"/>
                                        <p:tgtEl>
                                          <p:spTgt spid="328707"/>
                                        </p:tgtEl>
                                        <p:attrNameLst>
                                          <p:attrName>ppt_w</p:attrName>
                                        </p:attrNameLst>
                                      </p:cBhvr>
                                      <p:tavLst>
                                        <p:tav tm="0">
                                          <p:val>
                                            <p:fltVal val="0"/>
                                          </p:val>
                                        </p:tav>
                                        <p:tav tm="100000">
                                          <p:val>
                                            <p:strVal val="#ppt_w"/>
                                          </p:val>
                                        </p:tav>
                                      </p:tavLst>
                                    </p:anim>
                                    <p:anim calcmode="lin" valueType="num">
                                      <p:cBhvr>
                                        <p:cTn id="8" dur="500" fill="hold"/>
                                        <p:tgtEl>
                                          <p:spTgt spid="328707"/>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7"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ChangeArrowheads="1"/>
          </p:cNvSpPr>
          <p:nvPr/>
        </p:nvSpPr>
        <p:spPr bwMode="auto">
          <a:xfrm>
            <a:off x="1828800" y="1143000"/>
            <a:ext cx="685800" cy="466725"/>
          </a:xfrm>
          <a:prstGeom prst="rect">
            <a:avLst/>
          </a:prstGeom>
          <a:solidFill>
            <a:schemeClr val="accent1"/>
          </a:solidFill>
          <a:ln w="9525">
            <a:solidFill>
              <a:schemeClr val="tx1"/>
            </a:solidFill>
            <a:miter lim="800000"/>
            <a:headEnd/>
            <a:tailEnd/>
          </a:ln>
          <a:effectLst/>
        </p:spPr>
        <p:txBody>
          <a:bodyPr anchor="ctr">
            <a:spAutoFit/>
          </a:bodyPr>
          <a:lstStyle/>
          <a:p>
            <a:pPr algn="ctr">
              <a:spcBef>
                <a:spcPct val="0"/>
              </a:spcBef>
            </a:pPr>
            <a:r>
              <a:rPr lang="en-US" altLang="zh-CN" sz="2000">
                <a:latin typeface="Times New Roman" pitchFamily="18" charset="0"/>
                <a:ea typeface="宋体" pitchFamily="2" charset="-122"/>
              </a:rPr>
              <a:t>IF </a:t>
            </a:r>
            <a:r>
              <a:rPr lang="en-US" altLang="zh-CN" sz="2400">
                <a:latin typeface="Times New Roman" pitchFamily="18" charset="0"/>
                <a:ea typeface="宋体" pitchFamily="2" charset="-122"/>
              </a:rPr>
              <a:t>  </a:t>
            </a:r>
          </a:p>
        </p:txBody>
      </p:sp>
      <p:sp>
        <p:nvSpPr>
          <p:cNvPr id="330755" name="Rectangle 3"/>
          <p:cNvSpPr>
            <a:spLocks noChangeArrowheads="1"/>
          </p:cNvSpPr>
          <p:nvPr/>
        </p:nvSpPr>
        <p:spPr bwMode="auto">
          <a:xfrm>
            <a:off x="2514600" y="1143000"/>
            <a:ext cx="685800" cy="466725"/>
          </a:xfrm>
          <a:prstGeom prst="rect">
            <a:avLst/>
          </a:prstGeom>
          <a:solidFill>
            <a:schemeClr val="accent1"/>
          </a:solidFill>
          <a:ln w="9525">
            <a:solidFill>
              <a:schemeClr val="tx1"/>
            </a:solidFill>
            <a:miter lim="800000"/>
            <a:headEnd/>
            <a:tailEnd/>
          </a:ln>
          <a:effectLst/>
        </p:spPr>
        <p:txBody>
          <a:bodyPr anchor="ctr">
            <a:spAutoFit/>
          </a:bodyPr>
          <a:lstStyle/>
          <a:p>
            <a:pPr algn="ctr">
              <a:spcBef>
                <a:spcPct val="0"/>
              </a:spcBef>
            </a:pPr>
            <a:r>
              <a:rPr lang="en-US" altLang="zh-CN" sz="2000">
                <a:latin typeface="Times New Roman" pitchFamily="18" charset="0"/>
                <a:ea typeface="宋体" pitchFamily="2" charset="-122"/>
              </a:rPr>
              <a:t>ID </a:t>
            </a:r>
            <a:r>
              <a:rPr lang="en-US" altLang="zh-CN" sz="2400">
                <a:latin typeface="Times New Roman" pitchFamily="18" charset="0"/>
                <a:ea typeface="宋体" pitchFamily="2" charset="-122"/>
              </a:rPr>
              <a:t>  </a:t>
            </a:r>
          </a:p>
        </p:txBody>
      </p:sp>
      <p:sp>
        <p:nvSpPr>
          <p:cNvPr id="330756" name="Rectangle 4"/>
          <p:cNvSpPr>
            <a:spLocks noChangeArrowheads="1"/>
          </p:cNvSpPr>
          <p:nvPr/>
        </p:nvSpPr>
        <p:spPr bwMode="auto">
          <a:xfrm>
            <a:off x="3200400" y="1143000"/>
            <a:ext cx="685800" cy="466725"/>
          </a:xfrm>
          <a:prstGeom prst="rect">
            <a:avLst/>
          </a:prstGeom>
          <a:solidFill>
            <a:schemeClr val="accent1"/>
          </a:solidFill>
          <a:ln w="9525">
            <a:solidFill>
              <a:schemeClr val="tx1"/>
            </a:solidFill>
            <a:miter lim="800000"/>
            <a:headEnd/>
            <a:tailEnd/>
          </a:ln>
          <a:effectLst/>
        </p:spPr>
        <p:txBody>
          <a:bodyPr anchor="ctr">
            <a:spAutoFit/>
          </a:bodyPr>
          <a:lstStyle/>
          <a:p>
            <a:pPr algn="ctr">
              <a:spcBef>
                <a:spcPct val="0"/>
              </a:spcBef>
            </a:pPr>
            <a:r>
              <a:rPr lang="en-US" altLang="zh-CN" sz="2000">
                <a:latin typeface="Times New Roman" pitchFamily="18" charset="0"/>
                <a:ea typeface="宋体" pitchFamily="2" charset="-122"/>
              </a:rPr>
              <a:t>EX </a:t>
            </a:r>
            <a:r>
              <a:rPr lang="en-US" altLang="zh-CN" sz="2400">
                <a:latin typeface="Times New Roman" pitchFamily="18" charset="0"/>
                <a:ea typeface="宋体" pitchFamily="2" charset="-122"/>
              </a:rPr>
              <a:t>  </a:t>
            </a:r>
          </a:p>
        </p:txBody>
      </p:sp>
      <p:sp>
        <p:nvSpPr>
          <p:cNvPr id="330757" name="Rectangle 5"/>
          <p:cNvSpPr>
            <a:spLocks noChangeArrowheads="1"/>
          </p:cNvSpPr>
          <p:nvPr/>
        </p:nvSpPr>
        <p:spPr bwMode="auto">
          <a:xfrm>
            <a:off x="3886200" y="1143000"/>
            <a:ext cx="914400" cy="466725"/>
          </a:xfrm>
          <a:prstGeom prst="rect">
            <a:avLst/>
          </a:prstGeom>
          <a:solidFill>
            <a:schemeClr val="accent1"/>
          </a:solidFill>
          <a:ln w="9525">
            <a:solidFill>
              <a:schemeClr val="tx1"/>
            </a:solidFill>
            <a:miter lim="800000"/>
            <a:headEnd/>
            <a:tailEnd/>
          </a:ln>
          <a:effectLst/>
        </p:spPr>
        <p:txBody>
          <a:bodyPr anchor="ctr">
            <a:spAutoFit/>
          </a:bodyPr>
          <a:lstStyle/>
          <a:p>
            <a:pPr algn="ctr">
              <a:spcBef>
                <a:spcPct val="0"/>
              </a:spcBef>
            </a:pPr>
            <a:r>
              <a:rPr lang="en-US" altLang="zh-CN" sz="2000">
                <a:latin typeface="Times New Roman" pitchFamily="18" charset="0"/>
                <a:ea typeface="宋体" pitchFamily="2" charset="-122"/>
              </a:rPr>
              <a:t>MEM </a:t>
            </a:r>
            <a:r>
              <a:rPr lang="en-US" altLang="zh-CN" sz="2400">
                <a:latin typeface="Times New Roman" pitchFamily="18" charset="0"/>
                <a:ea typeface="宋体" pitchFamily="2" charset="-122"/>
              </a:rPr>
              <a:t>  </a:t>
            </a:r>
          </a:p>
        </p:txBody>
      </p:sp>
      <p:sp>
        <p:nvSpPr>
          <p:cNvPr id="330758" name="Rectangle 6"/>
          <p:cNvSpPr>
            <a:spLocks noChangeArrowheads="1"/>
          </p:cNvSpPr>
          <p:nvPr/>
        </p:nvSpPr>
        <p:spPr bwMode="auto">
          <a:xfrm>
            <a:off x="4800600" y="1143000"/>
            <a:ext cx="685800" cy="466725"/>
          </a:xfrm>
          <a:prstGeom prst="rect">
            <a:avLst/>
          </a:prstGeom>
          <a:solidFill>
            <a:schemeClr val="accent1"/>
          </a:solidFill>
          <a:ln w="9525">
            <a:solidFill>
              <a:schemeClr val="tx1"/>
            </a:solidFill>
            <a:miter lim="800000"/>
            <a:headEnd/>
            <a:tailEnd/>
          </a:ln>
          <a:effectLst/>
        </p:spPr>
        <p:txBody>
          <a:bodyPr anchor="ctr">
            <a:spAutoFit/>
          </a:bodyPr>
          <a:lstStyle/>
          <a:p>
            <a:pPr algn="ctr">
              <a:spcBef>
                <a:spcPct val="0"/>
              </a:spcBef>
            </a:pPr>
            <a:r>
              <a:rPr lang="en-US" altLang="zh-CN" sz="2000">
                <a:latin typeface="Times New Roman" pitchFamily="18" charset="0"/>
                <a:ea typeface="宋体" pitchFamily="2" charset="-122"/>
              </a:rPr>
              <a:t>WB </a:t>
            </a:r>
            <a:r>
              <a:rPr lang="en-US" altLang="zh-CN" sz="2400">
                <a:latin typeface="Times New Roman" pitchFamily="18" charset="0"/>
                <a:ea typeface="宋体" pitchFamily="2" charset="-122"/>
              </a:rPr>
              <a:t>  </a:t>
            </a:r>
          </a:p>
        </p:txBody>
      </p:sp>
      <p:sp>
        <p:nvSpPr>
          <p:cNvPr id="330759" name="Rectangle 7"/>
          <p:cNvSpPr>
            <a:spLocks noChangeArrowheads="1"/>
          </p:cNvSpPr>
          <p:nvPr/>
        </p:nvSpPr>
        <p:spPr bwMode="auto">
          <a:xfrm>
            <a:off x="2514600" y="1895475"/>
            <a:ext cx="685800" cy="466725"/>
          </a:xfrm>
          <a:prstGeom prst="rect">
            <a:avLst/>
          </a:prstGeom>
          <a:solidFill>
            <a:schemeClr val="accent1"/>
          </a:solidFill>
          <a:ln w="9525">
            <a:solidFill>
              <a:schemeClr val="tx1"/>
            </a:solidFill>
            <a:miter lim="800000"/>
            <a:headEnd/>
            <a:tailEnd/>
          </a:ln>
          <a:effectLst/>
        </p:spPr>
        <p:txBody>
          <a:bodyPr anchor="ctr">
            <a:spAutoFit/>
          </a:bodyPr>
          <a:lstStyle/>
          <a:p>
            <a:pPr algn="ctr">
              <a:spcBef>
                <a:spcPct val="0"/>
              </a:spcBef>
            </a:pPr>
            <a:r>
              <a:rPr lang="en-US" altLang="zh-CN" sz="2000">
                <a:latin typeface="Times New Roman" pitchFamily="18" charset="0"/>
                <a:ea typeface="宋体" pitchFamily="2" charset="-122"/>
              </a:rPr>
              <a:t>IF </a:t>
            </a:r>
            <a:r>
              <a:rPr lang="en-US" altLang="zh-CN" sz="2400">
                <a:latin typeface="Times New Roman" pitchFamily="18" charset="0"/>
                <a:ea typeface="宋体" pitchFamily="2" charset="-122"/>
              </a:rPr>
              <a:t>  </a:t>
            </a:r>
          </a:p>
        </p:txBody>
      </p:sp>
      <p:sp>
        <p:nvSpPr>
          <p:cNvPr id="330760" name="Rectangle 8"/>
          <p:cNvSpPr>
            <a:spLocks noChangeArrowheads="1"/>
          </p:cNvSpPr>
          <p:nvPr/>
        </p:nvSpPr>
        <p:spPr bwMode="auto">
          <a:xfrm>
            <a:off x="3200400" y="1895475"/>
            <a:ext cx="685800" cy="466725"/>
          </a:xfrm>
          <a:prstGeom prst="rect">
            <a:avLst/>
          </a:prstGeom>
          <a:solidFill>
            <a:schemeClr val="accent1"/>
          </a:solidFill>
          <a:ln w="9525">
            <a:solidFill>
              <a:schemeClr val="tx1"/>
            </a:solidFill>
            <a:miter lim="800000"/>
            <a:headEnd/>
            <a:tailEnd/>
          </a:ln>
          <a:effectLst/>
        </p:spPr>
        <p:txBody>
          <a:bodyPr anchor="ctr">
            <a:spAutoFit/>
          </a:bodyPr>
          <a:lstStyle/>
          <a:p>
            <a:pPr algn="ctr">
              <a:spcBef>
                <a:spcPct val="0"/>
              </a:spcBef>
            </a:pPr>
            <a:r>
              <a:rPr lang="en-US" altLang="zh-CN" sz="2000">
                <a:latin typeface="Times New Roman" pitchFamily="18" charset="0"/>
                <a:ea typeface="宋体" pitchFamily="2" charset="-122"/>
              </a:rPr>
              <a:t>ID </a:t>
            </a:r>
            <a:r>
              <a:rPr lang="en-US" altLang="zh-CN" sz="2400">
                <a:latin typeface="Times New Roman" pitchFamily="18" charset="0"/>
                <a:ea typeface="宋体" pitchFamily="2" charset="-122"/>
              </a:rPr>
              <a:t>  </a:t>
            </a:r>
          </a:p>
        </p:txBody>
      </p:sp>
      <p:sp>
        <p:nvSpPr>
          <p:cNvPr id="330761" name="Rectangle 9"/>
          <p:cNvSpPr>
            <a:spLocks noChangeArrowheads="1"/>
          </p:cNvSpPr>
          <p:nvPr/>
        </p:nvSpPr>
        <p:spPr bwMode="auto">
          <a:xfrm>
            <a:off x="3886200" y="1895475"/>
            <a:ext cx="685800" cy="466725"/>
          </a:xfrm>
          <a:prstGeom prst="rect">
            <a:avLst/>
          </a:prstGeom>
          <a:solidFill>
            <a:schemeClr val="accent1"/>
          </a:solidFill>
          <a:ln w="9525">
            <a:solidFill>
              <a:schemeClr val="tx1"/>
            </a:solidFill>
            <a:miter lim="800000"/>
            <a:headEnd/>
            <a:tailEnd/>
          </a:ln>
          <a:effectLst/>
        </p:spPr>
        <p:txBody>
          <a:bodyPr anchor="ctr">
            <a:spAutoFit/>
          </a:bodyPr>
          <a:lstStyle/>
          <a:p>
            <a:pPr algn="ctr">
              <a:spcBef>
                <a:spcPct val="0"/>
              </a:spcBef>
            </a:pPr>
            <a:r>
              <a:rPr lang="en-US" altLang="zh-CN" sz="2000">
                <a:latin typeface="Times New Roman" pitchFamily="18" charset="0"/>
                <a:ea typeface="宋体" pitchFamily="2" charset="-122"/>
              </a:rPr>
              <a:t>EX </a:t>
            </a:r>
            <a:r>
              <a:rPr lang="en-US" altLang="zh-CN" sz="2400">
                <a:latin typeface="Times New Roman" pitchFamily="18" charset="0"/>
                <a:ea typeface="宋体" pitchFamily="2" charset="-122"/>
              </a:rPr>
              <a:t>  </a:t>
            </a:r>
          </a:p>
        </p:txBody>
      </p:sp>
      <p:sp>
        <p:nvSpPr>
          <p:cNvPr id="330762" name="Rectangle 10"/>
          <p:cNvSpPr>
            <a:spLocks noChangeArrowheads="1"/>
          </p:cNvSpPr>
          <p:nvPr/>
        </p:nvSpPr>
        <p:spPr bwMode="auto">
          <a:xfrm>
            <a:off x="4572000" y="1895475"/>
            <a:ext cx="914400" cy="466725"/>
          </a:xfrm>
          <a:prstGeom prst="rect">
            <a:avLst/>
          </a:prstGeom>
          <a:solidFill>
            <a:schemeClr val="accent1"/>
          </a:solidFill>
          <a:ln w="9525">
            <a:solidFill>
              <a:schemeClr val="tx1"/>
            </a:solidFill>
            <a:miter lim="800000"/>
            <a:headEnd/>
            <a:tailEnd/>
          </a:ln>
          <a:effectLst/>
        </p:spPr>
        <p:txBody>
          <a:bodyPr anchor="ctr">
            <a:spAutoFit/>
          </a:bodyPr>
          <a:lstStyle/>
          <a:p>
            <a:pPr algn="ctr">
              <a:spcBef>
                <a:spcPct val="0"/>
              </a:spcBef>
            </a:pPr>
            <a:r>
              <a:rPr lang="en-US" altLang="zh-CN" sz="2000">
                <a:latin typeface="Times New Roman" pitchFamily="18" charset="0"/>
                <a:ea typeface="宋体" pitchFamily="2" charset="-122"/>
              </a:rPr>
              <a:t>MEM </a:t>
            </a:r>
            <a:r>
              <a:rPr lang="en-US" altLang="zh-CN" sz="2400">
                <a:latin typeface="Times New Roman" pitchFamily="18" charset="0"/>
                <a:ea typeface="宋体" pitchFamily="2" charset="-122"/>
              </a:rPr>
              <a:t>  </a:t>
            </a:r>
          </a:p>
        </p:txBody>
      </p:sp>
      <p:sp>
        <p:nvSpPr>
          <p:cNvPr id="330763" name="Rectangle 11"/>
          <p:cNvSpPr>
            <a:spLocks noChangeArrowheads="1"/>
          </p:cNvSpPr>
          <p:nvPr/>
        </p:nvSpPr>
        <p:spPr bwMode="auto">
          <a:xfrm>
            <a:off x="5486400" y="1895475"/>
            <a:ext cx="685800" cy="466725"/>
          </a:xfrm>
          <a:prstGeom prst="rect">
            <a:avLst/>
          </a:prstGeom>
          <a:solidFill>
            <a:schemeClr val="accent1"/>
          </a:solidFill>
          <a:ln w="9525">
            <a:solidFill>
              <a:schemeClr val="tx1"/>
            </a:solidFill>
            <a:miter lim="800000"/>
            <a:headEnd/>
            <a:tailEnd/>
          </a:ln>
          <a:effectLst/>
        </p:spPr>
        <p:txBody>
          <a:bodyPr anchor="ctr">
            <a:spAutoFit/>
          </a:bodyPr>
          <a:lstStyle/>
          <a:p>
            <a:pPr algn="ctr">
              <a:spcBef>
                <a:spcPct val="0"/>
              </a:spcBef>
            </a:pPr>
            <a:r>
              <a:rPr lang="en-US" altLang="zh-CN" sz="2000">
                <a:latin typeface="Times New Roman" pitchFamily="18" charset="0"/>
                <a:ea typeface="宋体" pitchFamily="2" charset="-122"/>
              </a:rPr>
              <a:t>WB </a:t>
            </a:r>
            <a:r>
              <a:rPr lang="en-US" altLang="zh-CN" sz="2400">
                <a:latin typeface="Times New Roman" pitchFamily="18" charset="0"/>
                <a:ea typeface="宋体" pitchFamily="2" charset="-122"/>
              </a:rPr>
              <a:t>  </a:t>
            </a:r>
          </a:p>
        </p:txBody>
      </p:sp>
      <p:sp>
        <p:nvSpPr>
          <p:cNvPr id="330764" name="Rectangle 12"/>
          <p:cNvSpPr>
            <a:spLocks noChangeArrowheads="1"/>
          </p:cNvSpPr>
          <p:nvPr/>
        </p:nvSpPr>
        <p:spPr bwMode="auto">
          <a:xfrm>
            <a:off x="3200400" y="2733675"/>
            <a:ext cx="685800" cy="466725"/>
          </a:xfrm>
          <a:prstGeom prst="rect">
            <a:avLst/>
          </a:prstGeom>
          <a:solidFill>
            <a:schemeClr val="accent1"/>
          </a:solidFill>
          <a:ln w="9525">
            <a:solidFill>
              <a:schemeClr val="tx1"/>
            </a:solidFill>
            <a:miter lim="800000"/>
            <a:headEnd/>
            <a:tailEnd/>
          </a:ln>
          <a:effectLst/>
        </p:spPr>
        <p:txBody>
          <a:bodyPr anchor="ctr">
            <a:spAutoFit/>
          </a:bodyPr>
          <a:lstStyle/>
          <a:p>
            <a:pPr algn="ctr">
              <a:spcBef>
                <a:spcPct val="0"/>
              </a:spcBef>
            </a:pPr>
            <a:r>
              <a:rPr lang="en-US" altLang="zh-CN" sz="2000">
                <a:latin typeface="Times New Roman" pitchFamily="18" charset="0"/>
                <a:ea typeface="宋体" pitchFamily="2" charset="-122"/>
              </a:rPr>
              <a:t>IF </a:t>
            </a:r>
            <a:r>
              <a:rPr lang="en-US" altLang="zh-CN" sz="2400">
                <a:latin typeface="Times New Roman" pitchFamily="18" charset="0"/>
                <a:ea typeface="宋体" pitchFamily="2" charset="-122"/>
              </a:rPr>
              <a:t>  </a:t>
            </a:r>
          </a:p>
        </p:txBody>
      </p:sp>
      <p:sp>
        <p:nvSpPr>
          <p:cNvPr id="330765" name="Rectangle 13"/>
          <p:cNvSpPr>
            <a:spLocks noChangeArrowheads="1"/>
          </p:cNvSpPr>
          <p:nvPr/>
        </p:nvSpPr>
        <p:spPr bwMode="auto">
          <a:xfrm>
            <a:off x="3886200" y="2733675"/>
            <a:ext cx="685800" cy="466725"/>
          </a:xfrm>
          <a:prstGeom prst="rect">
            <a:avLst/>
          </a:prstGeom>
          <a:solidFill>
            <a:schemeClr val="accent1"/>
          </a:solidFill>
          <a:ln w="9525">
            <a:solidFill>
              <a:schemeClr val="tx1"/>
            </a:solidFill>
            <a:miter lim="800000"/>
            <a:headEnd/>
            <a:tailEnd/>
          </a:ln>
          <a:effectLst/>
        </p:spPr>
        <p:txBody>
          <a:bodyPr anchor="ctr">
            <a:spAutoFit/>
          </a:bodyPr>
          <a:lstStyle/>
          <a:p>
            <a:pPr algn="ctr">
              <a:spcBef>
                <a:spcPct val="0"/>
              </a:spcBef>
            </a:pPr>
            <a:r>
              <a:rPr lang="en-US" altLang="zh-CN" sz="2000">
                <a:latin typeface="Times New Roman" pitchFamily="18" charset="0"/>
                <a:ea typeface="宋体" pitchFamily="2" charset="-122"/>
              </a:rPr>
              <a:t>ID </a:t>
            </a:r>
            <a:r>
              <a:rPr lang="en-US" altLang="zh-CN" sz="2400">
                <a:latin typeface="Times New Roman" pitchFamily="18" charset="0"/>
                <a:ea typeface="宋体" pitchFamily="2" charset="-122"/>
              </a:rPr>
              <a:t>  </a:t>
            </a:r>
          </a:p>
        </p:txBody>
      </p:sp>
      <p:sp>
        <p:nvSpPr>
          <p:cNvPr id="330766" name="Rectangle 14"/>
          <p:cNvSpPr>
            <a:spLocks noChangeArrowheads="1"/>
          </p:cNvSpPr>
          <p:nvPr/>
        </p:nvSpPr>
        <p:spPr bwMode="auto">
          <a:xfrm>
            <a:off x="4572000" y="2733675"/>
            <a:ext cx="685800" cy="466725"/>
          </a:xfrm>
          <a:prstGeom prst="rect">
            <a:avLst/>
          </a:prstGeom>
          <a:solidFill>
            <a:schemeClr val="accent1"/>
          </a:solidFill>
          <a:ln w="9525">
            <a:solidFill>
              <a:schemeClr val="tx1"/>
            </a:solidFill>
            <a:miter lim="800000"/>
            <a:headEnd/>
            <a:tailEnd/>
          </a:ln>
          <a:effectLst/>
        </p:spPr>
        <p:txBody>
          <a:bodyPr anchor="ctr">
            <a:spAutoFit/>
          </a:bodyPr>
          <a:lstStyle/>
          <a:p>
            <a:pPr algn="ctr">
              <a:spcBef>
                <a:spcPct val="0"/>
              </a:spcBef>
            </a:pPr>
            <a:r>
              <a:rPr lang="en-US" altLang="zh-CN" sz="2000">
                <a:latin typeface="Times New Roman" pitchFamily="18" charset="0"/>
                <a:ea typeface="宋体" pitchFamily="2" charset="-122"/>
              </a:rPr>
              <a:t>EX </a:t>
            </a:r>
            <a:r>
              <a:rPr lang="en-US" altLang="zh-CN" sz="2400">
                <a:latin typeface="Times New Roman" pitchFamily="18" charset="0"/>
                <a:ea typeface="宋体" pitchFamily="2" charset="-122"/>
              </a:rPr>
              <a:t>  </a:t>
            </a:r>
          </a:p>
        </p:txBody>
      </p:sp>
      <p:sp>
        <p:nvSpPr>
          <p:cNvPr id="330767" name="Rectangle 15"/>
          <p:cNvSpPr>
            <a:spLocks noChangeArrowheads="1"/>
          </p:cNvSpPr>
          <p:nvPr/>
        </p:nvSpPr>
        <p:spPr bwMode="auto">
          <a:xfrm>
            <a:off x="5257800" y="2733675"/>
            <a:ext cx="914400" cy="466725"/>
          </a:xfrm>
          <a:prstGeom prst="rect">
            <a:avLst/>
          </a:prstGeom>
          <a:solidFill>
            <a:schemeClr val="accent1"/>
          </a:solidFill>
          <a:ln w="9525">
            <a:solidFill>
              <a:schemeClr val="tx1"/>
            </a:solidFill>
            <a:miter lim="800000"/>
            <a:headEnd/>
            <a:tailEnd/>
          </a:ln>
          <a:effectLst/>
        </p:spPr>
        <p:txBody>
          <a:bodyPr anchor="ctr">
            <a:spAutoFit/>
          </a:bodyPr>
          <a:lstStyle/>
          <a:p>
            <a:pPr algn="ctr">
              <a:spcBef>
                <a:spcPct val="0"/>
              </a:spcBef>
            </a:pPr>
            <a:r>
              <a:rPr lang="en-US" altLang="zh-CN" sz="2000">
                <a:latin typeface="Times New Roman" pitchFamily="18" charset="0"/>
                <a:ea typeface="宋体" pitchFamily="2" charset="-122"/>
              </a:rPr>
              <a:t>MEM </a:t>
            </a:r>
            <a:r>
              <a:rPr lang="en-US" altLang="zh-CN" sz="2400">
                <a:latin typeface="Times New Roman" pitchFamily="18" charset="0"/>
                <a:ea typeface="宋体" pitchFamily="2" charset="-122"/>
              </a:rPr>
              <a:t>  </a:t>
            </a:r>
          </a:p>
        </p:txBody>
      </p:sp>
      <p:sp>
        <p:nvSpPr>
          <p:cNvPr id="330768" name="Rectangle 16"/>
          <p:cNvSpPr>
            <a:spLocks noChangeArrowheads="1"/>
          </p:cNvSpPr>
          <p:nvPr/>
        </p:nvSpPr>
        <p:spPr bwMode="auto">
          <a:xfrm>
            <a:off x="6172200" y="2733675"/>
            <a:ext cx="685800" cy="466725"/>
          </a:xfrm>
          <a:prstGeom prst="rect">
            <a:avLst/>
          </a:prstGeom>
          <a:solidFill>
            <a:schemeClr val="accent1"/>
          </a:solidFill>
          <a:ln w="9525">
            <a:solidFill>
              <a:schemeClr val="tx1"/>
            </a:solidFill>
            <a:miter lim="800000"/>
            <a:headEnd/>
            <a:tailEnd/>
          </a:ln>
          <a:effectLst/>
        </p:spPr>
        <p:txBody>
          <a:bodyPr anchor="ctr">
            <a:spAutoFit/>
          </a:bodyPr>
          <a:lstStyle/>
          <a:p>
            <a:pPr algn="ctr">
              <a:spcBef>
                <a:spcPct val="0"/>
              </a:spcBef>
            </a:pPr>
            <a:r>
              <a:rPr lang="en-US" altLang="zh-CN" sz="2000">
                <a:latin typeface="Times New Roman" pitchFamily="18" charset="0"/>
                <a:ea typeface="宋体" pitchFamily="2" charset="-122"/>
              </a:rPr>
              <a:t>WB </a:t>
            </a:r>
            <a:r>
              <a:rPr lang="en-US" altLang="zh-CN" sz="2400">
                <a:latin typeface="Times New Roman" pitchFamily="18" charset="0"/>
                <a:ea typeface="宋体" pitchFamily="2" charset="-122"/>
              </a:rPr>
              <a:t>  </a:t>
            </a:r>
          </a:p>
        </p:txBody>
      </p:sp>
      <p:sp>
        <p:nvSpPr>
          <p:cNvPr id="330769" name="Rectangle 17"/>
          <p:cNvSpPr>
            <a:spLocks noChangeArrowheads="1"/>
          </p:cNvSpPr>
          <p:nvPr/>
        </p:nvSpPr>
        <p:spPr bwMode="auto">
          <a:xfrm>
            <a:off x="3886200" y="3581400"/>
            <a:ext cx="685800" cy="466725"/>
          </a:xfrm>
          <a:prstGeom prst="rect">
            <a:avLst/>
          </a:prstGeom>
          <a:solidFill>
            <a:schemeClr val="accent1"/>
          </a:solidFill>
          <a:ln w="9525">
            <a:solidFill>
              <a:schemeClr val="tx1"/>
            </a:solidFill>
            <a:miter lim="800000"/>
            <a:headEnd/>
            <a:tailEnd/>
          </a:ln>
          <a:effectLst/>
        </p:spPr>
        <p:txBody>
          <a:bodyPr anchor="ctr">
            <a:spAutoFit/>
          </a:bodyPr>
          <a:lstStyle/>
          <a:p>
            <a:pPr algn="ctr">
              <a:spcBef>
                <a:spcPct val="0"/>
              </a:spcBef>
            </a:pPr>
            <a:r>
              <a:rPr lang="en-US" altLang="zh-CN" sz="2000">
                <a:latin typeface="Times New Roman" pitchFamily="18" charset="0"/>
                <a:ea typeface="宋体" pitchFamily="2" charset="-122"/>
              </a:rPr>
              <a:t>IF </a:t>
            </a:r>
            <a:r>
              <a:rPr lang="en-US" altLang="zh-CN" sz="2400">
                <a:latin typeface="Times New Roman" pitchFamily="18" charset="0"/>
                <a:ea typeface="宋体" pitchFamily="2" charset="-122"/>
              </a:rPr>
              <a:t>  </a:t>
            </a:r>
          </a:p>
        </p:txBody>
      </p:sp>
      <p:sp>
        <p:nvSpPr>
          <p:cNvPr id="330770" name="Rectangle 18"/>
          <p:cNvSpPr>
            <a:spLocks noChangeArrowheads="1"/>
          </p:cNvSpPr>
          <p:nvPr/>
        </p:nvSpPr>
        <p:spPr bwMode="auto">
          <a:xfrm>
            <a:off x="4572000" y="3581400"/>
            <a:ext cx="685800" cy="466725"/>
          </a:xfrm>
          <a:prstGeom prst="rect">
            <a:avLst/>
          </a:prstGeom>
          <a:solidFill>
            <a:schemeClr val="accent1"/>
          </a:solidFill>
          <a:ln w="9525">
            <a:solidFill>
              <a:schemeClr val="tx1"/>
            </a:solidFill>
            <a:miter lim="800000"/>
            <a:headEnd/>
            <a:tailEnd/>
          </a:ln>
          <a:effectLst/>
        </p:spPr>
        <p:txBody>
          <a:bodyPr anchor="ctr">
            <a:spAutoFit/>
          </a:bodyPr>
          <a:lstStyle/>
          <a:p>
            <a:pPr algn="ctr">
              <a:spcBef>
                <a:spcPct val="0"/>
              </a:spcBef>
            </a:pPr>
            <a:r>
              <a:rPr lang="en-US" altLang="zh-CN" sz="2000">
                <a:latin typeface="Times New Roman" pitchFamily="18" charset="0"/>
                <a:ea typeface="宋体" pitchFamily="2" charset="-122"/>
              </a:rPr>
              <a:t>ID </a:t>
            </a:r>
            <a:r>
              <a:rPr lang="en-US" altLang="zh-CN" sz="2400">
                <a:latin typeface="Times New Roman" pitchFamily="18" charset="0"/>
                <a:ea typeface="宋体" pitchFamily="2" charset="-122"/>
              </a:rPr>
              <a:t>  </a:t>
            </a:r>
          </a:p>
        </p:txBody>
      </p:sp>
      <p:sp>
        <p:nvSpPr>
          <p:cNvPr id="330771" name="Rectangle 19"/>
          <p:cNvSpPr>
            <a:spLocks noChangeArrowheads="1"/>
          </p:cNvSpPr>
          <p:nvPr/>
        </p:nvSpPr>
        <p:spPr bwMode="auto">
          <a:xfrm>
            <a:off x="5257800" y="3581400"/>
            <a:ext cx="685800" cy="466725"/>
          </a:xfrm>
          <a:prstGeom prst="rect">
            <a:avLst/>
          </a:prstGeom>
          <a:solidFill>
            <a:schemeClr val="accent1"/>
          </a:solidFill>
          <a:ln w="9525">
            <a:solidFill>
              <a:schemeClr val="tx1"/>
            </a:solidFill>
            <a:miter lim="800000"/>
            <a:headEnd/>
            <a:tailEnd/>
          </a:ln>
          <a:effectLst/>
        </p:spPr>
        <p:txBody>
          <a:bodyPr anchor="ctr">
            <a:spAutoFit/>
          </a:bodyPr>
          <a:lstStyle/>
          <a:p>
            <a:pPr algn="ctr">
              <a:spcBef>
                <a:spcPct val="0"/>
              </a:spcBef>
            </a:pPr>
            <a:r>
              <a:rPr lang="en-US" altLang="zh-CN" sz="2000">
                <a:latin typeface="Times New Roman" pitchFamily="18" charset="0"/>
                <a:ea typeface="宋体" pitchFamily="2" charset="-122"/>
              </a:rPr>
              <a:t>EX </a:t>
            </a:r>
            <a:r>
              <a:rPr lang="en-US" altLang="zh-CN" sz="2400">
                <a:latin typeface="Times New Roman" pitchFamily="18" charset="0"/>
                <a:ea typeface="宋体" pitchFamily="2" charset="-122"/>
              </a:rPr>
              <a:t>  </a:t>
            </a:r>
          </a:p>
        </p:txBody>
      </p:sp>
      <p:sp>
        <p:nvSpPr>
          <p:cNvPr id="330772" name="Rectangle 20"/>
          <p:cNvSpPr>
            <a:spLocks noChangeArrowheads="1"/>
          </p:cNvSpPr>
          <p:nvPr/>
        </p:nvSpPr>
        <p:spPr bwMode="auto">
          <a:xfrm>
            <a:off x="5943600" y="3581400"/>
            <a:ext cx="914400" cy="466725"/>
          </a:xfrm>
          <a:prstGeom prst="rect">
            <a:avLst/>
          </a:prstGeom>
          <a:solidFill>
            <a:schemeClr val="accent1"/>
          </a:solidFill>
          <a:ln w="9525">
            <a:solidFill>
              <a:schemeClr val="tx1"/>
            </a:solidFill>
            <a:miter lim="800000"/>
            <a:headEnd/>
            <a:tailEnd/>
          </a:ln>
          <a:effectLst/>
        </p:spPr>
        <p:txBody>
          <a:bodyPr anchor="ctr">
            <a:spAutoFit/>
          </a:bodyPr>
          <a:lstStyle/>
          <a:p>
            <a:pPr algn="ctr">
              <a:spcBef>
                <a:spcPct val="0"/>
              </a:spcBef>
            </a:pPr>
            <a:r>
              <a:rPr lang="en-US" altLang="zh-CN" sz="2000">
                <a:latin typeface="Times New Roman" pitchFamily="18" charset="0"/>
                <a:ea typeface="宋体" pitchFamily="2" charset="-122"/>
              </a:rPr>
              <a:t>MEM </a:t>
            </a:r>
            <a:r>
              <a:rPr lang="en-US" altLang="zh-CN" sz="2400">
                <a:latin typeface="Times New Roman" pitchFamily="18" charset="0"/>
                <a:ea typeface="宋体" pitchFamily="2" charset="-122"/>
              </a:rPr>
              <a:t>  </a:t>
            </a:r>
          </a:p>
        </p:txBody>
      </p:sp>
      <p:sp>
        <p:nvSpPr>
          <p:cNvPr id="330773" name="Rectangle 21"/>
          <p:cNvSpPr>
            <a:spLocks noChangeArrowheads="1"/>
          </p:cNvSpPr>
          <p:nvPr/>
        </p:nvSpPr>
        <p:spPr bwMode="auto">
          <a:xfrm>
            <a:off x="6858000" y="3581400"/>
            <a:ext cx="685800" cy="466725"/>
          </a:xfrm>
          <a:prstGeom prst="rect">
            <a:avLst/>
          </a:prstGeom>
          <a:solidFill>
            <a:schemeClr val="accent1"/>
          </a:solidFill>
          <a:ln w="9525">
            <a:solidFill>
              <a:schemeClr val="tx1"/>
            </a:solidFill>
            <a:miter lim="800000"/>
            <a:headEnd/>
            <a:tailEnd/>
          </a:ln>
          <a:effectLst/>
        </p:spPr>
        <p:txBody>
          <a:bodyPr anchor="ctr">
            <a:spAutoFit/>
          </a:bodyPr>
          <a:lstStyle/>
          <a:p>
            <a:pPr algn="ctr">
              <a:spcBef>
                <a:spcPct val="0"/>
              </a:spcBef>
            </a:pPr>
            <a:r>
              <a:rPr lang="en-US" altLang="zh-CN" sz="2000">
                <a:latin typeface="Times New Roman" pitchFamily="18" charset="0"/>
                <a:ea typeface="宋体" pitchFamily="2" charset="-122"/>
              </a:rPr>
              <a:t>WB </a:t>
            </a:r>
            <a:r>
              <a:rPr lang="en-US" altLang="zh-CN" sz="2400">
                <a:latin typeface="Times New Roman" pitchFamily="18" charset="0"/>
                <a:ea typeface="宋体" pitchFamily="2" charset="-122"/>
              </a:rPr>
              <a:t>  </a:t>
            </a:r>
          </a:p>
        </p:txBody>
      </p:sp>
      <p:sp>
        <p:nvSpPr>
          <p:cNvPr id="330774" name="Rectangle 22"/>
          <p:cNvSpPr>
            <a:spLocks noChangeArrowheads="1"/>
          </p:cNvSpPr>
          <p:nvPr/>
        </p:nvSpPr>
        <p:spPr bwMode="auto">
          <a:xfrm>
            <a:off x="4572000" y="4333875"/>
            <a:ext cx="685800" cy="466725"/>
          </a:xfrm>
          <a:prstGeom prst="rect">
            <a:avLst/>
          </a:prstGeom>
          <a:solidFill>
            <a:schemeClr val="accent1"/>
          </a:solidFill>
          <a:ln w="9525">
            <a:solidFill>
              <a:schemeClr val="tx1"/>
            </a:solidFill>
            <a:miter lim="800000"/>
            <a:headEnd/>
            <a:tailEnd/>
          </a:ln>
          <a:effectLst/>
        </p:spPr>
        <p:txBody>
          <a:bodyPr anchor="ctr">
            <a:spAutoFit/>
          </a:bodyPr>
          <a:lstStyle/>
          <a:p>
            <a:pPr algn="ctr">
              <a:spcBef>
                <a:spcPct val="0"/>
              </a:spcBef>
            </a:pPr>
            <a:r>
              <a:rPr lang="en-US" altLang="zh-CN" sz="2000">
                <a:latin typeface="Times New Roman" pitchFamily="18" charset="0"/>
                <a:ea typeface="宋体" pitchFamily="2" charset="-122"/>
              </a:rPr>
              <a:t>IF </a:t>
            </a:r>
            <a:r>
              <a:rPr lang="en-US" altLang="zh-CN" sz="2400">
                <a:latin typeface="Times New Roman" pitchFamily="18" charset="0"/>
                <a:ea typeface="宋体" pitchFamily="2" charset="-122"/>
              </a:rPr>
              <a:t>  </a:t>
            </a:r>
          </a:p>
        </p:txBody>
      </p:sp>
      <p:sp>
        <p:nvSpPr>
          <p:cNvPr id="330775" name="Rectangle 23"/>
          <p:cNvSpPr>
            <a:spLocks noChangeArrowheads="1"/>
          </p:cNvSpPr>
          <p:nvPr/>
        </p:nvSpPr>
        <p:spPr bwMode="auto">
          <a:xfrm>
            <a:off x="5257800" y="4333875"/>
            <a:ext cx="685800" cy="466725"/>
          </a:xfrm>
          <a:prstGeom prst="rect">
            <a:avLst/>
          </a:prstGeom>
          <a:solidFill>
            <a:schemeClr val="accent1"/>
          </a:solidFill>
          <a:ln w="9525">
            <a:solidFill>
              <a:schemeClr val="tx1"/>
            </a:solidFill>
            <a:miter lim="800000"/>
            <a:headEnd/>
            <a:tailEnd/>
          </a:ln>
          <a:effectLst/>
        </p:spPr>
        <p:txBody>
          <a:bodyPr anchor="ctr">
            <a:spAutoFit/>
          </a:bodyPr>
          <a:lstStyle/>
          <a:p>
            <a:pPr algn="ctr">
              <a:spcBef>
                <a:spcPct val="0"/>
              </a:spcBef>
            </a:pPr>
            <a:r>
              <a:rPr lang="en-US" altLang="zh-CN" sz="2000">
                <a:latin typeface="Times New Roman" pitchFamily="18" charset="0"/>
                <a:ea typeface="宋体" pitchFamily="2" charset="-122"/>
              </a:rPr>
              <a:t>ID </a:t>
            </a:r>
            <a:r>
              <a:rPr lang="en-US" altLang="zh-CN" sz="2400">
                <a:latin typeface="Times New Roman" pitchFamily="18" charset="0"/>
                <a:ea typeface="宋体" pitchFamily="2" charset="-122"/>
              </a:rPr>
              <a:t>  </a:t>
            </a:r>
          </a:p>
        </p:txBody>
      </p:sp>
      <p:sp>
        <p:nvSpPr>
          <p:cNvPr id="330776" name="Rectangle 24"/>
          <p:cNvSpPr>
            <a:spLocks noChangeArrowheads="1"/>
          </p:cNvSpPr>
          <p:nvPr/>
        </p:nvSpPr>
        <p:spPr bwMode="auto">
          <a:xfrm>
            <a:off x="5943600" y="4333875"/>
            <a:ext cx="685800" cy="466725"/>
          </a:xfrm>
          <a:prstGeom prst="rect">
            <a:avLst/>
          </a:prstGeom>
          <a:solidFill>
            <a:schemeClr val="accent1"/>
          </a:solidFill>
          <a:ln w="9525">
            <a:solidFill>
              <a:schemeClr val="tx1"/>
            </a:solidFill>
            <a:miter lim="800000"/>
            <a:headEnd/>
            <a:tailEnd/>
          </a:ln>
          <a:effectLst/>
        </p:spPr>
        <p:txBody>
          <a:bodyPr anchor="ctr">
            <a:spAutoFit/>
          </a:bodyPr>
          <a:lstStyle/>
          <a:p>
            <a:pPr algn="ctr">
              <a:spcBef>
                <a:spcPct val="0"/>
              </a:spcBef>
            </a:pPr>
            <a:r>
              <a:rPr lang="en-US" altLang="zh-CN" sz="2000">
                <a:latin typeface="Times New Roman" pitchFamily="18" charset="0"/>
                <a:ea typeface="宋体" pitchFamily="2" charset="-122"/>
              </a:rPr>
              <a:t>EX </a:t>
            </a:r>
            <a:r>
              <a:rPr lang="en-US" altLang="zh-CN" sz="2400">
                <a:latin typeface="Times New Roman" pitchFamily="18" charset="0"/>
                <a:ea typeface="宋体" pitchFamily="2" charset="-122"/>
              </a:rPr>
              <a:t>  </a:t>
            </a:r>
          </a:p>
        </p:txBody>
      </p:sp>
      <p:sp>
        <p:nvSpPr>
          <p:cNvPr id="330777" name="Rectangle 25"/>
          <p:cNvSpPr>
            <a:spLocks noChangeArrowheads="1"/>
          </p:cNvSpPr>
          <p:nvPr/>
        </p:nvSpPr>
        <p:spPr bwMode="auto">
          <a:xfrm>
            <a:off x="6629400" y="4333875"/>
            <a:ext cx="914400" cy="466725"/>
          </a:xfrm>
          <a:prstGeom prst="rect">
            <a:avLst/>
          </a:prstGeom>
          <a:solidFill>
            <a:schemeClr val="accent1"/>
          </a:solidFill>
          <a:ln w="9525">
            <a:solidFill>
              <a:schemeClr val="tx1"/>
            </a:solidFill>
            <a:miter lim="800000"/>
            <a:headEnd/>
            <a:tailEnd/>
          </a:ln>
          <a:effectLst/>
        </p:spPr>
        <p:txBody>
          <a:bodyPr anchor="ctr">
            <a:spAutoFit/>
          </a:bodyPr>
          <a:lstStyle/>
          <a:p>
            <a:pPr algn="ctr">
              <a:spcBef>
                <a:spcPct val="0"/>
              </a:spcBef>
            </a:pPr>
            <a:r>
              <a:rPr lang="en-US" altLang="zh-CN" sz="2000">
                <a:latin typeface="Times New Roman" pitchFamily="18" charset="0"/>
                <a:ea typeface="宋体" pitchFamily="2" charset="-122"/>
              </a:rPr>
              <a:t>MEM </a:t>
            </a:r>
            <a:r>
              <a:rPr lang="en-US" altLang="zh-CN" sz="2400">
                <a:latin typeface="Times New Roman" pitchFamily="18" charset="0"/>
                <a:ea typeface="宋体" pitchFamily="2" charset="-122"/>
              </a:rPr>
              <a:t>  </a:t>
            </a:r>
          </a:p>
        </p:txBody>
      </p:sp>
      <p:sp>
        <p:nvSpPr>
          <p:cNvPr id="330778" name="Rectangle 26"/>
          <p:cNvSpPr>
            <a:spLocks noChangeArrowheads="1"/>
          </p:cNvSpPr>
          <p:nvPr/>
        </p:nvSpPr>
        <p:spPr bwMode="auto">
          <a:xfrm>
            <a:off x="7543800" y="4333875"/>
            <a:ext cx="685800" cy="466725"/>
          </a:xfrm>
          <a:prstGeom prst="rect">
            <a:avLst/>
          </a:prstGeom>
          <a:solidFill>
            <a:schemeClr val="accent1"/>
          </a:solidFill>
          <a:ln w="9525">
            <a:solidFill>
              <a:schemeClr val="tx1"/>
            </a:solidFill>
            <a:miter lim="800000"/>
            <a:headEnd/>
            <a:tailEnd/>
          </a:ln>
          <a:effectLst/>
        </p:spPr>
        <p:txBody>
          <a:bodyPr anchor="ctr">
            <a:spAutoFit/>
          </a:bodyPr>
          <a:lstStyle/>
          <a:p>
            <a:pPr algn="ctr">
              <a:spcBef>
                <a:spcPct val="0"/>
              </a:spcBef>
            </a:pPr>
            <a:r>
              <a:rPr lang="en-US" altLang="zh-CN" sz="2000">
                <a:latin typeface="Times New Roman" pitchFamily="18" charset="0"/>
                <a:ea typeface="宋体" pitchFamily="2" charset="-122"/>
              </a:rPr>
              <a:t>WB </a:t>
            </a:r>
            <a:r>
              <a:rPr lang="en-US" altLang="zh-CN" sz="2400">
                <a:latin typeface="Times New Roman" pitchFamily="18" charset="0"/>
                <a:ea typeface="宋体" pitchFamily="2" charset="-122"/>
              </a:rPr>
              <a:t>  </a:t>
            </a:r>
          </a:p>
        </p:txBody>
      </p:sp>
      <p:sp>
        <p:nvSpPr>
          <p:cNvPr id="330779" name="Line 27"/>
          <p:cNvSpPr>
            <a:spLocks noChangeShapeType="1"/>
          </p:cNvSpPr>
          <p:nvPr/>
        </p:nvSpPr>
        <p:spPr bwMode="auto">
          <a:xfrm>
            <a:off x="3886200" y="1600200"/>
            <a:ext cx="0" cy="304800"/>
          </a:xfrm>
          <a:prstGeom prst="line">
            <a:avLst/>
          </a:prstGeom>
          <a:noFill/>
          <a:ln w="38100">
            <a:solidFill>
              <a:srgbClr val="FF3300"/>
            </a:solidFill>
            <a:round/>
            <a:headEnd/>
            <a:tailEnd type="triangle" w="med" len="med"/>
          </a:ln>
          <a:effectLst/>
        </p:spPr>
        <p:txBody>
          <a:bodyPr wrap="none">
            <a:spAutoFit/>
          </a:bodyPr>
          <a:lstStyle/>
          <a:p>
            <a:endParaRPr lang="zh-CN" altLang="en-US"/>
          </a:p>
        </p:txBody>
      </p:sp>
      <p:sp>
        <p:nvSpPr>
          <p:cNvPr id="330780" name="Line 28"/>
          <p:cNvSpPr>
            <a:spLocks noChangeShapeType="1"/>
          </p:cNvSpPr>
          <p:nvPr/>
        </p:nvSpPr>
        <p:spPr bwMode="auto">
          <a:xfrm>
            <a:off x="4343400" y="2362200"/>
            <a:ext cx="228600" cy="381000"/>
          </a:xfrm>
          <a:prstGeom prst="line">
            <a:avLst/>
          </a:prstGeom>
          <a:noFill/>
          <a:ln w="38100">
            <a:solidFill>
              <a:srgbClr val="FF3300"/>
            </a:solidFill>
            <a:round/>
            <a:headEnd/>
            <a:tailEnd type="triangle" w="med" len="med"/>
          </a:ln>
          <a:effectLst/>
        </p:spPr>
        <p:txBody>
          <a:bodyPr wrap="none">
            <a:spAutoFit/>
          </a:bodyPr>
          <a:lstStyle/>
          <a:p>
            <a:endParaRPr lang="zh-CN" altLang="en-US"/>
          </a:p>
        </p:txBody>
      </p:sp>
      <p:sp>
        <p:nvSpPr>
          <p:cNvPr id="330781" name="Line 29"/>
          <p:cNvSpPr>
            <a:spLocks noChangeShapeType="1"/>
          </p:cNvSpPr>
          <p:nvPr/>
        </p:nvSpPr>
        <p:spPr bwMode="auto">
          <a:xfrm>
            <a:off x="4876800" y="3200400"/>
            <a:ext cx="381000" cy="381000"/>
          </a:xfrm>
          <a:prstGeom prst="line">
            <a:avLst/>
          </a:prstGeom>
          <a:noFill/>
          <a:ln w="38100">
            <a:solidFill>
              <a:srgbClr val="FF3300"/>
            </a:solidFill>
            <a:round/>
            <a:headEnd/>
            <a:tailEnd type="triangle" w="med" len="med"/>
          </a:ln>
          <a:effectLst/>
        </p:spPr>
        <p:txBody>
          <a:bodyPr wrap="none">
            <a:spAutoFit/>
          </a:bodyPr>
          <a:lstStyle/>
          <a:p>
            <a:endParaRPr lang="zh-CN" altLang="en-US"/>
          </a:p>
        </p:txBody>
      </p:sp>
      <p:sp>
        <p:nvSpPr>
          <p:cNvPr id="330782" name="Line 30"/>
          <p:cNvSpPr>
            <a:spLocks noChangeShapeType="1"/>
          </p:cNvSpPr>
          <p:nvPr/>
        </p:nvSpPr>
        <p:spPr bwMode="auto">
          <a:xfrm>
            <a:off x="3886200" y="1600200"/>
            <a:ext cx="304800" cy="304800"/>
          </a:xfrm>
          <a:prstGeom prst="line">
            <a:avLst/>
          </a:prstGeom>
          <a:noFill/>
          <a:ln w="9525">
            <a:solidFill>
              <a:schemeClr val="tx1"/>
            </a:solidFill>
            <a:round/>
            <a:headEnd/>
            <a:tailEnd/>
          </a:ln>
          <a:effectLst/>
        </p:spPr>
        <p:txBody>
          <a:bodyPr wrap="none">
            <a:spAutoFit/>
          </a:bodyPr>
          <a:lstStyle/>
          <a:p>
            <a:endParaRPr lang="zh-CN" altLang="en-US"/>
          </a:p>
        </p:txBody>
      </p:sp>
      <p:sp>
        <p:nvSpPr>
          <p:cNvPr id="330783" name="Line 31"/>
          <p:cNvSpPr>
            <a:spLocks noChangeShapeType="1"/>
          </p:cNvSpPr>
          <p:nvPr/>
        </p:nvSpPr>
        <p:spPr bwMode="auto">
          <a:xfrm>
            <a:off x="4419600" y="2362200"/>
            <a:ext cx="304800" cy="381000"/>
          </a:xfrm>
          <a:prstGeom prst="line">
            <a:avLst/>
          </a:prstGeom>
          <a:noFill/>
          <a:ln w="9525">
            <a:solidFill>
              <a:schemeClr val="tx1"/>
            </a:solidFill>
            <a:round/>
            <a:headEnd/>
            <a:tailEnd/>
          </a:ln>
          <a:effectLst/>
        </p:spPr>
        <p:txBody>
          <a:bodyPr wrap="none">
            <a:spAutoFit/>
          </a:bodyPr>
          <a:lstStyle/>
          <a:p>
            <a:endParaRPr lang="zh-CN" altLang="en-US"/>
          </a:p>
        </p:txBody>
      </p:sp>
      <p:sp>
        <p:nvSpPr>
          <p:cNvPr id="330784" name="Line 32"/>
          <p:cNvSpPr>
            <a:spLocks noChangeShapeType="1"/>
          </p:cNvSpPr>
          <p:nvPr/>
        </p:nvSpPr>
        <p:spPr bwMode="auto">
          <a:xfrm>
            <a:off x="5105400" y="3200400"/>
            <a:ext cx="381000" cy="381000"/>
          </a:xfrm>
          <a:prstGeom prst="line">
            <a:avLst/>
          </a:prstGeom>
          <a:noFill/>
          <a:ln w="9525">
            <a:solidFill>
              <a:schemeClr val="tx1"/>
            </a:solidFill>
            <a:round/>
            <a:headEnd/>
            <a:tailEnd/>
          </a:ln>
          <a:effectLst/>
        </p:spPr>
        <p:txBody>
          <a:bodyPr wrap="none">
            <a:spAutoFit/>
          </a:bodyPr>
          <a:lstStyle/>
          <a:p>
            <a:endParaRPr lang="zh-CN" altLang="en-US"/>
          </a:p>
        </p:txBody>
      </p:sp>
      <p:sp>
        <p:nvSpPr>
          <p:cNvPr id="330785" name="Line 33"/>
          <p:cNvSpPr>
            <a:spLocks noChangeShapeType="1"/>
          </p:cNvSpPr>
          <p:nvPr/>
        </p:nvSpPr>
        <p:spPr bwMode="auto">
          <a:xfrm>
            <a:off x="4038600" y="1752600"/>
            <a:ext cx="3124200" cy="0"/>
          </a:xfrm>
          <a:prstGeom prst="line">
            <a:avLst/>
          </a:prstGeom>
          <a:noFill/>
          <a:ln w="9525">
            <a:solidFill>
              <a:schemeClr val="tx1"/>
            </a:solidFill>
            <a:round/>
            <a:headEnd/>
            <a:tailEnd/>
          </a:ln>
          <a:effectLst/>
        </p:spPr>
        <p:txBody>
          <a:bodyPr>
            <a:spAutoFit/>
          </a:bodyPr>
          <a:lstStyle/>
          <a:p>
            <a:endParaRPr lang="zh-CN" altLang="en-US"/>
          </a:p>
        </p:txBody>
      </p:sp>
      <p:sp>
        <p:nvSpPr>
          <p:cNvPr id="330786" name="Text Box 34"/>
          <p:cNvSpPr txBox="1">
            <a:spLocks noChangeArrowheads="1"/>
          </p:cNvSpPr>
          <p:nvPr/>
        </p:nvSpPr>
        <p:spPr bwMode="auto">
          <a:xfrm>
            <a:off x="533400" y="1143000"/>
            <a:ext cx="1676400" cy="641350"/>
          </a:xfrm>
          <a:prstGeom prst="rect">
            <a:avLst/>
          </a:prstGeom>
          <a:noFill/>
          <a:ln w="9525">
            <a:noFill/>
            <a:miter lim="800000"/>
            <a:headEnd/>
            <a:tailEnd/>
          </a:ln>
          <a:effectLst/>
        </p:spPr>
        <p:txBody>
          <a:bodyPr>
            <a:spAutoFit/>
          </a:bodyPr>
          <a:lstStyle/>
          <a:p>
            <a:r>
              <a:rPr lang="en-US" altLang="zh-CN" sz="1800">
                <a:latin typeface="Times New Roman" pitchFamily="18" charset="0"/>
                <a:ea typeface="宋体" pitchFamily="2" charset="-122"/>
              </a:rPr>
              <a:t>ADD R1,R2,R3</a:t>
            </a:r>
          </a:p>
        </p:txBody>
      </p:sp>
      <p:sp>
        <p:nvSpPr>
          <p:cNvPr id="330787" name="Text Box 35"/>
          <p:cNvSpPr txBox="1">
            <a:spLocks noChangeArrowheads="1"/>
          </p:cNvSpPr>
          <p:nvPr/>
        </p:nvSpPr>
        <p:spPr bwMode="auto">
          <a:xfrm>
            <a:off x="533400" y="1919288"/>
            <a:ext cx="1676400" cy="366712"/>
          </a:xfrm>
          <a:prstGeom prst="rect">
            <a:avLst/>
          </a:prstGeom>
          <a:noFill/>
          <a:ln w="9525">
            <a:noFill/>
            <a:miter lim="800000"/>
            <a:headEnd/>
            <a:tailEnd/>
          </a:ln>
          <a:effectLst/>
        </p:spPr>
        <p:txBody>
          <a:bodyPr>
            <a:spAutoFit/>
          </a:bodyPr>
          <a:lstStyle/>
          <a:p>
            <a:r>
              <a:rPr lang="en-US" altLang="zh-CN" sz="1800">
                <a:latin typeface="Times New Roman" pitchFamily="18" charset="0"/>
                <a:ea typeface="宋体" pitchFamily="2" charset="-122"/>
              </a:rPr>
              <a:t>SUB R4,R1,R5</a:t>
            </a:r>
          </a:p>
        </p:txBody>
      </p:sp>
      <p:sp>
        <p:nvSpPr>
          <p:cNvPr id="330788" name="Text Box 36"/>
          <p:cNvSpPr txBox="1">
            <a:spLocks noChangeArrowheads="1"/>
          </p:cNvSpPr>
          <p:nvPr/>
        </p:nvSpPr>
        <p:spPr bwMode="auto">
          <a:xfrm>
            <a:off x="533400" y="2757488"/>
            <a:ext cx="2022475" cy="366712"/>
          </a:xfrm>
          <a:prstGeom prst="rect">
            <a:avLst/>
          </a:prstGeom>
          <a:noFill/>
          <a:ln w="9525">
            <a:noFill/>
            <a:miter lim="800000"/>
            <a:headEnd/>
            <a:tailEnd/>
          </a:ln>
          <a:effectLst/>
        </p:spPr>
        <p:txBody>
          <a:bodyPr>
            <a:spAutoFit/>
          </a:bodyPr>
          <a:lstStyle/>
          <a:p>
            <a:r>
              <a:rPr lang="en-US" altLang="zh-CN" sz="1800">
                <a:latin typeface="Times New Roman" pitchFamily="18" charset="0"/>
                <a:ea typeface="宋体" pitchFamily="2" charset="-122"/>
              </a:rPr>
              <a:t>AND R6,R1,R7</a:t>
            </a:r>
          </a:p>
        </p:txBody>
      </p:sp>
      <p:sp>
        <p:nvSpPr>
          <p:cNvPr id="330789" name="Text Box 37"/>
          <p:cNvSpPr txBox="1">
            <a:spLocks noChangeArrowheads="1"/>
          </p:cNvSpPr>
          <p:nvPr/>
        </p:nvSpPr>
        <p:spPr bwMode="auto">
          <a:xfrm>
            <a:off x="533400" y="3595688"/>
            <a:ext cx="1676400" cy="366712"/>
          </a:xfrm>
          <a:prstGeom prst="rect">
            <a:avLst/>
          </a:prstGeom>
          <a:noFill/>
          <a:ln w="9525">
            <a:noFill/>
            <a:miter lim="800000"/>
            <a:headEnd/>
            <a:tailEnd/>
          </a:ln>
          <a:effectLst/>
        </p:spPr>
        <p:txBody>
          <a:bodyPr>
            <a:spAutoFit/>
          </a:bodyPr>
          <a:lstStyle/>
          <a:p>
            <a:r>
              <a:rPr lang="en-US" altLang="zh-CN" sz="1800">
                <a:latin typeface="Times New Roman" pitchFamily="18" charset="0"/>
                <a:ea typeface="宋体" pitchFamily="2" charset="-122"/>
              </a:rPr>
              <a:t>OR   R8,R1,R9</a:t>
            </a:r>
          </a:p>
        </p:txBody>
      </p:sp>
      <p:sp>
        <p:nvSpPr>
          <p:cNvPr id="330790" name="Text Box 38"/>
          <p:cNvSpPr txBox="1">
            <a:spLocks noChangeArrowheads="1"/>
          </p:cNvSpPr>
          <p:nvPr/>
        </p:nvSpPr>
        <p:spPr bwMode="auto">
          <a:xfrm>
            <a:off x="604838" y="4365625"/>
            <a:ext cx="1951037" cy="366713"/>
          </a:xfrm>
          <a:prstGeom prst="rect">
            <a:avLst/>
          </a:prstGeom>
          <a:noFill/>
          <a:ln w="9525">
            <a:noFill/>
            <a:miter lim="800000"/>
            <a:headEnd/>
            <a:tailEnd/>
          </a:ln>
          <a:effectLst/>
        </p:spPr>
        <p:txBody>
          <a:bodyPr>
            <a:spAutoFit/>
          </a:bodyPr>
          <a:lstStyle/>
          <a:p>
            <a:r>
              <a:rPr lang="en-US" altLang="zh-CN" sz="1800">
                <a:latin typeface="Times New Roman" pitchFamily="18" charset="0"/>
                <a:ea typeface="宋体" pitchFamily="2" charset="-122"/>
              </a:rPr>
              <a:t>XOR R10,R1,R11</a:t>
            </a:r>
          </a:p>
        </p:txBody>
      </p:sp>
      <p:sp>
        <p:nvSpPr>
          <p:cNvPr id="330792" name="Text Box 40"/>
          <p:cNvSpPr txBox="1">
            <a:spLocks noChangeArrowheads="1"/>
          </p:cNvSpPr>
          <p:nvPr/>
        </p:nvSpPr>
        <p:spPr bwMode="auto">
          <a:xfrm>
            <a:off x="6781800" y="1295400"/>
            <a:ext cx="1905000" cy="366713"/>
          </a:xfrm>
          <a:prstGeom prst="rect">
            <a:avLst/>
          </a:prstGeom>
          <a:noFill/>
          <a:ln w="9525">
            <a:noFill/>
            <a:miter lim="800000"/>
            <a:headEnd/>
            <a:tailEnd/>
          </a:ln>
          <a:effectLst/>
        </p:spPr>
        <p:txBody>
          <a:bodyPr>
            <a:spAutoFit/>
          </a:bodyPr>
          <a:lstStyle/>
          <a:p>
            <a:r>
              <a:rPr lang="zh-CN" altLang="en-US" sz="1800">
                <a:latin typeface="Times New Roman" pitchFamily="18" charset="0"/>
                <a:ea typeface="宋体" pitchFamily="2" charset="-122"/>
              </a:rPr>
              <a:t>定向传递</a:t>
            </a:r>
            <a:r>
              <a:rPr lang="en-US" altLang="zh-CN" sz="1800">
                <a:latin typeface="Times New Roman" pitchFamily="18" charset="0"/>
                <a:ea typeface="宋体" pitchFamily="2" charset="-122"/>
              </a:rPr>
              <a:t>R1</a:t>
            </a:r>
            <a:r>
              <a:rPr lang="zh-CN" altLang="en-US" sz="1800">
                <a:latin typeface="Times New Roman" pitchFamily="18" charset="0"/>
                <a:ea typeface="宋体" pitchFamily="2" charset="-122"/>
              </a:rPr>
              <a:t>值</a:t>
            </a:r>
          </a:p>
        </p:txBody>
      </p:sp>
      <p:sp>
        <p:nvSpPr>
          <p:cNvPr id="330793" name="Text Box 41"/>
          <p:cNvSpPr txBox="1">
            <a:spLocks noChangeArrowheads="1"/>
          </p:cNvSpPr>
          <p:nvPr/>
        </p:nvSpPr>
        <p:spPr bwMode="auto">
          <a:xfrm>
            <a:off x="971550" y="188913"/>
            <a:ext cx="6630988" cy="519112"/>
          </a:xfrm>
          <a:prstGeom prst="rect">
            <a:avLst/>
          </a:prstGeom>
          <a:solidFill>
            <a:srgbClr val="99FFCC"/>
          </a:solidFill>
          <a:ln w="9525">
            <a:noFill/>
            <a:miter lim="800000"/>
            <a:headEnd/>
            <a:tailEnd/>
          </a:ln>
          <a:effectLst/>
        </p:spPr>
        <p:txBody>
          <a:bodyPr>
            <a:spAutoFit/>
          </a:bodyPr>
          <a:lstStyle/>
          <a:p>
            <a:r>
              <a:rPr lang="zh-CN" altLang="en-US"/>
              <a:t>旁路技术或相关专用通路技术：</a:t>
            </a:r>
            <a:r>
              <a:rPr lang="zh-CN" altLang="en-US">
                <a:latin typeface="Times New Roman" pitchFamily="18" charset="0"/>
                <a:ea typeface="宋体" pitchFamily="2" charset="-122"/>
              </a:rPr>
              <a:t>定向传递</a:t>
            </a:r>
          </a:p>
        </p:txBody>
      </p:sp>
      <p:sp>
        <p:nvSpPr>
          <p:cNvPr id="330794" name="Text Box 42"/>
          <p:cNvSpPr txBox="1">
            <a:spLocks noChangeArrowheads="1"/>
          </p:cNvSpPr>
          <p:nvPr/>
        </p:nvSpPr>
        <p:spPr bwMode="auto">
          <a:xfrm>
            <a:off x="468313" y="5157788"/>
            <a:ext cx="8415337" cy="1373187"/>
          </a:xfrm>
          <a:prstGeom prst="rect">
            <a:avLst/>
          </a:prstGeom>
          <a:noFill/>
          <a:ln w="9525">
            <a:noFill/>
            <a:miter lim="800000"/>
            <a:headEnd/>
            <a:tailEnd/>
          </a:ln>
          <a:effectLst/>
        </p:spPr>
        <p:txBody>
          <a:bodyPr lIns="90000" tIns="46800" rIns="90000" bIns="46800">
            <a:spAutoFit/>
          </a:bodyPr>
          <a:lstStyle/>
          <a:p>
            <a:pPr>
              <a:spcBef>
                <a:spcPct val="15000"/>
              </a:spcBef>
            </a:pPr>
            <a:r>
              <a:rPr lang="zh-CN" altLang="en-US">
                <a:latin typeface="Times New Roman" pitchFamily="18" charset="0"/>
                <a:ea typeface="宋体" pitchFamily="2" charset="-122"/>
              </a:rPr>
              <a:t>原理：</a:t>
            </a:r>
            <a:r>
              <a:rPr lang="zh-CN" altLang="en-US" i="1" u="sng">
                <a:solidFill>
                  <a:srgbClr val="0000FF"/>
                </a:solidFill>
                <a:latin typeface="黑体" pitchFamily="2" charset="-122"/>
              </a:rPr>
              <a:t>设置若干运算结果缓冲寄存器</a:t>
            </a:r>
            <a:r>
              <a:rPr lang="zh-CN" altLang="en-US">
                <a:latin typeface="黑体" pitchFamily="2" charset="-122"/>
              </a:rPr>
              <a:t>，暂时保留运算结果，便于后续指令直接使用，称为“</a:t>
            </a:r>
            <a:r>
              <a:rPr lang="zh-CN" altLang="en-US">
                <a:solidFill>
                  <a:srgbClr val="FF3300"/>
                </a:solidFill>
                <a:latin typeface="黑体" pitchFamily="2" charset="-122"/>
              </a:rPr>
              <a:t>向前</a:t>
            </a:r>
            <a:r>
              <a:rPr lang="zh-CN" altLang="en-US">
                <a:latin typeface="黑体" pitchFamily="2" charset="-122"/>
              </a:rPr>
              <a:t>”或</a:t>
            </a:r>
            <a:r>
              <a:rPr lang="zh-CN" altLang="en-US">
                <a:solidFill>
                  <a:srgbClr val="FF3300"/>
                </a:solidFill>
                <a:latin typeface="黑体" pitchFamily="2" charset="-122"/>
              </a:rPr>
              <a:t>定向传送技术</a:t>
            </a:r>
            <a:r>
              <a:rPr lang="zh-CN" altLang="en-US">
                <a:latin typeface="Times New Roman" pitchFamily="18" charset="0"/>
                <a:ea typeface="宋体" pitchFamily="2" charset="-122"/>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30794"/>
                                        </p:tgtEl>
                                        <p:attrNameLst>
                                          <p:attrName>style.visibility</p:attrName>
                                        </p:attrNameLst>
                                      </p:cBhvr>
                                      <p:to>
                                        <p:strVal val="visible"/>
                                      </p:to>
                                    </p:set>
                                    <p:animEffect transition="in" filter="barn(inHorizontal)">
                                      <p:cBhvr>
                                        <p:cTn id="7" dur="500"/>
                                        <p:tgtEl>
                                          <p:spTgt spid="330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94"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Text Box 2"/>
          <p:cNvSpPr txBox="1">
            <a:spLocks noChangeArrowheads="1"/>
          </p:cNvSpPr>
          <p:nvPr/>
        </p:nvSpPr>
        <p:spPr bwMode="auto">
          <a:xfrm>
            <a:off x="396875" y="4365625"/>
            <a:ext cx="8382000" cy="1800225"/>
          </a:xfrm>
          <a:prstGeom prst="rect">
            <a:avLst/>
          </a:prstGeom>
          <a:noFill/>
          <a:ln w="76200">
            <a:noFill/>
            <a:miter lim="800000"/>
            <a:headEnd/>
            <a:tailEnd/>
          </a:ln>
          <a:effectLst/>
        </p:spPr>
        <p:txBody>
          <a:bodyPr>
            <a:spAutoFit/>
          </a:bodyPr>
          <a:lstStyle/>
          <a:p>
            <a:pPr>
              <a:spcBef>
                <a:spcPct val="15000"/>
              </a:spcBef>
            </a:pPr>
            <a:r>
              <a:rPr lang="en-US" altLang="zh-CN">
                <a:effectLst>
                  <a:outerShdw blurRad="38100" dist="38100" dir="2700000" algn="tl">
                    <a:srgbClr val="C0C0C0"/>
                  </a:outerShdw>
                </a:effectLst>
                <a:ea typeface="宋体" pitchFamily="2" charset="-122"/>
              </a:rPr>
              <a:t>   </a:t>
            </a:r>
            <a:r>
              <a:rPr lang="zh-CN" altLang="en-US">
                <a:effectLst>
                  <a:outerShdw blurRad="38100" dist="38100" dir="2700000" algn="tl">
                    <a:srgbClr val="C0C0C0"/>
                  </a:outerShdw>
                </a:effectLst>
                <a:ea typeface="宋体" pitchFamily="2" charset="-122"/>
              </a:rPr>
              <a:t>（</a:t>
            </a:r>
            <a:r>
              <a:rPr lang="en-US" altLang="zh-CN">
                <a:effectLst>
                  <a:outerShdw blurRad="38100" dist="38100" dir="2700000" algn="tl">
                    <a:srgbClr val="C0C0C0"/>
                  </a:outerShdw>
                </a:effectLst>
                <a:ea typeface="宋体" pitchFamily="2" charset="-122"/>
              </a:rPr>
              <a:t>2</a:t>
            </a:r>
            <a:r>
              <a:rPr lang="zh-CN" altLang="en-US">
                <a:effectLst>
                  <a:outerShdw blurRad="38100" dist="38100" dir="2700000" algn="tl">
                    <a:srgbClr val="C0C0C0"/>
                  </a:outerShdw>
                </a:effectLst>
                <a:ea typeface="宋体" pitchFamily="2" charset="-122"/>
              </a:rPr>
              <a:t>）</a:t>
            </a:r>
            <a:r>
              <a:rPr lang="zh-CN" altLang="en-US">
                <a:solidFill>
                  <a:srgbClr val="0000FF"/>
                </a:solidFill>
                <a:effectLst>
                  <a:outerShdw blurRad="38100" dist="38100" dir="2700000" algn="tl">
                    <a:srgbClr val="C0C0C0"/>
                  </a:outerShdw>
                </a:effectLst>
                <a:ea typeface="方正姚体" pitchFamily="2" charset="-122"/>
              </a:rPr>
              <a:t>转移预测法</a:t>
            </a:r>
            <a:r>
              <a:rPr lang="zh-CN" altLang="en-US">
                <a:effectLst>
                  <a:outerShdw blurRad="38100" dist="38100" dir="2700000" algn="tl">
                    <a:srgbClr val="C0C0C0"/>
                  </a:outerShdw>
                </a:effectLst>
                <a:ea typeface="宋体" pitchFamily="2" charset="-122"/>
              </a:rPr>
              <a:t>：</a:t>
            </a:r>
            <a:r>
              <a:rPr lang="zh-CN" altLang="en-US">
                <a:effectLst>
                  <a:outerShdw blurRad="38100" dist="38100" dir="2700000" algn="tl">
                    <a:srgbClr val="C0C0C0"/>
                  </a:outerShdw>
                </a:effectLst>
              </a:rPr>
              <a:t>用硬件方法实现，</a:t>
            </a:r>
            <a:r>
              <a:rPr lang="zh-CN" altLang="en-US" i="1" u="sng">
                <a:solidFill>
                  <a:srgbClr val="FF3300"/>
                </a:solidFill>
                <a:effectLst>
                  <a:outerShdw blurRad="38100" dist="38100" dir="2700000" algn="tl">
                    <a:srgbClr val="C0C0C0"/>
                  </a:outerShdw>
                </a:effectLst>
              </a:rPr>
              <a:t>依据指令过去的行为来预测将来的行为</a:t>
            </a:r>
            <a:r>
              <a:rPr lang="zh-CN" altLang="en-US">
                <a:effectLst>
                  <a:outerShdw blurRad="38100" dist="38100" dir="2700000" algn="tl">
                    <a:srgbClr val="C0C0C0"/>
                  </a:outerShdw>
                </a:effectLst>
              </a:rPr>
              <a:t>。通过使用</a:t>
            </a:r>
            <a:r>
              <a:rPr lang="zh-CN" altLang="en-US" i="1" u="sng">
                <a:solidFill>
                  <a:srgbClr val="FF3300"/>
                </a:solidFill>
                <a:effectLst>
                  <a:outerShdw blurRad="38100" dist="38100" dir="2700000" algn="tl">
                    <a:srgbClr val="C0C0C0"/>
                  </a:outerShdw>
                </a:effectLst>
              </a:rPr>
              <a:t>转移取</a:t>
            </a:r>
            <a:r>
              <a:rPr lang="zh-CN" altLang="en-US">
                <a:effectLst>
                  <a:outerShdw blurRad="38100" dist="38100" dir="2700000" algn="tl">
                    <a:srgbClr val="C0C0C0"/>
                  </a:outerShdw>
                </a:effectLst>
              </a:rPr>
              <a:t>和</a:t>
            </a:r>
            <a:r>
              <a:rPr lang="zh-CN" altLang="en-US" i="1" u="sng">
                <a:solidFill>
                  <a:srgbClr val="FF3300"/>
                </a:solidFill>
                <a:effectLst>
                  <a:outerShdw blurRad="38100" dist="38100" dir="2700000" algn="tl">
                    <a:srgbClr val="C0C0C0"/>
                  </a:outerShdw>
                </a:effectLst>
              </a:rPr>
              <a:t>顺序取</a:t>
            </a:r>
            <a:r>
              <a:rPr lang="zh-CN" altLang="en-US">
                <a:effectLst>
                  <a:outerShdw blurRad="38100" dist="38100" dir="2700000" algn="tl">
                    <a:srgbClr val="C0C0C0"/>
                  </a:outerShdw>
                </a:effectLst>
              </a:rPr>
              <a:t>两路指令预取队列以及目标指令</a:t>
            </a:r>
            <a:r>
              <a:rPr lang="en-US" altLang="zh-CN">
                <a:effectLst>
                  <a:outerShdw blurRad="38100" dist="38100" dir="2700000" algn="tl">
                    <a:srgbClr val="C0C0C0"/>
                  </a:outerShdw>
                </a:effectLst>
              </a:rPr>
              <a:t>cache</a:t>
            </a:r>
            <a:r>
              <a:rPr lang="zh-CN" altLang="en-US">
                <a:effectLst>
                  <a:outerShdw blurRad="38100" dist="38100" dir="2700000" algn="tl">
                    <a:srgbClr val="C0C0C0"/>
                  </a:outerShdw>
                </a:effectLst>
              </a:rPr>
              <a:t>。可将转移预测提前到取指阶段进行，以获取得良好的效果</a:t>
            </a:r>
            <a:r>
              <a:rPr lang="zh-CN" altLang="en-US">
                <a:effectLst>
                  <a:outerShdw blurRad="38100" dist="38100" dir="2700000" algn="tl">
                    <a:srgbClr val="C0C0C0"/>
                  </a:outerShdw>
                </a:effectLst>
                <a:ea typeface="宋体" pitchFamily="2" charset="-122"/>
              </a:rPr>
              <a:t>。</a:t>
            </a:r>
            <a:endParaRPr lang="zh-CN" altLang="en-US">
              <a:effectLst>
                <a:outerShdw blurRad="38100" dist="38100" dir="2700000" algn="tl">
                  <a:srgbClr val="C0C0C0"/>
                </a:outerShdw>
              </a:effectLst>
            </a:endParaRPr>
          </a:p>
        </p:txBody>
      </p:sp>
      <p:sp>
        <p:nvSpPr>
          <p:cNvPr id="356355" name="Text Box 3"/>
          <p:cNvSpPr txBox="1">
            <a:spLocks noChangeArrowheads="1"/>
          </p:cNvSpPr>
          <p:nvPr/>
        </p:nvSpPr>
        <p:spPr bwMode="auto">
          <a:xfrm>
            <a:off x="396875" y="2312988"/>
            <a:ext cx="8458200" cy="1882696"/>
          </a:xfrm>
          <a:prstGeom prst="rect">
            <a:avLst/>
          </a:prstGeom>
          <a:noFill/>
          <a:ln w="9525">
            <a:noFill/>
            <a:miter lim="800000"/>
            <a:headEnd/>
            <a:tailEnd/>
          </a:ln>
          <a:effectLst/>
        </p:spPr>
        <p:txBody>
          <a:bodyPr lIns="90000" tIns="46800" rIns="90000" bIns="46800">
            <a:spAutoFit/>
          </a:bodyPr>
          <a:lstStyle/>
          <a:p>
            <a:pPr>
              <a:spcBef>
                <a:spcPct val="15000"/>
              </a:spcBef>
            </a:pPr>
            <a:r>
              <a:rPr lang="zh-CN" altLang="en-US" dirty="0">
                <a:solidFill>
                  <a:srgbClr val="CC3300"/>
                </a:solidFill>
                <a:effectLst>
                  <a:outerShdw blurRad="38100" dist="38100" dir="2700000" algn="tl">
                    <a:srgbClr val="C0C0C0"/>
                  </a:outerShdw>
                </a:effectLst>
                <a:latin typeface="Times New Roman" pitchFamily="18" charset="0"/>
                <a:ea typeface="方正姚体" pitchFamily="2" charset="-122"/>
              </a:rPr>
              <a:t>解决方法</a:t>
            </a:r>
            <a:r>
              <a:rPr lang="zh-CN" altLang="en-US" dirty="0">
                <a:effectLst>
                  <a:outerShdw blurRad="38100" dist="38100" dir="2700000" algn="tl">
                    <a:srgbClr val="C0C0C0"/>
                  </a:outerShdw>
                </a:effectLst>
                <a:latin typeface="Times New Roman" pitchFamily="18" charset="0"/>
                <a:ea typeface="宋体" pitchFamily="2" charset="-122"/>
              </a:rPr>
              <a:t>：</a:t>
            </a:r>
          </a:p>
          <a:p>
            <a:pPr>
              <a:spcBef>
                <a:spcPct val="15000"/>
              </a:spcBef>
            </a:pPr>
            <a:r>
              <a:rPr lang="zh-CN" altLang="en-US" dirty="0">
                <a:effectLst>
                  <a:outerShdw blurRad="38100" dist="38100" dir="2700000" algn="tl">
                    <a:srgbClr val="C0C0C0"/>
                  </a:outerShdw>
                </a:effectLst>
                <a:latin typeface="Times New Roman" pitchFamily="18" charset="0"/>
                <a:ea typeface="宋体" pitchFamily="2" charset="-122"/>
              </a:rPr>
              <a:t>   （</a:t>
            </a:r>
            <a:r>
              <a:rPr lang="en-US" altLang="zh-CN" dirty="0">
                <a:effectLst>
                  <a:outerShdw blurRad="38100" dist="38100" dir="2700000" algn="tl">
                    <a:srgbClr val="C0C0C0"/>
                  </a:outerShdw>
                </a:effectLst>
                <a:latin typeface="Times New Roman" pitchFamily="18" charset="0"/>
                <a:ea typeface="宋体" pitchFamily="2" charset="-122"/>
              </a:rPr>
              <a:t>1</a:t>
            </a:r>
            <a:r>
              <a:rPr lang="zh-CN" altLang="en-US" dirty="0">
                <a:effectLst>
                  <a:outerShdw blurRad="38100" dist="38100" dir="2700000" algn="tl">
                    <a:srgbClr val="C0C0C0"/>
                  </a:outerShdw>
                </a:effectLst>
                <a:latin typeface="Times New Roman" pitchFamily="18" charset="0"/>
                <a:ea typeface="宋体" pitchFamily="2" charset="-122"/>
              </a:rPr>
              <a:t>）</a:t>
            </a:r>
            <a:r>
              <a:rPr lang="zh-CN" altLang="en-US" dirty="0">
                <a:solidFill>
                  <a:srgbClr val="0000FF"/>
                </a:solidFill>
                <a:effectLst>
                  <a:outerShdw blurRad="38100" dist="38100" dir="2700000" algn="tl">
                    <a:srgbClr val="C0C0C0"/>
                  </a:outerShdw>
                </a:effectLst>
                <a:latin typeface="Times New Roman" pitchFamily="18" charset="0"/>
                <a:ea typeface="方正姚体" pitchFamily="2" charset="-122"/>
              </a:rPr>
              <a:t>延迟转移法</a:t>
            </a:r>
            <a:r>
              <a:rPr lang="zh-CN" altLang="en-US" dirty="0">
                <a:effectLst>
                  <a:outerShdw blurRad="38100" dist="38100" dir="2700000" algn="tl">
                    <a:srgbClr val="C0C0C0"/>
                  </a:outerShdw>
                </a:effectLst>
                <a:latin typeface="Times New Roman" pitchFamily="18" charset="0"/>
                <a:ea typeface="宋体" pitchFamily="2" charset="-122"/>
              </a:rPr>
              <a:t>：</a:t>
            </a:r>
            <a:r>
              <a:rPr lang="zh-CN" altLang="en-US" i="1" u="sng" dirty="0">
                <a:solidFill>
                  <a:srgbClr val="FF3300"/>
                </a:solidFill>
                <a:effectLst>
                  <a:outerShdw blurRad="38100" dist="38100" dir="2700000" algn="tl">
                    <a:srgbClr val="C0C0C0"/>
                  </a:outerShdw>
                </a:effectLst>
                <a:latin typeface="Times New Roman" pitchFamily="18" charset="0"/>
              </a:rPr>
              <a:t>由编译程序重排指令序列来实现</a:t>
            </a:r>
            <a:r>
              <a:rPr lang="zh-CN" altLang="en-US" dirty="0">
                <a:effectLst>
                  <a:outerShdw blurRad="38100" dist="38100" dir="2700000" algn="tl">
                    <a:srgbClr val="C0C0C0"/>
                  </a:outerShdw>
                </a:effectLst>
                <a:latin typeface="Times New Roman" pitchFamily="18" charset="0"/>
              </a:rPr>
              <a:t>。基本思想是“</a:t>
            </a:r>
            <a:r>
              <a:rPr lang="zh-CN" altLang="en-US" i="1" u="sng" dirty="0">
                <a:solidFill>
                  <a:srgbClr val="FF3300"/>
                </a:solidFill>
                <a:effectLst>
                  <a:outerShdw blurRad="38100" dist="38100" dir="2700000" algn="tl">
                    <a:srgbClr val="C0C0C0"/>
                  </a:outerShdw>
                </a:effectLst>
                <a:latin typeface="Times New Roman" pitchFamily="18" charset="0"/>
              </a:rPr>
              <a:t>先执行再转移</a:t>
            </a:r>
            <a:r>
              <a:rPr lang="zh-CN" altLang="en-US" dirty="0">
                <a:effectLst>
                  <a:outerShdw blurRad="38100" dist="38100" dir="2700000" algn="tl">
                    <a:srgbClr val="C0C0C0"/>
                  </a:outerShdw>
                </a:effectLst>
                <a:latin typeface="Times New Roman" pitchFamily="18" charset="0"/>
              </a:rPr>
              <a:t>”；使延迟的时间得到有效利用</a:t>
            </a:r>
            <a:r>
              <a:rPr lang="zh-CN" altLang="en-US" dirty="0">
                <a:effectLst>
                  <a:outerShdw blurRad="38100" dist="38100" dir="2700000" algn="tl">
                    <a:srgbClr val="C0C0C0"/>
                  </a:outerShdw>
                </a:effectLst>
                <a:latin typeface="Times New Roman" pitchFamily="18" charset="0"/>
                <a:ea typeface="宋体" pitchFamily="2" charset="-122"/>
              </a:rPr>
              <a:t>。   </a:t>
            </a:r>
          </a:p>
        </p:txBody>
      </p:sp>
      <p:sp>
        <p:nvSpPr>
          <p:cNvPr id="356356" name="Text Box 4"/>
          <p:cNvSpPr txBox="1">
            <a:spLocks noChangeArrowheads="1"/>
          </p:cNvSpPr>
          <p:nvPr/>
        </p:nvSpPr>
        <p:spPr bwMode="auto">
          <a:xfrm>
            <a:off x="381000" y="247650"/>
            <a:ext cx="8458200" cy="1863725"/>
          </a:xfrm>
          <a:prstGeom prst="rect">
            <a:avLst/>
          </a:prstGeom>
          <a:noFill/>
          <a:ln w="76200">
            <a:noFill/>
            <a:miter lim="800000"/>
            <a:headEnd/>
            <a:tailEnd/>
          </a:ln>
          <a:effectLst/>
        </p:spPr>
        <p:txBody>
          <a:bodyPr>
            <a:spAutoFit/>
          </a:bodyPr>
          <a:lstStyle/>
          <a:p>
            <a:pPr>
              <a:spcBef>
                <a:spcPct val="15000"/>
              </a:spcBef>
            </a:pPr>
            <a:r>
              <a:rPr lang="en-US" altLang="zh-CN">
                <a:solidFill>
                  <a:srgbClr val="0000FF"/>
                </a:solidFill>
                <a:effectLst>
                  <a:outerShdw blurRad="38100" dist="38100" dir="2700000" algn="tl">
                    <a:srgbClr val="C0C0C0"/>
                  </a:outerShdw>
                </a:effectLst>
                <a:latin typeface="Times New Roman" pitchFamily="18" charset="0"/>
                <a:ea typeface="方正姚体" pitchFamily="2" charset="-122"/>
              </a:rPr>
              <a:t>3. </a:t>
            </a:r>
            <a:r>
              <a:rPr lang="zh-CN" altLang="en-US">
                <a:solidFill>
                  <a:srgbClr val="0000FF"/>
                </a:solidFill>
                <a:effectLst>
                  <a:outerShdw blurRad="38100" dist="38100" dir="2700000" algn="tl">
                    <a:srgbClr val="C0C0C0"/>
                  </a:outerShdw>
                </a:effectLst>
                <a:latin typeface="Times New Roman" pitchFamily="18" charset="0"/>
                <a:ea typeface="方正姚体" pitchFamily="2" charset="-122"/>
              </a:rPr>
              <a:t>控制相关</a:t>
            </a:r>
          </a:p>
          <a:p>
            <a:pPr>
              <a:spcBef>
                <a:spcPct val="15000"/>
              </a:spcBef>
            </a:pPr>
            <a:r>
              <a:rPr lang="zh-CN" altLang="en-US">
                <a:effectLst>
                  <a:outerShdw blurRad="38100" dist="38100" dir="2700000" algn="tl">
                    <a:srgbClr val="C0C0C0"/>
                  </a:outerShdw>
                </a:effectLst>
                <a:latin typeface="Times New Roman" pitchFamily="18" charset="0"/>
                <a:ea typeface="宋体" pitchFamily="2" charset="-122"/>
              </a:rPr>
              <a:t>      </a:t>
            </a:r>
            <a:r>
              <a:rPr lang="zh-CN" altLang="en-US" i="1" u="sng">
                <a:solidFill>
                  <a:srgbClr val="008000"/>
                </a:solidFill>
                <a:effectLst>
                  <a:outerShdw blurRad="38100" dist="38100" dir="2700000" algn="tl">
                    <a:srgbClr val="C0C0C0"/>
                  </a:outerShdw>
                </a:effectLst>
                <a:latin typeface="Times New Roman" pitchFamily="18" charset="0"/>
              </a:rPr>
              <a:t>由转移指令引起</a:t>
            </a:r>
            <a:r>
              <a:rPr lang="zh-CN" altLang="en-US">
                <a:effectLst>
                  <a:outerShdw blurRad="38100" dist="38100" dir="2700000" algn="tl">
                    <a:srgbClr val="C0C0C0"/>
                  </a:outerShdw>
                </a:effectLst>
                <a:latin typeface="Times New Roman" pitchFamily="18" charset="0"/>
              </a:rPr>
              <a:t>。当执行转移指令时，依据转移条件的产生结果，可能为顺序取下条指令；也可能转移到目标地址取指令，从而使流水线断流</a:t>
            </a:r>
            <a:r>
              <a:rPr lang="zh-CN" altLang="en-US">
                <a:effectLst>
                  <a:outerShdw blurRad="38100" dist="38100" dir="2700000" algn="tl">
                    <a:srgbClr val="C0C0C0"/>
                  </a:outerShdw>
                </a:effectLst>
                <a:latin typeface="Times New Roman" pitchFamily="18" charset="0"/>
                <a:ea typeface="宋体" pitchFamily="2" charset="-122"/>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56355"/>
                                        </p:tgtEl>
                                        <p:attrNameLst>
                                          <p:attrName>style.visibility</p:attrName>
                                        </p:attrNameLst>
                                      </p:cBhvr>
                                      <p:to>
                                        <p:strVal val="visible"/>
                                      </p:to>
                                    </p:set>
                                    <p:anim calcmode="lin" valueType="num">
                                      <p:cBhvr>
                                        <p:cTn id="7" dur="500" fill="hold"/>
                                        <p:tgtEl>
                                          <p:spTgt spid="356355"/>
                                        </p:tgtEl>
                                        <p:attrNameLst>
                                          <p:attrName>ppt_w</p:attrName>
                                        </p:attrNameLst>
                                      </p:cBhvr>
                                      <p:tavLst>
                                        <p:tav tm="0">
                                          <p:val>
                                            <p:fltVal val="0"/>
                                          </p:val>
                                        </p:tav>
                                        <p:tav tm="100000">
                                          <p:val>
                                            <p:strVal val="#ppt_w"/>
                                          </p:val>
                                        </p:tav>
                                      </p:tavLst>
                                    </p:anim>
                                    <p:anim calcmode="lin" valueType="num">
                                      <p:cBhvr>
                                        <p:cTn id="8" dur="500" fill="hold"/>
                                        <p:tgtEl>
                                          <p:spTgt spid="35635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56354"/>
                                        </p:tgtEl>
                                        <p:attrNameLst>
                                          <p:attrName>style.visibility</p:attrName>
                                        </p:attrNameLst>
                                      </p:cBhvr>
                                      <p:to>
                                        <p:strVal val="visible"/>
                                      </p:to>
                                    </p:set>
                                    <p:animEffect transition="in" filter="wipe(left)">
                                      <p:cBhvr>
                                        <p:cTn id="13" dur="500"/>
                                        <p:tgtEl>
                                          <p:spTgt spid="356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4" grpId="0" autoUpdateAnimBg="0"/>
      <p:bldP spid="356355"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Text Box 2"/>
          <p:cNvSpPr txBox="1">
            <a:spLocks noChangeArrowheads="1"/>
          </p:cNvSpPr>
          <p:nvPr/>
        </p:nvSpPr>
        <p:spPr bwMode="auto">
          <a:xfrm>
            <a:off x="323850" y="692150"/>
            <a:ext cx="6931025" cy="549275"/>
          </a:xfrm>
          <a:prstGeom prst="rect">
            <a:avLst/>
          </a:prstGeom>
          <a:noFill/>
          <a:ln w="28575">
            <a:noFill/>
            <a:miter lim="800000"/>
            <a:headEnd/>
            <a:tailEnd/>
          </a:ln>
          <a:effectLst/>
        </p:spPr>
        <p:txBody>
          <a:bodyPr lIns="0" tIns="0" rIns="0" bIns="0">
            <a:spAutoFit/>
          </a:bodyPr>
          <a:lstStyle/>
          <a:p>
            <a:pPr>
              <a:defRPr/>
            </a:pPr>
            <a:r>
              <a:rPr kumimoji="1" lang="zh-CN" altLang="en-US" sz="3600" b="1" dirty="0">
                <a:solidFill>
                  <a:srgbClr val="CC3300"/>
                </a:solidFill>
                <a:effectLst>
                  <a:outerShdw blurRad="38100" dist="38100" dir="2700000" algn="tl">
                    <a:srgbClr val="C0C0C0"/>
                  </a:outerShdw>
                </a:effectLst>
                <a:latin typeface="Times New Roman" pitchFamily="18" charset="0"/>
                <a:ea typeface="黑体" pitchFamily="49" charset="-122"/>
              </a:rPr>
              <a:t>流水线中主要问题</a:t>
            </a:r>
          </a:p>
        </p:txBody>
      </p:sp>
      <p:sp>
        <p:nvSpPr>
          <p:cNvPr id="46083" name="Text Box 3"/>
          <p:cNvSpPr txBox="1">
            <a:spLocks noChangeArrowheads="1"/>
          </p:cNvSpPr>
          <p:nvPr/>
        </p:nvSpPr>
        <p:spPr bwMode="auto">
          <a:xfrm>
            <a:off x="395288" y="1628775"/>
            <a:ext cx="8569325" cy="1187450"/>
          </a:xfrm>
          <a:prstGeom prst="rect">
            <a:avLst/>
          </a:prstGeom>
          <a:noFill/>
          <a:ln w="9525">
            <a:noFill/>
            <a:miter lim="800000"/>
            <a:headEnd/>
            <a:tailEnd/>
          </a:ln>
        </p:spPr>
        <p:txBody>
          <a:bodyPr>
            <a:spAutoFit/>
          </a:bodyPr>
          <a:lstStyle/>
          <a:p>
            <a:pPr>
              <a:spcBef>
                <a:spcPct val="50000"/>
              </a:spcBef>
            </a:pPr>
            <a:r>
              <a:rPr lang="zh-CN" altLang="en-US" sz="2400" b="1" dirty="0"/>
              <a:t>（</a:t>
            </a:r>
            <a:r>
              <a:rPr lang="en-US" altLang="zh-CN" sz="2400" b="1" dirty="0"/>
              <a:t>1</a:t>
            </a:r>
            <a:r>
              <a:rPr lang="zh-CN" altLang="en-US" sz="2400" b="1" dirty="0"/>
              <a:t>）资源相关</a:t>
            </a:r>
          </a:p>
          <a:p>
            <a:r>
              <a:rPr lang="zh-CN" altLang="en-US" sz="2400" b="1" dirty="0"/>
              <a:t>解决办法：</a:t>
            </a:r>
            <a:r>
              <a:rPr kumimoji="1" lang="zh-CN" altLang="en-US" sz="2400" b="1" dirty="0"/>
              <a:t> </a:t>
            </a:r>
            <a:r>
              <a:rPr kumimoji="1" lang="en-US" altLang="zh-CN" sz="2400" b="1" dirty="0"/>
              <a:t>a</a:t>
            </a:r>
            <a:r>
              <a:rPr kumimoji="1" lang="zh-CN" altLang="en-US" sz="2400" b="1" dirty="0"/>
              <a:t>）后继指令停顿一拍后再启动。</a:t>
            </a:r>
          </a:p>
          <a:p>
            <a:r>
              <a:rPr kumimoji="1" lang="zh-CN" altLang="en-US" sz="2400" b="1" dirty="0"/>
              <a:t>                   </a:t>
            </a:r>
            <a:r>
              <a:rPr kumimoji="1" lang="en-US" altLang="zh-CN" sz="2400" b="1" dirty="0"/>
              <a:t>b</a:t>
            </a:r>
            <a:r>
              <a:rPr kumimoji="1" lang="zh-CN" altLang="en-US" sz="2400" b="1" dirty="0"/>
              <a:t>）增加相应资源。</a:t>
            </a:r>
          </a:p>
        </p:txBody>
      </p:sp>
      <p:sp>
        <p:nvSpPr>
          <p:cNvPr id="46084" name="Text Box 4"/>
          <p:cNvSpPr txBox="1">
            <a:spLocks noChangeArrowheads="1"/>
          </p:cNvSpPr>
          <p:nvPr/>
        </p:nvSpPr>
        <p:spPr bwMode="auto">
          <a:xfrm>
            <a:off x="395288" y="2997200"/>
            <a:ext cx="8208962" cy="1735138"/>
          </a:xfrm>
          <a:prstGeom prst="rect">
            <a:avLst/>
          </a:prstGeom>
          <a:noFill/>
          <a:ln w="9525">
            <a:noFill/>
            <a:miter lim="800000"/>
            <a:headEnd/>
            <a:tailEnd/>
          </a:ln>
        </p:spPr>
        <p:txBody>
          <a:bodyPr>
            <a:spAutoFit/>
          </a:bodyPr>
          <a:lstStyle/>
          <a:p>
            <a:pPr>
              <a:spcBef>
                <a:spcPct val="50000"/>
              </a:spcBef>
            </a:pPr>
            <a:r>
              <a:rPr lang="zh-CN" altLang="en-US" sz="2400" b="1" dirty="0"/>
              <a:t>（</a:t>
            </a:r>
            <a:r>
              <a:rPr lang="en-US" altLang="zh-CN" sz="2400" b="1" dirty="0"/>
              <a:t>2</a:t>
            </a:r>
            <a:r>
              <a:rPr lang="zh-CN" altLang="en-US" sz="2400" b="1" dirty="0"/>
              <a:t>）数据相关</a:t>
            </a:r>
          </a:p>
          <a:p>
            <a:pPr>
              <a:spcBef>
                <a:spcPct val="50000"/>
              </a:spcBef>
            </a:pPr>
            <a:r>
              <a:rPr lang="zh-CN" altLang="en-US" sz="2400" b="1" dirty="0"/>
              <a:t>类型：先写后读相关、先读后写相关、先写后写相关</a:t>
            </a:r>
          </a:p>
          <a:p>
            <a:r>
              <a:rPr lang="zh-CN" altLang="en-US" sz="2400" b="1" dirty="0"/>
              <a:t>解决办法：</a:t>
            </a:r>
            <a:r>
              <a:rPr lang="en-US" altLang="zh-CN" sz="2400" b="1" dirty="0"/>
              <a:t>a</a:t>
            </a:r>
            <a:r>
              <a:rPr lang="zh-CN" altLang="en-US" sz="2400" b="1" dirty="0"/>
              <a:t>）</a:t>
            </a:r>
            <a:r>
              <a:rPr kumimoji="1" lang="zh-CN" altLang="en-US" sz="2400" b="1" dirty="0"/>
              <a:t>时间推后法</a:t>
            </a:r>
          </a:p>
          <a:p>
            <a:r>
              <a:rPr kumimoji="1" lang="zh-CN" altLang="en-US" sz="2400" b="1" dirty="0"/>
              <a:t>                  </a:t>
            </a:r>
            <a:r>
              <a:rPr kumimoji="1" lang="en-US" altLang="zh-CN" sz="2400" b="1" dirty="0"/>
              <a:t>b</a:t>
            </a:r>
            <a:r>
              <a:rPr kumimoji="1" lang="zh-CN" altLang="en-US" sz="2400" b="1" dirty="0"/>
              <a:t>）旁路技术或相关专用通路技术</a:t>
            </a:r>
          </a:p>
        </p:txBody>
      </p:sp>
      <p:sp>
        <p:nvSpPr>
          <p:cNvPr id="197637" name="Text Box 5"/>
          <p:cNvSpPr txBox="1">
            <a:spLocks noChangeArrowheads="1"/>
          </p:cNvSpPr>
          <p:nvPr/>
        </p:nvSpPr>
        <p:spPr bwMode="auto">
          <a:xfrm>
            <a:off x="395288" y="5157788"/>
            <a:ext cx="4967287" cy="1187450"/>
          </a:xfrm>
          <a:prstGeom prst="rect">
            <a:avLst/>
          </a:prstGeom>
          <a:noFill/>
          <a:ln w="9525">
            <a:noFill/>
            <a:miter lim="800000"/>
            <a:headEnd/>
            <a:tailEnd/>
          </a:ln>
          <a:effectLst/>
        </p:spPr>
        <p:txBody>
          <a:bodyPr>
            <a:spAutoFit/>
          </a:bodyPr>
          <a:lstStyle/>
          <a:p>
            <a:pPr>
              <a:spcBef>
                <a:spcPct val="50000"/>
              </a:spcBef>
              <a:defRPr/>
            </a:pPr>
            <a:r>
              <a:rPr lang="zh-CN" altLang="en-US" sz="2400" b="1">
                <a:latin typeface="Arial" pitchFamily="34" charset="0"/>
                <a:ea typeface="宋体" pitchFamily="2" charset="-122"/>
              </a:rPr>
              <a:t>（</a:t>
            </a:r>
            <a:r>
              <a:rPr lang="en-US" altLang="zh-CN" sz="2400" b="1">
                <a:latin typeface="Arial" pitchFamily="34" charset="0"/>
                <a:ea typeface="宋体" pitchFamily="2" charset="-122"/>
              </a:rPr>
              <a:t>3</a:t>
            </a:r>
            <a:r>
              <a:rPr lang="zh-CN" altLang="en-US" sz="2400" b="1">
                <a:latin typeface="Arial" pitchFamily="34" charset="0"/>
                <a:ea typeface="宋体" pitchFamily="2" charset="-122"/>
              </a:rPr>
              <a:t>）控制相关</a:t>
            </a:r>
          </a:p>
          <a:p>
            <a:pPr>
              <a:defRPr/>
            </a:pPr>
            <a:r>
              <a:rPr lang="zh-CN" altLang="en-US" sz="2400" b="1">
                <a:latin typeface="Arial" pitchFamily="34" charset="0"/>
                <a:ea typeface="宋体" pitchFamily="2" charset="-122"/>
              </a:rPr>
              <a:t>解决办法： </a:t>
            </a:r>
            <a:r>
              <a:rPr lang="en-US" altLang="zh-CN" sz="2400" b="1">
                <a:latin typeface="Arial" pitchFamily="34" charset="0"/>
                <a:ea typeface="宋体" pitchFamily="2" charset="-122"/>
              </a:rPr>
              <a:t>a</a:t>
            </a:r>
            <a:r>
              <a:rPr lang="zh-CN" altLang="en-US" sz="2400" b="1">
                <a:latin typeface="Arial" pitchFamily="34" charset="0"/>
                <a:ea typeface="宋体" pitchFamily="2" charset="-122"/>
              </a:rPr>
              <a:t>）</a:t>
            </a:r>
            <a:r>
              <a:rPr kumimoji="1" lang="zh-CN" altLang="en-US" sz="2400" b="1">
                <a:latin typeface="Arial" pitchFamily="34" charset="0"/>
                <a:ea typeface="宋体" pitchFamily="2" charset="-122"/>
              </a:rPr>
              <a:t>延迟转移法</a:t>
            </a:r>
          </a:p>
          <a:p>
            <a:pPr>
              <a:defRPr/>
            </a:pPr>
            <a:r>
              <a:rPr kumimoji="1" lang="zh-CN" altLang="en-US" sz="2400" b="1">
                <a:solidFill>
                  <a:srgbClr val="0000FF"/>
                </a:solidFill>
                <a:effectLst>
                  <a:outerShdw blurRad="38100" dist="38100" dir="2700000" algn="tl">
                    <a:srgbClr val="C0C0C0"/>
                  </a:outerShdw>
                </a:effectLst>
                <a:latin typeface="Arial" pitchFamily="34" charset="0"/>
                <a:ea typeface="宋体" pitchFamily="2" charset="-122"/>
              </a:rPr>
              <a:t>                   </a:t>
            </a:r>
            <a:r>
              <a:rPr kumimoji="1" lang="en-US" altLang="zh-CN" sz="2400" b="1">
                <a:latin typeface="Arial" pitchFamily="34" charset="0"/>
                <a:ea typeface="宋体" pitchFamily="2" charset="-122"/>
              </a:rPr>
              <a:t>b</a:t>
            </a:r>
            <a:r>
              <a:rPr kumimoji="1" lang="zh-CN" altLang="en-US" sz="2400" b="1">
                <a:latin typeface="Arial" pitchFamily="34" charset="0"/>
                <a:ea typeface="宋体" pitchFamily="2" charset="-122"/>
              </a:rPr>
              <a:t>）转移预测法</a:t>
            </a:r>
          </a:p>
        </p:txBody>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468313" y="765175"/>
            <a:ext cx="8032777" cy="3292475"/>
          </a:xfrm>
          <a:prstGeom prst="rect">
            <a:avLst/>
          </a:prstGeom>
          <a:noFill/>
          <a:ln w="9525">
            <a:noFill/>
            <a:miter lim="800000"/>
            <a:headEnd/>
            <a:tailEnd/>
          </a:ln>
        </p:spPr>
        <p:txBody>
          <a:bodyPr wrap="square">
            <a:spAutoFit/>
          </a:bodyPr>
          <a:lstStyle/>
          <a:p>
            <a:pPr>
              <a:spcBef>
                <a:spcPct val="50000"/>
              </a:spcBef>
            </a:pPr>
            <a:r>
              <a:rPr lang="zh-CN" altLang="en-US" sz="2000" b="1" dirty="0">
                <a:solidFill>
                  <a:srgbClr val="FF3300"/>
                </a:solidFill>
              </a:rPr>
              <a:t>例题：</a:t>
            </a:r>
            <a:r>
              <a:rPr lang="zh-CN" altLang="en-US" sz="2000" b="1" dirty="0"/>
              <a:t>设某处理器有五段指令流水线：</a:t>
            </a:r>
            <a:r>
              <a:rPr lang="en-US" altLang="zh-CN" sz="2000" b="1" dirty="0"/>
              <a:t>IF</a:t>
            </a:r>
            <a:r>
              <a:rPr lang="zh-CN" altLang="en-US" sz="2000" b="1" dirty="0"/>
              <a:t>（取指令）、</a:t>
            </a:r>
            <a:r>
              <a:rPr lang="en-US" altLang="zh-CN" sz="2000" b="1" dirty="0"/>
              <a:t>ID</a:t>
            </a:r>
            <a:r>
              <a:rPr lang="zh-CN" altLang="en-US" sz="2000" b="1" dirty="0"/>
              <a:t>（指令译码及取操作数）、</a:t>
            </a:r>
            <a:r>
              <a:rPr lang="en-US" altLang="zh-CN" sz="2000" b="1" dirty="0"/>
              <a:t>EXE</a:t>
            </a:r>
            <a:r>
              <a:rPr lang="zh-CN" altLang="en-US" sz="2000" b="1" dirty="0"/>
              <a:t>（</a:t>
            </a:r>
            <a:r>
              <a:rPr lang="en-US" altLang="zh-CN" sz="2000" b="1" dirty="0"/>
              <a:t>ALU</a:t>
            </a:r>
            <a:r>
              <a:rPr lang="zh-CN" altLang="en-US" sz="2000" b="1" dirty="0"/>
              <a:t>执行）、</a:t>
            </a:r>
            <a:r>
              <a:rPr lang="en-US" altLang="zh-CN" sz="2000" b="1" dirty="0"/>
              <a:t>MEM</a:t>
            </a:r>
            <a:r>
              <a:rPr lang="zh-CN" altLang="en-US" sz="2000" b="1" dirty="0"/>
              <a:t>（存储器访问）和</a:t>
            </a:r>
            <a:r>
              <a:rPr lang="en-US" altLang="zh-CN" sz="2000" b="1" dirty="0"/>
              <a:t>WB</a:t>
            </a:r>
            <a:r>
              <a:rPr lang="zh-CN" altLang="en-US" sz="2000" b="1" dirty="0"/>
              <a:t>（结果寄存器写回）。现由该处理器执行如下的指令序列：</a:t>
            </a:r>
          </a:p>
          <a:p>
            <a:pPr>
              <a:spcBef>
                <a:spcPct val="50000"/>
              </a:spcBef>
            </a:pPr>
            <a:r>
              <a:rPr lang="en-US" altLang="zh-CN" sz="2000" b="1" dirty="0"/>
              <a:t>(a) SUB R2,R1,R3               ;R</a:t>
            </a:r>
            <a:r>
              <a:rPr lang="en-US" altLang="zh-CN" sz="2000" b="1" baseline="-25000" dirty="0"/>
              <a:t>2</a:t>
            </a:r>
            <a:r>
              <a:rPr lang="en-US" altLang="zh-CN" sz="2000" b="1" dirty="0">
                <a:cs typeface="Arial" charset="0"/>
              </a:rPr>
              <a:t>←R</a:t>
            </a:r>
            <a:r>
              <a:rPr lang="en-US" altLang="zh-CN" sz="2000" b="1" baseline="-25000" dirty="0">
                <a:cs typeface="Arial" charset="0"/>
              </a:rPr>
              <a:t>1</a:t>
            </a:r>
            <a:r>
              <a:rPr lang="en-US" altLang="zh-CN" sz="2000" b="1" dirty="0">
                <a:cs typeface="Arial" charset="0"/>
              </a:rPr>
              <a:t>-R</a:t>
            </a:r>
            <a:r>
              <a:rPr lang="en-US" altLang="zh-CN" sz="2000" b="1" baseline="-25000" dirty="0">
                <a:cs typeface="Arial" charset="0"/>
              </a:rPr>
              <a:t>3</a:t>
            </a:r>
          </a:p>
          <a:p>
            <a:pPr>
              <a:spcBef>
                <a:spcPct val="50000"/>
              </a:spcBef>
            </a:pPr>
            <a:r>
              <a:rPr lang="en-US" altLang="zh-CN" sz="2000" b="1" dirty="0"/>
              <a:t>(b) ADD R12,R2,R5             ;R</a:t>
            </a:r>
            <a:r>
              <a:rPr lang="en-US" altLang="zh-CN" sz="2000" b="1" baseline="-25000" dirty="0">
                <a:cs typeface="Arial" charset="0"/>
              </a:rPr>
              <a:t>12</a:t>
            </a:r>
            <a:r>
              <a:rPr lang="en-US" altLang="zh-CN" sz="2000" b="1" dirty="0"/>
              <a:t>←R</a:t>
            </a:r>
            <a:r>
              <a:rPr lang="en-US" altLang="zh-CN" sz="2000" b="1" baseline="-25000" dirty="0">
                <a:cs typeface="Arial" charset="0"/>
              </a:rPr>
              <a:t>2</a:t>
            </a:r>
            <a:r>
              <a:rPr lang="en-US" altLang="zh-CN" sz="2000" b="1" dirty="0"/>
              <a:t>+R</a:t>
            </a:r>
            <a:r>
              <a:rPr lang="en-US" altLang="zh-CN" sz="2000" b="1" baseline="-25000" dirty="0">
                <a:cs typeface="Arial" charset="0"/>
              </a:rPr>
              <a:t>5</a:t>
            </a:r>
          </a:p>
          <a:p>
            <a:pPr>
              <a:spcBef>
                <a:spcPct val="50000"/>
              </a:spcBef>
            </a:pPr>
            <a:r>
              <a:rPr lang="en-US" altLang="zh-CN" sz="2000" b="1" dirty="0"/>
              <a:t>(c) OR R13,R6,R2                ;R</a:t>
            </a:r>
            <a:r>
              <a:rPr lang="en-US" altLang="zh-CN" sz="2000" b="1" baseline="-25000" dirty="0">
                <a:cs typeface="Arial" charset="0"/>
              </a:rPr>
              <a:t>13</a:t>
            </a:r>
            <a:r>
              <a:rPr lang="en-US" altLang="zh-CN" sz="2000" b="1" dirty="0"/>
              <a:t>←R</a:t>
            </a:r>
            <a:r>
              <a:rPr lang="en-US" altLang="zh-CN" sz="2000" b="1" baseline="-25000" dirty="0">
                <a:cs typeface="Arial" charset="0"/>
              </a:rPr>
              <a:t>6</a:t>
            </a:r>
            <a:r>
              <a:rPr lang="en-US" altLang="zh-CN" sz="2000" b="1" dirty="0"/>
              <a:t> or R</a:t>
            </a:r>
            <a:r>
              <a:rPr lang="en-US" altLang="zh-CN" sz="2000" b="1" baseline="-25000" dirty="0">
                <a:cs typeface="Arial" charset="0"/>
              </a:rPr>
              <a:t>2</a:t>
            </a:r>
          </a:p>
          <a:p>
            <a:pPr>
              <a:spcBef>
                <a:spcPct val="50000"/>
              </a:spcBef>
            </a:pPr>
            <a:r>
              <a:rPr lang="en-US" altLang="zh-CN" sz="2000" b="1" dirty="0"/>
              <a:t>(d) AND R14,R5,R2              ;R</a:t>
            </a:r>
            <a:r>
              <a:rPr lang="en-US" altLang="zh-CN" sz="2000" b="1" baseline="-25000" dirty="0">
                <a:cs typeface="Arial" charset="0"/>
              </a:rPr>
              <a:t>14</a:t>
            </a:r>
            <a:r>
              <a:rPr lang="en-US" altLang="zh-CN" sz="2000" b="1" dirty="0"/>
              <a:t>←R</a:t>
            </a:r>
            <a:r>
              <a:rPr lang="en-US" altLang="zh-CN" sz="2000" b="1" baseline="-25000" dirty="0">
                <a:cs typeface="Arial" charset="0"/>
              </a:rPr>
              <a:t>5</a:t>
            </a:r>
            <a:r>
              <a:rPr lang="en-US" altLang="zh-CN" sz="2000" b="1" dirty="0"/>
              <a:t> and R</a:t>
            </a:r>
            <a:r>
              <a:rPr lang="en-US" altLang="zh-CN" sz="2000" b="1" baseline="-25000" dirty="0">
                <a:cs typeface="Arial" charset="0"/>
              </a:rPr>
              <a:t>2</a:t>
            </a:r>
          </a:p>
          <a:p>
            <a:pPr>
              <a:spcBef>
                <a:spcPct val="50000"/>
              </a:spcBef>
            </a:pPr>
            <a:r>
              <a:rPr lang="en-US" altLang="zh-CN" sz="2000" b="1" dirty="0"/>
              <a:t>(e) ADD R15,R3,R2              ;R</a:t>
            </a:r>
            <a:r>
              <a:rPr lang="en-US" altLang="zh-CN" sz="2000" b="1" baseline="-25000" dirty="0">
                <a:cs typeface="Arial" charset="0"/>
              </a:rPr>
              <a:t>15</a:t>
            </a:r>
            <a:r>
              <a:rPr lang="en-US" altLang="zh-CN" sz="2000" b="1" dirty="0"/>
              <a:t>←R</a:t>
            </a:r>
            <a:r>
              <a:rPr lang="en-US" altLang="zh-CN" sz="2000" b="1" baseline="-25000" dirty="0">
                <a:cs typeface="Arial" charset="0"/>
              </a:rPr>
              <a:t>3</a:t>
            </a:r>
            <a:r>
              <a:rPr lang="en-US" altLang="zh-CN" sz="2000" b="1" dirty="0"/>
              <a:t>+R</a:t>
            </a:r>
            <a:r>
              <a:rPr lang="en-US" altLang="zh-CN" sz="2000" b="1" baseline="-25000" dirty="0">
                <a:cs typeface="Arial" charset="0"/>
              </a:rPr>
              <a:t>2</a:t>
            </a:r>
          </a:p>
        </p:txBody>
      </p:sp>
      <p:sp>
        <p:nvSpPr>
          <p:cNvPr id="47107" name="Text Box 3"/>
          <p:cNvSpPr txBox="1">
            <a:spLocks noChangeArrowheads="1"/>
          </p:cNvSpPr>
          <p:nvPr/>
        </p:nvSpPr>
        <p:spPr bwMode="auto">
          <a:xfrm>
            <a:off x="539750" y="4581525"/>
            <a:ext cx="8135938" cy="2073275"/>
          </a:xfrm>
          <a:prstGeom prst="rect">
            <a:avLst/>
          </a:prstGeom>
          <a:noFill/>
          <a:ln w="9525">
            <a:noFill/>
            <a:miter lim="800000"/>
            <a:headEnd/>
            <a:tailEnd/>
          </a:ln>
        </p:spPr>
        <p:txBody>
          <a:bodyPr>
            <a:spAutoFit/>
          </a:bodyPr>
          <a:lstStyle/>
          <a:p>
            <a:pPr>
              <a:spcBef>
                <a:spcPct val="50000"/>
              </a:spcBef>
            </a:pPr>
            <a:r>
              <a:rPr lang="zh-CN" altLang="en-US" sz="2000" b="1"/>
              <a:t>问</a:t>
            </a:r>
            <a:r>
              <a:rPr lang="zh-CN" altLang="en-US" sz="2000" b="1">
                <a:sym typeface="Wingdings" pitchFamily="2" charset="2"/>
              </a:rPr>
              <a:t>：（</a:t>
            </a:r>
            <a:r>
              <a:rPr lang="en-US" altLang="zh-CN" sz="2000" b="1">
                <a:sym typeface="Wingdings" pitchFamily="2" charset="2"/>
              </a:rPr>
              <a:t>1</a:t>
            </a:r>
            <a:r>
              <a:rPr lang="zh-CN" altLang="en-US" sz="2000" b="1">
                <a:sym typeface="Wingdings" pitchFamily="2" charset="2"/>
              </a:rPr>
              <a:t>）如果不对这些指令之间的数据相关性进行特殊处理而允许这些指令进入流水线，哪些指令将从未准备好数据的</a:t>
            </a:r>
            <a:r>
              <a:rPr lang="en-US" altLang="zh-CN" sz="2000" b="1">
                <a:sym typeface="Wingdings" pitchFamily="2" charset="2"/>
              </a:rPr>
              <a:t>R2</a:t>
            </a:r>
            <a:r>
              <a:rPr lang="zh-CN" altLang="en-US" sz="2000" b="1">
                <a:sym typeface="Wingdings" pitchFamily="2" charset="2"/>
              </a:rPr>
              <a:t>寄存器取到错误的操作数</a:t>
            </a:r>
            <a:r>
              <a:rPr lang="en-US" altLang="zh-CN" sz="2000" b="1">
                <a:sym typeface="Wingdings" pitchFamily="2" charset="2"/>
              </a:rPr>
              <a:t>?</a:t>
            </a:r>
          </a:p>
          <a:p>
            <a:pPr>
              <a:spcBef>
                <a:spcPct val="50000"/>
              </a:spcBef>
            </a:pPr>
            <a:r>
              <a:rPr lang="en-US" altLang="zh-CN" sz="2000" b="1">
                <a:sym typeface="Wingdings" pitchFamily="2" charset="2"/>
              </a:rPr>
              <a:t>       </a:t>
            </a:r>
            <a:r>
              <a:rPr lang="zh-CN" altLang="en-US" sz="2000" b="1">
                <a:sym typeface="Wingdings" pitchFamily="2" charset="2"/>
              </a:rPr>
              <a:t>（</a:t>
            </a:r>
            <a:r>
              <a:rPr lang="en-US" altLang="zh-CN" sz="2000" b="1">
                <a:sym typeface="Wingdings" pitchFamily="2" charset="2"/>
              </a:rPr>
              <a:t>2</a:t>
            </a:r>
            <a:r>
              <a:rPr lang="zh-CN" altLang="en-US" sz="2000" b="1">
                <a:sym typeface="Wingdings" pitchFamily="2" charset="2"/>
              </a:rPr>
              <a:t>）假定采用将相关指令延迟到所需操作数被写回寄存器堆时执行的方式解决数据相关问题，那么处理器执行这五条指令需要占用多少时钟周期？</a:t>
            </a:r>
            <a:endParaRPr lang="zh-CN" altLang="en-US" sz="2000" b="1"/>
          </a:p>
        </p:txBody>
      </p:sp>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395288" y="836613"/>
            <a:ext cx="8353425" cy="701675"/>
          </a:xfrm>
          <a:prstGeom prst="rect">
            <a:avLst/>
          </a:prstGeom>
          <a:noFill/>
          <a:ln w="9525">
            <a:noFill/>
            <a:miter lim="800000"/>
            <a:headEnd/>
            <a:tailEnd/>
          </a:ln>
        </p:spPr>
        <p:txBody>
          <a:bodyPr>
            <a:spAutoFit/>
          </a:bodyPr>
          <a:lstStyle/>
          <a:p>
            <a:pPr>
              <a:spcBef>
                <a:spcPct val="50000"/>
              </a:spcBef>
            </a:pPr>
            <a:r>
              <a:rPr lang="zh-CN" altLang="en-US" sz="2000" b="1"/>
              <a:t>（</a:t>
            </a:r>
            <a:r>
              <a:rPr lang="en-US" altLang="zh-CN" sz="2000" b="1"/>
              <a:t>1</a:t>
            </a:r>
            <a:r>
              <a:rPr lang="zh-CN" altLang="en-US" sz="2000" b="1"/>
              <a:t>）由下表可以看出，如果不采取特殊措施，则指令（</a:t>
            </a:r>
            <a:r>
              <a:rPr lang="en-US" altLang="zh-CN" sz="2000" b="1"/>
              <a:t>b</a:t>
            </a:r>
            <a:r>
              <a:rPr lang="zh-CN" altLang="en-US" sz="2000" b="1"/>
              <a:t>）、（</a:t>
            </a:r>
            <a:r>
              <a:rPr lang="en-US" altLang="zh-CN" sz="2000" b="1"/>
              <a:t>c</a:t>
            </a:r>
            <a:r>
              <a:rPr lang="zh-CN" altLang="en-US" sz="2000" b="1"/>
              <a:t>）、（</a:t>
            </a:r>
            <a:r>
              <a:rPr lang="en-US" altLang="zh-CN" sz="2000" b="1"/>
              <a:t>d</a:t>
            </a:r>
            <a:r>
              <a:rPr lang="zh-CN" altLang="en-US" sz="2000" b="1"/>
              <a:t>）将取到错误的操作数。</a:t>
            </a:r>
          </a:p>
        </p:txBody>
      </p:sp>
      <p:graphicFrame>
        <p:nvGraphicFramePr>
          <p:cNvPr id="199683" name="Group 3"/>
          <p:cNvGraphicFramePr>
            <a:graphicFrameLocks noGrp="1"/>
          </p:cNvGraphicFramePr>
          <p:nvPr>
            <p:ph/>
          </p:nvPr>
        </p:nvGraphicFramePr>
        <p:xfrm>
          <a:off x="468313" y="1773238"/>
          <a:ext cx="8218487" cy="4615182"/>
        </p:xfrm>
        <a:graphic>
          <a:graphicData uri="http://schemas.openxmlformats.org/drawingml/2006/table">
            <a:tbl>
              <a:tblPr/>
              <a:tblGrid>
                <a:gridCol w="822325">
                  <a:extLst>
                    <a:ext uri="{9D8B030D-6E8A-4147-A177-3AD203B41FA5}">
                      <a16:colId xmlns:a16="http://schemas.microsoft.com/office/drawing/2014/main" val="20000"/>
                    </a:ext>
                  </a:extLst>
                </a:gridCol>
                <a:gridCol w="820737">
                  <a:extLst>
                    <a:ext uri="{9D8B030D-6E8A-4147-A177-3AD203B41FA5}">
                      <a16:colId xmlns:a16="http://schemas.microsoft.com/office/drawing/2014/main" val="20001"/>
                    </a:ext>
                  </a:extLst>
                </a:gridCol>
                <a:gridCol w="804863">
                  <a:extLst>
                    <a:ext uri="{9D8B030D-6E8A-4147-A177-3AD203B41FA5}">
                      <a16:colId xmlns:a16="http://schemas.microsoft.com/office/drawing/2014/main" val="20002"/>
                    </a:ext>
                  </a:extLst>
                </a:gridCol>
                <a:gridCol w="839787">
                  <a:extLst>
                    <a:ext uri="{9D8B030D-6E8A-4147-A177-3AD203B41FA5}">
                      <a16:colId xmlns:a16="http://schemas.microsoft.com/office/drawing/2014/main" val="20003"/>
                    </a:ext>
                  </a:extLst>
                </a:gridCol>
                <a:gridCol w="822325">
                  <a:extLst>
                    <a:ext uri="{9D8B030D-6E8A-4147-A177-3AD203B41FA5}">
                      <a16:colId xmlns:a16="http://schemas.microsoft.com/office/drawing/2014/main" val="20004"/>
                    </a:ext>
                  </a:extLst>
                </a:gridCol>
                <a:gridCol w="820738">
                  <a:extLst>
                    <a:ext uri="{9D8B030D-6E8A-4147-A177-3AD203B41FA5}">
                      <a16:colId xmlns:a16="http://schemas.microsoft.com/office/drawing/2014/main" val="20005"/>
                    </a:ext>
                  </a:extLst>
                </a:gridCol>
                <a:gridCol w="822325">
                  <a:extLst>
                    <a:ext uri="{9D8B030D-6E8A-4147-A177-3AD203B41FA5}">
                      <a16:colId xmlns:a16="http://schemas.microsoft.com/office/drawing/2014/main" val="20006"/>
                    </a:ext>
                  </a:extLst>
                </a:gridCol>
                <a:gridCol w="822325">
                  <a:extLst>
                    <a:ext uri="{9D8B030D-6E8A-4147-A177-3AD203B41FA5}">
                      <a16:colId xmlns:a16="http://schemas.microsoft.com/office/drawing/2014/main" val="20007"/>
                    </a:ext>
                  </a:extLst>
                </a:gridCol>
                <a:gridCol w="820737">
                  <a:extLst>
                    <a:ext uri="{9D8B030D-6E8A-4147-A177-3AD203B41FA5}">
                      <a16:colId xmlns:a16="http://schemas.microsoft.com/office/drawing/2014/main" val="20008"/>
                    </a:ext>
                  </a:extLst>
                </a:gridCol>
                <a:gridCol w="822325">
                  <a:extLst>
                    <a:ext uri="{9D8B030D-6E8A-4147-A177-3AD203B41FA5}">
                      <a16:colId xmlns:a16="http://schemas.microsoft.com/office/drawing/2014/main" val="20009"/>
                    </a:ext>
                  </a:extLst>
                </a:gridCol>
              </a:tblGrid>
              <a:tr h="506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a:ln>
                            <a:noFill/>
                          </a:ln>
                          <a:solidFill>
                            <a:schemeClr val="tx1"/>
                          </a:solidFill>
                          <a:effectLst/>
                          <a:latin typeface="Arial" pitchFamily="34" charset="0"/>
                          <a:ea typeface="宋体" pitchFamily="2" charset="-122"/>
                        </a:rPr>
                        <a:t>时钟周期</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95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SUB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IF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FF3300"/>
                          </a:solidFill>
                          <a:effectLst/>
                          <a:latin typeface="Arial" pitchFamily="34" charset="0"/>
                          <a:ea typeface="宋体" pitchFamily="2" charset="-122"/>
                        </a:rPr>
                        <a: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EXE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WB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95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ADD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FF3300"/>
                          </a:solidFill>
                          <a:effectLst/>
                          <a:latin typeface="Arial" pitchFamily="34" charset="0"/>
                          <a:ea typeface="宋体" pitchFamily="2" charset="-122"/>
                        </a:rPr>
                        <a: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EXE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WB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93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FF3300"/>
                          </a:solidFill>
                          <a:effectLst/>
                          <a:latin typeface="Arial" pitchFamily="34" charset="0"/>
                          <a:ea typeface="宋体" pitchFamily="2" charset="-122"/>
                        </a:rPr>
                        <a: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EXE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WB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95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AND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FF3300"/>
                          </a:solidFill>
                          <a:effectLst/>
                          <a:latin typeface="Arial" pitchFamily="34" charset="0"/>
                          <a:ea typeface="宋体" pitchFamily="2" charset="-122"/>
                        </a:rPr>
                        <a: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EXE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WB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95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ADD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EXE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WB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323850" y="836613"/>
            <a:ext cx="8569325" cy="701675"/>
          </a:xfrm>
          <a:prstGeom prst="rect">
            <a:avLst/>
          </a:prstGeom>
          <a:noFill/>
          <a:ln w="9525">
            <a:noFill/>
            <a:miter lim="800000"/>
            <a:headEnd/>
            <a:tailEnd/>
          </a:ln>
        </p:spPr>
        <p:txBody>
          <a:bodyPr>
            <a:spAutoFit/>
          </a:bodyPr>
          <a:lstStyle/>
          <a:p>
            <a:pPr>
              <a:spcBef>
                <a:spcPct val="50000"/>
              </a:spcBef>
            </a:pPr>
            <a:r>
              <a:rPr lang="zh-CN" altLang="en-US" sz="2000" b="1"/>
              <a:t>（</a:t>
            </a:r>
            <a:r>
              <a:rPr lang="en-US" altLang="zh-CN" sz="2000" b="1"/>
              <a:t>2</a:t>
            </a:r>
            <a:r>
              <a:rPr lang="zh-CN" altLang="en-US" sz="2000" b="1"/>
              <a:t>）由下表可以看出，从第一条指令进入流水线到最后一条指令离开流水线共需</a:t>
            </a:r>
            <a:r>
              <a:rPr lang="en-US" altLang="zh-CN" sz="2000" b="1"/>
              <a:t>12</a:t>
            </a:r>
            <a:r>
              <a:rPr lang="zh-CN" altLang="en-US" sz="2000" b="1"/>
              <a:t>个时钟周期。</a:t>
            </a:r>
          </a:p>
        </p:txBody>
      </p:sp>
      <p:graphicFrame>
        <p:nvGraphicFramePr>
          <p:cNvPr id="200707" name="Group 3"/>
          <p:cNvGraphicFramePr>
            <a:graphicFrameLocks noGrp="1"/>
          </p:cNvGraphicFramePr>
          <p:nvPr>
            <p:ph/>
          </p:nvPr>
        </p:nvGraphicFramePr>
        <p:xfrm>
          <a:off x="179388" y="1700213"/>
          <a:ext cx="8856662" cy="4449765"/>
        </p:xfrm>
        <a:graphic>
          <a:graphicData uri="http://schemas.openxmlformats.org/drawingml/2006/table">
            <a:tbl>
              <a:tblPr/>
              <a:tblGrid>
                <a:gridCol w="681037">
                  <a:extLst>
                    <a:ext uri="{9D8B030D-6E8A-4147-A177-3AD203B41FA5}">
                      <a16:colId xmlns:a16="http://schemas.microsoft.com/office/drawing/2014/main" val="20000"/>
                    </a:ext>
                  </a:extLst>
                </a:gridCol>
                <a:gridCol w="682625">
                  <a:extLst>
                    <a:ext uri="{9D8B030D-6E8A-4147-A177-3AD203B41FA5}">
                      <a16:colId xmlns:a16="http://schemas.microsoft.com/office/drawing/2014/main" val="20001"/>
                    </a:ext>
                  </a:extLst>
                </a:gridCol>
                <a:gridCol w="655638">
                  <a:extLst>
                    <a:ext uri="{9D8B030D-6E8A-4147-A177-3AD203B41FA5}">
                      <a16:colId xmlns:a16="http://schemas.microsoft.com/office/drawing/2014/main" val="20002"/>
                    </a:ext>
                  </a:extLst>
                </a:gridCol>
                <a:gridCol w="708025">
                  <a:extLst>
                    <a:ext uri="{9D8B030D-6E8A-4147-A177-3AD203B41FA5}">
                      <a16:colId xmlns:a16="http://schemas.microsoft.com/office/drawing/2014/main" val="20003"/>
                    </a:ext>
                  </a:extLst>
                </a:gridCol>
                <a:gridCol w="679450">
                  <a:extLst>
                    <a:ext uri="{9D8B030D-6E8A-4147-A177-3AD203B41FA5}">
                      <a16:colId xmlns:a16="http://schemas.microsoft.com/office/drawing/2014/main" val="20004"/>
                    </a:ext>
                  </a:extLst>
                </a:gridCol>
                <a:gridCol w="681037">
                  <a:extLst>
                    <a:ext uri="{9D8B030D-6E8A-4147-A177-3AD203B41FA5}">
                      <a16:colId xmlns:a16="http://schemas.microsoft.com/office/drawing/2014/main" val="20005"/>
                    </a:ext>
                  </a:extLst>
                </a:gridCol>
                <a:gridCol w="681038">
                  <a:extLst>
                    <a:ext uri="{9D8B030D-6E8A-4147-A177-3AD203B41FA5}">
                      <a16:colId xmlns:a16="http://schemas.microsoft.com/office/drawing/2014/main" val="20006"/>
                    </a:ext>
                  </a:extLst>
                </a:gridCol>
                <a:gridCol w="681037">
                  <a:extLst>
                    <a:ext uri="{9D8B030D-6E8A-4147-A177-3AD203B41FA5}">
                      <a16:colId xmlns:a16="http://schemas.microsoft.com/office/drawing/2014/main" val="20007"/>
                    </a:ext>
                  </a:extLst>
                </a:gridCol>
                <a:gridCol w="679450">
                  <a:extLst>
                    <a:ext uri="{9D8B030D-6E8A-4147-A177-3AD203B41FA5}">
                      <a16:colId xmlns:a16="http://schemas.microsoft.com/office/drawing/2014/main" val="20008"/>
                    </a:ext>
                  </a:extLst>
                </a:gridCol>
                <a:gridCol w="684213">
                  <a:extLst>
                    <a:ext uri="{9D8B030D-6E8A-4147-A177-3AD203B41FA5}">
                      <a16:colId xmlns:a16="http://schemas.microsoft.com/office/drawing/2014/main" val="20009"/>
                    </a:ext>
                  </a:extLst>
                </a:gridCol>
                <a:gridCol w="679450">
                  <a:extLst>
                    <a:ext uri="{9D8B030D-6E8A-4147-A177-3AD203B41FA5}">
                      <a16:colId xmlns:a16="http://schemas.microsoft.com/office/drawing/2014/main" val="20010"/>
                    </a:ext>
                  </a:extLst>
                </a:gridCol>
                <a:gridCol w="682625">
                  <a:extLst>
                    <a:ext uri="{9D8B030D-6E8A-4147-A177-3AD203B41FA5}">
                      <a16:colId xmlns:a16="http://schemas.microsoft.com/office/drawing/2014/main" val="20011"/>
                    </a:ext>
                  </a:extLst>
                </a:gridCol>
                <a:gridCol w="681037">
                  <a:extLst>
                    <a:ext uri="{9D8B030D-6E8A-4147-A177-3AD203B41FA5}">
                      <a16:colId xmlns:a16="http://schemas.microsoft.com/office/drawing/2014/main" val="20012"/>
                    </a:ext>
                  </a:extLst>
                </a:gridCol>
              </a:tblGrid>
              <a:tr h="792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Arial" pitchFamily="34" charset="0"/>
                          <a:ea typeface="宋体" pitchFamily="2" charset="-122"/>
                        </a:rPr>
                        <a:t>时钟周期</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35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SUB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ID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EXE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rPr>
                        <a:t>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WB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35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ADD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rgbClr val="FF3300"/>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FF3300"/>
                          </a:solidFill>
                          <a:effectLst/>
                          <a:latin typeface="Arial" pitchFamily="34" charset="0"/>
                          <a:ea typeface="宋体" pitchFamily="2" charset="-122"/>
                        </a:rPr>
                        <a: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EXE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rPr>
                        <a:t>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WB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35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FF3300"/>
                          </a:solidFill>
                          <a:effectLst/>
                          <a:latin typeface="Arial" pitchFamily="34" charset="0"/>
                          <a:ea typeface="宋体" pitchFamily="2" charset="-122"/>
                        </a:rPr>
                        <a: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EXE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rPr>
                        <a:t>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WB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35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AND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FF3300"/>
                          </a:solidFill>
                          <a:effectLst/>
                          <a:latin typeface="Arial" pitchFamily="34" charset="0"/>
                          <a:ea typeface="宋体" pitchFamily="2" charset="-122"/>
                        </a:rPr>
                        <a: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EXE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rPr>
                        <a:t>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WB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17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ADD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EXE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rPr>
                        <a:t>MEM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WB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r>
              <a:rPr kumimoji="0" lang="zh-CN" altLang="en-US" b="1">
                <a:solidFill>
                  <a:srgbClr val="0000FF"/>
                </a:solidFill>
              </a:rPr>
              <a:t>本章重点</a:t>
            </a:r>
            <a:endParaRPr lang="zh-CN" altLang="en-US" b="1">
              <a:solidFill>
                <a:srgbClr val="0000FF"/>
              </a:solidFill>
            </a:endParaRPr>
          </a:p>
        </p:txBody>
      </p:sp>
      <p:sp>
        <p:nvSpPr>
          <p:cNvPr id="369667" name="Rectangle 3"/>
          <p:cNvSpPr>
            <a:spLocks noGrp="1" noChangeArrowheads="1"/>
          </p:cNvSpPr>
          <p:nvPr>
            <p:ph type="body" idx="1"/>
          </p:nvPr>
        </p:nvSpPr>
        <p:spPr>
          <a:xfrm>
            <a:off x="685800" y="1981200"/>
            <a:ext cx="7772400" cy="3590940"/>
          </a:xfrm>
        </p:spPr>
        <p:txBody>
          <a:bodyPr/>
          <a:lstStyle/>
          <a:p>
            <a:r>
              <a:rPr lang="zh-CN" altLang="en-US" b="1" dirty="0"/>
              <a:t>控制器的组成、工作原理</a:t>
            </a:r>
          </a:p>
          <a:p>
            <a:r>
              <a:rPr lang="zh-CN" altLang="en-US" b="1" dirty="0"/>
              <a:t>指令周期的划分，指令的执行过程</a:t>
            </a:r>
          </a:p>
          <a:p>
            <a:r>
              <a:rPr lang="zh-CN" altLang="en-US" b="1" dirty="0"/>
              <a:t>微程序控制器的基本组成、工作原理</a:t>
            </a:r>
          </a:p>
          <a:p>
            <a:r>
              <a:rPr lang="zh-CN" altLang="en-US" b="1" dirty="0"/>
              <a:t>微程序设计技术</a:t>
            </a:r>
          </a:p>
          <a:p>
            <a:r>
              <a:rPr lang="zh-CN" altLang="en-US" b="1" dirty="0"/>
              <a:t>流水线中的障碍以及解决方案</a:t>
            </a:r>
          </a:p>
        </p:txBody>
      </p:sp>
      <p:pic>
        <p:nvPicPr>
          <p:cNvPr id="369668" name="Picture 4" descr="AG00158_"/>
          <p:cNvPicPr>
            <a:picLocks noChangeAspect="1" noChangeArrowheads="1" noCrop="1"/>
          </p:cNvPicPr>
          <p:nvPr/>
        </p:nvPicPr>
        <p:blipFill>
          <a:blip r:embed="rId2"/>
          <a:srcRect/>
          <a:stretch>
            <a:fillRect/>
          </a:stretch>
        </p:blipFill>
        <p:spPr bwMode="auto">
          <a:xfrm>
            <a:off x="8172450" y="5373688"/>
            <a:ext cx="796925" cy="1295400"/>
          </a:xfrm>
          <a:prstGeom prst="rect">
            <a:avLst/>
          </a:prstGeom>
          <a:noFill/>
        </p:spPr>
      </p:pic>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317500" y="1828800"/>
            <a:ext cx="8597900" cy="3935413"/>
          </a:xfrm>
          <a:prstGeom prst="rect">
            <a:avLst/>
          </a:prstGeom>
          <a:noFill/>
          <a:ln w="9525">
            <a:noFill/>
            <a:miter lim="800000"/>
            <a:headEnd/>
            <a:tailEnd/>
          </a:ln>
          <a:effectLst/>
        </p:spPr>
        <p:txBody>
          <a:bodyPr>
            <a:spAutoFit/>
          </a:bodyPr>
          <a:lstStyle/>
          <a:p>
            <a:pPr>
              <a:defRPr/>
            </a:pPr>
            <a:r>
              <a:rPr lang="zh-CN" altLang="en-US">
                <a:latin typeface="宋体" pitchFamily="2" charset="-122"/>
              </a:rPr>
              <a:t>    仿照工厂中流水装配线原理，对计算机中复杂任务进行流水线处理。首先把任务分割为一系列子任务，使各子任务能在流水线的各个阶段</a:t>
            </a:r>
            <a:r>
              <a:rPr lang="zh-CN" altLang="en-US">
                <a:solidFill>
                  <a:srgbClr val="0000FF"/>
                </a:solidFill>
                <a:latin typeface="宋体" pitchFamily="2" charset="-122"/>
              </a:rPr>
              <a:t>并发</a:t>
            </a:r>
            <a:r>
              <a:rPr lang="zh-CN" altLang="en-US">
                <a:latin typeface="宋体" pitchFamily="2" charset="-122"/>
              </a:rPr>
              <a:t>地执行,这是实现计算机</a:t>
            </a:r>
            <a:r>
              <a:rPr lang="zh-CN" altLang="en-US" b="1" i="1" u="sng">
                <a:solidFill>
                  <a:srgbClr val="008000"/>
                </a:solidFill>
                <a:effectLst>
                  <a:outerShdw blurRad="38100" dist="38100" dir="2700000" algn="tl">
                    <a:srgbClr val="C0C0C0"/>
                  </a:outerShdw>
                </a:effectLst>
                <a:latin typeface="宋体" pitchFamily="2" charset="-122"/>
              </a:rPr>
              <a:t>时间并行性</a:t>
            </a:r>
            <a:r>
              <a:rPr lang="zh-CN" altLang="en-US">
                <a:latin typeface="宋体" pitchFamily="2" charset="-122"/>
              </a:rPr>
              <a:t>的一种方法。    </a:t>
            </a:r>
          </a:p>
          <a:p>
            <a:pPr>
              <a:defRPr/>
            </a:pPr>
            <a:r>
              <a:rPr lang="zh-CN" altLang="en-US">
                <a:latin typeface="宋体" pitchFamily="2" charset="-122"/>
              </a:rPr>
              <a:t>    假设作业</a:t>
            </a:r>
            <a:r>
              <a:rPr lang="en-US" altLang="zh-CN">
                <a:latin typeface="宋体" pitchFamily="2" charset="-122"/>
              </a:rPr>
              <a:t>T</a:t>
            </a:r>
            <a:r>
              <a:rPr lang="zh-CN" altLang="en-US">
                <a:latin typeface="宋体" pitchFamily="2" charset="-122"/>
              </a:rPr>
              <a:t>被分成</a:t>
            </a:r>
            <a:r>
              <a:rPr lang="en-US" altLang="zh-CN">
                <a:latin typeface="宋体" pitchFamily="2" charset="-122"/>
              </a:rPr>
              <a:t>k</a:t>
            </a:r>
            <a:r>
              <a:rPr lang="zh-CN" altLang="en-US">
                <a:latin typeface="宋体" pitchFamily="2" charset="-122"/>
              </a:rPr>
              <a:t>个子任务，可表达为</a:t>
            </a:r>
          </a:p>
          <a:p>
            <a:pPr>
              <a:defRPr/>
            </a:pPr>
            <a:r>
              <a:rPr lang="zh-CN" altLang="en-US">
                <a:latin typeface="宋体" pitchFamily="2" charset="-122"/>
              </a:rPr>
              <a:t>           </a:t>
            </a:r>
            <a:r>
              <a:rPr lang="en-US" altLang="zh-CN">
                <a:latin typeface="宋体" pitchFamily="2" charset="-122"/>
              </a:rPr>
              <a:t>T={T</a:t>
            </a:r>
            <a:r>
              <a:rPr lang="en-US" altLang="zh-CN" baseline="-25000">
                <a:latin typeface="宋体" pitchFamily="2" charset="-122"/>
              </a:rPr>
              <a:t>1</a:t>
            </a:r>
            <a:r>
              <a:rPr lang="en-US" altLang="zh-CN">
                <a:latin typeface="宋体" pitchFamily="2" charset="-122"/>
              </a:rPr>
              <a:t>,T</a:t>
            </a:r>
            <a:r>
              <a:rPr lang="en-US" altLang="zh-CN" baseline="-25000">
                <a:latin typeface="宋体" pitchFamily="2" charset="-122"/>
              </a:rPr>
              <a:t>2</a:t>
            </a:r>
            <a:r>
              <a:rPr lang="en-US" altLang="zh-CN">
                <a:latin typeface="宋体" pitchFamily="2" charset="-122"/>
              </a:rPr>
              <a:t>,</a:t>
            </a:r>
            <a:r>
              <a:rPr lang="en-US" altLang="zh-CN">
                <a:latin typeface="Times New Roman"/>
              </a:rPr>
              <a:t>…</a:t>
            </a:r>
            <a:r>
              <a:rPr lang="en-US" altLang="zh-CN">
                <a:latin typeface="宋体" pitchFamily="2" charset="-122"/>
              </a:rPr>
              <a:t>,T</a:t>
            </a:r>
            <a:r>
              <a:rPr lang="en-US" altLang="zh-CN" baseline="-25000">
                <a:latin typeface="宋体" pitchFamily="2" charset="-122"/>
              </a:rPr>
              <a:t>k</a:t>
            </a:r>
            <a:r>
              <a:rPr lang="en-US" altLang="zh-CN">
                <a:latin typeface="宋体" pitchFamily="2" charset="-122"/>
              </a:rPr>
              <a:t>} </a:t>
            </a:r>
          </a:p>
          <a:p>
            <a:pPr>
              <a:defRPr/>
            </a:pPr>
            <a:r>
              <a:rPr lang="zh-CN" altLang="en-US">
                <a:latin typeface="宋体" pitchFamily="2" charset="-122"/>
              </a:rPr>
              <a:t>    各个子任务之间具有一定的优先关系，如</a:t>
            </a:r>
            <a:r>
              <a:rPr lang="en-US" altLang="zh-CN">
                <a:latin typeface="宋体" pitchFamily="2" charset="-122"/>
              </a:rPr>
              <a:t>i&lt;j,</a:t>
            </a:r>
            <a:r>
              <a:rPr lang="zh-CN" altLang="en-US">
                <a:latin typeface="宋体" pitchFamily="2" charset="-122"/>
              </a:rPr>
              <a:t>则处理完</a:t>
            </a:r>
            <a:r>
              <a:rPr lang="en-US" altLang="zh-CN">
                <a:latin typeface="宋体" pitchFamily="2" charset="-122"/>
              </a:rPr>
              <a:t>T</a:t>
            </a:r>
            <a:r>
              <a:rPr lang="en-US" altLang="zh-CN" baseline="-25000">
                <a:latin typeface="宋体" pitchFamily="2" charset="-122"/>
              </a:rPr>
              <a:t>i</a:t>
            </a:r>
            <a:r>
              <a:rPr lang="zh-CN" altLang="en-US">
                <a:latin typeface="宋体" pitchFamily="2" charset="-122"/>
              </a:rPr>
              <a:t>后，才能处理</a:t>
            </a:r>
            <a:r>
              <a:rPr lang="en-US" altLang="zh-CN">
                <a:latin typeface="宋体" pitchFamily="2" charset="-122"/>
              </a:rPr>
              <a:t>T</a:t>
            </a:r>
            <a:r>
              <a:rPr lang="en-US" altLang="zh-CN" baseline="-25000">
                <a:latin typeface="宋体" pitchFamily="2" charset="-122"/>
              </a:rPr>
              <a:t>j</a:t>
            </a:r>
            <a:r>
              <a:rPr lang="en-US" altLang="zh-CN">
                <a:latin typeface="宋体" pitchFamily="2" charset="-122"/>
              </a:rPr>
              <a:t>，</a:t>
            </a:r>
            <a:r>
              <a:rPr lang="zh-CN" altLang="en-US">
                <a:latin typeface="宋体" pitchFamily="2" charset="-122"/>
              </a:rPr>
              <a:t>这种具有线性优先关系的流水线称为</a:t>
            </a:r>
            <a:r>
              <a:rPr lang="zh-CN" altLang="en-US" b="1" i="1" u="sng">
                <a:solidFill>
                  <a:srgbClr val="008000"/>
                </a:solidFill>
                <a:effectLst>
                  <a:outerShdw blurRad="38100" dist="38100" dir="2700000" algn="tl">
                    <a:srgbClr val="C0C0C0"/>
                  </a:outerShdw>
                </a:effectLst>
                <a:latin typeface="宋体" pitchFamily="2" charset="-122"/>
              </a:rPr>
              <a:t>线性流水线</a:t>
            </a:r>
            <a:r>
              <a:rPr lang="zh-CN" altLang="en-US">
                <a:latin typeface="宋体" pitchFamily="2" charset="-122"/>
              </a:rPr>
              <a:t>。</a:t>
            </a:r>
          </a:p>
        </p:txBody>
      </p:sp>
      <p:sp>
        <p:nvSpPr>
          <p:cNvPr id="112644" name="Text Box 4"/>
          <p:cNvSpPr txBox="1">
            <a:spLocks noChangeArrowheads="1"/>
          </p:cNvSpPr>
          <p:nvPr/>
        </p:nvSpPr>
        <p:spPr bwMode="auto">
          <a:xfrm>
            <a:off x="422275" y="1166813"/>
            <a:ext cx="1988045" cy="523220"/>
          </a:xfrm>
          <a:prstGeom prst="rect">
            <a:avLst/>
          </a:prstGeom>
          <a:gradFill rotWithShape="0">
            <a:gsLst>
              <a:gs pos="0">
                <a:srgbClr val="FFFF00"/>
              </a:gs>
              <a:gs pos="100000">
                <a:srgbClr val="767600"/>
              </a:gs>
            </a:gsLst>
            <a:path path="shape">
              <a:fillToRect l="50000" t="50000" r="50000" b="50000"/>
            </a:path>
          </a:gradFill>
          <a:ln w="9525">
            <a:solidFill>
              <a:schemeClr val="hlink"/>
            </a:solidFill>
            <a:miter lim="800000"/>
            <a:headEnd/>
            <a:tailEnd/>
          </a:ln>
        </p:spPr>
        <p:txBody>
          <a:bodyPr wrap="none">
            <a:spAutoFit/>
          </a:bodyPr>
          <a:lstStyle/>
          <a:p>
            <a:pPr>
              <a:spcBef>
                <a:spcPct val="20000"/>
              </a:spcBef>
            </a:pPr>
            <a:r>
              <a:rPr lang="zh-CN" altLang="en-US" b="1" dirty="0">
                <a:solidFill>
                  <a:schemeClr val="tx2"/>
                </a:solidFill>
                <a:latin typeface="宋体" pitchFamily="2" charset="-122"/>
              </a:rPr>
              <a:t>流水线原理</a:t>
            </a:r>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Text Box 3"/>
          <p:cNvSpPr txBox="1">
            <a:spLocks noChangeArrowheads="1"/>
          </p:cNvSpPr>
          <p:nvPr/>
        </p:nvSpPr>
        <p:spPr bwMode="auto">
          <a:xfrm>
            <a:off x="76200" y="1142984"/>
            <a:ext cx="8839200" cy="4770537"/>
          </a:xfrm>
          <a:prstGeom prst="rect">
            <a:avLst/>
          </a:prstGeom>
          <a:noFill/>
          <a:ln w="9525">
            <a:noFill/>
            <a:miter lim="800000"/>
            <a:headEnd/>
            <a:tailEnd/>
          </a:ln>
        </p:spPr>
        <p:txBody>
          <a:bodyPr wrap="square">
            <a:spAutoFit/>
          </a:bodyPr>
          <a:lstStyle/>
          <a:p>
            <a:r>
              <a:rPr lang="zh-CN" altLang="en-US" sz="2600" dirty="0"/>
              <a:t>    </a:t>
            </a:r>
            <a:r>
              <a:rPr lang="zh-CN" altLang="en-US" sz="3200" dirty="0"/>
              <a:t>当任务饱满时，从理论上说，一个具有</a:t>
            </a:r>
            <a:r>
              <a:rPr lang="en-US" altLang="zh-CN" sz="3200" dirty="0"/>
              <a:t>k</a:t>
            </a:r>
            <a:r>
              <a:rPr lang="zh-CN" altLang="en-US" sz="3200" dirty="0"/>
              <a:t>级过程段的流水线处理</a:t>
            </a:r>
            <a:r>
              <a:rPr lang="en-US" altLang="zh-CN" sz="3200" dirty="0"/>
              <a:t>n</a:t>
            </a:r>
            <a:r>
              <a:rPr lang="zh-CN" altLang="en-US" sz="3200" dirty="0"/>
              <a:t>个任务需要的时钟周期数：</a:t>
            </a:r>
            <a:endParaRPr lang="en-US" altLang="zh-CN" sz="3200" dirty="0"/>
          </a:p>
          <a:p>
            <a:r>
              <a:rPr lang="zh-CN" altLang="en-US" sz="3200" dirty="0"/>
              <a:t>                  </a:t>
            </a:r>
            <a:r>
              <a:rPr lang="en-US" altLang="zh-CN" sz="3200" dirty="0" err="1"/>
              <a:t>T</a:t>
            </a:r>
            <a:r>
              <a:rPr lang="en-US" altLang="zh-CN" sz="3200" baseline="-25000" dirty="0" err="1"/>
              <a:t>k</a:t>
            </a:r>
            <a:r>
              <a:rPr lang="en-US" altLang="zh-CN" sz="3200" dirty="0"/>
              <a:t> = </a:t>
            </a:r>
            <a:r>
              <a:rPr lang="en-US" altLang="zh-CN" sz="3200" dirty="0">
                <a:solidFill>
                  <a:srgbClr val="0000FF"/>
                </a:solidFill>
              </a:rPr>
              <a:t>k + (n-1)</a:t>
            </a:r>
          </a:p>
          <a:p>
            <a:r>
              <a:rPr lang="zh-CN" altLang="en-US" sz="3200" dirty="0"/>
              <a:t>      不需要流水线，处理</a:t>
            </a:r>
            <a:r>
              <a:rPr lang="en-US" altLang="zh-CN" sz="3200" dirty="0"/>
              <a:t>n</a:t>
            </a:r>
            <a:r>
              <a:rPr lang="zh-CN" altLang="en-US" sz="3200" dirty="0"/>
              <a:t>个任务需要的时间：</a:t>
            </a:r>
            <a:endParaRPr lang="en-US" altLang="zh-CN" sz="3200" dirty="0"/>
          </a:p>
          <a:p>
            <a:r>
              <a:rPr lang="en-US" altLang="zh-CN" sz="3200" dirty="0"/>
              <a:t>                   T</a:t>
            </a:r>
            <a:r>
              <a:rPr lang="en-US" altLang="zh-CN" sz="3200" baseline="-25000" dirty="0"/>
              <a:t>L</a:t>
            </a:r>
            <a:r>
              <a:rPr lang="en-US" altLang="zh-CN" sz="3200" dirty="0"/>
              <a:t> = </a:t>
            </a:r>
            <a:r>
              <a:rPr lang="en-US" altLang="zh-CN" sz="3200" dirty="0" err="1">
                <a:solidFill>
                  <a:srgbClr val="0000FF"/>
                </a:solidFill>
              </a:rPr>
              <a:t>n·k</a:t>
            </a:r>
            <a:endParaRPr lang="en-US" altLang="zh-CN" sz="3200" dirty="0">
              <a:solidFill>
                <a:srgbClr val="0000FF"/>
              </a:solidFill>
            </a:endParaRPr>
          </a:p>
          <a:p>
            <a:r>
              <a:rPr lang="en-US" altLang="zh-CN" sz="3200" dirty="0"/>
              <a:t>      K</a:t>
            </a:r>
            <a:r>
              <a:rPr lang="zh-CN" altLang="en-US" sz="3200" dirty="0"/>
              <a:t>级线性流水线的加速比： </a:t>
            </a:r>
            <a:endParaRPr lang="en-US" altLang="zh-CN" sz="3200" dirty="0"/>
          </a:p>
          <a:p>
            <a:r>
              <a:rPr lang="en-US" altLang="zh-CN" sz="3200" dirty="0">
                <a:solidFill>
                  <a:srgbClr val="0000FF"/>
                </a:solidFill>
              </a:rPr>
              <a:t>                    C</a:t>
            </a:r>
            <a:r>
              <a:rPr lang="en-US" altLang="zh-CN" sz="3200" baseline="-25000" dirty="0">
                <a:solidFill>
                  <a:srgbClr val="0000FF"/>
                </a:solidFill>
              </a:rPr>
              <a:t>k</a:t>
            </a:r>
            <a:r>
              <a:rPr lang="en-US" altLang="zh-CN" sz="3200" dirty="0">
                <a:solidFill>
                  <a:srgbClr val="0000FF"/>
                </a:solidFill>
              </a:rPr>
              <a:t> </a:t>
            </a:r>
            <a:r>
              <a:rPr lang="en-US" altLang="zh-CN" sz="3200" dirty="0"/>
              <a:t>= T</a:t>
            </a:r>
            <a:r>
              <a:rPr lang="en-US" altLang="zh-CN" sz="3200" baseline="-25000" dirty="0"/>
              <a:t>L</a:t>
            </a:r>
            <a:r>
              <a:rPr lang="en-US" altLang="zh-CN" sz="3200" dirty="0"/>
              <a:t> / </a:t>
            </a:r>
            <a:r>
              <a:rPr lang="en-US" altLang="zh-CN" sz="3200" dirty="0" err="1"/>
              <a:t>T</a:t>
            </a:r>
            <a:r>
              <a:rPr lang="en-US" altLang="zh-CN" sz="3200" baseline="-25000" dirty="0" err="1"/>
              <a:t>k</a:t>
            </a:r>
            <a:r>
              <a:rPr lang="en-US" altLang="zh-CN" sz="3200" dirty="0"/>
              <a:t> = (</a:t>
            </a:r>
            <a:r>
              <a:rPr lang="en-US" altLang="zh-CN" sz="3200" dirty="0" err="1"/>
              <a:t>n·k</a:t>
            </a:r>
            <a:r>
              <a:rPr lang="en-US" altLang="zh-CN" sz="3200" dirty="0"/>
              <a:t>)/(k + (n-1))</a:t>
            </a:r>
            <a:endParaRPr lang="zh-CN" altLang="en-US" sz="3200" dirty="0"/>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3"/>
          <p:cNvSpPr txBox="1">
            <a:spLocks noChangeArrowheads="1"/>
          </p:cNvSpPr>
          <p:nvPr/>
        </p:nvSpPr>
        <p:spPr bwMode="auto">
          <a:xfrm>
            <a:off x="323850" y="1484313"/>
            <a:ext cx="8443913" cy="3082925"/>
          </a:xfrm>
          <a:prstGeom prst="rect">
            <a:avLst/>
          </a:prstGeom>
          <a:noFill/>
          <a:ln w="12700" cap="sq">
            <a:noFill/>
            <a:miter lim="800000"/>
            <a:headEnd type="none" w="sm" len="sm"/>
            <a:tailEnd type="none" w="sm" len="sm"/>
          </a:ln>
        </p:spPr>
        <p:txBody>
          <a:bodyPr>
            <a:spAutoFit/>
          </a:bodyPr>
          <a:lstStyle/>
          <a:p>
            <a:pPr algn="just">
              <a:spcBef>
                <a:spcPct val="50000"/>
              </a:spcBef>
            </a:pPr>
            <a:r>
              <a:rPr lang="zh-CN" altLang="en-US" b="1">
                <a:solidFill>
                  <a:srgbClr val="FF3300"/>
                </a:solidFill>
              </a:rPr>
              <a:t>建立时间：</a:t>
            </a:r>
            <a:r>
              <a:rPr lang="zh-CN" altLang="en-US" b="1"/>
              <a:t>在流水线开始时有一段流水线填入时间，使得流水线填满。</a:t>
            </a:r>
          </a:p>
          <a:p>
            <a:pPr algn="just">
              <a:spcBef>
                <a:spcPct val="50000"/>
              </a:spcBef>
            </a:pPr>
            <a:r>
              <a:rPr lang="zh-CN" altLang="en-US" b="1">
                <a:solidFill>
                  <a:srgbClr val="FF3300"/>
                </a:solidFill>
              </a:rPr>
              <a:t>正常流动时间：</a:t>
            </a:r>
            <a:r>
              <a:rPr lang="zh-CN" altLang="en-US" b="1"/>
              <a:t>流水线正常工作，各功能段源源不断满载工作。</a:t>
            </a:r>
          </a:p>
          <a:p>
            <a:pPr algn="just">
              <a:spcBef>
                <a:spcPct val="50000"/>
              </a:spcBef>
            </a:pPr>
            <a:r>
              <a:rPr lang="zh-CN" altLang="en-US" b="1">
                <a:solidFill>
                  <a:srgbClr val="FF3300"/>
                </a:solidFill>
              </a:rPr>
              <a:t>排空时间：</a:t>
            </a:r>
            <a:r>
              <a:rPr lang="zh-CN" altLang="en-US" b="1"/>
              <a:t>在流水线第一条指令结束时，其他指令还需要一段释放时间。</a:t>
            </a: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Line 2"/>
          <p:cNvSpPr>
            <a:spLocks noChangeShapeType="1"/>
          </p:cNvSpPr>
          <p:nvPr/>
        </p:nvSpPr>
        <p:spPr bwMode="auto">
          <a:xfrm>
            <a:off x="3276600" y="3657600"/>
            <a:ext cx="6350" cy="457200"/>
          </a:xfrm>
          <a:prstGeom prst="line">
            <a:avLst/>
          </a:prstGeom>
          <a:noFill/>
          <a:ln w="9525" cap="rnd">
            <a:solidFill>
              <a:schemeClr val="tx1"/>
            </a:solidFill>
            <a:prstDash val="sysDot"/>
            <a:round/>
            <a:headEnd/>
            <a:tailEnd/>
          </a:ln>
        </p:spPr>
        <p:txBody>
          <a:bodyPr wrap="none" anchor="ctr"/>
          <a:lstStyle/>
          <a:p>
            <a:endParaRPr lang="zh-CN" altLang="en-US"/>
          </a:p>
        </p:txBody>
      </p:sp>
      <p:grpSp>
        <p:nvGrpSpPr>
          <p:cNvPr id="2" name="Group 3"/>
          <p:cNvGrpSpPr>
            <a:grpSpLocks/>
          </p:cNvGrpSpPr>
          <p:nvPr/>
        </p:nvGrpSpPr>
        <p:grpSpPr bwMode="auto">
          <a:xfrm>
            <a:off x="1422400" y="914400"/>
            <a:ext cx="7493000" cy="2627313"/>
            <a:chOff x="336" y="1632"/>
            <a:chExt cx="4608" cy="1728"/>
          </a:xfrm>
        </p:grpSpPr>
        <p:sp>
          <p:nvSpPr>
            <p:cNvPr id="115846" name="Line 4"/>
            <p:cNvSpPr>
              <a:spLocks noChangeShapeType="1"/>
            </p:cNvSpPr>
            <p:nvPr/>
          </p:nvSpPr>
          <p:spPr bwMode="auto">
            <a:xfrm>
              <a:off x="336" y="3354"/>
              <a:ext cx="4608" cy="6"/>
            </a:xfrm>
            <a:prstGeom prst="line">
              <a:avLst/>
            </a:prstGeom>
            <a:noFill/>
            <a:ln w="9525">
              <a:solidFill>
                <a:schemeClr val="tx1"/>
              </a:solidFill>
              <a:round/>
              <a:headEnd/>
              <a:tailEnd type="triangle" w="med" len="med"/>
            </a:ln>
          </p:spPr>
          <p:txBody>
            <a:bodyPr wrap="none" anchor="ctr"/>
            <a:lstStyle/>
            <a:p>
              <a:endParaRPr lang="zh-CN" altLang="en-US"/>
            </a:p>
          </p:txBody>
        </p:sp>
        <p:sp>
          <p:nvSpPr>
            <p:cNvPr id="115847" name="Line 5"/>
            <p:cNvSpPr>
              <a:spLocks noChangeShapeType="1"/>
            </p:cNvSpPr>
            <p:nvPr/>
          </p:nvSpPr>
          <p:spPr bwMode="auto">
            <a:xfrm flipV="1">
              <a:off x="336" y="1632"/>
              <a:ext cx="0" cy="1728"/>
            </a:xfrm>
            <a:prstGeom prst="line">
              <a:avLst/>
            </a:prstGeom>
            <a:noFill/>
            <a:ln w="9525">
              <a:solidFill>
                <a:schemeClr val="tx1"/>
              </a:solidFill>
              <a:round/>
              <a:headEnd/>
              <a:tailEnd type="triangle" w="med" len="med"/>
            </a:ln>
          </p:spPr>
          <p:txBody>
            <a:bodyPr wrap="none" anchor="ctr"/>
            <a:lstStyle/>
            <a:p>
              <a:endParaRPr lang="zh-CN" altLang="en-US"/>
            </a:p>
          </p:txBody>
        </p:sp>
        <p:sp>
          <p:nvSpPr>
            <p:cNvPr id="115848" name="Line 6"/>
            <p:cNvSpPr>
              <a:spLocks noChangeShapeType="1"/>
            </p:cNvSpPr>
            <p:nvPr/>
          </p:nvSpPr>
          <p:spPr bwMode="auto">
            <a:xfrm>
              <a:off x="336" y="2186"/>
              <a:ext cx="96" cy="0"/>
            </a:xfrm>
            <a:prstGeom prst="line">
              <a:avLst/>
            </a:prstGeom>
            <a:noFill/>
            <a:ln w="9525">
              <a:solidFill>
                <a:schemeClr val="tx1"/>
              </a:solidFill>
              <a:round/>
              <a:headEnd/>
              <a:tailEnd/>
            </a:ln>
          </p:spPr>
          <p:txBody>
            <a:bodyPr wrap="none" anchor="ctr"/>
            <a:lstStyle/>
            <a:p>
              <a:endParaRPr lang="zh-CN" altLang="en-US"/>
            </a:p>
          </p:txBody>
        </p:sp>
        <p:sp>
          <p:nvSpPr>
            <p:cNvPr id="115849" name="Line 7"/>
            <p:cNvSpPr>
              <a:spLocks noChangeShapeType="1"/>
            </p:cNvSpPr>
            <p:nvPr/>
          </p:nvSpPr>
          <p:spPr bwMode="auto">
            <a:xfrm>
              <a:off x="336" y="2481"/>
              <a:ext cx="96" cy="0"/>
            </a:xfrm>
            <a:prstGeom prst="line">
              <a:avLst/>
            </a:prstGeom>
            <a:noFill/>
            <a:ln w="9525">
              <a:solidFill>
                <a:schemeClr val="tx1"/>
              </a:solidFill>
              <a:round/>
              <a:headEnd/>
              <a:tailEnd/>
            </a:ln>
          </p:spPr>
          <p:txBody>
            <a:bodyPr wrap="none" anchor="ctr"/>
            <a:lstStyle/>
            <a:p>
              <a:endParaRPr lang="zh-CN" altLang="en-US"/>
            </a:p>
          </p:txBody>
        </p:sp>
        <p:sp>
          <p:nvSpPr>
            <p:cNvPr id="115850" name="Line 8"/>
            <p:cNvSpPr>
              <a:spLocks noChangeShapeType="1"/>
            </p:cNvSpPr>
            <p:nvPr/>
          </p:nvSpPr>
          <p:spPr bwMode="auto">
            <a:xfrm>
              <a:off x="336" y="2773"/>
              <a:ext cx="96" cy="0"/>
            </a:xfrm>
            <a:prstGeom prst="line">
              <a:avLst/>
            </a:prstGeom>
            <a:noFill/>
            <a:ln w="9525">
              <a:solidFill>
                <a:schemeClr val="tx1"/>
              </a:solidFill>
              <a:round/>
              <a:headEnd/>
              <a:tailEnd/>
            </a:ln>
          </p:spPr>
          <p:txBody>
            <a:bodyPr wrap="none" anchor="ctr"/>
            <a:lstStyle/>
            <a:p>
              <a:endParaRPr lang="zh-CN" altLang="en-US"/>
            </a:p>
          </p:txBody>
        </p:sp>
        <p:sp>
          <p:nvSpPr>
            <p:cNvPr id="115851" name="Line 9"/>
            <p:cNvSpPr>
              <a:spLocks noChangeShapeType="1"/>
            </p:cNvSpPr>
            <p:nvPr/>
          </p:nvSpPr>
          <p:spPr bwMode="auto">
            <a:xfrm>
              <a:off x="336" y="3072"/>
              <a:ext cx="96" cy="0"/>
            </a:xfrm>
            <a:prstGeom prst="line">
              <a:avLst/>
            </a:prstGeom>
            <a:noFill/>
            <a:ln w="9525">
              <a:solidFill>
                <a:schemeClr val="tx1"/>
              </a:solidFill>
              <a:round/>
              <a:headEnd/>
              <a:tailEnd/>
            </a:ln>
          </p:spPr>
          <p:txBody>
            <a:bodyPr wrap="none" anchor="ctr"/>
            <a:lstStyle/>
            <a:p>
              <a:endParaRPr lang="zh-CN" altLang="en-US"/>
            </a:p>
          </p:txBody>
        </p:sp>
      </p:grpSp>
      <p:grpSp>
        <p:nvGrpSpPr>
          <p:cNvPr id="3" name="Group 10"/>
          <p:cNvGrpSpPr>
            <a:grpSpLocks/>
          </p:cNvGrpSpPr>
          <p:nvPr/>
        </p:nvGrpSpPr>
        <p:grpSpPr bwMode="auto">
          <a:xfrm>
            <a:off x="1422400" y="1790700"/>
            <a:ext cx="6089650" cy="1760538"/>
            <a:chOff x="96" y="2208"/>
            <a:chExt cx="3745" cy="1158"/>
          </a:xfrm>
        </p:grpSpPr>
        <p:grpSp>
          <p:nvGrpSpPr>
            <p:cNvPr id="4" name="Group 11"/>
            <p:cNvGrpSpPr>
              <a:grpSpLocks/>
            </p:cNvGrpSpPr>
            <p:nvPr/>
          </p:nvGrpSpPr>
          <p:grpSpPr bwMode="auto">
            <a:xfrm>
              <a:off x="96" y="3054"/>
              <a:ext cx="2881" cy="312"/>
              <a:chOff x="96" y="3054"/>
              <a:chExt cx="2881" cy="312"/>
            </a:xfrm>
          </p:grpSpPr>
          <p:grpSp>
            <p:nvGrpSpPr>
              <p:cNvPr id="5" name="Group 12"/>
              <p:cNvGrpSpPr>
                <a:grpSpLocks/>
              </p:cNvGrpSpPr>
              <p:nvPr/>
            </p:nvGrpSpPr>
            <p:grpSpPr bwMode="auto">
              <a:xfrm>
                <a:off x="96" y="3072"/>
                <a:ext cx="2881" cy="288"/>
                <a:chOff x="96" y="3072"/>
                <a:chExt cx="2881" cy="288"/>
              </a:xfrm>
            </p:grpSpPr>
            <p:sp>
              <p:nvSpPr>
                <p:cNvPr id="115836" name="Rectangle 13"/>
                <p:cNvSpPr>
                  <a:spLocks noChangeArrowheads="1"/>
                </p:cNvSpPr>
                <p:nvPr/>
              </p:nvSpPr>
              <p:spPr bwMode="auto">
                <a:xfrm>
                  <a:off x="96" y="3072"/>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837" name="Rectangle 14"/>
                <p:cNvSpPr>
                  <a:spLocks noChangeArrowheads="1"/>
                </p:cNvSpPr>
                <p:nvPr/>
              </p:nvSpPr>
              <p:spPr bwMode="auto">
                <a:xfrm>
                  <a:off x="384"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838" name="Rectangle 15"/>
                <p:cNvSpPr>
                  <a:spLocks noChangeArrowheads="1"/>
                </p:cNvSpPr>
                <p:nvPr/>
              </p:nvSpPr>
              <p:spPr bwMode="auto">
                <a:xfrm>
                  <a:off x="672"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839" name="Rectangle 16"/>
                <p:cNvSpPr>
                  <a:spLocks noChangeArrowheads="1"/>
                </p:cNvSpPr>
                <p:nvPr/>
              </p:nvSpPr>
              <p:spPr bwMode="auto">
                <a:xfrm>
                  <a:off x="960"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840" name="Rectangle 17"/>
                <p:cNvSpPr>
                  <a:spLocks noChangeArrowheads="1"/>
                </p:cNvSpPr>
                <p:nvPr/>
              </p:nvSpPr>
              <p:spPr bwMode="auto">
                <a:xfrm>
                  <a:off x="2689" y="3073"/>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841" name="Rectangle 18"/>
                <p:cNvSpPr>
                  <a:spLocks noChangeArrowheads="1"/>
                </p:cNvSpPr>
                <p:nvPr/>
              </p:nvSpPr>
              <p:spPr bwMode="auto">
                <a:xfrm>
                  <a:off x="1249"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842" name="Rectangle 19"/>
                <p:cNvSpPr>
                  <a:spLocks noChangeArrowheads="1"/>
                </p:cNvSpPr>
                <p:nvPr/>
              </p:nvSpPr>
              <p:spPr bwMode="auto">
                <a:xfrm>
                  <a:off x="1537"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843" name="Rectangle 20"/>
                <p:cNvSpPr>
                  <a:spLocks noChangeArrowheads="1"/>
                </p:cNvSpPr>
                <p:nvPr/>
              </p:nvSpPr>
              <p:spPr bwMode="auto">
                <a:xfrm>
                  <a:off x="1825"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844" name="Rectangle 21"/>
                <p:cNvSpPr>
                  <a:spLocks noChangeArrowheads="1"/>
                </p:cNvSpPr>
                <p:nvPr/>
              </p:nvSpPr>
              <p:spPr bwMode="auto">
                <a:xfrm>
                  <a:off x="2113"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845" name="Rectangle 22"/>
                <p:cNvSpPr>
                  <a:spLocks noChangeArrowheads="1"/>
                </p:cNvSpPr>
                <p:nvPr/>
              </p:nvSpPr>
              <p:spPr bwMode="auto">
                <a:xfrm>
                  <a:off x="2401" y="3078"/>
                  <a:ext cx="288" cy="282"/>
                </a:xfrm>
                <a:prstGeom prst="rect">
                  <a:avLst/>
                </a:prstGeom>
                <a:noFill/>
                <a:ln w="9525">
                  <a:solidFill>
                    <a:schemeClr val="tx1"/>
                  </a:solidFill>
                  <a:miter lim="800000"/>
                  <a:headEnd/>
                  <a:tailEnd/>
                </a:ln>
              </p:spPr>
              <p:txBody>
                <a:bodyPr wrap="none" anchor="ctr"/>
                <a:lstStyle/>
                <a:p>
                  <a:endParaRPr lang="zh-CN" altLang="en-US"/>
                </a:p>
              </p:txBody>
            </p:sp>
          </p:grpSp>
          <p:grpSp>
            <p:nvGrpSpPr>
              <p:cNvPr id="6" name="Group 23"/>
              <p:cNvGrpSpPr>
                <a:grpSpLocks/>
              </p:cNvGrpSpPr>
              <p:nvPr/>
            </p:nvGrpSpPr>
            <p:grpSpPr bwMode="auto">
              <a:xfrm>
                <a:off x="158" y="3054"/>
                <a:ext cx="2776" cy="312"/>
                <a:chOff x="142" y="3066"/>
                <a:chExt cx="2776" cy="312"/>
              </a:xfrm>
            </p:grpSpPr>
            <p:sp>
              <p:nvSpPr>
                <p:cNvPr id="115826" name="Text Box 24"/>
                <p:cNvSpPr txBox="1">
                  <a:spLocks noChangeArrowheads="1"/>
                </p:cNvSpPr>
                <p:nvPr/>
              </p:nvSpPr>
              <p:spPr bwMode="auto">
                <a:xfrm>
                  <a:off x="2113" y="3078"/>
                  <a:ext cx="254" cy="300"/>
                </a:xfrm>
                <a:prstGeom prst="rect">
                  <a:avLst/>
                </a:prstGeom>
                <a:noFill/>
                <a:ln w="9525">
                  <a:noFill/>
                  <a:miter lim="800000"/>
                  <a:headEnd/>
                  <a:tailEnd/>
                </a:ln>
              </p:spPr>
              <p:txBody>
                <a:bodyPr wrap="none">
                  <a:spAutoFit/>
                </a:bodyPr>
                <a:lstStyle/>
                <a:p>
                  <a:r>
                    <a:rPr lang="en-US" altLang="zh-CN" sz="2400" b="1">
                      <a:solidFill>
                        <a:srgbClr val="6600CC"/>
                      </a:solidFill>
                    </a:rPr>
                    <a:t>...</a:t>
                  </a:r>
                </a:p>
              </p:txBody>
            </p:sp>
            <p:sp>
              <p:nvSpPr>
                <p:cNvPr id="115827" name="Text Box 25"/>
                <p:cNvSpPr txBox="1">
                  <a:spLocks noChangeArrowheads="1"/>
                </p:cNvSpPr>
                <p:nvPr/>
              </p:nvSpPr>
              <p:spPr bwMode="auto">
                <a:xfrm>
                  <a:off x="142" y="3066"/>
                  <a:ext cx="207" cy="300"/>
                </a:xfrm>
                <a:prstGeom prst="rect">
                  <a:avLst/>
                </a:prstGeom>
                <a:noFill/>
                <a:ln w="9525">
                  <a:noFill/>
                  <a:miter lim="800000"/>
                  <a:headEnd/>
                  <a:tailEnd/>
                </a:ln>
              </p:spPr>
              <p:txBody>
                <a:bodyPr wrap="none">
                  <a:spAutoFit/>
                </a:bodyPr>
                <a:lstStyle/>
                <a:p>
                  <a:r>
                    <a:rPr lang="en-US" altLang="zh-CN" sz="2400" b="1">
                      <a:solidFill>
                        <a:srgbClr val="6600CC"/>
                      </a:solidFill>
                    </a:rPr>
                    <a:t>1</a:t>
                  </a:r>
                </a:p>
              </p:txBody>
            </p:sp>
            <p:sp>
              <p:nvSpPr>
                <p:cNvPr id="115828" name="Text Box 26"/>
                <p:cNvSpPr txBox="1">
                  <a:spLocks noChangeArrowheads="1"/>
                </p:cNvSpPr>
                <p:nvPr/>
              </p:nvSpPr>
              <p:spPr bwMode="auto">
                <a:xfrm>
                  <a:off x="398" y="3078"/>
                  <a:ext cx="207" cy="300"/>
                </a:xfrm>
                <a:prstGeom prst="rect">
                  <a:avLst/>
                </a:prstGeom>
                <a:noFill/>
                <a:ln w="9525">
                  <a:noFill/>
                  <a:miter lim="800000"/>
                  <a:headEnd/>
                  <a:tailEnd/>
                </a:ln>
              </p:spPr>
              <p:txBody>
                <a:bodyPr wrap="none">
                  <a:spAutoFit/>
                </a:bodyPr>
                <a:lstStyle/>
                <a:p>
                  <a:r>
                    <a:rPr lang="en-US" altLang="zh-CN" sz="2400" b="1">
                      <a:solidFill>
                        <a:srgbClr val="6600CC"/>
                      </a:solidFill>
                    </a:rPr>
                    <a:t>2</a:t>
                  </a:r>
                </a:p>
              </p:txBody>
            </p:sp>
            <p:sp>
              <p:nvSpPr>
                <p:cNvPr id="115829" name="Text Box 27"/>
                <p:cNvSpPr txBox="1">
                  <a:spLocks noChangeArrowheads="1"/>
                </p:cNvSpPr>
                <p:nvPr/>
              </p:nvSpPr>
              <p:spPr bwMode="auto">
                <a:xfrm>
                  <a:off x="694" y="3066"/>
                  <a:ext cx="207" cy="300"/>
                </a:xfrm>
                <a:prstGeom prst="rect">
                  <a:avLst/>
                </a:prstGeom>
                <a:noFill/>
                <a:ln w="9525">
                  <a:noFill/>
                  <a:miter lim="800000"/>
                  <a:headEnd/>
                  <a:tailEnd/>
                </a:ln>
              </p:spPr>
              <p:txBody>
                <a:bodyPr wrap="none">
                  <a:spAutoFit/>
                </a:bodyPr>
                <a:lstStyle/>
                <a:p>
                  <a:r>
                    <a:rPr lang="en-US" altLang="zh-CN" sz="2400" b="1">
                      <a:solidFill>
                        <a:srgbClr val="6600CC"/>
                      </a:solidFill>
                    </a:rPr>
                    <a:t>3</a:t>
                  </a:r>
                </a:p>
              </p:txBody>
            </p:sp>
            <p:sp>
              <p:nvSpPr>
                <p:cNvPr id="115830" name="Text Box 28"/>
                <p:cNvSpPr txBox="1">
                  <a:spLocks noChangeArrowheads="1"/>
                </p:cNvSpPr>
                <p:nvPr/>
              </p:nvSpPr>
              <p:spPr bwMode="auto">
                <a:xfrm>
                  <a:off x="994" y="3078"/>
                  <a:ext cx="207" cy="300"/>
                </a:xfrm>
                <a:prstGeom prst="rect">
                  <a:avLst/>
                </a:prstGeom>
                <a:noFill/>
                <a:ln w="9525">
                  <a:noFill/>
                  <a:miter lim="800000"/>
                  <a:headEnd/>
                  <a:tailEnd/>
                </a:ln>
              </p:spPr>
              <p:txBody>
                <a:bodyPr wrap="none">
                  <a:spAutoFit/>
                </a:bodyPr>
                <a:lstStyle/>
                <a:p>
                  <a:r>
                    <a:rPr lang="en-US" altLang="zh-CN" sz="2400" b="1">
                      <a:solidFill>
                        <a:srgbClr val="6600CC"/>
                      </a:solidFill>
                    </a:rPr>
                    <a:t>4</a:t>
                  </a:r>
                </a:p>
              </p:txBody>
            </p:sp>
            <p:sp>
              <p:nvSpPr>
                <p:cNvPr id="115831" name="Text Box 29"/>
                <p:cNvSpPr txBox="1">
                  <a:spLocks noChangeArrowheads="1"/>
                </p:cNvSpPr>
                <p:nvPr/>
              </p:nvSpPr>
              <p:spPr bwMode="auto">
                <a:xfrm>
                  <a:off x="1271" y="3066"/>
                  <a:ext cx="207" cy="300"/>
                </a:xfrm>
                <a:prstGeom prst="rect">
                  <a:avLst/>
                </a:prstGeom>
                <a:noFill/>
                <a:ln w="9525">
                  <a:noFill/>
                  <a:miter lim="800000"/>
                  <a:headEnd/>
                  <a:tailEnd/>
                </a:ln>
              </p:spPr>
              <p:txBody>
                <a:bodyPr wrap="none">
                  <a:spAutoFit/>
                </a:bodyPr>
                <a:lstStyle/>
                <a:p>
                  <a:r>
                    <a:rPr lang="en-US" altLang="zh-CN" sz="2400" b="1">
                      <a:solidFill>
                        <a:srgbClr val="6600CC"/>
                      </a:solidFill>
                    </a:rPr>
                    <a:t>5</a:t>
                  </a:r>
                </a:p>
              </p:txBody>
            </p:sp>
            <p:sp>
              <p:nvSpPr>
                <p:cNvPr id="115832" name="Text Box 30"/>
                <p:cNvSpPr txBox="1">
                  <a:spLocks noChangeArrowheads="1"/>
                </p:cNvSpPr>
                <p:nvPr/>
              </p:nvSpPr>
              <p:spPr bwMode="auto">
                <a:xfrm>
                  <a:off x="1825" y="3066"/>
                  <a:ext cx="254" cy="300"/>
                </a:xfrm>
                <a:prstGeom prst="rect">
                  <a:avLst/>
                </a:prstGeom>
                <a:noFill/>
                <a:ln w="9525">
                  <a:noFill/>
                  <a:miter lim="800000"/>
                  <a:headEnd/>
                  <a:tailEnd/>
                </a:ln>
              </p:spPr>
              <p:txBody>
                <a:bodyPr wrap="none">
                  <a:spAutoFit/>
                </a:bodyPr>
                <a:lstStyle/>
                <a:p>
                  <a:r>
                    <a:rPr lang="en-US" altLang="zh-CN" sz="2400" b="1">
                      <a:solidFill>
                        <a:srgbClr val="6600CC"/>
                      </a:solidFill>
                    </a:rPr>
                    <a:t>...</a:t>
                  </a:r>
                </a:p>
              </p:txBody>
            </p:sp>
            <p:sp>
              <p:nvSpPr>
                <p:cNvPr id="115833" name="Text Box 31"/>
                <p:cNvSpPr txBox="1">
                  <a:spLocks noChangeArrowheads="1"/>
                </p:cNvSpPr>
                <p:nvPr/>
              </p:nvSpPr>
              <p:spPr bwMode="auto">
                <a:xfrm>
                  <a:off x="1552" y="3066"/>
                  <a:ext cx="254" cy="300"/>
                </a:xfrm>
                <a:prstGeom prst="rect">
                  <a:avLst/>
                </a:prstGeom>
                <a:noFill/>
                <a:ln w="9525">
                  <a:noFill/>
                  <a:miter lim="800000"/>
                  <a:headEnd/>
                  <a:tailEnd/>
                </a:ln>
              </p:spPr>
              <p:txBody>
                <a:bodyPr wrap="none">
                  <a:spAutoFit/>
                </a:bodyPr>
                <a:lstStyle/>
                <a:p>
                  <a:r>
                    <a:rPr lang="en-US" altLang="zh-CN" sz="2400" b="1">
                      <a:solidFill>
                        <a:srgbClr val="6600CC"/>
                      </a:solidFill>
                    </a:rPr>
                    <a:t>...</a:t>
                  </a:r>
                </a:p>
              </p:txBody>
            </p:sp>
            <p:sp>
              <p:nvSpPr>
                <p:cNvPr id="115834" name="Text Box 32"/>
                <p:cNvSpPr txBox="1">
                  <a:spLocks noChangeArrowheads="1"/>
                </p:cNvSpPr>
                <p:nvPr/>
              </p:nvSpPr>
              <p:spPr bwMode="auto">
                <a:xfrm>
                  <a:off x="2374" y="3078"/>
                  <a:ext cx="374" cy="300"/>
                </a:xfrm>
                <a:prstGeom prst="rect">
                  <a:avLst/>
                </a:prstGeom>
                <a:noFill/>
                <a:ln w="9525">
                  <a:noFill/>
                  <a:miter lim="800000"/>
                  <a:headEnd/>
                  <a:tailEnd/>
                </a:ln>
              </p:spPr>
              <p:txBody>
                <a:bodyPr wrap="none">
                  <a:spAutoFit/>
                </a:bodyPr>
                <a:lstStyle/>
                <a:p>
                  <a:r>
                    <a:rPr lang="en-US" altLang="zh-CN" sz="2400" b="1">
                      <a:solidFill>
                        <a:srgbClr val="6600CC"/>
                      </a:solidFill>
                    </a:rPr>
                    <a:t>n-1</a:t>
                  </a:r>
                </a:p>
              </p:txBody>
            </p:sp>
            <p:sp>
              <p:nvSpPr>
                <p:cNvPr id="115835" name="Text Box 33"/>
                <p:cNvSpPr txBox="1">
                  <a:spLocks noChangeArrowheads="1"/>
                </p:cNvSpPr>
                <p:nvPr/>
              </p:nvSpPr>
              <p:spPr bwMode="auto">
                <a:xfrm>
                  <a:off x="2700" y="3078"/>
                  <a:ext cx="218" cy="300"/>
                </a:xfrm>
                <a:prstGeom prst="rect">
                  <a:avLst/>
                </a:prstGeom>
                <a:noFill/>
                <a:ln w="9525">
                  <a:noFill/>
                  <a:miter lim="800000"/>
                  <a:headEnd/>
                  <a:tailEnd/>
                </a:ln>
              </p:spPr>
              <p:txBody>
                <a:bodyPr wrap="none">
                  <a:spAutoFit/>
                </a:bodyPr>
                <a:lstStyle/>
                <a:p>
                  <a:r>
                    <a:rPr lang="en-US" altLang="zh-CN" sz="2400" b="1">
                      <a:solidFill>
                        <a:srgbClr val="6600CC"/>
                      </a:solidFill>
                    </a:rPr>
                    <a:t>n</a:t>
                  </a:r>
                </a:p>
              </p:txBody>
            </p:sp>
          </p:grpSp>
        </p:grpSp>
        <p:grpSp>
          <p:nvGrpSpPr>
            <p:cNvPr id="7" name="Group 34"/>
            <p:cNvGrpSpPr>
              <a:grpSpLocks/>
            </p:cNvGrpSpPr>
            <p:nvPr/>
          </p:nvGrpSpPr>
          <p:grpSpPr bwMode="auto">
            <a:xfrm>
              <a:off x="384" y="2773"/>
              <a:ext cx="2881" cy="313"/>
              <a:chOff x="96" y="3054"/>
              <a:chExt cx="2881" cy="313"/>
            </a:xfrm>
          </p:grpSpPr>
          <p:grpSp>
            <p:nvGrpSpPr>
              <p:cNvPr id="8" name="Group 35"/>
              <p:cNvGrpSpPr>
                <a:grpSpLocks/>
              </p:cNvGrpSpPr>
              <p:nvPr/>
            </p:nvGrpSpPr>
            <p:grpSpPr bwMode="auto">
              <a:xfrm>
                <a:off x="96" y="3072"/>
                <a:ext cx="2881" cy="288"/>
                <a:chOff x="96" y="3072"/>
                <a:chExt cx="2881" cy="288"/>
              </a:xfrm>
            </p:grpSpPr>
            <p:sp>
              <p:nvSpPr>
                <p:cNvPr id="115814" name="Rectangle 36"/>
                <p:cNvSpPr>
                  <a:spLocks noChangeArrowheads="1"/>
                </p:cNvSpPr>
                <p:nvPr/>
              </p:nvSpPr>
              <p:spPr bwMode="auto">
                <a:xfrm>
                  <a:off x="96" y="3072"/>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815" name="Rectangle 37"/>
                <p:cNvSpPr>
                  <a:spLocks noChangeArrowheads="1"/>
                </p:cNvSpPr>
                <p:nvPr/>
              </p:nvSpPr>
              <p:spPr bwMode="auto">
                <a:xfrm>
                  <a:off x="384"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816" name="Rectangle 38"/>
                <p:cNvSpPr>
                  <a:spLocks noChangeArrowheads="1"/>
                </p:cNvSpPr>
                <p:nvPr/>
              </p:nvSpPr>
              <p:spPr bwMode="auto">
                <a:xfrm>
                  <a:off x="672"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817" name="Rectangle 39"/>
                <p:cNvSpPr>
                  <a:spLocks noChangeArrowheads="1"/>
                </p:cNvSpPr>
                <p:nvPr/>
              </p:nvSpPr>
              <p:spPr bwMode="auto">
                <a:xfrm>
                  <a:off x="960"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818" name="Rectangle 40"/>
                <p:cNvSpPr>
                  <a:spLocks noChangeArrowheads="1"/>
                </p:cNvSpPr>
                <p:nvPr/>
              </p:nvSpPr>
              <p:spPr bwMode="auto">
                <a:xfrm>
                  <a:off x="2689" y="3073"/>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819" name="Rectangle 41"/>
                <p:cNvSpPr>
                  <a:spLocks noChangeArrowheads="1"/>
                </p:cNvSpPr>
                <p:nvPr/>
              </p:nvSpPr>
              <p:spPr bwMode="auto">
                <a:xfrm>
                  <a:off x="1249"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820" name="Rectangle 42"/>
                <p:cNvSpPr>
                  <a:spLocks noChangeArrowheads="1"/>
                </p:cNvSpPr>
                <p:nvPr/>
              </p:nvSpPr>
              <p:spPr bwMode="auto">
                <a:xfrm>
                  <a:off x="1537"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821" name="Rectangle 43"/>
                <p:cNvSpPr>
                  <a:spLocks noChangeArrowheads="1"/>
                </p:cNvSpPr>
                <p:nvPr/>
              </p:nvSpPr>
              <p:spPr bwMode="auto">
                <a:xfrm>
                  <a:off x="1825"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822" name="Rectangle 44"/>
                <p:cNvSpPr>
                  <a:spLocks noChangeArrowheads="1"/>
                </p:cNvSpPr>
                <p:nvPr/>
              </p:nvSpPr>
              <p:spPr bwMode="auto">
                <a:xfrm>
                  <a:off x="2113"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823" name="Rectangle 45"/>
                <p:cNvSpPr>
                  <a:spLocks noChangeArrowheads="1"/>
                </p:cNvSpPr>
                <p:nvPr/>
              </p:nvSpPr>
              <p:spPr bwMode="auto">
                <a:xfrm>
                  <a:off x="2401" y="3078"/>
                  <a:ext cx="288" cy="282"/>
                </a:xfrm>
                <a:prstGeom prst="rect">
                  <a:avLst/>
                </a:prstGeom>
                <a:noFill/>
                <a:ln w="9525">
                  <a:solidFill>
                    <a:schemeClr val="tx1"/>
                  </a:solidFill>
                  <a:miter lim="800000"/>
                  <a:headEnd/>
                  <a:tailEnd/>
                </a:ln>
              </p:spPr>
              <p:txBody>
                <a:bodyPr wrap="none" anchor="ctr"/>
                <a:lstStyle/>
                <a:p>
                  <a:endParaRPr lang="zh-CN" altLang="en-US"/>
                </a:p>
              </p:txBody>
            </p:sp>
          </p:grpSp>
          <p:grpSp>
            <p:nvGrpSpPr>
              <p:cNvPr id="9" name="Group 46"/>
              <p:cNvGrpSpPr>
                <a:grpSpLocks/>
              </p:cNvGrpSpPr>
              <p:nvPr/>
            </p:nvGrpSpPr>
            <p:grpSpPr bwMode="auto">
              <a:xfrm>
                <a:off x="158" y="3054"/>
                <a:ext cx="2776" cy="313"/>
                <a:chOff x="142" y="3066"/>
                <a:chExt cx="2776" cy="313"/>
              </a:xfrm>
            </p:grpSpPr>
            <p:sp>
              <p:nvSpPr>
                <p:cNvPr id="115804" name="Text Box 47"/>
                <p:cNvSpPr txBox="1">
                  <a:spLocks noChangeArrowheads="1"/>
                </p:cNvSpPr>
                <p:nvPr/>
              </p:nvSpPr>
              <p:spPr bwMode="auto">
                <a:xfrm>
                  <a:off x="2113" y="3078"/>
                  <a:ext cx="254" cy="301"/>
                </a:xfrm>
                <a:prstGeom prst="rect">
                  <a:avLst/>
                </a:prstGeom>
                <a:noFill/>
                <a:ln w="9525">
                  <a:noFill/>
                  <a:miter lim="800000"/>
                  <a:headEnd/>
                  <a:tailEnd/>
                </a:ln>
              </p:spPr>
              <p:txBody>
                <a:bodyPr wrap="none">
                  <a:spAutoFit/>
                </a:bodyPr>
                <a:lstStyle/>
                <a:p>
                  <a:r>
                    <a:rPr lang="en-US" altLang="zh-CN" sz="2400" b="1">
                      <a:solidFill>
                        <a:srgbClr val="6600CC"/>
                      </a:solidFill>
                    </a:rPr>
                    <a:t>...</a:t>
                  </a:r>
                </a:p>
              </p:txBody>
            </p:sp>
            <p:sp>
              <p:nvSpPr>
                <p:cNvPr id="115805" name="Text Box 48"/>
                <p:cNvSpPr txBox="1">
                  <a:spLocks noChangeArrowheads="1"/>
                </p:cNvSpPr>
                <p:nvPr/>
              </p:nvSpPr>
              <p:spPr bwMode="auto">
                <a:xfrm>
                  <a:off x="142" y="3066"/>
                  <a:ext cx="207" cy="300"/>
                </a:xfrm>
                <a:prstGeom prst="rect">
                  <a:avLst/>
                </a:prstGeom>
                <a:noFill/>
                <a:ln w="9525">
                  <a:noFill/>
                  <a:miter lim="800000"/>
                  <a:headEnd/>
                  <a:tailEnd/>
                </a:ln>
              </p:spPr>
              <p:txBody>
                <a:bodyPr wrap="none">
                  <a:spAutoFit/>
                </a:bodyPr>
                <a:lstStyle/>
                <a:p>
                  <a:r>
                    <a:rPr lang="en-US" altLang="zh-CN" sz="2400" b="1">
                      <a:solidFill>
                        <a:srgbClr val="6600CC"/>
                      </a:solidFill>
                    </a:rPr>
                    <a:t>1</a:t>
                  </a:r>
                </a:p>
              </p:txBody>
            </p:sp>
            <p:sp>
              <p:nvSpPr>
                <p:cNvPr id="115806" name="Text Box 49"/>
                <p:cNvSpPr txBox="1">
                  <a:spLocks noChangeArrowheads="1"/>
                </p:cNvSpPr>
                <p:nvPr/>
              </p:nvSpPr>
              <p:spPr bwMode="auto">
                <a:xfrm>
                  <a:off x="398" y="3078"/>
                  <a:ext cx="207" cy="301"/>
                </a:xfrm>
                <a:prstGeom prst="rect">
                  <a:avLst/>
                </a:prstGeom>
                <a:noFill/>
                <a:ln w="9525">
                  <a:noFill/>
                  <a:miter lim="800000"/>
                  <a:headEnd/>
                  <a:tailEnd/>
                </a:ln>
              </p:spPr>
              <p:txBody>
                <a:bodyPr wrap="none">
                  <a:spAutoFit/>
                </a:bodyPr>
                <a:lstStyle/>
                <a:p>
                  <a:r>
                    <a:rPr lang="en-US" altLang="zh-CN" sz="2400" b="1">
                      <a:solidFill>
                        <a:srgbClr val="6600CC"/>
                      </a:solidFill>
                    </a:rPr>
                    <a:t>2</a:t>
                  </a:r>
                </a:p>
              </p:txBody>
            </p:sp>
            <p:sp>
              <p:nvSpPr>
                <p:cNvPr id="115807" name="Text Box 50"/>
                <p:cNvSpPr txBox="1">
                  <a:spLocks noChangeArrowheads="1"/>
                </p:cNvSpPr>
                <p:nvPr/>
              </p:nvSpPr>
              <p:spPr bwMode="auto">
                <a:xfrm>
                  <a:off x="694" y="3066"/>
                  <a:ext cx="207" cy="300"/>
                </a:xfrm>
                <a:prstGeom prst="rect">
                  <a:avLst/>
                </a:prstGeom>
                <a:noFill/>
                <a:ln w="9525">
                  <a:noFill/>
                  <a:miter lim="800000"/>
                  <a:headEnd/>
                  <a:tailEnd/>
                </a:ln>
              </p:spPr>
              <p:txBody>
                <a:bodyPr wrap="none">
                  <a:spAutoFit/>
                </a:bodyPr>
                <a:lstStyle/>
                <a:p>
                  <a:r>
                    <a:rPr lang="en-US" altLang="zh-CN" sz="2400" b="1">
                      <a:solidFill>
                        <a:srgbClr val="6600CC"/>
                      </a:solidFill>
                    </a:rPr>
                    <a:t>3</a:t>
                  </a:r>
                </a:p>
              </p:txBody>
            </p:sp>
            <p:sp>
              <p:nvSpPr>
                <p:cNvPr id="115808" name="Text Box 51"/>
                <p:cNvSpPr txBox="1">
                  <a:spLocks noChangeArrowheads="1"/>
                </p:cNvSpPr>
                <p:nvPr/>
              </p:nvSpPr>
              <p:spPr bwMode="auto">
                <a:xfrm>
                  <a:off x="994" y="3078"/>
                  <a:ext cx="207" cy="301"/>
                </a:xfrm>
                <a:prstGeom prst="rect">
                  <a:avLst/>
                </a:prstGeom>
                <a:noFill/>
                <a:ln w="9525">
                  <a:noFill/>
                  <a:miter lim="800000"/>
                  <a:headEnd/>
                  <a:tailEnd/>
                </a:ln>
              </p:spPr>
              <p:txBody>
                <a:bodyPr wrap="none">
                  <a:spAutoFit/>
                </a:bodyPr>
                <a:lstStyle/>
                <a:p>
                  <a:r>
                    <a:rPr lang="en-US" altLang="zh-CN" sz="2400" b="1">
                      <a:solidFill>
                        <a:srgbClr val="6600CC"/>
                      </a:solidFill>
                    </a:rPr>
                    <a:t>4</a:t>
                  </a:r>
                </a:p>
              </p:txBody>
            </p:sp>
            <p:sp>
              <p:nvSpPr>
                <p:cNvPr id="115809" name="Text Box 52"/>
                <p:cNvSpPr txBox="1">
                  <a:spLocks noChangeArrowheads="1"/>
                </p:cNvSpPr>
                <p:nvPr/>
              </p:nvSpPr>
              <p:spPr bwMode="auto">
                <a:xfrm>
                  <a:off x="1271" y="3066"/>
                  <a:ext cx="207" cy="300"/>
                </a:xfrm>
                <a:prstGeom prst="rect">
                  <a:avLst/>
                </a:prstGeom>
                <a:noFill/>
                <a:ln w="9525">
                  <a:noFill/>
                  <a:miter lim="800000"/>
                  <a:headEnd/>
                  <a:tailEnd/>
                </a:ln>
              </p:spPr>
              <p:txBody>
                <a:bodyPr wrap="none">
                  <a:spAutoFit/>
                </a:bodyPr>
                <a:lstStyle/>
                <a:p>
                  <a:r>
                    <a:rPr lang="en-US" altLang="zh-CN" sz="2400" b="1">
                      <a:solidFill>
                        <a:srgbClr val="6600CC"/>
                      </a:solidFill>
                    </a:rPr>
                    <a:t>5</a:t>
                  </a:r>
                </a:p>
              </p:txBody>
            </p:sp>
            <p:sp>
              <p:nvSpPr>
                <p:cNvPr id="115810" name="Text Box 53"/>
                <p:cNvSpPr txBox="1">
                  <a:spLocks noChangeArrowheads="1"/>
                </p:cNvSpPr>
                <p:nvPr/>
              </p:nvSpPr>
              <p:spPr bwMode="auto">
                <a:xfrm>
                  <a:off x="1825" y="3066"/>
                  <a:ext cx="254" cy="300"/>
                </a:xfrm>
                <a:prstGeom prst="rect">
                  <a:avLst/>
                </a:prstGeom>
                <a:noFill/>
                <a:ln w="9525">
                  <a:noFill/>
                  <a:miter lim="800000"/>
                  <a:headEnd/>
                  <a:tailEnd/>
                </a:ln>
              </p:spPr>
              <p:txBody>
                <a:bodyPr wrap="none">
                  <a:spAutoFit/>
                </a:bodyPr>
                <a:lstStyle/>
                <a:p>
                  <a:r>
                    <a:rPr lang="en-US" altLang="zh-CN" sz="2400" b="1">
                      <a:solidFill>
                        <a:srgbClr val="6600CC"/>
                      </a:solidFill>
                    </a:rPr>
                    <a:t>...</a:t>
                  </a:r>
                </a:p>
              </p:txBody>
            </p:sp>
            <p:sp>
              <p:nvSpPr>
                <p:cNvPr id="115811" name="Text Box 54"/>
                <p:cNvSpPr txBox="1">
                  <a:spLocks noChangeArrowheads="1"/>
                </p:cNvSpPr>
                <p:nvPr/>
              </p:nvSpPr>
              <p:spPr bwMode="auto">
                <a:xfrm>
                  <a:off x="1552" y="3066"/>
                  <a:ext cx="254" cy="300"/>
                </a:xfrm>
                <a:prstGeom prst="rect">
                  <a:avLst/>
                </a:prstGeom>
                <a:noFill/>
                <a:ln w="9525">
                  <a:noFill/>
                  <a:miter lim="800000"/>
                  <a:headEnd/>
                  <a:tailEnd/>
                </a:ln>
              </p:spPr>
              <p:txBody>
                <a:bodyPr wrap="none">
                  <a:spAutoFit/>
                </a:bodyPr>
                <a:lstStyle/>
                <a:p>
                  <a:r>
                    <a:rPr lang="en-US" altLang="zh-CN" sz="2400" b="1">
                      <a:solidFill>
                        <a:srgbClr val="6600CC"/>
                      </a:solidFill>
                    </a:rPr>
                    <a:t>...</a:t>
                  </a:r>
                </a:p>
              </p:txBody>
            </p:sp>
            <p:sp>
              <p:nvSpPr>
                <p:cNvPr id="115812" name="Text Box 55"/>
                <p:cNvSpPr txBox="1">
                  <a:spLocks noChangeArrowheads="1"/>
                </p:cNvSpPr>
                <p:nvPr/>
              </p:nvSpPr>
              <p:spPr bwMode="auto">
                <a:xfrm>
                  <a:off x="2374" y="3078"/>
                  <a:ext cx="374" cy="301"/>
                </a:xfrm>
                <a:prstGeom prst="rect">
                  <a:avLst/>
                </a:prstGeom>
                <a:noFill/>
                <a:ln w="9525">
                  <a:noFill/>
                  <a:miter lim="800000"/>
                  <a:headEnd/>
                  <a:tailEnd/>
                </a:ln>
              </p:spPr>
              <p:txBody>
                <a:bodyPr wrap="none">
                  <a:spAutoFit/>
                </a:bodyPr>
                <a:lstStyle/>
                <a:p>
                  <a:r>
                    <a:rPr lang="en-US" altLang="zh-CN" sz="2400" b="1">
                      <a:solidFill>
                        <a:srgbClr val="6600CC"/>
                      </a:solidFill>
                    </a:rPr>
                    <a:t>n-1</a:t>
                  </a:r>
                </a:p>
              </p:txBody>
            </p:sp>
            <p:sp>
              <p:nvSpPr>
                <p:cNvPr id="115813" name="Text Box 56"/>
                <p:cNvSpPr txBox="1">
                  <a:spLocks noChangeArrowheads="1"/>
                </p:cNvSpPr>
                <p:nvPr/>
              </p:nvSpPr>
              <p:spPr bwMode="auto">
                <a:xfrm>
                  <a:off x="2700" y="3078"/>
                  <a:ext cx="218" cy="301"/>
                </a:xfrm>
                <a:prstGeom prst="rect">
                  <a:avLst/>
                </a:prstGeom>
                <a:noFill/>
                <a:ln w="9525">
                  <a:noFill/>
                  <a:miter lim="800000"/>
                  <a:headEnd/>
                  <a:tailEnd/>
                </a:ln>
              </p:spPr>
              <p:txBody>
                <a:bodyPr wrap="none">
                  <a:spAutoFit/>
                </a:bodyPr>
                <a:lstStyle/>
                <a:p>
                  <a:r>
                    <a:rPr lang="en-US" altLang="zh-CN" sz="2400" b="1">
                      <a:solidFill>
                        <a:srgbClr val="6600CC"/>
                      </a:solidFill>
                    </a:rPr>
                    <a:t>n</a:t>
                  </a:r>
                </a:p>
              </p:txBody>
            </p:sp>
          </p:grpSp>
        </p:grpSp>
        <p:grpSp>
          <p:nvGrpSpPr>
            <p:cNvPr id="10" name="Group 57"/>
            <p:cNvGrpSpPr>
              <a:grpSpLocks/>
            </p:cNvGrpSpPr>
            <p:nvPr/>
          </p:nvGrpSpPr>
          <p:grpSpPr bwMode="auto">
            <a:xfrm>
              <a:off x="672" y="2489"/>
              <a:ext cx="2881" cy="315"/>
              <a:chOff x="96" y="3052"/>
              <a:chExt cx="2881" cy="315"/>
            </a:xfrm>
          </p:grpSpPr>
          <p:grpSp>
            <p:nvGrpSpPr>
              <p:cNvPr id="11" name="Group 58"/>
              <p:cNvGrpSpPr>
                <a:grpSpLocks/>
              </p:cNvGrpSpPr>
              <p:nvPr/>
            </p:nvGrpSpPr>
            <p:grpSpPr bwMode="auto">
              <a:xfrm>
                <a:off x="96" y="3072"/>
                <a:ext cx="2881" cy="288"/>
                <a:chOff x="96" y="3072"/>
                <a:chExt cx="2881" cy="288"/>
              </a:xfrm>
            </p:grpSpPr>
            <p:sp>
              <p:nvSpPr>
                <p:cNvPr id="115792" name="Rectangle 59"/>
                <p:cNvSpPr>
                  <a:spLocks noChangeArrowheads="1"/>
                </p:cNvSpPr>
                <p:nvPr/>
              </p:nvSpPr>
              <p:spPr bwMode="auto">
                <a:xfrm>
                  <a:off x="96" y="3072"/>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793" name="Rectangle 60"/>
                <p:cNvSpPr>
                  <a:spLocks noChangeArrowheads="1"/>
                </p:cNvSpPr>
                <p:nvPr/>
              </p:nvSpPr>
              <p:spPr bwMode="auto">
                <a:xfrm>
                  <a:off x="384"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794" name="Rectangle 61"/>
                <p:cNvSpPr>
                  <a:spLocks noChangeArrowheads="1"/>
                </p:cNvSpPr>
                <p:nvPr/>
              </p:nvSpPr>
              <p:spPr bwMode="auto">
                <a:xfrm>
                  <a:off x="672"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795" name="Rectangle 62"/>
                <p:cNvSpPr>
                  <a:spLocks noChangeArrowheads="1"/>
                </p:cNvSpPr>
                <p:nvPr/>
              </p:nvSpPr>
              <p:spPr bwMode="auto">
                <a:xfrm>
                  <a:off x="960"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796" name="Rectangle 63"/>
                <p:cNvSpPr>
                  <a:spLocks noChangeArrowheads="1"/>
                </p:cNvSpPr>
                <p:nvPr/>
              </p:nvSpPr>
              <p:spPr bwMode="auto">
                <a:xfrm>
                  <a:off x="2689" y="3073"/>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797" name="Rectangle 64"/>
                <p:cNvSpPr>
                  <a:spLocks noChangeArrowheads="1"/>
                </p:cNvSpPr>
                <p:nvPr/>
              </p:nvSpPr>
              <p:spPr bwMode="auto">
                <a:xfrm>
                  <a:off x="1249"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798" name="Rectangle 65"/>
                <p:cNvSpPr>
                  <a:spLocks noChangeArrowheads="1"/>
                </p:cNvSpPr>
                <p:nvPr/>
              </p:nvSpPr>
              <p:spPr bwMode="auto">
                <a:xfrm>
                  <a:off x="1537"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799" name="Rectangle 66"/>
                <p:cNvSpPr>
                  <a:spLocks noChangeArrowheads="1"/>
                </p:cNvSpPr>
                <p:nvPr/>
              </p:nvSpPr>
              <p:spPr bwMode="auto">
                <a:xfrm>
                  <a:off x="1825"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800" name="Rectangle 67"/>
                <p:cNvSpPr>
                  <a:spLocks noChangeArrowheads="1"/>
                </p:cNvSpPr>
                <p:nvPr/>
              </p:nvSpPr>
              <p:spPr bwMode="auto">
                <a:xfrm>
                  <a:off x="2113"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801" name="Rectangle 68"/>
                <p:cNvSpPr>
                  <a:spLocks noChangeArrowheads="1"/>
                </p:cNvSpPr>
                <p:nvPr/>
              </p:nvSpPr>
              <p:spPr bwMode="auto">
                <a:xfrm>
                  <a:off x="2401" y="3078"/>
                  <a:ext cx="288" cy="282"/>
                </a:xfrm>
                <a:prstGeom prst="rect">
                  <a:avLst/>
                </a:prstGeom>
                <a:noFill/>
                <a:ln w="9525">
                  <a:solidFill>
                    <a:schemeClr val="tx1"/>
                  </a:solidFill>
                  <a:miter lim="800000"/>
                  <a:headEnd/>
                  <a:tailEnd/>
                </a:ln>
              </p:spPr>
              <p:txBody>
                <a:bodyPr wrap="none" anchor="ctr"/>
                <a:lstStyle/>
                <a:p>
                  <a:endParaRPr lang="zh-CN" altLang="en-US"/>
                </a:p>
              </p:txBody>
            </p:sp>
          </p:grpSp>
          <p:grpSp>
            <p:nvGrpSpPr>
              <p:cNvPr id="12" name="Group 69"/>
              <p:cNvGrpSpPr>
                <a:grpSpLocks/>
              </p:cNvGrpSpPr>
              <p:nvPr/>
            </p:nvGrpSpPr>
            <p:grpSpPr bwMode="auto">
              <a:xfrm>
                <a:off x="158" y="3052"/>
                <a:ext cx="2776" cy="315"/>
                <a:chOff x="142" y="3064"/>
                <a:chExt cx="2776" cy="315"/>
              </a:xfrm>
            </p:grpSpPr>
            <p:sp>
              <p:nvSpPr>
                <p:cNvPr id="115782" name="Text Box 70"/>
                <p:cNvSpPr txBox="1">
                  <a:spLocks noChangeArrowheads="1"/>
                </p:cNvSpPr>
                <p:nvPr/>
              </p:nvSpPr>
              <p:spPr bwMode="auto">
                <a:xfrm>
                  <a:off x="2113" y="3078"/>
                  <a:ext cx="254" cy="301"/>
                </a:xfrm>
                <a:prstGeom prst="rect">
                  <a:avLst/>
                </a:prstGeom>
                <a:noFill/>
                <a:ln w="9525">
                  <a:noFill/>
                  <a:miter lim="800000"/>
                  <a:headEnd/>
                  <a:tailEnd/>
                </a:ln>
              </p:spPr>
              <p:txBody>
                <a:bodyPr wrap="none">
                  <a:spAutoFit/>
                </a:bodyPr>
                <a:lstStyle/>
                <a:p>
                  <a:r>
                    <a:rPr lang="en-US" altLang="zh-CN" sz="2400" b="1">
                      <a:solidFill>
                        <a:srgbClr val="6600CC"/>
                      </a:solidFill>
                    </a:rPr>
                    <a:t>...</a:t>
                  </a:r>
                </a:p>
              </p:txBody>
            </p:sp>
            <p:sp>
              <p:nvSpPr>
                <p:cNvPr id="115783" name="Text Box 71"/>
                <p:cNvSpPr txBox="1">
                  <a:spLocks noChangeArrowheads="1"/>
                </p:cNvSpPr>
                <p:nvPr/>
              </p:nvSpPr>
              <p:spPr bwMode="auto">
                <a:xfrm>
                  <a:off x="142" y="3064"/>
                  <a:ext cx="207" cy="301"/>
                </a:xfrm>
                <a:prstGeom prst="rect">
                  <a:avLst/>
                </a:prstGeom>
                <a:noFill/>
                <a:ln w="9525">
                  <a:noFill/>
                  <a:miter lim="800000"/>
                  <a:headEnd/>
                  <a:tailEnd/>
                </a:ln>
              </p:spPr>
              <p:txBody>
                <a:bodyPr wrap="none">
                  <a:spAutoFit/>
                </a:bodyPr>
                <a:lstStyle/>
                <a:p>
                  <a:r>
                    <a:rPr lang="en-US" altLang="zh-CN" sz="2400" b="1">
                      <a:solidFill>
                        <a:srgbClr val="6600CC"/>
                      </a:solidFill>
                    </a:rPr>
                    <a:t>1</a:t>
                  </a:r>
                </a:p>
              </p:txBody>
            </p:sp>
            <p:sp>
              <p:nvSpPr>
                <p:cNvPr id="115784" name="Text Box 72"/>
                <p:cNvSpPr txBox="1">
                  <a:spLocks noChangeArrowheads="1"/>
                </p:cNvSpPr>
                <p:nvPr/>
              </p:nvSpPr>
              <p:spPr bwMode="auto">
                <a:xfrm>
                  <a:off x="398" y="3078"/>
                  <a:ext cx="207" cy="301"/>
                </a:xfrm>
                <a:prstGeom prst="rect">
                  <a:avLst/>
                </a:prstGeom>
                <a:noFill/>
                <a:ln w="9525">
                  <a:noFill/>
                  <a:miter lim="800000"/>
                  <a:headEnd/>
                  <a:tailEnd/>
                </a:ln>
              </p:spPr>
              <p:txBody>
                <a:bodyPr wrap="none">
                  <a:spAutoFit/>
                </a:bodyPr>
                <a:lstStyle/>
                <a:p>
                  <a:r>
                    <a:rPr lang="en-US" altLang="zh-CN" sz="2400" b="1">
                      <a:solidFill>
                        <a:srgbClr val="6600CC"/>
                      </a:solidFill>
                    </a:rPr>
                    <a:t>2</a:t>
                  </a:r>
                </a:p>
              </p:txBody>
            </p:sp>
            <p:sp>
              <p:nvSpPr>
                <p:cNvPr id="115785" name="Text Box 73"/>
                <p:cNvSpPr txBox="1">
                  <a:spLocks noChangeArrowheads="1"/>
                </p:cNvSpPr>
                <p:nvPr/>
              </p:nvSpPr>
              <p:spPr bwMode="auto">
                <a:xfrm>
                  <a:off x="694" y="3064"/>
                  <a:ext cx="207" cy="301"/>
                </a:xfrm>
                <a:prstGeom prst="rect">
                  <a:avLst/>
                </a:prstGeom>
                <a:noFill/>
                <a:ln w="9525">
                  <a:noFill/>
                  <a:miter lim="800000"/>
                  <a:headEnd/>
                  <a:tailEnd/>
                </a:ln>
              </p:spPr>
              <p:txBody>
                <a:bodyPr wrap="none">
                  <a:spAutoFit/>
                </a:bodyPr>
                <a:lstStyle/>
                <a:p>
                  <a:r>
                    <a:rPr lang="en-US" altLang="zh-CN" sz="2400" b="1">
                      <a:solidFill>
                        <a:srgbClr val="6600CC"/>
                      </a:solidFill>
                    </a:rPr>
                    <a:t>3</a:t>
                  </a:r>
                </a:p>
              </p:txBody>
            </p:sp>
            <p:sp>
              <p:nvSpPr>
                <p:cNvPr id="115786" name="Text Box 74"/>
                <p:cNvSpPr txBox="1">
                  <a:spLocks noChangeArrowheads="1"/>
                </p:cNvSpPr>
                <p:nvPr/>
              </p:nvSpPr>
              <p:spPr bwMode="auto">
                <a:xfrm>
                  <a:off x="994" y="3078"/>
                  <a:ext cx="207" cy="301"/>
                </a:xfrm>
                <a:prstGeom prst="rect">
                  <a:avLst/>
                </a:prstGeom>
                <a:noFill/>
                <a:ln w="9525">
                  <a:noFill/>
                  <a:miter lim="800000"/>
                  <a:headEnd/>
                  <a:tailEnd/>
                </a:ln>
              </p:spPr>
              <p:txBody>
                <a:bodyPr wrap="none">
                  <a:spAutoFit/>
                </a:bodyPr>
                <a:lstStyle/>
                <a:p>
                  <a:r>
                    <a:rPr lang="en-US" altLang="zh-CN" sz="2400" b="1">
                      <a:solidFill>
                        <a:srgbClr val="6600CC"/>
                      </a:solidFill>
                    </a:rPr>
                    <a:t>4</a:t>
                  </a:r>
                </a:p>
              </p:txBody>
            </p:sp>
            <p:sp>
              <p:nvSpPr>
                <p:cNvPr id="115787" name="Text Box 75"/>
                <p:cNvSpPr txBox="1">
                  <a:spLocks noChangeArrowheads="1"/>
                </p:cNvSpPr>
                <p:nvPr/>
              </p:nvSpPr>
              <p:spPr bwMode="auto">
                <a:xfrm>
                  <a:off x="1271" y="3064"/>
                  <a:ext cx="207" cy="301"/>
                </a:xfrm>
                <a:prstGeom prst="rect">
                  <a:avLst/>
                </a:prstGeom>
                <a:noFill/>
                <a:ln w="9525">
                  <a:noFill/>
                  <a:miter lim="800000"/>
                  <a:headEnd/>
                  <a:tailEnd/>
                </a:ln>
              </p:spPr>
              <p:txBody>
                <a:bodyPr wrap="none">
                  <a:spAutoFit/>
                </a:bodyPr>
                <a:lstStyle/>
                <a:p>
                  <a:r>
                    <a:rPr lang="en-US" altLang="zh-CN" sz="2400" b="1">
                      <a:solidFill>
                        <a:srgbClr val="6600CC"/>
                      </a:solidFill>
                    </a:rPr>
                    <a:t>5</a:t>
                  </a:r>
                </a:p>
              </p:txBody>
            </p:sp>
            <p:sp>
              <p:nvSpPr>
                <p:cNvPr id="115788" name="Text Box 76"/>
                <p:cNvSpPr txBox="1">
                  <a:spLocks noChangeArrowheads="1"/>
                </p:cNvSpPr>
                <p:nvPr/>
              </p:nvSpPr>
              <p:spPr bwMode="auto">
                <a:xfrm>
                  <a:off x="1825" y="3064"/>
                  <a:ext cx="254" cy="301"/>
                </a:xfrm>
                <a:prstGeom prst="rect">
                  <a:avLst/>
                </a:prstGeom>
                <a:noFill/>
                <a:ln w="9525">
                  <a:noFill/>
                  <a:miter lim="800000"/>
                  <a:headEnd/>
                  <a:tailEnd/>
                </a:ln>
              </p:spPr>
              <p:txBody>
                <a:bodyPr wrap="none">
                  <a:spAutoFit/>
                </a:bodyPr>
                <a:lstStyle/>
                <a:p>
                  <a:r>
                    <a:rPr lang="en-US" altLang="zh-CN" sz="2400" b="1">
                      <a:solidFill>
                        <a:srgbClr val="6600CC"/>
                      </a:solidFill>
                    </a:rPr>
                    <a:t>...</a:t>
                  </a:r>
                </a:p>
              </p:txBody>
            </p:sp>
            <p:sp>
              <p:nvSpPr>
                <p:cNvPr id="115789" name="Text Box 77"/>
                <p:cNvSpPr txBox="1">
                  <a:spLocks noChangeArrowheads="1"/>
                </p:cNvSpPr>
                <p:nvPr/>
              </p:nvSpPr>
              <p:spPr bwMode="auto">
                <a:xfrm>
                  <a:off x="1552" y="3064"/>
                  <a:ext cx="254" cy="301"/>
                </a:xfrm>
                <a:prstGeom prst="rect">
                  <a:avLst/>
                </a:prstGeom>
                <a:noFill/>
                <a:ln w="9525">
                  <a:noFill/>
                  <a:miter lim="800000"/>
                  <a:headEnd/>
                  <a:tailEnd/>
                </a:ln>
              </p:spPr>
              <p:txBody>
                <a:bodyPr wrap="none">
                  <a:spAutoFit/>
                </a:bodyPr>
                <a:lstStyle/>
                <a:p>
                  <a:r>
                    <a:rPr lang="en-US" altLang="zh-CN" sz="2400" b="1">
                      <a:solidFill>
                        <a:srgbClr val="6600CC"/>
                      </a:solidFill>
                    </a:rPr>
                    <a:t>...</a:t>
                  </a:r>
                </a:p>
              </p:txBody>
            </p:sp>
            <p:sp>
              <p:nvSpPr>
                <p:cNvPr id="115790" name="Text Box 78"/>
                <p:cNvSpPr txBox="1">
                  <a:spLocks noChangeArrowheads="1"/>
                </p:cNvSpPr>
                <p:nvPr/>
              </p:nvSpPr>
              <p:spPr bwMode="auto">
                <a:xfrm>
                  <a:off x="2374" y="3078"/>
                  <a:ext cx="374" cy="301"/>
                </a:xfrm>
                <a:prstGeom prst="rect">
                  <a:avLst/>
                </a:prstGeom>
                <a:noFill/>
                <a:ln w="9525">
                  <a:noFill/>
                  <a:miter lim="800000"/>
                  <a:headEnd/>
                  <a:tailEnd/>
                </a:ln>
              </p:spPr>
              <p:txBody>
                <a:bodyPr wrap="none">
                  <a:spAutoFit/>
                </a:bodyPr>
                <a:lstStyle/>
                <a:p>
                  <a:r>
                    <a:rPr lang="en-US" altLang="zh-CN" sz="2400" b="1">
                      <a:solidFill>
                        <a:srgbClr val="6600CC"/>
                      </a:solidFill>
                    </a:rPr>
                    <a:t>n-1</a:t>
                  </a:r>
                </a:p>
              </p:txBody>
            </p:sp>
            <p:sp>
              <p:nvSpPr>
                <p:cNvPr id="115791" name="Text Box 79"/>
                <p:cNvSpPr txBox="1">
                  <a:spLocks noChangeArrowheads="1"/>
                </p:cNvSpPr>
                <p:nvPr/>
              </p:nvSpPr>
              <p:spPr bwMode="auto">
                <a:xfrm>
                  <a:off x="2700" y="3078"/>
                  <a:ext cx="218" cy="301"/>
                </a:xfrm>
                <a:prstGeom prst="rect">
                  <a:avLst/>
                </a:prstGeom>
                <a:noFill/>
                <a:ln w="9525">
                  <a:noFill/>
                  <a:miter lim="800000"/>
                  <a:headEnd/>
                  <a:tailEnd/>
                </a:ln>
              </p:spPr>
              <p:txBody>
                <a:bodyPr wrap="none">
                  <a:spAutoFit/>
                </a:bodyPr>
                <a:lstStyle/>
                <a:p>
                  <a:r>
                    <a:rPr lang="en-US" altLang="zh-CN" sz="2400" b="1">
                      <a:solidFill>
                        <a:srgbClr val="6600CC"/>
                      </a:solidFill>
                    </a:rPr>
                    <a:t>n</a:t>
                  </a:r>
                </a:p>
              </p:txBody>
            </p:sp>
          </p:grpSp>
        </p:grpSp>
        <p:grpSp>
          <p:nvGrpSpPr>
            <p:cNvPr id="13" name="Group 80"/>
            <p:cNvGrpSpPr>
              <a:grpSpLocks/>
            </p:cNvGrpSpPr>
            <p:nvPr/>
          </p:nvGrpSpPr>
          <p:grpSpPr bwMode="auto">
            <a:xfrm>
              <a:off x="960" y="2208"/>
              <a:ext cx="2881" cy="313"/>
              <a:chOff x="96" y="3054"/>
              <a:chExt cx="2881" cy="313"/>
            </a:xfrm>
          </p:grpSpPr>
          <p:grpSp>
            <p:nvGrpSpPr>
              <p:cNvPr id="14" name="Group 81"/>
              <p:cNvGrpSpPr>
                <a:grpSpLocks/>
              </p:cNvGrpSpPr>
              <p:nvPr/>
            </p:nvGrpSpPr>
            <p:grpSpPr bwMode="auto">
              <a:xfrm>
                <a:off x="96" y="3072"/>
                <a:ext cx="2881" cy="288"/>
                <a:chOff x="96" y="3072"/>
                <a:chExt cx="2881" cy="288"/>
              </a:xfrm>
            </p:grpSpPr>
            <p:sp>
              <p:nvSpPr>
                <p:cNvPr id="115770" name="Rectangle 82"/>
                <p:cNvSpPr>
                  <a:spLocks noChangeArrowheads="1"/>
                </p:cNvSpPr>
                <p:nvPr/>
              </p:nvSpPr>
              <p:spPr bwMode="auto">
                <a:xfrm>
                  <a:off x="96" y="3072"/>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771" name="Rectangle 83"/>
                <p:cNvSpPr>
                  <a:spLocks noChangeArrowheads="1"/>
                </p:cNvSpPr>
                <p:nvPr/>
              </p:nvSpPr>
              <p:spPr bwMode="auto">
                <a:xfrm>
                  <a:off x="384"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772" name="Rectangle 84"/>
                <p:cNvSpPr>
                  <a:spLocks noChangeArrowheads="1"/>
                </p:cNvSpPr>
                <p:nvPr/>
              </p:nvSpPr>
              <p:spPr bwMode="auto">
                <a:xfrm>
                  <a:off x="672"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773" name="Rectangle 85"/>
                <p:cNvSpPr>
                  <a:spLocks noChangeArrowheads="1"/>
                </p:cNvSpPr>
                <p:nvPr/>
              </p:nvSpPr>
              <p:spPr bwMode="auto">
                <a:xfrm>
                  <a:off x="960"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774" name="Rectangle 86"/>
                <p:cNvSpPr>
                  <a:spLocks noChangeArrowheads="1"/>
                </p:cNvSpPr>
                <p:nvPr/>
              </p:nvSpPr>
              <p:spPr bwMode="auto">
                <a:xfrm>
                  <a:off x="2689" y="3073"/>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775" name="Rectangle 87"/>
                <p:cNvSpPr>
                  <a:spLocks noChangeArrowheads="1"/>
                </p:cNvSpPr>
                <p:nvPr/>
              </p:nvSpPr>
              <p:spPr bwMode="auto">
                <a:xfrm>
                  <a:off x="1249"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776" name="Rectangle 88"/>
                <p:cNvSpPr>
                  <a:spLocks noChangeArrowheads="1"/>
                </p:cNvSpPr>
                <p:nvPr/>
              </p:nvSpPr>
              <p:spPr bwMode="auto">
                <a:xfrm>
                  <a:off x="1537"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777" name="Rectangle 89"/>
                <p:cNvSpPr>
                  <a:spLocks noChangeArrowheads="1"/>
                </p:cNvSpPr>
                <p:nvPr/>
              </p:nvSpPr>
              <p:spPr bwMode="auto">
                <a:xfrm>
                  <a:off x="1825"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778" name="Rectangle 90"/>
                <p:cNvSpPr>
                  <a:spLocks noChangeArrowheads="1"/>
                </p:cNvSpPr>
                <p:nvPr/>
              </p:nvSpPr>
              <p:spPr bwMode="auto">
                <a:xfrm>
                  <a:off x="2113" y="3078"/>
                  <a:ext cx="288" cy="282"/>
                </a:xfrm>
                <a:prstGeom prst="rect">
                  <a:avLst/>
                </a:prstGeom>
                <a:noFill/>
                <a:ln w="9525">
                  <a:solidFill>
                    <a:schemeClr val="tx1"/>
                  </a:solidFill>
                  <a:miter lim="800000"/>
                  <a:headEnd/>
                  <a:tailEnd/>
                </a:ln>
              </p:spPr>
              <p:txBody>
                <a:bodyPr wrap="none" anchor="ctr"/>
                <a:lstStyle/>
                <a:p>
                  <a:endParaRPr lang="zh-CN" altLang="en-US"/>
                </a:p>
              </p:txBody>
            </p:sp>
            <p:sp>
              <p:nvSpPr>
                <p:cNvPr id="115779" name="Rectangle 91"/>
                <p:cNvSpPr>
                  <a:spLocks noChangeArrowheads="1"/>
                </p:cNvSpPr>
                <p:nvPr/>
              </p:nvSpPr>
              <p:spPr bwMode="auto">
                <a:xfrm>
                  <a:off x="2401" y="3078"/>
                  <a:ext cx="288" cy="282"/>
                </a:xfrm>
                <a:prstGeom prst="rect">
                  <a:avLst/>
                </a:prstGeom>
                <a:noFill/>
                <a:ln w="9525">
                  <a:solidFill>
                    <a:schemeClr val="tx1"/>
                  </a:solidFill>
                  <a:miter lim="800000"/>
                  <a:headEnd/>
                  <a:tailEnd/>
                </a:ln>
              </p:spPr>
              <p:txBody>
                <a:bodyPr wrap="none" anchor="ctr"/>
                <a:lstStyle/>
                <a:p>
                  <a:endParaRPr lang="zh-CN" altLang="en-US"/>
                </a:p>
              </p:txBody>
            </p:sp>
          </p:grpSp>
          <p:grpSp>
            <p:nvGrpSpPr>
              <p:cNvPr id="15" name="Group 92"/>
              <p:cNvGrpSpPr>
                <a:grpSpLocks/>
              </p:cNvGrpSpPr>
              <p:nvPr/>
            </p:nvGrpSpPr>
            <p:grpSpPr bwMode="auto">
              <a:xfrm>
                <a:off x="158" y="3054"/>
                <a:ext cx="2776" cy="313"/>
                <a:chOff x="142" y="3066"/>
                <a:chExt cx="2776" cy="313"/>
              </a:xfrm>
            </p:grpSpPr>
            <p:sp>
              <p:nvSpPr>
                <p:cNvPr id="115760" name="Text Box 93"/>
                <p:cNvSpPr txBox="1">
                  <a:spLocks noChangeArrowheads="1"/>
                </p:cNvSpPr>
                <p:nvPr/>
              </p:nvSpPr>
              <p:spPr bwMode="auto">
                <a:xfrm>
                  <a:off x="2114" y="3078"/>
                  <a:ext cx="253" cy="301"/>
                </a:xfrm>
                <a:prstGeom prst="rect">
                  <a:avLst/>
                </a:prstGeom>
                <a:noFill/>
                <a:ln w="9525">
                  <a:noFill/>
                  <a:miter lim="800000"/>
                  <a:headEnd/>
                  <a:tailEnd/>
                </a:ln>
              </p:spPr>
              <p:txBody>
                <a:bodyPr wrap="none">
                  <a:spAutoFit/>
                </a:bodyPr>
                <a:lstStyle/>
                <a:p>
                  <a:r>
                    <a:rPr lang="en-US" altLang="zh-CN" sz="2400" b="1">
                      <a:solidFill>
                        <a:srgbClr val="6600CC"/>
                      </a:solidFill>
                    </a:rPr>
                    <a:t>...</a:t>
                  </a:r>
                </a:p>
              </p:txBody>
            </p:sp>
            <p:sp>
              <p:nvSpPr>
                <p:cNvPr id="115761" name="Text Box 94"/>
                <p:cNvSpPr txBox="1">
                  <a:spLocks noChangeArrowheads="1"/>
                </p:cNvSpPr>
                <p:nvPr/>
              </p:nvSpPr>
              <p:spPr bwMode="auto">
                <a:xfrm>
                  <a:off x="142" y="3066"/>
                  <a:ext cx="207" cy="300"/>
                </a:xfrm>
                <a:prstGeom prst="rect">
                  <a:avLst/>
                </a:prstGeom>
                <a:noFill/>
                <a:ln w="9525">
                  <a:noFill/>
                  <a:miter lim="800000"/>
                  <a:headEnd/>
                  <a:tailEnd/>
                </a:ln>
              </p:spPr>
              <p:txBody>
                <a:bodyPr wrap="none">
                  <a:spAutoFit/>
                </a:bodyPr>
                <a:lstStyle/>
                <a:p>
                  <a:r>
                    <a:rPr lang="en-US" altLang="zh-CN" sz="2400" b="1">
                      <a:solidFill>
                        <a:srgbClr val="6600CC"/>
                      </a:solidFill>
                    </a:rPr>
                    <a:t>1</a:t>
                  </a:r>
                </a:p>
              </p:txBody>
            </p:sp>
            <p:sp>
              <p:nvSpPr>
                <p:cNvPr id="115762" name="Text Box 95"/>
                <p:cNvSpPr txBox="1">
                  <a:spLocks noChangeArrowheads="1"/>
                </p:cNvSpPr>
                <p:nvPr/>
              </p:nvSpPr>
              <p:spPr bwMode="auto">
                <a:xfrm>
                  <a:off x="398" y="3078"/>
                  <a:ext cx="207" cy="301"/>
                </a:xfrm>
                <a:prstGeom prst="rect">
                  <a:avLst/>
                </a:prstGeom>
                <a:noFill/>
                <a:ln w="9525">
                  <a:noFill/>
                  <a:miter lim="800000"/>
                  <a:headEnd/>
                  <a:tailEnd/>
                </a:ln>
              </p:spPr>
              <p:txBody>
                <a:bodyPr wrap="none">
                  <a:spAutoFit/>
                </a:bodyPr>
                <a:lstStyle/>
                <a:p>
                  <a:r>
                    <a:rPr lang="en-US" altLang="zh-CN" sz="2400" b="1">
                      <a:solidFill>
                        <a:srgbClr val="6600CC"/>
                      </a:solidFill>
                    </a:rPr>
                    <a:t>2</a:t>
                  </a:r>
                </a:p>
              </p:txBody>
            </p:sp>
            <p:sp>
              <p:nvSpPr>
                <p:cNvPr id="115763" name="Text Box 96"/>
                <p:cNvSpPr txBox="1">
                  <a:spLocks noChangeArrowheads="1"/>
                </p:cNvSpPr>
                <p:nvPr/>
              </p:nvSpPr>
              <p:spPr bwMode="auto">
                <a:xfrm>
                  <a:off x="694" y="3066"/>
                  <a:ext cx="207" cy="300"/>
                </a:xfrm>
                <a:prstGeom prst="rect">
                  <a:avLst/>
                </a:prstGeom>
                <a:noFill/>
                <a:ln w="9525">
                  <a:noFill/>
                  <a:miter lim="800000"/>
                  <a:headEnd/>
                  <a:tailEnd/>
                </a:ln>
              </p:spPr>
              <p:txBody>
                <a:bodyPr wrap="none">
                  <a:spAutoFit/>
                </a:bodyPr>
                <a:lstStyle/>
                <a:p>
                  <a:r>
                    <a:rPr lang="en-US" altLang="zh-CN" sz="2400" b="1">
                      <a:solidFill>
                        <a:srgbClr val="6600CC"/>
                      </a:solidFill>
                    </a:rPr>
                    <a:t>3</a:t>
                  </a:r>
                </a:p>
              </p:txBody>
            </p:sp>
            <p:sp>
              <p:nvSpPr>
                <p:cNvPr id="115764" name="Text Box 97"/>
                <p:cNvSpPr txBox="1">
                  <a:spLocks noChangeArrowheads="1"/>
                </p:cNvSpPr>
                <p:nvPr/>
              </p:nvSpPr>
              <p:spPr bwMode="auto">
                <a:xfrm>
                  <a:off x="994" y="3078"/>
                  <a:ext cx="207" cy="301"/>
                </a:xfrm>
                <a:prstGeom prst="rect">
                  <a:avLst/>
                </a:prstGeom>
                <a:noFill/>
                <a:ln w="9525">
                  <a:noFill/>
                  <a:miter lim="800000"/>
                  <a:headEnd/>
                  <a:tailEnd/>
                </a:ln>
              </p:spPr>
              <p:txBody>
                <a:bodyPr wrap="none">
                  <a:spAutoFit/>
                </a:bodyPr>
                <a:lstStyle/>
                <a:p>
                  <a:r>
                    <a:rPr lang="en-US" altLang="zh-CN" sz="2400" b="1">
                      <a:solidFill>
                        <a:srgbClr val="6600CC"/>
                      </a:solidFill>
                    </a:rPr>
                    <a:t>4</a:t>
                  </a:r>
                </a:p>
              </p:txBody>
            </p:sp>
            <p:sp>
              <p:nvSpPr>
                <p:cNvPr id="115765" name="Text Box 98"/>
                <p:cNvSpPr txBox="1">
                  <a:spLocks noChangeArrowheads="1"/>
                </p:cNvSpPr>
                <p:nvPr/>
              </p:nvSpPr>
              <p:spPr bwMode="auto">
                <a:xfrm>
                  <a:off x="1271" y="3066"/>
                  <a:ext cx="207" cy="300"/>
                </a:xfrm>
                <a:prstGeom prst="rect">
                  <a:avLst/>
                </a:prstGeom>
                <a:noFill/>
                <a:ln w="9525">
                  <a:noFill/>
                  <a:miter lim="800000"/>
                  <a:headEnd/>
                  <a:tailEnd/>
                </a:ln>
              </p:spPr>
              <p:txBody>
                <a:bodyPr wrap="none">
                  <a:spAutoFit/>
                </a:bodyPr>
                <a:lstStyle/>
                <a:p>
                  <a:r>
                    <a:rPr lang="en-US" altLang="zh-CN" sz="2400" b="1">
                      <a:solidFill>
                        <a:srgbClr val="6600CC"/>
                      </a:solidFill>
                    </a:rPr>
                    <a:t>5</a:t>
                  </a:r>
                </a:p>
              </p:txBody>
            </p:sp>
            <p:sp>
              <p:nvSpPr>
                <p:cNvPr id="115766" name="Text Box 99"/>
                <p:cNvSpPr txBox="1">
                  <a:spLocks noChangeArrowheads="1"/>
                </p:cNvSpPr>
                <p:nvPr/>
              </p:nvSpPr>
              <p:spPr bwMode="auto">
                <a:xfrm>
                  <a:off x="1825" y="3066"/>
                  <a:ext cx="254" cy="300"/>
                </a:xfrm>
                <a:prstGeom prst="rect">
                  <a:avLst/>
                </a:prstGeom>
                <a:noFill/>
                <a:ln w="9525">
                  <a:noFill/>
                  <a:miter lim="800000"/>
                  <a:headEnd/>
                  <a:tailEnd/>
                </a:ln>
              </p:spPr>
              <p:txBody>
                <a:bodyPr wrap="none">
                  <a:spAutoFit/>
                </a:bodyPr>
                <a:lstStyle/>
                <a:p>
                  <a:r>
                    <a:rPr lang="en-US" altLang="zh-CN" sz="2400" b="1">
                      <a:solidFill>
                        <a:srgbClr val="6600CC"/>
                      </a:solidFill>
                    </a:rPr>
                    <a:t>...</a:t>
                  </a:r>
                </a:p>
              </p:txBody>
            </p:sp>
            <p:sp>
              <p:nvSpPr>
                <p:cNvPr id="115767" name="Text Box 100"/>
                <p:cNvSpPr txBox="1">
                  <a:spLocks noChangeArrowheads="1"/>
                </p:cNvSpPr>
                <p:nvPr/>
              </p:nvSpPr>
              <p:spPr bwMode="auto">
                <a:xfrm>
                  <a:off x="1552" y="3066"/>
                  <a:ext cx="254" cy="300"/>
                </a:xfrm>
                <a:prstGeom prst="rect">
                  <a:avLst/>
                </a:prstGeom>
                <a:noFill/>
                <a:ln w="9525">
                  <a:noFill/>
                  <a:miter lim="800000"/>
                  <a:headEnd/>
                  <a:tailEnd/>
                </a:ln>
              </p:spPr>
              <p:txBody>
                <a:bodyPr wrap="none">
                  <a:spAutoFit/>
                </a:bodyPr>
                <a:lstStyle/>
                <a:p>
                  <a:r>
                    <a:rPr lang="en-US" altLang="zh-CN" sz="2400" b="1">
                      <a:solidFill>
                        <a:srgbClr val="6600CC"/>
                      </a:solidFill>
                    </a:rPr>
                    <a:t>...</a:t>
                  </a:r>
                </a:p>
              </p:txBody>
            </p:sp>
            <p:sp>
              <p:nvSpPr>
                <p:cNvPr id="115768" name="Text Box 101"/>
                <p:cNvSpPr txBox="1">
                  <a:spLocks noChangeArrowheads="1"/>
                </p:cNvSpPr>
                <p:nvPr/>
              </p:nvSpPr>
              <p:spPr bwMode="auto">
                <a:xfrm>
                  <a:off x="2374" y="3078"/>
                  <a:ext cx="374" cy="301"/>
                </a:xfrm>
                <a:prstGeom prst="rect">
                  <a:avLst/>
                </a:prstGeom>
                <a:noFill/>
                <a:ln w="9525">
                  <a:noFill/>
                  <a:miter lim="800000"/>
                  <a:headEnd/>
                  <a:tailEnd/>
                </a:ln>
              </p:spPr>
              <p:txBody>
                <a:bodyPr wrap="none">
                  <a:spAutoFit/>
                </a:bodyPr>
                <a:lstStyle/>
                <a:p>
                  <a:r>
                    <a:rPr lang="en-US" altLang="zh-CN" sz="2400" b="1">
                      <a:solidFill>
                        <a:srgbClr val="6600CC"/>
                      </a:solidFill>
                    </a:rPr>
                    <a:t>n-1</a:t>
                  </a:r>
                </a:p>
              </p:txBody>
            </p:sp>
            <p:sp>
              <p:nvSpPr>
                <p:cNvPr id="115769" name="Text Box 102"/>
                <p:cNvSpPr txBox="1">
                  <a:spLocks noChangeArrowheads="1"/>
                </p:cNvSpPr>
                <p:nvPr/>
              </p:nvSpPr>
              <p:spPr bwMode="auto">
                <a:xfrm>
                  <a:off x="2700" y="3078"/>
                  <a:ext cx="218" cy="301"/>
                </a:xfrm>
                <a:prstGeom prst="rect">
                  <a:avLst/>
                </a:prstGeom>
                <a:noFill/>
                <a:ln w="9525">
                  <a:noFill/>
                  <a:miter lim="800000"/>
                  <a:headEnd/>
                  <a:tailEnd/>
                </a:ln>
              </p:spPr>
              <p:txBody>
                <a:bodyPr wrap="none">
                  <a:spAutoFit/>
                </a:bodyPr>
                <a:lstStyle/>
                <a:p>
                  <a:r>
                    <a:rPr lang="en-US" altLang="zh-CN" sz="2400" b="1">
                      <a:solidFill>
                        <a:srgbClr val="6600CC"/>
                      </a:solidFill>
                    </a:rPr>
                    <a:t>n</a:t>
                  </a:r>
                </a:p>
              </p:txBody>
            </p:sp>
          </p:grpSp>
        </p:grpSp>
      </p:grpSp>
      <p:sp>
        <p:nvSpPr>
          <p:cNvPr id="115717" name="Text Box 103"/>
          <p:cNvSpPr txBox="1">
            <a:spLocks noChangeArrowheads="1"/>
          </p:cNvSpPr>
          <p:nvPr/>
        </p:nvSpPr>
        <p:spPr bwMode="auto">
          <a:xfrm>
            <a:off x="1143000" y="3060700"/>
            <a:ext cx="336550" cy="457200"/>
          </a:xfrm>
          <a:prstGeom prst="rect">
            <a:avLst/>
          </a:prstGeom>
          <a:noFill/>
          <a:ln w="9525">
            <a:noFill/>
            <a:miter lim="800000"/>
            <a:headEnd/>
            <a:tailEnd/>
          </a:ln>
        </p:spPr>
        <p:txBody>
          <a:bodyPr wrap="none">
            <a:spAutoFit/>
          </a:bodyPr>
          <a:lstStyle/>
          <a:p>
            <a:r>
              <a:rPr lang="en-US" altLang="zh-CN" sz="2400" b="1">
                <a:solidFill>
                  <a:srgbClr val="6600CC"/>
                </a:solidFill>
              </a:rPr>
              <a:t>1</a:t>
            </a:r>
          </a:p>
        </p:txBody>
      </p:sp>
      <p:sp>
        <p:nvSpPr>
          <p:cNvPr id="115718" name="Text Box 104"/>
          <p:cNvSpPr txBox="1">
            <a:spLocks noChangeArrowheads="1"/>
          </p:cNvSpPr>
          <p:nvPr/>
        </p:nvSpPr>
        <p:spPr bwMode="auto">
          <a:xfrm>
            <a:off x="1143000" y="2555875"/>
            <a:ext cx="336550" cy="457200"/>
          </a:xfrm>
          <a:prstGeom prst="rect">
            <a:avLst/>
          </a:prstGeom>
          <a:noFill/>
          <a:ln w="9525">
            <a:noFill/>
            <a:miter lim="800000"/>
            <a:headEnd/>
            <a:tailEnd/>
          </a:ln>
        </p:spPr>
        <p:txBody>
          <a:bodyPr wrap="none">
            <a:spAutoFit/>
          </a:bodyPr>
          <a:lstStyle/>
          <a:p>
            <a:r>
              <a:rPr lang="en-US" altLang="zh-CN" sz="2400" b="1">
                <a:solidFill>
                  <a:srgbClr val="6600CC"/>
                </a:solidFill>
              </a:rPr>
              <a:t>2</a:t>
            </a:r>
          </a:p>
        </p:txBody>
      </p:sp>
      <p:sp>
        <p:nvSpPr>
          <p:cNvPr id="115719" name="Text Box 105"/>
          <p:cNvSpPr txBox="1">
            <a:spLocks noChangeArrowheads="1"/>
          </p:cNvSpPr>
          <p:nvPr/>
        </p:nvSpPr>
        <p:spPr bwMode="auto">
          <a:xfrm>
            <a:off x="1143000" y="2074863"/>
            <a:ext cx="336550" cy="457200"/>
          </a:xfrm>
          <a:prstGeom prst="rect">
            <a:avLst/>
          </a:prstGeom>
          <a:noFill/>
          <a:ln w="9525">
            <a:noFill/>
            <a:miter lim="800000"/>
            <a:headEnd/>
            <a:tailEnd/>
          </a:ln>
        </p:spPr>
        <p:txBody>
          <a:bodyPr wrap="none">
            <a:spAutoFit/>
          </a:bodyPr>
          <a:lstStyle/>
          <a:p>
            <a:r>
              <a:rPr lang="en-US" altLang="zh-CN" sz="2400" b="1">
                <a:solidFill>
                  <a:srgbClr val="6600CC"/>
                </a:solidFill>
              </a:rPr>
              <a:t>3</a:t>
            </a:r>
          </a:p>
        </p:txBody>
      </p:sp>
      <p:sp>
        <p:nvSpPr>
          <p:cNvPr id="115720" name="Text Box 106"/>
          <p:cNvSpPr txBox="1">
            <a:spLocks noChangeArrowheads="1"/>
          </p:cNvSpPr>
          <p:nvPr/>
        </p:nvSpPr>
        <p:spPr bwMode="auto">
          <a:xfrm>
            <a:off x="1143000" y="1562100"/>
            <a:ext cx="336550" cy="457200"/>
          </a:xfrm>
          <a:prstGeom prst="rect">
            <a:avLst/>
          </a:prstGeom>
          <a:noFill/>
          <a:ln w="9525">
            <a:noFill/>
            <a:miter lim="800000"/>
            <a:headEnd/>
            <a:tailEnd/>
          </a:ln>
        </p:spPr>
        <p:txBody>
          <a:bodyPr wrap="none">
            <a:spAutoFit/>
          </a:bodyPr>
          <a:lstStyle/>
          <a:p>
            <a:r>
              <a:rPr lang="en-US" altLang="zh-CN" sz="2400" b="1">
                <a:solidFill>
                  <a:srgbClr val="6600CC"/>
                </a:solidFill>
              </a:rPr>
              <a:t>4</a:t>
            </a:r>
          </a:p>
        </p:txBody>
      </p:sp>
      <p:sp>
        <p:nvSpPr>
          <p:cNvPr id="115721" name="Line 107"/>
          <p:cNvSpPr>
            <a:spLocks noChangeShapeType="1"/>
          </p:cNvSpPr>
          <p:nvPr/>
        </p:nvSpPr>
        <p:spPr bwMode="auto">
          <a:xfrm>
            <a:off x="7510463" y="2054225"/>
            <a:ext cx="0" cy="3117850"/>
          </a:xfrm>
          <a:prstGeom prst="line">
            <a:avLst/>
          </a:prstGeom>
          <a:noFill/>
          <a:ln w="9525" cap="rnd">
            <a:solidFill>
              <a:schemeClr val="tx1"/>
            </a:solidFill>
            <a:prstDash val="sysDot"/>
            <a:round/>
            <a:headEnd/>
            <a:tailEnd/>
          </a:ln>
        </p:spPr>
        <p:txBody>
          <a:bodyPr wrap="none" anchor="ctr"/>
          <a:lstStyle/>
          <a:p>
            <a:endParaRPr lang="zh-CN" altLang="en-US"/>
          </a:p>
        </p:txBody>
      </p:sp>
      <p:sp>
        <p:nvSpPr>
          <p:cNvPr id="115722" name="Line 108"/>
          <p:cNvSpPr>
            <a:spLocks noChangeShapeType="1"/>
          </p:cNvSpPr>
          <p:nvPr/>
        </p:nvSpPr>
        <p:spPr bwMode="auto">
          <a:xfrm>
            <a:off x="1420813" y="3540125"/>
            <a:ext cx="0" cy="1641475"/>
          </a:xfrm>
          <a:prstGeom prst="line">
            <a:avLst/>
          </a:prstGeom>
          <a:noFill/>
          <a:ln w="9525" cap="rnd">
            <a:solidFill>
              <a:schemeClr val="tx1"/>
            </a:solidFill>
            <a:prstDash val="sysDot"/>
            <a:round/>
            <a:headEnd/>
            <a:tailEnd/>
          </a:ln>
        </p:spPr>
        <p:txBody>
          <a:bodyPr wrap="none" anchor="ctr"/>
          <a:lstStyle/>
          <a:p>
            <a:endParaRPr lang="zh-CN" altLang="en-US"/>
          </a:p>
        </p:txBody>
      </p:sp>
      <p:sp>
        <p:nvSpPr>
          <p:cNvPr id="115723" name="Text Box 109"/>
          <p:cNvSpPr txBox="1">
            <a:spLocks noChangeArrowheads="1"/>
          </p:cNvSpPr>
          <p:nvPr/>
        </p:nvSpPr>
        <p:spPr bwMode="auto">
          <a:xfrm>
            <a:off x="1344613" y="3530600"/>
            <a:ext cx="465137" cy="274638"/>
          </a:xfrm>
          <a:prstGeom prst="rect">
            <a:avLst/>
          </a:prstGeom>
          <a:noFill/>
          <a:ln w="9525">
            <a:noFill/>
            <a:miter lim="800000"/>
            <a:headEnd/>
            <a:tailEnd/>
          </a:ln>
        </p:spPr>
        <p:txBody>
          <a:bodyPr wrap="none">
            <a:spAutoFit/>
          </a:bodyPr>
          <a:lstStyle/>
          <a:p>
            <a:r>
              <a:rPr lang="zh-CN" altLang="en-US" sz="1200" b="1">
                <a:solidFill>
                  <a:srgbClr val="6600CC"/>
                </a:solidFill>
                <a:latin typeface="宋体" pitchFamily="2" charset="-122"/>
              </a:rPr>
              <a:t>△</a:t>
            </a:r>
            <a:r>
              <a:rPr lang="en-US" altLang="zh-CN" sz="1200" b="1">
                <a:solidFill>
                  <a:srgbClr val="6600CC"/>
                </a:solidFill>
                <a:latin typeface="宋体" pitchFamily="2" charset="-122"/>
              </a:rPr>
              <a:t>t</a:t>
            </a:r>
            <a:r>
              <a:rPr lang="en-US" altLang="zh-CN" sz="1200" b="1" baseline="-25000">
                <a:solidFill>
                  <a:srgbClr val="6600CC"/>
                </a:solidFill>
                <a:latin typeface="宋体" pitchFamily="2" charset="-122"/>
              </a:rPr>
              <a:t>0</a:t>
            </a:r>
            <a:endParaRPr lang="en-US" altLang="zh-CN" sz="2400" b="1">
              <a:solidFill>
                <a:srgbClr val="6600CC"/>
              </a:solidFill>
              <a:latin typeface="宋体" pitchFamily="2" charset="-122"/>
            </a:endParaRPr>
          </a:p>
        </p:txBody>
      </p:sp>
      <p:sp>
        <p:nvSpPr>
          <p:cNvPr id="115724" name="Text Box 110"/>
          <p:cNvSpPr txBox="1">
            <a:spLocks noChangeArrowheads="1"/>
          </p:cNvSpPr>
          <p:nvPr/>
        </p:nvSpPr>
        <p:spPr bwMode="auto">
          <a:xfrm>
            <a:off x="1812925" y="3552825"/>
            <a:ext cx="617538" cy="274638"/>
          </a:xfrm>
          <a:prstGeom prst="rect">
            <a:avLst/>
          </a:prstGeom>
          <a:noFill/>
          <a:ln w="9525">
            <a:noFill/>
            <a:miter lim="800000"/>
            <a:headEnd/>
            <a:tailEnd/>
          </a:ln>
        </p:spPr>
        <p:txBody>
          <a:bodyPr wrap="none">
            <a:spAutoFit/>
          </a:bodyPr>
          <a:lstStyle/>
          <a:p>
            <a:r>
              <a:rPr lang="zh-CN" altLang="en-US" sz="1200" b="1">
                <a:solidFill>
                  <a:srgbClr val="6600CC"/>
                </a:solidFill>
                <a:latin typeface="宋体" pitchFamily="2" charset="-122"/>
              </a:rPr>
              <a:t>△ </a:t>
            </a:r>
            <a:r>
              <a:rPr lang="en-US" altLang="zh-CN" sz="1200" b="1">
                <a:solidFill>
                  <a:srgbClr val="6600CC"/>
                </a:solidFill>
                <a:latin typeface="宋体" pitchFamily="2" charset="-122"/>
              </a:rPr>
              <a:t>t</a:t>
            </a:r>
            <a:r>
              <a:rPr lang="en-US" altLang="zh-CN" sz="1200" b="1" baseline="-25000">
                <a:solidFill>
                  <a:srgbClr val="6600CC"/>
                </a:solidFill>
                <a:latin typeface="宋体" pitchFamily="2" charset="-122"/>
              </a:rPr>
              <a:t>0</a:t>
            </a:r>
            <a:r>
              <a:rPr lang="en-US" altLang="zh-CN" sz="1200" b="1">
                <a:solidFill>
                  <a:srgbClr val="6600CC"/>
                </a:solidFill>
                <a:latin typeface="宋体" pitchFamily="2" charset="-122"/>
              </a:rPr>
              <a:t> </a:t>
            </a:r>
          </a:p>
        </p:txBody>
      </p:sp>
      <p:sp>
        <p:nvSpPr>
          <p:cNvPr id="115725" name="Text Box 111"/>
          <p:cNvSpPr txBox="1">
            <a:spLocks noChangeArrowheads="1"/>
          </p:cNvSpPr>
          <p:nvPr/>
        </p:nvSpPr>
        <p:spPr bwMode="auto">
          <a:xfrm>
            <a:off x="2281238" y="3552825"/>
            <a:ext cx="541337" cy="274638"/>
          </a:xfrm>
          <a:prstGeom prst="rect">
            <a:avLst/>
          </a:prstGeom>
          <a:noFill/>
          <a:ln w="9525">
            <a:noFill/>
            <a:miter lim="800000"/>
            <a:headEnd/>
            <a:tailEnd/>
          </a:ln>
        </p:spPr>
        <p:txBody>
          <a:bodyPr wrap="none">
            <a:spAutoFit/>
          </a:bodyPr>
          <a:lstStyle/>
          <a:p>
            <a:r>
              <a:rPr lang="zh-CN" altLang="en-US" sz="1200" b="1">
                <a:solidFill>
                  <a:srgbClr val="6600CC"/>
                </a:solidFill>
                <a:latin typeface="宋体" pitchFamily="2" charset="-122"/>
              </a:rPr>
              <a:t>△ </a:t>
            </a:r>
            <a:r>
              <a:rPr lang="en-US" altLang="zh-CN" sz="1200" b="1">
                <a:solidFill>
                  <a:srgbClr val="6600CC"/>
                </a:solidFill>
                <a:latin typeface="宋体" pitchFamily="2" charset="-122"/>
              </a:rPr>
              <a:t>t</a:t>
            </a:r>
            <a:r>
              <a:rPr lang="en-US" altLang="zh-CN" sz="1200" b="1" baseline="-25000">
                <a:solidFill>
                  <a:srgbClr val="6600CC"/>
                </a:solidFill>
                <a:latin typeface="宋体" pitchFamily="2" charset="-122"/>
              </a:rPr>
              <a:t>0</a:t>
            </a:r>
          </a:p>
        </p:txBody>
      </p:sp>
      <p:sp>
        <p:nvSpPr>
          <p:cNvPr id="115726" name="Text Box 112"/>
          <p:cNvSpPr txBox="1">
            <a:spLocks noChangeArrowheads="1"/>
          </p:cNvSpPr>
          <p:nvPr/>
        </p:nvSpPr>
        <p:spPr bwMode="auto">
          <a:xfrm>
            <a:off x="2765425" y="3552825"/>
            <a:ext cx="541338" cy="274638"/>
          </a:xfrm>
          <a:prstGeom prst="rect">
            <a:avLst/>
          </a:prstGeom>
          <a:noFill/>
          <a:ln w="9525">
            <a:noFill/>
            <a:miter lim="800000"/>
            <a:headEnd/>
            <a:tailEnd/>
          </a:ln>
        </p:spPr>
        <p:txBody>
          <a:bodyPr wrap="none">
            <a:spAutoFit/>
          </a:bodyPr>
          <a:lstStyle/>
          <a:p>
            <a:r>
              <a:rPr lang="zh-CN" altLang="en-US" sz="1200" b="1">
                <a:solidFill>
                  <a:srgbClr val="6600CC"/>
                </a:solidFill>
                <a:latin typeface="宋体" pitchFamily="2" charset="-122"/>
              </a:rPr>
              <a:t>△ </a:t>
            </a:r>
            <a:r>
              <a:rPr lang="en-US" altLang="zh-CN" sz="1200" b="1">
                <a:solidFill>
                  <a:srgbClr val="6600CC"/>
                </a:solidFill>
                <a:latin typeface="宋体" pitchFamily="2" charset="-122"/>
              </a:rPr>
              <a:t>t</a:t>
            </a:r>
            <a:r>
              <a:rPr lang="en-US" altLang="zh-CN" sz="1200" b="1" baseline="-25000">
                <a:solidFill>
                  <a:srgbClr val="6600CC"/>
                </a:solidFill>
                <a:latin typeface="宋体" pitchFamily="2" charset="-122"/>
              </a:rPr>
              <a:t>0</a:t>
            </a:r>
          </a:p>
        </p:txBody>
      </p:sp>
      <p:sp>
        <p:nvSpPr>
          <p:cNvPr id="115727" name="Line 113"/>
          <p:cNvSpPr>
            <a:spLocks noChangeShapeType="1"/>
          </p:cNvSpPr>
          <p:nvPr/>
        </p:nvSpPr>
        <p:spPr bwMode="auto">
          <a:xfrm>
            <a:off x="2576513" y="3995738"/>
            <a:ext cx="720725"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15728" name="Text Box 114"/>
          <p:cNvSpPr txBox="1">
            <a:spLocks noChangeArrowheads="1"/>
          </p:cNvSpPr>
          <p:nvPr/>
        </p:nvSpPr>
        <p:spPr bwMode="auto">
          <a:xfrm>
            <a:off x="1752600" y="3810000"/>
            <a:ext cx="960438" cy="366713"/>
          </a:xfrm>
          <a:prstGeom prst="rect">
            <a:avLst/>
          </a:prstGeom>
          <a:noFill/>
          <a:ln w="9525">
            <a:noFill/>
            <a:miter lim="800000"/>
            <a:headEnd/>
            <a:tailEnd/>
          </a:ln>
        </p:spPr>
        <p:txBody>
          <a:bodyPr wrap="none">
            <a:spAutoFit/>
          </a:bodyPr>
          <a:lstStyle/>
          <a:p>
            <a:r>
              <a:rPr lang="en-US" altLang="zh-CN" sz="1800" b="1">
                <a:solidFill>
                  <a:srgbClr val="6600CC"/>
                </a:solidFill>
                <a:latin typeface="宋体" pitchFamily="2" charset="-122"/>
              </a:rPr>
              <a:t>T</a:t>
            </a:r>
            <a:r>
              <a:rPr lang="en-US" altLang="zh-CN" sz="1200" b="1">
                <a:solidFill>
                  <a:srgbClr val="6600CC"/>
                </a:solidFill>
                <a:latin typeface="宋体" pitchFamily="2" charset="-122"/>
              </a:rPr>
              <a:t>0=m △ t</a:t>
            </a:r>
            <a:r>
              <a:rPr lang="en-US" altLang="zh-CN" sz="1200" b="1" baseline="-25000">
                <a:solidFill>
                  <a:srgbClr val="6600CC"/>
                </a:solidFill>
                <a:latin typeface="宋体" pitchFamily="2" charset="-122"/>
              </a:rPr>
              <a:t>0</a:t>
            </a:r>
          </a:p>
        </p:txBody>
      </p:sp>
      <p:sp>
        <p:nvSpPr>
          <p:cNvPr id="115729" name="Line 115"/>
          <p:cNvSpPr>
            <a:spLocks noChangeShapeType="1"/>
          </p:cNvSpPr>
          <p:nvPr/>
        </p:nvSpPr>
        <p:spPr bwMode="auto">
          <a:xfrm>
            <a:off x="1389063" y="3995738"/>
            <a:ext cx="457200" cy="0"/>
          </a:xfrm>
          <a:prstGeom prst="line">
            <a:avLst/>
          </a:prstGeom>
          <a:noFill/>
          <a:ln w="9525">
            <a:solidFill>
              <a:schemeClr val="tx1"/>
            </a:solidFill>
            <a:round/>
            <a:headEnd type="triangle" w="med" len="med"/>
            <a:tailEnd/>
          </a:ln>
        </p:spPr>
        <p:txBody>
          <a:bodyPr wrap="none" anchor="ctr"/>
          <a:lstStyle/>
          <a:p>
            <a:endParaRPr lang="zh-CN" altLang="en-US"/>
          </a:p>
        </p:txBody>
      </p:sp>
      <p:grpSp>
        <p:nvGrpSpPr>
          <p:cNvPr id="16" name="Group 116"/>
          <p:cNvGrpSpPr>
            <a:grpSpLocks/>
          </p:cNvGrpSpPr>
          <p:nvPr/>
        </p:nvGrpSpPr>
        <p:grpSpPr bwMode="auto">
          <a:xfrm>
            <a:off x="1420813" y="4130675"/>
            <a:ext cx="6091237" cy="963613"/>
            <a:chOff x="143" y="3705"/>
            <a:chExt cx="3746" cy="564"/>
          </a:xfrm>
        </p:grpSpPr>
        <p:grpSp>
          <p:nvGrpSpPr>
            <p:cNvPr id="17" name="Group 117"/>
            <p:cNvGrpSpPr>
              <a:grpSpLocks/>
            </p:cNvGrpSpPr>
            <p:nvPr/>
          </p:nvGrpSpPr>
          <p:grpSpPr bwMode="auto">
            <a:xfrm>
              <a:off x="171" y="3705"/>
              <a:ext cx="2881" cy="215"/>
              <a:chOff x="171" y="3705"/>
              <a:chExt cx="2881" cy="215"/>
            </a:xfrm>
          </p:grpSpPr>
          <p:sp>
            <p:nvSpPr>
              <p:cNvPr id="115751" name="Text Box 118"/>
              <p:cNvSpPr txBox="1">
                <a:spLocks noChangeArrowheads="1"/>
              </p:cNvSpPr>
              <p:nvPr/>
            </p:nvSpPr>
            <p:spPr bwMode="auto">
              <a:xfrm>
                <a:off x="1250" y="3705"/>
                <a:ext cx="513" cy="215"/>
              </a:xfrm>
              <a:prstGeom prst="rect">
                <a:avLst/>
              </a:prstGeom>
              <a:noFill/>
              <a:ln w="9525">
                <a:noFill/>
                <a:miter lim="800000"/>
                <a:headEnd/>
                <a:tailEnd/>
              </a:ln>
            </p:spPr>
            <p:txBody>
              <a:bodyPr wrap="none">
                <a:spAutoFit/>
              </a:bodyPr>
              <a:lstStyle/>
              <a:p>
                <a:r>
                  <a:rPr lang="en-US" altLang="zh-CN" sz="1800" b="1">
                    <a:solidFill>
                      <a:srgbClr val="6600CC"/>
                    </a:solidFill>
                    <a:latin typeface="宋体" pitchFamily="2" charset="-122"/>
                  </a:rPr>
                  <a:t>n</a:t>
                </a:r>
                <a:r>
                  <a:rPr lang="en-US" altLang="zh-CN" sz="1600" b="1">
                    <a:solidFill>
                      <a:srgbClr val="6600CC"/>
                    </a:solidFill>
                    <a:latin typeface="宋体" pitchFamily="2" charset="-122"/>
                  </a:rPr>
                  <a:t> △ </a:t>
                </a:r>
                <a:r>
                  <a:rPr lang="en-US" altLang="zh-CN" sz="1200" b="1">
                    <a:solidFill>
                      <a:srgbClr val="6600CC"/>
                    </a:solidFill>
                    <a:latin typeface="宋体" pitchFamily="2" charset="-122"/>
                  </a:rPr>
                  <a:t>t</a:t>
                </a:r>
                <a:r>
                  <a:rPr lang="en-US" altLang="zh-CN" sz="1200" b="1" baseline="-25000">
                    <a:solidFill>
                      <a:srgbClr val="6600CC"/>
                    </a:solidFill>
                    <a:latin typeface="宋体" pitchFamily="2" charset="-122"/>
                  </a:rPr>
                  <a:t>0</a:t>
                </a:r>
              </a:p>
            </p:txBody>
          </p:sp>
          <p:sp>
            <p:nvSpPr>
              <p:cNvPr id="115752" name="Line 119"/>
              <p:cNvSpPr>
                <a:spLocks noChangeShapeType="1"/>
              </p:cNvSpPr>
              <p:nvPr/>
            </p:nvSpPr>
            <p:spPr bwMode="auto">
              <a:xfrm>
                <a:off x="171" y="3846"/>
                <a:ext cx="1079" cy="0"/>
              </a:xfrm>
              <a:prstGeom prst="line">
                <a:avLst/>
              </a:prstGeom>
              <a:noFill/>
              <a:ln w="9525">
                <a:solidFill>
                  <a:schemeClr val="tx1"/>
                </a:solidFill>
                <a:round/>
                <a:headEnd type="triangle" w="med" len="med"/>
                <a:tailEnd/>
              </a:ln>
            </p:spPr>
            <p:txBody>
              <a:bodyPr wrap="none" anchor="ctr"/>
              <a:lstStyle/>
              <a:p>
                <a:endParaRPr lang="zh-CN" altLang="en-US"/>
              </a:p>
            </p:txBody>
          </p:sp>
          <p:sp>
            <p:nvSpPr>
              <p:cNvPr id="115753" name="Line 120"/>
              <p:cNvSpPr>
                <a:spLocks noChangeShapeType="1"/>
              </p:cNvSpPr>
              <p:nvPr/>
            </p:nvSpPr>
            <p:spPr bwMode="auto">
              <a:xfrm>
                <a:off x="1750" y="3848"/>
                <a:ext cx="1302" cy="0"/>
              </a:xfrm>
              <a:prstGeom prst="line">
                <a:avLst/>
              </a:prstGeom>
              <a:noFill/>
              <a:ln w="9525">
                <a:solidFill>
                  <a:schemeClr val="tx1"/>
                </a:solidFill>
                <a:round/>
                <a:headEnd/>
                <a:tailEnd type="triangle" w="med" len="med"/>
              </a:ln>
            </p:spPr>
            <p:txBody>
              <a:bodyPr wrap="none" anchor="ctr"/>
              <a:lstStyle/>
              <a:p>
                <a:endParaRPr lang="zh-CN" altLang="en-US"/>
              </a:p>
            </p:txBody>
          </p:sp>
        </p:grpSp>
        <p:sp>
          <p:nvSpPr>
            <p:cNvPr id="115748" name="Line 121"/>
            <p:cNvSpPr>
              <a:spLocks noChangeShapeType="1"/>
            </p:cNvSpPr>
            <p:nvPr/>
          </p:nvSpPr>
          <p:spPr bwMode="auto">
            <a:xfrm>
              <a:off x="143" y="4176"/>
              <a:ext cx="1691" cy="0"/>
            </a:xfrm>
            <a:prstGeom prst="line">
              <a:avLst/>
            </a:prstGeom>
            <a:noFill/>
            <a:ln w="9525">
              <a:solidFill>
                <a:schemeClr val="tx1"/>
              </a:solidFill>
              <a:round/>
              <a:headEnd type="triangle" w="med" len="med"/>
              <a:tailEnd/>
            </a:ln>
          </p:spPr>
          <p:txBody>
            <a:bodyPr wrap="none" anchor="ctr"/>
            <a:lstStyle/>
            <a:p>
              <a:endParaRPr lang="zh-CN" altLang="en-US"/>
            </a:p>
          </p:txBody>
        </p:sp>
        <p:sp>
          <p:nvSpPr>
            <p:cNvPr id="115749" name="Line 122"/>
            <p:cNvSpPr>
              <a:spLocks noChangeShapeType="1"/>
            </p:cNvSpPr>
            <p:nvPr/>
          </p:nvSpPr>
          <p:spPr bwMode="auto">
            <a:xfrm>
              <a:off x="2122" y="4176"/>
              <a:ext cx="1767"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15750" name="Text Box 123"/>
            <p:cNvSpPr txBox="1">
              <a:spLocks noChangeArrowheads="1"/>
            </p:cNvSpPr>
            <p:nvPr/>
          </p:nvSpPr>
          <p:spPr bwMode="auto">
            <a:xfrm>
              <a:off x="1900" y="4002"/>
              <a:ext cx="209" cy="267"/>
            </a:xfrm>
            <a:prstGeom prst="rect">
              <a:avLst/>
            </a:prstGeom>
            <a:noFill/>
            <a:ln w="9525">
              <a:noFill/>
              <a:miter lim="800000"/>
              <a:headEnd/>
              <a:tailEnd/>
            </a:ln>
          </p:spPr>
          <p:txBody>
            <a:bodyPr wrap="none">
              <a:spAutoFit/>
            </a:bodyPr>
            <a:lstStyle/>
            <a:p>
              <a:r>
                <a:rPr lang="en-US" altLang="zh-CN" sz="2400" b="1">
                  <a:solidFill>
                    <a:srgbClr val="6600CC"/>
                  </a:solidFill>
                  <a:latin typeface="宋体" pitchFamily="2" charset="-122"/>
                </a:rPr>
                <a:t>T</a:t>
              </a:r>
            </a:p>
          </p:txBody>
        </p:sp>
      </p:grpSp>
      <p:grpSp>
        <p:nvGrpSpPr>
          <p:cNvPr id="18" name="Group 124"/>
          <p:cNvGrpSpPr>
            <a:grpSpLocks/>
          </p:cNvGrpSpPr>
          <p:nvPr/>
        </p:nvGrpSpPr>
        <p:grpSpPr bwMode="auto">
          <a:xfrm>
            <a:off x="6151563" y="4217988"/>
            <a:ext cx="1358900" cy="274637"/>
            <a:chOff x="3052" y="3756"/>
            <a:chExt cx="836" cy="161"/>
          </a:xfrm>
        </p:grpSpPr>
        <p:sp>
          <p:nvSpPr>
            <p:cNvPr id="115744" name="Text Box 125"/>
            <p:cNvSpPr txBox="1">
              <a:spLocks noChangeArrowheads="1"/>
            </p:cNvSpPr>
            <p:nvPr/>
          </p:nvSpPr>
          <p:spPr bwMode="auto">
            <a:xfrm>
              <a:off x="3146" y="3756"/>
              <a:ext cx="614" cy="161"/>
            </a:xfrm>
            <a:prstGeom prst="rect">
              <a:avLst/>
            </a:prstGeom>
            <a:noFill/>
            <a:ln w="9525">
              <a:noFill/>
              <a:miter lim="800000"/>
              <a:headEnd/>
              <a:tailEnd/>
            </a:ln>
          </p:spPr>
          <p:txBody>
            <a:bodyPr wrap="none">
              <a:spAutoFit/>
            </a:bodyPr>
            <a:lstStyle/>
            <a:p>
              <a:r>
                <a:rPr lang="en-US" altLang="zh-CN" sz="1200" b="1">
                  <a:solidFill>
                    <a:srgbClr val="6600CC"/>
                  </a:solidFill>
                  <a:latin typeface="宋体" pitchFamily="2" charset="-122"/>
                </a:rPr>
                <a:t>(m-1) △ t</a:t>
              </a:r>
              <a:r>
                <a:rPr lang="en-US" altLang="zh-CN" sz="1200" b="1" baseline="-25000">
                  <a:solidFill>
                    <a:srgbClr val="6600CC"/>
                  </a:solidFill>
                  <a:latin typeface="宋体" pitchFamily="2" charset="-122"/>
                </a:rPr>
                <a:t>0</a:t>
              </a:r>
            </a:p>
          </p:txBody>
        </p:sp>
        <p:sp>
          <p:nvSpPr>
            <p:cNvPr id="115745" name="Line 126"/>
            <p:cNvSpPr>
              <a:spLocks noChangeShapeType="1"/>
            </p:cNvSpPr>
            <p:nvPr/>
          </p:nvSpPr>
          <p:spPr bwMode="auto">
            <a:xfrm flipH="1">
              <a:off x="3052" y="3848"/>
              <a:ext cx="94"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15746" name="Line 127"/>
            <p:cNvSpPr>
              <a:spLocks noChangeShapeType="1"/>
            </p:cNvSpPr>
            <p:nvPr/>
          </p:nvSpPr>
          <p:spPr bwMode="auto">
            <a:xfrm>
              <a:off x="3790" y="3848"/>
              <a:ext cx="98" cy="0"/>
            </a:xfrm>
            <a:prstGeom prst="line">
              <a:avLst/>
            </a:prstGeom>
            <a:noFill/>
            <a:ln w="9525">
              <a:solidFill>
                <a:schemeClr val="tx1"/>
              </a:solidFill>
              <a:round/>
              <a:headEnd/>
              <a:tailEnd type="triangle" w="med" len="med"/>
            </a:ln>
          </p:spPr>
          <p:txBody>
            <a:bodyPr wrap="none" anchor="ctr"/>
            <a:lstStyle/>
            <a:p>
              <a:endParaRPr lang="zh-CN" altLang="en-US"/>
            </a:p>
          </p:txBody>
        </p:sp>
      </p:grpSp>
      <p:sp>
        <p:nvSpPr>
          <p:cNvPr id="115732" name="Text Box 128"/>
          <p:cNvSpPr txBox="1">
            <a:spLocks noChangeArrowheads="1"/>
          </p:cNvSpPr>
          <p:nvPr/>
        </p:nvSpPr>
        <p:spPr bwMode="auto">
          <a:xfrm>
            <a:off x="5060950" y="3703638"/>
            <a:ext cx="998538" cy="274637"/>
          </a:xfrm>
          <a:prstGeom prst="rect">
            <a:avLst/>
          </a:prstGeom>
          <a:noFill/>
          <a:ln w="9525">
            <a:noFill/>
            <a:miter lim="800000"/>
            <a:headEnd/>
            <a:tailEnd/>
          </a:ln>
        </p:spPr>
        <p:txBody>
          <a:bodyPr wrap="none">
            <a:spAutoFit/>
          </a:bodyPr>
          <a:lstStyle/>
          <a:p>
            <a:r>
              <a:rPr lang="en-US" altLang="zh-CN" sz="1200" b="1">
                <a:solidFill>
                  <a:srgbClr val="6600CC"/>
                </a:solidFill>
                <a:latin typeface="宋体" pitchFamily="2" charset="-122"/>
              </a:rPr>
              <a:t>(n-1) △ t</a:t>
            </a:r>
            <a:r>
              <a:rPr lang="en-US" altLang="zh-CN" sz="1200" b="1" baseline="-25000">
                <a:solidFill>
                  <a:srgbClr val="6600CC"/>
                </a:solidFill>
                <a:latin typeface="宋体" pitchFamily="2" charset="-122"/>
              </a:rPr>
              <a:t>0</a:t>
            </a:r>
          </a:p>
        </p:txBody>
      </p:sp>
      <p:sp>
        <p:nvSpPr>
          <p:cNvPr id="115733" name="Line 129"/>
          <p:cNvSpPr>
            <a:spLocks noChangeShapeType="1"/>
          </p:cNvSpPr>
          <p:nvPr/>
        </p:nvSpPr>
        <p:spPr bwMode="auto">
          <a:xfrm flipH="1">
            <a:off x="3344863" y="3848100"/>
            <a:ext cx="1763712"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15734" name="Line 130"/>
          <p:cNvSpPr>
            <a:spLocks noChangeShapeType="1"/>
          </p:cNvSpPr>
          <p:nvPr/>
        </p:nvSpPr>
        <p:spPr bwMode="auto">
          <a:xfrm>
            <a:off x="6088063" y="3848100"/>
            <a:ext cx="14224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15735" name="Line 131"/>
          <p:cNvSpPr>
            <a:spLocks noChangeShapeType="1"/>
          </p:cNvSpPr>
          <p:nvPr/>
        </p:nvSpPr>
        <p:spPr bwMode="auto">
          <a:xfrm>
            <a:off x="1458913" y="1516063"/>
            <a:ext cx="1360487" cy="7937"/>
          </a:xfrm>
          <a:prstGeom prst="line">
            <a:avLst/>
          </a:prstGeom>
          <a:noFill/>
          <a:ln w="9525">
            <a:solidFill>
              <a:schemeClr val="tx1"/>
            </a:solidFill>
            <a:round/>
            <a:headEnd/>
            <a:tailEnd type="triangle" w="med" len="med"/>
          </a:ln>
        </p:spPr>
        <p:txBody>
          <a:bodyPr wrap="none" anchor="ctr"/>
          <a:lstStyle/>
          <a:p>
            <a:endParaRPr lang="zh-CN" altLang="en-US"/>
          </a:p>
        </p:txBody>
      </p:sp>
      <p:sp>
        <p:nvSpPr>
          <p:cNvPr id="115736" name="Line 132"/>
          <p:cNvSpPr>
            <a:spLocks noChangeShapeType="1"/>
          </p:cNvSpPr>
          <p:nvPr/>
        </p:nvSpPr>
        <p:spPr bwMode="auto">
          <a:xfrm>
            <a:off x="2865438" y="1516063"/>
            <a:ext cx="3154362" cy="7937"/>
          </a:xfrm>
          <a:prstGeom prst="line">
            <a:avLst/>
          </a:prstGeom>
          <a:noFill/>
          <a:ln w="9525">
            <a:solidFill>
              <a:schemeClr val="tx1"/>
            </a:solidFill>
            <a:round/>
            <a:headEnd/>
            <a:tailEnd type="triangle" w="med" len="med"/>
          </a:ln>
        </p:spPr>
        <p:txBody>
          <a:bodyPr wrap="none" anchor="ctr"/>
          <a:lstStyle/>
          <a:p>
            <a:endParaRPr lang="zh-CN" altLang="en-US"/>
          </a:p>
        </p:txBody>
      </p:sp>
      <p:sp>
        <p:nvSpPr>
          <p:cNvPr id="115737" name="Line 133"/>
          <p:cNvSpPr>
            <a:spLocks noChangeShapeType="1"/>
          </p:cNvSpPr>
          <p:nvPr/>
        </p:nvSpPr>
        <p:spPr bwMode="auto">
          <a:xfrm>
            <a:off x="6124575" y="1516063"/>
            <a:ext cx="1158875" cy="0"/>
          </a:xfrm>
          <a:prstGeom prst="line">
            <a:avLst/>
          </a:prstGeom>
          <a:noFill/>
          <a:ln w="9525">
            <a:solidFill>
              <a:schemeClr val="tx1"/>
            </a:solidFill>
            <a:round/>
            <a:headEnd type="triangle" w="med" len="med"/>
            <a:tailEnd/>
          </a:ln>
        </p:spPr>
        <p:txBody>
          <a:bodyPr wrap="none" anchor="ctr"/>
          <a:lstStyle/>
          <a:p>
            <a:endParaRPr lang="zh-CN" altLang="en-US"/>
          </a:p>
        </p:txBody>
      </p:sp>
      <p:sp>
        <p:nvSpPr>
          <p:cNvPr id="115738" name="Text Box 134"/>
          <p:cNvSpPr txBox="1">
            <a:spLocks noChangeArrowheads="1"/>
          </p:cNvSpPr>
          <p:nvPr/>
        </p:nvSpPr>
        <p:spPr bwMode="auto">
          <a:xfrm>
            <a:off x="1603375" y="914400"/>
            <a:ext cx="5689600" cy="457200"/>
          </a:xfrm>
          <a:prstGeom prst="rect">
            <a:avLst/>
          </a:prstGeom>
          <a:noFill/>
          <a:ln w="9525">
            <a:noFill/>
            <a:miter lim="800000"/>
            <a:headEnd/>
            <a:tailEnd/>
          </a:ln>
        </p:spPr>
        <p:txBody>
          <a:bodyPr wrap="none" anchor="ctr">
            <a:spAutoFit/>
          </a:bodyPr>
          <a:lstStyle/>
          <a:p>
            <a:pPr algn="ctr">
              <a:spcBef>
                <a:spcPct val="50000"/>
              </a:spcBef>
            </a:pPr>
            <a:r>
              <a:rPr lang="zh-CN" altLang="en-US" sz="2400" b="1"/>
              <a:t>填入              正常                             排空     </a:t>
            </a:r>
          </a:p>
        </p:txBody>
      </p:sp>
      <p:sp>
        <p:nvSpPr>
          <p:cNvPr id="115739" name="Text Box 135"/>
          <p:cNvSpPr txBox="1">
            <a:spLocks noChangeArrowheads="1"/>
          </p:cNvSpPr>
          <p:nvPr/>
        </p:nvSpPr>
        <p:spPr bwMode="auto">
          <a:xfrm>
            <a:off x="3505200" y="5105400"/>
            <a:ext cx="2057400" cy="457200"/>
          </a:xfrm>
          <a:prstGeom prst="rect">
            <a:avLst/>
          </a:prstGeom>
          <a:noFill/>
          <a:ln w="9525">
            <a:noFill/>
            <a:miter lim="800000"/>
            <a:headEnd/>
            <a:tailEnd/>
          </a:ln>
        </p:spPr>
        <p:txBody>
          <a:bodyPr>
            <a:spAutoFit/>
          </a:bodyPr>
          <a:lstStyle/>
          <a:p>
            <a:pPr>
              <a:spcBef>
                <a:spcPct val="50000"/>
              </a:spcBef>
            </a:pPr>
            <a:r>
              <a:rPr lang="zh-CN" altLang="en-US" sz="2400" b="1"/>
              <a:t>流水时空图</a:t>
            </a:r>
          </a:p>
        </p:txBody>
      </p:sp>
      <p:sp>
        <p:nvSpPr>
          <p:cNvPr id="115740" name="Text Box 136"/>
          <p:cNvSpPr txBox="1">
            <a:spLocks noChangeArrowheads="1"/>
          </p:cNvSpPr>
          <p:nvPr/>
        </p:nvSpPr>
        <p:spPr bwMode="auto">
          <a:xfrm>
            <a:off x="381000" y="762000"/>
            <a:ext cx="838200" cy="396875"/>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000" b="1">
                <a:solidFill>
                  <a:srgbClr val="FF3300"/>
                </a:solidFill>
              </a:rPr>
              <a:t>空间</a:t>
            </a:r>
          </a:p>
        </p:txBody>
      </p:sp>
      <p:sp>
        <p:nvSpPr>
          <p:cNvPr id="115741" name="Text Box 137"/>
          <p:cNvSpPr txBox="1">
            <a:spLocks noChangeArrowheads="1"/>
          </p:cNvSpPr>
          <p:nvPr/>
        </p:nvSpPr>
        <p:spPr bwMode="auto">
          <a:xfrm>
            <a:off x="8077200" y="3657600"/>
            <a:ext cx="838200" cy="396875"/>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000" b="1">
                <a:solidFill>
                  <a:srgbClr val="FF3300"/>
                </a:solidFill>
              </a:rPr>
              <a:t>时间</a:t>
            </a:r>
          </a:p>
        </p:txBody>
      </p:sp>
      <p:sp>
        <p:nvSpPr>
          <p:cNvPr id="115742" name="Line 138"/>
          <p:cNvSpPr>
            <a:spLocks noChangeShapeType="1"/>
          </p:cNvSpPr>
          <p:nvPr/>
        </p:nvSpPr>
        <p:spPr bwMode="auto">
          <a:xfrm>
            <a:off x="2819400" y="1295400"/>
            <a:ext cx="0" cy="533400"/>
          </a:xfrm>
          <a:prstGeom prst="line">
            <a:avLst/>
          </a:prstGeom>
          <a:noFill/>
          <a:ln w="12700" cap="sq">
            <a:solidFill>
              <a:schemeClr val="tx1"/>
            </a:solidFill>
            <a:round/>
            <a:headEnd type="none" w="sm" len="sm"/>
            <a:tailEnd type="none" w="sm" len="sm"/>
          </a:ln>
        </p:spPr>
        <p:txBody>
          <a:bodyPr wrap="none">
            <a:spAutoFit/>
          </a:bodyPr>
          <a:lstStyle/>
          <a:p>
            <a:endParaRPr lang="zh-CN" altLang="en-US"/>
          </a:p>
        </p:txBody>
      </p:sp>
      <p:sp>
        <p:nvSpPr>
          <p:cNvPr id="115743" name="Line 139"/>
          <p:cNvSpPr>
            <a:spLocks noChangeShapeType="1"/>
          </p:cNvSpPr>
          <p:nvPr/>
        </p:nvSpPr>
        <p:spPr bwMode="auto">
          <a:xfrm>
            <a:off x="6096000" y="1295400"/>
            <a:ext cx="0" cy="533400"/>
          </a:xfrm>
          <a:prstGeom prst="line">
            <a:avLst/>
          </a:prstGeom>
          <a:noFill/>
          <a:ln w="12700" cap="sq">
            <a:solidFill>
              <a:schemeClr val="tx1"/>
            </a:solidFill>
            <a:round/>
            <a:headEnd type="none" w="sm" len="sm"/>
            <a:tailEnd type="none" w="sm" len="sm"/>
          </a:ln>
        </p:spPr>
        <p:txBody>
          <a:bodyPr wrap="none">
            <a:spAutoFit/>
          </a:bodyPr>
          <a:lstStyle/>
          <a:p>
            <a:endParaRPr lang="zh-CN" altLang="en-US"/>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0" name="Text Box 4"/>
          <p:cNvSpPr txBox="1">
            <a:spLocks noChangeArrowheads="1"/>
          </p:cNvSpPr>
          <p:nvPr/>
        </p:nvSpPr>
        <p:spPr bwMode="auto">
          <a:xfrm>
            <a:off x="120650" y="620713"/>
            <a:ext cx="8915400" cy="1863725"/>
          </a:xfrm>
          <a:prstGeom prst="rect">
            <a:avLst/>
          </a:prstGeom>
          <a:noFill/>
          <a:ln w="76200">
            <a:noFill/>
            <a:miter lim="800000"/>
            <a:headEnd/>
            <a:tailEnd/>
          </a:ln>
          <a:effectLst/>
        </p:spPr>
        <p:txBody>
          <a:bodyPr>
            <a:spAutoFit/>
          </a:bodyPr>
          <a:lstStyle/>
          <a:p>
            <a:pPr>
              <a:spcBef>
                <a:spcPct val="15000"/>
              </a:spcBef>
            </a:pPr>
            <a:r>
              <a:rPr lang="en-US" altLang="zh-CN" dirty="0">
                <a:effectLst>
                  <a:outerShdw blurRad="38100" dist="38100" dir="2700000" algn="tl">
                    <a:srgbClr val="C0C0C0"/>
                  </a:outerShdw>
                </a:effectLst>
                <a:latin typeface="黑体" pitchFamily="2" charset="-122"/>
              </a:rPr>
              <a:t>  1</a:t>
            </a:r>
            <a:r>
              <a:rPr lang="zh-CN" altLang="en-US" dirty="0">
                <a:effectLst>
                  <a:outerShdw blurRad="38100" dist="38100" dir="2700000" algn="tl">
                    <a:srgbClr val="C0C0C0"/>
                  </a:outerShdw>
                </a:effectLst>
                <a:latin typeface="黑体" pitchFamily="2" charset="-122"/>
              </a:rPr>
              <a:t>）</a:t>
            </a:r>
            <a:r>
              <a:rPr lang="zh-CN" altLang="en-US" dirty="0">
                <a:solidFill>
                  <a:srgbClr val="0000FF"/>
                </a:solidFill>
                <a:effectLst>
                  <a:outerShdw blurRad="38100" dist="38100" dir="2700000" algn="tl">
                    <a:srgbClr val="C0C0C0"/>
                  </a:outerShdw>
                </a:effectLst>
                <a:latin typeface="黑体" pitchFamily="2" charset="-122"/>
              </a:rPr>
              <a:t>指令部件</a:t>
            </a:r>
            <a:r>
              <a:rPr lang="zh-CN" altLang="en-US" dirty="0">
                <a:effectLst>
                  <a:outerShdw blurRad="38100" dist="38100" dir="2700000" algn="tl">
                    <a:srgbClr val="C0C0C0"/>
                  </a:outerShdw>
                </a:effectLst>
                <a:latin typeface="黑体" pitchFamily="2" charset="-122"/>
              </a:rPr>
              <a:t>本身构成一个流水线：</a:t>
            </a:r>
            <a:r>
              <a:rPr lang="zh-CN" altLang="en-US" i="1" u="sng" dirty="0">
                <a:solidFill>
                  <a:srgbClr val="008000"/>
                </a:solidFill>
                <a:effectLst>
                  <a:outerShdw blurRad="38100" dist="38100" dir="2700000" algn="tl">
                    <a:srgbClr val="C0C0C0"/>
                  </a:outerShdw>
                </a:effectLst>
                <a:latin typeface="黑体" pitchFamily="2" charset="-122"/>
              </a:rPr>
              <a:t>取指令</a:t>
            </a:r>
            <a:r>
              <a:rPr lang="zh-CN" altLang="en-US" dirty="0">
                <a:effectLst>
                  <a:outerShdw blurRad="38100" dist="38100" dir="2700000" algn="tl">
                    <a:srgbClr val="C0C0C0"/>
                  </a:outerShdw>
                </a:effectLst>
                <a:latin typeface="黑体" pitchFamily="2" charset="-122"/>
              </a:rPr>
              <a:t>、</a:t>
            </a:r>
            <a:r>
              <a:rPr lang="zh-CN" altLang="en-US" i="1" u="sng" dirty="0">
                <a:solidFill>
                  <a:srgbClr val="008000"/>
                </a:solidFill>
                <a:effectLst>
                  <a:outerShdw blurRad="38100" dist="38100" dir="2700000" algn="tl">
                    <a:srgbClr val="C0C0C0"/>
                  </a:outerShdw>
                </a:effectLst>
                <a:latin typeface="黑体" pitchFamily="2" charset="-122"/>
              </a:rPr>
              <a:t>指令译码</a:t>
            </a:r>
            <a:r>
              <a:rPr lang="zh-CN" altLang="en-US" dirty="0">
                <a:effectLst>
                  <a:outerShdw blurRad="38100" dist="38100" dir="2700000" algn="tl">
                    <a:srgbClr val="C0C0C0"/>
                  </a:outerShdw>
                </a:effectLst>
                <a:latin typeface="黑体" pitchFamily="2" charset="-122"/>
              </a:rPr>
              <a:t>、</a:t>
            </a:r>
            <a:r>
              <a:rPr lang="zh-CN" altLang="en-US" i="1" u="sng" dirty="0">
                <a:solidFill>
                  <a:srgbClr val="008000"/>
                </a:solidFill>
                <a:effectLst>
                  <a:outerShdw blurRad="38100" dist="38100" dir="2700000" algn="tl">
                    <a:srgbClr val="C0C0C0"/>
                  </a:outerShdw>
                </a:effectLst>
                <a:latin typeface="黑体" pitchFamily="2" charset="-122"/>
              </a:rPr>
              <a:t>计算操作数地址</a:t>
            </a:r>
            <a:r>
              <a:rPr lang="zh-CN" altLang="en-US" dirty="0">
                <a:effectLst>
                  <a:outerShdw blurRad="38100" dist="38100" dir="2700000" algn="tl">
                    <a:srgbClr val="C0C0C0"/>
                  </a:outerShdw>
                </a:effectLst>
                <a:latin typeface="黑体" pitchFamily="2" charset="-122"/>
              </a:rPr>
              <a:t>、</a:t>
            </a:r>
            <a:r>
              <a:rPr lang="zh-CN" altLang="en-US" i="1" u="sng" dirty="0">
                <a:solidFill>
                  <a:srgbClr val="008000"/>
                </a:solidFill>
                <a:effectLst>
                  <a:outerShdw blurRad="38100" dist="38100" dir="2700000" algn="tl">
                    <a:srgbClr val="C0C0C0"/>
                  </a:outerShdw>
                </a:effectLst>
                <a:latin typeface="黑体" pitchFamily="2" charset="-122"/>
              </a:rPr>
              <a:t>取操作数</a:t>
            </a:r>
            <a:r>
              <a:rPr lang="zh-CN" altLang="en-US" dirty="0">
                <a:effectLst>
                  <a:outerShdw blurRad="38100" dist="38100" dir="2700000" algn="tl">
                    <a:srgbClr val="C0C0C0"/>
                  </a:outerShdw>
                </a:effectLst>
                <a:latin typeface="黑体" pitchFamily="2" charset="-122"/>
              </a:rPr>
              <a:t>等几个过程段组成；</a:t>
            </a:r>
          </a:p>
          <a:p>
            <a:pPr>
              <a:spcBef>
                <a:spcPct val="15000"/>
              </a:spcBef>
            </a:pPr>
            <a:r>
              <a:rPr lang="zh-CN" altLang="en-US" dirty="0">
                <a:effectLst>
                  <a:outerShdw blurRad="38100" dist="38100" dir="2700000" algn="tl">
                    <a:srgbClr val="C0C0C0"/>
                  </a:outerShdw>
                </a:effectLst>
                <a:latin typeface="黑体" pitchFamily="2" charset="-122"/>
              </a:rPr>
              <a:t>  </a:t>
            </a:r>
            <a:r>
              <a:rPr lang="en-US" altLang="zh-CN" dirty="0">
                <a:effectLst>
                  <a:outerShdw blurRad="38100" dist="38100" dir="2700000" algn="tl">
                    <a:srgbClr val="C0C0C0"/>
                  </a:outerShdw>
                </a:effectLst>
                <a:latin typeface="黑体" pitchFamily="2" charset="-122"/>
              </a:rPr>
              <a:t>2</a:t>
            </a:r>
            <a:r>
              <a:rPr lang="zh-CN" altLang="en-US" dirty="0">
                <a:effectLst>
                  <a:outerShdw blurRad="38100" dist="38100" dir="2700000" algn="tl">
                    <a:srgbClr val="C0C0C0"/>
                  </a:outerShdw>
                </a:effectLst>
                <a:latin typeface="黑体" pitchFamily="2" charset="-122"/>
              </a:rPr>
              <a:t>）</a:t>
            </a:r>
            <a:r>
              <a:rPr lang="zh-CN" altLang="en-US" dirty="0">
                <a:solidFill>
                  <a:srgbClr val="0000FF"/>
                </a:solidFill>
                <a:effectLst>
                  <a:outerShdw blurRad="38100" dist="38100" dir="2700000" algn="tl">
                    <a:srgbClr val="C0C0C0"/>
                  </a:outerShdw>
                </a:effectLst>
                <a:latin typeface="黑体" pitchFamily="2" charset="-122"/>
              </a:rPr>
              <a:t>指令队列</a:t>
            </a:r>
            <a:r>
              <a:rPr lang="zh-CN" altLang="en-US" dirty="0">
                <a:effectLst>
                  <a:outerShdw blurRad="38100" dist="38100" dir="2700000" algn="tl">
                    <a:srgbClr val="C0C0C0"/>
                  </a:outerShdw>
                </a:effectLst>
                <a:latin typeface="黑体" pitchFamily="2" charset="-122"/>
              </a:rPr>
              <a:t>：一个</a:t>
            </a:r>
            <a:r>
              <a:rPr lang="en-US" altLang="zh-CN" dirty="0">
                <a:effectLst>
                  <a:outerShdw blurRad="38100" dist="38100" dir="2700000" algn="tl">
                    <a:srgbClr val="C0C0C0"/>
                  </a:outerShdw>
                </a:effectLst>
                <a:latin typeface="黑体" pitchFamily="2" charset="-122"/>
              </a:rPr>
              <a:t>FIFO</a:t>
            </a:r>
            <a:r>
              <a:rPr lang="zh-CN" altLang="en-US" dirty="0">
                <a:effectLst>
                  <a:outerShdw blurRad="38100" dist="38100" dir="2700000" algn="tl">
                    <a:srgbClr val="C0C0C0"/>
                  </a:outerShdw>
                </a:effectLst>
                <a:latin typeface="黑体" pitchFamily="2" charset="-122"/>
              </a:rPr>
              <a:t>的寄存器队列，用来存放经过译码的指令和取来的数据，也是一条流水线；</a:t>
            </a:r>
          </a:p>
        </p:txBody>
      </p:sp>
      <p:sp>
        <p:nvSpPr>
          <p:cNvPr id="183301" name="Text Box 5"/>
          <p:cNvSpPr txBox="1">
            <a:spLocks noChangeArrowheads="1"/>
          </p:cNvSpPr>
          <p:nvPr/>
        </p:nvSpPr>
        <p:spPr bwMode="auto">
          <a:xfrm>
            <a:off x="152400" y="2605088"/>
            <a:ext cx="8686800" cy="3871912"/>
          </a:xfrm>
          <a:prstGeom prst="rect">
            <a:avLst/>
          </a:prstGeom>
          <a:noFill/>
          <a:ln w="9525">
            <a:noFill/>
            <a:miter lim="800000"/>
            <a:headEnd/>
            <a:tailEnd/>
          </a:ln>
          <a:effectLst/>
        </p:spPr>
        <p:txBody>
          <a:bodyPr lIns="90000" tIns="46800" rIns="90000" bIns="46800">
            <a:spAutoFit/>
          </a:bodyPr>
          <a:lstStyle/>
          <a:p>
            <a:pPr>
              <a:lnSpc>
                <a:spcPct val="120000"/>
              </a:lnSpc>
              <a:spcBef>
                <a:spcPct val="15000"/>
              </a:spcBef>
            </a:pPr>
            <a:r>
              <a:rPr lang="en-US" altLang="zh-CN" dirty="0">
                <a:effectLst>
                  <a:outerShdw blurRad="38100" dist="38100" dir="2700000" algn="tl">
                    <a:srgbClr val="C0C0C0"/>
                  </a:outerShdw>
                </a:effectLst>
                <a:latin typeface="黑体" pitchFamily="2" charset="-122"/>
              </a:rPr>
              <a:t>  3</a:t>
            </a:r>
            <a:r>
              <a:rPr lang="zh-CN" altLang="en-US" dirty="0">
                <a:effectLst>
                  <a:outerShdw blurRad="38100" dist="38100" dir="2700000" algn="tl">
                    <a:srgbClr val="C0C0C0"/>
                  </a:outerShdw>
                </a:effectLst>
                <a:latin typeface="黑体" pitchFamily="2" charset="-122"/>
              </a:rPr>
              <a:t>）</a:t>
            </a:r>
            <a:r>
              <a:rPr lang="zh-CN" altLang="en-US" dirty="0">
                <a:solidFill>
                  <a:srgbClr val="0000FF"/>
                </a:solidFill>
                <a:effectLst>
                  <a:outerShdw blurRad="38100" dist="38100" dir="2700000" algn="tl">
                    <a:srgbClr val="C0C0C0"/>
                  </a:outerShdw>
                </a:effectLst>
                <a:latin typeface="黑体" pitchFamily="2" charset="-122"/>
              </a:rPr>
              <a:t>执行部件</a:t>
            </a:r>
            <a:r>
              <a:rPr lang="zh-CN" altLang="en-US" dirty="0">
                <a:effectLst>
                  <a:outerShdw blurRad="38100" dist="38100" dir="2700000" algn="tl">
                    <a:srgbClr val="C0C0C0"/>
                  </a:outerShdw>
                </a:effectLst>
                <a:latin typeface="黑体" pitchFamily="2" charset="-122"/>
              </a:rPr>
              <a:t>：具有多个算术逻辑运算部件，这些部件本身又用流水线方式构成，一般采用的实现方法：</a:t>
            </a:r>
          </a:p>
          <a:p>
            <a:pPr>
              <a:lnSpc>
                <a:spcPct val="120000"/>
              </a:lnSpc>
              <a:spcBef>
                <a:spcPct val="15000"/>
              </a:spcBef>
            </a:pPr>
            <a:r>
              <a:rPr lang="zh-CN" altLang="en-US" dirty="0">
                <a:effectLst>
                  <a:outerShdw blurRad="38100" dist="38100" dir="2700000" algn="tl">
                    <a:srgbClr val="C0C0C0"/>
                  </a:outerShdw>
                </a:effectLst>
                <a:latin typeface="黑体" pitchFamily="2" charset="-122"/>
              </a:rPr>
              <a:t>   ①将</a:t>
            </a:r>
            <a:r>
              <a:rPr lang="en-US" altLang="zh-CN" i="1" u="sng" dirty="0">
                <a:solidFill>
                  <a:srgbClr val="008000"/>
                </a:solidFill>
                <a:effectLst>
                  <a:outerShdw blurRad="38100" dist="38100" dir="2700000" algn="tl">
                    <a:srgbClr val="C0C0C0"/>
                  </a:outerShdw>
                </a:effectLst>
                <a:latin typeface="黑体" pitchFamily="2" charset="-122"/>
              </a:rPr>
              <a:t>EU</a:t>
            </a:r>
            <a:r>
              <a:rPr lang="zh-CN" altLang="en-US" dirty="0">
                <a:latin typeface="黑体" pitchFamily="2" charset="-122"/>
              </a:rPr>
              <a:t>分</a:t>
            </a:r>
            <a:r>
              <a:rPr lang="zh-CN" altLang="en-US" dirty="0">
                <a:effectLst>
                  <a:outerShdw blurRad="38100" dist="38100" dir="2700000" algn="tl">
                    <a:srgbClr val="C0C0C0"/>
                  </a:outerShdw>
                </a:effectLst>
                <a:latin typeface="黑体" pitchFamily="2" charset="-122"/>
              </a:rPr>
              <a:t>为</a:t>
            </a:r>
            <a:r>
              <a:rPr lang="zh-CN" altLang="en-US" i="1" u="sng" dirty="0">
                <a:solidFill>
                  <a:srgbClr val="008000"/>
                </a:solidFill>
                <a:effectLst>
                  <a:outerShdw blurRad="38100" dist="38100" dir="2700000" algn="tl">
                    <a:srgbClr val="C0C0C0"/>
                  </a:outerShdw>
                </a:effectLst>
                <a:latin typeface="黑体" pitchFamily="2" charset="-122"/>
              </a:rPr>
              <a:t>定点</a:t>
            </a:r>
            <a:r>
              <a:rPr lang="en-US" altLang="zh-CN" i="1" u="sng" dirty="0">
                <a:solidFill>
                  <a:srgbClr val="008000"/>
                </a:solidFill>
                <a:effectLst>
                  <a:outerShdw blurRad="38100" dist="38100" dir="2700000" algn="tl">
                    <a:srgbClr val="C0C0C0"/>
                  </a:outerShdw>
                </a:effectLst>
                <a:latin typeface="黑体" pitchFamily="2" charset="-122"/>
              </a:rPr>
              <a:t>EU</a:t>
            </a:r>
            <a:r>
              <a:rPr lang="zh-CN" altLang="en-US" dirty="0">
                <a:effectLst>
                  <a:outerShdw blurRad="38100" dist="38100" dir="2700000" algn="tl">
                    <a:srgbClr val="C0C0C0"/>
                  </a:outerShdw>
                </a:effectLst>
                <a:latin typeface="黑体" pitchFamily="2" charset="-122"/>
              </a:rPr>
              <a:t>和</a:t>
            </a:r>
            <a:r>
              <a:rPr lang="zh-CN" altLang="en-US" i="1" u="sng" dirty="0">
                <a:solidFill>
                  <a:srgbClr val="008000"/>
                </a:solidFill>
                <a:effectLst>
                  <a:outerShdw blurRad="38100" dist="38100" dir="2700000" algn="tl">
                    <a:srgbClr val="C0C0C0"/>
                  </a:outerShdw>
                </a:effectLst>
                <a:latin typeface="黑体" pitchFamily="2" charset="-122"/>
              </a:rPr>
              <a:t>浮点</a:t>
            </a:r>
            <a:r>
              <a:rPr lang="en-US" altLang="zh-CN" i="1" u="sng" dirty="0">
                <a:solidFill>
                  <a:srgbClr val="008000"/>
                </a:solidFill>
                <a:effectLst>
                  <a:outerShdw blurRad="38100" dist="38100" dir="2700000" algn="tl">
                    <a:srgbClr val="C0C0C0"/>
                  </a:outerShdw>
                </a:effectLst>
                <a:latin typeface="黑体" pitchFamily="2" charset="-122"/>
              </a:rPr>
              <a:t>EU</a:t>
            </a:r>
            <a:r>
              <a:rPr lang="zh-CN" altLang="en-US" dirty="0">
                <a:effectLst>
                  <a:outerShdw blurRad="38100" dist="38100" dir="2700000" algn="tl">
                    <a:srgbClr val="C0C0C0"/>
                  </a:outerShdw>
                </a:effectLst>
                <a:latin typeface="黑体" pitchFamily="2" charset="-122"/>
              </a:rPr>
              <a:t>两个可并行执行部分，分别处理定点运算指令和浮点运算指令；</a:t>
            </a:r>
          </a:p>
          <a:p>
            <a:pPr>
              <a:lnSpc>
                <a:spcPct val="120000"/>
              </a:lnSpc>
              <a:spcBef>
                <a:spcPct val="15000"/>
              </a:spcBef>
            </a:pPr>
            <a:r>
              <a:rPr lang="zh-CN" altLang="en-US" dirty="0">
                <a:effectLst>
                  <a:outerShdw blurRad="38100" dist="38100" dir="2700000" algn="tl">
                    <a:srgbClr val="C0C0C0"/>
                  </a:outerShdw>
                </a:effectLst>
                <a:latin typeface="黑体" pitchFamily="2" charset="-122"/>
              </a:rPr>
              <a:t>   ②在</a:t>
            </a:r>
            <a:r>
              <a:rPr lang="zh-CN" altLang="en-US" i="1" u="sng" dirty="0">
                <a:solidFill>
                  <a:srgbClr val="008000"/>
                </a:solidFill>
                <a:effectLst>
                  <a:outerShdw blurRad="38100" dist="38100" dir="2700000" algn="tl">
                    <a:srgbClr val="C0C0C0"/>
                  </a:outerShdw>
                </a:effectLst>
                <a:latin typeface="黑体" pitchFamily="2" charset="-122"/>
              </a:rPr>
              <a:t>浮点</a:t>
            </a:r>
            <a:r>
              <a:rPr lang="en-US" altLang="zh-CN" i="1" u="sng" dirty="0">
                <a:solidFill>
                  <a:srgbClr val="008000"/>
                </a:solidFill>
                <a:effectLst>
                  <a:outerShdw blurRad="38100" dist="38100" dir="2700000" algn="tl">
                    <a:srgbClr val="C0C0C0"/>
                  </a:outerShdw>
                </a:effectLst>
                <a:latin typeface="黑体" pitchFamily="2" charset="-122"/>
              </a:rPr>
              <a:t>EU</a:t>
            </a:r>
            <a:r>
              <a:rPr lang="zh-CN" altLang="en-US" dirty="0">
                <a:effectLst>
                  <a:outerShdw blurRad="38100" dist="38100" dir="2700000" algn="tl">
                    <a:srgbClr val="C0C0C0"/>
                  </a:outerShdw>
                </a:effectLst>
                <a:latin typeface="黑体" pitchFamily="2" charset="-122"/>
              </a:rPr>
              <a:t>中，又有</a:t>
            </a:r>
            <a:r>
              <a:rPr lang="zh-CN" altLang="en-US" i="1" u="sng" dirty="0">
                <a:solidFill>
                  <a:srgbClr val="008000"/>
                </a:solidFill>
                <a:effectLst>
                  <a:outerShdw blurRad="38100" dist="38100" dir="2700000" algn="tl">
                    <a:srgbClr val="C0C0C0"/>
                  </a:outerShdw>
                </a:effectLst>
                <a:latin typeface="黑体" pitchFamily="2" charset="-122"/>
              </a:rPr>
              <a:t>浮点加法部件</a:t>
            </a:r>
            <a:r>
              <a:rPr lang="zh-CN" altLang="en-US" dirty="0">
                <a:effectLst>
                  <a:outerShdw blurRad="38100" dist="38100" dir="2700000" algn="tl">
                    <a:srgbClr val="C0C0C0"/>
                  </a:outerShdw>
                </a:effectLst>
                <a:latin typeface="黑体" pitchFamily="2" charset="-122"/>
              </a:rPr>
              <a:t>和</a:t>
            </a:r>
            <a:r>
              <a:rPr lang="zh-CN" altLang="en-US" i="1" u="sng" dirty="0">
                <a:solidFill>
                  <a:srgbClr val="008000"/>
                </a:solidFill>
                <a:effectLst>
                  <a:outerShdw blurRad="38100" dist="38100" dir="2700000" algn="tl">
                    <a:srgbClr val="C0C0C0"/>
                  </a:outerShdw>
                </a:effectLst>
                <a:latin typeface="黑体" pitchFamily="2" charset="-122"/>
              </a:rPr>
              <a:t>浮点乘</a:t>
            </a:r>
            <a:r>
              <a:rPr lang="en-US" altLang="zh-CN" i="1" u="sng" dirty="0">
                <a:solidFill>
                  <a:srgbClr val="008000"/>
                </a:solidFill>
                <a:effectLst>
                  <a:outerShdw blurRad="38100" dist="38100" dir="2700000" algn="tl">
                    <a:srgbClr val="C0C0C0"/>
                  </a:outerShdw>
                </a:effectLst>
                <a:latin typeface="黑体" pitchFamily="2" charset="-122"/>
              </a:rPr>
              <a:t>/</a:t>
            </a:r>
            <a:r>
              <a:rPr lang="zh-CN" altLang="en-US" i="1" u="sng" dirty="0">
                <a:solidFill>
                  <a:srgbClr val="008000"/>
                </a:solidFill>
                <a:effectLst>
                  <a:outerShdw blurRad="38100" dist="38100" dir="2700000" algn="tl">
                    <a:srgbClr val="C0C0C0"/>
                  </a:outerShdw>
                </a:effectLst>
                <a:latin typeface="黑体" pitchFamily="2" charset="-122"/>
              </a:rPr>
              <a:t>除部件</a:t>
            </a:r>
            <a:r>
              <a:rPr lang="zh-CN" altLang="en-US" dirty="0">
                <a:effectLst>
                  <a:outerShdw blurRad="38100" dist="38100" dir="2700000" algn="tl">
                    <a:srgbClr val="C0C0C0"/>
                  </a:outerShdw>
                </a:effectLst>
                <a:latin typeface="黑体" pitchFamily="2" charset="-122"/>
              </a:rPr>
              <a:t>，它们可同时执行不同的指令；</a:t>
            </a:r>
          </a:p>
          <a:p>
            <a:pPr>
              <a:lnSpc>
                <a:spcPct val="120000"/>
              </a:lnSpc>
              <a:spcBef>
                <a:spcPct val="15000"/>
              </a:spcBef>
            </a:pPr>
            <a:r>
              <a:rPr lang="zh-CN" altLang="en-US" dirty="0">
                <a:effectLst>
                  <a:outerShdw blurRad="38100" dist="38100" dir="2700000" algn="tl">
                    <a:srgbClr val="C0C0C0"/>
                  </a:outerShdw>
                </a:effectLst>
                <a:latin typeface="黑体" pitchFamily="2" charset="-122"/>
              </a:rPr>
              <a:t>   ③浮点运算部件都以流水线方式工作。</a:t>
            </a:r>
          </a:p>
        </p:txBody>
      </p:sp>
      <p:sp>
        <p:nvSpPr>
          <p:cNvPr id="183302" name="Text Box 6"/>
          <p:cNvSpPr txBox="1">
            <a:spLocks noChangeArrowheads="1"/>
          </p:cNvSpPr>
          <p:nvPr/>
        </p:nvSpPr>
        <p:spPr bwMode="auto">
          <a:xfrm>
            <a:off x="0" y="0"/>
            <a:ext cx="5181600" cy="579438"/>
          </a:xfrm>
          <a:prstGeom prst="rect">
            <a:avLst/>
          </a:prstGeom>
          <a:solidFill>
            <a:srgbClr val="FFFF00"/>
          </a:solidFill>
          <a:ln w="76200">
            <a:noFill/>
            <a:miter lim="800000"/>
            <a:headEnd/>
            <a:tailEnd/>
          </a:ln>
          <a:effectLst/>
        </p:spPr>
        <p:txBody>
          <a:bodyPr>
            <a:spAutoFit/>
          </a:bodyPr>
          <a:lstStyle/>
          <a:p>
            <a:pPr>
              <a:spcBef>
                <a:spcPct val="15000"/>
              </a:spcBef>
            </a:pPr>
            <a:r>
              <a:rPr lang="en-US" altLang="zh-CN" sz="3200" dirty="0">
                <a:solidFill>
                  <a:srgbClr val="0000FF"/>
                </a:solidFill>
                <a:effectLst>
                  <a:outerShdw blurRad="38100" dist="38100" dir="2700000" algn="tl">
                    <a:srgbClr val="000000"/>
                  </a:outerShdw>
                </a:effectLst>
                <a:ea typeface="方正姚体" pitchFamily="2" charset="-122"/>
              </a:rPr>
              <a:t>5.7.2 </a:t>
            </a:r>
            <a:r>
              <a:rPr lang="zh-CN" altLang="en-US" sz="3200" dirty="0">
                <a:solidFill>
                  <a:srgbClr val="0000FF"/>
                </a:solidFill>
                <a:effectLst>
                  <a:outerShdw blurRad="38100" dist="38100" dir="2700000" algn="tl">
                    <a:srgbClr val="000000"/>
                  </a:outerShdw>
                </a:effectLst>
                <a:ea typeface="方正姚体" pitchFamily="2" charset="-122"/>
              </a:rPr>
              <a:t>流水</a:t>
            </a:r>
            <a:r>
              <a:rPr lang="en-US" altLang="zh-CN" sz="3200" dirty="0">
                <a:solidFill>
                  <a:srgbClr val="0000FF"/>
                </a:solidFill>
                <a:effectLst>
                  <a:outerShdw blurRad="38100" dist="38100" dir="2700000" algn="tl">
                    <a:srgbClr val="000000"/>
                  </a:outerShdw>
                </a:effectLst>
                <a:ea typeface="方正姚体" pitchFamily="2" charset="-122"/>
              </a:rPr>
              <a:t>CPU</a:t>
            </a:r>
            <a:r>
              <a:rPr lang="zh-CN" altLang="en-US" sz="3200" dirty="0">
                <a:solidFill>
                  <a:srgbClr val="0000FF"/>
                </a:solidFill>
                <a:effectLst>
                  <a:outerShdw blurRad="38100" dist="38100" dir="2700000" algn="tl">
                    <a:srgbClr val="000000"/>
                  </a:outerShdw>
                </a:effectLst>
                <a:ea typeface="方正姚体" pitchFamily="2" charset="-122"/>
              </a:rPr>
              <a:t>的结构</a:t>
            </a:r>
            <a:endParaRPr lang="zh-CN" altLang="en-US" dirty="0">
              <a:solidFill>
                <a:srgbClr val="0000FF"/>
              </a:solidFill>
              <a:effectLst>
                <a:outerShdw blurRad="38100" dist="38100" dir="2700000" algn="tl">
                  <a:srgbClr val="000000"/>
                </a:outerShdw>
              </a:effectLs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83301"/>
                                        </p:tgtEl>
                                        <p:attrNameLst>
                                          <p:attrName>style.visibility</p:attrName>
                                        </p:attrNameLst>
                                      </p:cBhvr>
                                      <p:to>
                                        <p:strVal val="visible"/>
                                      </p:to>
                                    </p:set>
                                    <p:animEffect transition="in" filter="barn(outHorizontal)">
                                      <p:cBhvr>
                                        <p:cTn id="7" dur="500"/>
                                        <p:tgtEl>
                                          <p:spTgt spid="18330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83302"/>
                                        </p:tgtEl>
                                        <p:attrNameLst>
                                          <p:attrName>style.visibility</p:attrName>
                                        </p:attrNameLst>
                                      </p:cBhvr>
                                      <p:to>
                                        <p:strVal val="visible"/>
                                      </p:to>
                                    </p:set>
                                    <p:animEffect transition="in" filter="box(in)">
                                      <p:cBhvr>
                                        <p:cTn id="12" dur="500"/>
                                        <p:tgtEl>
                                          <p:spTgt spid="183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1" grpId="0" autoUpdateAnimBg="0"/>
      <p:bldP spid="183302"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9" name="Line 29"/>
          <p:cNvSpPr>
            <a:spLocks noChangeShapeType="1"/>
          </p:cNvSpPr>
          <p:nvPr/>
        </p:nvSpPr>
        <p:spPr bwMode="auto">
          <a:xfrm>
            <a:off x="7042150" y="4048125"/>
            <a:ext cx="304800" cy="0"/>
          </a:xfrm>
          <a:prstGeom prst="line">
            <a:avLst/>
          </a:prstGeom>
          <a:noFill/>
          <a:ln w="28575">
            <a:solidFill>
              <a:schemeClr val="tx1"/>
            </a:solidFill>
            <a:round/>
            <a:headEnd/>
            <a:tailEnd type="triangle" w="med" len="med"/>
          </a:ln>
          <a:effectLst/>
        </p:spPr>
        <p:txBody>
          <a:bodyPr wrap="none">
            <a:spAutoFit/>
          </a:bodyPr>
          <a:lstStyle/>
          <a:p>
            <a:endParaRPr lang="zh-CN" altLang="en-US"/>
          </a:p>
        </p:txBody>
      </p:sp>
      <p:sp>
        <p:nvSpPr>
          <p:cNvPr id="184341" name="Line 21"/>
          <p:cNvSpPr>
            <a:spLocks noChangeShapeType="1"/>
          </p:cNvSpPr>
          <p:nvPr/>
        </p:nvSpPr>
        <p:spPr bwMode="auto">
          <a:xfrm>
            <a:off x="3886200" y="4032250"/>
            <a:ext cx="520700" cy="0"/>
          </a:xfrm>
          <a:prstGeom prst="line">
            <a:avLst/>
          </a:prstGeom>
          <a:noFill/>
          <a:ln w="28575">
            <a:solidFill>
              <a:schemeClr val="tx1"/>
            </a:solidFill>
            <a:round/>
            <a:headEnd/>
            <a:tailEnd type="triangle" w="med" len="med"/>
          </a:ln>
          <a:effectLst/>
        </p:spPr>
        <p:txBody>
          <a:bodyPr wrap="none">
            <a:spAutoFit/>
          </a:bodyPr>
          <a:lstStyle/>
          <a:p>
            <a:endParaRPr lang="zh-CN" altLang="en-US"/>
          </a:p>
        </p:txBody>
      </p:sp>
      <p:sp>
        <p:nvSpPr>
          <p:cNvPr id="184328" name="Line 8"/>
          <p:cNvSpPr>
            <a:spLocks noChangeShapeType="1"/>
          </p:cNvSpPr>
          <p:nvPr/>
        </p:nvSpPr>
        <p:spPr bwMode="auto">
          <a:xfrm>
            <a:off x="2343150" y="4035425"/>
            <a:ext cx="520700" cy="0"/>
          </a:xfrm>
          <a:prstGeom prst="line">
            <a:avLst/>
          </a:prstGeom>
          <a:noFill/>
          <a:ln w="28575">
            <a:solidFill>
              <a:schemeClr val="tx1"/>
            </a:solidFill>
            <a:round/>
            <a:headEnd/>
            <a:tailEnd type="triangle" w="med" len="med"/>
          </a:ln>
          <a:effectLst/>
        </p:spPr>
        <p:txBody>
          <a:bodyPr wrap="none">
            <a:spAutoFit/>
          </a:bodyPr>
          <a:lstStyle/>
          <a:p>
            <a:endParaRPr lang="zh-CN" altLang="en-US"/>
          </a:p>
        </p:txBody>
      </p:sp>
      <p:sp>
        <p:nvSpPr>
          <p:cNvPr id="184322" name="Text Box 2"/>
          <p:cNvSpPr txBox="1">
            <a:spLocks noChangeArrowheads="1"/>
          </p:cNvSpPr>
          <p:nvPr/>
        </p:nvSpPr>
        <p:spPr bwMode="auto">
          <a:xfrm>
            <a:off x="457200" y="563563"/>
            <a:ext cx="4495800" cy="579437"/>
          </a:xfrm>
          <a:prstGeom prst="rect">
            <a:avLst/>
          </a:prstGeom>
          <a:noFill/>
          <a:ln w="76200">
            <a:noFill/>
            <a:miter lim="800000"/>
            <a:headEnd/>
            <a:tailEnd/>
          </a:ln>
          <a:effectLst/>
        </p:spPr>
        <p:txBody>
          <a:bodyPr>
            <a:spAutoFit/>
          </a:bodyPr>
          <a:lstStyle/>
          <a:p>
            <a:pPr>
              <a:spcBef>
                <a:spcPct val="15000"/>
              </a:spcBef>
            </a:pPr>
            <a:r>
              <a:rPr lang="en-US" altLang="zh-CN" sz="3200">
                <a:solidFill>
                  <a:srgbClr val="990033"/>
                </a:solidFill>
                <a:ea typeface="华文新魏" pitchFamily="2" charset="-122"/>
              </a:rPr>
              <a:t>2.  </a:t>
            </a:r>
            <a:r>
              <a:rPr lang="zh-CN" altLang="en-US" sz="3200">
                <a:solidFill>
                  <a:srgbClr val="990033"/>
                </a:solidFill>
                <a:ea typeface="华文新魏" pitchFamily="2" charset="-122"/>
              </a:rPr>
              <a:t>流水</a:t>
            </a:r>
            <a:r>
              <a:rPr lang="en-US" altLang="zh-CN" sz="3200">
                <a:solidFill>
                  <a:srgbClr val="990033"/>
                </a:solidFill>
                <a:ea typeface="华文新魏" pitchFamily="2" charset="-122"/>
              </a:rPr>
              <a:t>CPU</a:t>
            </a:r>
            <a:r>
              <a:rPr lang="zh-CN" altLang="en-US" sz="3200">
                <a:solidFill>
                  <a:srgbClr val="990033"/>
                </a:solidFill>
                <a:ea typeface="华文新魏" pitchFamily="2" charset="-122"/>
              </a:rPr>
              <a:t>的时空图        </a:t>
            </a:r>
          </a:p>
        </p:txBody>
      </p:sp>
      <p:sp>
        <p:nvSpPr>
          <p:cNvPr id="184329" name="Line 9"/>
          <p:cNvSpPr>
            <a:spLocks noChangeShapeType="1"/>
          </p:cNvSpPr>
          <p:nvPr/>
        </p:nvSpPr>
        <p:spPr bwMode="auto">
          <a:xfrm>
            <a:off x="2838450" y="4035425"/>
            <a:ext cx="520700" cy="0"/>
          </a:xfrm>
          <a:prstGeom prst="line">
            <a:avLst/>
          </a:prstGeom>
          <a:noFill/>
          <a:ln w="28575">
            <a:solidFill>
              <a:schemeClr val="tx1"/>
            </a:solidFill>
            <a:round/>
            <a:headEnd/>
            <a:tailEnd type="triangle" w="med" len="med"/>
          </a:ln>
          <a:effectLst/>
        </p:spPr>
        <p:txBody>
          <a:bodyPr wrap="none">
            <a:spAutoFit/>
          </a:bodyPr>
          <a:lstStyle/>
          <a:p>
            <a:endParaRPr lang="zh-CN" altLang="en-US"/>
          </a:p>
        </p:txBody>
      </p:sp>
      <p:grpSp>
        <p:nvGrpSpPr>
          <p:cNvPr id="184351" name="Group 31"/>
          <p:cNvGrpSpPr>
            <a:grpSpLocks/>
          </p:cNvGrpSpPr>
          <p:nvPr/>
        </p:nvGrpSpPr>
        <p:grpSpPr bwMode="auto">
          <a:xfrm>
            <a:off x="838200" y="3741738"/>
            <a:ext cx="935038" cy="579437"/>
            <a:chOff x="528" y="2525"/>
            <a:chExt cx="589" cy="365"/>
          </a:xfrm>
        </p:grpSpPr>
        <p:sp>
          <p:nvSpPr>
            <p:cNvPr id="184327" name="Line 7"/>
            <p:cNvSpPr>
              <a:spLocks noChangeShapeType="1"/>
            </p:cNvSpPr>
            <p:nvPr/>
          </p:nvSpPr>
          <p:spPr bwMode="auto">
            <a:xfrm>
              <a:off x="829" y="2720"/>
              <a:ext cx="288" cy="0"/>
            </a:xfrm>
            <a:prstGeom prst="line">
              <a:avLst/>
            </a:prstGeom>
            <a:noFill/>
            <a:ln w="28575">
              <a:solidFill>
                <a:schemeClr val="tx1"/>
              </a:solidFill>
              <a:round/>
              <a:headEnd/>
              <a:tailEnd type="triangle" w="med" len="med"/>
            </a:ln>
            <a:effectLst/>
          </p:spPr>
          <p:txBody>
            <a:bodyPr wrap="none">
              <a:spAutoFit/>
            </a:bodyPr>
            <a:lstStyle/>
            <a:p>
              <a:endParaRPr lang="zh-CN" altLang="en-US"/>
            </a:p>
          </p:txBody>
        </p:sp>
        <p:sp>
          <p:nvSpPr>
            <p:cNvPr id="184332" name="Text Box 12"/>
            <p:cNvSpPr txBox="1">
              <a:spLocks noChangeArrowheads="1"/>
            </p:cNvSpPr>
            <p:nvPr/>
          </p:nvSpPr>
          <p:spPr bwMode="auto">
            <a:xfrm>
              <a:off x="528" y="2525"/>
              <a:ext cx="373" cy="365"/>
            </a:xfrm>
            <a:prstGeom prst="rect">
              <a:avLst/>
            </a:prstGeom>
            <a:noFill/>
            <a:ln w="19050">
              <a:noFill/>
              <a:miter lim="800000"/>
              <a:headEnd/>
              <a:tailEnd/>
            </a:ln>
            <a:effectLst/>
          </p:spPr>
          <p:txBody>
            <a:bodyPr wrap="none">
              <a:spAutoFit/>
            </a:bodyPr>
            <a:lstStyle/>
            <a:p>
              <a:pPr algn="ctr">
                <a:spcBef>
                  <a:spcPct val="20000"/>
                </a:spcBef>
              </a:pPr>
              <a:r>
                <a:rPr lang="zh-CN" altLang="en-US" sz="3200" dirty="0">
                  <a:solidFill>
                    <a:srgbClr val="3333CC"/>
                  </a:solidFill>
                  <a:effectLst>
                    <a:outerShdw blurRad="38100" dist="38100" dir="2700000" algn="tl">
                      <a:srgbClr val="C0C0C0"/>
                    </a:outerShdw>
                  </a:effectLst>
                  <a:latin typeface="黑体" pitchFamily="2" charset="-122"/>
                </a:rPr>
                <a:t>入</a:t>
              </a:r>
            </a:p>
          </p:txBody>
        </p:sp>
      </p:grpSp>
      <p:grpSp>
        <p:nvGrpSpPr>
          <p:cNvPr id="184352" name="Group 32"/>
          <p:cNvGrpSpPr>
            <a:grpSpLocks/>
          </p:cNvGrpSpPr>
          <p:nvPr/>
        </p:nvGrpSpPr>
        <p:grpSpPr bwMode="auto">
          <a:xfrm>
            <a:off x="1768475" y="3213100"/>
            <a:ext cx="706438" cy="1084263"/>
            <a:chOff x="1114" y="2192"/>
            <a:chExt cx="445" cy="683"/>
          </a:xfrm>
        </p:grpSpPr>
        <p:sp>
          <p:nvSpPr>
            <p:cNvPr id="184323" name="Rectangle 3"/>
            <p:cNvSpPr>
              <a:spLocks noChangeArrowheads="1"/>
            </p:cNvSpPr>
            <p:nvPr/>
          </p:nvSpPr>
          <p:spPr bwMode="auto">
            <a:xfrm>
              <a:off x="1114" y="2556"/>
              <a:ext cx="445" cy="319"/>
            </a:xfrm>
            <a:prstGeom prst="rect">
              <a:avLst/>
            </a:prstGeom>
            <a:solidFill>
              <a:schemeClr val="accent1"/>
            </a:solidFill>
            <a:ln w="19050">
              <a:solidFill>
                <a:srgbClr val="FF0000"/>
              </a:solidFill>
              <a:miter lim="800000"/>
              <a:headEnd/>
              <a:tailEnd/>
            </a:ln>
            <a:effectLst/>
          </p:spPr>
          <p:txBody>
            <a:bodyPr lIns="0" tIns="0" rIns="0" bIns="0" anchor="ctr">
              <a:spAutoFit/>
            </a:bodyPr>
            <a:lstStyle/>
            <a:p>
              <a:pPr algn="ctr">
                <a:spcBef>
                  <a:spcPct val="20000"/>
                </a:spcBef>
              </a:pPr>
              <a:r>
                <a:rPr lang="en-US" altLang="zh-CN" sz="3200">
                  <a:solidFill>
                    <a:srgbClr val="FFFF00"/>
                  </a:solidFill>
                  <a:effectLst>
                    <a:outerShdw blurRad="38100" dist="38100" dir="2700000" algn="tl">
                      <a:srgbClr val="000000"/>
                    </a:outerShdw>
                  </a:effectLst>
                </a:rPr>
                <a:t>IF</a:t>
              </a:r>
            </a:p>
          </p:txBody>
        </p:sp>
        <p:sp>
          <p:nvSpPr>
            <p:cNvPr id="184334" name="Text Box 14"/>
            <p:cNvSpPr txBox="1">
              <a:spLocks noChangeArrowheads="1"/>
            </p:cNvSpPr>
            <p:nvPr/>
          </p:nvSpPr>
          <p:spPr bwMode="auto">
            <a:xfrm>
              <a:off x="1153" y="2192"/>
              <a:ext cx="380" cy="365"/>
            </a:xfrm>
            <a:prstGeom prst="rect">
              <a:avLst/>
            </a:prstGeom>
            <a:noFill/>
            <a:ln w="19050">
              <a:noFill/>
              <a:miter lim="800000"/>
              <a:headEnd/>
              <a:tailEnd/>
            </a:ln>
            <a:effectLst/>
          </p:spPr>
          <p:txBody>
            <a:bodyPr wrap="none">
              <a:spAutoFit/>
            </a:bodyPr>
            <a:lstStyle/>
            <a:p>
              <a:pPr algn="ctr">
                <a:spcBef>
                  <a:spcPct val="20000"/>
                </a:spcBef>
              </a:pPr>
              <a:r>
                <a:rPr lang="en-US" altLang="zh-CN" sz="3200">
                  <a:solidFill>
                    <a:srgbClr val="3333CC"/>
                  </a:solidFill>
                  <a:effectLst>
                    <a:outerShdw blurRad="38100" dist="38100" dir="2700000" algn="tl">
                      <a:srgbClr val="C0C0C0"/>
                    </a:outerShdw>
                  </a:effectLst>
                  <a:ea typeface="方正姚体" pitchFamily="2" charset="-122"/>
                </a:rPr>
                <a:t>S</a:t>
              </a:r>
              <a:r>
                <a:rPr lang="en-US" altLang="zh-CN" sz="3200" baseline="-25000">
                  <a:solidFill>
                    <a:srgbClr val="3333CC"/>
                  </a:solidFill>
                  <a:effectLst>
                    <a:outerShdw blurRad="38100" dist="38100" dir="2700000" algn="tl">
                      <a:srgbClr val="C0C0C0"/>
                    </a:outerShdw>
                  </a:effectLst>
                  <a:ea typeface="方正姚体" pitchFamily="2" charset="-122"/>
                </a:rPr>
                <a:t>1</a:t>
              </a:r>
            </a:p>
          </p:txBody>
        </p:sp>
      </p:grpSp>
      <p:grpSp>
        <p:nvGrpSpPr>
          <p:cNvPr id="184353" name="Group 33"/>
          <p:cNvGrpSpPr>
            <a:grpSpLocks/>
          </p:cNvGrpSpPr>
          <p:nvPr/>
        </p:nvGrpSpPr>
        <p:grpSpPr bwMode="auto">
          <a:xfrm>
            <a:off x="3340100" y="3217863"/>
            <a:ext cx="706438" cy="1087437"/>
            <a:chOff x="2104" y="2195"/>
            <a:chExt cx="445" cy="685"/>
          </a:xfrm>
        </p:grpSpPr>
        <p:sp>
          <p:nvSpPr>
            <p:cNvPr id="184324" name="Rectangle 4"/>
            <p:cNvSpPr>
              <a:spLocks noChangeArrowheads="1"/>
            </p:cNvSpPr>
            <p:nvPr/>
          </p:nvSpPr>
          <p:spPr bwMode="auto">
            <a:xfrm>
              <a:off x="2104" y="2561"/>
              <a:ext cx="445" cy="319"/>
            </a:xfrm>
            <a:prstGeom prst="rect">
              <a:avLst/>
            </a:prstGeom>
            <a:solidFill>
              <a:schemeClr val="accent1"/>
            </a:solidFill>
            <a:ln w="19050">
              <a:solidFill>
                <a:srgbClr val="FF0000"/>
              </a:solidFill>
              <a:miter lim="800000"/>
              <a:headEnd/>
              <a:tailEnd/>
            </a:ln>
            <a:effectLst/>
          </p:spPr>
          <p:txBody>
            <a:bodyPr lIns="0" tIns="0" rIns="0" bIns="0" anchor="ctr">
              <a:spAutoFit/>
            </a:bodyPr>
            <a:lstStyle/>
            <a:p>
              <a:pPr algn="ctr">
                <a:spcBef>
                  <a:spcPct val="20000"/>
                </a:spcBef>
              </a:pPr>
              <a:r>
                <a:rPr lang="en-US" altLang="zh-CN" sz="3200">
                  <a:solidFill>
                    <a:srgbClr val="FFFF00"/>
                  </a:solidFill>
                  <a:effectLst>
                    <a:outerShdw blurRad="38100" dist="38100" dir="2700000" algn="tl">
                      <a:srgbClr val="000000"/>
                    </a:outerShdw>
                  </a:effectLst>
                </a:rPr>
                <a:t>ID</a:t>
              </a:r>
            </a:p>
          </p:txBody>
        </p:sp>
        <p:sp>
          <p:nvSpPr>
            <p:cNvPr id="184335" name="Text Box 15"/>
            <p:cNvSpPr txBox="1">
              <a:spLocks noChangeArrowheads="1"/>
            </p:cNvSpPr>
            <p:nvPr/>
          </p:nvSpPr>
          <p:spPr bwMode="auto">
            <a:xfrm>
              <a:off x="2106" y="2195"/>
              <a:ext cx="380" cy="365"/>
            </a:xfrm>
            <a:prstGeom prst="rect">
              <a:avLst/>
            </a:prstGeom>
            <a:noFill/>
            <a:ln w="19050">
              <a:noFill/>
              <a:miter lim="800000"/>
              <a:headEnd/>
              <a:tailEnd/>
            </a:ln>
            <a:effectLst/>
          </p:spPr>
          <p:txBody>
            <a:bodyPr wrap="none">
              <a:spAutoFit/>
            </a:bodyPr>
            <a:lstStyle/>
            <a:p>
              <a:pPr algn="ctr">
                <a:spcBef>
                  <a:spcPct val="20000"/>
                </a:spcBef>
              </a:pPr>
              <a:r>
                <a:rPr lang="en-US" altLang="zh-CN" sz="3200">
                  <a:solidFill>
                    <a:srgbClr val="3333CC"/>
                  </a:solidFill>
                  <a:effectLst>
                    <a:outerShdw blurRad="38100" dist="38100" dir="2700000" algn="tl">
                      <a:srgbClr val="C0C0C0"/>
                    </a:outerShdw>
                  </a:effectLst>
                  <a:ea typeface="方正姚体" pitchFamily="2" charset="-122"/>
                </a:rPr>
                <a:t>S</a:t>
              </a:r>
              <a:r>
                <a:rPr lang="en-US" altLang="zh-CN" sz="3200" baseline="-25000">
                  <a:solidFill>
                    <a:srgbClr val="3333CC"/>
                  </a:solidFill>
                  <a:effectLst>
                    <a:outerShdw blurRad="38100" dist="38100" dir="2700000" algn="tl">
                      <a:srgbClr val="C0C0C0"/>
                    </a:outerShdw>
                  </a:effectLst>
                  <a:ea typeface="方正姚体" pitchFamily="2" charset="-122"/>
                </a:rPr>
                <a:t>2</a:t>
              </a:r>
            </a:p>
          </p:txBody>
        </p:sp>
      </p:grpSp>
      <p:grpSp>
        <p:nvGrpSpPr>
          <p:cNvPr id="184354" name="Group 34"/>
          <p:cNvGrpSpPr>
            <a:grpSpLocks/>
          </p:cNvGrpSpPr>
          <p:nvPr/>
        </p:nvGrpSpPr>
        <p:grpSpPr bwMode="auto">
          <a:xfrm>
            <a:off x="4860925" y="3217863"/>
            <a:ext cx="706438" cy="1103312"/>
            <a:chOff x="3062" y="2195"/>
            <a:chExt cx="445" cy="695"/>
          </a:xfrm>
        </p:grpSpPr>
        <p:sp>
          <p:nvSpPr>
            <p:cNvPr id="184325" name="Rectangle 5"/>
            <p:cNvSpPr>
              <a:spLocks noChangeArrowheads="1"/>
            </p:cNvSpPr>
            <p:nvPr/>
          </p:nvSpPr>
          <p:spPr bwMode="auto">
            <a:xfrm>
              <a:off x="3062" y="2571"/>
              <a:ext cx="445" cy="319"/>
            </a:xfrm>
            <a:prstGeom prst="rect">
              <a:avLst/>
            </a:prstGeom>
            <a:solidFill>
              <a:schemeClr val="accent1"/>
            </a:solidFill>
            <a:ln w="19050">
              <a:solidFill>
                <a:srgbClr val="FF0000"/>
              </a:solidFill>
              <a:miter lim="800000"/>
              <a:headEnd/>
              <a:tailEnd/>
            </a:ln>
            <a:effectLst/>
          </p:spPr>
          <p:txBody>
            <a:bodyPr lIns="0" tIns="0" rIns="0" bIns="0" anchor="ctr">
              <a:spAutoFit/>
            </a:bodyPr>
            <a:lstStyle/>
            <a:p>
              <a:pPr algn="ctr">
                <a:spcBef>
                  <a:spcPct val="20000"/>
                </a:spcBef>
              </a:pPr>
              <a:r>
                <a:rPr lang="en-US" altLang="zh-CN" sz="3200">
                  <a:solidFill>
                    <a:srgbClr val="FFFF00"/>
                  </a:solidFill>
                  <a:effectLst>
                    <a:outerShdw blurRad="38100" dist="38100" dir="2700000" algn="tl">
                      <a:srgbClr val="000000"/>
                    </a:outerShdw>
                  </a:effectLst>
                </a:rPr>
                <a:t>EX</a:t>
              </a:r>
            </a:p>
          </p:txBody>
        </p:sp>
        <p:sp>
          <p:nvSpPr>
            <p:cNvPr id="184336" name="Text Box 16"/>
            <p:cNvSpPr txBox="1">
              <a:spLocks noChangeArrowheads="1"/>
            </p:cNvSpPr>
            <p:nvPr/>
          </p:nvSpPr>
          <p:spPr bwMode="auto">
            <a:xfrm>
              <a:off x="3084" y="2195"/>
              <a:ext cx="380" cy="365"/>
            </a:xfrm>
            <a:prstGeom prst="rect">
              <a:avLst/>
            </a:prstGeom>
            <a:noFill/>
            <a:ln w="19050">
              <a:noFill/>
              <a:miter lim="800000"/>
              <a:headEnd/>
              <a:tailEnd/>
            </a:ln>
            <a:effectLst/>
          </p:spPr>
          <p:txBody>
            <a:bodyPr wrap="none">
              <a:spAutoFit/>
            </a:bodyPr>
            <a:lstStyle/>
            <a:p>
              <a:pPr algn="ctr">
                <a:spcBef>
                  <a:spcPct val="20000"/>
                </a:spcBef>
              </a:pPr>
              <a:r>
                <a:rPr lang="en-US" altLang="zh-CN" sz="3200">
                  <a:solidFill>
                    <a:srgbClr val="3333CC"/>
                  </a:solidFill>
                  <a:effectLst>
                    <a:outerShdw blurRad="38100" dist="38100" dir="2700000" algn="tl">
                      <a:srgbClr val="C0C0C0"/>
                    </a:outerShdw>
                  </a:effectLst>
                  <a:ea typeface="方正姚体" pitchFamily="2" charset="-122"/>
                </a:rPr>
                <a:t>S</a:t>
              </a:r>
              <a:r>
                <a:rPr lang="en-US" altLang="zh-CN" sz="3200" baseline="-25000">
                  <a:solidFill>
                    <a:srgbClr val="3333CC"/>
                  </a:solidFill>
                  <a:effectLst>
                    <a:outerShdw blurRad="38100" dist="38100" dir="2700000" algn="tl">
                      <a:srgbClr val="C0C0C0"/>
                    </a:outerShdw>
                  </a:effectLst>
                  <a:ea typeface="方正姚体" pitchFamily="2" charset="-122"/>
                </a:rPr>
                <a:t>3</a:t>
              </a:r>
            </a:p>
          </p:txBody>
        </p:sp>
      </p:grpSp>
      <p:grpSp>
        <p:nvGrpSpPr>
          <p:cNvPr id="184355" name="Group 35"/>
          <p:cNvGrpSpPr>
            <a:grpSpLocks/>
          </p:cNvGrpSpPr>
          <p:nvPr/>
        </p:nvGrpSpPr>
        <p:grpSpPr bwMode="auto">
          <a:xfrm>
            <a:off x="6330950" y="3217863"/>
            <a:ext cx="708025" cy="1087437"/>
            <a:chOff x="3988" y="2195"/>
            <a:chExt cx="446" cy="685"/>
          </a:xfrm>
        </p:grpSpPr>
        <p:sp>
          <p:nvSpPr>
            <p:cNvPr id="184326" name="Rectangle 6"/>
            <p:cNvSpPr>
              <a:spLocks noChangeArrowheads="1"/>
            </p:cNvSpPr>
            <p:nvPr/>
          </p:nvSpPr>
          <p:spPr bwMode="auto">
            <a:xfrm>
              <a:off x="3989" y="2561"/>
              <a:ext cx="445" cy="319"/>
            </a:xfrm>
            <a:prstGeom prst="rect">
              <a:avLst/>
            </a:prstGeom>
            <a:solidFill>
              <a:schemeClr val="accent1"/>
            </a:solidFill>
            <a:ln w="19050">
              <a:solidFill>
                <a:srgbClr val="FF0000"/>
              </a:solidFill>
              <a:miter lim="800000"/>
              <a:headEnd/>
              <a:tailEnd/>
            </a:ln>
            <a:effectLst/>
          </p:spPr>
          <p:txBody>
            <a:bodyPr lIns="0" tIns="0" rIns="0" bIns="0" anchor="ctr">
              <a:spAutoFit/>
            </a:bodyPr>
            <a:lstStyle/>
            <a:p>
              <a:pPr algn="ctr">
                <a:spcBef>
                  <a:spcPct val="20000"/>
                </a:spcBef>
              </a:pPr>
              <a:r>
                <a:rPr lang="en-US" altLang="zh-CN" sz="3200">
                  <a:solidFill>
                    <a:srgbClr val="FFFF00"/>
                  </a:solidFill>
                  <a:effectLst>
                    <a:outerShdw blurRad="38100" dist="38100" dir="2700000" algn="tl">
                      <a:srgbClr val="000000"/>
                    </a:outerShdw>
                  </a:effectLst>
                </a:rPr>
                <a:t>WB</a:t>
              </a:r>
            </a:p>
          </p:txBody>
        </p:sp>
        <p:sp>
          <p:nvSpPr>
            <p:cNvPr id="184337" name="Text Box 17"/>
            <p:cNvSpPr txBox="1">
              <a:spLocks noChangeArrowheads="1"/>
            </p:cNvSpPr>
            <p:nvPr/>
          </p:nvSpPr>
          <p:spPr bwMode="auto">
            <a:xfrm>
              <a:off x="3988" y="2195"/>
              <a:ext cx="380" cy="365"/>
            </a:xfrm>
            <a:prstGeom prst="rect">
              <a:avLst/>
            </a:prstGeom>
            <a:noFill/>
            <a:ln w="19050">
              <a:noFill/>
              <a:miter lim="800000"/>
              <a:headEnd/>
              <a:tailEnd/>
            </a:ln>
            <a:effectLst/>
          </p:spPr>
          <p:txBody>
            <a:bodyPr wrap="none">
              <a:spAutoFit/>
            </a:bodyPr>
            <a:lstStyle/>
            <a:p>
              <a:pPr algn="ctr">
                <a:spcBef>
                  <a:spcPct val="20000"/>
                </a:spcBef>
              </a:pPr>
              <a:r>
                <a:rPr lang="en-US" altLang="zh-CN" sz="3200">
                  <a:solidFill>
                    <a:srgbClr val="3333CC"/>
                  </a:solidFill>
                  <a:effectLst>
                    <a:outerShdw blurRad="38100" dist="38100" dir="2700000" algn="tl">
                      <a:srgbClr val="C0C0C0"/>
                    </a:outerShdw>
                  </a:effectLst>
                  <a:ea typeface="方正姚体" pitchFamily="2" charset="-122"/>
                </a:rPr>
                <a:t>S</a:t>
              </a:r>
              <a:r>
                <a:rPr lang="en-US" altLang="zh-CN" sz="3200" baseline="-25000">
                  <a:solidFill>
                    <a:srgbClr val="3333CC"/>
                  </a:solidFill>
                  <a:effectLst>
                    <a:outerShdw blurRad="38100" dist="38100" dir="2700000" algn="tl">
                      <a:srgbClr val="C0C0C0"/>
                    </a:outerShdw>
                  </a:effectLst>
                  <a:ea typeface="方正姚体" pitchFamily="2" charset="-122"/>
                </a:rPr>
                <a:t>4</a:t>
              </a:r>
            </a:p>
          </p:txBody>
        </p:sp>
      </p:grpSp>
      <p:sp>
        <p:nvSpPr>
          <p:cNvPr id="184338" name="Text Box 18"/>
          <p:cNvSpPr txBox="1">
            <a:spLocks noChangeArrowheads="1"/>
          </p:cNvSpPr>
          <p:nvPr/>
        </p:nvSpPr>
        <p:spPr bwMode="auto">
          <a:xfrm>
            <a:off x="1908175" y="4227513"/>
            <a:ext cx="4251325" cy="2630487"/>
          </a:xfrm>
          <a:prstGeom prst="rect">
            <a:avLst/>
          </a:prstGeom>
          <a:noFill/>
          <a:ln w="19050">
            <a:noFill/>
            <a:miter lim="800000"/>
            <a:headEnd/>
            <a:tailEnd/>
          </a:ln>
          <a:effectLst/>
        </p:spPr>
        <p:txBody>
          <a:bodyPr wrap="none">
            <a:spAutoFit/>
          </a:bodyPr>
          <a:lstStyle/>
          <a:p>
            <a:pPr>
              <a:spcBef>
                <a:spcPct val="20000"/>
              </a:spcBef>
            </a:pPr>
            <a:r>
              <a:rPr lang="zh-CN" altLang="en-US" sz="3200">
                <a:solidFill>
                  <a:srgbClr val="FF3300"/>
                </a:solidFill>
                <a:effectLst>
                  <a:outerShdw blurRad="38100" dist="38100" dir="2700000" algn="tl">
                    <a:srgbClr val="C0C0C0"/>
                  </a:outerShdw>
                </a:effectLst>
                <a:latin typeface="华文中宋" pitchFamily="2" charset="-122"/>
                <a:ea typeface="华文中宋" pitchFamily="2" charset="-122"/>
              </a:rPr>
              <a:t>一个指令流水线过程段</a:t>
            </a:r>
          </a:p>
          <a:p>
            <a:pPr>
              <a:spcBef>
                <a:spcPct val="20000"/>
              </a:spcBef>
            </a:pPr>
            <a:r>
              <a:rPr lang="en-US" altLang="zh-CN">
                <a:solidFill>
                  <a:srgbClr val="3333CC"/>
                </a:solidFill>
                <a:effectLst>
                  <a:outerShdw blurRad="38100" dist="38100" dir="2700000" algn="tl">
                    <a:srgbClr val="C0C0C0"/>
                  </a:outerShdw>
                </a:effectLst>
                <a:latin typeface="华文中宋" pitchFamily="2" charset="-122"/>
                <a:ea typeface="华文中宋" pitchFamily="2" charset="-122"/>
              </a:rPr>
              <a:t>IF</a:t>
            </a:r>
            <a:r>
              <a:rPr lang="zh-CN" altLang="en-US">
                <a:solidFill>
                  <a:srgbClr val="3333CC"/>
                </a:solidFill>
                <a:effectLst>
                  <a:outerShdw blurRad="38100" dist="38100" dir="2700000" algn="tl">
                    <a:srgbClr val="C0C0C0"/>
                  </a:outerShdw>
                </a:effectLst>
                <a:latin typeface="华文中宋" pitchFamily="2" charset="-122"/>
                <a:ea typeface="华文中宋" pitchFamily="2" charset="-122"/>
              </a:rPr>
              <a:t>：取指令</a:t>
            </a:r>
          </a:p>
          <a:p>
            <a:pPr>
              <a:spcBef>
                <a:spcPct val="20000"/>
              </a:spcBef>
            </a:pPr>
            <a:r>
              <a:rPr lang="en-US" altLang="zh-CN">
                <a:solidFill>
                  <a:srgbClr val="3333CC"/>
                </a:solidFill>
                <a:effectLst>
                  <a:outerShdw blurRad="38100" dist="38100" dir="2700000" algn="tl">
                    <a:srgbClr val="C0C0C0"/>
                  </a:outerShdw>
                </a:effectLst>
                <a:latin typeface="华文中宋" pitchFamily="2" charset="-122"/>
                <a:ea typeface="华文中宋" pitchFamily="2" charset="-122"/>
              </a:rPr>
              <a:t>ID</a:t>
            </a:r>
            <a:r>
              <a:rPr lang="zh-CN" altLang="en-US">
                <a:solidFill>
                  <a:srgbClr val="3333CC"/>
                </a:solidFill>
                <a:effectLst>
                  <a:outerShdw blurRad="38100" dist="38100" dir="2700000" algn="tl">
                    <a:srgbClr val="C0C0C0"/>
                  </a:outerShdw>
                </a:effectLst>
                <a:latin typeface="华文中宋" pitchFamily="2" charset="-122"/>
                <a:ea typeface="华文中宋" pitchFamily="2" charset="-122"/>
              </a:rPr>
              <a:t>：指令译码</a:t>
            </a:r>
          </a:p>
          <a:p>
            <a:pPr>
              <a:spcBef>
                <a:spcPct val="20000"/>
              </a:spcBef>
            </a:pPr>
            <a:r>
              <a:rPr lang="en-US" altLang="zh-CN">
                <a:solidFill>
                  <a:srgbClr val="3333CC"/>
                </a:solidFill>
                <a:effectLst>
                  <a:outerShdw blurRad="38100" dist="38100" dir="2700000" algn="tl">
                    <a:srgbClr val="C0C0C0"/>
                  </a:outerShdw>
                </a:effectLst>
                <a:latin typeface="华文中宋" pitchFamily="2" charset="-122"/>
                <a:ea typeface="华文中宋" pitchFamily="2" charset="-122"/>
              </a:rPr>
              <a:t>EX</a:t>
            </a:r>
            <a:r>
              <a:rPr lang="zh-CN" altLang="en-US">
                <a:solidFill>
                  <a:srgbClr val="3333CC"/>
                </a:solidFill>
                <a:effectLst>
                  <a:outerShdw blurRad="38100" dist="38100" dir="2700000" algn="tl">
                    <a:srgbClr val="C0C0C0"/>
                  </a:outerShdw>
                </a:effectLst>
                <a:latin typeface="华文中宋" pitchFamily="2" charset="-122"/>
                <a:ea typeface="华文中宋" pitchFamily="2" charset="-122"/>
              </a:rPr>
              <a:t>：计算有效地址或执行</a:t>
            </a:r>
          </a:p>
          <a:p>
            <a:pPr>
              <a:spcBef>
                <a:spcPct val="20000"/>
              </a:spcBef>
            </a:pPr>
            <a:r>
              <a:rPr lang="en-US" altLang="zh-CN">
                <a:solidFill>
                  <a:srgbClr val="3333CC"/>
                </a:solidFill>
                <a:effectLst>
                  <a:outerShdw blurRad="38100" dist="38100" dir="2700000" algn="tl">
                    <a:srgbClr val="C0C0C0"/>
                  </a:outerShdw>
                </a:effectLst>
                <a:latin typeface="华文中宋" pitchFamily="2" charset="-122"/>
                <a:ea typeface="华文中宋" pitchFamily="2" charset="-122"/>
              </a:rPr>
              <a:t>WB</a:t>
            </a:r>
            <a:r>
              <a:rPr lang="zh-CN" altLang="en-US">
                <a:solidFill>
                  <a:srgbClr val="3333CC"/>
                </a:solidFill>
                <a:effectLst>
                  <a:outerShdw blurRad="38100" dist="38100" dir="2700000" algn="tl">
                    <a:srgbClr val="C0C0C0"/>
                  </a:outerShdw>
                </a:effectLst>
                <a:latin typeface="华文中宋" pitchFamily="2" charset="-122"/>
                <a:ea typeface="华文中宋" pitchFamily="2" charset="-122"/>
              </a:rPr>
              <a:t>：结果写寄存器堆</a:t>
            </a:r>
          </a:p>
        </p:txBody>
      </p:sp>
      <p:sp>
        <p:nvSpPr>
          <p:cNvPr id="184339" name="Text Box 19"/>
          <p:cNvSpPr txBox="1">
            <a:spLocks noChangeArrowheads="1"/>
          </p:cNvSpPr>
          <p:nvPr/>
        </p:nvSpPr>
        <p:spPr bwMode="auto">
          <a:xfrm>
            <a:off x="158750" y="-1084263"/>
            <a:ext cx="8458200" cy="2227263"/>
          </a:xfrm>
          <a:prstGeom prst="rect">
            <a:avLst/>
          </a:prstGeom>
          <a:noFill/>
          <a:ln w="76200">
            <a:noFill/>
            <a:miter lim="800000"/>
            <a:headEnd/>
            <a:tailEnd/>
          </a:ln>
          <a:effectLst/>
        </p:spPr>
        <p:txBody>
          <a:bodyPr>
            <a:spAutoFit/>
          </a:bodyPr>
          <a:lstStyle/>
          <a:p>
            <a:pPr>
              <a:spcBef>
                <a:spcPct val="15000"/>
              </a:spcBef>
            </a:pPr>
            <a:r>
              <a:rPr lang="en-US" altLang="zh-CN" dirty="0">
                <a:solidFill>
                  <a:srgbClr val="008000"/>
                </a:solidFill>
                <a:effectLst>
                  <a:outerShdw blurRad="38100" dist="38100" dir="2700000" algn="tl">
                    <a:srgbClr val="C0C0C0"/>
                  </a:outerShdw>
                </a:effectLst>
              </a:rPr>
              <a:t>      </a:t>
            </a:r>
            <a:r>
              <a:rPr lang="zh-CN" altLang="en-US" dirty="0">
                <a:solidFill>
                  <a:srgbClr val="008000"/>
                </a:solidFill>
                <a:effectLst>
                  <a:outerShdw blurRad="38100" dist="38100" dir="2700000" algn="tl">
                    <a:srgbClr val="C0C0C0"/>
                  </a:outerShdw>
                </a:effectLst>
              </a:rPr>
              <a:t>为了实现流水，首先把输入的任务分割为一系列子任务，并使各子任务在流水线的各个阶段并发地执行，当任务连续不断地输入流水线时，在流水线的输出端便连续不断地吐出执行结果，从而实现子任务级的并行性。      </a:t>
            </a:r>
          </a:p>
        </p:txBody>
      </p:sp>
      <p:sp>
        <p:nvSpPr>
          <p:cNvPr id="184340" name="Text Box 20" descr="90%"/>
          <p:cNvSpPr txBox="1">
            <a:spLocks noChangeArrowheads="1"/>
          </p:cNvSpPr>
          <p:nvPr/>
        </p:nvSpPr>
        <p:spPr bwMode="auto">
          <a:xfrm>
            <a:off x="2813050" y="3786188"/>
            <a:ext cx="142875" cy="519112"/>
          </a:xfrm>
          <a:prstGeom prst="rect">
            <a:avLst/>
          </a:prstGeom>
          <a:pattFill prst="pct90">
            <a:fgClr>
              <a:srgbClr val="CC3300"/>
            </a:fgClr>
            <a:bgClr>
              <a:srgbClr val="FFFFFF"/>
            </a:bgClr>
          </a:pattFill>
          <a:ln w="76200">
            <a:noFill/>
            <a:miter lim="800000"/>
            <a:headEnd/>
            <a:tailEnd/>
          </a:ln>
          <a:effectLst/>
          <a:scene3d>
            <a:camera prst="legacyObliqueTopRight"/>
            <a:lightRig rig="legacyFlat3" dir="b"/>
          </a:scene3d>
          <a:sp3d extrusionH="430200" prstMaterial="legacyMatte">
            <a:bevelT w="13500" h="13500" prst="angle"/>
            <a:bevelB w="13500" h="13500" prst="angle"/>
            <a:extrusionClr>
              <a:srgbClr val="CC3300"/>
            </a:extrusionClr>
          </a:sp3d>
        </p:spPr>
        <p:txBody>
          <a:bodyPr>
            <a:spAutoFit/>
            <a:flatTx/>
          </a:bodyPr>
          <a:lstStyle/>
          <a:p>
            <a:endParaRPr lang="zh-CN" altLang="zh-CN">
              <a:effectLst>
                <a:outerShdw blurRad="38100" dist="38100" dir="2700000" algn="tl">
                  <a:srgbClr val="C0C0C0"/>
                </a:outerShdw>
              </a:effectLst>
              <a:latin typeface="Times New Roman" pitchFamily="18" charset="0"/>
            </a:endParaRPr>
          </a:p>
        </p:txBody>
      </p:sp>
      <p:sp>
        <p:nvSpPr>
          <p:cNvPr id="184342" name="Text Box 22" descr="90%"/>
          <p:cNvSpPr txBox="1">
            <a:spLocks noChangeArrowheads="1"/>
          </p:cNvSpPr>
          <p:nvPr/>
        </p:nvSpPr>
        <p:spPr bwMode="auto">
          <a:xfrm>
            <a:off x="4387850" y="3786188"/>
            <a:ext cx="142875" cy="519112"/>
          </a:xfrm>
          <a:prstGeom prst="rect">
            <a:avLst/>
          </a:prstGeom>
          <a:pattFill prst="pct90">
            <a:fgClr>
              <a:srgbClr val="CC3300"/>
            </a:fgClr>
            <a:bgClr>
              <a:srgbClr val="FFFFFF"/>
            </a:bgClr>
          </a:pattFill>
          <a:ln w="76200">
            <a:noFill/>
            <a:miter lim="800000"/>
            <a:headEnd/>
            <a:tailEnd/>
          </a:ln>
          <a:effectLst/>
          <a:scene3d>
            <a:camera prst="legacyObliqueTopRight"/>
            <a:lightRig rig="legacyFlat3" dir="b"/>
          </a:scene3d>
          <a:sp3d extrusionH="430200" prstMaterial="legacyMatte">
            <a:bevelT w="13500" h="13500" prst="angle"/>
            <a:bevelB w="13500" h="13500" prst="angle"/>
            <a:extrusionClr>
              <a:srgbClr val="CC3300"/>
            </a:extrusionClr>
          </a:sp3d>
        </p:spPr>
        <p:txBody>
          <a:bodyPr>
            <a:spAutoFit/>
            <a:flatTx/>
          </a:bodyPr>
          <a:lstStyle/>
          <a:p>
            <a:endParaRPr lang="zh-CN" altLang="zh-CN">
              <a:effectLst>
                <a:outerShdw blurRad="38100" dist="38100" dir="2700000" algn="tl">
                  <a:srgbClr val="C0C0C0"/>
                </a:outerShdw>
              </a:effectLst>
              <a:latin typeface="Times New Roman" pitchFamily="18" charset="0"/>
            </a:endParaRPr>
          </a:p>
        </p:txBody>
      </p:sp>
      <p:sp>
        <p:nvSpPr>
          <p:cNvPr id="184343" name="Text Box 23" descr="90%"/>
          <p:cNvSpPr txBox="1">
            <a:spLocks noChangeArrowheads="1"/>
          </p:cNvSpPr>
          <p:nvPr/>
        </p:nvSpPr>
        <p:spPr bwMode="auto">
          <a:xfrm>
            <a:off x="5861050" y="3787775"/>
            <a:ext cx="142875" cy="519113"/>
          </a:xfrm>
          <a:prstGeom prst="rect">
            <a:avLst/>
          </a:prstGeom>
          <a:pattFill prst="pct90">
            <a:fgClr>
              <a:srgbClr val="CC3300"/>
            </a:fgClr>
            <a:bgClr>
              <a:srgbClr val="FFFFFF"/>
            </a:bgClr>
          </a:pattFill>
          <a:ln w="76200">
            <a:noFill/>
            <a:miter lim="800000"/>
            <a:headEnd/>
            <a:tailEnd/>
          </a:ln>
          <a:effectLst/>
          <a:scene3d>
            <a:camera prst="legacyObliqueTopRight"/>
            <a:lightRig rig="legacyFlat3" dir="b"/>
          </a:scene3d>
          <a:sp3d extrusionH="430200" prstMaterial="legacyMatte">
            <a:bevelT w="13500" h="13500" prst="angle"/>
            <a:bevelB w="13500" h="13500" prst="angle"/>
            <a:extrusionClr>
              <a:srgbClr val="CC3300"/>
            </a:extrusionClr>
          </a:sp3d>
        </p:spPr>
        <p:txBody>
          <a:bodyPr>
            <a:spAutoFit/>
            <a:flatTx/>
          </a:bodyPr>
          <a:lstStyle/>
          <a:p>
            <a:endParaRPr lang="zh-CN" altLang="zh-CN">
              <a:effectLst>
                <a:outerShdw blurRad="38100" dist="38100" dir="2700000" algn="tl">
                  <a:srgbClr val="C0C0C0"/>
                </a:outerShdw>
              </a:effectLst>
              <a:latin typeface="Times New Roman" pitchFamily="18" charset="0"/>
            </a:endParaRPr>
          </a:p>
        </p:txBody>
      </p:sp>
      <p:sp>
        <p:nvSpPr>
          <p:cNvPr id="184344" name="Text Box 24" descr="90%"/>
          <p:cNvSpPr txBox="1">
            <a:spLocks noChangeArrowheads="1"/>
          </p:cNvSpPr>
          <p:nvPr/>
        </p:nvSpPr>
        <p:spPr bwMode="auto">
          <a:xfrm>
            <a:off x="7335838" y="3786188"/>
            <a:ext cx="142875" cy="519112"/>
          </a:xfrm>
          <a:prstGeom prst="rect">
            <a:avLst/>
          </a:prstGeom>
          <a:pattFill prst="pct90">
            <a:fgClr>
              <a:srgbClr val="CC3300"/>
            </a:fgClr>
            <a:bgClr>
              <a:srgbClr val="FFFFFF"/>
            </a:bgClr>
          </a:pattFill>
          <a:ln w="76200">
            <a:noFill/>
            <a:miter lim="800000"/>
            <a:headEnd/>
            <a:tailEnd/>
          </a:ln>
          <a:effectLst/>
          <a:scene3d>
            <a:camera prst="legacyObliqueTopRight"/>
            <a:lightRig rig="legacyFlat3" dir="b"/>
          </a:scene3d>
          <a:sp3d extrusionH="430200" prstMaterial="legacyMatte">
            <a:bevelT w="13500" h="13500" prst="angle"/>
            <a:bevelB w="13500" h="13500" prst="angle"/>
            <a:extrusionClr>
              <a:srgbClr val="CC3300"/>
            </a:extrusionClr>
          </a:sp3d>
        </p:spPr>
        <p:txBody>
          <a:bodyPr>
            <a:spAutoFit/>
            <a:flatTx/>
          </a:bodyPr>
          <a:lstStyle/>
          <a:p>
            <a:endParaRPr lang="zh-CN" altLang="zh-CN">
              <a:effectLst>
                <a:outerShdw blurRad="38100" dist="38100" dir="2700000" algn="tl">
                  <a:srgbClr val="C0C0C0"/>
                </a:outerShdw>
              </a:effectLst>
              <a:latin typeface="Times New Roman" pitchFamily="18" charset="0"/>
            </a:endParaRPr>
          </a:p>
        </p:txBody>
      </p:sp>
      <p:sp>
        <p:nvSpPr>
          <p:cNvPr id="184346" name="Line 26"/>
          <p:cNvSpPr>
            <a:spLocks noChangeShapeType="1"/>
          </p:cNvSpPr>
          <p:nvPr/>
        </p:nvSpPr>
        <p:spPr bwMode="auto">
          <a:xfrm>
            <a:off x="4556125" y="4029075"/>
            <a:ext cx="304800" cy="0"/>
          </a:xfrm>
          <a:prstGeom prst="line">
            <a:avLst/>
          </a:prstGeom>
          <a:noFill/>
          <a:ln w="28575">
            <a:solidFill>
              <a:schemeClr val="tx1"/>
            </a:solidFill>
            <a:round/>
            <a:headEnd/>
            <a:tailEnd type="triangle" w="med" len="med"/>
          </a:ln>
          <a:effectLst/>
        </p:spPr>
        <p:txBody>
          <a:bodyPr wrap="none">
            <a:spAutoFit/>
          </a:bodyPr>
          <a:lstStyle/>
          <a:p>
            <a:endParaRPr lang="zh-CN" altLang="en-US"/>
          </a:p>
        </p:txBody>
      </p:sp>
      <p:sp>
        <p:nvSpPr>
          <p:cNvPr id="184347" name="Line 27"/>
          <p:cNvSpPr>
            <a:spLocks noChangeShapeType="1"/>
          </p:cNvSpPr>
          <p:nvPr/>
        </p:nvSpPr>
        <p:spPr bwMode="auto">
          <a:xfrm>
            <a:off x="5578475" y="4048125"/>
            <a:ext cx="304800" cy="0"/>
          </a:xfrm>
          <a:prstGeom prst="line">
            <a:avLst/>
          </a:prstGeom>
          <a:noFill/>
          <a:ln w="28575">
            <a:solidFill>
              <a:schemeClr val="tx1"/>
            </a:solidFill>
            <a:round/>
            <a:headEnd/>
            <a:tailEnd type="triangle" w="med" len="med"/>
          </a:ln>
          <a:effectLst/>
        </p:spPr>
        <p:txBody>
          <a:bodyPr wrap="none">
            <a:spAutoFit/>
          </a:bodyPr>
          <a:lstStyle/>
          <a:p>
            <a:endParaRPr lang="zh-CN" altLang="en-US"/>
          </a:p>
        </p:txBody>
      </p:sp>
      <p:sp>
        <p:nvSpPr>
          <p:cNvPr id="184348" name="Line 28"/>
          <p:cNvSpPr>
            <a:spLocks noChangeShapeType="1"/>
          </p:cNvSpPr>
          <p:nvPr/>
        </p:nvSpPr>
        <p:spPr bwMode="auto">
          <a:xfrm>
            <a:off x="6019800" y="4029075"/>
            <a:ext cx="304800" cy="0"/>
          </a:xfrm>
          <a:prstGeom prst="line">
            <a:avLst/>
          </a:prstGeom>
          <a:noFill/>
          <a:ln w="28575">
            <a:solidFill>
              <a:schemeClr val="tx1"/>
            </a:solidFill>
            <a:round/>
            <a:headEnd/>
            <a:tailEnd type="triangle" w="med" len="med"/>
          </a:ln>
          <a:effectLst/>
        </p:spPr>
        <p:txBody>
          <a:bodyPr wrap="none">
            <a:spAutoFit/>
          </a:bodyPr>
          <a:lstStyle/>
          <a:p>
            <a:endParaRPr lang="zh-CN" altLang="en-US"/>
          </a:p>
        </p:txBody>
      </p:sp>
      <p:grpSp>
        <p:nvGrpSpPr>
          <p:cNvPr id="184356" name="Group 36"/>
          <p:cNvGrpSpPr>
            <a:grpSpLocks/>
          </p:cNvGrpSpPr>
          <p:nvPr/>
        </p:nvGrpSpPr>
        <p:grpSpPr bwMode="auto">
          <a:xfrm>
            <a:off x="7483475" y="3754438"/>
            <a:ext cx="898525" cy="579437"/>
            <a:chOff x="4714" y="2533"/>
            <a:chExt cx="566" cy="365"/>
          </a:xfrm>
        </p:grpSpPr>
        <p:sp>
          <p:nvSpPr>
            <p:cNvPr id="184333" name="Text Box 13"/>
            <p:cNvSpPr txBox="1">
              <a:spLocks noChangeArrowheads="1"/>
            </p:cNvSpPr>
            <p:nvPr/>
          </p:nvSpPr>
          <p:spPr bwMode="auto">
            <a:xfrm>
              <a:off x="4907" y="2533"/>
              <a:ext cx="373" cy="365"/>
            </a:xfrm>
            <a:prstGeom prst="rect">
              <a:avLst/>
            </a:prstGeom>
            <a:noFill/>
            <a:ln w="19050">
              <a:noFill/>
              <a:miter lim="800000"/>
              <a:headEnd/>
              <a:tailEnd/>
            </a:ln>
            <a:effectLst/>
          </p:spPr>
          <p:txBody>
            <a:bodyPr wrap="none">
              <a:spAutoFit/>
            </a:bodyPr>
            <a:lstStyle/>
            <a:p>
              <a:pPr algn="ctr">
                <a:spcBef>
                  <a:spcPct val="20000"/>
                </a:spcBef>
              </a:pPr>
              <a:r>
                <a:rPr lang="zh-CN" altLang="en-US" sz="3200">
                  <a:solidFill>
                    <a:srgbClr val="3333CC"/>
                  </a:solidFill>
                  <a:effectLst>
                    <a:outerShdw blurRad="38100" dist="38100" dir="2700000" algn="tl">
                      <a:srgbClr val="C0C0C0"/>
                    </a:outerShdw>
                  </a:effectLst>
                  <a:latin typeface="黑体" pitchFamily="2" charset="-122"/>
                </a:rPr>
                <a:t>出</a:t>
              </a:r>
            </a:p>
          </p:txBody>
        </p:sp>
        <p:sp>
          <p:nvSpPr>
            <p:cNvPr id="184350" name="Line 30"/>
            <p:cNvSpPr>
              <a:spLocks noChangeShapeType="1"/>
            </p:cNvSpPr>
            <p:nvPr/>
          </p:nvSpPr>
          <p:spPr bwMode="auto">
            <a:xfrm>
              <a:off x="4714" y="2716"/>
              <a:ext cx="192" cy="0"/>
            </a:xfrm>
            <a:prstGeom prst="line">
              <a:avLst/>
            </a:prstGeom>
            <a:noFill/>
            <a:ln w="28575">
              <a:solidFill>
                <a:schemeClr val="tx1"/>
              </a:solidFill>
              <a:round/>
              <a:headEnd/>
              <a:tailEnd type="triangle" w="med" len="med"/>
            </a:ln>
            <a:effectLst/>
          </p:spPr>
          <p:txBody>
            <a:bodyPr wrap="none">
              <a:spAutoFit/>
            </a:bodyPr>
            <a:lstStyle/>
            <a:p>
              <a:endParaRPr lang="zh-CN" altLang="en-US"/>
            </a:p>
          </p:txBody>
        </p:sp>
      </p:grpSp>
      <p:sp>
        <p:nvSpPr>
          <p:cNvPr id="184357" name="Text Box 37"/>
          <p:cNvSpPr txBox="1">
            <a:spLocks noChangeArrowheads="1"/>
          </p:cNvSpPr>
          <p:nvPr/>
        </p:nvSpPr>
        <p:spPr bwMode="auto">
          <a:xfrm>
            <a:off x="0" y="0"/>
            <a:ext cx="5181600" cy="579438"/>
          </a:xfrm>
          <a:prstGeom prst="rect">
            <a:avLst/>
          </a:prstGeom>
          <a:solidFill>
            <a:srgbClr val="FFFF00"/>
          </a:solidFill>
          <a:ln w="76200">
            <a:noFill/>
            <a:miter lim="800000"/>
            <a:headEnd/>
            <a:tailEnd/>
          </a:ln>
          <a:effectLst/>
        </p:spPr>
        <p:txBody>
          <a:bodyPr>
            <a:spAutoFit/>
          </a:bodyPr>
          <a:lstStyle/>
          <a:p>
            <a:pPr>
              <a:spcBef>
                <a:spcPct val="15000"/>
              </a:spcBef>
            </a:pPr>
            <a:r>
              <a:rPr lang="en-US" altLang="zh-CN" sz="3200" dirty="0">
                <a:solidFill>
                  <a:srgbClr val="0000FF"/>
                </a:solidFill>
                <a:effectLst>
                  <a:outerShdw blurRad="38100" dist="38100" dir="2700000" algn="tl">
                    <a:srgbClr val="000000"/>
                  </a:outerShdw>
                </a:effectLst>
                <a:ea typeface="方正姚体" pitchFamily="2" charset="-122"/>
              </a:rPr>
              <a:t>5.7.2 </a:t>
            </a:r>
            <a:r>
              <a:rPr lang="zh-CN" altLang="en-US" sz="3200" dirty="0">
                <a:solidFill>
                  <a:srgbClr val="0000FF"/>
                </a:solidFill>
                <a:effectLst>
                  <a:outerShdw blurRad="38100" dist="38100" dir="2700000" algn="tl">
                    <a:srgbClr val="000000"/>
                  </a:outerShdw>
                </a:effectLst>
                <a:ea typeface="方正姚体" pitchFamily="2" charset="-122"/>
              </a:rPr>
              <a:t>流水</a:t>
            </a:r>
            <a:r>
              <a:rPr lang="en-US" altLang="zh-CN" sz="3200" dirty="0">
                <a:solidFill>
                  <a:srgbClr val="0000FF"/>
                </a:solidFill>
                <a:effectLst>
                  <a:outerShdw blurRad="38100" dist="38100" dir="2700000" algn="tl">
                    <a:srgbClr val="000000"/>
                  </a:outerShdw>
                </a:effectLst>
                <a:ea typeface="方正姚体" pitchFamily="2" charset="-122"/>
              </a:rPr>
              <a:t>CPU</a:t>
            </a:r>
            <a:r>
              <a:rPr lang="zh-CN" altLang="en-US" sz="3200" dirty="0">
                <a:solidFill>
                  <a:srgbClr val="0000FF"/>
                </a:solidFill>
                <a:effectLst>
                  <a:outerShdw blurRad="38100" dist="38100" dir="2700000" algn="tl">
                    <a:srgbClr val="000000"/>
                  </a:outerShdw>
                </a:effectLst>
                <a:ea typeface="方正姚体" pitchFamily="2" charset="-122"/>
              </a:rPr>
              <a:t>的结构</a:t>
            </a:r>
            <a:endParaRPr lang="zh-CN" altLang="en-US" dirty="0">
              <a:solidFill>
                <a:srgbClr val="0000FF"/>
              </a:solidFill>
              <a:effectLst>
                <a:outerShdw blurRad="38100" dist="38100" dir="2700000" algn="tl">
                  <a:srgbClr val="000000"/>
                </a:outerShdw>
              </a:effectLs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4351"/>
                                        </p:tgtEl>
                                        <p:attrNameLst>
                                          <p:attrName>style.visibility</p:attrName>
                                        </p:attrNameLst>
                                      </p:cBhvr>
                                      <p:to>
                                        <p:strVal val="visible"/>
                                      </p:to>
                                    </p:set>
                                    <p:anim calcmode="lin" valueType="num">
                                      <p:cBhvr additive="base">
                                        <p:cTn id="7" dur="500" fill="hold"/>
                                        <p:tgtEl>
                                          <p:spTgt spid="184351"/>
                                        </p:tgtEl>
                                        <p:attrNameLst>
                                          <p:attrName>ppt_x</p:attrName>
                                        </p:attrNameLst>
                                      </p:cBhvr>
                                      <p:tavLst>
                                        <p:tav tm="0">
                                          <p:val>
                                            <p:strVal val="0-#ppt_w/2"/>
                                          </p:val>
                                        </p:tav>
                                        <p:tav tm="100000">
                                          <p:val>
                                            <p:strVal val="#ppt_x"/>
                                          </p:val>
                                        </p:tav>
                                      </p:tavLst>
                                    </p:anim>
                                    <p:anim calcmode="lin" valueType="num">
                                      <p:cBhvr additive="base">
                                        <p:cTn id="8" dur="500" fill="hold"/>
                                        <p:tgtEl>
                                          <p:spTgt spid="18435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84352"/>
                                        </p:tgtEl>
                                        <p:attrNameLst>
                                          <p:attrName>style.visibility</p:attrName>
                                        </p:attrNameLst>
                                      </p:cBhvr>
                                      <p:to>
                                        <p:strVal val="visible"/>
                                      </p:to>
                                    </p:set>
                                    <p:anim calcmode="lin" valueType="num">
                                      <p:cBhvr additive="base">
                                        <p:cTn id="13" dur="500" fill="hold"/>
                                        <p:tgtEl>
                                          <p:spTgt spid="184352"/>
                                        </p:tgtEl>
                                        <p:attrNameLst>
                                          <p:attrName>ppt_x</p:attrName>
                                        </p:attrNameLst>
                                      </p:cBhvr>
                                      <p:tavLst>
                                        <p:tav tm="0">
                                          <p:val>
                                            <p:strVal val="0-#ppt_w/2"/>
                                          </p:val>
                                        </p:tav>
                                        <p:tav tm="100000">
                                          <p:val>
                                            <p:strVal val="#ppt_x"/>
                                          </p:val>
                                        </p:tav>
                                      </p:tavLst>
                                    </p:anim>
                                    <p:anim calcmode="lin" valueType="num">
                                      <p:cBhvr additive="base">
                                        <p:cTn id="14" dur="500" fill="hold"/>
                                        <p:tgtEl>
                                          <p:spTgt spid="18435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4328"/>
                                        </p:tgtEl>
                                        <p:attrNameLst>
                                          <p:attrName>style.visibility</p:attrName>
                                        </p:attrNameLst>
                                      </p:cBhvr>
                                      <p:to>
                                        <p:strVal val="visible"/>
                                      </p:to>
                                    </p:set>
                                    <p:anim calcmode="lin" valueType="num">
                                      <p:cBhvr additive="base">
                                        <p:cTn id="19" dur="500" fill="hold"/>
                                        <p:tgtEl>
                                          <p:spTgt spid="184328"/>
                                        </p:tgtEl>
                                        <p:attrNameLst>
                                          <p:attrName>ppt_x</p:attrName>
                                        </p:attrNameLst>
                                      </p:cBhvr>
                                      <p:tavLst>
                                        <p:tav tm="0">
                                          <p:val>
                                            <p:strVal val="0-#ppt_w/2"/>
                                          </p:val>
                                        </p:tav>
                                        <p:tav tm="100000">
                                          <p:val>
                                            <p:strVal val="#ppt_x"/>
                                          </p:val>
                                        </p:tav>
                                      </p:tavLst>
                                    </p:anim>
                                    <p:anim calcmode="lin" valueType="num">
                                      <p:cBhvr additive="base">
                                        <p:cTn id="20" dur="500" fill="hold"/>
                                        <p:tgtEl>
                                          <p:spTgt spid="18432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4340"/>
                                        </p:tgtEl>
                                        <p:attrNameLst>
                                          <p:attrName>style.visibility</p:attrName>
                                        </p:attrNameLst>
                                      </p:cBhvr>
                                      <p:to>
                                        <p:strVal val="visible"/>
                                      </p:to>
                                    </p:set>
                                    <p:anim calcmode="lin" valueType="num">
                                      <p:cBhvr additive="base">
                                        <p:cTn id="25" dur="500" fill="hold"/>
                                        <p:tgtEl>
                                          <p:spTgt spid="184340"/>
                                        </p:tgtEl>
                                        <p:attrNameLst>
                                          <p:attrName>ppt_x</p:attrName>
                                        </p:attrNameLst>
                                      </p:cBhvr>
                                      <p:tavLst>
                                        <p:tav tm="0">
                                          <p:val>
                                            <p:strVal val="0-#ppt_w/2"/>
                                          </p:val>
                                        </p:tav>
                                        <p:tav tm="100000">
                                          <p:val>
                                            <p:strVal val="#ppt_x"/>
                                          </p:val>
                                        </p:tav>
                                      </p:tavLst>
                                    </p:anim>
                                    <p:anim calcmode="lin" valueType="num">
                                      <p:cBhvr additive="base">
                                        <p:cTn id="26" dur="500" fill="hold"/>
                                        <p:tgtEl>
                                          <p:spTgt spid="18434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4329"/>
                                        </p:tgtEl>
                                        <p:attrNameLst>
                                          <p:attrName>style.visibility</p:attrName>
                                        </p:attrNameLst>
                                      </p:cBhvr>
                                      <p:to>
                                        <p:strVal val="visible"/>
                                      </p:to>
                                    </p:set>
                                    <p:anim calcmode="lin" valueType="num">
                                      <p:cBhvr additive="base">
                                        <p:cTn id="31" dur="500" fill="hold"/>
                                        <p:tgtEl>
                                          <p:spTgt spid="184329"/>
                                        </p:tgtEl>
                                        <p:attrNameLst>
                                          <p:attrName>ppt_x</p:attrName>
                                        </p:attrNameLst>
                                      </p:cBhvr>
                                      <p:tavLst>
                                        <p:tav tm="0">
                                          <p:val>
                                            <p:strVal val="0-#ppt_w/2"/>
                                          </p:val>
                                        </p:tav>
                                        <p:tav tm="100000">
                                          <p:val>
                                            <p:strVal val="#ppt_x"/>
                                          </p:val>
                                        </p:tav>
                                      </p:tavLst>
                                    </p:anim>
                                    <p:anim calcmode="lin" valueType="num">
                                      <p:cBhvr additive="base">
                                        <p:cTn id="32" dur="500" fill="hold"/>
                                        <p:tgtEl>
                                          <p:spTgt spid="18432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84353"/>
                                        </p:tgtEl>
                                        <p:attrNameLst>
                                          <p:attrName>style.visibility</p:attrName>
                                        </p:attrNameLst>
                                      </p:cBhvr>
                                      <p:to>
                                        <p:strVal val="visible"/>
                                      </p:to>
                                    </p:set>
                                    <p:anim calcmode="lin" valueType="num">
                                      <p:cBhvr additive="base">
                                        <p:cTn id="37" dur="500" fill="hold"/>
                                        <p:tgtEl>
                                          <p:spTgt spid="184353"/>
                                        </p:tgtEl>
                                        <p:attrNameLst>
                                          <p:attrName>ppt_x</p:attrName>
                                        </p:attrNameLst>
                                      </p:cBhvr>
                                      <p:tavLst>
                                        <p:tav tm="0">
                                          <p:val>
                                            <p:strVal val="0-#ppt_w/2"/>
                                          </p:val>
                                        </p:tav>
                                        <p:tav tm="100000">
                                          <p:val>
                                            <p:strVal val="#ppt_x"/>
                                          </p:val>
                                        </p:tav>
                                      </p:tavLst>
                                    </p:anim>
                                    <p:anim calcmode="lin" valueType="num">
                                      <p:cBhvr additive="base">
                                        <p:cTn id="38" dur="500" fill="hold"/>
                                        <p:tgtEl>
                                          <p:spTgt spid="18435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84341"/>
                                        </p:tgtEl>
                                        <p:attrNameLst>
                                          <p:attrName>style.visibility</p:attrName>
                                        </p:attrNameLst>
                                      </p:cBhvr>
                                      <p:to>
                                        <p:strVal val="visible"/>
                                      </p:to>
                                    </p:set>
                                    <p:anim calcmode="lin" valueType="num">
                                      <p:cBhvr additive="base">
                                        <p:cTn id="43" dur="500" fill="hold"/>
                                        <p:tgtEl>
                                          <p:spTgt spid="184341"/>
                                        </p:tgtEl>
                                        <p:attrNameLst>
                                          <p:attrName>ppt_x</p:attrName>
                                        </p:attrNameLst>
                                      </p:cBhvr>
                                      <p:tavLst>
                                        <p:tav tm="0">
                                          <p:val>
                                            <p:strVal val="0-#ppt_w/2"/>
                                          </p:val>
                                        </p:tav>
                                        <p:tav tm="100000">
                                          <p:val>
                                            <p:strVal val="#ppt_x"/>
                                          </p:val>
                                        </p:tav>
                                      </p:tavLst>
                                    </p:anim>
                                    <p:anim calcmode="lin" valueType="num">
                                      <p:cBhvr additive="base">
                                        <p:cTn id="44" dur="500" fill="hold"/>
                                        <p:tgtEl>
                                          <p:spTgt spid="18434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84342"/>
                                        </p:tgtEl>
                                        <p:attrNameLst>
                                          <p:attrName>style.visibility</p:attrName>
                                        </p:attrNameLst>
                                      </p:cBhvr>
                                      <p:to>
                                        <p:strVal val="visible"/>
                                      </p:to>
                                    </p:set>
                                    <p:anim calcmode="lin" valueType="num">
                                      <p:cBhvr additive="base">
                                        <p:cTn id="49" dur="500" fill="hold"/>
                                        <p:tgtEl>
                                          <p:spTgt spid="184342"/>
                                        </p:tgtEl>
                                        <p:attrNameLst>
                                          <p:attrName>ppt_x</p:attrName>
                                        </p:attrNameLst>
                                      </p:cBhvr>
                                      <p:tavLst>
                                        <p:tav tm="0">
                                          <p:val>
                                            <p:strVal val="0-#ppt_w/2"/>
                                          </p:val>
                                        </p:tav>
                                        <p:tav tm="100000">
                                          <p:val>
                                            <p:strVal val="#ppt_x"/>
                                          </p:val>
                                        </p:tav>
                                      </p:tavLst>
                                    </p:anim>
                                    <p:anim calcmode="lin" valueType="num">
                                      <p:cBhvr additive="base">
                                        <p:cTn id="50" dur="500" fill="hold"/>
                                        <p:tgtEl>
                                          <p:spTgt spid="18434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84346"/>
                                        </p:tgtEl>
                                        <p:attrNameLst>
                                          <p:attrName>style.visibility</p:attrName>
                                        </p:attrNameLst>
                                      </p:cBhvr>
                                      <p:to>
                                        <p:strVal val="visible"/>
                                      </p:to>
                                    </p:set>
                                    <p:anim calcmode="lin" valueType="num">
                                      <p:cBhvr additive="base">
                                        <p:cTn id="55" dur="500" fill="hold"/>
                                        <p:tgtEl>
                                          <p:spTgt spid="184346"/>
                                        </p:tgtEl>
                                        <p:attrNameLst>
                                          <p:attrName>ppt_x</p:attrName>
                                        </p:attrNameLst>
                                      </p:cBhvr>
                                      <p:tavLst>
                                        <p:tav tm="0">
                                          <p:val>
                                            <p:strVal val="0-#ppt_w/2"/>
                                          </p:val>
                                        </p:tav>
                                        <p:tav tm="100000">
                                          <p:val>
                                            <p:strVal val="#ppt_x"/>
                                          </p:val>
                                        </p:tav>
                                      </p:tavLst>
                                    </p:anim>
                                    <p:anim calcmode="lin" valueType="num">
                                      <p:cBhvr additive="base">
                                        <p:cTn id="56" dur="500" fill="hold"/>
                                        <p:tgtEl>
                                          <p:spTgt spid="184346"/>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184354"/>
                                        </p:tgtEl>
                                        <p:attrNameLst>
                                          <p:attrName>style.visibility</p:attrName>
                                        </p:attrNameLst>
                                      </p:cBhvr>
                                      <p:to>
                                        <p:strVal val="visible"/>
                                      </p:to>
                                    </p:set>
                                    <p:anim calcmode="lin" valueType="num">
                                      <p:cBhvr additive="base">
                                        <p:cTn id="61" dur="500" fill="hold"/>
                                        <p:tgtEl>
                                          <p:spTgt spid="184354"/>
                                        </p:tgtEl>
                                        <p:attrNameLst>
                                          <p:attrName>ppt_x</p:attrName>
                                        </p:attrNameLst>
                                      </p:cBhvr>
                                      <p:tavLst>
                                        <p:tav tm="0">
                                          <p:val>
                                            <p:strVal val="0-#ppt_w/2"/>
                                          </p:val>
                                        </p:tav>
                                        <p:tav tm="100000">
                                          <p:val>
                                            <p:strVal val="#ppt_x"/>
                                          </p:val>
                                        </p:tav>
                                      </p:tavLst>
                                    </p:anim>
                                    <p:anim calcmode="lin" valueType="num">
                                      <p:cBhvr additive="base">
                                        <p:cTn id="62" dur="500" fill="hold"/>
                                        <p:tgtEl>
                                          <p:spTgt spid="184354"/>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84347"/>
                                        </p:tgtEl>
                                        <p:attrNameLst>
                                          <p:attrName>style.visibility</p:attrName>
                                        </p:attrNameLst>
                                      </p:cBhvr>
                                      <p:to>
                                        <p:strVal val="visible"/>
                                      </p:to>
                                    </p:set>
                                    <p:anim calcmode="lin" valueType="num">
                                      <p:cBhvr additive="base">
                                        <p:cTn id="67" dur="500" fill="hold"/>
                                        <p:tgtEl>
                                          <p:spTgt spid="184347"/>
                                        </p:tgtEl>
                                        <p:attrNameLst>
                                          <p:attrName>ppt_x</p:attrName>
                                        </p:attrNameLst>
                                      </p:cBhvr>
                                      <p:tavLst>
                                        <p:tav tm="0">
                                          <p:val>
                                            <p:strVal val="0-#ppt_w/2"/>
                                          </p:val>
                                        </p:tav>
                                        <p:tav tm="100000">
                                          <p:val>
                                            <p:strVal val="#ppt_x"/>
                                          </p:val>
                                        </p:tav>
                                      </p:tavLst>
                                    </p:anim>
                                    <p:anim calcmode="lin" valueType="num">
                                      <p:cBhvr additive="base">
                                        <p:cTn id="68" dur="500" fill="hold"/>
                                        <p:tgtEl>
                                          <p:spTgt spid="184347"/>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84343"/>
                                        </p:tgtEl>
                                        <p:attrNameLst>
                                          <p:attrName>style.visibility</p:attrName>
                                        </p:attrNameLst>
                                      </p:cBhvr>
                                      <p:to>
                                        <p:strVal val="visible"/>
                                      </p:to>
                                    </p:set>
                                    <p:anim calcmode="lin" valueType="num">
                                      <p:cBhvr additive="base">
                                        <p:cTn id="73" dur="500" fill="hold"/>
                                        <p:tgtEl>
                                          <p:spTgt spid="184343"/>
                                        </p:tgtEl>
                                        <p:attrNameLst>
                                          <p:attrName>ppt_x</p:attrName>
                                        </p:attrNameLst>
                                      </p:cBhvr>
                                      <p:tavLst>
                                        <p:tav tm="0">
                                          <p:val>
                                            <p:strVal val="0-#ppt_w/2"/>
                                          </p:val>
                                        </p:tav>
                                        <p:tav tm="100000">
                                          <p:val>
                                            <p:strVal val="#ppt_x"/>
                                          </p:val>
                                        </p:tav>
                                      </p:tavLst>
                                    </p:anim>
                                    <p:anim calcmode="lin" valueType="num">
                                      <p:cBhvr additive="base">
                                        <p:cTn id="74" dur="500" fill="hold"/>
                                        <p:tgtEl>
                                          <p:spTgt spid="184343"/>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184348"/>
                                        </p:tgtEl>
                                        <p:attrNameLst>
                                          <p:attrName>style.visibility</p:attrName>
                                        </p:attrNameLst>
                                      </p:cBhvr>
                                      <p:to>
                                        <p:strVal val="visible"/>
                                      </p:to>
                                    </p:set>
                                    <p:anim calcmode="lin" valueType="num">
                                      <p:cBhvr additive="base">
                                        <p:cTn id="79" dur="500" fill="hold"/>
                                        <p:tgtEl>
                                          <p:spTgt spid="184348"/>
                                        </p:tgtEl>
                                        <p:attrNameLst>
                                          <p:attrName>ppt_x</p:attrName>
                                        </p:attrNameLst>
                                      </p:cBhvr>
                                      <p:tavLst>
                                        <p:tav tm="0">
                                          <p:val>
                                            <p:strVal val="0-#ppt_w/2"/>
                                          </p:val>
                                        </p:tav>
                                        <p:tav tm="100000">
                                          <p:val>
                                            <p:strVal val="#ppt_x"/>
                                          </p:val>
                                        </p:tav>
                                      </p:tavLst>
                                    </p:anim>
                                    <p:anim calcmode="lin" valueType="num">
                                      <p:cBhvr additive="base">
                                        <p:cTn id="80" dur="500" fill="hold"/>
                                        <p:tgtEl>
                                          <p:spTgt spid="184348"/>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184355"/>
                                        </p:tgtEl>
                                        <p:attrNameLst>
                                          <p:attrName>style.visibility</p:attrName>
                                        </p:attrNameLst>
                                      </p:cBhvr>
                                      <p:to>
                                        <p:strVal val="visible"/>
                                      </p:to>
                                    </p:set>
                                    <p:anim calcmode="lin" valueType="num">
                                      <p:cBhvr additive="base">
                                        <p:cTn id="85" dur="500" fill="hold"/>
                                        <p:tgtEl>
                                          <p:spTgt spid="184355"/>
                                        </p:tgtEl>
                                        <p:attrNameLst>
                                          <p:attrName>ppt_x</p:attrName>
                                        </p:attrNameLst>
                                      </p:cBhvr>
                                      <p:tavLst>
                                        <p:tav tm="0">
                                          <p:val>
                                            <p:strVal val="0-#ppt_w/2"/>
                                          </p:val>
                                        </p:tav>
                                        <p:tav tm="100000">
                                          <p:val>
                                            <p:strVal val="#ppt_x"/>
                                          </p:val>
                                        </p:tav>
                                      </p:tavLst>
                                    </p:anim>
                                    <p:anim calcmode="lin" valueType="num">
                                      <p:cBhvr additive="base">
                                        <p:cTn id="86" dur="500" fill="hold"/>
                                        <p:tgtEl>
                                          <p:spTgt spid="184355"/>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184349"/>
                                        </p:tgtEl>
                                        <p:attrNameLst>
                                          <p:attrName>style.visibility</p:attrName>
                                        </p:attrNameLst>
                                      </p:cBhvr>
                                      <p:to>
                                        <p:strVal val="visible"/>
                                      </p:to>
                                    </p:set>
                                    <p:anim calcmode="lin" valueType="num">
                                      <p:cBhvr additive="base">
                                        <p:cTn id="91" dur="500" fill="hold"/>
                                        <p:tgtEl>
                                          <p:spTgt spid="184349"/>
                                        </p:tgtEl>
                                        <p:attrNameLst>
                                          <p:attrName>ppt_x</p:attrName>
                                        </p:attrNameLst>
                                      </p:cBhvr>
                                      <p:tavLst>
                                        <p:tav tm="0">
                                          <p:val>
                                            <p:strVal val="0-#ppt_w/2"/>
                                          </p:val>
                                        </p:tav>
                                        <p:tav tm="100000">
                                          <p:val>
                                            <p:strVal val="#ppt_x"/>
                                          </p:val>
                                        </p:tav>
                                      </p:tavLst>
                                    </p:anim>
                                    <p:anim calcmode="lin" valueType="num">
                                      <p:cBhvr additive="base">
                                        <p:cTn id="92" dur="500" fill="hold"/>
                                        <p:tgtEl>
                                          <p:spTgt spid="184349"/>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184344"/>
                                        </p:tgtEl>
                                        <p:attrNameLst>
                                          <p:attrName>style.visibility</p:attrName>
                                        </p:attrNameLst>
                                      </p:cBhvr>
                                      <p:to>
                                        <p:strVal val="visible"/>
                                      </p:to>
                                    </p:set>
                                    <p:anim calcmode="lin" valueType="num">
                                      <p:cBhvr additive="base">
                                        <p:cTn id="97" dur="500" fill="hold"/>
                                        <p:tgtEl>
                                          <p:spTgt spid="184344"/>
                                        </p:tgtEl>
                                        <p:attrNameLst>
                                          <p:attrName>ppt_x</p:attrName>
                                        </p:attrNameLst>
                                      </p:cBhvr>
                                      <p:tavLst>
                                        <p:tav tm="0">
                                          <p:val>
                                            <p:strVal val="0-#ppt_w/2"/>
                                          </p:val>
                                        </p:tav>
                                        <p:tav tm="100000">
                                          <p:val>
                                            <p:strVal val="#ppt_x"/>
                                          </p:val>
                                        </p:tav>
                                      </p:tavLst>
                                    </p:anim>
                                    <p:anim calcmode="lin" valueType="num">
                                      <p:cBhvr additive="base">
                                        <p:cTn id="98" dur="500" fill="hold"/>
                                        <p:tgtEl>
                                          <p:spTgt spid="184344"/>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184356"/>
                                        </p:tgtEl>
                                        <p:attrNameLst>
                                          <p:attrName>style.visibility</p:attrName>
                                        </p:attrNameLst>
                                      </p:cBhvr>
                                      <p:to>
                                        <p:strVal val="visible"/>
                                      </p:to>
                                    </p:set>
                                    <p:anim calcmode="lin" valueType="num">
                                      <p:cBhvr additive="base">
                                        <p:cTn id="103" dur="500" fill="hold"/>
                                        <p:tgtEl>
                                          <p:spTgt spid="184356"/>
                                        </p:tgtEl>
                                        <p:attrNameLst>
                                          <p:attrName>ppt_x</p:attrName>
                                        </p:attrNameLst>
                                      </p:cBhvr>
                                      <p:tavLst>
                                        <p:tav tm="0">
                                          <p:val>
                                            <p:strVal val="0-#ppt_w/2"/>
                                          </p:val>
                                        </p:tav>
                                        <p:tav tm="100000">
                                          <p:val>
                                            <p:strVal val="#ppt_x"/>
                                          </p:val>
                                        </p:tav>
                                      </p:tavLst>
                                    </p:anim>
                                    <p:anim calcmode="lin" valueType="num">
                                      <p:cBhvr additive="base">
                                        <p:cTn id="104" dur="500" fill="hold"/>
                                        <p:tgtEl>
                                          <p:spTgt spid="184356"/>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4" presetClass="entr" presetSubtype="16" fill="hold" grpId="0" nodeType="clickEffect">
                                  <p:stCondLst>
                                    <p:cond delay="0"/>
                                  </p:stCondLst>
                                  <p:childTnLst>
                                    <p:set>
                                      <p:cBhvr>
                                        <p:cTn id="108" dur="1" fill="hold">
                                          <p:stCondLst>
                                            <p:cond delay="0"/>
                                          </p:stCondLst>
                                        </p:cTn>
                                        <p:tgtEl>
                                          <p:spTgt spid="184357"/>
                                        </p:tgtEl>
                                        <p:attrNameLst>
                                          <p:attrName>style.visibility</p:attrName>
                                        </p:attrNameLst>
                                      </p:cBhvr>
                                      <p:to>
                                        <p:strVal val="visible"/>
                                      </p:to>
                                    </p:set>
                                    <p:animEffect transition="in" filter="box(in)">
                                      <p:cBhvr>
                                        <p:cTn id="109" dur="500"/>
                                        <p:tgtEl>
                                          <p:spTgt spid="184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9" grpId="0" animBg="1"/>
      <p:bldP spid="184341" grpId="0" animBg="1"/>
      <p:bldP spid="184328" grpId="0" animBg="1"/>
      <p:bldP spid="184329" grpId="0" animBg="1"/>
      <p:bldP spid="184340" grpId="0" animBg="1" autoUpdateAnimBg="0"/>
      <p:bldP spid="184342" grpId="0" animBg="1" autoUpdateAnimBg="0"/>
      <p:bldP spid="184343" grpId="0" animBg="1" autoUpdateAnimBg="0"/>
      <p:bldP spid="184344" grpId="0" animBg="1" autoUpdateAnimBg="0"/>
      <p:bldP spid="184346" grpId="0" animBg="1"/>
      <p:bldP spid="184347" grpId="0" animBg="1"/>
      <p:bldP spid="184348" grpId="0" animBg="1"/>
      <p:bldP spid="184357"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5506" name="Picture 2"/>
          <p:cNvPicPr>
            <a:picLocks noChangeAspect="1" noChangeArrowheads="1"/>
          </p:cNvPicPr>
          <p:nvPr/>
        </p:nvPicPr>
        <p:blipFill>
          <a:blip r:embed="rId2"/>
          <a:srcRect/>
          <a:stretch>
            <a:fillRect/>
          </a:stretch>
        </p:blipFill>
        <p:spPr bwMode="auto">
          <a:xfrm>
            <a:off x="180975" y="138113"/>
            <a:ext cx="8782050" cy="6581775"/>
          </a:xfrm>
          <a:prstGeom prst="rect">
            <a:avLst/>
          </a:prstGeom>
          <a:noFill/>
          <a:ln w="9525">
            <a:noFill/>
            <a:miter lim="800000"/>
            <a:headEnd/>
            <a:tailEnd/>
          </a:ln>
          <a:effectLst/>
        </p:spPr>
      </p:pic>
    </p:spTree>
  </p:cSld>
  <p:clrMapOvr>
    <a:masterClrMapping/>
  </p:clrMapOvr>
  <p:transition>
    <p:random/>
  </p:transition>
</p:sld>
</file>

<file path=ppt/theme/theme1.xml><?xml version="1.0" encoding="utf-8"?>
<a:theme xmlns:a="http://schemas.openxmlformats.org/drawingml/2006/main" name="122">
  <a:themeElements>
    <a:clrScheme name="12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22">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800" b="1" i="0" u="none" strike="noStrike" cap="none" normalizeH="0" baseline="0" smtClean="0">
            <a:ln>
              <a:noFill/>
            </a:ln>
            <a:solidFill>
              <a:schemeClr val="tx1"/>
            </a:solidFill>
            <a:effectLst/>
            <a:latin typeface="Arial" charset="0"/>
            <a:ea typeface="黑体" pitchFamily="2" charset="-122"/>
          </a:defRPr>
        </a:defPPr>
      </a:lstStyle>
    </a:spDef>
    <a:lnDef>
      <a:spPr bwMode="auto">
        <a:xfrm>
          <a:off x="0" y="0"/>
          <a:ext cx="1" cy="1"/>
        </a:xfrm>
        <a:custGeom>
          <a:avLst/>
          <a:gdLst/>
          <a:ahLst/>
          <a:cxnLst/>
          <a:rect l="0" t="0" r="0" b="0"/>
          <a:pathLst/>
        </a:custGeom>
        <a:noFill/>
        <a:ln w="2857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800" b="1" i="0" u="none" strike="noStrike" cap="none" normalizeH="0" baseline="0" smtClean="0">
            <a:ln>
              <a:noFill/>
            </a:ln>
            <a:solidFill>
              <a:schemeClr val="tx1"/>
            </a:solidFill>
            <a:effectLst/>
            <a:latin typeface="Arial" charset="0"/>
            <a:ea typeface="黑体" pitchFamily="2" charset="-122"/>
          </a:defRPr>
        </a:defPPr>
      </a:lstStyle>
    </a:lnDef>
  </a:objectDefaults>
  <a:extraClrSchemeLst>
    <a:extraClrScheme>
      <a:clrScheme name="12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2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2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2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2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2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2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C:\WINDOWS\Application Data\Microsoft\Templates\122.pot</Template>
  <TotalTime>7700</TotalTime>
  <Words>2633</Words>
  <Application>Microsoft Office PowerPoint</Application>
  <PresentationFormat>全屏显示(4:3)</PresentationFormat>
  <Paragraphs>457</Paragraphs>
  <Slides>27</Slides>
  <Notes>15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方正姚体</vt:lpstr>
      <vt:lpstr>黑体</vt:lpstr>
      <vt:lpstr>华文新魏</vt:lpstr>
      <vt:lpstr>华文中宋</vt:lpstr>
      <vt:lpstr>宋体</vt:lpstr>
      <vt:lpstr>Arial</vt:lpstr>
      <vt:lpstr>Times New Roman</vt:lpstr>
      <vt:lpstr>Wingdings</vt:lpstr>
      <vt:lpstr>122</vt:lpstr>
      <vt:lpstr>5. 7 流水性 CPU</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本章重点</vt:lpstr>
    </vt:vector>
  </TitlesOfParts>
  <Company>中国矿业大学计算机科学与技术学院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5.2   指令周期</dc:title>
  <dc:creator>Zhou</dc:creator>
  <cp:lastModifiedBy>李 春阳</cp:lastModifiedBy>
  <cp:revision>978</cp:revision>
  <dcterms:created xsi:type="dcterms:W3CDTF">2001-06-17T08:39:31Z</dcterms:created>
  <dcterms:modified xsi:type="dcterms:W3CDTF">2020-12-30T12:19:32Z</dcterms:modified>
</cp:coreProperties>
</file>