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7" r:id="rId4"/>
    <p:sldId id="268" r:id="rId5"/>
    <p:sldId id="262" r:id="rId6"/>
    <p:sldId id="263" r:id="rId7"/>
    <p:sldId id="261" r:id="rId8"/>
    <p:sldId id="264" r:id="rId9"/>
    <p:sldId id="269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count_detail_from_deta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PV</c:v>
          </c:tx>
          <c:marker>
            <c:symbol val="diamond"/>
            <c:size val="5"/>
          </c:marker>
          <c:dLbls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Sheet1!$A$1:$A$15</c:f>
              <c:numCache>
                <c:formatCode>General</c:formatCode>
                <c:ptCount val="15"/>
                <c:pt idx="0">
                  <c:v>20180101</c:v>
                </c:pt>
                <c:pt idx="1">
                  <c:v>20180102</c:v>
                </c:pt>
                <c:pt idx="2">
                  <c:v>20180103</c:v>
                </c:pt>
                <c:pt idx="3">
                  <c:v>20180104</c:v>
                </c:pt>
                <c:pt idx="4">
                  <c:v>20180105</c:v>
                </c:pt>
                <c:pt idx="5">
                  <c:v>20180106</c:v>
                </c:pt>
                <c:pt idx="6">
                  <c:v>20180107</c:v>
                </c:pt>
                <c:pt idx="7">
                  <c:v>20180108</c:v>
                </c:pt>
                <c:pt idx="8">
                  <c:v>20180109</c:v>
                </c:pt>
                <c:pt idx="9">
                  <c:v>20180110</c:v>
                </c:pt>
                <c:pt idx="10">
                  <c:v>20180111</c:v>
                </c:pt>
                <c:pt idx="11">
                  <c:v>20180112</c:v>
                </c:pt>
                <c:pt idx="12">
                  <c:v>20180113</c:v>
                </c:pt>
                <c:pt idx="13">
                  <c:v>20180114</c:v>
                </c:pt>
                <c:pt idx="14">
                  <c:v>20180115</c:v>
                </c:pt>
              </c:numCache>
            </c:numRef>
          </c:cat>
          <c:val>
            <c:numRef>
              <c:f>Sheet1!$D$1:$D$15</c:f>
              <c:numCache>
                <c:formatCode>0.00%</c:formatCode>
                <c:ptCount val="15"/>
                <c:pt idx="0">
                  <c:v>8.3000000000000001E-3</c:v>
                </c:pt>
                <c:pt idx="1">
                  <c:v>8.3000000000000001E-3</c:v>
                </c:pt>
                <c:pt idx="2">
                  <c:v>8.3999999999999995E-3</c:v>
                </c:pt>
                <c:pt idx="3">
                  <c:v>8.5000000000000006E-3</c:v>
                </c:pt>
                <c:pt idx="4">
                  <c:v>8.3999999999999995E-3</c:v>
                </c:pt>
                <c:pt idx="5">
                  <c:v>8.2000000000000007E-3</c:v>
                </c:pt>
                <c:pt idx="6">
                  <c:v>8.6E-3</c:v>
                </c:pt>
                <c:pt idx="7">
                  <c:v>8.0000000000000002E-3</c:v>
                </c:pt>
                <c:pt idx="8">
                  <c:v>8.2000000000000007E-3</c:v>
                </c:pt>
                <c:pt idx="9">
                  <c:v>1.2E-2</c:v>
                </c:pt>
                <c:pt idx="10">
                  <c:v>1.44E-2</c:v>
                </c:pt>
                <c:pt idx="11">
                  <c:v>1.47E-2</c:v>
                </c:pt>
                <c:pt idx="12">
                  <c:v>1.4999999999999999E-2</c:v>
                </c:pt>
                <c:pt idx="13">
                  <c:v>1.37E-2</c:v>
                </c:pt>
                <c:pt idx="14">
                  <c:v>1.35E-2</c:v>
                </c:pt>
              </c:numCache>
            </c:numRef>
          </c:val>
          <c:smooth val="0"/>
        </c:ser>
        <c:ser>
          <c:idx val="1"/>
          <c:order val="1"/>
          <c:tx>
            <c:v>UV</c:v>
          </c:tx>
          <c:marker>
            <c:symbol val="square"/>
            <c:size val="5"/>
          </c:marker>
          <c:dLbls>
            <c:spPr>
              <a:noFill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Sheet1!$A$1:$A$15</c:f>
              <c:numCache>
                <c:formatCode>General</c:formatCode>
                <c:ptCount val="15"/>
                <c:pt idx="0">
                  <c:v>20180101</c:v>
                </c:pt>
                <c:pt idx="1">
                  <c:v>20180102</c:v>
                </c:pt>
                <c:pt idx="2">
                  <c:v>20180103</c:v>
                </c:pt>
                <c:pt idx="3">
                  <c:v>20180104</c:v>
                </c:pt>
                <c:pt idx="4">
                  <c:v>20180105</c:v>
                </c:pt>
                <c:pt idx="5">
                  <c:v>20180106</c:v>
                </c:pt>
                <c:pt idx="6">
                  <c:v>20180107</c:v>
                </c:pt>
                <c:pt idx="7">
                  <c:v>20180108</c:v>
                </c:pt>
                <c:pt idx="8">
                  <c:v>20180109</c:v>
                </c:pt>
                <c:pt idx="9">
                  <c:v>20180110</c:v>
                </c:pt>
                <c:pt idx="10">
                  <c:v>20180111</c:v>
                </c:pt>
                <c:pt idx="11">
                  <c:v>20180112</c:v>
                </c:pt>
                <c:pt idx="12">
                  <c:v>20180113</c:v>
                </c:pt>
                <c:pt idx="13">
                  <c:v>20180114</c:v>
                </c:pt>
                <c:pt idx="14">
                  <c:v>20180115</c:v>
                </c:pt>
              </c:numCache>
            </c:numRef>
          </c:cat>
          <c:val>
            <c:numRef>
              <c:f>Sheet1!$G$1:$G$15</c:f>
              <c:numCache>
                <c:formatCode>0.00%</c:formatCode>
                <c:ptCount val="15"/>
                <c:pt idx="0">
                  <c:v>2.69E-2</c:v>
                </c:pt>
                <c:pt idx="1">
                  <c:v>2.7400000000000001E-2</c:v>
                </c:pt>
                <c:pt idx="2">
                  <c:v>2.7799999999999998E-2</c:v>
                </c:pt>
                <c:pt idx="3">
                  <c:v>2.8000000000000001E-2</c:v>
                </c:pt>
                <c:pt idx="4">
                  <c:v>2.7699999999999999E-2</c:v>
                </c:pt>
                <c:pt idx="5">
                  <c:v>2.8199999999999999E-2</c:v>
                </c:pt>
                <c:pt idx="6">
                  <c:v>2.9399999999999999E-2</c:v>
                </c:pt>
                <c:pt idx="7">
                  <c:v>2.7300000000000001E-2</c:v>
                </c:pt>
                <c:pt idx="8">
                  <c:v>2.7099999999999999E-2</c:v>
                </c:pt>
                <c:pt idx="9">
                  <c:v>3.6700000000000003E-2</c:v>
                </c:pt>
                <c:pt idx="10">
                  <c:v>4.3099999999999999E-2</c:v>
                </c:pt>
                <c:pt idx="11">
                  <c:v>4.2700000000000002E-2</c:v>
                </c:pt>
                <c:pt idx="12">
                  <c:v>4.4499999999999998E-2</c:v>
                </c:pt>
                <c:pt idx="13">
                  <c:v>4.1399999999999999E-2</c:v>
                </c:pt>
                <c:pt idx="14">
                  <c:v>4.0599999999999997E-2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643328"/>
        <c:axId val="92644864"/>
      </c:lineChart>
      <c:catAx>
        <c:axId val="92643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92644864"/>
        <c:crosses val="autoZero"/>
        <c:auto val="1"/>
        <c:lblAlgn val="ctr"/>
        <c:lblOffset val="100"/>
        <c:noMultiLvlLbl val="0"/>
      </c:catAx>
      <c:valAx>
        <c:axId val="92644864"/>
        <c:scaling>
          <c:orientation val="minMax"/>
        </c:scaling>
        <c:delete val="0"/>
        <c:axPos val="l"/>
        <c:majorGridlines>
          <c:spPr>
            <a:ln>
              <a:solidFill>
                <a:schemeClr val="accent1">
                  <a:alpha val="7000"/>
                </a:schemeClr>
              </a:solidFill>
            </a:ln>
          </c:spPr>
        </c:majorGridlines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/>
                </a:solidFill>
              </a:defRPr>
            </a:pPr>
            <a:endParaRPr lang="zh-CN"/>
          </a:p>
        </c:txPr>
        <c:crossAx val="92643328"/>
        <c:crosses val="autoZero"/>
        <c:crossBetween val="between"/>
      </c:valAx>
      <c:spPr>
        <a:noFill/>
        <a:ln>
          <a:noFill/>
        </a:ln>
      </c:spPr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tx1"/>
              </a:solidFill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06FA6-7192-4FD2-8BD9-F012DD5FC5FA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4E710-8F1C-4BD3-8AFF-A75D9F991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4E710-8F1C-4BD3-8AFF-A75D9F991D5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C2DF4C9-2B95-4748-9997-ACC4AF59179D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96E6C2A-518F-4322-8A68-DE2C13A13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27984" y="2593504"/>
            <a:ext cx="3024336" cy="1752600"/>
          </a:xfrm>
        </p:spPr>
        <p:txBody>
          <a:bodyPr/>
          <a:lstStyle/>
          <a:p>
            <a:r>
              <a:rPr lang="zh-CN" altLang="en-US" dirty="0" smtClean="0"/>
              <a:t>基于同现相似度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8229600" cy="1828800"/>
          </a:xfrm>
        </p:spPr>
        <p:txBody>
          <a:bodyPr/>
          <a:lstStyle/>
          <a:p>
            <a:r>
              <a:rPr lang="zh-CN" altLang="en-US" dirty="0" smtClean="0"/>
              <a:t>菜谱详情页相关推荐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852936"/>
            <a:ext cx="8229600" cy="604664"/>
          </a:xfrm>
        </p:spPr>
        <p:txBody>
          <a:bodyPr/>
          <a:lstStyle/>
          <a:p>
            <a:r>
              <a:rPr lang="zh-CN" altLang="en-US" dirty="0" smtClean="0">
                <a:gradFill flip="none" rotWithShape="1">
                  <a:gsLst>
                    <a:gs pos="38000">
                      <a:schemeClr val="tx2">
                        <a:lumMod val="40000"/>
                        <a:lumOff val="60000"/>
                      </a:schemeClr>
                    </a:gs>
                    <a:gs pos="42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</a:rPr>
              <a:t>谢 谢！</a:t>
            </a:r>
            <a:endParaRPr lang="zh-CN" altLang="en-US" dirty="0">
              <a:gradFill flip="none" rotWithShape="1">
                <a:gsLst>
                  <a:gs pos="38000">
                    <a:schemeClr val="tx2">
                      <a:lumMod val="40000"/>
                      <a:lumOff val="60000"/>
                    </a:schemeClr>
                  </a:gs>
                  <a:gs pos="42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360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5" y="1196752"/>
            <a:ext cx="831641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优化原因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提高详情页到详情页转化率：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sz="105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菜谱浏览量大，但来自菜谱详情页相关推荐的浏览数据小。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优化用户浏览路径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1" y="1181651"/>
            <a:ext cx="861088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2.</a:t>
            </a:r>
            <a:r>
              <a:rPr lang="zh-CN" altLang="en-US" sz="2400" dirty="0" smtClean="0"/>
              <a:t>原有策略</a:t>
            </a:r>
            <a:endParaRPr lang="en-US" altLang="zh-CN" sz="24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sz="2000" dirty="0" smtClean="0">
                <a:solidFill>
                  <a:schemeClr val="tx1">
                    <a:lumMod val="85000"/>
                  </a:schemeClr>
                </a:solidFill>
              </a:rPr>
              <a:t>根据当前浏览的菜谱，选取四个菜谱名称相同，四个食材相同进行推荐。</a:t>
            </a:r>
            <a:endParaRPr lang="zh-CN" alt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7584" y="1196752"/>
            <a:ext cx="3680816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备选算法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协同过滤（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uid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cookid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score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） 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菜谱相似度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843808" y="3859932"/>
            <a:ext cx="504056" cy="1081236"/>
          </a:xfrm>
          <a:prstGeom prst="lef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1469" y="386104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菜谱本身特征（名称、食材、烹饪方法，菜系等）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1468" y="45718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同现相似度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776230"/>
              </p:ext>
            </p:extLst>
          </p:nvPr>
        </p:nvGraphicFramePr>
        <p:xfrm>
          <a:off x="2378369" y="1916832"/>
          <a:ext cx="6588224" cy="406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548680"/>
            <a:ext cx="8158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4.</a:t>
            </a:r>
            <a:r>
              <a:rPr lang="zh-CN" altLang="en-US" sz="2400" dirty="0" smtClean="0"/>
              <a:t>效果评估</a:t>
            </a:r>
            <a:endParaRPr lang="en-US" altLang="zh-CN" sz="24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评价指标       每日菜谱详情页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PV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中来自相关推荐的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PV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占比。</a:t>
            </a: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                </a:t>
            </a:r>
            <a:r>
              <a:rPr lang="zh-CN" altLang="en-US" sz="1400" dirty="0" smtClean="0">
                <a:solidFill>
                  <a:schemeClr val="tx1">
                    <a:lumMod val="85000"/>
                  </a:schemeClr>
                </a:solidFill>
              </a:rPr>
              <a:t>为体现新的推荐对查看菜谱</a:t>
            </a: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</a:rPr>
              <a:t>UV</a:t>
            </a:r>
            <a:r>
              <a:rPr lang="zh-CN" altLang="en-US" sz="1400" dirty="0" smtClean="0">
                <a:solidFill>
                  <a:schemeClr val="tx1">
                    <a:lumMod val="85000"/>
                  </a:schemeClr>
                </a:solidFill>
              </a:rPr>
              <a:t>的贡献，同时计算菜谱详情页</a:t>
            </a: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</a:rPr>
              <a:t>UV</a:t>
            </a:r>
            <a:r>
              <a:rPr lang="zh-CN" altLang="en-US" sz="1400" dirty="0" smtClean="0">
                <a:solidFill>
                  <a:schemeClr val="tx1">
                    <a:lumMod val="85000"/>
                  </a:schemeClr>
                </a:solidFill>
              </a:rPr>
              <a:t>中来自相关推荐的</a:t>
            </a:r>
            <a:r>
              <a:rPr lang="en-US" altLang="zh-CN" sz="1400" dirty="0" smtClean="0">
                <a:solidFill>
                  <a:schemeClr val="tx1">
                    <a:lumMod val="85000"/>
                  </a:schemeClr>
                </a:solidFill>
              </a:rPr>
              <a:t>UV</a:t>
            </a:r>
            <a:r>
              <a:rPr lang="zh-CN" altLang="en-US" sz="1400" dirty="0" smtClean="0">
                <a:solidFill>
                  <a:schemeClr val="tx1">
                    <a:lumMod val="85000"/>
                  </a:schemeClr>
                </a:solidFill>
              </a:rPr>
              <a:t>占比</a:t>
            </a:r>
            <a:r>
              <a:rPr lang="zh-CN" altLang="en-US" sz="1400" dirty="0">
                <a:solidFill>
                  <a:schemeClr val="tx1">
                    <a:lumMod val="8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594" y="2492896"/>
            <a:ext cx="2322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PV:  + 11163.44   77.92%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14327.56 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→ 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25491</a:t>
            </a:r>
          </a:p>
          <a:p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比例：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0.83%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→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1.43%</a:t>
            </a:r>
            <a:endParaRPr lang="en-US" altLang="zh-C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66" y="4293096"/>
            <a:ext cx="2253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UV:  + 4740.58   56.18%</a:t>
            </a:r>
          </a:p>
          <a:p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8438.22 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→ 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13178.8</a:t>
            </a:r>
          </a:p>
          <a:p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比例：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2.78%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→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4.25%</a:t>
            </a:r>
            <a:endParaRPr lang="en-US" altLang="zh-CN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0182" y="6112277"/>
            <a:ext cx="2696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月份使用新推荐前后</a:t>
            </a:r>
            <a:r>
              <a:rPr lang="en-US" altLang="zh-CN" sz="1200" dirty="0" smtClean="0"/>
              <a:t>PV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UV</a:t>
            </a:r>
            <a:r>
              <a:rPr lang="zh-CN" altLang="en-US" sz="1200" dirty="0" smtClean="0"/>
              <a:t>对比图</a:t>
            </a:r>
            <a:endParaRPr lang="zh-CN" altLang="en-US" sz="12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228184" y="1772816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6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309299"/>
            <a:ext cx="2596682" cy="6156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1196752"/>
            <a:ext cx="7122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同现相似度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解释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性：被同一用户浏览反映关联性，同现次数越多，表示菜谱越相似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7" y="5590981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在所取时间范围内，同一用户对同一菜谱的所有浏览行为只计一次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个月数据，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1.6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亿条日志，构建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65w 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65w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的同现矩阵。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计算使用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12 cores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72g memory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，耗时约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2.5h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。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1704"/>
              </p:ext>
            </p:extLst>
          </p:nvPr>
        </p:nvGraphicFramePr>
        <p:xfrm>
          <a:off x="1763688" y="3178656"/>
          <a:ext cx="5544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/>
                <a:gridCol w="792176"/>
                <a:gridCol w="791824"/>
                <a:gridCol w="792000"/>
                <a:gridCol w="792000"/>
                <a:gridCol w="792000"/>
                <a:gridCol w="792000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aseline="-14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aseline="-14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aseline="-14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err="1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1" dirty="0" smtClean="0">
                          <a:solidFill>
                            <a:schemeClr val="tx1"/>
                          </a:solidFill>
                        </a:rPr>
                        <a:t>COO</a:t>
                      </a:r>
                      <a:r>
                        <a:rPr lang="en-US" altLang="zh-CN" sz="1400" b="0" i="1" baseline="-25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1n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zh-CN" altLang="en-US" sz="14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2n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3n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baseline="-140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m2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altLang="zh-CN" sz="1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COO</a:t>
                      </a:r>
                      <a:r>
                        <a:rPr kumimoji="0" lang="en-US" altLang="zh-CN" sz="1400" b="0" i="1" u="none" strike="noStrike" kern="1200" cap="none" spc="0" normalizeH="0" baseline="-2500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  <a:endParaRPr kumimoji="0" lang="zh-CN" altLang="en-US" sz="14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56176" y="24339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(f-05-01)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94816"/>
            <a:ext cx="3627820" cy="5423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94816"/>
            <a:ext cx="3611678" cy="539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0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1196752"/>
            <a:ext cx="2204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推荐策略</a:t>
            </a:r>
            <a:endParaRPr lang="en-US" altLang="zh-CN" sz="2400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新旧策略并存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1640" y="2348880"/>
            <a:ext cx="7344816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对计算结果进行筛选：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                 a.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同现菜谱数超过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8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个。      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                 b.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相似度最高菜谱同现次数大于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8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次。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筛选结果存入</a:t>
            </a:r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Redis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，与平台存取策略保持一致（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</a:rPr>
              <a:t>CRC32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取模）。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优先在</a:t>
            </a:r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Redis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中获取改策略推荐结果，获取不到的，从</a:t>
            </a:r>
            <a:r>
              <a:rPr lang="en-US" altLang="zh-CN" sz="1600" dirty="0" err="1" smtClean="0">
                <a:solidFill>
                  <a:schemeClr val="tx1">
                    <a:lumMod val="85000"/>
                  </a:schemeClr>
                </a:solidFill>
              </a:rPr>
              <a:t>MemoryCache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中获取原策略的推荐结果。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1600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</a:rPr>
              <a:t>更新周期：两周更新一次推荐结果。</a:t>
            </a:r>
            <a:endParaRPr lang="en-US" altLang="zh-CN" sz="1600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6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5616" y="1880532"/>
            <a:ext cx="734481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浏览次数少的菜谱，推荐结果容易受到热门菜谱的干扰，对热门菜谱进行修正。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以上公式是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f-05-01 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对热门菜谱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的修正。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25000"/>
              </a:lnSpc>
            </a:pP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引入多样性，当推荐菜谱名称均相同时，使用部分推荐结果，剩余有其他策略补全。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使用稀疏矩阵代替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KV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格式数据，比较计算性能。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endParaRPr lang="en-US" altLang="zh-CN" sz="1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调整程序的资源使用情况，优化计算性能。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492896"/>
            <a:ext cx="2115137" cy="5607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9492" y="1198493"/>
            <a:ext cx="16273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7.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后续优化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      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610</TotalTime>
  <Words>484</Words>
  <Application>Microsoft Office PowerPoint</Application>
  <PresentationFormat>全屏显示(4:3)</PresentationFormat>
  <Paragraphs>108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极目远眺</vt:lpstr>
      <vt:lpstr>菜谱详情页相关推荐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谢！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32</cp:revision>
  <dcterms:created xsi:type="dcterms:W3CDTF">2018-01-15T07:51:05Z</dcterms:created>
  <dcterms:modified xsi:type="dcterms:W3CDTF">2018-01-18T02:17:24Z</dcterms:modified>
</cp:coreProperties>
</file>