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9" r:id="rId2"/>
    <p:sldId id="258" r:id="rId3"/>
    <p:sldId id="260" r:id="rId4"/>
    <p:sldId id="263" r:id="rId5"/>
    <p:sldId id="290" r:id="rId6"/>
    <p:sldId id="266" r:id="rId7"/>
    <p:sldId id="291" r:id="rId8"/>
    <p:sldId id="292" r:id="rId9"/>
    <p:sldId id="293" r:id="rId10"/>
    <p:sldId id="270" r:id="rId11"/>
    <p:sldId id="273" r:id="rId12"/>
    <p:sldId id="284" r:id="rId13"/>
    <p:sldId id="285" r:id="rId14"/>
    <p:sldId id="301" r:id="rId15"/>
    <p:sldId id="303" r:id="rId16"/>
    <p:sldId id="275" r:id="rId17"/>
    <p:sldId id="286" r:id="rId18"/>
    <p:sldId id="287" r:id="rId19"/>
    <p:sldId id="288" r:id="rId20"/>
    <p:sldId id="304" r:id="rId21"/>
    <p:sldId id="279" r:id="rId22"/>
    <p:sldId id="281" r:id="rId23"/>
    <p:sldId id="289" r:id="rId24"/>
    <p:sldId id="283" r:id="rId25"/>
    <p:sldId id="282" r:id="rId2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697"/>
    <a:srgbClr val="003A6C"/>
    <a:srgbClr val="003F78"/>
    <a:srgbClr val="595959"/>
    <a:srgbClr val="BFBFBF"/>
    <a:srgbClr val="1F4E79"/>
    <a:srgbClr val="003567"/>
    <a:srgbClr val="003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8" d="100"/>
          <a:sy n="68" d="100"/>
        </p:scale>
        <p:origin x="-786" y="-102"/>
      </p:cViewPr>
      <p:guideLst>
        <p:guide orient="horz" pos="2183"/>
        <p:guide orient="horz" pos="3158"/>
        <p:guide pos="3931"/>
        <p:guide pos="5314"/>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18" Type="http://schemas.openxmlformats.org/officeDocument/2006/relationships/image" Target="../media/image24.wmf"/><Relationship Id="rId3" Type="http://schemas.openxmlformats.org/officeDocument/2006/relationships/image" Target="../media/image9.wmf"/><Relationship Id="rId21" Type="http://schemas.openxmlformats.org/officeDocument/2006/relationships/image" Target="../media/image27.wmf"/><Relationship Id="rId7" Type="http://schemas.openxmlformats.org/officeDocument/2006/relationships/image" Target="../media/image13.wmf"/><Relationship Id="rId12" Type="http://schemas.openxmlformats.org/officeDocument/2006/relationships/image" Target="../media/image18.wmf"/><Relationship Id="rId17" Type="http://schemas.openxmlformats.org/officeDocument/2006/relationships/image" Target="../media/image23.wmf"/><Relationship Id="rId25" Type="http://schemas.openxmlformats.org/officeDocument/2006/relationships/image" Target="../media/image31.wmf"/><Relationship Id="rId2" Type="http://schemas.openxmlformats.org/officeDocument/2006/relationships/image" Target="../media/image8.wmf"/><Relationship Id="rId16" Type="http://schemas.openxmlformats.org/officeDocument/2006/relationships/image" Target="../media/image22.wmf"/><Relationship Id="rId20" Type="http://schemas.openxmlformats.org/officeDocument/2006/relationships/image" Target="../media/image26.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24" Type="http://schemas.openxmlformats.org/officeDocument/2006/relationships/image" Target="../media/image30.wmf"/><Relationship Id="rId5" Type="http://schemas.openxmlformats.org/officeDocument/2006/relationships/image" Target="../media/image11.wmf"/><Relationship Id="rId15" Type="http://schemas.openxmlformats.org/officeDocument/2006/relationships/image" Target="../media/image21.wmf"/><Relationship Id="rId23" Type="http://schemas.openxmlformats.org/officeDocument/2006/relationships/image" Target="../media/image29.wmf"/><Relationship Id="rId10" Type="http://schemas.openxmlformats.org/officeDocument/2006/relationships/image" Target="../media/image16.wmf"/><Relationship Id="rId19" Type="http://schemas.openxmlformats.org/officeDocument/2006/relationships/image" Target="../media/image25.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 Id="rId22"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38.wmf"/><Relationship Id="rId18" Type="http://schemas.openxmlformats.org/officeDocument/2006/relationships/image" Target="../media/image42.wmf"/><Relationship Id="rId26" Type="http://schemas.openxmlformats.org/officeDocument/2006/relationships/image" Target="../media/image50.wmf"/><Relationship Id="rId3" Type="http://schemas.openxmlformats.org/officeDocument/2006/relationships/image" Target="../media/image11.wmf"/><Relationship Id="rId21" Type="http://schemas.openxmlformats.org/officeDocument/2006/relationships/image" Target="../media/image45.wmf"/><Relationship Id="rId7" Type="http://schemas.openxmlformats.org/officeDocument/2006/relationships/image" Target="../media/image16.wmf"/><Relationship Id="rId12" Type="http://schemas.openxmlformats.org/officeDocument/2006/relationships/image" Target="../media/image37.wmf"/><Relationship Id="rId17" Type="http://schemas.openxmlformats.org/officeDocument/2006/relationships/image" Target="../media/image21.wmf"/><Relationship Id="rId25" Type="http://schemas.openxmlformats.org/officeDocument/2006/relationships/image" Target="../media/image49.wmf"/><Relationship Id="rId2" Type="http://schemas.openxmlformats.org/officeDocument/2006/relationships/image" Target="../media/image10.wmf"/><Relationship Id="rId16" Type="http://schemas.openxmlformats.org/officeDocument/2006/relationships/image" Target="../media/image41.wmf"/><Relationship Id="rId20" Type="http://schemas.openxmlformats.org/officeDocument/2006/relationships/image" Target="../media/image44.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36.wmf"/><Relationship Id="rId24" Type="http://schemas.openxmlformats.org/officeDocument/2006/relationships/image" Target="../media/image48.wmf"/><Relationship Id="rId5" Type="http://schemas.openxmlformats.org/officeDocument/2006/relationships/image" Target="../media/image13.wmf"/><Relationship Id="rId15" Type="http://schemas.openxmlformats.org/officeDocument/2006/relationships/image" Target="../media/image40.wmf"/><Relationship Id="rId23" Type="http://schemas.openxmlformats.org/officeDocument/2006/relationships/image" Target="../media/image47.wmf"/><Relationship Id="rId10" Type="http://schemas.openxmlformats.org/officeDocument/2006/relationships/image" Target="../media/image24.wmf"/><Relationship Id="rId19" Type="http://schemas.openxmlformats.org/officeDocument/2006/relationships/image" Target="../media/image43.wmf"/><Relationship Id="rId4" Type="http://schemas.openxmlformats.org/officeDocument/2006/relationships/image" Target="../media/image12.wmf"/><Relationship Id="rId9" Type="http://schemas.openxmlformats.org/officeDocument/2006/relationships/image" Target="../media/image20.wmf"/><Relationship Id="rId14" Type="http://schemas.openxmlformats.org/officeDocument/2006/relationships/image" Target="../media/image39.wmf"/><Relationship Id="rId22" Type="http://schemas.openxmlformats.org/officeDocument/2006/relationships/image" Target="../media/image46.wmf"/><Relationship Id="rId27"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2017/3/18</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extLst>
      <p:ext uri="{BB962C8B-B14F-4D97-AF65-F5344CB8AC3E}">
        <p14:creationId xmlns:p14="http://schemas.microsoft.com/office/powerpoint/2010/main" val="333396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2017/3/18</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extLst>
      <p:ext uri="{BB962C8B-B14F-4D97-AF65-F5344CB8AC3E}">
        <p14:creationId xmlns:p14="http://schemas.microsoft.com/office/powerpoint/2010/main" val="140399229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DECF49-93E9-4BC0-BC03-25E10A594174}" type="slidenum">
              <a:rPr lang="zh-CN" altLang="en-US" smtClean="0"/>
              <a:t>11</a:t>
            </a:fld>
            <a:endParaRPr lang="zh-CN" altLang="en-US"/>
          </a:p>
        </p:txBody>
      </p:sp>
    </p:spTree>
    <p:extLst>
      <p:ext uri="{BB962C8B-B14F-4D97-AF65-F5344CB8AC3E}">
        <p14:creationId xmlns:p14="http://schemas.microsoft.com/office/powerpoint/2010/main" val="223041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8DECF49-93E9-4BC0-BC03-25E10A594174}" type="slidenum">
              <a:rPr lang="zh-CN" altLang="en-US" smtClean="0"/>
              <a:t>17</a:t>
            </a:fld>
            <a:endParaRPr lang="zh-CN" altLang="en-US"/>
          </a:p>
        </p:txBody>
      </p:sp>
    </p:spTree>
    <p:extLst>
      <p:ext uri="{BB962C8B-B14F-4D97-AF65-F5344CB8AC3E}">
        <p14:creationId xmlns:p14="http://schemas.microsoft.com/office/powerpoint/2010/main" val="223041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image" Target="../media/image11.wmf"/><Relationship Id="rId18" Type="http://schemas.openxmlformats.org/officeDocument/2006/relationships/oleObject" Target="../embeddings/oleObject8.bin"/><Relationship Id="rId26" Type="http://schemas.openxmlformats.org/officeDocument/2006/relationships/oleObject" Target="../embeddings/oleObject12.bin"/><Relationship Id="rId39" Type="http://schemas.openxmlformats.org/officeDocument/2006/relationships/image" Target="../media/image24.wmf"/><Relationship Id="rId3" Type="http://schemas.openxmlformats.org/officeDocument/2006/relationships/notesSlide" Target="../notesSlides/notesSlide1.xml"/><Relationship Id="rId21" Type="http://schemas.openxmlformats.org/officeDocument/2006/relationships/image" Target="../media/image15.wmf"/><Relationship Id="rId34" Type="http://schemas.openxmlformats.org/officeDocument/2006/relationships/oleObject" Target="../embeddings/oleObject16.bin"/><Relationship Id="rId42" Type="http://schemas.openxmlformats.org/officeDocument/2006/relationships/oleObject" Target="../embeddings/oleObject20.bin"/><Relationship Id="rId47" Type="http://schemas.openxmlformats.org/officeDocument/2006/relationships/image" Target="../media/image28.wmf"/><Relationship Id="rId50" Type="http://schemas.openxmlformats.org/officeDocument/2006/relationships/oleObject" Target="../embeddings/oleObject24.bin"/><Relationship Id="rId7" Type="http://schemas.openxmlformats.org/officeDocument/2006/relationships/image" Target="../media/image8.wmf"/><Relationship Id="rId12" Type="http://schemas.openxmlformats.org/officeDocument/2006/relationships/oleObject" Target="../embeddings/oleObject5.bin"/><Relationship Id="rId17" Type="http://schemas.openxmlformats.org/officeDocument/2006/relationships/image" Target="../media/image13.wmf"/><Relationship Id="rId25" Type="http://schemas.openxmlformats.org/officeDocument/2006/relationships/image" Target="../media/image17.wmf"/><Relationship Id="rId33" Type="http://schemas.openxmlformats.org/officeDocument/2006/relationships/image" Target="../media/image21.wmf"/><Relationship Id="rId38" Type="http://schemas.openxmlformats.org/officeDocument/2006/relationships/oleObject" Target="../embeddings/oleObject18.bin"/><Relationship Id="rId46"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9.wmf"/><Relationship Id="rId41" Type="http://schemas.openxmlformats.org/officeDocument/2006/relationships/image" Target="../media/image2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image" Target="../media/image23.wmf"/><Relationship Id="rId40" Type="http://schemas.openxmlformats.org/officeDocument/2006/relationships/oleObject" Target="../embeddings/oleObject19.bin"/><Relationship Id="rId45" Type="http://schemas.openxmlformats.org/officeDocument/2006/relationships/image" Target="../media/image27.wmf"/><Relationship Id="rId53" Type="http://schemas.openxmlformats.org/officeDocument/2006/relationships/image" Target="../media/image31.wmf"/><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image" Target="../media/image16.wmf"/><Relationship Id="rId28" Type="http://schemas.openxmlformats.org/officeDocument/2006/relationships/oleObject" Target="../embeddings/oleObject13.bin"/><Relationship Id="rId36" Type="http://schemas.openxmlformats.org/officeDocument/2006/relationships/oleObject" Target="../embeddings/oleObject17.bin"/><Relationship Id="rId49" Type="http://schemas.openxmlformats.org/officeDocument/2006/relationships/image" Target="../media/image29.wmf"/><Relationship Id="rId10" Type="http://schemas.openxmlformats.org/officeDocument/2006/relationships/oleObject" Target="../embeddings/oleObject4.bin"/><Relationship Id="rId19" Type="http://schemas.openxmlformats.org/officeDocument/2006/relationships/image" Target="../media/image14.wmf"/><Relationship Id="rId31" Type="http://schemas.openxmlformats.org/officeDocument/2006/relationships/image" Target="../media/image20.wmf"/><Relationship Id="rId44" Type="http://schemas.openxmlformats.org/officeDocument/2006/relationships/oleObject" Target="../embeddings/oleObject21.bin"/><Relationship Id="rId52" Type="http://schemas.openxmlformats.org/officeDocument/2006/relationships/oleObject" Target="../embeddings/oleObject25.bin"/><Relationship Id="rId4" Type="http://schemas.openxmlformats.org/officeDocument/2006/relationships/oleObject" Target="../embeddings/oleObject1.bin"/><Relationship Id="rId9" Type="http://schemas.openxmlformats.org/officeDocument/2006/relationships/image" Target="../media/image9.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8.wmf"/><Relationship Id="rId30" Type="http://schemas.openxmlformats.org/officeDocument/2006/relationships/oleObject" Target="../embeddings/oleObject14.bin"/><Relationship Id="rId35" Type="http://schemas.openxmlformats.org/officeDocument/2006/relationships/image" Target="../media/image22.wmf"/><Relationship Id="rId43" Type="http://schemas.openxmlformats.org/officeDocument/2006/relationships/image" Target="../media/image26.wmf"/><Relationship Id="rId48" Type="http://schemas.openxmlformats.org/officeDocument/2006/relationships/oleObject" Target="../embeddings/oleObject23.bin"/><Relationship Id="rId8" Type="http://schemas.openxmlformats.org/officeDocument/2006/relationships/oleObject" Target="../embeddings/oleObject3.bin"/><Relationship Id="rId51" Type="http://schemas.openxmlformats.org/officeDocument/2006/relationships/image" Target="../media/image30.wmf"/></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3" Type="http://schemas.openxmlformats.org/officeDocument/2006/relationships/image" Target="../media/image13.wmf"/><Relationship Id="rId18" Type="http://schemas.openxmlformats.org/officeDocument/2006/relationships/oleObject" Target="../embeddings/oleObject33.bin"/><Relationship Id="rId26" Type="http://schemas.openxmlformats.org/officeDocument/2006/relationships/oleObject" Target="../embeddings/oleObject37.bin"/><Relationship Id="rId39" Type="http://schemas.openxmlformats.org/officeDocument/2006/relationships/image" Target="../media/image42.wmf"/><Relationship Id="rId21" Type="http://schemas.openxmlformats.org/officeDocument/2006/relationships/image" Target="../media/image20.wmf"/><Relationship Id="rId34" Type="http://schemas.openxmlformats.org/officeDocument/2006/relationships/oleObject" Target="../embeddings/oleObject41.bin"/><Relationship Id="rId42" Type="http://schemas.openxmlformats.org/officeDocument/2006/relationships/oleObject" Target="../embeddings/oleObject45.bin"/><Relationship Id="rId47" Type="http://schemas.openxmlformats.org/officeDocument/2006/relationships/image" Target="../media/image46.wmf"/><Relationship Id="rId50" Type="http://schemas.openxmlformats.org/officeDocument/2006/relationships/oleObject" Target="../embeddings/oleObject49.bin"/><Relationship Id="rId55" Type="http://schemas.openxmlformats.org/officeDocument/2006/relationships/oleObject" Target="../embeddings/oleObject52.bin"/><Relationship Id="rId7" Type="http://schemas.openxmlformats.org/officeDocument/2006/relationships/image" Target="../media/image10.wmf"/><Relationship Id="rId12" Type="http://schemas.openxmlformats.org/officeDocument/2006/relationships/oleObject" Target="../embeddings/oleObject30.bin"/><Relationship Id="rId17" Type="http://schemas.openxmlformats.org/officeDocument/2006/relationships/image" Target="../media/image16.wmf"/><Relationship Id="rId25" Type="http://schemas.openxmlformats.org/officeDocument/2006/relationships/image" Target="../media/image36.wmf"/><Relationship Id="rId33" Type="http://schemas.openxmlformats.org/officeDocument/2006/relationships/image" Target="../media/image40.wmf"/><Relationship Id="rId38" Type="http://schemas.openxmlformats.org/officeDocument/2006/relationships/oleObject" Target="../embeddings/oleObject43.bin"/><Relationship Id="rId46"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oleObject" Target="../embeddings/oleObject32.bin"/><Relationship Id="rId20" Type="http://schemas.openxmlformats.org/officeDocument/2006/relationships/oleObject" Target="../embeddings/oleObject34.bin"/><Relationship Id="rId29" Type="http://schemas.openxmlformats.org/officeDocument/2006/relationships/image" Target="../media/image38.wmf"/><Relationship Id="rId41" Type="http://schemas.openxmlformats.org/officeDocument/2006/relationships/image" Target="../media/image43.wmf"/><Relationship Id="rId54" Type="http://schemas.openxmlformats.org/officeDocument/2006/relationships/image" Target="../media/image49.wmf"/><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image" Target="../media/image12.wmf"/><Relationship Id="rId24" Type="http://schemas.openxmlformats.org/officeDocument/2006/relationships/oleObject" Target="../embeddings/oleObject36.bin"/><Relationship Id="rId32" Type="http://schemas.openxmlformats.org/officeDocument/2006/relationships/oleObject" Target="../embeddings/oleObject40.bin"/><Relationship Id="rId37" Type="http://schemas.openxmlformats.org/officeDocument/2006/relationships/image" Target="../media/image21.wmf"/><Relationship Id="rId40" Type="http://schemas.openxmlformats.org/officeDocument/2006/relationships/oleObject" Target="../embeddings/oleObject44.bin"/><Relationship Id="rId45" Type="http://schemas.openxmlformats.org/officeDocument/2006/relationships/image" Target="../media/image45.wmf"/><Relationship Id="rId53" Type="http://schemas.openxmlformats.org/officeDocument/2006/relationships/oleObject" Target="../embeddings/oleObject51.bin"/><Relationship Id="rId58" Type="http://schemas.openxmlformats.org/officeDocument/2006/relationships/image" Target="../media/image51.wmf"/><Relationship Id="rId5" Type="http://schemas.openxmlformats.org/officeDocument/2006/relationships/image" Target="../media/image9.wmf"/><Relationship Id="rId15" Type="http://schemas.openxmlformats.org/officeDocument/2006/relationships/image" Target="../media/image14.wmf"/><Relationship Id="rId23" Type="http://schemas.openxmlformats.org/officeDocument/2006/relationships/image" Target="../media/image24.wmf"/><Relationship Id="rId28" Type="http://schemas.openxmlformats.org/officeDocument/2006/relationships/oleObject" Target="../embeddings/oleObject38.bin"/><Relationship Id="rId36" Type="http://schemas.openxmlformats.org/officeDocument/2006/relationships/oleObject" Target="../embeddings/oleObject42.bin"/><Relationship Id="rId49" Type="http://schemas.openxmlformats.org/officeDocument/2006/relationships/image" Target="../media/image47.wmf"/><Relationship Id="rId57" Type="http://schemas.openxmlformats.org/officeDocument/2006/relationships/oleObject" Target="../embeddings/oleObject53.bin"/><Relationship Id="rId10" Type="http://schemas.openxmlformats.org/officeDocument/2006/relationships/oleObject" Target="../embeddings/oleObject29.bin"/><Relationship Id="rId19" Type="http://schemas.openxmlformats.org/officeDocument/2006/relationships/image" Target="../media/image19.wmf"/><Relationship Id="rId31" Type="http://schemas.openxmlformats.org/officeDocument/2006/relationships/image" Target="../media/image39.wmf"/><Relationship Id="rId44" Type="http://schemas.openxmlformats.org/officeDocument/2006/relationships/oleObject" Target="../embeddings/oleObject46.bin"/><Relationship Id="rId52" Type="http://schemas.openxmlformats.org/officeDocument/2006/relationships/image" Target="../media/image48.wmf"/><Relationship Id="rId4" Type="http://schemas.openxmlformats.org/officeDocument/2006/relationships/oleObject" Target="../embeddings/oleObject26.bin"/><Relationship Id="rId9" Type="http://schemas.openxmlformats.org/officeDocument/2006/relationships/image" Target="../media/image11.w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37.wmf"/><Relationship Id="rId30" Type="http://schemas.openxmlformats.org/officeDocument/2006/relationships/oleObject" Target="../embeddings/oleObject39.bin"/><Relationship Id="rId35" Type="http://schemas.openxmlformats.org/officeDocument/2006/relationships/image" Target="../media/image41.wmf"/><Relationship Id="rId43" Type="http://schemas.openxmlformats.org/officeDocument/2006/relationships/image" Target="../media/image44.wmf"/><Relationship Id="rId48" Type="http://schemas.openxmlformats.org/officeDocument/2006/relationships/oleObject" Target="../embeddings/oleObject48.bin"/><Relationship Id="rId56" Type="http://schemas.openxmlformats.org/officeDocument/2006/relationships/image" Target="../media/image50.wmf"/><Relationship Id="rId8" Type="http://schemas.openxmlformats.org/officeDocument/2006/relationships/oleObject" Target="../embeddings/oleObject28.bin"/><Relationship Id="rId51" Type="http://schemas.openxmlformats.org/officeDocument/2006/relationships/oleObject" Target="../embeddings/oleObject50.bin"/><Relationship Id="rId3"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8676" name="文本框 8"/>
          <p:cNvSpPr txBox="1">
            <a:spLocks noChangeArrowheads="1"/>
          </p:cNvSpPr>
          <p:nvPr/>
        </p:nvSpPr>
        <p:spPr bwMode="auto">
          <a:xfrm>
            <a:off x="618979" y="3456667"/>
            <a:ext cx="110009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solidFill>
                  <a:srgbClr val="003F78"/>
                </a:solidFill>
                <a:latin typeface="微软雅黑" panose="020B0503020204020204" pitchFamily="34" charset="-122"/>
                <a:ea typeface="微软雅黑" panose="020B0503020204020204" pitchFamily="34" charset="-122"/>
              </a:rPr>
              <a:t>异构密码环境下</a:t>
            </a:r>
            <a:r>
              <a:rPr lang="zh-CN" altLang="en-US" sz="4800" dirty="0" smtClean="0">
                <a:solidFill>
                  <a:srgbClr val="003F78"/>
                </a:solidFill>
                <a:latin typeface="微软雅黑" panose="020B0503020204020204" pitchFamily="34" charset="-122"/>
                <a:ea typeface="微软雅黑" panose="020B0503020204020204" pitchFamily="34" charset="-122"/>
              </a:rPr>
              <a:t>在线</a:t>
            </a:r>
            <a:r>
              <a:rPr lang="en-US" altLang="zh-CN" sz="4800" dirty="0" smtClean="0">
                <a:solidFill>
                  <a:srgbClr val="003F78"/>
                </a:solidFill>
                <a:latin typeface="微软雅黑" panose="020B0503020204020204" pitchFamily="34" charset="-122"/>
                <a:ea typeface="微软雅黑" panose="020B0503020204020204" pitchFamily="34" charset="-122"/>
              </a:rPr>
              <a:t>/</a:t>
            </a:r>
            <a:r>
              <a:rPr lang="zh-CN" altLang="en-US" sz="4800" dirty="0" smtClean="0">
                <a:solidFill>
                  <a:srgbClr val="003F78"/>
                </a:solidFill>
                <a:latin typeface="微软雅黑" panose="020B0503020204020204" pitchFamily="34" charset="-122"/>
                <a:ea typeface="微软雅黑" panose="020B0503020204020204" pitchFamily="34" charset="-122"/>
              </a:rPr>
              <a:t>离线</a:t>
            </a:r>
            <a:r>
              <a:rPr lang="zh-CN" altLang="en-US" sz="4800" dirty="0">
                <a:solidFill>
                  <a:srgbClr val="003F78"/>
                </a:solidFill>
                <a:latin typeface="微软雅黑" panose="020B0503020204020204" pitchFamily="34" charset="-122"/>
                <a:ea typeface="微软雅黑" panose="020B0503020204020204" pitchFamily="34" charset="-122"/>
              </a:rPr>
              <a:t>签</a:t>
            </a:r>
            <a:r>
              <a:rPr lang="zh-CN" altLang="en-US" sz="4800" dirty="0" smtClean="0">
                <a:solidFill>
                  <a:srgbClr val="003F78"/>
                </a:solidFill>
                <a:latin typeface="微软雅黑" panose="020B0503020204020204" pitchFamily="34" charset="-122"/>
                <a:ea typeface="微软雅黑" panose="020B0503020204020204" pitchFamily="34" charset="-122"/>
              </a:rPr>
              <a:t>密方案研究</a:t>
            </a:r>
            <a:endParaRPr lang="zh-CN" altLang="en-US" sz="4800" dirty="0">
              <a:solidFill>
                <a:srgbClr val="003F78"/>
              </a:solidFill>
              <a:latin typeface="微软雅黑" panose="020B0503020204020204" pitchFamily="34" charset="-122"/>
              <a:ea typeface="微软雅黑" panose="020B0503020204020204" pitchFamily="34" charset="-122"/>
            </a:endParaRPr>
          </a:p>
        </p:txBody>
      </p:sp>
      <p:sp>
        <p:nvSpPr>
          <p:cNvPr id="28678" name="文本框 10"/>
          <p:cNvSpPr txBox="1">
            <a:spLocks noChangeArrowheads="1"/>
          </p:cNvSpPr>
          <p:nvPr/>
        </p:nvSpPr>
        <p:spPr bwMode="auto">
          <a:xfrm>
            <a:off x="2596279" y="4814631"/>
            <a:ext cx="3281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003F78"/>
                </a:solidFill>
                <a:latin typeface="微软雅黑" panose="020B0503020204020204" pitchFamily="34" charset="-122"/>
                <a:ea typeface="微软雅黑" panose="020B0503020204020204" pitchFamily="34" charset="-122"/>
              </a:rPr>
              <a:t>学院：计算机科学与工程学院</a:t>
            </a:r>
            <a:endParaRPr lang="zh-CN" altLang="en-US" dirty="0">
              <a:solidFill>
                <a:srgbClr val="003F78"/>
              </a:solidFill>
              <a:latin typeface="微软雅黑" panose="020B0503020204020204" pitchFamily="34" charset="-122"/>
              <a:ea typeface="微软雅黑" panose="020B0503020204020204" pitchFamily="34" charset="-122"/>
            </a:endParaRPr>
          </a:p>
        </p:txBody>
      </p:sp>
      <p:sp>
        <p:nvSpPr>
          <p:cNvPr id="14" name="文本框 10"/>
          <p:cNvSpPr txBox="1">
            <a:spLocks noChangeArrowheads="1"/>
          </p:cNvSpPr>
          <p:nvPr/>
        </p:nvSpPr>
        <p:spPr bwMode="auto">
          <a:xfrm>
            <a:off x="6865309" y="4814631"/>
            <a:ext cx="3281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003F78"/>
                </a:solidFill>
                <a:latin typeface="微软雅黑" panose="020B0503020204020204" pitchFamily="34" charset="-122"/>
                <a:ea typeface="微软雅黑" panose="020B0503020204020204" pitchFamily="34" charset="-122"/>
              </a:rPr>
              <a:t>专业：计算机技术</a:t>
            </a:r>
            <a:endParaRPr lang="zh-CN" altLang="en-US" dirty="0">
              <a:solidFill>
                <a:srgbClr val="003F78"/>
              </a:solidFill>
              <a:latin typeface="微软雅黑" panose="020B0503020204020204" pitchFamily="34" charset="-122"/>
              <a:ea typeface="微软雅黑" panose="020B0503020204020204" pitchFamily="34" charset="-122"/>
            </a:endParaRPr>
          </a:p>
        </p:txBody>
      </p:sp>
      <p:sp>
        <p:nvSpPr>
          <p:cNvPr id="15" name="文本框 10"/>
          <p:cNvSpPr txBox="1">
            <a:spLocks noChangeArrowheads="1"/>
          </p:cNvSpPr>
          <p:nvPr/>
        </p:nvSpPr>
        <p:spPr bwMode="auto">
          <a:xfrm>
            <a:off x="2579866" y="5304655"/>
            <a:ext cx="3281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003F78"/>
                </a:solidFill>
                <a:latin typeface="微软雅黑" panose="020B0503020204020204" pitchFamily="34" charset="-122"/>
                <a:ea typeface="微软雅黑" panose="020B0503020204020204" pitchFamily="34" charset="-122"/>
              </a:rPr>
              <a:t>答辩人：张灵刚</a:t>
            </a:r>
            <a:endParaRPr lang="zh-CN" altLang="en-US" dirty="0">
              <a:solidFill>
                <a:srgbClr val="003F78"/>
              </a:solidFill>
              <a:latin typeface="微软雅黑" panose="020B0503020204020204" pitchFamily="34" charset="-122"/>
              <a:ea typeface="微软雅黑" panose="020B0503020204020204" pitchFamily="34" charset="-122"/>
            </a:endParaRPr>
          </a:p>
        </p:txBody>
      </p:sp>
      <p:sp>
        <p:nvSpPr>
          <p:cNvPr id="16" name="文本框 10"/>
          <p:cNvSpPr txBox="1">
            <a:spLocks noChangeArrowheads="1"/>
          </p:cNvSpPr>
          <p:nvPr/>
        </p:nvSpPr>
        <p:spPr bwMode="auto">
          <a:xfrm>
            <a:off x="6865309" y="5304655"/>
            <a:ext cx="2531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solidFill>
                  <a:srgbClr val="003F78"/>
                </a:solidFill>
                <a:latin typeface="微软雅黑" panose="020B0503020204020204" pitchFamily="34" charset="-122"/>
                <a:ea typeface="微软雅黑" panose="020B0503020204020204" pitchFamily="34" charset="-122"/>
              </a:rPr>
              <a:t>指导老师：张玉磊</a:t>
            </a:r>
            <a:endParaRPr lang="zh-CN" altLang="en-US" dirty="0">
              <a:solidFill>
                <a:srgbClr val="003F78"/>
              </a:solidFill>
              <a:latin typeface="微软雅黑" panose="020B0503020204020204" pitchFamily="34" charset="-122"/>
              <a:ea typeface="微软雅黑" panose="020B0503020204020204" pitchFamily="34" charset="-122"/>
            </a:endParaRPr>
          </a:p>
        </p:txBody>
      </p:sp>
      <p:pic>
        <p:nvPicPr>
          <p:cNvPr id="1026" name="Picture 2" descr="C:\Users\93987\Desktop\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099" y="1053353"/>
            <a:ext cx="2345708" cy="2345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2975211" y="4083049"/>
            <a:ext cx="6647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zh-CN" sz="3600" dirty="0">
                <a:solidFill>
                  <a:schemeClr val="bg1"/>
                </a:solidFill>
                <a:latin typeface="微软雅黑" panose="020B0503020204020204" pitchFamily="34" charset="-122"/>
                <a:ea typeface="微软雅黑" panose="020B0503020204020204" pitchFamily="34" charset="-122"/>
              </a:rPr>
              <a:t>异构签密方案</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59249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864556"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13662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08684"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68074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497118" y="632733"/>
            <a:ext cx="734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F2F2F2"/>
                </a:solidFill>
                <a:latin typeface="微软雅黑" panose="020B0503020204020204" pitchFamily="34" charset="-122"/>
                <a:ea typeface="微软雅黑" panose="020B0503020204020204" pitchFamily="34" charset="-122"/>
              </a:rPr>
              <a:t>具体的</a:t>
            </a:r>
            <a:r>
              <a:rPr lang="en-US" altLang="zh-CN" sz="3200" dirty="0">
                <a:solidFill>
                  <a:srgbClr val="F2F2F2"/>
                </a:solidFill>
                <a:latin typeface="微软雅黑" panose="020B0503020204020204" pitchFamily="34" charset="-122"/>
                <a:ea typeface="微软雅黑" panose="020B0503020204020204" pitchFamily="34" charset="-122"/>
              </a:rPr>
              <a:t>IDPKC-to-CLPKC</a:t>
            </a:r>
            <a:r>
              <a:rPr lang="zh-CN" altLang="en-US" sz="3200" dirty="0">
                <a:solidFill>
                  <a:srgbClr val="F2F2F2"/>
                </a:solidFill>
                <a:latin typeface="微软雅黑" panose="020B0503020204020204" pitchFamily="34" charset="-122"/>
                <a:ea typeface="微软雅黑" panose="020B0503020204020204" pitchFamily="34" charset="-122"/>
              </a:rPr>
              <a:t>异构签密方案</a:t>
            </a:r>
          </a:p>
        </p:txBody>
      </p:sp>
      <p:cxnSp>
        <p:nvCxnSpPr>
          <p:cNvPr id="39939" name="直接连接符 2"/>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cxnSp>
        <p:nvCxnSpPr>
          <p:cNvPr id="39941" name="直接箭头连接符 4"/>
          <p:cNvCxnSpPr>
            <a:cxnSpLocks noChangeShapeType="1"/>
          </p:cNvCxnSpPr>
          <p:nvPr/>
        </p:nvCxnSpPr>
        <p:spPr bwMode="auto">
          <a:xfrm>
            <a:off x="541675" y="4034751"/>
            <a:ext cx="11261114" cy="0"/>
          </a:xfrm>
          <a:prstGeom prst="straightConnector1">
            <a:avLst/>
          </a:prstGeom>
          <a:noFill/>
          <a:ln w="6350">
            <a:solidFill>
              <a:srgbClr val="F2F2F2"/>
            </a:solidFill>
            <a:round/>
            <a:headEnd type="oval" w="med" len="med"/>
            <a:tailEnd type="triangle" w="lg" len="lg"/>
          </a:ln>
          <a:extLst>
            <a:ext uri="{909E8E84-426E-40DD-AFC4-6F175D3DCCD1}">
              <a14:hiddenFill xmlns:a14="http://schemas.microsoft.com/office/drawing/2010/main">
                <a:noFill/>
              </a14:hiddenFill>
            </a:ext>
          </a:extLst>
        </p:spPr>
      </p:cxnSp>
      <p:sp>
        <p:nvSpPr>
          <p:cNvPr id="39942" name="椭圆 5"/>
          <p:cNvSpPr>
            <a:spLocks noChangeArrowheads="1"/>
          </p:cNvSpPr>
          <p:nvPr/>
        </p:nvSpPr>
        <p:spPr bwMode="auto">
          <a:xfrm>
            <a:off x="1754086" y="3985539"/>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3" name="椭圆 6"/>
          <p:cNvSpPr>
            <a:spLocks noChangeArrowheads="1"/>
          </p:cNvSpPr>
          <p:nvPr/>
        </p:nvSpPr>
        <p:spPr bwMode="auto">
          <a:xfrm>
            <a:off x="3971690" y="3985539"/>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4" name="椭圆 7"/>
          <p:cNvSpPr>
            <a:spLocks noChangeArrowheads="1"/>
          </p:cNvSpPr>
          <p:nvPr/>
        </p:nvSpPr>
        <p:spPr bwMode="auto">
          <a:xfrm>
            <a:off x="6048615" y="3985539"/>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5" name="椭圆 8"/>
          <p:cNvSpPr>
            <a:spLocks noChangeArrowheads="1"/>
          </p:cNvSpPr>
          <p:nvPr/>
        </p:nvSpPr>
        <p:spPr bwMode="auto">
          <a:xfrm>
            <a:off x="8125539" y="3985539"/>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6" name="椭圆 9"/>
          <p:cNvSpPr>
            <a:spLocks noChangeArrowheads="1"/>
          </p:cNvSpPr>
          <p:nvPr/>
        </p:nvSpPr>
        <p:spPr bwMode="auto">
          <a:xfrm>
            <a:off x="10300940" y="3985539"/>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8" name="泪滴形 11"/>
          <p:cNvSpPr>
            <a:spLocks noChangeArrowheads="1"/>
          </p:cNvSpPr>
          <p:nvPr/>
        </p:nvSpPr>
        <p:spPr bwMode="auto">
          <a:xfrm rot="-2700000">
            <a:off x="3500203" y="4461789"/>
            <a:ext cx="1052512" cy="1052512"/>
          </a:xfrm>
          <a:custGeom>
            <a:avLst/>
            <a:gdLst>
              <a:gd name="T0" fmla="*/ 0 w 1052512"/>
              <a:gd name="T1" fmla="*/ 526256 h 1052512"/>
              <a:gd name="T2" fmla="*/ 526256 w 1052512"/>
              <a:gd name="T3" fmla="*/ 0 h 1052512"/>
              <a:gd name="T4" fmla="*/ 1052512 w 1052512"/>
              <a:gd name="T5" fmla="*/ 0 h 1052512"/>
              <a:gd name="T6" fmla="*/ 1052512 w 1052512"/>
              <a:gd name="T7" fmla="*/ 526256 h 1052512"/>
              <a:gd name="T8" fmla="*/ 526256 w 1052512"/>
              <a:gd name="T9" fmla="*/ 1052512 h 1052512"/>
              <a:gd name="T10" fmla="*/ 0 w 1052512"/>
              <a:gd name="T11" fmla="*/ 526256 h 1052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2512" h="1052512">
                <a:moveTo>
                  <a:pt x="0" y="526256"/>
                </a:moveTo>
                <a:cubicBezTo>
                  <a:pt x="0" y="235613"/>
                  <a:pt x="235613" y="0"/>
                  <a:pt x="526256" y="0"/>
                </a:cubicBezTo>
                <a:lnTo>
                  <a:pt x="1052512" y="0"/>
                </a:lnTo>
                <a:lnTo>
                  <a:pt x="1052512" y="526256"/>
                </a:lnTo>
                <a:cubicBezTo>
                  <a:pt x="1052512" y="816899"/>
                  <a:pt x="816899" y="1052512"/>
                  <a:pt x="526256" y="1052512"/>
                </a:cubicBezTo>
                <a:cubicBezTo>
                  <a:pt x="235613" y="1052512"/>
                  <a:pt x="0" y="816899"/>
                  <a:pt x="0" y="5262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49" name="泪滴形 12"/>
          <p:cNvSpPr>
            <a:spLocks noChangeArrowheads="1"/>
          </p:cNvSpPr>
          <p:nvPr/>
        </p:nvSpPr>
        <p:spPr bwMode="auto">
          <a:xfrm rot="8100000">
            <a:off x="5545377" y="2579014"/>
            <a:ext cx="1127125" cy="1127125"/>
          </a:xfrm>
          <a:custGeom>
            <a:avLst/>
            <a:gdLst>
              <a:gd name="T0" fmla="*/ 0 w 1127125"/>
              <a:gd name="T1" fmla="*/ 563563 h 1127125"/>
              <a:gd name="T2" fmla="*/ 563563 w 1127125"/>
              <a:gd name="T3" fmla="*/ 0 h 1127125"/>
              <a:gd name="T4" fmla="*/ 1127125 w 1127125"/>
              <a:gd name="T5" fmla="*/ 0 h 1127125"/>
              <a:gd name="T6" fmla="*/ 1127125 w 1127125"/>
              <a:gd name="T7" fmla="*/ 563563 h 1127125"/>
              <a:gd name="T8" fmla="*/ 563562 w 1127125"/>
              <a:gd name="T9" fmla="*/ 1127126 h 1127125"/>
              <a:gd name="T10" fmla="*/ -1 w 1127125"/>
              <a:gd name="T11" fmla="*/ 563563 h 1127125"/>
              <a:gd name="T12" fmla="*/ 0 w 1127125"/>
              <a:gd name="T13" fmla="*/ 563563 h 11271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7125" h="1127125">
                <a:moveTo>
                  <a:pt x="0" y="563563"/>
                </a:moveTo>
                <a:cubicBezTo>
                  <a:pt x="0" y="252316"/>
                  <a:pt x="252316" y="0"/>
                  <a:pt x="563563" y="0"/>
                </a:cubicBezTo>
                <a:lnTo>
                  <a:pt x="1127125" y="0"/>
                </a:lnTo>
                <a:lnTo>
                  <a:pt x="1127125" y="563563"/>
                </a:lnTo>
                <a:cubicBezTo>
                  <a:pt x="1127125" y="874810"/>
                  <a:pt x="874809" y="1127126"/>
                  <a:pt x="563562" y="1127126"/>
                </a:cubicBezTo>
                <a:cubicBezTo>
                  <a:pt x="252315" y="1127126"/>
                  <a:pt x="-1" y="874810"/>
                  <a:pt x="-1" y="563563"/>
                </a:cubicBezTo>
                <a:lnTo>
                  <a:pt x="0" y="5635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0" name="泪滴形 13"/>
          <p:cNvSpPr>
            <a:spLocks noChangeArrowheads="1"/>
          </p:cNvSpPr>
          <p:nvPr/>
        </p:nvSpPr>
        <p:spPr bwMode="auto">
          <a:xfrm rot="8100000">
            <a:off x="9797702" y="2579014"/>
            <a:ext cx="1128713" cy="1127125"/>
          </a:xfrm>
          <a:custGeom>
            <a:avLst/>
            <a:gdLst>
              <a:gd name="T0" fmla="*/ 0 w 1128713"/>
              <a:gd name="T1" fmla="*/ 563563 h 1127125"/>
              <a:gd name="T2" fmla="*/ 564357 w 1128713"/>
              <a:gd name="T3" fmla="*/ 0 h 1127125"/>
              <a:gd name="T4" fmla="*/ 1128713 w 1128713"/>
              <a:gd name="T5" fmla="*/ 0 h 1127125"/>
              <a:gd name="T6" fmla="*/ 1128713 w 1128713"/>
              <a:gd name="T7" fmla="*/ 563563 h 1127125"/>
              <a:gd name="T8" fmla="*/ 564356 w 1128713"/>
              <a:gd name="T9" fmla="*/ 1127126 h 1127125"/>
              <a:gd name="T10" fmla="*/ -1 w 1128713"/>
              <a:gd name="T11" fmla="*/ 563563 h 1127125"/>
              <a:gd name="T12" fmla="*/ 0 w 1128713"/>
              <a:gd name="T13" fmla="*/ 563563 h 11271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8713" h="1127125">
                <a:moveTo>
                  <a:pt x="0" y="563563"/>
                </a:moveTo>
                <a:cubicBezTo>
                  <a:pt x="0" y="252316"/>
                  <a:pt x="252671" y="0"/>
                  <a:pt x="564357" y="0"/>
                </a:cubicBezTo>
                <a:lnTo>
                  <a:pt x="1128713" y="0"/>
                </a:lnTo>
                <a:lnTo>
                  <a:pt x="1128713" y="563563"/>
                </a:lnTo>
                <a:cubicBezTo>
                  <a:pt x="1128713" y="874810"/>
                  <a:pt x="876042" y="1127126"/>
                  <a:pt x="564356" y="1127126"/>
                </a:cubicBezTo>
                <a:cubicBezTo>
                  <a:pt x="252670" y="1127126"/>
                  <a:pt x="-1" y="874810"/>
                  <a:pt x="-1" y="563563"/>
                </a:cubicBezTo>
                <a:lnTo>
                  <a:pt x="0" y="5635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1" name="泪滴形 14"/>
          <p:cNvSpPr>
            <a:spLocks noChangeArrowheads="1"/>
          </p:cNvSpPr>
          <p:nvPr/>
        </p:nvSpPr>
        <p:spPr bwMode="auto">
          <a:xfrm rot="18900000">
            <a:off x="7666525" y="4461789"/>
            <a:ext cx="1052513" cy="1052512"/>
          </a:xfrm>
          <a:custGeom>
            <a:avLst/>
            <a:gdLst>
              <a:gd name="T0" fmla="*/ 0 w 1052513"/>
              <a:gd name="T1" fmla="*/ 526256 h 1052512"/>
              <a:gd name="T2" fmla="*/ 526257 w 1052513"/>
              <a:gd name="T3" fmla="*/ 0 h 1052512"/>
              <a:gd name="T4" fmla="*/ 1052513 w 1052513"/>
              <a:gd name="T5" fmla="*/ 0 h 1052512"/>
              <a:gd name="T6" fmla="*/ 1052513 w 1052513"/>
              <a:gd name="T7" fmla="*/ 526256 h 1052512"/>
              <a:gd name="T8" fmla="*/ 526256 w 1052513"/>
              <a:gd name="T9" fmla="*/ 1052512 h 1052512"/>
              <a:gd name="T10" fmla="*/ -1 w 1052513"/>
              <a:gd name="T11" fmla="*/ 526256 h 1052512"/>
              <a:gd name="T12" fmla="*/ 0 w 1052513"/>
              <a:gd name="T13" fmla="*/ 526256 h 10525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2513" h="1052512">
                <a:moveTo>
                  <a:pt x="0" y="526256"/>
                </a:moveTo>
                <a:cubicBezTo>
                  <a:pt x="0" y="235613"/>
                  <a:pt x="235613" y="0"/>
                  <a:pt x="526257" y="0"/>
                </a:cubicBezTo>
                <a:lnTo>
                  <a:pt x="1052513" y="0"/>
                </a:lnTo>
                <a:lnTo>
                  <a:pt x="1052513" y="526256"/>
                </a:lnTo>
                <a:cubicBezTo>
                  <a:pt x="1052513" y="816899"/>
                  <a:pt x="816900" y="1052512"/>
                  <a:pt x="526256" y="1052512"/>
                </a:cubicBezTo>
                <a:cubicBezTo>
                  <a:pt x="235612" y="1052512"/>
                  <a:pt x="-1" y="816899"/>
                  <a:pt x="-1" y="526256"/>
                </a:cubicBezTo>
                <a:lnTo>
                  <a:pt x="0" y="5262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6" name="泪滴形 19"/>
          <p:cNvSpPr>
            <a:spLocks noChangeArrowheads="1"/>
          </p:cNvSpPr>
          <p:nvPr/>
        </p:nvSpPr>
        <p:spPr bwMode="auto">
          <a:xfrm rot="8100000">
            <a:off x="1258786" y="2564726"/>
            <a:ext cx="1111250" cy="1111250"/>
          </a:xfrm>
          <a:custGeom>
            <a:avLst/>
            <a:gdLst>
              <a:gd name="T0" fmla="*/ 0 w 1111250"/>
              <a:gd name="T1" fmla="*/ 555625 h 1111250"/>
              <a:gd name="T2" fmla="*/ 555625 w 1111250"/>
              <a:gd name="T3" fmla="*/ 0 h 1111250"/>
              <a:gd name="T4" fmla="*/ 1111250 w 1111250"/>
              <a:gd name="T5" fmla="*/ 0 h 1111250"/>
              <a:gd name="T6" fmla="*/ 1111250 w 1111250"/>
              <a:gd name="T7" fmla="*/ 555625 h 1111250"/>
              <a:gd name="T8" fmla="*/ 555625 w 1111250"/>
              <a:gd name="T9" fmla="*/ 1111250 h 1111250"/>
              <a:gd name="T10" fmla="*/ 0 w 1111250"/>
              <a:gd name="T11" fmla="*/ 555625 h 1111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1250" h="1111250">
                <a:moveTo>
                  <a:pt x="0" y="555625"/>
                </a:moveTo>
                <a:cubicBezTo>
                  <a:pt x="0" y="248762"/>
                  <a:pt x="248762" y="0"/>
                  <a:pt x="555625" y="0"/>
                </a:cubicBezTo>
                <a:lnTo>
                  <a:pt x="1111250" y="0"/>
                </a:lnTo>
                <a:lnTo>
                  <a:pt x="1111250" y="555625"/>
                </a:lnTo>
                <a:cubicBezTo>
                  <a:pt x="1111250" y="862488"/>
                  <a:pt x="862488" y="1111250"/>
                  <a:pt x="555625" y="1111250"/>
                </a:cubicBezTo>
                <a:cubicBezTo>
                  <a:pt x="248762" y="1111250"/>
                  <a:pt x="0" y="862488"/>
                  <a:pt x="0" y="5556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7" name="文本框 20"/>
          <p:cNvSpPr txBox="1">
            <a:spLocks noChangeArrowheads="1"/>
          </p:cNvSpPr>
          <p:nvPr/>
        </p:nvSpPr>
        <p:spPr bwMode="auto">
          <a:xfrm>
            <a:off x="1346401" y="2662880"/>
            <a:ext cx="9191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系统</a:t>
            </a:r>
            <a:r>
              <a:rPr lang="zh-CN" altLang="en-US" sz="2000" dirty="0" smtClean="0">
                <a:solidFill>
                  <a:srgbClr val="003F78"/>
                </a:solidFill>
                <a:latin typeface="微软雅黑" panose="020B0503020204020204" pitchFamily="34" charset="-122"/>
                <a:ea typeface="微软雅黑" panose="020B0503020204020204" pitchFamily="34" charset="-122"/>
              </a:rPr>
              <a:t>建立算法</a:t>
            </a:r>
            <a:endParaRPr lang="zh-CN" altLang="en-US" sz="2000" dirty="0">
              <a:solidFill>
                <a:srgbClr val="003F78"/>
              </a:solidFill>
              <a:latin typeface="微软雅黑" panose="020B0503020204020204" pitchFamily="34" charset="-122"/>
              <a:ea typeface="微软雅黑" panose="020B0503020204020204" pitchFamily="34" charset="-122"/>
            </a:endParaRPr>
          </a:p>
        </p:txBody>
      </p:sp>
      <p:sp>
        <p:nvSpPr>
          <p:cNvPr id="39958" name="文本框 21"/>
          <p:cNvSpPr txBox="1">
            <a:spLocks noChangeArrowheads="1"/>
          </p:cNvSpPr>
          <p:nvPr/>
        </p:nvSpPr>
        <p:spPr bwMode="auto">
          <a:xfrm>
            <a:off x="3562334" y="4495862"/>
            <a:ext cx="9191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密钥生成算法</a:t>
            </a:r>
          </a:p>
        </p:txBody>
      </p:sp>
      <p:sp>
        <p:nvSpPr>
          <p:cNvPr id="39959" name="文本框 22"/>
          <p:cNvSpPr txBox="1">
            <a:spLocks noChangeArrowheads="1"/>
          </p:cNvSpPr>
          <p:nvPr/>
        </p:nvSpPr>
        <p:spPr bwMode="auto">
          <a:xfrm>
            <a:off x="5639040" y="2662880"/>
            <a:ext cx="920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密钥提取算法</a:t>
            </a:r>
          </a:p>
        </p:txBody>
      </p:sp>
      <p:sp>
        <p:nvSpPr>
          <p:cNvPr id="39960" name="文本框 23"/>
          <p:cNvSpPr txBox="1">
            <a:spLocks noChangeArrowheads="1"/>
          </p:cNvSpPr>
          <p:nvPr/>
        </p:nvSpPr>
        <p:spPr bwMode="auto">
          <a:xfrm>
            <a:off x="7729103" y="4649750"/>
            <a:ext cx="920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签密算法</a:t>
            </a:r>
          </a:p>
        </p:txBody>
      </p:sp>
      <p:sp>
        <p:nvSpPr>
          <p:cNvPr id="39961" name="文本框 24"/>
          <p:cNvSpPr txBox="1">
            <a:spLocks noChangeArrowheads="1"/>
          </p:cNvSpPr>
          <p:nvPr/>
        </p:nvSpPr>
        <p:spPr bwMode="auto">
          <a:xfrm>
            <a:off x="9900890" y="2662880"/>
            <a:ext cx="920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解签密算法</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圆角矩形 41"/>
          <p:cNvSpPr/>
          <p:nvPr/>
        </p:nvSpPr>
        <p:spPr bwMode="auto">
          <a:xfrm>
            <a:off x="2859743" y="2334578"/>
            <a:ext cx="2327690" cy="1548117"/>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3" name="圆角矩形 42"/>
          <p:cNvSpPr/>
          <p:nvPr/>
        </p:nvSpPr>
        <p:spPr bwMode="auto">
          <a:xfrm>
            <a:off x="541675" y="4171128"/>
            <a:ext cx="2496945" cy="2320336"/>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5" name="圆角矩形 44"/>
          <p:cNvSpPr/>
          <p:nvPr/>
        </p:nvSpPr>
        <p:spPr bwMode="auto">
          <a:xfrm>
            <a:off x="4935570" y="4171128"/>
            <a:ext cx="2327690" cy="2278979"/>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6" name="圆角矩形 45"/>
          <p:cNvSpPr/>
          <p:nvPr/>
        </p:nvSpPr>
        <p:spPr bwMode="auto">
          <a:xfrm>
            <a:off x="7022813" y="1809428"/>
            <a:ext cx="2327690" cy="2073267"/>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47" name="圆角矩形 46"/>
          <p:cNvSpPr/>
          <p:nvPr/>
        </p:nvSpPr>
        <p:spPr bwMode="auto">
          <a:xfrm>
            <a:off x="9189751" y="4171129"/>
            <a:ext cx="2465219" cy="2042622"/>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0"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638714643"/>
              </p:ext>
            </p:extLst>
          </p:nvPr>
        </p:nvGraphicFramePr>
        <p:xfrm>
          <a:off x="578238" y="4720128"/>
          <a:ext cx="2314575" cy="238125"/>
        </p:xfrm>
        <a:graphic>
          <a:graphicData uri="http://schemas.openxmlformats.org/presentationml/2006/ole">
            <mc:AlternateContent xmlns:mc="http://schemas.openxmlformats.org/markup-compatibility/2006">
              <mc:Choice xmlns:v="urn:schemas-microsoft-com:vml" Requires="v">
                <p:oleObj spid="_x0000_s10276" name="Equation" r:id="rId4" imgW="2311400" imgH="241300" progId="Equation.DSMT4">
                  <p:embed/>
                </p:oleObj>
              </mc:Choice>
              <mc:Fallback>
                <p:oleObj name="Equation" r:id="rId4" imgW="2311400" imgH="2413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38" y="4720128"/>
                        <a:ext cx="23145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754852125"/>
              </p:ext>
            </p:extLst>
          </p:nvPr>
        </p:nvGraphicFramePr>
        <p:xfrm>
          <a:off x="528046" y="5732284"/>
          <a:ext cx="2510574" cy="238125"/>
        </p:xfrm>
        <a:graphic>
          <a:graphicData uri="http://schemas.openxmlformats.org/presentationml/2006/ole">
            <mc:AlternateContent xmlns:mc="http://schemas.openxmlformats.org/markup-compatibility/2006">
              <mc:Choice xmlns:v="urn:schemas-microsoft-com:vml" Requires="v">
                <p:oleObj spid="_x0000_s10277" name="Equation" r:id="rId6" imgW="2667000" imgH="241300" progId="Equation.DSMT4">
                  <p:embed/>
                </p:oleObj>
              </mc:Choice>
              <mc:Fallback>
                <p:oleObj name="Equation" r:id="rId6" imgW="2667000" imgH="2413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46" y="5732284"/>
                        <a:ext cx="2510574" cy="238125"/>
                      </a:xfrm>
                      <a:prstGeom prst="rect">
                        <a:avLst/>
                      </a:prstGeom>
                      <a:noFill/>
                    </p:spPr>
                  </p:pic>
                </p:oleObj>
              </mc:Fallback>
            </mc:AlternateContent>
          </a:graphicData>
        </a:graphic>
      </p:graphicFrame>
      <p:sp>
        <p:nvSpPr>
          <p:cNvPr id="20" name="TextBox 19"/>
          <p:cNvSpPr txBox="1"/>
          <p:nvPr/>
        </p:nvSpPr>
        <p:spPr>
          <a:xfrm>
            <a:off x="532054" y="4353400"/>
            <a:ext cx="2327689" cy="338554"/>
          </a:xfrm>
          <a:prstGeom prst="rect">
            <a:avLst/>
          </a:prstGeom>
          <a:noFill/>
        </p:spPr>
        <p:txBody>
          <a:bodyPr wrap="squar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IDPKC</a:t>
            </a:r>
            <a:r>
              <a:rPr lang="zh-CN" altLang="en-US" sz="1600" dirty="0" smtClean="0">
                <a:latin typeface="微软雅黑" panose="020B0503020204020204" pitchFamily="34" charset="-122"/>
                <a:ea typeface="微软雅黑" panose="020B0503020204020204" pitchFamily="34" charset="-122"/>
              </a:rPr>
              <a:t>系统参数</a:t>
            </a:r>
            <a:r>
              <a:rPr lang="zh-CN" altLang="en-US" sz="16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508902" y="5002113"/>
            <a:ext cx="1606402" cy="338554"/>
          </a:xfrm>
          <a:prstGeom prst="rect">
            <a:avLst/>
          </a:prstGeom>
          <a:noFill/>
        </p:spPr>
        <p:txBody>
          <a:bodyPr wrap="non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IDPKC</a:t>
            </a:r>
            <a:r>
              <a:rPr lang="zh-CN" altLang="en-US" sz="1600" dirty="0" smtClean="0">
                <a:latin typeface="微软雅黑" panose="020B0503020204020204" pitchFamily="34" charset="-122"/>
                <a:ea typeface="微软雅黑" panose="020B0503020204020204" pitchFamily="34" charset="-122"/>
              </a:rPr>
              <a:t>主密钥：</a:t>
            </a:r>
            <a:endParaRPr lang="zh-CN" altLang="en-US" sz="1600" dirty="0">
              <a:latin typeface="微软雅黑" panose="020B0503020204020204" pitchFamily="34" charset="-122"/>
              <a:ea typeface="微软雅黑" panose="020B0503020204020204" pitchFamily="34" charset="-122"/>
            </a:endParaRPr>
          </a:p>
        </p:txBody>
      </p:sp>
      <p:sp>
        <p:nvSpPr>
          <p:cNvPr id="21"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688881533"/>
              </p:ext>
            </p:extLst>
          </p:nvPr>
        </p:nvGraphicFramePr>
        <p:xfrm>
          <a:off x="2015730" y="5039813"/>
          <a:ext cx="142875" cy="228600"/>
        </p:xfrm>
        <a:graphic>
          <a:graphicData uri="http://schemas.openxmlformats.org/presentationml/2006/ole">
            <mc:AlternateContent xmlns:mc="http://schemas.openxmlformats.org/markup-compatibility/2006">
              <mc:Choice xmlns:v="urn:schemas-microsoft-com:vml" Requires="v">
                <p:oleObj spid="_x0000_s10278" name="Equation" r:id="rId8" imgW="139700" imgH="228600" progId="Equation.DSMT4">
                  <p:embed/>
                </p:oleObj>
              </mc:Choice>
              <mc:Fallback>
                <p:oleObj name="Equation" r:id="rId8" imgW="139700" imgH="2286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5730" y="5039813"/>
                        <a:ext cx="142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p:nvSpPr>
        <p:spPr>
          <a:xfrm>
            <a:off x="502916" y="5366889"/>
            <a:ext cx="1869423" cy="338554"/>
          </a:xfrm>
          <a:prstGeom prst="rect">
            <a:avLst/>
          </a:prstGeom>
          <a:noFill/>
        </p:spPr>
        <p:txBody>
          <a:bodyPr wrap="non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CLPKC</a:t>
            </a:r>
            <a:r>
              <a:rPr lang="zh-CN" altLang="en-US" sz="1600" dirty="0" smtClean="0">
                <a:latin typeface="微软雅黑" panose="020B0503020204020204" pitchFamily="34" charset="-122"/>
                <a:ea typeface="微软雅黑" panose="020B0503020204020204" pitchFamily="34" charset="-122"/>
              </a:rPr>
              <a:t>系统参数：</a:t>
            </a:r>
            <a:endParaRPr lang="zh-CN" altLang="en-US" sz="1600"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31052" y="5999009"/>
            <a:ext cx="1664238" cy="338554"/>
          </a:xfrm>
          <a:prstGeom prst="rect">
            <a:avLst/>
          </a:prstGeom>
          <a:noFill/>
        </p:spPr>
        <p:txBody>
          <a:bodyPr wrap="non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CLPKC</a:t>
            </a:r>
            <a:r>
              <a:rPr lang="zh-CN" altLang="en-US" sz="1600" dirty="0" smtClean="0">
                <a:latin typeface="微软雅黑" panose="020B0503020204020204" pitchFamily="34" charset="-122"/>
                <a:ea typeface="微软雅黑" panose="020B0503020204020204" pitchFamily="34" charset="-122"/>
              </a:rPr>
              <a:t>主密钥：</a:t>
            </a:r>
            <a:endParaRPr lang="zh-CN" altLang="en-US" sz="1600" dirty="0">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072727693"/>
              </p:ext>
            </p:extLst>
          </p:nvPr>
        </p:nvGraphicFramePr>
        <p:xfrm>
          <a:off x="2020055" y="6061157"/>
          <a:ext cx="152400" cy="219075"/>
        </p:xfrm>
        <a:graphic>
          <a:graphicData uri="http://schemas.openxmlformats.org/presentationml/2006/ole">
            <mc:AlternateContent xmlns:mc="http://schemas.openxmlformats.org/markup-compatibility/2006">
              <mc:Choice xmlns:v="urn:schemas-microsoft-com:vml" Requires="v">
                <p:oleObj spid="_x0000_s10279" name="公式" r:id="rId10" imgW="164382" imgH="232778" progId="Equation.3">
                  <p:embed/>
                </p:oleObj>
              </mc:Choice>
              <mc:Fallback>
                <p:oleObj name="公式" r:id="rId10" imgW="164382" imgH="232778" progId="Equation.3">
                  <p:embed/>
                  <p:pic>
                    <p:nvPicPr>
                      <p:cNvPr id="0" name="对象 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0055" y="6061157"/>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3606880334"/>
              </p:ext>
            </p:extLst>
          </p:nvPr>
        </p:nvGraphicFramePr>
        <p:xfrm>
          <a:off x="3631826" y="3186713"/>
          <a:ext cx="838200" cy="219075"/>
        </p:xfrm>
        <a:graphic>
          <a:graphicData uri="http://schemas.openxmlformats.org/presentationml/2006/ole">
            <mc:AlternateContent xmlns:mc="http://schemas.openxmlformats.org/markup-compatibility/2006">
              <mc:Choice xmlns:v="urn:schemas-microsoft-com:vml" Requires="v">
                <p:oleObj spid="_x0000_s10280" name="Equation" r:id="rId12" imgW="1091726" imgH="241195" progId="Equation.DSMT4">
                  <p:embed/>
                </p:oleObj>
              </mc:Choice>
              <mc:Fallback>
                <p:oleObj name="Equation" r:id="rId12" imgW="1091726" imgH="241195"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1826" y="3186713"/>
                        <a:ext cx="8382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a:xfrm>
            <a:off x="2873811" y="2604883"/>
            <a:ext cx="2327690" cy="584775"/>
          </a:xfrm>
          <a:prstGeom prst="rect">
            <a:avLst/>
          </a:prstGeom>
        </p:spPr>
        <p:txBody>
          <a:bodyPr wrap="squar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IDPKC</a:t>
            </a:r>
            <a:r>
              <a:rPr lang="zh-CN" altLang="zh-CN" sz="1600" dirty="0">
                <a:latin typeface="微软雅黑" panose="020B0503020204020204" pitchFamily="34" charset="-122"/>
                <a:ea typeface="微软雅黑" panose="020B0503020204020204" pitchFamily="34" charset="-122"/>
              </a:rPr>
              <a:t>系统选择发送方</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Alice</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rPr>
              <a:t>身份为</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2858070" y="3102018"/>
            <a:ext cx="2327690" cy="33855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rPr>
              <a:t>私钥</a:t>
            </a:r>
            <a:r>
              <a:rPr lang="zh-CN" altLang="zh-CN"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其中</a:t>
            </a:r>
            <a:endParaRPr lang="zh-CN" altLang="en-US" sz="1600" dirty="0">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817234590"/>
              </p:ext>
            </p:extLst>
          </p:nvPr>
        </p:nvGraphicFramePr>
        <p:xfrm>
          <a:off x="4225299" y="2917886"/>
          <a:ext cx="752475" cy="238125"/>
        </p:xfrm>
        <a:graphic>
          <a:graphicData uri="http://schemas.openxmlformats.org/presentationml/2006/ole">
            <mc:AlternateContent xmlns:mc="http://schemas.openxmlformats.org/markup-compatibility/2006">
              <mc:Choice xmlns:v="urn:schemas-microsoft-com:vml" Requires="v">
                <p:oleObj spid="_x0000_s10281" name="Equation" r:id="rId14" imgW="748975" imgH="241195" progId="Equation.DSMT4">
                  <p:embed/>
                </p:oleObj>
              </mc:Choice>
              <mc:Fallback>
                <p:oleObj name="Equation" r:id="rId14" imgW="748975" imgH="241195" progId="Equation.DSMT4">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5299" y="2917886"/>
                        <a:ext cx="7524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4935571" y="4436948"/>
            <a:ext cx="2327690" cy="584775"/>
          </a:xfrm>
          <a:prstGeom prst="rect">
            <a:avLst/>
          </a:prstGeom>
        </p:spPr>
        <p:txBody>
          <a:bodyPr wrap="squar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CLPK</a:t>
            </a:r>
            <a:r>
              <a:rPr lang="en-US" altLang="zh-CN" sz="1600" dirty="0">
                <a:latin typeface="微软雅黑" panose="020B0503020204020204" pitchFamily="34" charset="-122"/>
                <a:ea typeface="微软雅黑" panose="020B0503020204020204" pitchFamily="34" charset="-122"/>
              </a:rPr>
              <a:t>C</a:t>
            </a:r>
            <a:r>
              <a:rPr lang="zh-CN" altLang="zh-CN" sz="1600" dirty="0">
                <a:latin typeface="微软雅黑" panose="020B0503020204020204" pitchFamily="34" charset="-122"/>
                <a:ea typeface="微软雅黑" panose="020B0503020204020204" pitchFamily="34" charset="-122"/>
              </a:rPr>
              <a:t>系统选择接收方</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Bob</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rPr>
              <a:t>身份</a:t>
            </a:r>
            <a:r>
              <a:rPr lang="zh-CN" altLang="zh-CN" sz="1600" dirty="0" smtClean="0">
                <a:latin typeface="微软雅黑" panose="020B0503020204020204" pitchFamily="34" charset="-122"/>
                <a:ea typeface="微软雅黑" panose="020B0503020204020204" pitchFamily="34" charset="-122"/>
              </a:rPr>
              <a:t>为</a:t>
            </a:r>
            <a:endParaRPr lang="zh-CN" altLang="en-US" sz="1600" dirty="0">
              <a:latin typeface="微软雅黑" panose="020B0503020204020204" pitchFamily="34" charset="-122"/>
              <a:ea typeface="微软雅黑" panose="020B0503020204020204" pitchFamily="34" charset="-122"/>
            </a:endParaRPr>
          </a:p>
        </p:txBody>
      </p:sp>
      <p:sp>
        <p:nvSpPr>
          <p:cNvPr id="32"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137061865"/>
              </p:ext>
            </p:extLst>
          </p:nvPr>
        </p:nvGraphicFramePr>
        <p:xfrm>
          <a:off x="6234348" y="4743404"/>
          <a:ext cx="752475" cy="238125"/>
        </p:xfrm>
        <a:graphic>
          <a:graphicData uri="http://schemas.openxmlformats.org/presentationml/2006/ole">
            <mc:AlternateContent xmlns:mc="http://schemas.openxmlformats.org/markup-compatibility/2006">
              <mc:Choice xmlns:v="urn:schemas-microsoft-com:vml" Requires="v">
                <p:oleObj spid="_x0000_s10282" name="Equation" r:id="rId16" imgW="748975" imgH="241195" progId="Equation.DSMT4">
                  <p:embed/>
                </p:oleObj>
              </mc:Choice>
              <mc:Fallback>
                <p:oleObj name="Equation" r:id="rId16" imgW="748975" imgH="241195" progId="Equation.DSMT4">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34348" y="4743404"/>
                        <a:ext cx="7524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2224793637"/>
              </p:ext>
            </p:extLst>
          </p:nvPr>
        </p:nvGraphicFramePr>
        <p:xfrm>
          <a:off x="2968280" y="3469432"/>
          <a:ext cx="828675" cy="180975"/>
        </p:xfrm>
        <a:graphic>
          <a:graphicData uri="http://schemas.openxmlformats.org/presentationml/2006/ole">
            <mc:AlternateContent xmlns:mc="http://schemas.openxmlformats.org/markup-compatibility/2006">
              <mc:Choice xmlns:v="urn:schemas-microsoft-com:vml" Requires="v">
                <p:oleObj spid="_x0000_s10283" name="公式" r:id="rId18" imgW="982790" imgH="216749" progId="Equation.3">
                  <p:embed/>
                </p:oleObj>
              </mc:Choice>
              <mc:Fallback>
                <p:oleObj name="公式" r:id="rId18" imgW="982790" imgH="216749" progId="Equation.3">
                  <p:embed/>
                  <p:pic>
                    <p:nvPicPr>
                      <p:cNvPr id="0" name="对象 9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68280" y="3469432"/>
                        <a:ext cx="8286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矩形 76"/>
          <p:cNvSpPr/>
          <p:nvPr/>
        </p:nvSpPr>
        <p:spPr>
          <a:xfrm>
            <a:off x="3742007" y="3384937"/>
            <a:ext cx="1511533"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为用户的公钥</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nvSpPr>
        <p:spPr>
          <a:xfrm>
            <a:off x="4950341" y="4976449"/>
            <a:ext cx="1005403"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部分私</a:t>
            </a:r>
            <a:r>
              <a:rPr lang="zh-CN" altLang="zh-CN" sz="1600" dirty="0" smtClean="0">
                <a:latin typeface="微软雅黑" panose="020B0503020204020204" pitchFamily="34" charset="-122"/>
                <a:ea typeface="微软雅黑" panose="020B0503020204020204" pitchFamily="34" charset="-122"/>
              </a:rPr>
              <a:t>钥</a:t>
            </a:r>
            <a:endParaRPr lang="zh-CN" altLang="en-US" sz="1600" dirty="0">
              <a:latin typeface="微软雅黑" panose="020B0503020204020204" pitchFamily="34" charset="-122"/>
              <a:ea typeface="微软雅黑" panose="020B0503020204020204" pitchFamily="34" charset="-122"/>
            </a:endParaRPr>
          </a:p>
        </p:txBody>
      </p:sp>
      <p:sp>
        <p:nvSpPr>
          <p:cNvPr id="37" name="矩形 36"/>
          <p:cNvSpPr/>
          <p:nvPr/>
        </p:nvSpPr>
        <p:spPr>
          <a:xfrm>
            <a:off x="4950341" y="5284265"/>
            <a:ext cx="800219"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秘密</a:t>
            </a:r>
            <a:r>
              <a:rPr lang="zh-CN" altLang="zh-CN" sz="1600" dirty="0" smtClean="0">
                <a:latin typeface="微软雅黑" panose="020B0503020204020204" pitchFamily="34" charset="-122"/>
                <a:ea typeface="微软雅黑" panose="020B0503020204020204" pitchFamily="34" charset="-122"/>
              </a:rPr>
              <a:t>值</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4935571" y="5590272"/>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公钥</a:t>
            </a:r>
            <a:endParaRPr lang="zh-CN" altLang="en-US" sz="1600" dirty="0">
              <a:latin typeface="微软雅黑" panose="020B0503020204020204" pitchFamily="34" charset="-122"/>
              <a:ea typeface="微软雅黑" panose="020B0503020204020204" pitchFamily="34" charset="-122"/>
            </a:endParaRPr>
          </a:p>
        </p:txBody>
      </p:sp>
      <p:sp>
        <p:nvSpPr>
          <p:cNvPr id="39" name="矩形 38"/>
          <p:cNvSpPr/>
          <p:nvPr/>
        </p:nvSpPr>
        <p:spPr>
          <a:xfrm>
            <a:off x="4930374" y="5875196"/>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私钥</a:t>
            </a:r>
            <a:endParaRPr lang="zh-CN" altLang="en-US" sz="1600" dirty="0">
              <a:latin typeface="微软雅黑" panose="020B0503020204020204" pitchFamily="34" charset="-122"/>
              <a:ea typeface="微软雅黑" panose="020B0503020204020204" pitchFamily="34" charset="-122"/>
            </a:endParaRPr>
          </a:p>
        </p:txBody>
      </p:sp>
      <p:sp>
        <p:nvSpPr>
          <p:cNvPr id="40"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2908235722"/>
              </p:ext>
            </p:extLst>
          </p:nvPr>
        </p:nvGraphicFramePr>
        <p:xfrm>
          <a:off x="5852437" y="5024857"/>
          <a:ext cx="666750" cy="209550"/>
        </p:xfrm>
        <a:graphic>
          <a:graphicData uri="http://schemas.openxmlformats.org/presentationml/2006/ole">
            <mc:AlternateContent xmlns:mc="http://schemas.openxmlformats.org/markup-compatibility/2006">
              <mc:Choice xmlns:v="urn:schemas-microsoft-com:vml" Requires="v">
                <p:oleObj spid="_x0000_s10284" name="公式" r:id="rId20" imgW="678449" imgH="217438" progId="Equation.3">
                  <p:embed/>
                </p:oleObj>
              </mc:Choice>
              <mc:Fallback>
                <p:oleObj name="公式" r:id="rId20" imgW="678449" imgH="217438" progId="Equation.3">
                  <p:embed/>
                  <p:pic>
                    <p:nvPicPr>
                      <p:cNvPr id="0" name="对象 9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52437" y="5024857"/>
                        <a:ext cx="666750"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 name="对象 50"/>
          <p:cNvGraphicFramePr>
            <a:graphicFrameLocks noChangeAspect="1"/>
          </p:cNvGraphicFramePr>
          <p:nvPr>
            <p:extLst>
              <p:ext uri="{D42A27DB-BD31-4B8C-83A1-F6EECF244321}">
                <p14:modId xmlns:p14="http://schemas.microsoft.com/office/powerpoint/2010/main" val="1171441472"/>
              </p:ext>
            </p:extLst>
          </p:nvPr>
        </p:nvGraphicFramePr>
        <p:xfrm>
          <a:off x="5680220" y="5332504"/>
          <a:ext cx="523875" cy="247650"/>
        </p:xfrm>
        <a:graphic>
          <a:graphicData uri="http://schemas.openxmlformats.org/presentationml/2006/ole">
            <mc:AlternateContent xmlns:mc="http://schemas.openxmlformats.org/markup-compatibility/2006">
              <mc:Choice xmlns:v="urn:schemas-microsoft-com:vml" Requires="v">
                <p:oleObj spid="_x0000_s10285" name="公式" r:id="rId22" imgW="538674" imgH="256425" progId="Equation.3">
                  <p:embed/>
                </p:oleObj>
              </mc:Choice>
              <mc:Fallback>
                <p:oleObj name="公式" r:id="rId22" imgW="538674" imgH="256425" progId="Equation.3">
                  <p:embed/>
                  <p:pic>
                    <p:nvPicPr>
                      <p:cNvPr id="0" name="对象 9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80220" y="5332504"/>
                        <a:ext cx="5238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 name="对象 52"/>
          <p:cNvGraphicFramePr>
            <a:graphicFrameLocks noChangeAspect="1"/>
          </p:cNvGraphicFramePr>
          <p:nvPr>
            <p:extLst>
              <p:ext uri="{D42A27DB-BD31-4B8C-83A1-F6EECF244321}">
                <p14:modId xmlns:p14="http://schemas.microsoft.com/office/powerpoint/2010/main" val="2995963319"/>
              </p:ext>
            </p:extLst>
          </p:nvPr>
        </p:nvGraphicFramePr>
        <p:xfrm>
          <a:off x="5455507" y="5663005"/>
          <a:ext cx="742950" cy="209550"/>
        </p:xfrm>
        <a:graphic>
          <a:graphicData uri="http://schemas.openxmlformats.org/presentationml/2006/ole">
            <mc:AlternateContent xmlns:mc="http://schemas.openxmlformats.org/markup-compatibility/2006">
              <mc:Choice xmlns:v="urn:schemas-microsoft-com:vml" Requires="v">
                <p:oleObj spid="_x0000_s10286" name="公式" r:id="rId24" imgW="755405" imgH="217438" progId="Equation.3">
                  <p:embed/>
                </p:oleObj>
              </mc:Choice>
              <mc:Fallback>
                <p:oleObj name="公式" r:id="rId24" imgW="755405" imgH="217438" progId="Equation.3">
                  <p:embed/>
                  <p:pic>
                    <p:nvPicPr>
                      <p:cNvPr id="0" name="对象 10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55507" y="5663005"/>
                        <a:ext cx="742950"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 name="对象 54"/>
          <p:cNvGraphicFramePr>
            <a:graphicFrameLocks noChangeAspect="1"/>
          </p:cNvGraphicFramePr>
          <p:nvPr>
            <p:extLst>
              <p:ext uri="{D42A27DB-BD31-4B8C-83A1-F6EECF244321}">
                <p14:modId xmlns:p14="http://schemas.microsoft.com/office/powerpoint/2010/main" val="1903207570"/>
              </p:ext>
            </p:extLst>
          </p:nvPr>
        </p:nvGraphicFramePr>
        <p:xfrm>
          <a:off x="5451358" y="5942894"/>
          <a:ext cx="952500" cy="228600"/>
        </p:xfrm>
        <a:graphic>
          <a:graphicData uri="http://schemas.openxmlformats.org/presentationml/2006/ole">
            <mc:AlternateContent xmlns:mc="http://schemas.openxmlformats.org/markup-compatibility/2006">
              <mc:Choice xmlns:v="urn:schemas-microsoft-com:vml" Requires="v">
                <p:oleObj spid="_x0000_s10287" name="Equation" r:id="rId26" imgW="952087" imgH="228501" progId="Equation.DSMT4">
                  <p:embed/>
                </p:oleObj>
              </mc:Choice>
              <mc:Fallback>
                <p:oleObj name="Equation" r:id="rId26" imgW="952087" imgH="228501" progId="Equation.DSMT4">
                  <p:embed/>
                  <p:pic>
                    <p:nvPicPr>
                      <p:cNvPr id="0" name="Object 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51358" y="5942894"/>
                        <a:ext cx="952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矩形 80"/>
          <p:cNvSpPr/>
          <p:nvPr/>
        </p:nvSpPr>
        <p:spPr>
          <a:xfrm>
            <a:off x="7017543" y="1911026"/>
            <a:ext cx="1005403" cy="338554"/>
          </a:xfrm>
          <a:prstGeom prst="rect">
            <a:avLst/>
          </a:prstGeom>
        </p:spPr>
        <p:txBody>
          <a:bodyPr wrap="none">
            <a:spAutoFit/>
          </a:bodyPr>
          <a:lstStyle/>
          <a:p>
            <a:r>
              <a:rPr lang="zh-CN" altLang="zh-CN" sz="1600" dirty="0" smtClean="0">
                <a:latin typeface="微软雅黑" panose="020B0503020204020204" pitchFamily="34" charset="-122"/>
                <a:ea typeface="微软雅黑" panose="020B0503020204020204" pitchFamily="34" charset="-122"/>
              </a:rPr>
              <a:t>随机</a:t>
            </a:r>
            <a:r>
              <a:rPr lang="zh-CN" altLang="zh-CN" sz="1600" dirty="0">
                <a:latin typeface="微软雅黑" panose="020B0503020204020204" pitchFamily="34" charset="-122"/>
                <a:ea typeface="微软雅黑" panose="020B0503020204020204" pitchFamily="34" charset="-122"/>
              </a:rPr>
              <a:t>选择</a:t>
            </a:r>
            <a:endParaRPr lang="zh-CN" altLang="en-US" sz="1600" dirty="0">
              <a:latin typeface="微软雅黑" panose="020B0503020204020204" pitchFamily="34" charset="-122"/>
              <a:ea typeface="微软雅黑" panose="020B0503020204020204" pitchFamily="34" charset="-122"/>
            </a:endParaRPr>
          </a:p>
        </p:txBody>
      </p:sp>
      <p:sp>
        <p:nvSpPr>
          <p:cNvPr id="84" name="Rectangle 10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5" name="对象 84"/>
          <p:cNvGraphicFramePr>
            <a:graphicFrameLocks noChangeAspect="1"/>
          </p:cNvGraphicFramePr>
          <p:nvPr>
            <p:extLst>
              <p:ext uri="{D42A27DB-BD31-4B8C-83A1-F6EECF244321}">
                <p14:modId xmlns:p14="http://schemas.microsoft.com/office/powerpoint/2010/main" val="1355817180"/>
              </p:ext>
            </p:extLst>
          </p:nvPr>
        </p:nvGraphicFramePr>
        <p:xfrm>
          <a:off x="7976314" y="1971867"/>
          <a:ext cx="447675" cy="247650"/>
        </p:xfrm>
        <a:graphic>
          <a:graphicData uri="http://schemas.openxmlformats.org/presentationml/2006/ole">
            <mc:AlternateContent xmlns:mc="http://schemas.openxmlformats.org/markup-compatibility/2006">
              <mc:Choice xmlns:v="urn:schemas-microsoft-com:vml" Requires="v">
                <p:oleObj spid="_x0000_s10288" name="公式" r:id="rId28" imgW="464515" imgH="257861" progId="Equation.3">
                  <p:embed/>
                </p:oleObj>
              </mc:Choice>
              <mc:Fallback>
                <p:oleObj name="公式" r:id="rId28" imgW="464515" imgH="257861" progId="Equation.3">
                  <p:embed/>
                  <p:pic>
                    <p:nvPicPr>
                      <p:cNvPr id="0" name="对象 10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976314" y="1971867"/>
                        <a:ext cx="4476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 name="Rectangle 1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7" name="对象 86"/>
          <p:cNvGraphicFramePr>
            <a:graphicFrameLocks noChangeAspect="1"/>
          </p:cNvGraphicFramePr>
          <p:nvPr>
            <p:extLst>
              <p:ext uri="{D42A27DB-BD31-4B8C-83A1-F6EECF244321}">
                <p14:modId xmlns:p14="http://schemas.microsoft.com/office/powerpoint/2010/main" val="1171156395"/>
              </p:ext>
            </p:extLst>
          </p:nvPr>
        </p:nvGraphicFramePr>
        <p:xfrm>
          <a:off x="8484810" y="1981392"/>
          <a:ext cx="485775" cy="247650"/>
        </p:xfrm>
        <a:graphic>
          <a:graphicData uri="http://schemas.openxmlformats.org/presentationml/2006/ole">
            <mc:AlternateContent xmlns:mc="http://schemas.openxmlformats.org/markup-compatibility/2006">
              <mc:Choice xmlns:v="urn:schemas-microsoft-com:vml" Requires="v">
                <p:oleObj spid="_x0000_s10289" name="公式" r:id="rId30" imgW="502920" imgH="257861" progId="Equation.3">
                  <p:embed/>
                </p:oleObj>
              </mc:Choice>
              <mc:Fallback>
                <p:oleObj name="公式" r:id="rId30" imgW="502920" imgH="257861" progId="Equation.3">
                  <p:embed/>
                  <p:pic>
                    <p:nvPicPr>
                      <p:cNvPr id="0" name="对象 10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484810" y="1981392"/>
                        <a:ext cx="4857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矩形 87"/>
          <p:cNvSpPr/>
          <p:nvPr/>
        </p:nvSpPr>
        <p:spPr>
          <a:xfrm>
            <a:off x="7017543" y="2308192"/>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89" name="Rectangle 1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0" name="对象 89"/>
          <p:cNvGraphicFramePr>
            <a:graphicFrameLocks noChangeAspect="1"/>
          </p:cNvGraphicFramePr>
          <p:nvPr>
            <p:extLst>
              <p:ext uri="{D42A27DB-BD31-4B8C-83A1-F6EECF244321}">
                <p14:modId xmlns:p14="http://schemas.microsoft.com/office/powerpoint/2010/main" val="3203947639"/>
              </p:ext>
            </p:extLst>
          </p:nvPr>
        </p:nvGraphicFramePr>
        <p:xfrm>
          <a:off x="7525464" y="2379299"/>
          <a:ext cx="495300" cy="228600"/>
        </p:xfrm>
        <a:graphic>
          <a:graphicData uri="http://schemas.openxmlformats.org/presentationml/2006/ole">
            <mc:AlternateContent xmlns:mc="http://schemas.openxmlformats.org/markup-compatibility/2006">
              <mc:Choice xmlns:v="urn:schemas-microsoft-com:vml" Requires="v">
                <p:oleObj spid="_x0000_s10290" name="公式" r:id="rId32" imgW="516087" imgH="232258" progId="Equation.3">
                  <p:embed/>
                </p:oleObj>
              </mc:Choice>
              <mc:Fallback>
                <p:oleObj name="公式" r:id="rId32" imgW="516087" imgH="232258" progId="Equation.3">
                  <p:embed/>
                  <p:pic>
                    <p:nvPicPr>
                      <p:cNvPr id="0" name="对象 10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5464" y="2379299"/>
                        <a:ext cx="495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Rectangle 1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 name="对象 91"/>
          <p:cNvGraphicFramePr>
            <a:graphicFrameLocks noChangeAspect="1"/>
          </p:cNvGraphicFramePr>
          <p:nvPr>
            <p:extLst>
              <p:ext uri="{D42A27DB-BD31-4B8C-83A1-F6EECF244321}">
                <p14:modId xmlns:p14="http://schemas.microsoft.com/office/powerpoint/2010/main" val="31908332"/>
              </p:ext>
            </p:extLst>
          </p:nvPr>
        </p:nvGraphicFramePr>
        <p:xfrm>
          <a:off x="8076327" y="2398349"/>
          <a:ext cx="581025" cy="209550"/>
        </p:xfrm>
        <a:graphic>
          <a:graphicData uri="http://schemas.openxmlformats.org/presentationml/2006/ole">
            <mc:AlternateContent xmlns:mc="http://schemas.openxmlformats.org/markup-compatibility/2006">
              <mc:Choice xmlns:v="urn:schemas-microsoft-com:vml" Requires="v">
                <p:oleObj spid="_x0000_s10291" name="公式" r:id="rId34" imgW="588788" imgH="217438" progId="Equation.3">
                  <p:embed/>
                </p:oleObj>
              </mc:Choice>
              <mc:Fallback>
                <p:oleObj name="公式" r:id="rId34" imgW="588788" imgH="217438" progId="Equation.3">
                  <p:embed/>
                  <p:pic>
                    <p:nvPicPr>
                      <p:cNvPr id="0" name="对象 10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076327" y="2398349"/>
                        <a:ext cx="581025"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矩形 92"/>
          <p:cNvSpPr/>
          <p:nvPr/>
        </p:nvSpPr>
        <p:spPr>
          <a:xfrm>
            <a:off x="7017543" y="2705358"/>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94" name="Rectangle 1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5" name="对象 94"/>
          <p:cNvGraphicFramePr>
            <a:graphicFrameLocks noChangeAspect="1"/>
          </p:cNvGraphicFramePr>
          <p:nvPr>
            <p:extLst>
              <p:ext uri="{D42A27DB-BD31-4B8C-83A1-F6EECF244321}">
                <p14:modId xmlns:p14="http://schemas.microsoft.com/office/powerpoint/2010/main" val="2690129218"/>
              </p:ext>
            </p:extLst>
          </p:nvPr>
        </p:nvGraphicFramePr>
        <p:xfrm>
          <a:off x="7510028" y="2793053"/>
          <a:ext cx="1840475" cy="219075"/>
        </p:xfrm>
        <a:graphic>
          <a:graphicData uri="http://schemas.openxmlformats.org/presentationml/2006/ole">
            <mc:AlternateContent xmlns:mc="http://schemas.openxmlformats.org/markup-compatibility/2006">
              <mc:Choice xmlns:v="urn:schemas-microsoft-com:vml" Requires="v">
                <p:oleObj spid="_x0000_s10292" name="Equation" r:id="rId36" imgW="2146300" imgH="228600" progId="Equation.DSMT4">
                  <p:embed/>
                </p:oleObj>
              </mc:Choice>
              <mc:Fallback>
                <p:oleObj name="Equation" r:id="rId36" imgW="2146300" imgH="228600" progId="Equation.DSMT4">
                  <p:embed/>
                  <p:pic>
                    <p:nvPicPr>
                      <p:cNvPr id="0" name="Object 11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510028" y="2793053"/>
                        <a:ext cx="1840475" cy="219075"/>
                      </a:xfrm>
                      <a:prstGeom prst="rect">
                        <a:avLst/>
                      </a:prstGeom>
                      <a:noFill/>
                    </p:spPr>
                  </p:pic>
                </p:oleObj>
              </mc:Fallback>
            </mc:AlternateContent>
          </a:graphicData>
        </a:graphic>
      </p:graphicFrame>
      <p:sp>
        <p:nvSpPr>
          <p:cNvPr id="4096" name="矩形 4095"/>
          <p:cNvSpPr/>
          <p:nvPr/>
        </p:nvSpPr>
        <p:spPr>
          <a:xfrm>
            <a:off x="7017543" y="3102524"/>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4097" name="矩形 4096"/>
          <p:cNvSpPr/>
          <p:nvPr/>
        </p:nvSpPr>
        <p:spPr>
          <a:xfrm>
            <a:off x="7017543" y="3470663"/>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密文</a:t>
            </a:r>
            <a:endParaRPr lang="zh-CN" altLang="en-US" sz="1600" dirty="0">
              <a:latin typeface="微软雅黑" panose="020B0503020204020204" pitchFamily="34" charset="-122"/>
              <a:ea typeface="微软雅黑" panose="020B0503020204020204" pitchFamily="34" charset="-122"/>
            </a:endParaRPr>
          </a:p>
        </p:txBody>
      </p:sp>
      <p:sp>
        <p:nvSpPr>
          <p:cNvPr id="4098" name="Rectangle 1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0" name="对象 4099"/>
          <p:cNvGraphicFramePr>
            <a:graphicFrameLocks noChangeAspect="1"/>
          </p:cNvGraphicFramePr>
          <p:nvPr>
            <p:extLst>
              <p:ext uri="{D42A27DB-BD31-4B8C-83A1-F6EECF244321}">
                <p14:modId xmlns:p14="http://schemas.microsoft.com/office/powerpoint/2010/main" val="3826630729"/>
              </p:ext>
            </p:extLst>
          </p:nvPr>
        </p:nvGraphicFramePr>
        <p:xfrm>
          <a:off x="7545351" y="3569604"/>
          <a:ext cx="866775" cy="228600"/>
        </p:xfrm>
        <a:graphic>
          <a:graphicData uri="http://schemas.openxmlformats.org/presentationml/2006/ole">
            <mc:AlternateContent xmlns:mc="http://schemas.openxmlformats.org/markup-compatibility/2006">
              <mc:Choice xmlns:v="urn:schemas-microsoft-com:vml" Requires="v">
                <p:oleObj spid="_x0000_s10293" name="Equation" r:id="rId38" imgW="863225" imgH="228501" progId="Equation.DSMT4">
                  <p:embed/>
                </p:oleObj>
              </mc:Choice>
              <mc:Fallback>
                <p:oleObj name="Equation" r:id="rId38" imgW="863225" imgH="228501" progId="Equation.DSMT4">
                  <p:embed/>
                  <p:pic>
                    <p:nvPicPr>
                      <p:cNvPr id="0" name="Object 11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545351" y="3569604"/>
                        <a:ext cx="8667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1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2" name="对象 4101"/>
          <p:cNvGraphicFramePr>
            <a:graphicFrameLocks noChangeAspect="1"/>
          </p:cNvGraphicFramePr>
          <p:nvPr>
            <p:extLst>
              <p:ext uri="{D42A27DB-BD31-4B8C-83A1-F6EECF244321}">
                <p14:modId xmlns:p14="http://schemas.microsoft.com/office/powerpoint/2010/main" val="1658099850"/>
              </p:ext>
            </p:extLst>
          </p:nvPr>
        </p:nvGraphicFramePr>
        <p:xfrm>
          <a:off x="7514391" y="3186481"/>
          <a:ext cx="952500" cy="209550"/>
        </p:xfrm>
        <a:graphic>
          <a:graphicData uri="http://schemas.openxmlformats.org/presentationml/2006/ole">
            <mc:AlternateContent xmlns:mc="http://schemas.openxmlformats.org/markup-compatibility/2006">
              <mc:Choice xmlns:v="urn:schemas-microsoft-com:vml" Requires="v">
                <p:oleObj spid="_x0000_s10294" name="公式" r:id="rId40" imgW="972820" imgH="217351" progId="Equation.3">
                  <p:embed/>
                </p:oleObj>
              </mc:Choice>
              <mc:Fallback>
                <p:oleObj name="公式" r:id="rId40" imgW="972820" imgH="217351" progId="Equation.3">
                  <p:embed/>
                  <p:pic>
                    <p:nvPicPr>
                      <p:cNvPr id="0" name="对象 10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514391" y="3186481"/>
                        <a:ext cx="952500"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1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4" name="对象 4103"/>
          <p:cNvGraphicFramePr>
            <a:graphicFrameLocks noChangeAspect="1"/>
          </p:cNvGraphicFramePr>
          <p:nvPr>
            <p:extLst>
              <p:ext uri="{D42A27DB-BD31-4B8C-83A1-F6EECF244321}">
                <p14:modId xmlns:p14="http://schemas.microsoft.com/office/powerpoint/2010/main" val="1868206095"/>
              </p:ext>
            </p:extLst>
          </p:nvPr>
        </p:nvGraphicFramePr>
        <p:xfrm>
          <a:off x="8467628" y="3199637"/>
          <a:ext cx="895350" cy="219075"/>
        </p:xfrm>
        <a:graphic>
          <a:graphicData uri="http://schemas.openxmlformats.org/presentationml/2006/ole">
            <mc:AlternateContent xmlns:mc="http://schemas.openxmlformats.org/markup-compatibility/2006">
              <mc:Choice xmlns:v="urn:schemas-microsoft-com:vml" Requires="v">
                <p:oleObj spid="_x0000_s10295" name="公式" r:id="rId42" imgW="908594" imgH="217351" progId="Equation.3">
                  <p:embed/>
                </p:oleObj>
              </mc:Choice>
              <mc:Fallback>
                <p:oleObj name="公式" r:id="rId42" imgW="908594" imgH="217351" progId="Equation.3">
                  <p:embed/>
                  <p:pic>
                    <p:nvPicPr>
                      <p:cNvPr id="0" name="对象 11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467628" y="3199637"/>
                        <a:ext cx="89535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 name="矩形 141"/>
          <p:cNvSpPr/>
          <p:nvPr/>
        </p:nvSpPr>
        <p:spPr>
          <a:xfrm>
            <a:off x="9175098" y="4517208"/>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43" name="矩形 142"/>
          <p:cNvSpPr/>
          <p:nvPr/>
        </p:nvSpPr>
        <p:spPr>
          <a:xfrm>
            <a:off x="9175098" y="4914374"/>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44" name="矩形 143"/>
          <p:cNvSpPr/>
          <p:nvPr/>
        </p:nvSpPr>
        <p:spPr>
          <a:xfrm>
            <a:off x="9175098" y="5311540"/>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45" name="矩形 144"/>
          <p:cNvSpPr/>
          <p:nvPr/>
        </p:nvSpPr>
        <p:spPr>
          <a:xfrm>
            <a:off x="9175098" y="5708707"/>
            <a:ext cx="59503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验证</a:t>
            </a:r>
            <a:endParaRPr lang="zh-CN" altLang="en-US" sz="1600" dirty="0">
              <a:latin typeface="微软雅黑" panose="020B0503020204020204" pitchFamily="34" charset="-122"/>
              <a:ea typeface="微软雅黑" panose="020B0503020204020204" pitchFamily="34" charset="-122"/>
            </a:endParaRPr>
          </a:p>
        </p:txBody>
      </p:sp>
      <p:sp>
        <p:nvSpPr>
          <p:cNvPr id="4105" name="Rectangle 1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6" name="对象 4105"/>
          <p:cNvGraphicFramePr>
            <a:graphicFrameLocks noChangeAspect="1"/>
          </p:cNvGraphicFramePr>
          <p:nvPr>
            <p:extLst>
              <p:ext uri="{D42A27DB-BD31-4B8C-83A1-F6EECF244321}">
                <p14:modId xmlns:p14="http://schemas.microsoft.com/office/powerpoint/2010/main" val="2635855441"/>
              </p:ext>
            </p:extLst>
          </p:nvPr>
        </p:nvGraphicFramePr>
        <p:xfrm>
          <a:off x="9759247" y="4535450"/>
          <a:ext cx="981075" cy="228600"/>
        </p:xfrm>
        <a:graphic>
          <a:graphicData uri="http://schemas.openxmlformats.org/presentationml/2006/ole">
            <mc:AlternateContent xmlns:mc="http://schemas.openxmlformats.org/markup-compatibility/2006">
              <mc:Choice xmlns:v="urn:schemas-microsoft-com:vml" Requires="v">
                <p:oleObj spid="_x0000_s10296" name="公式" r:id="rId44" imgW="997428" imgH="230232" progId="Equation.3">
                  <p:embed/>
                </p:oleObj>
              </mc:Choice>
              <mc:Fallback>
                <p:oleObj name="公式" r:id="rId44" imgW="997428" imgH="230232" progId="Equation.3">
                  <p:embed/>
                  <p:pic>
                    <p:nvPicPr>
                      <p:cNvPr id="0" name="对象 11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9759247" y="4535450"/>
                        <a:ext cx="9810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8" name="对象 4107"/>
          <p:cNvGraphicFramePr>
            <a:graphicFrameLocks noChangeAspect="1"/>
          </p:cNvGraphicFramePr>
          <p:nvPr>
            <p:extLst>
              <p:ext uri="{D42A27DB-BD31-4B8C-83A1-F6EECF244321}">
                <p14:modId xmlns:p14="http://schemas.microsoft.com/office/powerpoint/2010/main" val="568889306"/>
              </p:ext>
            </p:extLst>
          </p:nvPr>
        </p:nvGraphicFramePr>
        <p:xfrm>
          <a:off x="10807126" y="4535450"/>
          <a:ext cx="619125" cy="228600"/>
        </p:xfrm>
        <a:graphic>
          <a:graphicData uri="http://schemas.openxmlformats.org/presentationml/2006/ole">
            <mc:AlternateContent xmlns:mc="http://schemas.openxmlformats.org/markup-compatibility/2006">
              <mc:Choice xmlns:v="urn:schemas-microsoft-com:vml" Requires="v">
                <p:oleObj spid="_x0000_s10297" name="公式" r:id="rId46" imgW="627266" imgH="230506" progId="Equation.3">
                  <p:embed/>
                </p:oleObj>
              </mc:Choice>
              <mc:Fallback>
                <p:oleObj name="公式" r:id="rId46" imgW="627266" imgH="230506" progId="Equation.3">
                  <p:embed/>
                  <p:pic>
                    <p:nvPicPr>
                      <p:cNvPr id="0" name="对象 113"/>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807126" y="4535450"/>
                        <a:ext cx="6191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1" name="Rectangle 1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12" name="对象 4111"/>
          <p:cNvGraphicFramePr>
            <a:graphicFrameLocks noChangeAspect="1"/>
          </p:cNvGraphicFramePr>
          <p:nvPr>
            <p:extLst>
              <p:ext uri="{D42A27DB-BD31-4B8C-83A1-F6EECF244321}">
                <p14:modId xmlns:p14="http://schemas.microsoft.com/office/powerpoint/2010/main" val="649555850"/>
              </p:ext>
            </p:extLst>
          </p:nvPr>
        </p:nvGraphicFramePr>
        <p:xfrm>
          <a:off x="9745569" y="4964588"/>
          <a:ext cx="1909401" cy="238125"/>
        </p:xfrm>
        <a:graphic>
          <a:graphicData uri="http://schemas.openxmlformats.org/presentationml/2006/ole">
            <mc:AlternateContent xmlns:mc="http://schemas.openxmlformats.org/markup-compatibility/2006">
              <mc:Choice xmlns:v="urn:schemas-microsoft-com:vml" Requires="v">
                <p:oleObj spid="_x0000_s10298" name="Equation" r:id="rId48" imgW="2222500" imgH="241300" progId="Equation.DSMT4">
                  <p:embed/>
                </p:oleObj>
              </mc:Choice>
              <mc:Fallback>
                <p:oleObj name="Equation" r:id="rId48" imgW="2222500" imgH="241300" progId="Equation.DSMT4">
                  <p:embed/>
                  <p:pic>
                    <p:nvPicPr>
                      <p:cNvPr id="0" name="Object 128"/>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9745569" y="4964588"/>
                        <a:ext cx="1909401" cy="238125"/>
                      </a:xfrm>
                      <a:prstGeom prst="rect">
                        <a:avLst/>
                      </a:prstGeom>
                      <a:noFill/>
                    </p:spPr>
                  </p:pic>
                </p:oleObj>
              </mc:Fallback>
            </mc:AlternateContent>
          </a:graphicData>
        </a:graphic>
      </p:graphicFrame>
      <p:sp>
        <p:nvSpPr>
          <p:cNvPr id="4113" name="Rectangle 1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14" name="对象 4113"/>
          <p:cNvGraphicFramePr>
            <a:graphicFrameLocks noChangeAspect="1"/>
          </p:cNvGraphicFramePr>
          <p:nvPr>
            <p:extLst>
              <p:ext uri="{D42A27DB-BD31-4B8C-83A1-F6EECF244321}">
                <p14:modId xmlns:p14="http://schemas.microsoft.com/office/powerpoint/2010/main" val="2331832743"/>
              </p:ext>
            </p:extLst>
          </p:nvPr>
        </p:nvGraphicFramePr>
        <p:xfrm>
          <a:off x="9712077" y="5382487"/>
          <a:ext cx="923925" cy="209550"/>
        </p:xfrm>
        <a:graphic>
          <a:graphicData uri="http://schemas.openxmlformats.org/presentationml/2006/ole">
            <mc:AlternateContent xmlns:mc="http://schemas.openxmlformats.org/markup-compatibility/2006">
              <mc:Choice xmlns:v="urn:schemas-microsoft-com:vml" Requires="v">
                <p:oleObj spid="_x0000_s10299" name="Equation" r:id="rId50" imgW="965200" imgH="228600" progId="Equation.DSMT4">
                  <p:embed/>
                </p:oleObj>
              </mc:Choice>
              <mc:Fallback>
                <p:oleObj name="Equation" r:id="rId50" imgW="965200" imgH="228600" progId="Equation.DSMT4">
                  <p:embed/>
                  <p:pic>
                    <p:nvPicPr>
                      <p:cNvPr id="0" name="Object 13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9712077" y="5382487"/>
                        <a:ext cx="923925"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Rectangle 1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116" name="对象 4115"/>
          <p:cNvGraphicFramePr>
            <a:graphicFrameLocks noChangeAspect="1"/>
          </p:cNvGraphicFramePr>
          <p:nvPr>
            <p:extLst>
              <p:ext uri="{D42A27DB-BD31-4B8C-83A1-F6EECF244321}">
                <p14:modId xmlns:p14="http://schemas.microsoft.com/office/powerpoint/2010/main" val="3410133887"/>
              </p:ext>
            </p:extLst>
          </p:nvPr>
        </p:nvGraphicFramePr>
        <p:xfrm>
          <a:off x="9741105" y="5761312"/>
          <a:ext cx="1714500" cy="257175"/>
        </p:xfrm>
        <a:graphic>
          <a:graphicData uri="http://schemas.openxmlformats.org/presentationml/2006/ole">
            <mc:AlternateContent xmlns:mc="http://schemas.openxmlformats.org/markup-compatibility/2006">
              <mc:Choice xmlns:v="urn:schemas-microsoft-com:vml" Requires="v">
                <p:oleObj spid="_x0000_s10300" name="Equation" r:id="rId52" imgW="1637589" imgH="253890" progId="Equation.DSMT4">
                  <p:embed/>
                </p:oleObj>
              </mc:Choice>
              <mc:Fallback>
                <p:oleObj name="Equation" r:id="rId52" imgW="1637589" imgH="253890" progId="Equation.DSMT4">
                  <p:embed/>
                  <p:pic>
                    <p:nvPicPr>
                      <p:cNvPr id="0" name="Object 13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9741105" y="5761312"/>
                        <a:ext cx="17145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0" y="1299483"/>
            <a:ext cx="12192000" cy="5558517"/>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 name="文本框 1"/>
          <p:cNvSpPr txBox="1">
            <a:spLocks noChangeArrowheads="1"/>
          </p:cNvSpPr>
          <p:nvPr/>
        </p:nvSpPr>
        <p:spPr bwMode="auto">
          <a:xfrm>
            <a:off x="390064" y="632733"/>
            <a:ext cx="76308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方案</a:t>
            </a:r>
            <a:r>
              <a:rPr lang="zh-CN" altLang="en-US" sz="3200" dirty="0">
                <a:solidFill>
                  <a:srgbClr val="F2F2F2"/>
                </a:solidFill>
                <a:latin typeface="微软雅黑" panose="020B0503020204020204" pitchFamily="34" charset="-122"/>
                <a:ea typeface="微软雅黑" panose="020B0503020204020204" pitchFamily="34" charset="-122"/>
              </a:rPr>
              <a:t>的正确性</a:t>
            </a:r>
          </a:p>
        </p:txBody>
      </p:sp>
      <p:cxnSp>
        <p:nvCxnSpPr>
          <p:cNvPr id="3" name="直接连接符 2"/>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61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24" y="2908058"/>
            <a:ext cx="298132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941" y="2908058"/>
            <a:ext cx="24003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20" y="2908058"/>
            <a:ext cx="49149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58980" y="2037672"/>
            <a:ext cx="4091993" cy="461665"/>
          </a:xfrm>
          <a:prstGeom prst="rect">
            <a:avLst/>
          </a:prstGeom>
        </p:spPr>
        <p:txBody>
          <a:bodyPr wrap="square">
            <a:spAutoFit/>
          </a:bodyPr>
          <a:lstStyle/>
          <a:p>
            <a:r>
              <a:rPr lang="zh-CN" altLang="zh-CN" sz="2400" dirty="0">
                <a:latin typeface="微软雅黑" panose="020B0503020204020204" pitchFamily="34" charset="-122"/>
                <a:ea typeface="微软雅黑" panose="020B0503020204020204" pitchFamily="34" charset="-122"/>
              </a:rPr>
              <a:t>密文能够被正确解密</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543619" y="2041954"/>
            <a:ext cx="2954655" cy="461665"/>
          </a:xfrm>
          <a:prstGeom prst="rect">
            <a:avLst/>
          </a:prstGeom>
        </p:spPr>
        <p:txBody>
          <a:bodyPr wrap="none">
            <a:spAutoFit/>
          </a:bodyPr>
          <a:lstStyle/>
          <a:p>
            <a:r>
              <a:rPr lang="zh-CN" altLang="zh-CN" sz="2400" dirty="0">
                <a:latin typeface="微软雅黑" panose="020B0503020204020204" pitchFamily="34" charset="-122"/>
                <a:ea typeface="微软雅黑" panose="020B0503020204020204" pitchFamily="34" charset="-122"/>
              </a:rPr>
              <a:t>密文能够被正确验证</a:t>
            </a:r>
            <a:endParaRPr lang="zh-CN" altLang="en-US" sz="2400" dirty="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497118" y="1812571"/>
            <a:ext cx="5410196" cy="4334097"/>
          </a:xfrm>
          <a:prstGeom prst="roundRect">
            <a:avLst/>
          </a:prstGeom>
          <a:noFill/>
          <a:ln w="9525" cap="flat" cmpd="sng" algn="ctr">
            <a:solidFill>
              <a:schemeClr val="tx1"/>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1" name="圆角矩形 10"/>
          <p:cNvSpPr/>
          <p:nvPr/>
        </p:nvSpPr>
        <p:spPr bwMode="auto">
          <a:xfrm>
            <a:off x="6120894" y="1812571"/>
            <a:ext cx="5410196" cy="4334097"/>
          </a:xfrm>
          <a:prstGeom prst="roundRect">
            <a:avLst/>
          </a:prstGeom>
          <a:noFill/>
          <a:ln w="9525" cap="flat" cmpd="sng" algn="ctr">
            <a:solidFill>
              <a:schemeClr val="tx1"/>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261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497117" y="632733"/>
            <a:ext cx="787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性能分析及仿真结果</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4" name="直接连接符 3"/>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aphicFrame>
        <p:nvGraphicFramePr>
          <p:cNvPr id="5" name="表格 4"/>
          <p:cNvGraphicFramePr>
            <a:graphicFrameLocks noGrp="1"/>
          </p:cNvGraphicFramePr>
          <p:nvPr>
            <p:extLst>
              <p:ext uri="{D42A27DB-BD31-4B8C-83A1-F6EECF244321}">
                <p14:modId xmlns:p14="http://schemas.microsoft.com/office/powerpoint/2010/main" val="729319513"/>
              </p:ext>
            </p:extLst>
          </p:nvPr>
        </p:nvGraphicFramePr>
        <p:xfrm>
          <a:off x="308432" y="2423887"/>
          <a:ext cx="11485391" cy="3439886"/>
        </p:xfrm>
        <a:graphic>
          <a:graphicData uri="http://schemas.openxmlformats.org/drawingml/2006/table">
            <a:tbl>
              <a:tblPr firstRow="1" firstCol="1" bandRow="1">
                <a:tableStyleId>{93296810-A885-4BE3-A3E7-6D5BEEA58F35}</a:tableStyleId>
              </a:tblPr>
              <a:tblGrid>
                <a:gridCol w="2057396"/>
                <a:gridCol w="1407886"/>
                <a:gridCol w="1508113"/>
                <a:gridCol w="1371143"/>
                <a:gridCol w="1611695"/>
                <a:gridCol w="1891340"/>
                <a:gridCol w="1637818"/>
              </a:tblGrid>
              <a:tr h="842633">
                <a:tc>
                  <a:txBody>
                    <a:bodyPr/>
                    <a:lstStyle/>
                    <a:p>
                      <a:pPr indent="266700" algn="ctr">
                        <a:lnSpc>
                          <a:spcPct val="120000"/>
                        </a:lnSpc>
                        <a:spcAft>
                          <a:spcPts val="0"/>
                        </a:spcAft>
                      </a:pPr>
                      <a:r>
                        <a:rPr lang="zh-CN" sz="1800" kern="100" dirty="0">
                          <a:effectLst/>
                        </a:rPr>
                        <a:t>方案</a:t>
                      </a:r>
                      <a:endParaRPr lang="zh-CN" sz="2200" kern="100" dirty="0">
                        <a:effectLst/>
                        <a:latin typeface="Times New Roman"/>
                        <a:ea typeface="宋体"/>
                      </a:endParaRPr>
                    </a:p>
                  </a:txBody>
                  <a:tcPr marL="120396" marR="120396" marT="0" marB="0" anchor="ctr"/>
                </a:tc>
                <a:tc>
                  <a:txBody>
                    <a:bodyPr/>
                    <a:lstStyle/>
                    <a:p>
                      <a:pPr indent="127000" algn="ctr">
                        <a:lnSpc>
                          <a:spcPct val="120000"/>
                        </a:lnSpc>
                        <a:spcAft>
                          <a:spcPts val="0"/>
                        </a:spcAft>
                      </a:pPr>
                      <a:r>
                        <a:rPr lang="zh-CN" sz="1800" kern="100">
                          <a:effectLst/>
                        </a:rPr>
                        <a:t>预运算</a:t>
                      </a:r>
                      <a:endParaRPr lang="zh-CN" sz="2200" kern="100">
                        <a:effectLst/>
                        <a:latin typeface="Times New Roman"/>
                        <a:ea typeface="宋体"/>
                      </a:endParaRPr>
                    </a:p>
                  </a:txBody>
                  <a:tcPr marL="120396" marR="120396" marT="0" marB="0" anchor="ctr"/>
                </a:tc>
                <a:tc>
                  <a:txBody>
                    <a:bodyPr/>
                    <a:lstStyle/>
                    <a:p>
                      <a:pPr indent="127000" algn="ctr">
                        <a:lnSpc>
                          <a:spcPct val="120000"/>
                        </a:lnSpc>
                        <a:spcAft>
                          <a:spcPts val="0"/>
                        </a:spcAft>
                      </a:pPr>
                      <a:r>
                        <a:rPr lang="zh-CN" sz="1800" kern="100">
                          <a:effectLst/>
                        </a:rPr>
                        <a:t>签密</a:t>
                      </a:r>
                      <a:endParaRPr lang="zh-CN" sz="2200" kern="100">
                        <a:effectLst/>
                        <a:latin typeface="Times New Roman"/>
                        <a:ea typeface="宋体"/>
                      </a:endParaRPr>
                    </a:p>
                  </a:txBody>
                  <a:tcPr marL="120396" marR="120396" marT="0" marB="0" anchor="ctr"/>
                </a:tc>
                <a:tc>
                  <a:txBody>
                    <a:bodyPr/>
                    <a:lstStyle/>
                    <a:p>
                      <a:pPr indent="127000" algn="ctr">
                        <a:lnSpc>
                          <a:spcPct val="120000"/>
                        </a:lnSpc>
                        <a:spcAft>
                          <a:spcPts val="0"/>
                        </a:spcAft>
                      </a:pPr>
                      <a:r>
                        <a:rPr lang="zh-CN" sz="1800" kern="100" dirty="0">
                          <a:effectLst/>
                        </a:rPr>
                        <a:t>解签密</a:t>
                      </a:r>
                      <a:endParaRPr lang="zh-CN" sz="2200" kern="100" dirty="0">
                        <a:effectLst/>
                        <a:latin typeface="Times New Roman"/>
                        <a:ea typeface="宋体"/>
                      </a:endParaRPr>
                    </a:p>
                  </a:txBody>
                  <a:tcPr marL="120396" marR="120396" marT="0" marB="0" anchor="ctr"/>
                </a:tc>
                <a:tc>
                  <a:txBody>
                    <a:bodyPr/>
                    <a:lstStyle/>
                    <a:p>
                      <a:pPr indent="127000" algn="ctr">
                        <a:lnSpc>
                          <a:spcPct val="120000"/>
                        </a:lnSpc>
                        <a:spcAft>
                          <a:spcPts val="0"/>
                        </a:spcAft>
                      </a:pPr>
                      <a:r>
                        <a:rPr lang="zh-CN" sz="1800" kern="100">
                          <a:effectLst/>
                        </a:rPr>
                        <a:t>密文匿名</a:t>
                      </a:r>
                      <a:endParaRPr lang="zh-CN" sz="2200" kern="100">
                        <a:effectLst/>
                        <a:latin typeface="Times New Roman"/>
                        <a:ea typeface="宋体"/>
                      </a:endParaRPr>
                    </a:p>
                  </a:txBody>
                  <a:tcPr marL="120396" marR="120396" marT="0" marB="0" anchor="ctr"/>
                </a:tc>
                <a:tc>
                  <a:txBody>
                    <a:bodyPr/>
                    <a:lstStyle/>
                    <a:p>
                      <a:pPr indent="127000" algn="ctr">
                        <a:lnSpc>
                          <a:spcPct val="120000"/>
                        </a:lnSpc>
                        <a:spcAft>
                          <a:spcPts val="0"/>
                        </a:spcAft>
                      </a:pPr>
                      <a:r>
                        <a:rPr lang="zh-CN" sz="1800" kern="100" dirty="0">
                          <a:effectLst/>
                        </a:rPr>
                        <a:t>密码系统</a:t>
                      </a:r>
                      <a:endParaRPr lang="zh-CN" sz="2200" kern="100" dirty="0">
                        <a:effectLst/>
                        <a:latin typeface="Times New Roman"/>
                        <a:ea typeface="宋体"/>
                      </a:endParaRPr>
                    </a:p>
                  </a:txBody>
                  <a:tcPr marL="120396" marR="120396" marT="0" marB="0" anchor="ctr"/>
                </a:tc>
                <a:tc>
                  <a:txBody>
                    <a:bodyPr/>
                    <a:lstStyle/>
                    <a:p>
                      <a:pPr indent="127000" algn="ctr">
                        <a:lnSpc>
                          <a:spcPct val="120000"/>
                        </a:lnSpc>
                        <a:spcAft>
                          <a:spcPts val="0"/>
                        </a:spcAft>
                      </a:pPr>
                      <a:r>
                        <a:rPr lang="zh-CN" sz="1800" kern="100" dirty="0">
                          <a:effectLst/>
                        </a:rPr>
                        <a:t>系统参数</a:t>
                      </a:r>
                      <a:endParaRPr lang="zh-CN" sz="2200" kern="100" dirty="0">
                        <a:effectLst/>
                        <a:latin typeface="Times New Roman"/>
                        <a:ea typeface="宋体"/>
                      </a:endParaRPr>
                    </a:p>
                  </a:txBody>
                  <a:tcPr marL="120396" marR="120396" marT="0" marB="0" anchor="ctr"/>
                </a:tc>
              </a:tr>
              <a:tr h="865751">
                <a:tc>
                  <a:txBody>
                    <a:bodyPr/>
                    <a:lstStyle/>
                    <a:p>
                      <a:pPr indent="127000" algn="ctr">
                        <a:lnSpc>
                          <a:spcPct val="120000"/>
                        </a:lnSpc>
                        <a:spcAft>
                          <a:spcPts val="0"/>
                        </a:spcAft>
                      </a:pPr>
                      <a:r>
                        <a:rPr lang="zh-CN" sz="1800" kern="100">
                          <a:effectLst/>
                        </a:rPr>
                        <a:t>文献</a:t>
                      </a:r>
                      <a:r>
                        <a:rPr lang="en-US" sz="1800" kern="100">
                          <a:effectLst/>
                        </a:rPr>
                        <a:t>[34]</a:t>
                      </a:r>
                      <a:r>
                        <a:rPr lang="zh-CN" sz="1800" kern="100">
                          <a:effectLst/>
                        </a:rPr>
                        <a:t>方案</a:t>
                      </a:r>
                      <a:endParaRPr lang="zh-CN" sz="2200" kern="100">
                        <a:effectLst/>
                        <a:latin typeface="Times New Roman"/>
                        <a:ea typeface="宋体"/>
                      </a:endParaRPr>
                    </a:p>
                  </a:txBody>
                  <a:tcPr marL="120396" marR="120396" marT="0" marB="0" anchor="ctr"/>
                </a:tc>
                <a:tc>
                  <a:txBody>
                    <a:bodyPr/>
                    <a:lstStyle/>
                    <a:p>
                      <a:pPr marR="24130" indent="13335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1</a:t>
                      </a:r>
                      <a:r>
                        <a:rPr lang="en-US" sz="1800" i="1" kern="100" dirty="0">
                          <a:effectLst/>
                          <a:latin typeface="Times New Roman" panose="02020603050405020304" pitchFamily="18" charset="0"/>
                          <a:cs typeface="Times New Roman" panose="02020603050405020304" pitchFamily="18" charset="0"/>
                        </a:rPr>
                        <a:t>P</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1</a:t>
                      </a:r>
                      <a:r>
                        <a:rPr lang="en-US" sz="1800" i="1" kern="100" dirty="0">
                          <a:effectLst/>
                          <a:latin typeface="Times New Roman" panose="02020603050405020304" pitchFamily="18" charset="0"/>
                          <a:cs typeface="Times New Roman" panose="02020603050405020304" pitchFamily="18" charset="0"/>
                        </a:rPr>
                        <a:t>P</a:t>
                      </a:r>
                      <a:r>
                        <a:rPr lang="en-US" sz="1800" kern="100" dirty="0">
                          <a:effectLst/>
                          <a:latin typeface="Times New Roman" panose="02020603050405020304" pitchFamily="18" charset="0"/>
                          <a:cs typeface="Times New Roman" panose="02020603050405020304" pitchFamily="18" charset="0"/>
                        </a:rPr>
                        <a:t>+0</a:t>
                      </a:r>
                      <a:r>
                        <a:rPr lang="en-US" sz="1800" i="1" kern="100" dirty="0">
                          <a:effectLst/>
                          <a:latin typeface="Times New Roman" panose="02020603050405020304" pitchFamily="18" charset="0"/>
                          <a:cs typeface="Times New Roman" panose="02020603050405020304" pitchFamily="18" charset="0"/>
                        </a:rPr>
                        <a:t>e</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2</a:t>
                      </a:r>
                      <a:r>
                        <a:rPr lang="en-US" sz="1800" i="1" kern="100" dirty="0">
                          <a:effectLst/>
                          <a:latin typeface="Times New Roman" panose="02020603050405020304" pitchFamily="18" charset="0"/>
                          <a:cs typeface="Times New Roman" panose="02020603050405020304" pitchFamily="18" charset="0"/>
                        </a:rPr>
                        <a:t>P</a:t>
                      </a:r>
                      <a:r>
                        <a:rPr lang="en-US" sz="1800" kern="100" dirty="0">
                          <a:effectLst/>
                          <a:latin typeface="Times New Roman" panose="02020603050405020304" pitchFamily="18" charset="0"/>
                          <a:cs typeface="Times New Roman" panose="02020603050405020304" pitchFamily="18" charset="0"/>
                        </a:rPr>
                        <a:t>+1</a:t>
                      </a:r>
                      <a:r>
                        <a:rPr lang="en-US" sz="1800" i="1" kern="100" dirty="0">
                          <a:effectLst/>
                          <a:latin typeface="Times New Roman" panose="02020603050405020304" pitchFamily="18" charset="0"/>
                          <a:cs typeface="Times New Roman" panose="02020603050405020304" pitchFamily="18" charset="0"/>
                        </a:rPr>
                        <a:t>e</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zh-CN" sz="1800" kern="100" dirty="0">
                          <a:effectLst/>
                        </a:rPr>
                        <a:t>不满足</a:t>
                      </a:r>
                      <a:endParaRPr lang="zh-CN" sz="2200" kern="100" dirty="0">
                        <a:effectLst/>
                        <a:latin typeface="Times New Roman"/>
                        <a:ea typeface="宋体"/>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CLPKC-IDPKC</a:t>
                      </a:r>
                      <a:endParaRPr lang="zh-CN" sz="2200"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zh-CN" sz="1800" kern="100" dirty="0">
                          <a:effectLst/>
                        </a:rPr>
                        <a:t>相同</a:t>
                      </a:r>
                      <a:endParaRPr lang="zh-CN" sz="2200" kern="100" dirty="0">
                        <a:effectLst/>
                        <a:latin typeface="Times New Roman"/>
                        <a:ea typeface="宋体"/>
                      </a:endParaRPr>
                    </a:p>
                  </a:txBody>
                  <a:tcPr marL="120396" marR="120396" marT="0" marB="0" anchor="ctr"/>
                </a:tc>
              </a:tr>
              <a:tr h="865751">
                <a:tc>
                  <a:txBody>
                    <a:bodyPr/>
                    <a:lstStyle/>
                    <a:p>
                      <a:pPr indent="127000" algn="ctr">
                        <a:lnSpc>
                          <a:spcPct val="120000"/>
                        </a:lnSpc>
                        <a:spcAft>
                          <a:spcPts val="0"/>
                        </a:spcAft>
                      </a:pPr>
                      <a:r>
                        <a:rPr lang="zh-CN" sz="1800" kern="100">
                          <a:effectLst/>
                        </a:rPr>
                        <a:t>文献</a:t>
                      </a:r>
                      <a:r>
                        <a:rPr lang="en-US" sz="1800" kern="100">
                          <a:effectLst/>
                        </a:rPr>
                        <a:t>[35]</a:t>
                      </a:r>
                      <a:r>
                        <a:rPr lang="zh-CN" sz="1800" kern="100">
                          <a:effectLst/>
                        </a:rPr>
                        <a:t>方案</a:t>
                      </a:r>
                      <a:endParaRPr lang="zh-CN" sz="2200" kern="100">
                        <a:effectLst/>
                        <a:latin typeface="Times New Roman"/>
                        <a:ea typeface="宋体"/>
                      </a:endParaRPr>
                    </a:p>
                  </a:txBody>
                  <a:tcPr marL="120396" marR="120396" marT="0" marB="0" anchor="ctr"/>
                </a:tc>
                <a:tc>
                  <a:txBody>
                    <a:bodyPr/>
                    <a:lstStyle/>
                    <a:p>
                      <a:pPr marR="24130" indent="13335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0</a:t>
                      </a:r>
                      <a:r>
                        <a:rPr lang="en-US" sz="1800" i="1" kern="100" dirty="0">
                          <a:effectLst/>
                          <a:latin typeface="Times New Roman" panose="02020603050405020304" pitchFamily="18" charset="0"/>
                          <a:cs typeface="Times New Roman" panose="02020603050405020304" pitchFamily="18" charset="0"/>
                        </a:rPr>
                        <a:t>P</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0</a:t>
                      </a:r>
                      <a:r>
                        <a:rPr lang="en-US" sz="1800" i="1" kern="100" dirty="0">
                          <a:effectLst/>
                          <a:latin typeface="Times New Roman" panose="02020603050405020304" pitchFamily="18" charset="0"/>
                          <a:cs typeface="Times New Roman" panose="02020603050405020304" pitchFamily="18" charset="0"/>
                        </a:rPr>
                        <a:t>P</a:t>
                      </a:r>
                      <a:r>
                        <a:rPr lang="en-US" sz="1800" kern="100" dirty="0">
                          <a:effectLst/>
                          <a:latin typeface="Times New Roman" panose="02020603050405020304" pitchFamily="18" charset="0"/>
                          <a:cs typeface="Times New Roman" panose="02020603050405020304" pitchFamily="18" charset="0"/>
                        </a:rPr>
                        <a:t>+0</a:t>
                      </a:r>
                      <a:r>
                        <a:rPr lang="en-US" sz="1800" i="1" kern="100" dirty="0">
                          <a:effectLst/>
                          <a:latin typeface="Times New Roman" panose="02020603050405020304" pitchFamily="18" charset="0"/>
                          <a:cs typeface="Times New Roman" panose="02020603050405020304" pitchFamily="18" charset="0"/>
                        </a:rPr>
                        <a:t>e</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2</a:t>
                      </a:r>
                      <a:r>
                        <a:rPr lang="en-US" sz="1800" i="1" kern="100" dirty="0">
                          <a:effectLst/>
                          <a:latin typeface="Times New Roman" panose="02020603050405020304" pitchFamily="18" charset="0"/>
                          <a:cs typeface="Times New Roman" panose="02020603050405020304" pitchFamily="18" charset="0"/>
                        </a:rPr>
                        <a:t>P</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zh-CN" sz="1800" kern="100" dirty="0">
                          <a:effectLst/>
                        </a:rPr>
                        <a:t>满足</a:t>
                      </a:r>
                      <a:endParaRPr lang="zh-CN" sz="2200" kern="100" dirty="0">
                        <a:effectLst/>
                        <a:latin typeface="Times New Roman"/>
                        <a:ea typeface="宋体"/>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CLPKC-TPKC</a:t>
                      </a:r>
                      <a:endParaRPr lang="zh-CN" sz="2200"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zh-CN" sz="1800" kern="100" dirty="0">
                          <a:effectLst/>
                        </a:rPr>
                        <a:t>不同</a:t>
                      </a:r>
                      <a:endParaRPr lang="zh-CN" sz="2200" kern="100" dirty="0">
                        <a:effectLst/>
                        <a:latin typeface="Times New Roman"/>
                        <a:ea typeface="宋体"/>
                      </a:endParaRPr>
                    </a:p>
                  </a:txBody>
                  <a:tcPr marL="120396" marR="120396" marT="0" marB="0" anchor="ctr"/>
                </a:tc>
              </a:tr>
              <a:tr h="865751">
                <a:tc>
                  <a:txBody>
                    <a:bodyPr/>
                    <a:lstStyle/>
                    <a:p>
                      <a:pPr indent="127000" algn="ctr">
                        <a:lnSpc>
                          <a:spcPct val="120000"/>
                        </a:lnSpc>
                        <a:spcAft>
                          <a:spcPts val="0"/>
                        </a:spcAft>
                      </a:pPr>
                      <a:r>
                        <a:rPr lang="zh-CN" sz="1800" kern="100" dirty="0">
                          <a:effectLst/>
                        </a:rPr>
                        <a:t>提出的方案</a:t>
                      </a:r>
                      <a:endParaRPr lang="zh-CN" sz="2200" kern="100" dirty="0">
                        <a:effectLst/>
                        <a:latin typeface="Times New Roman"/>
                        <a:ea typeface="宋体"/>
                      </a:endParaRPr>
                    </a:p>
                  </a:txBody>
                  <a:tcPr marL="120396" marR="120396" marT="0" marB="0" anchor="ctr"/>
                </a:tc>
                <a:tc>
                  <a:txBody>
                    <a:bodyPr/>
                    <a:lstStyle/>
                    <a:p>
                      <a:pPr marR="24130" indent="13335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1</a:t>
                      </a:r>
                      <a:r>
                        <a:rPr lang="en-US" sz="1800" b="0" i="1" kern="100" dirty="0">
                          <a:effectLst/>
                          <a:latin typeface="Times New Roman" panose="02020603050405020304" pitchFamily="18" charset="0"/>
                          <a:cs typeface="Times New Roman" panose="02020603050405020304" pitchFamily="18" charset="0"/>
                        </a:rPr>
                        <a:t>P</a:t>
                      </a:r>
                      <a:endParaRPr lang="zh-CN" sz="2200" b="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1</a:t>
                      </a:r>
                      <a:r>
                        <a:rPr lang="en-US" sz="1800" i="1" kern="100" dirty="0">
                          <a:effectLst/>
                          <a:latin typeface="Times New Roman" panose="02020603050405020304" pitchFamily="18" charset="0"/>
                          <a:cs typeface="Times New Roman" panose="02020603050405020304" pitchFamily="18" charset="0"/>
                        </a:rPr>
                        <a:t>P</a:t>
                      </a:r>
                      <a:r>
                        <a:rPr lang="en-US" sz="1800" kern="100" dirty="0">
                          <a:effectLst/>
                          <a:latin typeface="Times New Roman" panose="02020603050405020304" pitchFamily="18" charset="0"/>
                          <a:cs typeface="Times New Roman" panose="02020603050405020304" pitchFamily="18" charset="0"/>
                        </a:rPr>
                        <a:t>+1</a:t>
                      </a:r>
                      <a:r>
                        <a:rPr lang="en-US" sz="1800" i="1" kern="100" dirty="0">
                          <a:effectLst/>
                          <a:latin typeface="Times New Roman" panose="02020603050405020304" pitchFamily="18" charset="0"/>
                          <a:cs typeface="Times New Roman" panose="02020603050405020304" pitchFamily="18" charset="0"/>
                        </a:rPr>
                        <a:t>e</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2</a:t>
                      </a:r>
                      <a:r>
                        <a:rPr lang="en-US" sz="1800" i="1" kern="100" dirty="0">
                          <a:effectLst/>
                          <a:latin typeface="Times New Roman" panose="02020603050405020304" pitchFamily="18" charset="0"/>
                          <a:cs typeface="Times New Roman" panose="02020603050405020304" pitchFamily="18" charset="0"/>
                        </a:rPr>
                        <a:t>P</a:t>
                      </a:r>
                      <a:r>
                        <a:rPr lang="en-US" sz="1800" kern="100" dirty="0">
                          <a:effectLst/>
                          <a:latin typeface="Times New Roman" panose="02020603050405020304" pitchFamily="18" charset="0"/>
                          <a:cs typeface="Times New Roman" panose="02020603050405020304" pitchFamily="18" charset="0"/>
                        </a:rPr>
                        <a:t>+1</a:t>
                      </a:r>
                      <a:r>
                        <a:rPr lang="en-US" sz="1800" i="1" kern="100" dirty="0">
                          <a:effectLst/>
                          <a:latin typeface="Times New Roman" panose="02020603050405020304" pitchFamily="18" charset="0"/>
                          <a:cs typeface="Times New Roman" panose="02020603050405020304" pitchFamily="18" charset="0"/>
                        </a:rPr>
                        <a:t>e</a:t>
                      </a:r>
                      <a:endParaRPr lang="zh-CN" sz="2200" i="1"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zh-CN" sz="1800" kern="100" dirty="0">
                          <a:effectLst/>
                        </a:rPr>
                        <a:t>满足</a:t>
                      </a:r>
                      <a:endParaRPr lang="zh-CN" sz="2200" kern="100" dirty="0">
                        <a:effectLst/>
                        <a:latin typeface="Times New Roman"/>
                        <a:ea typeface="宋体"/>
                      </a:endParaRPr>
                    </a:p>
                  </a:txBody>
                  <a:tcPr marL="120396" marR="120396" marT="0" marB="0" anchor="ctr"/>
                </a:tc>
                <a:tc>
                  <a:txBody>
                    <a:bodyPr/>
                    <a:lstStyle/>
                    <a:p>
                      <a:pPr indent="127000" algn="ctr">
                        <a:lnSpc>
                          <a:spcPct val="120000"/>
                        </a:lnSpc>
                        <a:spcAft>
                          <a:spcPts val="0"/>
                        </a:spcAft>
                      </a:pPr>
                      <a:r>
                        <a:rPr lang="en-US" sz="1800" kern="100" dirty="0">
                          <a:effectLst/>
                          <a:latin typeface="Times New Roman" panose="02020603050405020304" pitchFamily="18" charset="0"/>
                          <a:cs typeface="Times New Roman" panose="02020603050405020304" pitchFamily="18" charset="0"/>
                        </a:rPr>
                        <a:t>IDPKC-CLPKC</a:t>
                      </a:r>
                      <a:endParaRPr lang="zh-CN" sz="2200" kern="100" dirty="0">
                        <a:effectLst/>
                        <a:latin typeface="Times New Roman" panose="02020603050405020304" pitchFamily="18" charset="0"/>
                        <a:ea typeface="宋体"/>
                        <a:cs typeface="Times New Roman" panose="02020603050405020304" pitchFamily="18" charset="0"/>
                      </a:endParaRPr>
                    </a:p>
                  </a:txBody>
                  <a:tcPr marL="120396" marR="120396" marT="0" marB="0" anchor="ctr"/>
                </a:tc>
                <a:tc>
                  <a:txBody>
                    <a:bodyPr/>
                    <a:lstStyle/>
                    <a:p>
                      <a:pPr indent="127000" algn="ctr">
                        <a:lnSpc>
                          <a:spcPct val="120000"/>
                        </a:lnSpc>
                        <a:spcAft>
                          <a:spcPts val="0"/>
                        </a:spcAft>
                      </a:pPr>
                      <a:r>
                        <a:rPr lang="zh-CN" sz="1800" kern="100" dirty="0">
                          <a:effectLst/>
                        </a:rPr>
                        <a:t>不同</a:t>
                      </a:r>
                      <a:endParaRPr lang="zh-CN" sz="2200" kern="100" dirty="0">
                        <a:effectLst/>
                        <a:latin typeface="Times New Roman"/>
                        <a:ea typeface="宋体"/>
                      </a:endParaRPr>
                    </a:p>
                  </a:txBody>
                  <a:tcPr marL="120396" marR="120396" marT="0" marB="0" anchor="ctr"/>
                </a:tc>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97310714"/>
              </p:ext>
            </p:extLst>
          </p:nvPr>
        </p:nvGraphicFramePr>
        <p:xfrm>
          <a:off x="1276699" y="1532397"/>
          <a:ext cx="9949769" cy="5325603"/>
        </p:xfrm>
        <a:graphic>
          <a:graphicData uri="http://schemas.openxmlformats.org/presentationml/2006/ole">
            <mc:AlternateContent xmlns:mc="http://schemas.openxmlformats.org/markup-compatibility/2006">
              <mc:Choice xmlns:v="urn:schemas-microsoft-com:vml" Requires="v">
                <p:oleObj spid="_x0000_s5204" name="工作表" r:id="rId3" imgW="4133672" imgH="2219364" progId="Excel.Sheet.8">
                  <p:embed/>
                </p:oleObj>
              </mc:Choice>
              <mc:Fallback>
                <p:oleObj name="工作表" r:id="rId3" imgW="4133672" imgH="2219364" progId="Excel.Sheet.8">
                  <p:embed/>
                  <p:pic>
                    <p:nvPicPr>
                      <p:cNvPr id="0" name="Object 4"/>
                      <p:cNvPicPr>
                        <a:picLocks noChangeAspect="1" noChangeArrowheads="1"/>
                      </p:cNvPicPr>
                      <p:nvPr/>
                    </p:nvPicPr>
                    <p:blipFill>
                      <a:blip r:embed="rId4"/>
                      <a:srcRect/>
                      <a:stretch>
                        <a:fillRect/>
                      </a:stretch>
                    </p:blipFill>
                    <p:spPr bwMode="auto">
                      <a:xfrm>
                        <a:off x="1276699" y="1532397"/>
                        <a:ext cx="9949769" cy="532560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649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ntr" presetSubtype="8"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97117" y="632733"/>
            <a:ext cx="787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安全性分析</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 name="直接连接符 2"/>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pSp>
        <p:nvGrpSpPr>
          <p:cNvPr id="10" name="组合 9"/>
          <p:cNvGrpSpPr/>
          <p:nvPr/>
        </p:nvGrpSpPr>
        <p:grpSpPr>
          <a:xfrm>
            <a:off x="795429" y="1543374"/>
            <a:ext cx="827577" cy="827577"/>
            <a:chOff x="795430" y="2015715"/>
            <a:chExt cx="827577" cy="827577"/>
          </a:xfrm>
        </p:grpSpPr>
        <p:sp>
          <p:nvSpPr>
            <p:cNvPr id="11" name="Oval 5"/>
            <p:cNvSpPr/>
            <p:nvPr/>
          </p:nvSpPr>
          <p:spPr>
            <a:xfrm>
              <a:off x="795430" y="2015715"/>
              <a:ext cx="827577" cy="827577"/>
            </a:xfrm>
            <a:prstGeom prst="ellipse">
              <a:avLst/>
            </a:prstGeom>
            <a:solidFill>
              <a:srgbClr val="3592BE"/>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solidFill>
                  <a:schemeClr val="bg1"/>
                </a:solidFill>
                <a:effectLst>
                  <a:outerShdw blurRad="38100" dist="38100" dir="2700000" algn="tl">
                    <a:srgbClr val="000000">
                      <a:alpha val="43137"/>
                    </a:srgbClr>
                  </a:outerShdw>
                </a:effectLst>
                <a:latin typeface="DIN-BoldItalic" pitchFamily="50" charset="0"/>
              </a:endParaRPr>
            </a:p>
          </p:txBody>
        </p:sp>
        <p:grpSp>
          <p:nvGrpSpPr>
            <p:cNvPr id="12" name="Group 37"/>
            <p:cNvGrpSpPr/>
            <p:nvPr/>
          </p:nvGrpSpPr>
          <p:grpSpPr>
            <a:xfrm>
              <a:off x="1034726" y="2248797"/>
              <a:ext cx="379493" cy="331676"/>
              <a:chOff x="8296275" y="8293096"/>
              <a:chExt cx="1385888" cy="1211261"/>
            </a:xfrm>
            <a:solidFill>
              <a:schemeClr val="bg1"/>
            </a:solidFill>
            <a:effectLst/>
          </p:grpSpPr>
          <p:sp>
            <p:nvSpPr>
              <p:cNvPr id="13"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5" name="组合 14"/>
          <p:cNvGrpSpPr/>
          <p:nvPr/>
        </p:nvGrpSpPr>
        <p:grpSpPr>
          <a:xfrm>
            <a:off x="795430" y="4423208"/>
            <a:ext cx="827577" cy="827577"/>
            <a:chOff x="795430" y="3267551"/>
            <a:chExt cx="827577" cy="827577"/>
          </a:xfrm>
        </p:grpSpPr>
        <p:sp>
          <p:nvSpPr>
            <p:cNvPr id="16" name="Oval 10"/>
            <p:cNvSpPr/>
            <p:nvPr/>
          </p:nvSpPr>
          <p:spPr>
            <a:xfrm>
              <a:off x="795430" y="3267551"/>
              <a:ext cx="827577" cy="827577"/>
            </a:xfrm>
            <a:prstGeom prst="ellipse">
              <a:avLst/>
            </a:prstGeom>
            <a:solidFill>
              <a:schemeClr val="accent2"/>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solidFill>
                  <a:schemeClr val="bg1"/>
                </a:solidFill>
                <a:effectLst>
                  <a:outerShdw blurRad="38100" dist="38100" dir="2700000" algn="tl">
                    <a:srgbClr val="000000">
                      <a:alpha val="43137"/>
                    </a:srgbClr>
                  </a:outerShdw>
                </a:effectLst>
                <a:latin typeface="DIN-BoldItalic" pitchFamily="50" charset="0"/>
              </a:endParaRPr>
            </a:p>
          </p:txBody>
        </p:sp>
        <p:sp>
          <p:nvSpPr>
            <p:cNvPr id="17" name="Freeform 22"/>
            <p:cNvSpPr>
              <a:spLocks noEditPoints="1"/>
            </p:cNvSpPr>
            <p:nvPr/>
          </p:nvSpPr>
          <p:spPr bwMode="auto">
            <a:xfrm>
              <a:off x="1035378" y="3528673"/>
              <a:ext cx="378189" cy="272557"/>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grpSp>
      <p:sp>
        <p:nvSpPr>
          <p:cNvPr id="18" name="TextBox 224"/>
          <p:cNvSpPr txBox="1"/>
          <p:nvPr/>
        </p:nvSpPr>
        <p:spPr>
          <a:xfrm>
            <a:off x="1685800" y="1936909"/>
            <a:ext cx="9948182" cy="2369880"/>
          </a:xfrm>
          <a:prstGeom prst="rect">
            <a:avLst/>
          </a:prstGeom>
          <a:noFill/>
        </p:spPr>
        <p:txBody>
          <a:bodyPr wrap="square" rtlCol="0">
            <a:spAutoFit/>
          </a:bodyPr>
          <a:lstStyle/>
          <a:p>
            <a:pPr>
              <a:lnSpc>
                <a:spcPct val="130000"/>
              </a:lnSpc>
              <a:spcBef>
                <a:spcPts val="600"/>
              </a:spcBef>
            </a:pPr>
            <a:r>
              <a:rPr lang="en-US" altLang="zh-CN" sz="2200" dirty="0" smtClean="0">
                <a:solidFill>
                  <a:schemeClr val="bg1"/>
                </a:solidFill>
                <a:latin typeface="+mn-ea"/>
              </a:rPr>
              <a:t>    </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en-US" sz="2200" dirty="0">
                <a:solidFill>
                  <a:schemeClr val="bg1"/>
                </a:solidFill>
                <a:latin typeface="+mn-ea"/>
              </a:rPr>
              <a:t>异构签密的机密性主要考虑两类攻击</a:t>
            </a:r>
            <a:r>
              <a:rPr lang="zh-CN" altLang="en-US" sz="2200" dirty="0" smtClean="0">
                <a:solidFill>
                  <a:schemeClr val="bg1"/>
                </a:solidFill>
                <a:latin typeface="+mn-ea"/>
              </a:rPr>
              <a:t>者</a:t>
            </a:r>
            <a:r>
              <a:rPr lang="en-US" altLang="zh-CN" sz="2200" i="1" dirty="0" err="1" smtClean="0">
                <a:solidFill>
                  <a:schemeClr val="bg1"/>
                </a:solidFill>
                <a:latin typeface="+mn-ea"/>
              </a:rPr>
              <a:t>A</a:t>
            </a:r>
            <a:r>
              <a:rPr lang="en-US" altLang="zh-CN" sz="1200" dirty="0" err="1" smtClean="0">
                <a:solidFill>
                  <a:schemeClr val="bg1"/>
                </a:solidFill>
                <a:latin typeface="+mn-ea"/>
              </a:rPr>
              <a:t>Ⅰ</a:t>
            </a:r>
            <a:r>
              <a:rPr lang="zh-CN" altLang="en-US" sz="2200" dirty="0" smtClean="0">
                <a:solidFill>
                  <a:schemeClr val="bg1"/>
                </a:solidFill>
                <a:latin typeface="+mn-ea"/>
              </a:rPr>
              <a:t>和</a:t>
            </a:r>
            <a:r>
              <a:rPr lang="en-US" altLang="zh-CN" sz="2200" i="1" dirty="0" err="1" smtClean="0">
                <a:solidFill>
                  <a:schemeClr val="bg1"/>
                </a:solidFill>
                <a:latin typeface="+mn-ea"/>
              </a:rPr>
              <a:t>A</a:t>
            </a:r>
            <a:r>
              <a:rPr lang="en-US" altLang="zh-CN" sz="1200" dirty="0" err="1" smtClean="0">
                <a:solidFill>
                  <a:schemeClr val="bg1"/>
                </a:solidFill>
                <a:latin typeface="+mn-ea"/>
              </a:rPr>
              <a:t>Ⅱ</a:t>
            </a:r>
            <a:r>
              <a:rPr lang="zh-CN" altLang="en-US" sz="2200" dirty="0" smtClean="0">
                <a:solidFill>
                  <a:schemeClr val="bg1"/>
                </a:solidFill>
                <a:latin typeface="+mn-ea"/>
              </a:rPr>
              <a:t>。</a:t>
            </a:r>
            <a:r>
              <a:rPr lang="en-US" altLang="zh-CN" sz="2200" i="1" dirty="0" err="1" smtClean="0">
                <a:solidFill>
                  <a:schemeClr val="bg1"/>
                </a:solidFill>
                <a:latin typeface="+mn-ea"/>
              </a:rPr>
              <a:t>A</a:t>
            </a:r>
            <a:r>
              <a:rPr lang="en-US" altLang="zh-CN" sz="1200" dirty="0" err="1" smtClean="0">
                <a:solidFill>
                  <a:schemeClr val="bg1"/>
                </a:solidFill>
                <a:latin typeface="+mn-ea"/>
              </a:rPr>
              <a:t>Ⅰ</a:t>
            </a:r>
            <a:r>
              <a:rPr lang="zh-CN" altLang="en-US" sz="2200" dirty="0" smtClean="0">
                <a:solidFill>
                  <a:schemeClr val="bg1"/>
                </a:solidFill>
                <a:latin typeface="+mn-ea"/>
              </a:rPr>
              <a:t>表现</a:t>
            </a:r>
            <a:r>
              <a:rPr lang="zh-CN" altLang="en-US" sz="2200" dirty="0">
                <a:solidFill>
                  <a:schemeClr val="bg1"/>
                </a:solidFill>
                <a:latin typeface="+mn-ea"/>
              </a:rPr>
              <a:t>为普通用户，它可以使用新的合法公钥替换用户原来的公钥</a:t>
            </a:r>
            <a:r>
              <a:rPr lang="zh-CN" altLang="en-US" sz="2200" dirty="0" smtClean="0">
                <a:solidFill>
                  <a:schemeClr val="bg1"/>
                </a:solidFill>
                <a:latin typeface="+mn-ea"/>
              </a:rPr>
              <a:t>；</a:t>
            </a:r>
            <a:r>
              <a:rPr lang="en-US" altLang="zh-CN" sz="2200" i="1" dirty="0">
                <a:solidFill>
                  <a:schemeClr val="bg1"/>
                </a:solidFill>
                <a:latin typeface="+mn-ea"/>
              </a:rPr>
              <a:t> </a:t>
            </a:r>
            <a:r>
              <a:rPr lang="en-US" altLang="zh-CN" sz="2200" i="1" dirty="0" err="1">
                <a:solidFill>
                  <a:schemeClr val="bg1"/>
                </a:solidFill>
                <a:latin typeface="+mn-ea"/>
              </a:rPr>
              <a:t>A</a:t>
            </a:r>
            <a:r>
              <a:rPr lang="en-US" altLang="zh-CN" sz="1200" dirty="0" err="1">
                <a:solidFill>
                  <a:schemeClr val="bg1"/>
                </a:solidFill>
                <a:latin typeface="+mn-ea"/>
              </a:rPr>
              <a:t>Ⅱ</a:t>
            </a:r>
            <a:r>
              <a:rPr lang="zh-CN" altLang="en-US" sz="2200" dirty="0" smtClean="0">
                <a:solidFill>
                  <a:schemeClr val="bg1"/>
                </a:solidFill>
                <a:latin typeface="+mn-ea"/>
              </a:rPr>
              <a:t>表现</a:t>
            </a:r>
            <a:r>
              <a:rPr lang="zh-CN" altLang="en-US" sz="2200" dirty="0">
                <a:solidFill>
                  <a:schemeClr val="bg1"/>
                </a:solidFill>
                <a:latin typeface="+mn-ea"/>
              </a:rPr>
              <a:t>为</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KGC</a:t>
            </a:r>
            <a:r>
              <a:rPr lang="zh-CN" altLang="en-US" sz="2200" dirty="0">
                <a:solidFill>
                  <a:schemeClr val="bg1"/>
                </a:solidFill>
                <a:latin typeface="+mn-ea"/>
              </a:rPr>
              <a:t>攻击，它拥有系统主密钥，能够计算用户的部分私</a:t>
            </a:r>
            <a:r>
              <a:rPr lang="zh-CN" altLang="en-US" sz="2200" dirty="0" smtClean="0">
                <a:solidFill>
                  <a:schemeClr val="bg1"/>
                </a:solidFill>
                <a:latin typeface="+mn-ea"/>
              </a:rPr>
              <a:t>钥。</a:t>
            </a:r>
            <a:endParaRPr lang="en-US" altLang="zh-CN" sz="2200" dirty="0" smtClean="0">
              <a:solidFill>
                <a:schemeClr val="bg1"/>
              </a:solidFill>
              <a:latin typeface="+mn-ea"/>
            </a:endParaRPr>
          </a:p>
          <a:p>
            <a:pPr>
              <a:lnSpc>
                <a:spcPct val="130000"/>
              </a:lnSpc>
              <a:spcBef>
                <a:spcPts val="600"/>
              </a:spcBef>
            </a:pPr>
            <a:r>
              <a:rPr lang="zh-CN" altLang="en-US" sz="2200" dirty="0" smtClean="0">
                <a:solidFill>
                  <a:schemeClr val="bg1"/>
                </a:solidFill>
                <a:latin typeface="+mn-ea"/>
              </a:rPr>
              <a:t>    在</a:t>
            </a:r>
            <a:r>
              <a:rPr lang="zh-CN" altLang="en-US" sz="2200" dirty="0">
                <a:solidFill>
                  <a:schemeClr val="bg1"/>
                </a:solidFill>
                <a:latin typeface="+mn-ea"/>
              </a:rPr>
              <a:t>随机预言模型下</a:t>
            </a:r>
            <a:r>
              <a:rPr lang="zh-CN" altLang="en-US" sz="2200" dirty="0" smtClean="0">
                <a:solidFill>
                  <a:schemeClr val="bg1"/>
                </a:solidFill>
                <a:latin typeface="+mn-ea"/>
              </a:rPr>
              <a:t>，利用</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GBDH</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问</a:t>
            </a:r>
            <a:r>
              <a:rPr lang="zh-CN" altLang="en-US" sz="2200" dirty="0">
                <a:solidFill>
                  <a:schemeClr val="bg1"/>
                </a:solidFill>
                <a:latin typeface="+mn-ea"/>
              </a:rPr>
              <a:t>题和</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CDH</a:t>
            </a:r>
            <a:r>
              <a:rPr lang="zh-CN" altLang="en-US" sz="2200" dirty="0">
                <a:solidFill>
                  <a:schemeClr val="bg1"/>
                </a:solidFill>
                <a:latin typeface="+mn-ea"/>
              </a:rPr>
              <a:t>问题困难</a:t>
            </a:r>
            <a:r>
              <a:rPr lang="zh-CN" altLang="en-US" sz="2200" dirty="0" smtClean="0">
                <a:solidFill>
                  <a:schemeClr val="bg1"/>
                </a:solidFill>
                <a:latin typeface="+mn-ea"/>
              </a:rPr>
              <a:t>，证明提出</a:t>
            </a:r>
            <a:r>
              <a:rPr lang="zh-CN" altLang="en-US" sz="2200" dirty="0">
                <a:solidFill>
                  <a:schemeClr val="bg1"/>
                </a:solidFill>
                <a:latin typeface="+mn-ea"/>
              </a:rPr>
              <a:t>的</a:t>
            </a:r>
            <a:r>
              <a:rPr lang="zh-CN" altLang="en-US" sz="2200" dirty="0" smtClean="0">
                <a:solidFill>
                  <a:schemeClr val="bg1"/>
                </a:solidFill>
                <a:latin typeface="+mn-ea"/>
              </a:rPr>
              <a:t>方案</a:t>
            </a:r>
            <a:r>
              <a:rPr lang="zh-CN" altLang="en-US" sz="2200" dirty="0">
                <a:solidFill>
                  <a:schemeClr val="bg1"/>
                </a:solidFill>
                <a:latin typeface="+mn-ea"/>
              </a:rPr>
              <a:t>在</a:t>
            </a:r>
            <a:r>
              <a:rPr lang="zh-CN" altLang="en-US" sz="2200" dirty="0" smtClean="0">
                <a:solidFill>
                  <a:schemeClr val="bg1"/>
                </a:solidFill>
                <a:latin typeface="+mn-ea"/>
              </a:rPr>
              <a:t>适应性选择</a:t>
            </a:r>
            <a:r>
              <a:rPr lang="zh-CN" altLang="en-US" sz="2200" dirty="0">
                <a:solidFill>
                  <a:schemeClr val="bg1"/>
                </a:solidFill>
                <a:latin typeface="+mn-ea"/>
              </a:rPr>
              <a:t>密文攻击</a:t>
            </a:r>
            <a:r>
              <a:rPr lang="zh-CN" altLang="en-US" sz="2200" dirty="0" smtClean="0">
                <a:solidFill>
                  <a:schemeClr val="bg1"/>
                </a:solidFill>
                <a:latin typeface="+mn-ea"/>
              </a:rPr>
              <a:t>下满足不可</a:t>
            </a:r>
            <a:r>
              <a:rPr lang="zh-CN" altLang="en-US" sz="2200" dirty="0">
                <a:solidFill>
                  <a:schemeClr val="bg1"/>
                </a:solidFill>
                <a:latin typeface="+mn-ea"/>
              </a:rPr>
              <a:t>区分性。</a:t>
            </a:r>
            <a:endParaRPr lang="zh-CN" altLang="en-US" sz="2200" dirty="0">
              <a:solidFill>
                <a:schemeClr val="bg1"/>
              </a:solidFill>
              <a:latin typeface="+mn-ea"/>
            </a:endParaRPr>
          </a:p>
        </p:txBody>
      </p:sp>
      <p:sp>
        <p:nvSpPr>
          <p:cNvPr id="19" name="TextBox 224"/>
          <p:cNvSpPr txBox="1"/>
          <p:nvPr/>
        </p:nvSpPr>
        <p:spPr>
          <a:xfrm>
            <a:off x="1685800" y="4992904"/>
            <a:ext cx="9948182" cy="972574"/>
          </a:xfrm>
          <a:prstGeom prst="rect">
            <a:avLst/>
          </a:prstGeom>
          <a:noFill/>
        </p:spPr>
        <p:txBody>
          <a:bodyPr wrap="square" rtlCol="0">
            <a:spAutoFit/>
          </a:bodyPr>
          <a:lstStyle/>
          <a:p>
            <a:pPr>
              <a:lnSpc>
                <a:spcPct val="130000"/>
              </a:lnSpc>
              <a:spcBef>
                <a:spcPts val="600"/>
              </a:spcBef>
            </a:pPr>
            <a:r>
              <a:rPr lang="zh-CN" altLang="en-US" sz="2200" dirty="0" smtClean="0">
                <a:solidFill>
                  <a:schemeClr val="bg1"/>
                </a:solidFill>
                <a:latin typeface="+mn-ea"/>
              </a:rPr>
              <a:t>    在</a:t>
            </a:r>
            <a:r>
              <a:rPr lang="zh-CN" altLang="en-US" sz="2200" dirty="0">
                <a:solidFill>
                  <a:schemeClr val="bg1"/>
                </a:solidFill>
                <a:latin typeface="+mn-ea"/>
              </a:rPr>
              <a:t>随机预言模型下，</a:t>
            </a:r>
            <a:r>
              <a:rPr lang="zh-CN" altLang="en-US" sz="2200" dirty="0" smtClean="0">
                <a:solidFill>
                  <a:schemeClr val="bg1"/>
                </a:solidFill>
                <a:latin typeface="+mn-ea"/>
              </a:rPr>
              <a:t>利用</a:t>
            </a:r>
            <a:r>
              <a:rPr lang="en-US" altLang="zh-CN" sz="2200"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-SDH</a:t>
            </a:r>
            <a:r>
              <a:rPr lang="zh-CN" altLang="en-US" sz="2200" dirty="0" smtClean="0">
                <a:solidFill>
                  <a:schemeClr val="bg1"/>
                </a:solidFill>
                <a:latin typeface="+mn-ea"/>
              </a:rPr>
              <a:t>问题</a:t>
            </a:r>
            <a:r>
              <a:rPr lang="zh-CN" altLang="en-US" sz="2200" dirty="0">
                <a:solidFill>
                  <a:schemeClr val="bg1"/>
                </a:solidFill>
                <a:latin typeface="+mn-ea"/>
              </a:rPr>
              <a:t>困难，证明提出的</a:t>
            </a:r>
            <a:r>
              <a:rPr lang="zh-CN" altLang="en-US" sz="2200" dirty="0" smtClean="0">
                <a:solidFill>
                  <a:schemeClr val="bg1"/>
                </a:solidFill>
                <a:latin typeface="+mn-ea"/>
              </a:rPr>
              <a:t>方案在适应性选择</a:t>
            </a:r>
            <a:r>
              <a:rPr lang="zh-CN" altLang="en-US" sz="2200" dirty="0">
                <a:solidFill>
                  <a:schemeClr val="bg1"/>
                </a:solidFill>
                <a:latin typeface="+mn-ea"/>
              </a:rPr>
              <a:t>消息</a:t>
            </a:r>
            <a:r>
              <a:rPr lang="zh-CN" altLang="en-US" sz="2200" dirty="0" smtClean="0">
                <a:solidFill>
                  <a:schemeClr val="bg1"/>
                </a:solidFill>
                <a:latin typeface="+mn-ea"/>
              </a:rPr>
              <a:t>攻击下满足不可</a:t>
            </a:r>
            <a:r>
              <a:rPr lang="zh-CN" altLang="en-US" sz="2200" dirty="0">
                <a:solidFill>
                  <a:schemeClr val="bg1"/>
                </a:solidFill>
                <a:latin typeface="+mn-ea"/>
              </a:rPr>
              <a:t>伪造性。</a:t>
            </a:r>
            <a:endParaRPr lang="zh-CN" altLang="en-US" sz="2200" dirty="0">
              <a:solidFill>
                <a:schemeClr val="bg1"/>
              </a:solidFill>
              <a:latin typeface="+mn-ea"/>
            </a:endParaRPr>
          </a:p>
        </p:txBody>
      </p:sp>
      <p:sp>
        <p:nvSpPr>
          <p:cNvPr id="21" name="矩形 20"/>
          <p:cNvSpPr/>
          <p:nvPr/>
        </p:nvSpPr>
        <p:spPr>
          <a:xfrm>
            <a:off x="1685800" y="1418574"/>
            <a:ext cx="1266693" cy="573042"/>
          </a:xfrm>
          <a:prstGeom prst="rect">
            <a:avLst/>
          </a:prstGeom>
        </p:spPr>
        <p:txBody>
          <a:bodyPr wrap="none">
            <a:spAutoFit/>
          </a:bodyPr>
          <a:lstStyle/>
          <a:p>
            <a:pPr>
              <a:lnSpc>
                <a:spcPct val="130000"/>
              </a:lnSpc>
              <a:spcBef>
                <a:spcPts val="600"/>
              </a:spcBef>
            </a:pPr>
            <a:r>
              <a:rPr lang="zh-CN" altLang="en-US" sz="2800" b="1" dirty="0">
                <a:solidFill>
                  <a:schemeClr val="bg1"/>
                </a:solidFill>
                <a:latin typeface="+mn-ea"/>
              </a:rPr>
              <a:t>机密性</a:t>
            </a:r>
            <a:endParaRPr lang="en-US" altLang="zh-CN" sz="3200" b="1" dirty="0">
              <a:solidFill>
                <a:schemeClr val="bg1"/>
              </a:solidFill>
              <a:latin typeface="+mn-ea"/>
            </a:endParaRPr>
          </a:p>
        </p:txBody>
      </p:sp>
      <p:sp>
        <p:nvSpPr>
          <p:cNvPr id="22" name="矩形 21"/>
          <p:cNvSpPr/>
          <p:nvPr/>
        </p:nvSpPr>
        <p:spPr>
          <a:xfrm>
            <a:off x="1782551" y="4383845"/>
            <a:ext cx="1988045" cy="573042"/>
          </a:xfrm>
          <a:prstGeom prst="rect">
            <a:avLst/>
          </a:prstGeom>
        </p:spPr>
        <p:txBody>
          <a:bodyPr wrap="none">
            <a:spAutoFit/>
          </a:bodyPr>
          <a:lstStyle/>
          <a:p>
            <a:pPr>
              <a:lnSpc>
                <a:spcPct val="130000"/>
              </a:lnSpc>
              <a:spcBef>
                <a:spcPts val="600"/>
              </a:spcBef>
            </a:pPr>
            <a:r>
              <a:rPr lang="zh-CN" altLang="en-US" sz="2800" b="1" dirty="0" smtClean="0">
                <a:solidFill>
                  <a:schemeClr val="bg1"/>
                </a:solidFill>
                <a:latin typeface="+mn-ea"/>
              </a:rPr>
              <a:t>不可伪造性</a:t>
            </a:r>
            <a:endParaRPr lang="en-US" altLang="zh-CN" sz="3200" b="1" dirty="0">
              <a:solidFill>
                <a:schemeClr val="bg1"/>
              </a:solidFill>
              <a:latin typeface="+mn-ea"/>
            </a:endParaRPr>
          </a:p>
        </p:txBody>
      </p:sp>
    </p:spTree>
    <p:extLst>
      <p:ext uri="{BB962C8B-B14F-4D97-AF65-F5344CB8AC3E}">
        <p14:creationId xmlns:p14="http://schemas.microsoft.com/office/powerpoint/2010/main" val="1588161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a:spLocks noChangeArrowheads="1"/>
          </p:cNvSpPr>
          <p:nvPr/>
        </p:nvSpPr>
        <p:spPr bwMode="auto">
          <a:xfrm>
            <a:off x="497117" y="632733"/>
            <a:ext cx="787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安全性分析</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10" name="直接连接符 9"/>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17" name="TextBox 224"/>
          <p:cNvSpPr txBox="1"/>
          <p:nvPr/>
        </p:nvSpPr>
        <p:spPr>
          <a:xfrm>
            <a:off x="1601392" y="2161997"/>
            <a:ext cx="9948182" cy="2810000"/>
          </a:xfrm>
          <a:prstGeom prst="rect">
            <a:avLst/>
          </a:prstGeom>
          <a:noFill/>
        </p:spPr>
        <p:txBody>
          <a:bodyPr wrap="square" rtlCol="0">
            <a:spAutoFit/>
          </a:bodyPr>
          <a:lstStyle/>
          <a:p>
            <a:pPr>
              <a:lnSpc>
                <a:spcPct val="130000"/>
              </a:lnSpc>
              <a:spcBef>
                <a:spcPts val="600"/>
              </a:spcBef>
            </a:pPr>
            <a:r>
              <a:rPr lang="zh-CN" altLang="en-US" sz="2200" dirty="0" smtClean="0">
                <a:solidFill>
                  <a:schemeClr val="bg1"/>
                </a:solidFill>
                <a:latin typeface="+mn-ea"/>
              </a:rPr>
              <a:t>    密文</a:t>
            </a:r>
            <a:r>
              <a:rPr lang="zh-CN" altLang="en-US" sz="2200" dirty="0">
                <a:solidFill>
                  <a:schemeClr val="bg1"/>
                </a:solidFill>
                <a:latin typeface="+mn-ea"/>
              </a:rPr>
              <a:t>匿名性，即在密文发送的过程中将发送方和接收方的身份信息隐藏，敌手不能从密文中获取发送方和接收方的身份信息</a:t>
            </a:r>
            <a:r>
              <a:rPr lang="en-US" altLang="zh-CN" sz="2200" dirty="0">
                <a:solidFill>
                  <a:schemeClr val="bg1"/>
                </a:solidFill>
                <a:latin typeface="+mn-ea"/>
              </a:rPr>
              <a:t>[56]</a:t>
            </a:r>
            <a:r>
              <a:rPr lang="zh-CN" altLang="en-US" sz="2200" dirty="0">
                <a:solidFill>
                  <a:schemeClr val="bg1"/>
                </a:solidFill>
                <a:latin typeface="+mn-ea"/>
              </a:rPr>
              <a:t>。方案中密文涵盖了发送方和接收方的信息，任何第三方都不能从密文中获取收发双发的身份信息，除非第三方拥有接收方的私钥</a:t>
            </a:r>
            <a:r>
              <a:rPr lang="zh-CN" altLang="en-US" sz="2200" dirty="0" smtClean="0">
                <a:solidFill>
                  <a:schemeClr val="bg1"/>
                </a:solidFill>
                <a:latin typeface="+mn-ea"/>
              </a:rPr>
              <a:t>。</a:t>
            </a:r>
            <a:endParaRPr lang="en-US" altLang="zh-CN" sz="2200" dirty="0" smtClean="0">
              <a:solidFill>
                <a:schemeClr val="bg1"/>
              </a:solidFill>
              <a:latin typeface="+mn-ea"/>
            </a:endParaRPr>
          </a:p>
          <a:p>
            <a:pPr>
              <a:lnSpc>
                <a:spcPct val="130000"/>
              </a:lnSpc>
              <a:spcBef>
                <a:spcPts val="600"/>
              </a:spcBef>
            </a:pPr>
            <a:r>
              <a:rPr lang="en-US" altLang="zh-CN" sz="2200" dirty="0">
                <a:solidFill>
                  <a:schemeClr val="bg1"/>
                </a:solidFill>
                <a:latin typeface="+mn-ea"/>
              </a:rPr>
              <a:t> </a:t>
            </a:r>
            <a:r>
              <a:rPr lang="en-US" altLang="zh-CN" sz="2200" dirty="0" smtClean="0">
                <a:solidFill>
                  <a:schemeClr val="bg1"/>
                </a:solidFill>
                <a:latin typeface="+mn-ea"/>
              </a:rPr>
              <a:t>   </a:t>
            </a:r>
            <a:r>
              <a:rPr lang="zh-CN" altLang="en-US" sz="2200" dirty="0" smtClean="0">
                <a:solidFill>
                  <a:schemeClr val="bg1"/>
                </a:solidFill>
                <a:latin typeface="+mn-ea"/>
              </a:rPr>
              <a:t>在</a:t>
            </a:r>
            <a:r>
              <a:rPr lang="zh-CN" altLang="en-US" sz="2200" dirty="0">
                <a:solidFill>
                  <a:schemeClr val="bg1"/>
                </a:solidFill>
                <a:latin typeface="+mn-ea"/>
              </a:rPr>
              <a:t>随机预言模型下</a:t>
            </a:r>
            <a:r>
              <a:rPr lang="zh-CN" altLang="en-US" sz="2200" dirty="0" smtClean="0">
                <a:solidFill>
                  <a:schemeClr val="bg1"/>
                </a:solidFill>
                <a:latin typeface="+mn-ea"/>
              </a:rPr>
              <a:t>，利用</a:t>
            </a:r>
            <a:r>
              <a:rPr lang="en-US" altLang="zh-CN" sz="2200" dirty="0" smtClean="0">
                <a:solidFill>
                  <a:schemeClr val="bg1"/>
                </a:solidFill>
                <a:latin typeface="+mn-ea"/>
              </a:rPr>
              <a:t>CDH</a:t>
            </a:r>
            <a:r>
              <a:rPr lang="zh-CN" altLang="en-US" sz="2200" dirty="0">
                <a:solidFill>
                  <a:schemeClr val="bg1"/>
                </a:solidFill>
                <a:latin typeface="+mn-ea"/>
              </a:rPr>
              <a:t>问题困难</a:t>
            </a:r>
            <a:r>
              <a:rPr lang="zh-CN" altLang="en-US" sz="2200" dirty="0" smtClean="0">
                <a:solidFill>
                  <a:schemeClr val="bg1"/>
                </a:solidFill>
                <a:latin typeface="+mn-ea"/>
              </a:rPr>
              <a:t>，证明提出</a:t>
            </a:r>
            <a:r>
              <a:rPr lang="zh-CN" altLang="en-US" sz="2200" dirty="0">
                <a:solidFill>
                  <a:schemeClr val="bg1"/>
                </a:solidFill>
                <a:latin typeface="+mn-ea"/>
              </a:rPr>
              <a:t>的方案在适应性选择密文攻击</a:t>
            </a:r>
            <a:r>
              <a:rPr lang="zh-CN" altLang="en-US" sz="2200" dirty="0" smtClean="0">
                <a:solidFill>
                  <a:schemeClr val="bg1"/>
                </a:solidFill>
                <a:latin typeface="+mn-ea"/>
              </a:rPr>
              <a:t>下满足密文</a:t>
            </a:r>
            <a:r>
              <a:rPr lang="zh-CN" altLang="en-US" sz="2200" dirty="0">
                <a:solidFill>
                  <a:schemeClr val="bg1"/>
                </a:solidFill>
                <a:latin typeface="+mn-ea"/>
              </a:rPr>
              <a:t>匿名性。</a:t>
            </a:r>
            <a:endParaRPr lang="zh-CN" altLang="en-US" sz="2200" dirty="0">
              <a:solidFill>
                <a:schemeClr val="bg1"/>
              </a:solidFill>
              <a:latin typeface="+mn-ea"/>
            </a:endParaRPr>
          </a:p>
        </p:txBody>
      </p:sp>
      <p:sp>
        <p:nvSpPr>
          <p:cNvPr id="18" name="矩形 17"/>
          <p:cNvSpPr/>
          <p:nvPr/>
        </p:nvSpPr>
        <p:spPr>
          <a:xfrm>
            <a:off x="1685800" y="1418574"/>
            <a:ext cx="1988045" cy="652486"/>
          </a:xfrm>
          <a:prstGeom prst="rect">
            <a:avLst/>
          </a:prstGeom>
        </p:spPr>
        <p:txBody>
          <a:bodyPr wrap="none">
            <a:spAutoFit/>
          </a:bodyPr>
          <a:lstStyle/>
          <a:p>
            <a:pPr>
              <a:lnSpc>
                <a:spcPct val="130000"/>
              </a:lnSpc>
              <a:spcBef>
                <a:spcPts val="600"/>
              </a:spcBef>
            </a:pPr>
            <a:r>
              <a:rPr lang="zh-CN" altLang="en-US" sz="2800" b="1" dirty="0" smtClean="0">
                <a:solidFill>
                  <a:schemeClr val="bg1"/>
                </a:solidFill>
                <a:latin typeface="+mn-ea"/>
              </a:rPr>
              <a:t>密文匿名性</a:t>
            </a:r>
            <a:endParaRPr lang="en-US" altLang="zh-CN" sz="3200" b="1" dirty="0">
              <a:solidFill>
                <a:schemeClr val="bg1"/>
              </a:solidFill>
              <a:latin typeface="+mn-ea"/>
            </a:endParaRPr>
          </a:p>
        </p:txBody>
      </p:sp>
      <p:grpSp>
        <p:nvGrpSpPr>
          <p:cNvPr id="19" name="组合 18"/>
          <p:cNvGrpSpPr/>
          <p:nvPr/>
        </p:nvGrpSpPr>
        <p:grpSpPr>
          <a:xfrm>
            <a:off x="679878" y="1438712"/>
            <a:ext cx="827577" cy="827577"/>
            <a:chOff x="795430" y="4586164"/>
            <a:chExt cx="827577" cy="827577"/>
          </a:xfrm>
        </p:grpSpPr>
        <p:sp>
          <p:nvSpPr>
            <p:cNvPr id="20" name="Oval 13"/>
            <p:cNvSpPr/>
            <p:nvPr/>
          </p:nvSpPr>
          <p:spPr>
            <a:xfrm>
              <a:off x="795430" y="4586164"/>
              <a:ext cx="827577" cy="827577"/>
            </a:xfrm>
            <a:prstGeom prst="ellipse">
              <a:avLst/>
            </a:prstGeom>
            <a:solidFill>
              <a:srgbClr val="3592BE"/>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solidFill>
                  <a:schemeClr val="bg1"/>
                </a:solidFill>
                <a:effectLst>
                  <a:outerShdw blurRad="38100" dist="38100" dir="2700000" algn="tl">
                    <a:srgbClr val="000000">
                      <a:alpha val="43137"/>
                    </a:srgbClr>
                  </a:outerShdw>
                </a:effectLst>
                <a:latin typeface="DIN-BoldItalic" pitchFamily="50" charset="0"/>
              </a:endParaRPr>
            </a:p>
          </p:txBody>
        </p:sp>
        <p:grpSp>
          <p:nvGrpSpPr>
            <p:cNvPr id="21" name="Group 33"/>
            <p:cNvGrpSpPr/>
            <p:nvPr/>
          </p:nvGrpSpPr>
          <p:grpSpPr>
            <a:xfrm>
              <a:off x="1047332" y="4810857"/>
              <a:ext cx="354280" cy="378189"/>
              <a:chOff x="8342313" y="10972800"/>
              <a:chExt cx="1293813" cy="1381125"/>
            </a:xfrm>
            <a:solidFill>
              <a:schemeClr val="bg1"/>
            </a:solidFill>
            <a:effectLst/>
          </p:grpSpPr>
          <p:sp>
            <p:nvSpPr>
              <p:cNvPr id="22"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3308687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1955299" y="4083049"/>
            <a:ext cx="86401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zh-CN" sz="3600" dirty="0">
                <a:solidFill>
                  <a:schemeClr val="bg1"/>
                </a:solidFill>
                <a:latin typeface="微软雅黑" panose="020B0503020204020204" pitchFamily="34" charset="-122"/>
                <a:ea typeface="微软雅黑" panose="020B0503020204020204" pitchFamily="34" charset="-122"/>
              </a:rPr>
              <a:t>在线</a:t>
            </a:r>
            <a:r>
              <a:rPr lang="en-US" altLang="zh-CN" sz="3600" dirty="0">
                <a:solidFill>
                  <a:schemeClr val="bg1"/>
                </a:solidFill>
                <a:latin typeface="微软雅黑" panose="020B0503020204020204" pitchFamily="34" charset="-122"/>
                <a:ea typeface="微软雅黑" panose="020B0503020204020204" pitchFamily="34" charset="-122"/>
              </a:rPr>
              <a:t>/</a:t>
            </a:r>
            <a:r>
              <a:rPr lang="zh-CN" altLang="zh-CN" sz="3600" dirty="0">
                <a:solidFill>
                  <a:schemeClr val="bg1"/>
                </a:solidFill>
                <a:latin typeface="微软雅黑" panose="020B0503020204020204" pitchFamily="34" charset="-122"/>
                <a:ea typeface="微软雅黑" panose="020B0503020204020204" pitchFamily="34" charset="-122"/>
              </a:rPr>
              <a:t>离线异构签密方案</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4035" name="椭圆 4"/>
          <p:cNvGrpSpPr/>
          <p:nvPr/>
        </p:nvGrpSpPr>
        <p:grpSpPr bwMode="auto">
          <a:xfrm>
            <a:off x="5505450" y="1809750"/>
            <a:ext cx="1535113" cy="1536700"/>
            <a:chOff x="0" y="0"/>
            <a:chExt cx="967" cy="968"/>
          </a:xfrm>
        </p:grpSpPr>
        <p:pic>
          <p:nvPicPr>
            <p:cNvPr id="4404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椭圆 11"/>
          <p:cNvSpPr>
            <a:spLocks noChangeArrowheads="1"/>
          </p:cNvSpPr>
          <p:nvPr/>
        </p:nvSpPr>
        <p:spPr bwMode="auto">
          <a:xfrm flipH="1">
            <a:off x="566283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1" name="椭圆 12"/>
          <p:cNvSpPr>
            <a:spLocks noChangeArrowheads="1"/>
          </p:cNvSpPr>
          <p:nvPr/>
        </p:nvSpPr>
        <p:spPr bwMode="auto">
          <a:xfrm flipH="1">
            <a:off x="593208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2" name="椭圆 13"/>
          <p:cNvSpPr>
            <a:spLocks noChangeArrowheads="1"/>
          </p:cNvSpPr>
          <p:nvPr/>
        </p:nvSpPr>
        <p:spPr bwMode="auto">
          <a:xfrm flipH="1">
            <a:off x="620133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3" name="椭圆 14"/>
          <p:cNvSpPr>
            <a:spLocks noChangeArrowheads="1"/>
          </p:cNvSpPr>
          <p:nvPr/>
        </p:nvSpPr>
        <p:spPr bwMode="auto">
          <a:xfrm flipH="1">
            <a:off x="647058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739832"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泪滴形 14"/>
          <p:cNvSpPr>
            <a:spLocks noChangeArrowheads="1"/>
          </p:cNvSpPr>
          <p:nvPr/>
        </p:nvSpPr>
        <p:spPr bwMode="auto">
          <a:xfrm rot="18900000">
            <a:off x="10656618" y="4154196"/>
            <a:ext cx="1052513" cy="1052512"/>
          </a:xfrm>
          <a:custGeom>
            <a:avLst/>
            <a:gdLst>
              <a:gd name="T0" fmla="*/ 0 w 1052513"/>
              <a:gd name="T1" fmla="*/ 526256 h 1052512"/>
              <a:gd name="T2" fmla="*/ 526257 w 1052513"/>
              <a:gd name="T3" fmla="*/ 0 h 1052512"/>
              <a:gd name="T4" fmla="*/ 1052513 w 1052513"/>
              <a:gd name="T5" fmla="*/ 0 h 1052512"/>
              <a:gd name="T6" fmla="*/ 1052513 w 1052513"/>
              <a:gd name="T7" fmla="*/ 526256 h 1052512"/>
              <a:gd name="T8" fmla="*/ 526256 w 1052513"/>
              <a:gd name="T9" fmla="*/ 1052512 h 1052512"/>
              <a:gd name="T10" fmla="*/ -1 w 1052513"/>
              <a:gd name="T11" fmla="*/ 526256 h 1052512"/>
              <a:gd name="T12" fmla="*/ 0 w 1052513"/>
              <a:gd name="T13" fmla="*/ 526256 h 10525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2513" h="1052512">
                <a:moveTo>
                  <a:pt x="0" y="526256"/>
                </a:moveTo>
                <a:cubicBezTo>
                  <a:pt x="0" y="235613"/>
                  <a:pt x="235613" y="0"/>
                  <a:pt x="526257" y="0"/>
                </a:cubicBezTo>
                <a:lnTo>
                  <a:pt x="1052513" y="0"/>
                </a:lnTo>
                <a:lnTo>
                  <a:pt x="1052513" y="526256"/>
                </a:lnTo>
                <a:cubicBezTo>
                  <a:pt x="1052513" y="816899"/>
                  <a:pt x="816900" y="1052512"/>
                  <a:pt x="526256" y="1052512"/>
                </a:cubicBezTo>
                <a:cubicBezTo>
                  <a:pt x="235612" y="1052512"/>
                  <a:pt x="-1" y="816899"/>
                  <a:pt x="-1" y="526256"/>
                </a:cubicBezTo>
                <a:lnTo>
                  <a:pt x="0" y="5262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38" name="文本框 1"/>
          <p:cNvSpPr txBox="1">
            <a:spLocks noChangeArrowheads="1"/>
          </p:cNvSpPr>
          <p:nvPr/>
        </p:nvSpPr>
        <p:spPr bwMode="auto">
          <a:xfrm>
            <a:off x="497117" y="632733"/>
            <a:ext cx="89754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F2F2F2"/>
                </a:solidFill>
                <a:latin typeface="微软雅黑" panose="020B0503020204020204" pitchFamily="34" charset="-122"/>
                <a:ea typeface="微软雅黑" panose="020B0503020204020204" pitchFamily="34" charset="-122"/>
              </a:rPr>
              <a:t>具体的</a:t>
            </a:r>
            <a:r>
              <a:rPr lang="en-US" altLang="zh-CN" sz="3200" dirty="0" smtClean="0">
                <a:solidFill>
                  <a:srgbClr val="F2F2F2"/>
                </a:solidFill>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zh-CN" sz="3200" dirty="0">
                <a:solidFill>
                  <a:schemeClr val="bg1"/>
                </a:solidFill>
                <a:latin typeface="微软雅黑" panose="020B0503020204020204" pitchFamily="34" charset="-122"/>
                <a:ea typeface="微软雅黑" panose="020B0503020204020204" pitchFamily="34" charset="-122"/>
              </a:rPr>
              <a:t>在线</a:t>
            </a:r>
            <a:r>
              <a:rPr lang="en-US" altLang="zh-CN" sz="3200" dirty="0">
                <a:solidFill>
                  <a:schemeClr val="bg1"/>
                </a:solidFill>
                <a:latin typeface="微软雅黑" panose="020B0503020204020204" pitchFamily="34" charset="-122"/>
                <a:ea typeface="微软雅黑" panose="020B0503020204020204" pitchFamily="34" charset="-122"/>
              </a:rPr>
              <a:t>/</a:t>
            </a:r>
            <a:r>
              <a:rPr lang="zh-CN" altLang="zh-CN" sz="3200" dirty="0">
                <a:solidFill>
                  <a:schemeClr val="bg1"/>
                </a:solidFill>
                <a:latin typeface="微软雅黑" panose="020B0503020204020204" pitchFamily="34" charset="-122"/>
                <a:ea typeface="微软雅黑" panose="020B0503020204020204" pitchFamily="34" charset="-122"/>
              </a:rPr>
              <a:t>离线</a:t>
            </a:r>
            <a:r>
              <a:rPr lang="zh-CN" altLang="en-US" sz="3200" dirty="0" smtClean="0">
                <a:solidFill>
                  <a:srgbClr val="F2F2F2"/>
                </a:solidFill>
                <a:latin typeface="微软雅黑" panose="020B0503020204020204" pitchFamily="34" charset="-122"/>
                <a:ea typeface="微软雅黑" panose="020B0503020204020204" pitchFamily="34" charset="-122"/>
              </a:rPr>
              <a:t>异构</a:t>
            </a:r>
            <a:r>
              <a:rPr lang="zh-CN" altLang="en-US" sz="3200" dirty="0">
                <a:solidFill>
                  <a:srgbClr val="F2F2F2"/>
                </a:solidFill>
                <a:latin typeface="微软雅黑" panose="020B0503020204020204" pitchFamily="34" charset="-122"/>
                <a:ea typeface="微软雅黑" panose="020B0503020204020204" pitchFamily="34" charset="-122"/>
              </a:rPr>
              <a:t>签密方案</a:t>
            </a:r>
          </a:p>
        </p:txBody>
      </p:sp>
      <p:cxnSp>
        <p:nvCxnSpPr>
          <p:cNvPr id="39939" name="直接连接符 2"/>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cxnSp>
        <p:nvCxnSpPr>
          <p:cNvPr id="39941" name="直接箭头连接符 4"/>
          <p:cNvCxnSpPr>
            <a:cxnSpLocks noChangeShapeType="1"/>
          </p:cNvCxnSpPr>
          <p:nvPr/>
        </p:nvCxnSpPr>
        <p:spPr bwMode="auto">
          <a:xfrm>
            <a:off x="0" y="3875097"/>
            <a:ext cx="12192000" cy="0"/>
          </a:xfrm>
          <a:prstGeom prst="straightConnector1">
            <a:avLst/>
          </a:prstGeom>
          <a:noFill/>
          <a:ln w="6350">
            <a:solidFill>
              <a:srgbClr val="F2F2F2"/>
            </a:solidFill>
            <a:round/>
            <a:headEnd type="oval" w="med" len="med"/>
            <a:tailEnd type="triangle" w="lg" len="lg"/>
          </a:ln>
          <a:extLst>
            <a:ext uri="{909E8E84-426E-40DD-AFC4-6F175D3DCCD1}">
              <a14:hiddenFill xmlns:a14="http://schemas.microsoft.com/office/drawing/2010/main">
                <a:noFill/>
              </a14:hiddenFill>
            </a:ext>
          </a:extLst>
        </p:spPr>
      </p:cxnSp>
      <p:sp>
        <p:nvSpPr>
          <p:cNvPr id="39942" name="椭圆 5"/>
          <p:cNvSpPr>
            <a:spLocks noChangeArrowheads="1"/>
          </p:cNvSpPr>
          <p:nvPr/>
        </p:nvSpPr>
        <p:spPr bwMode="auto">
          <a:xfrm>
            <a:off x="1246096" y="3825885"/>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3" name="椭圆 6"/>
          <p:cNvSpPr>
            <a:spLocks noChangeArrowheads="1"/>
          </p:cNvSpPr>
          <p:nvPr/>
        </p:nvSpPr>
        <p:spPr bwMode="auto">
          <a:xfrm>
            <a:off x="3341238" y="3809167"/>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4" name="椭圆 7"/>
          <p:cNvSpPr>
            <a:spLocks noChangeArrowheads="1"/>
          </p:cNvSpPr>
          <p:nvPr/>
        </p:nvSpPr>
        <p:spPr bwMode="auto">
          <a:xfrm>
            <a:off x="5439027" y="3825885"/>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5" name="椭圆 8"/>
          <p:cNvSpPr>
            <a:spLocks noChangeArrowheads="1"/>
          </p:cNvSpPr>
          <p:nvPr/>
        </p:nvSpPr>
        <p:spPr bwMode="auto">
          <a:xfrm>
            <a:off x="7312755" y="3825885"/>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6" name="椭圆 9"/>
          <p:cNvSpPr>
            <a:spLocks noChangeArrowheads="1"/>
          </p:cNvSpPr>
          <p:nvPr/>
        </p:nvSpPr>
        <p:spPr bwMode="auto">
          <a:xfrm>
            <a:off x="9118013" y="3813978"/>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8" name="泪滴形 11"/>
          <p:cNvSpPr>
            <a:spLocks noChangeArrowheads="1"/>
          </p:cNvSpPr>
          <p:nvPr/>
        </p:nvSpPr>
        <p:spPr bwMode="auto">
          <a:xfrm rot="18900000">
            <a:off x="2876101" y="4302135"/>
            <a:ext cx="1052512" cy="1052512"/>
          </a:xfrm>
          <a:custGeom>
            <a:avLst/>
            <a:gdLst>
              <a:gd name="T0" fmla="*/ 0 w 1052512"/>
              <a:gd name="T1" fmla="*/ 526256 h 1052512"/>
              <a:gd name="T2" fmla="*/ 526256 w 1052512"/>
              <a:gd name="T3" fmla="*/ 0 h 1052512"/>
              <a:gd name="T4" fmla="*/ 1052512 w 1052512"/>
              <a:gd name="T5" fmla="*/ 0 h 1052512"/>
              <a:gd name="T6" fmla="*/ 1052512 w 1052512"/>
              <a:gd name="T7" fmla="*/ 526256 h 1052512"/>
              <a:gd name="T8" fmla="*/ 526256 w 1052512"/>
              <a:gd name="T9" fmla="*/ 1052512 h 1052512"/>
              <a:gd name="T10" fmla="*/ 0 w 1052512"/>
              <a:gd name="T11" fmla="*/ 526256 h 1052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2512" h="1052512">
                <a:moveTo>
                  <a:pt x="0" y="526256"/>
                </a:moveTo>
                <a:cubicBezTo>
                  <a:pt x="0" y="235613"/>
                  <a:pt x="235613" y="0"/>
                  <a:pt x="526256" y="0"/>
                </a:cubicBezTo>
                <a:lnTo>
                  <a:pt x="1052512" y="0"/>
                </a:lnTo>
                <a:lnTo>
                  <a:pt x="1052512" y="526256"/>
                </a:lnTo>
                <a:cubicBezTo>
                  <a:pt x="1052512" y="816899"/>
                  <a:pt x="816899" y="1052512"/>
                  <a:pt x="526256" y="1052512"/>
                </a:cubicBezTo>
                <a:cubicBezTo>
                  <a:pt x="235613" y="1052512"/>
                  <a:pt x="0" y="816899"/>
                  <a:pt x="0" y="5262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49" name="泪滴形 12"/>
          <p:cNvSpPr>
            <a:spLocks noChangeArrowheads="1"/>
          </p:cNvSpPr>
          <p:nvPr/>
        </p:nvSpPr>
        <p:spPr bwMode="auto">
          <a:xfrm rot="8100000">
            <a:off x="4935789" y="2419360"/>
            <a:ext cx="1127125" cy="1127125"/>
          </a:xfrm>
          <a:custGeom>
            <a:avLst/>
            <a:gdLst>
              <a:gd name="T0" fmla="*/ 0 w 1127125"/>
              <a:gd name="T1" fmla="*/ 563563 h 1127125"/>
              <a:gd name="T2" fmla="*/ 563563 w 1127125"/>
              <a:gd name="T3" fmla="*/ 0 h 1127125"/>
              <a:gd name="T4" fmla="*/ 1127125 w 1127125"/>
              <a:gd name="T5" fmla="*/ 0 h 1127125"/>
              <a:gd name="T6" fmla="*/ 1127125 w 1127125"/>
              <a:gd name="T7" fmla="*/ 563563 h 1127125"/>
              <a:gd name="T8" fmla="*/ 563562 w 1127125"/>
              <a:gd name="T9" fmla="*/ 1127126 h 1127125"/>
              <a:gd name="T10" fmla="*/ -1 w 1127125"/>
              <a:gd name="T11" fmla="*/ 563563 h 1127125"/>
              <a:gd name="T12" fmla="*/ 0 w 1127125"/>
              <a:gd name="T13" fmla="*/ 563563 h 11271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7125" h="1127125">
                <a:moveTo>
                  <a:pt x="0" y="563563"/>
                </a:moveTo>
                <a:cubicBezTo>
                  <a:pt x="0" y="252316"/>
                  <a:pt x="252316" y="0"/>
                  <a:pt x="563563" y="0"/>
                </a:cubicBezTo>
                <a:lnTo>
                  <a:pt x="1127125" y="0"/>
                </a:lnTo>
                <a:lnTo>
                  <a:pt x="1127125" y="563563"/>
                </a:lnTo>
                <a:cubicBezTo>
                  <a:pt x="1127125" y="874810"/>
                  <a:pt x="874809" y="1127126"/>
                  <a:pt x="563562" y="1127126"/>
                </a:cubicBezTo>
                <a:cubicBezTo>
                  <a:pt x="252315" y="1127126"/>
                  <a:pt x="-1" y="874810"/>
                  <a:pt x="-1" y="563563"/>
                </a:cubicBezTo>
                <a:lnTo>
                  <a:pt x="0" y="5635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1" name="泪滴形 14"/>
          <p:cNvSpPr>
            <a:spLocks noChangeArrowheads="1"/>
          </p:cNvSpPr>
          <p:nvPr/>
        </p:nvSpPr>
        <p:spPr bwMode="auto">
          <a:xfrm rot="18900000">
            <a:off x="6853741" y="4302135"/>
            <a:ext cx="1052513" cy="1052512"/>
          </a:xfrm>
          <a:custGeom>
            <a:avLst/>
            <a:gdLst>
              <a:gd name="T0" fmla="*/ 0 w 1052513"/>
              <a:gd name="T1" fmla="*/ 526256 h 1052512"/>
              <a:gd name="T2" fmla="*/ 526257 w 1052513"/>
              <a:gd name="T3" fmla="*/ 0 h 1052512"/>
              <a:gd name="T4" fmla="*/ 1052513 w 1052513"/>
              <a:gd name="T5" fmla="*/ 0 h 1052512"/>
              <a:gd name="T6" fmla="*/ 1052513 w 1052513"/>
              <a:gd name="T7" fmla="*/ 526256 h 1052512"/>
              <a:gd name="T8" fmla="*/ 526256 w 1052513"/>
              <a:gd name="T9" fmla="*/ 1052512 h 1052512"/>
              <a:gd name="T10" fmla="*/ -1 w 1052513"/>
              <a:gd name="T11" fmla="*/ 526256 h 1052512"/>
              <a:gd name="T12" fmla="*/ 0 w 1052513"/>
              <a:gd name="T13" fmla="*/ 526256 h 10525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2513" h="1052512">
                <a:moveTo>
                  <a:pt x="0" y="526256"/>
                </a:moveTo>
                <a:cubicBezTo>
                  <a:pt x="0" y="235613"/>
                  <a:pt x="235613" y="0"/>
                  <a:pt x="526257" y="0"/>
                </a:cubicBezTo>
                <a:lnTo>
                  <a:pt x="1052513" y="0"/>
                </a:lnTo>
                <a:lnTo>
                  <a:pt x="1052513" y="526256"/>
                </a:lnTo>
                <a:cubicBezTo>
                  <a:pt x="1052513" y="816899"/>
                  <a:pt x="816900" y="1052512"/>
                  <a:pt x="526256" y="1052512"/>
                </a:cubicBezTo>
                <a:cubicBezTo>
                  <a:pt x="235612" y="1052512"/>
                  <a:pt x="-1" y="816899"/>
                  <a:pt x="-1" y="526256"/>
                </a:cubicBezTo>
                <a:lnTo>
                  <a:pt x="0" y="5262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6" name="泪滴形 19"/>
          <p:cNvSpPr>
            <a:spLocks noChangeArrowheads="1"/>
          </p:cNvSpPr>
          <p:nvPr/>
        </p:nvSpPr>
        <p:spPr bwMode="auto">
          <a:xfrm rot="8100000">
            <a:off x="765310" y="2405072"/>
            <a:ext cx="1111250" cy="1111250"/>
          </a:xfrm>
          <a:custGeom>
            <a:avLst/>
            <a:gdLst>
              <a:gd name="T0" fmla="*/ 0 w 1111250"/>
              <a:gd name="T1" fmla="*/ 555625 h 1111250"/>
              <a:gd name="T2" fmla="*/ 555625 w 1111250"/>
              <a:gd name="T3" fmla="*/ 0 h 1111250"/>
              <a:gd name="T4" fmla="*/ 1111250 w 1111250"/>
              <a:gd name="T5" fmla="*/ 0 h 1111250"/>
              <a:gd name="T6" fmla="*/ 1111250 w 1111250"/>
              <a:gd name="T7" fmla="*/ 555625 h 1111250"/>
              <a:gd name="T8" fmla="*/ 555625 w 1111250"/>
              <a:gd name="T9" fmla="*/ 1111250 h 1111250"/>
              <a:gd name="T10" fmla="*/ 0 w 1111250"/>
              <a:gd name="T11" fmla="*/ 555625 h 1111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1250" h="1111250">
                <a:moveTo>
                  <a:pt x="0" y="555625"/>
                </a:moveTo>
                <a:cubicBezTo>
                  <a:pt x="0" y="248762"/>
                  <a:pt x="248762" y="0"/>
                  <a:pt x="555625" y="0"/>
                </a:cubicBezTo>
                <a:lnTo>
                  <a:pt x="1111250" y="0"/>
                </a:lnTo>
                <a:lnTo>
                  <a:pt x="1111250" y="555625"/>
                </a:lnTo>
                <a:cubicBezTo>
                  <a:pt x="1111250" y="862488"/>
                  <a:pt x="862488" y="1111250"/>
                  <a:pt x="555625" y="1111250"/>
                </a:cubicBezTo>
                <a:cubicBezTo>
                  <a:pt x="248762" y="1111250"/>
                  <a:pt x="0" y="862488"/>
                  <a:pt x="0" y="5556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57" name="文本框 20"/>
          <p:cNvSpPr txBox="1">
            <a:spLocks noChangeArrowheads="1"/>
          </p:cNvSpPr>
          <p:nvPr/>
        </p:nvSpPr>
        <p:spPr bwMode="auto">
          <a:xfrm>
            <a:off x="852925" y="2503226"/>
            <a:ext cx="9191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系统</a:t>
            </a:r>
            <a:r>
              <a:rPr lang="zh-CN" altLang="en-US" sz="2000" dirty="0" smtClean="0">
                <a:solidFill>
                  <a:srgbClr val="003F78"/>
                </a:solidFill>
                <a:latin typeface="微软雅黑" panose="020B0503020204020204" pitchFamily="34" charset="-122"/>
                <a:ea typeface="微软雅黑" panose="020B0503020204020204" pitchFamily="34" charset="-122"/>
              </a:rPr>
              <a:t>建立算法</a:t>
            </a:r>
            <a:endParaRPr lang="zh-CN" altLang="en-US" sz="2000" dirty="0">
              <a:solidFill>
                <a:srgbClr val="003F78"/>
              </a:solidFill>
              <a:latin typeface="微软雅黑" panose="020B0503020204020204" pitchFamily="34" charset="-122"/>
              <a:ea typeface="微软雅黑" panose="020B0503020204020204" pitchFamily="34" charset="-122"/>
            </a:endParaRPr>
          </a:p>
        </p:txBody>
      </p:sp>
      <p:sp>
        <p:nvSpPr>
          <p:cNvPr id="39958" name="文本框 21"/>
          <p:cNvSpPr txBox="1">
            <a:spLocks noChangeArrowheads="1"/>
          </p:cNvSpPr>
          <p:nvPr/>
        </p:nvSpPr>
        <p:spPr bwMode="auto">
          <a:xfrm>
            <a:off x="2938232" y="4336208"/>
            <a:ext cx="9191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密钥生成算法</a:t>
            </a:r>
          </a:p>
        </p:txBody>
      </p:sp>
      <p:sp>
        <p:nvSpPr>
          <p:cNvPr id="39959" name="文本框 22"/>
          <p:cNvSpPr txBox="1">
            <a:spLocks noChangeArrowheads="1"/>
          </p:cNvSpPr>
          <p:nvPr/>
        </p:nvSpPr>
        <p:spPr bwMode="auto">
          <a:xfrm>
            <a:off x="5029452" y="2503226"/>
            <a:ext cx="920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密钥提取算法</a:t>
            </a:r>
          </a:p>
        </p:txBody>
      </p:sp>
      <p:sp>
        <p:nvSpPr>
          <p:cNvPr id="39960" name="文本框 23"/>
          <p:cNvSpPr txBox="1">
            <a:spLocks noChangeArrowheads="1"/>
          </p:cNvSpPr>
          <p:nvPr/>
        </p:nvSpPr>
        <p:spPr bwMode="auto">
          <a:xfrm>
            <a:off x="6930833" y="4344956"/>
            <a:ext cx="920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003F78"/>
                </a:solidFill>
                <a:latin typeface="微软雅黑" panose="020B0503020204020204" pitchFamily="34" charset="-122"/>
                <a:ea typeface="微软雅黑" panose="020B0503020204020204" pitchFamily="34" charset="-122"/>
              </a:rPr>
              <a:t>离线签</a:t>
            </a:r>
            <a:r>
              <a:rPr lang="zh-CN" altLang="en-US" sz="2000" dirty="0">
                <a:solidFill>
                  <a:srgbClr val="003F78"/>
                </a:solidFill>
                <a:latin typeface="微软雅黑" panose="020B0503020204020204" pitchFamily="34" charset="-122"/>
                <a:ea typeface="微软雅黑" panose="020B0503020204020204" pitchFamily="34" charset="-122"/>
              </a:rPr>
              <a:t>密算法</a:t>
            </a:r>
          </a:p>
        </p:txBody>
      </p:sp>
      <p:sp>
        <p:nvSpPr>
          <p:cNvPr id="39961" name="文本框 24"/>
          <p:cNvSpPr txBox="1">
            <a:spLocks noChangeArrowheads="1"/>
          </p:cNvSpPr>
          <p:nvPr/>
        </p:nvSpPr>
        <p:spPr bwMode="auto">
          <a:xfrm>
            <a:off x="10728981" y="4269329"/>
            <a:ext cx="920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解签密算法</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圆角矩形 41"/>
          <p:cNvSpPr/>
          <p:nvPr/>
        </p:nvSpPr>
        <p:spPr bwMode="auto">
          <a:xfrm>
            <a:off x="2293697" y="2174924"/>
            <a:ext cx="2327690" cy="1548117"/>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3" name="圆角矩形 42"/>
          <p:cNvSpPr/>
          <p:nvPr/>
        </p:nvSpPr>
        <p:spPr bwMode="auto">
          <a:xfrm>
            <a:off x="149797" y="4011474"/>
            <a:ext cx="2496945" cy="2320336"/>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5" name="圆角矩形 44"/>
          <p:cNvSpPr/>
          <p:nvPr/>
        </p:nvSpPr>
        <p:spPr bwMode="auto">
          <a:xfrm>
            <a:off x="4311468" y="4011474"/>
            <a:ext cx="2327690" cy="2278979"/>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6" name="圆角矩形 45"/>
          <p:cNvSpPr/>
          <p:nvPr/>
        </p:nvSpPr>
        <p:spPr bwMode="auto">
          <a:xfrm>
            <a:off x="6456767" y="2046940"/>
            <a:ext cx="1899694" cy="1676101"/>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47" name="圆角矩形 46"/>
          <p:cNvSpPr/>
          <p:nvPr/>
        </p:nvSpPr>
        <p:spPr bwMode="auto">
          <a:xfrm>
            <a:off x="9825791" y="1880788"/>
            <a:ext cx="2366210" cy="1932899"/>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0"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TextBox 19"/>
          <p:cNvSpPr txBox="1"/>
          <p:nvPr/>
        </p:nvSpPr>
        <p:spPr>
          <a:xfrm>
            <a:off x="140176" y="4193746"/>
            <a:ext cx="2327689" cy="338554"/>
          </a:xfrm>
          <a:prstGeom prst="rect">
            <a:avLst/>
          </a:prstGeom>
          <a:noFill/>
        </p:spPr>
        <p:txBody>
          <a:bodyPr wrap="squar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IDPKC</a:t>
            </a:r>
            <a:r>
              <a:rPr lang="zh-CN" altLang="en-US" sz="1600" dirty="0" smtClean="0">
                <a:latin typeface="微软雅黑" panose="020B0503020204020204" pitchFamily="34" charset="-122"/>
                <a:ea typeface="微软雅黑" panose="020B0503020204020204" pitchFamily="34" charset="-122"/>
              </a:rPr>
              <a:t>系统参数</a:t>
            </a:r>
            <a:r>
              <a:rPr lang="zh-CN" altLang="en-US" sz="16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117024" y="4842459"/>
            <a:ext cx="1606402" cy="338554"/>
          </a:xfrm>
          <a:prstGeom prst="rect">
            <a:avLst/>
          </a:prstGeom>
          <a:noFill/>
        </p:spPr>
        <p:txBody>
          <a:bodyPr wrap="non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IDPKC</a:t>
            </a:r>
            <a:r>
              <a:rPr lang="zh-CN" altLang="en-US" sz="1600" dirty="0" smtClean="0">
                <a:latin typeface="微软雅黑" panose="020B0503020204020204" pitchFamily="34" charset="-122"/>
                <a:ea typeface="微软雅黑" panose="020B0503020204020204" pitchFamily="34" charset="-122"/>
              </a:rPr>
              <a:t>主密钥：</a:t>
            </a:r>
            <a:endParaRPr lang="zh-CN" altLang="en-US" sz="1600" dirty="0">
              <a:latin typeface="微软雅黑" panose="020B0503020204020204" pitchFamily="34" charset="-122"/>
              <a:ea typeface="微软雅黑" panose="020B0503020204020204" pitchFamily="34" charset="-122"/>
            </a:endParaRPr>
          </a:p>
        </p:txBody>
      </p:sp>
      <p:sp>
        <p:nvSpPr>
          <p:cNvPr id="21"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900046912"/>
              </p:ext>
            </p:extLst>
          </p:nvPr>
        </p:nvGraphicFramePr>
        <p:xfrm>
          <a:off x="1623852" y="4880159"/>
          <a:ext cx="142875" cy="228600"/>
        </p:xfrm>
        <a:graphic>
          <a:graphicData uri="http://schemas.openxmlformats.org/presentationml/2006/ole">
            <mc:AlternateContent xmlns:mc="http://schemas.openxmlformats.org/markup-compatibility/2006">
              <mc:Choice xmlns:v="urn:schemas-microsoft-com:vml" Requires="v">
                <p:oleObj spid="_x0000_s11323" name="Equation" r:id="rId4" imgW="139700" imgH="228600" progId="Equation.DSMT4">
                  <p:embed/>
                </p:oleObj>
              </mc:Choice>
              <mc:Fallback>
                <p:oleObj name="Equation" r:id="rId4" imgW="139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3852" y="4880159"/>
                        <a:ext cx="142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p:nvSpPr>
        <p:spPr>
          <a:xfrm>
            <a:off x="111038" y="5207235"/>
            <a:ext cx="1869423" cy="338554"/>
          </a:xfrm>
          <a:prstGeom prst="rect">
            <a:avLst/>
          </a:prstGeom>
          <a:noFill/>
        </p:spPr>
        <p:txBody>
          <a:bodyPr wrap="non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CLPKC</a:t>
            </a:r>
            <a:r>
              <a:rPr lang="zh-CN" altLang="en-US" sz="1600" dirty="0" smtClean="0">
                <a:latin typeface="微软雅黑" panose="020B0503020204020204" pitchFamily="34" charset="-122"/>
                <a:ea typeface="微软雅黑" panose="020B0503020204020204" pitchFamily="34" charset="-122"/>
              </a:rPr>
              <a:t>系统参数：</a:t>
            </a:r>
            <a:endParaRPr lang="zh-CN" altLang="en-US" sz="1600" dirty="0">
              <a:latin typeface="微软雅黑" panose="020B0503020204020204" pitchFamily="34" charset="-122"/>
              <a:ea typeface="微软雅黑" panose="020B0503020204020204" pitchFamily="34" charset="-122"/>
            </a:endParaRPr>
          </a:p>
        </p:txBody>
      </p:sp>
      <p:sp>
        <p:nvSpPr>
          <p:cNvPr id="63" name="TextBox 62"/>
          <p:cNvSpPr txBox="1"/>
          <p:nvPr/>
        </p:nvSpPr>
        <p:spPr>
          <a:xfrm>
            <a:off x="139174" y="5911925"/>
            <a:ext cx="1664238" cy="338554"/>
          </a:xfrm>
          <a:prstGeom prst="rect">
            <a:avLst/>
          </a:prstGeom>
          <a:noFill/>
        </p:spPr>
        <p:txBody>
          <a:bodyPr wrap="none" rtlCol="0">
            <a:spAutoFit/>
          </a:bodyPr>
          <a:lstStyle/>
          <a:p>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CLPKC</a:t>
            </a:r>
            <a:r>
              <a:rPr lang="zh-CN" altLang="en-US" sz="1600" dirty="0" smtClean="0">
                <a:latin typeface="微软雅黑" panose="020B0503020204020204" pitchFamily="34" charset="-122"/>
                <a:ea typeface="微软雅黑" panose="020B0503020204020204" pitchFamily="34" charset="-122"/>
              </a:rPr>
              <a:t>主密钥：</a:t>
            </a:r>
            <a:endParaRPr lang="zh-CN" altLang="en-US" sz="1600" dirty="0">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899931004"/>
              </p:ext>
            </p:extLst>
          </p:nvPr>
        </p:nvGraphicFramePr>
        <p:xfrm>
          <a:off x="1628177" y="5974073"/>
          <a:ext cx="152400" cy="219075"/>
        </p:xfrm>
        <a:graphic>
          <a:graphicData uri="http://schemas.openxmlformats.org/presentationml/2006/ole">
            <mc:AlternateContent xmlns:mc="http://schemas.openxmlformats.org/markup-compatibility/2006">
              <mc:Choice xmlns:v="urn:schemas-microsoft-com:vml" Requires="v">
                <p:oleObj spid="_x0000_s11324" name="公式" r:id="rId6" imgW="164382" imgH="232778" progId="Equation.3">
                  <p:embed/>
                </p:oleObj>
              </mc:Choice>
              <mc:Fallback>
                <p:oleObj name="公式" r:id="rId6" imgW="164382" imgH="23277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8177" y="5974073"/>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576225973"/>
              </p:ext>
            </p:extLst>
          </p:nvPr>
        </p:nvGraphicFramePr>
        <p:xfrm>
          <a:off x="3065780" y="3027059"/>
          <a:ext cx="838200" cy="219075"/>
        </p:xfrm>
        <a:graphic>
          <a:graphicData uri="http://schemas.openxmlformats.org/presentationml/2006/ole">
            <mc:AlternateContent xmlns:mc="http://schemas.openxmlformats.org/markup-compatibility/2006">
              <mc:Choice xmlns:v="urn:schemas-microsoft-com:vml" Requires="v">
                <p:oleObj spid="_x0000_s11325" name="Equation" r:id="rId8" imgW="1091726" imgH="241195" progId="Equation.DSMT4">
                  <p:embed/>
                </p:oleObj>
              </mc:Choice>
              <mc:Fallback>
                <p:oleObj name="Equation" r:id="rId8" imgW="1091726"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5780" y="3027059"/>
                        <a:ext cx="8382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a:xfrm>
            <a:off x="2307765" y="2445229"/>
            <a:ext cx="2327690" cy="584775"/>
          </a:xfrm>
          <a:prstGeom prst="rect">
            <a:avLst/>
          </a:prstGeom>
        </p:spPr>
        <p:txBody>
          <a:bodyPr wrap="squar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IDPKC</a:t>
            </a:r>
            <a:r>
              <a:rPr lang="zh-CN" altLang="zh-CN" sz="1600" dirty="0">
                <a:latin typeface="微软雅黑" panose="020B0503020204020204" pitchFamily="34" charset="-122"/>
                <a:ea typeface="微软雅黑" panose="020B0503020204020204" pitchFamily="34" charset="-122"/>
              </a:rPr>
              <a:t>系统选择发送方</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Alice</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rPr>
              <a:t>身份为</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矩形 29"/>
          <p:cNvSpPr/>
          <p:nvPr/>
        </p:nvSpPr>
        <p:spPr>
          <a:xfrm>
            <a:off x="2292024" y="2942364"/>
            <a:ext cx="2327690" cy="33855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rPr>
              <a:t>私钥</a:t>
            </a:r>
            <a:r>
              <a:rPr lang="zh-CN" altLang="zh-CN"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其中</a:t>
            </a:r>
            <a:endParaRPr lang="zh-CN" altLang="en-US" sz="1600" dirty="0">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973491577"/>
              </p:ext>
            </p:extLst>
          </p:nvPr>
        </p:nvGraphicFramePr>
        <p:xfrm>
          <a:off x="3659253" y="2758232"/>
          <a:ext cx="752475" cy="238125"/>
        </p:xfrm>
        <a:graphic>
          <a:graphicData uri="http://schemas.openxmlformats.org/presentationml/2006/ole">
            <mc:AlternateContent xmlns:mc="http://schemas.openxmlformats.org/markup-compatibility/2006">
              <mc:Choice xmlns:v="urn:schemas-microsoft-com:vml" Requires="v">
                <p:oleObj spid="_x0000_s11326" name="Equation" r:id="rId10" imgW="748975" imgH="241195" progId="Equation.DSMT4">
                  <p:embed/>
                </p:oleObj>
              </mc:Choice>
              <mc:Fallback>
                <p:oleObj name="Equation" r:id="rId10" imgW="748975"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9253" y="2758232"/>
                        <a:ext cx="7524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4311469" y="4277294"/>
            <a:ext cx="2327690" cy="584775"/>
          </a:xfrm>
          <a:prstGeom prst="rect">
            <a:avLst/>
          </a:prstGeom>
        </p:spPr>
        <p:txBody>
          <a:bodyPr wrap="squar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CLPK</a:t>
            </a:r>
            <a:r>
              <a:rPr lang="en-US" altLang="zh-CN" sz="1600" dirty="0">
                <a:latin typeface="微软雅黑" panose="020B0503020204020204" pitchFamily="34" charset="-122"/>
                <a:ea typeface="微软雅黑" panose="020B0503020204020204" pitchFamily="34" charset="-122"/>
              </a:rPr>
              <a:t>C</a:t>
            </a:r>
            <a:r>
              <a:rPr lang="zh-CN" altLang="zh-CN" sz="1600" dirty="0">
                <a:latin typeface="微软雅黑" panose="020B0503020204020204" pitchFamily="34" charset="-122"/>
                <a:ea typeface="微软雅黑" panose="020B0503020204020204" pitchFamily="34" charset="-122"/>
              </a:rPr>
              <a:t>系统选择接收方</a:t>
            </a:r>
            <a:r>
              <a:rPr lang="en-US" altLang="zh-CN" sz="1600" dirty="0" smtClean="0">
                <a:latin typeface="Times New Roman" panose="02020603050405020304" pitchFamily="18" charset="0"/>
                <a:ea typeface="微软雅黑" panose="020B0503020204020204" pitchFamily="34" charset="-122"/>
                <a:cs typeface="Times New Roman" panose="02020603050405020304" pitchFamily="18" charset="0"/>
              </a:rPr>
              <a:t>Bob</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rPr>
              <a:t>身份</a:t>
            </a:r>
            <a:r>
              <a:rPr lang="zh-CN" altLang="zh-CN" sz="1600" dirty="0" smtClean="0">
                <a:latin typeface="微软雅黑" panose="020B0503020204020204" pitchFamily="34" charset="-122"/>
                <a:ea typeface="微软雅黑" panose="020B0503020204020204" pitchFamily="34" charset="-122"/>
              </a:rPr>
              <a:t>为</a:t>
            </a:r>
            <a:endParaRPr lang="zh-CN" altLang="en-US" sz="1600" dirty="0">
              <a:latin typeface="微软雅黑" panose="020B0503020204020204" pitchFamily="34" charset="-122"/>
              <a:ea typeface="微软雅黑" panose="020B0503020204020204" pitchFamily="34" charset="-122"/>
            </a:endParaRPr>
          </a:p>
        </p:txBody>
      </p:sp>
      <p:sp>
        <p:nvSpPr>
          <p:cNvPr id="32"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3855180590"/>
              </p:ext>
            </p:extLst>
          </p:nvPr>
        </p:nvGraphicFramePr>
        <p:xfrm>
          <a:off x="5523162" y="4583750"/>
          <a:ext cx="752475" cy="238125"/>
        </p:xfrm>
        <a:graphic>
          <a:graphicData uri="http://schemas.openxmlformats.org/presentationml/2006/ole">
            <mc:AlternateContent xmlns:mc="http://schemas.openxmlformats.org/markup-compatibility/2006">
              <mc:Choice xmlns:v="urn:schemas-microsoft-com:vml" Requires="v">
                <p:oleObj spid="_x0000_s11327" name="Equation" r:id="rId12" imgW="748975" imgH="241195" progId="Equation.DSMT4">
                  <p:embed/>
                </p:oleObj>
              </mc:Choice>
              <mc:Fallback>
                <p:oleObj name="Equation" r:id="rId12" imgW="748975"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23162" y="4583750"/>
                        <a:ext cx="7524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3299140525"/>
              </p:ext>
            </p:extLst>
          </p:nvPr>
        </p:nvGraphicFramePr>
        <p:xfrm>
          <a:off x="2373214" y="3304072"/>
          <a:ext cx="828675" cy="180975"/>
        </p:xfrm>
        <a:graphic>
          <a:graphicData uri="http://schemas.openxmlformats.org/presentationml/2006/ole">
            <mc:AlternateContent xmlns:mc="http://schemas.openxmlformats.org/markup-compatibility/2006">
              <mc:Choice xmlns:v="urn:schemas-microsoft-com:vml" Requires="v">
                <p:oleObj spid="_x0000_s11328" name="公式" r:id="rId14" imgW="982790" imgH="216749" progId="Equation.3">
                  <p:embed/>
                </p:oleObj>
              </mc:Choice>
              <mc:Fallback>
                <p:oleObj name="公式" r:id="rId14" imgW="982790" imgH="21674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3214" y="3304072"/>
                        <a:ext cx="8286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矩形 76"/>
          <p:cNvSpPr/>
          <p:nvPr/>
        </p:nvSpPr>
        <p:spPr>
          <a:xfrm>
            <a:off x="3175961" y="3225283"/>
            <a:ext cx="1511533"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为用户的公钥</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nvSpPr>
        <p:spPr>
          <a:xfrm>
            <a:off x="4326239" y="4816795"/>
            <a:ext cx="1005403"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部分私</a:t>
            </a:r>
            <a:r>
              <a:rPr lang="zh-CN" altLang="zh-CN" sz="1600" dirty="0" smtClean="0">
                <a:latin typeface="微软雅黑" panose="020B0503020204020204" pitchFamily="34" charset="-122"/>
                <a:ea typeface="微软雅黑" panose="020B0503020204020204" pitchFamily="34" charset="-122"/>
              </a:rPr>
              <a:t>钥</a:t>
            </a:r>
            <a:endParaRPr lang="zh-CN" altLang="en-US" sz="1600" dirty="0">
              <a:latin typeface="微软雅黑" panose="020B0503020204020204" pitchFamily="34" charset="-122"/>
              <a:ea typeface="微软雅黑" panose="020B0503020204020204" pitchFamily="34" charset="-122"/>
            </a:endParaRPr>
          </a:p>
        </p:txBody>
      </p:sp>
      <p:sp>
        <p:nvSpPr>
          <p:cNvPr id="37" name="矩形 36"/>
          <p:cNvSpPr/>
          <p:nvPr/>
        </p:nvSpPr>
        <p:spPr>
          <a:xfrm>
            <a:off x="4326239" y="5124611"/>
            <a:ext cx="800219"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秘密</a:t>
            </a:r>
            <a:r>
              <a:rPr lang="zh-CN" altLang="zh-CN" sz="1600" dirty="0" smtClean="0">
                <a:latin typeface="微软雅黑" panose="020B0503020204020204" pitchFamily="34" charset="-122"/>
                <a:ea typeface="微软雅黑" panose="020B0503020204020204" pitchFamily="34" charset="-122"/>
              </a:rPr>
              <a:t>值</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4311469" y="5430618"/>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公钥</a:t>
            </a:r>
            <a:endParaRPr lang="zh-CN" altLang="en-US" sz="1600" dirty="0">
              <a:latin typeface="微软雅黑" panose="020B0503020204020204" pitchFamily="34" charset="-122"/>
              <a:ea typeface="微软雅黑" panose="020B0503020204020204" pitchFamily="34" charset="-122"/>
            </a:endParaRPr>
          </a:p>
        </p:txBody>
      </p:sp>
      <p:sp>
        <p:nvSpPr>
          <p:cNvPr id="39" name="矩形 38"/>
          <p:cNvSpPr/>
          <p:nvPr/>
        </p:nvSpPr>
        <p:spPr>
          <a:xfrm>
            <a:off x="4306272" y="5715542"/>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私钥</a:t>
            </a:r>
            <a:endParaRPr lang="zh-CN" altLang="en-US" sz="1600" dirty="0">
              <a:latin typeface="微软雅黑" panose="020B0503020204020204" pitchFamily="34" charset="-122"/>
              <a:ea typeface="微软雅黑" panose="020B0503020204020204" pitchFamily="34" charset="-122"/>
            </a:endParaRPr>
          </a:p>
        </p:txBody>
      </p:sp>
      <p:sp>
        <p:nvSpPr>
          <p:cNvPr id="40"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 name="对象 50"/>
          <p:cNvGraphicFramePr>
            <a:graphicFrameLocks noChangeAspect="1"/>
          </p:cNvGraphicFramePr>
          <p:nvPr>
            <p:extLst>
              <p:ext uri="{D42A27DB-BD31-4B8C-83A1-F6EECF244321}">
                <p14:modId xmlns:p14="http://schemas.microsoft.com/office/powerpoint/2010/main" val="2368799201"/>
              </p:ext>
            </p:extLst>
          </p:nvPr>
        </p:nvGraphicFramePr>
        <p:xfrm>
          <a:off x="5056118" y="5172850"/>
          <a:ext cx="523875" cy="247650"/>
        </p:xfrm>
        <a:graphic>
          <a:graphicData uri="http://schemas.openxmlformats.org/presentationml/2006/ole">
            <mc:AlternateContent xmlns:mc="http://schemas.openxmlformats.org/markup-compatibility/2006">
              <mc:Choice xmlns:v="urn:schemas-microsoft-com:vml" Requires="v">
                <p:oleObj spid="_x0000_s11329" name="公式" r:id="rId16" imgW="538674" imgH="256425" progId="Equation.3">
                  <p:embed/>
                </p:oleObj>
              </mc:Choice>
              <mc:Fallback>
                <p:oleObj name="公式" r:id="rId16" imgW="538674" imgH="25642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56118" y="5172850"/>
                        <a:ext cx="5238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 name="矩形 80"/>
          <p:cNvSpPr/>
          <p:nvPr/>
        </p:nvSpPr>
        <p:spPr>
          <a:xfrm>
            <a:off x="6451497" y="2143250"/>
            <a:ext cx="1005403" cy="338554"/>
          </a:xfrm>
          <a:prstGeom prst="rect">
            <a:avLst/>
          </a:prstGeom>
        </p:spPr>
        <p:txBody>
          <a:bodyPr wrap="none">
            <a:spAutoFit/>
          </a:bodyPr>
          <a:lstStyle/>
          <a:p>
            <a:r>
              <a:rPr lang="zh-CN" altLang="zh-CN" sz="1600" dirty="0" smtClean="0">
                <a:latin typeface="微软雅黑" panose="020B0503020204020204" pitchFamily="34" charset="-122"/>
                <a:ea typeface="微软雅黑" panose="020B0503020204020204" pitchFamily="34" charset="-122"/>
              </a:rPr>
              <a:t>随机</a:t>
            </a:r>
            <a:r>
              <a:rPr lang="zh-CN" altLang="zh-CN" sz="1600" dirty="0">
                <a:latin typeface="微软雅黑" panose="020B0503020204020204" pitchFamily="34" charset="-122"/>
                <a:ea typeface="微软雅黑" panose="020B0503020204020204" pitchFamily="34" charset="-122"/>
              </a:rPr>
              <a:t>选择</a:t>
            </a:r>
            <a:endParaRPr lang="zh-CN" altLang="en-US" sz="1600" dirty="0">
              <a:latin typeface="微软雅黑" panose="020B0503020204020204" pitchFamily="34" charset="-122"/>
              <a:ea typeface="微软雅黑" panose="020B0503020204020204" pitchFamily="34" charset="-122"/>
            </a:endParaRPr>
          </a:p>
        </p:txBody>
      </p:sp>
      <p:sp>
        <p:nvSpPr>
          <p:cNvPr id="84" name="Rectangle 10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5" name="对象 84"/>
          <p:cNvGraphicFramePr>
            <a:graphicFrameLocks noChangeAspect="1"/>
          </p:cNvGraphicFramePr>
          <p:nvPr>
            <p:extLst>
              <p:ext uri="{D42A27DB-BD31-4B8C-83A1-F6EECF244321}">
                <p14:modId xmlns:p14="http://schemas.microsoft.com/office/powerpoint/2010/main" val="4226550368"/>
              </p:ext>
            </p:extLst>
          </p:nvPr>
        </p:nvGraphicFramePr>
        <p:xfrm>
          <a:off x="7410268" y="2204091"/>
          <a:ext cx="447675" cy="247650"/>
        </p:xfrm>
        <a:graphic>
          <a:graphicData uri="http://schemas.openxmlformats.org/presentationml/2006/ole">
            <mc:AlternateContent xmlns:mc="http://schemas.openxmlformats.org/markup-compatibility/2006">
              <mc:Choice xmlns:v="urn:schemas-microsoft-com:vml" Requires="v">
                <p:oleObj spid="_x0000_s11330" name="公式" r:id="rId18" imgW="464515" imgH="257861" progId="Equation.3">
                  <p:embed/>
                </p:oleObj>
              </mc:Choice>
              <mc:Fallback>
                <p:oleObj name="公式" r:id="rId18" imgW="464515" imgH="257861"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10268" y="2204091"/>
                        <a:ext cx="4476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 name="Rectangle 1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7" name="对象 86"/>
          <p:cNvGraphicFramePr>
            <a:graphicFrameLocks noChangeAspect="1"/>
          </p:cNvGraphicFramePr>
          <p:nvPr>
            <p:extLst>
              <p:ext uri="{D42A27DB-BD31-4B8C-83A1-F6EECF244321}">
                <p14:modId xmlns:p14="http://schemas.microsoft.com/office/powerpoint/2010/main" val="3934727450"/>
              </p:ext>
            </p:extLst>
          </p:nvPr>
        </p:nvGraphicFramePr>
        <p:xfrm>
          <a:off x="7904250" y="2199102"/>
          <a:ext cx="485775" cy="247650"/>
        </p:xfrm>
        <a:graphic>
          <a:graphicData uri="http://schemas.openxmlformats.org/presentationml/2006/ole">
            <mc:AlternateContent xmlns:mc="http://schemas.openxmlformats.org/markup-compatibility/2006">
              <mc:Choice xmlns:v="urn:schemas-microsoft-com:vml" Requires="v">
                <p:oleObj spid="_x0000_s11331" name="公式" r:id="rId20" imgW="502920" imgH="257861" progId="Equation.3">
                  <p:embed/>
                </p:oleObj>
              </mc:Choice>
              <mc:Fallback>
                <p:oleObj name="公式" r:id="rId20" imgW="502920" imgH="257861"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04250" y="2199102"/>
                        <a:ext cx="4857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矩形 87"/>
          <p:cNvSpPr/>
          <p:nvPr/>
        </p:nvSpPr>
        <p:spPr>
          <a:xfrm>
            <a:off x="6436983" y="2540416"/>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89" name="Rectangle 1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1" name="Rectangle 1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3" name="矩形 92"/>
          <p:cNvSpPr/>
          <p:nvPr/>
        </p:nvSpPr>
        <p:spPr>
          <a:xfrm>
            <a:off x="6436983" y="2937582"/>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94" name="Rectangle 1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97" name="矩形 4096"/>
          <p:cNvSpPr/>
          <p:nvPr/>
        </p:nvSpPr>
        <p:spPr>
          <a:xfrm>
            <a:off x="6436983" y="3238439"/>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密文</a:t>
            </a:r>
            <a:endParaRPr lang="zh-CN" altLang="en-US" sz="1600" dirty="0">
              <a:latin typeface="微软雅黑" panose="020B0503020204020204" pitchFamily="34" charset="-122"/>
              <a:ea typeface="微软雅黑" panose="020B0503020204020204" pitchFamily="34" charset="-122"/>
            </a:endParaRPr>
          </a:p>
        </p:txBody>
      </p:sp>
      <p:sp>
        <p:nvSpPr>
          <p:cNvPr id="4098" name="Rectangle 1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00" name="对象 4099"/>
          <p:cNvGraphicFramePr>
            <a:graphicFrameLocks noChangeAspect="1"/>
          </p:cNvGraphicFramePr>
          <p:nvPr>
            <p:extLst>
              <p:ext uri="{D42A27DB-BD31-4B8C-83A1-F6EECF244321}">
                <p14:modId xmlns:p14="http://schemas.microsoft.com/office/powerpoint/2010/main" val="2940120767"/>
              </p:ext>
            </p:extLst>
          </p:nvPr>
        </p:nvGraphicFramePr>
        <p:xfrm>
          <a:off x="6979305" y="3322866"/>
          <a:ext cx="866775" cy="228600"/>
        </p:xfrm>
        <a:graphic>
          <a:graphicData uri="http://schemas.openxmlformats.org/presentationml/2006/ole">
            <mc:AlternateContent xmlns:mc="http://schemas.openxmlformats.org/markup-compatibility/2006">
              <mc:Choice xmlns:v="urn:schemas-microsoft-com:vml" Requires="v">
                <p:oleObj spid="_x0000_s11332" name="Equation" r:id="rId22" imgW="863225" imgH="228501" progId="Equation.DSMT4">
                  <p:embed/>
                </p:oleObj>
              </mc:Choice>
              <mc:Fallback>
                <p:oleObj name="Equation" r:id="rId22" imgW="863225" imgH="228501"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79305" y="3322866"/>
                        <a:ext cx="8667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1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03" name="Rectangle 1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2" name="矩形 141"/>
          <p:cNvSpPr/>
          <p:nvPr/>
        </p:nvSpPr>
        <p:spPr>
          <a:xfrm>
            <a:off x="9811137" y="2069470"/>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43" name="矩形 142"/>
          <p:cNvSpPr/>
          <p:nvPr/>
        </p:nvSpPr>
        <p:spPr>
          <a:xfrm>
            <a:off x="9811137" y="2466636"/>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44" name="矩形 143"/>
          <p:cNvSpPr/>
          <p:nvPr/>
        </p:nvSpPr>
        <p:spPr>
          <a:xfrm>
            <a:off x="9811137" y="2863802"/>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45" name="矩形 144"/>
          <p:cNvSpPr/>
          <p:nvPr/>
        </p:nvSpPr>
        <p:spPr>
          <a:xfrm>
            <a:off x="9811137" y="3260969"/>
            <a:ext cx="59503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验证</a:t>
            </a:r>
            <a:endParaRPr lang="zh-CN" altLang="en-US" sz="1600" dirty="0">
              <a:latin typeface="微软雅黑" panose="020B0503020204020204" pitchFamily="34" charset="-122"/>
              <a:ea typeface="微软雅黑" panose="020B0503020204020204" pitchFamily="34" charset="-122"/>
            </a:endParaRPr>
          </a:p>
        </p:txBody>
      </p:sp>
      <p:sp>
        <p:nvSpPr>
          <p:cNvPr id="4105" name="Rectangle 1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07" name="Rectangle 1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11" name="Rectangle 1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13" name="Rectangle 1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15" name="Rectangle 1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1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33102588"/>
              </p:ext>
            </p:extLst>
          </p:nvPr>
        </p:nvGraphicFramePr>
        <p:xfrm>
          <a:off x="142328" y="4541345"/>
          <a:ext cx="2352675" cy="238125"/>
        </p:xfrm>
        <a:graphic>
          <a:graphicData uri="http://schemas.openxmlformats.org/presentationml/2006/ole">
            <mc:AlternateContent xmlns:mc="http://schemas.openxmlformats.org/markup-compatibility/2006">
              <mc:Choice xmlns:v="urn:schemas-microsoft-com:vml" Requires="v">
                <p:oleObj spid="_x0000_s11333" name="Equation" r:id="rId24" imgW="2349500" imgH="241300" progId="Equation.DSMT4">
                  <p:embed/>
                </p:oleObj>
              </mc:Choice>
              <mc:Fallback>
                <p:oleObj name="Equation" r:id="rId24" imgW="2349500" imgH="241300" progId="Equation.DSMT4">
                  <p:embed/>
                  <p:pic>
                    <p:nvPicPr>
                      <p:cNvPr id="0" name="Object 1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2328" y="4541345"/>
                        <a:ext cx="23526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853548018"/>
              </p:ext>
            </p:extLst>
          </p:nvPr>
        </p:nvGraphicFramePr>
        <p:xfrm>
          <a:off x="200025" y="5497288"/>
          <a:ext cx="2182813" cy="476250"/>
        </p:xfrm>
        <a:graphic>
          <a:graphicData uri="http://schemas.openxmlformats.org/presentationml/2006/ole">
            <mc:AlternateContent xmlns:mc="http://schemas.openxmlformats.org/markup-compatibility/2006">
              <mc:Choice xmlns:v="urn:schemas-microsoft-com:vml" Requires="v">
                <p:oleObj spid="_x0000_s11334" name="Equation" r:id="rId26" imgW="2184120" imgH="482400" progId="Equation.DSMT4">
                  <p:embed/>
                </p:oleObj>
              </mc:Choice>
              <mc:Fallback>
                <p:oleObj name="Equation" r:id="rId26" imgW="2184120" imgH="482400" progId="Equation.DSMT4">
                  <p:embed/>
                  <p:pic>
                    <p:nvPicPr>
                      <p:cNvPr id="0" name="Object 130"/>
                      <p:cNvPicPr>
                        <a:picLocks noChangeAspect="1" noChangeArrowheads="1"/>
                      </p:cNvPicPr>
                      <p:nvPr/>
                    </p:nvPicPr>
                    <p:blipFill>
                      <a:blip r:embed="rId27"/>
                      <a:srcRect/>
                      <a:stretch>
                        <a:fillRect/>
                      </a:stretch>
                    </p:blipFill>
                    <p:spPr bwMode="auto">
                      <a:xfrm>
                        <a:off x="200025" y="5497288"/>
                        <a:ext cx="21828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93605966"/>
              </p:ext>
            </p:extLst>
          </p:nvPr>
        </p:nvGraphicFramePr>
        <p:xfrm>
          <a:off x="5241271" y="4873067"/>
          <a:ext cx="1133475" cy="238125"/>
        </p:xfrm>
        <a:graphic>
          <a:graphicData uri="http://schemas.openxmlformats.org/presentationml/2006/ole">
            <mc:AlternateContent xmlns:mc="http://schemas.openxmlformats.org/markup-compatibility/2006">
              <mc:Choice xmlns:v="urn:schemas-microsoft-com:vml" Requires="v">
                <p:oleObj spid="_x0000_s11335" name="Equation" r:id="rId28" imgW="1155700" imgH="241300" progId="Equation.DSMT4">
                  <p:embed/>
                </p:oleObj>
              </mc:Choice>
              <mc:Fallback>
                <p:oleObj name="Equation" r:id="rId28" imgW="1155700" imgH="241300" progId="Equation.DSMT4">
                  <p:embed/>
                  <p:pic>
                    <p:nvPicPr>
                      <p:cNvPr id="0" name="Object 1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41271" y="4873067"/>
                        <a:ext cx="11334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Rectangle 1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 name="对象 48"/>
          <p:cNvGraphicFramePr>
            <a:graphicFrameLocks noChangeAspect="1"/>
          </p:cNvGraphicFramePr>
          <p:nvPr>
            <p:extLst>
              <p:ext uri="{D42A27DB-BD31-4B8C-83A1-F6EECF244321}">
                <p14:modId xmlns:p14="http://schemas.microsoft.com/office/powerpoint/2010/main" val="1309111456"/>
              </p:ext>
            </p:extLst>
          </p:nvPr>
        </p:nvGraphicFramePr>
        <p:xfrm>
          <a:off x="4770884" y="5490440"/>
          <a:ext cx="1895475" cy="238125"/>
        </p:xfrm>
        <a:graphic>
          <a:graphicData uri="http://schemas.openxmlformats.org/presentationml/2006/ole">
            <mc:AlternateContent xmlns:mc="http://schemas.openxmlformats.org/markup-compatibility/2006">
              <mc:Choice xmlns:v="urn:schemas-microsoft-com:vml" Requires="v">
                <p:oleObj spid="_x0000_s11336" name="Equation" r:id="rId30" imgW="1905000" imgH="241300" progId="Equation.DSMT4">
                  <p:embed/>
                </p:oleObj>
              </mc:Choice>
              <mc:Fallback>
                <p:oleObj name="Equation" r:id="rId30" imgW="1905000" imgH="241300" progId="Equation.DSMT4">
                  <p:embed/>
                  <p:pic>
                    <p:nvPicPr>
                      <p:cNvPr id="0" name="Object 1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70884" y="5490440"/>
                        <a:ext cx="18954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1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7" name="对象 56"/>
          <p:cNvGraphicFramePr>
            <a:graphicFrameLocks noChangeAspect="1"/>
          </p:cNvGraphicFramePr>
          <p:nvPr>
            <p:extLst>
              <p:ext uri="{D42A27DB-BD31-4B8C-83A1-F6EECF244321}">
                <p14:modId xmlns:p14="http://schemas.microsoft.com/office/powerpoint/2010/main" val="4177207282"/>
              </p:ext>
            </p:extLst>
          </p:nvPr>
        </p:nvGraphicFramePr>
        <p:xfrm>
          <a:off x="4785398" y="5765756"/>
          <a:ext cx="1781175" cy="238125"/>
        </p:xfrm>
        <a:graphic>
          <a:graphicData uri="http://schemas.openxmlformats.org/presentationml/2006/ole">
            <mc:AlternateContent xmlns:mc="http://schemas.openxmlformats.org/markup-compatibility/2006">
              <mc:Choice xmlns:v="urn:schemas-microsoft-com:vml" Requires="v">
                <p:oleObj spid="_x0000_s11337" name="Equation" r:id="rId32" imgW="1803400" imgH="241300" progId="Equation.DSMT4">
                  <p:embed/>
                </p:oleObj>
              </mc:Choice>
              <mc:Fallback>
                <p:oleObj name="Equation" r:id="rId32" imgW="1803400" imgH="241300" progId="Equation.DSMT4">
                  <p:embed/>
                  <p:pic>
                    <p:nvPicPr>
                      <p:cNvPr id="0" name="Object 13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85398" y="5765756"/>
                        <a:ext cx="17811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Rectangle 1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0" name="对象 59"/>
          <p:cNvGraphicFramePr>
            <a:graphicFrameLocks noChangeAspect="1"/>
          </p:cNvGraphicFramePr>
          <p:nvPr>
            <p:extLst>
              <p:ext uri="{D42A27DB-BD31-4B8C-83A1-F6EECF244321}">
                <p14:modId xmlns:p14="http://schemas.microsoft.com/office/powerpoint/2010/main" val="1028992170"/>
              </p:ext>
            </p:extLst>
          </p:nvPr>
        </p:nvGraphicFramePr>
        <p:xfrm>
          <a:off x="7544979" y="2597302"/>
          <a:ext cx="523875" cy="238125"/>
        </p:xfrm>
        <a:graphic>
          <a:graphicData uri="http://schemas.openxmlformats.org/presentationml/2006/ole">
            <mc:AlternateContent xmlns:mc="http://schemas.openxmlformats.org/markup-compatibility/2006">
              <mc:Choice xmlns:v="urn:schemas-microsoft-com:vml" Requires="v">
                <p:oleObj spid="_x0000_s11338" name="Equation" r:id="rId34" imgW="520474" imgH="241195" progId="Equation.DSMT4">
                  <p:embed/>
                </p:oleObj>
              </mc:Choice>
              <mc:Fallback>
                <p:oleObj name="Equation" r:id="rId34" imgW="520474" imgH="241195" progId="Equation.DSMT4">
                  <p:embed/>
                  <p:pic>
                    <p:nvPicPr>
                      <p:cNvPr id="0" name="Object 13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544979" y="2597302"/>
                        <a:ext cx="5238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Rectangle 1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6" name="对象 39935"/>
          <p:cNvGraphicFramePr>
            <a:graphicFrameLocks noChangeAspect="1"/>
          </p:cNvGraphicFramePr>
          <p:nvPr>
            <p:extLst>
              <p:ext uri="{D42A27DB-BD31-4B8C-83A1-F6EECF244321}">
                <p14:modId xmlns:p14="http://schemas.microsoft.com/office/powerpoint/2010/main" val="4153450810"/>
              </p:ext>
            </p:extLst>
          </p:nvPr>
        </p:nvGraphicFramePr>
        <p:xfrm>
          <a:off x="6944435" y="2576457"/>
          <a:ext cx="495300" cy="228600"/>
        </p:xfrm>
        <a:graphic>
          <a:graphicData uri="http://schemas.openxmlformats.org/presentationml/2006/ole">
            <mc:AlternateContent xmlns:mc="http://schemas.openxmlformats.org/markup-compatibility/2006">
              <mc:Choice xmlns:v="urn:schemas-microsoft-com:vml" Requires="v">
                <p:oleObj spid="_x0000_s11339" name="公式" r:id="rId36" imgW="516087" imgH="232258" progId="Equation.3">
                  <p:embed/>
                </p:oleObj>
              </mc:Choice>
              <mc:Fallback>
                <p:oleObj name="公式" r:id="rId36" imgW="516087" imgH="232258" progId="Equation.3">
                  <p:embed/>
                  <p:pic>
                    <p:nvPicPr>
                      <p:cNvPr id="0" name="对象 10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944435" y="2576457"/>
                        <a:ext cx="495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37" name="Rectangle 1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40" name="对象 39939"/>
          <p:cNvGraphicFramePr>
            <a:graphicFrameLocks noChangeAspect="1"/>
          </p:cNvGraphicFramePr>
          <p:nvPr>
            <p:extLst>
              <p:ext uri="{D42A27DB-BD31-4B8C-83A1-F6EECF244321}">
                <p14:modId xmlns:p14="http://schemas.microsoft.com/office/powerpoint/2010/main" val="2798596279"/>
              </p:ext>
            </p:extLst>
          </p:nvPr>
        </p:nvGraphicFramePr>
        <p:xfrm>
          <a:off x="6954198" y="3002492"/>
          <a:ext cx="590550" cy="228600"/>
        </p:xfrm>
        <a:graphic>
          <a:graphicData uri="http://schemas.openxmlformats.org/presentationml/2006/ole">
            <mc:AlternateContent xmlns:mc="http://schemas.openxmlformats.org/markup-compatibility/2006">
              <mc:Choice xmlns:v="urn:schemas-microsoft-com:vml" Requires="v">
                <p:oleObj spid="_x0000_s11340" name="Equation" r:id="rId38" imgW="583947" imgH="228501" progId="Equation.DSMT4">
                  <p:embed/>
                </p:oleObj>
              </mc:Choice>
              <mc:Fallback>
                <p:oleObj name="Equation" r:id="rId38" imgW="583947" imgH="228501" progId="Equation.DSMT4">
                  <p:embed/>
                  <p:pic>
                    <p:nvPicPr>
                      <p:cNvPr id="0" name="Object 14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954198" y="3002492"/>
                        <a:ext cx="5905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泪滴形 13"/>
          <p:cNvSpPr>
            <a:spLocks noChangeArrowheads="1"/>
          </p:cNvSpPr>
          <p:nvPr/>
        </p:nvSpPr>
        <p:spPr bwMode="auto">
          <a:xfrm rot="8100000">
            <a:off x="8557513" y="2345884"/>
            <a:ext cx="1128713" cy="1127125"/>
          </a:xfrm>
          <a:custGeom>
            <a:avLst/>
            <a:gdLst>
              <a:gd name="T0" fmla="*/ 0 w 1128713"/>
              <a:gd name="T1" fmla="*/ 563563 h 1127125"/>
              <a:gd name="T2" fmla="*/ 564357 w 1128713"/>
              <a:gd name="T3" fmla="*/ 0 h 1127125"/>
              <a:gd name="T4" fmla="*/ 1128713 w 1128713"/>
              <a:gd name="T5" fmla="*/ 0 h 1127125"/>
              <a:gd name="T6" fmla="*/ 1128713 w 1128713"/>
              <a:gd name="T7" fmla="*/ 563563 h 1127125"/>
              <a:gd name="T8" fmla="*/ 564356 w 1128713"/>
              <a:gd name="T9" fmla="*/ 1127126 h 1127125"/>
              <a:gd name="T10" fmla="*/ -1 w 1128713"/>
              <a:gd name="T11" fmla="*/ 563563 h 1127125"/>
              <a:gd name="T12" fmla="*/ 0 w 1128713"/>
              <a:gd name="T13" fmla="*/ 563563 h 11271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8713" h="1127125">
                <a:moveTo>
                  <a:pt x="0" y="563563"/>
                </a:moveTo>
                <a:cubicBezTo>
                  <a:pt x="0" y="252316"/>
                  <a:pt x="252671" y="0"/>
                  <a:pt x="564357" y="0"/>
                </a:cubicBezTo>
                <a:lnTo>
                  <a:pt x="1128713" y="0"/>
                </a:lnTo>
                <a:lnTo>
                  <a:pt x="1128713" y="563563"/>
                </a:lnTo>
                <a:cubicBezTo>
                  <a:pt x="1128713" y="874810"/>
                  <a:pt x="876042" y="1127126"/>
                  <a:pt x="564356" y="1127126"/>
                </a:cubicBezTo>
                <a:cubicBezTo>
                  <a:pt x="252670" y="1127126"/>
                  <a:pt x="-1" y="874810"/>
                  <a:pt x="-1" y="563563"/>
                </a:cubicBezTo>
                <a:lnTo>
                  <a:pt x="0" y="5635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文本框 24"/>
          <p:cNvSpPr txBox="1">
            <a:spLocks noChangeArrowheads="1"/>
          </p:cNvSpPr>
          <p:nvPr/>
        </p:nvSpPr>
        <p:spPr bwMode="auto">
          <a:xfrm>
            <a:off x="8675215" y="2429750"/>
            <a:ext cx="9207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在线</a:t>
            </a:r>
            <a:r>
              <a:rPr lang="zh-CN" altLang="en-US" sz="2000" dirty="0" smtClean="0">
                <a:solidFill>
                  <a:srgbClr val="003F78"/>
                </a:solidFill>
                <a:latin typeface="微软雅黑" panose="020B0503020204020204" pitchFamily="34" charset="-122"/>
                <a:ea typeface="微软雅黑" panose="020B0503020204020204" pitchFamily="34" charset="-122"/>
              </a:rPr>
              <a:t>签</a:t>
            </a:r>
            <a:r>
              <a:rPr lang="zh-CN" altLang="en-US" sz="2000" dirty="0">
                <a:solidFill>
                  <a:srgbClr val="003F78"/>
                </a:solidFill>
                <a:latin typeface="微软雅黑" panose="020B0503020204020204" pitchFamily="34" charset="-122"/>
                <a:ea typeface="微软雅黑" panose="020B0503020204020204" pitchFamily="34" charset="-122"/>
              </a:rPr>
              <a:t>密算法</a:t>
            </a:r>
          </a:p>
        </p:txBody>
      </p:sp>
      <p:sp>
        <p:nvSpPr>
          <p:cNvPr id="2" name="Rectangle 2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61963423"/>
              </p:ext>
            </p:extLst>
          </p:nvPr>
        </p:nvGraphicFramePr>
        <p:xfrm>
          <a:off x="10320020" y="2108321"/>
          <a:ext cx="1000125" cy="238125"/>
        </p:xfrm>
        <a:graphic>
          <a:graphicData uri="http://schemas.openxmlformats.org/presentationml/2006/ole">
            <mc:AlternateContent xmlns:mc="http://schemas.openxmlformats.org/markup-compatibility/2006">
              <mc:Choice xmlns:v="urn:schemas-microsoft-com:vml" Requires="v">
                <p:oleObj spid="_x0000_s11341" name="Equation" r:id="rId40" imgW="1002865" imgH="241195" progId="Equation.DSMT4">
                  <p:embed/>
                </p:oleObj>
              </mc:Choice>
              <mc:Fallback>
                <p:oleObj name="Equation" r:id="rId40" imgW="1002865" imgH="241195" progId="Equation.DSMT4">
                  <p:embed/>
                  <p:pic>
                    <p:nvPicPr>
                      <p:cNvPr id="0" name="Object 21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0320020" y="2108321"/>
                        <a:ext cx="10001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917143586"/>
              </p:ext>
            </p:extLst>
          </p:nvPr>
        </p:nvGraphicFramePr>
        <p:xfrm>
          <a:off x="10303637" y="2494607"/>
          <a:ext cx="1438275" cy="247650"/>
        </p:xfrm>
        <a:graphic>
          <a:graphicData uri="http://schemas.openxmlformats.org/presentationml/2006/ole">
            <mc:AlternateContent xmlns:mc="http://schemas.openxmlformats.org/markup-compatibility/2006">
              <mc:Choice xmlns:v="urn:schemas-microsoft-com:vml" Requires="v">
                <p:oleObj spid="_x0000_s11342" name="Equation" r:id="rId42" imgW="1447800" imgH="241300" progId="Equation.DSMT4">
                  <p:embed/>
                </p:oleObj>
              </mc:Choice>
              <mc:Fallback>
                <p:oleObj name="Equation" r:id="rId42" imgW="1447800" imgH="241300" progId="Equation.DSMT4">
                  <p:embed/>
                  <p:pic>
                    <p:nvPicPr>
                      <p:cNvPr id="0" name="Object 21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0303637" y="2494607"/>
                        <a:ext cx="14382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 name="对象 40"/>
          <p:cNvGraphicFramePr>
            <a:graphicFrameLocks noChangeAspect="1"/>
          </p:cNvGraphicFramePr>
          <p:nvPr>
            <p:extLst>
              <p:ext uri="{D42A27DB-BD31-4B8C-83A1-F6EECF244321}">
                <p14:modId xmlns:p14="http://schemas.microsoft.com/office/powerpoint/2010/main" val="777909041"/>
              </p:ext>
            </p:extLst>
          </p:nvPr>
        </p:nvGraphicFramePr>
        <p:xfrm>
          <a:off x="10322944" y="2907371"/>
          <a:ext cx="1152525" cy="228600"/>
        </p:xfrm>
        <a:graphic>
          <a:graphicData uri="http://schemas.openxmlformats.org/presentationml/2006/ole">
            <mc:AlternateContent xmlns:mc="http://schemas.openxmlformats.org/markup-compatibility/2006">
              <mc:Choice xmlns:v="urn:schemas-microsoft-com:vml" Requires="v">
                <p:oleObj spid="_x0000_s11343" name="Equation" r:id="rId44" imgW="1155700" imgH="228600" progId="Equation.DSMT4">
                  <p:embed/>
                </p:oleObj>
              </mc:Choice>
              <mc:Fallback>
                <p:oleObj name="Equation" r:id="rId44" imgW="1155700" imgH="228600" progId="Equation.DSMT4">
                  <p:embed/>
                  <p:pic>
                    <p:nvPicPr>
                      <p:cNvPr id="0" name="Object 21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0322944" y="2907371"/>
                        <a:ext cx="11525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Rectangle 2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 name="对象 54"/>
          <p:cNvGraphicFramePr>
            <a:graphicFrameLocks noChangeAspect="1"/>
          </p:cNvGraphicFramePr>
          <p:nvPr>
            <p:extLst>
              <p:ext uri="{D42A27DB-BD31-4B8C-83A1-F6EECF244321}">
                <p14:modId xmlns:p14="http://schemas.microsoft.com/office/powerpoint/2010/main" val="1825952516"/>
              </p:ext>
            </p:extLst>
          </p:nvPr>
        </p:nvGraphicFramePr>
        <p:xfrm>
          <a:off x="11557908" y="2898103"/>
          <a:ext cx="590550" cy="200025"/>
        </p:xfrm>
        <a:graphic>
          <a:graphicData uri="http://schemas.openxmlformats.org/presentationml/2006/ole">
            <mc:AlternateContent xmlns:mc="http://schemas.openxmlformats.org/markup-compatibility/2006">
              <mc:Choice xmlns:v="urn:schemas-microsoft-com:vml" Requires="v">
                <p:oleObj spid="_x0000_s11344" name="Equation" r:id="rId46" imgW="583947" imgH="203112" progId="Equation.DSMT4">
                  <p:embed/>
                </p:oleObj>
              </mc:Choice>
              <mc:Fallback>
                <p:oleObj name="Equation" r:id="rId46" imgW="583947" imgH="203112" progId="Equation.DSMT4">
                  <p:embed/>
                  <p:pic>
                    <p:nvPicPr>
                      <p:cNvPr id="0" name="Object 219"/>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1557908" y="2898103"/>
                        <a:ext cx="59055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7" name="Rectangle 2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52" name="对象 39951"/>
          <p:cNvGraphicFramePr>
            <a:graphicFrameLocks noChangeAspect="1"/>
          </p:cNvGraphicFramePr>
          <p:nvPr>
            <p:extLst>
              <p:ext uri="{D42A27DB-BD31-4B8C-83A1-F6EECF244321}">
                <p14:modId xmlns:p14="http://schemas.microsoft.com/office/powerpoint/2010/main" val="175075270"/>
              </p:ext>
            </p:extLst>
          </p:nvPr>
        </p:nvGraphicFramePr>
        <p:xfrm>
          <a:off x="10321599" y="3314405"/>
          <a:ext cx="1870401" cy="257175"/>
        </p:xfrm>
        <a:graphic>
          <a:graphicData uri="http://schemas.openxmlformats.org/presentationml/2006/ole">
            <mc:AlternateContent xmlns:mc="http://schemas.openxmlformats.org/markup-compatibility/2006">
              <mc:Choice xmlns:v="urn:schemas-microsoft-com:vml" Requires="v">
                <p:oleObj spid="_x0000_s11345" name="Equation" r:id="rId48" imgW="2120900" imgH="254000" progId="Equation.DSMT4">
                  <p:embed/>
                </p:oleObj>
              </mc:Choice>
              <mc:Fallback>
                <p:oleObj name="Equation" r:id="rId48" imgW="2120900" imgH="254000" progId="Equation.DSMT4">
                  <p:embed/>
                  <p:pic>
                    <p:nvPicPr>
                      <p:cNvPr id="0" name="Object 22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0321599" y="3314405"/>
                        <a:ext cx="1870401" cy="257175"/>
                      </a:xfrm>
                      <a:prstGeom prst="rect">
                        <a:avLst/>
                      </a:prstGeom>
                      <a:noFill/>
                    </p:spPr>
                  </p:pic>
                </p:oleObj>
              </mc:Fallback>
            </mc:AlternateContent>
          </a:graphicData>
        </a:graphic>
      </p:graphicFrame>
      <p:sp>
        <p:nvSpPr>
          <p:cNvPr id="119" name="圆角矩形 118"/>
          <p:cNvSpPr/>
          <p:nvPr/>
        </p:nvSpPr>
        <p:spPr bwMode="auto">
          <a:xfrm>
            <a:off x="8098018" y="3985121"/>
            <a:ext cx="2366210" cy="2278979"/>
          </a:xfrm>
          <a:prstGeom prst="roundRect">
            <a:avLst/>
          </a:prstGeom>
          <a:solidFill>
            <a:schemeClr val="bg1">
              <a:alpha val="9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20" name="矩形 119"/>
          <p:cNvSpPr/>
          <p:nvPr/>
        </p:nvSpPr>
        <p:spPr>
          <a:xfrm>
            <a:off x="8083364" y="4287659"/>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21" name="矩形 120"/>
          <p:cNvSpPr/>
          <p:nvPr/>
        </p:nvSpPr>
        <p:spPr>
          <a:xfrm>
            <a:off x="8083364" y="4699339"/>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22" name="矩形 121"/>
          <p:cNvSpPr/>
          <p:nvPr/>
        </p:nvSpPr>
        <p:spPr>
          <a:xfrm>
            <a:off x="8083364" y="5096505"/>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
        <p:nvSpPr>
          <p:cNvPr id="123" name="矩形 122"/>
          <p:cNvSpPr/>
          <p:nvPr/>
        </p:nvSpPr>
        <p:spPr>
          <a:xfrm>
            <a:off x="8083364" y="5783952"/>
            <a:ext cx="59503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验证</a:t>
            </a:r>
            <a:endParaRPr lang="zh-CN" altLang="en-US" sz="1600" dirty="0">
              <a:latin typeface="微软雅黑" panose="020B0503020204020204" pitchFamily="34" charset="-122"/>
              <a:ea typeface="微软雅黑" panose="020B0503020204020204" pitchFamily="34" charset="-122"/>
            </a:endParaRPr>
          </a:p>
        </p:txBody>
      </p:sp>
      <p:graphicFrame>
        <p:nvGraphicFramePr>
          <p:cNvPr id="128" name="对象 127"/>
          <p:cNvGraphicFramePr>
            <a:graphicFrameLocks noChangeAspect="1"/>
          </p:cNvGraphicFramePr>
          <p:nvPr>
            <p:extLst>
              <p:ext uri="{D42A27DB-BD31-4B8C-83A1-F6EECF244321}">
                <p14:modId xmlns:p14="http://schemas.microsoft.com/office/powerpoint/2010/main" val="1065321511"/>
              </p:ext>
            </p:extLst>
          </p:nvPr>
        </p:nvGraphicFramePr>
        <p:xfrm>
          <a:off x="8593826" y="5837388"/>
          <a:ext cx="1870401" cy="257175"/>
        </p:xfrm>
        <a:graphic>
          <a:graphicData uri="http://schemas.openxmlformats.org/presentationml/2006/ole">
            <mc:AlternateContent xmlns:mc="http://schemas.openxmlformats.org/markup-compatibility/2006">
              <mc:Choice xmlns:v="urn:schemas-microsoft-com:vml" Requires="v">
                <p:oleObj spid="_x0000_s11346" name="Equation" r:id="rId50" imgW="2120900" imgH="254000" progId="Equation.DSMT4">
                  <p:embed/>
                </p:oleObj>
              </mc:Choice>
              <mc:Fallback>
                <p:oleObj name="Equation" r:id="rId50" imgW="2120900" imgH="254000" progId="Equation.DSMT4">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8593826" y="5837388"/>
                        <a:ext cx="1870401" cy="257175"/>
                      </a:xfrm>
                      <a:prstGeom prst="rect">
                        <a:avLst/>
                      </a:prstGeom>
                      <a:noFill/>
                    </p:spPr>
                  </p:pic>
                </p:oleObj>
              </mc:Fallback>
            </mc:AlternateContent>
          </a:graphicData>
        </a:graphic>
      </p:graphicFrame>
      <p:sp>
        <p:nvSpPr>
          <p:cNvPr id="39953" name="Rectangle 2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54" name="对象 39953"/>
          <p:cNvGraphicFramePr>
            <a:graphicFrameLocks noChangeAspect="1"/>
          </p:cNvGraphicFramePr>
          <p:nvPr>
            <p:extLst>
              <p:ext uri="{D42A27DB-BD31-4B8C-83A1-F6EECF244321}">
                <p14:modId xmlns:p14="http://schemas.microsoft.com/office/powerpoint/2010/main" val="4001710304"/>
              </p:ext>
            </p:extLst>
          </p:nvPr>
        </p:nvGraphicFramePr>
        <p:xfrm>
          <a:off x="8610028" y="4270996"/>
          <a:ext cx="1854200" cy="476250"/>
        </p:xfrm>
        <a:graphic>
          <a:graphicData uri="http://schemas.openxmlformats.org/presentationml/2006/ole">
            <mc:AlternateContent xmlns:mc="http://schemas.openxmlformats.org/markup-compatibility/2006">
              <mc:Choice xmlns:v="urn:schemas-microsoft-com:vml" Requires="v">
                <p:oleObj spid="_x0000_s11347" name="Equation" r:id="rId51" imgW="1854000" imgH="482400" progId="Equation.DSMT4">
                  <p:embed/>
                </p:oleObj>
              </mc:Choice>
              <mc:Fallback>
                <p:oleObj name="Equation" r:id="rId51" imgW="1854000" imgH="482400" progId="Equation.DSMT4">
                  <p:embed/>
                  <p:pic>
                    <p:nvPicPr>
                      <p:cNvPr id="0" name="Object 223"/>
                      <p:cNvPicPr>
                        <a:picLocks noChangeAspect="1" noChangeArrowheads="1"/>
                      </p:cNvPicPr>
                      <p:nvPr/>
                    </p:nvPicPr>
                    <p:blipFill>
                      <a:blip r:embed="rId52"/>
                      <a:srcRect/>
                      <a:stretch>
                        <a:fillRect/>
                      </a:stretch>
                    </p:blipFill>
                    <p:spPr bwMode="auto">
                      <a:xfrm>
                        <a:off x="8610028" y="4270996"/>
                        <a:ext cx="18542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5" name="Rectangle 2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62" name="对象 39961"/>
          <p:cNvGraphicFramePr>
            <a:graphicFrameLocks noChangeAspect="1"/>
          </p:cNvGraphicFramePr>
          <p:nvPr>
            <p:extLst>
              <p:ext uri="{D42A27DB-BD31-4B8C-83A1-F6EECF244321}">
                <p14:modId xmlns:p14="http://schemas.microsoft.com/office/powerpoint/2010/main" val="1902230066"/>
              </p:ext>
            </p:extLst>
          </p:nvPr>
        </p:nvGraphicFramePr>
        <p:xfrm>
          <a:off x="8599621" y="4744253"/>
          <a:ext cx="1552575" cy="228600"/>
        </p:xfrm>
        <a:graphic>
          <a:graphicData uri="http://schemas.openxmlformats.org/presentationml/2006/ole">
            <mc:AlternateContent xmlns:mc="http://schemas.openxmlformats.org/markup-compatibility/2006">
              <mc:Choice xmlns:v="urn:schemas-microsoft-com:vml" Requires="v">
                <p:oleObj spid="_x0000_s11348" name="Equation" r:id="rId53" imgW="1549400" imgH="228600" progId="Equation.DSMT4">
                  <p:embed/>
                </p:oleObj>
              </mc:Choice>
              <mc:Fallback>
                <p:oleObj name="Equation" r:id="rId53" imgW="1549400" imgH="228600" progId="Equation.DSMT4">
                  <p:embed/>
                  <p:pic>
                    <p:nvPicPr>
                      <p:cNvPr id="0" name="Object 225"/>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8599621" y="4744253"/>
                        <a:ext cx="15525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3" name="Rectangle 2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64" name="对象 39963"/>
          <p:cNvGraphicFramePr>
            <a:graphicFrameLocks noChangeAspect="1"/>
          </p:cNvGraphicFramePr>
          <p:nvPr>
            <p:extLst>
              <p:ext uri="{D42A27DB-BD31-4B8C-83A1-F6EECF244321}">
                <p14:modId xmlns:p14="http://schemas.microsoft.com/office/powerpoint/2010/main" val="1289792653"/>
              </p:ext>
            </p:extLst>
          </p:nvPr>
        </p:nvGraphicFramePr>
        <p:xfrm>
          <a:off x="8588354" y="5156178"/>
          <a:ext cx="1152525" cy="228600"/>
        </p:xfrm>
        <a:graphic>
          <a:graphicData uri="http://schemas.openxmlformats.org/presentationml/2006/ole">
            <mc:AlternateContent xmlns:mc="http://schemas.openxmlformats.org/markup-compatibility/2006">
              <mc:Choice xmlns:v="urn:schemas-microsoft-com:vml" Requires="v">
                <p:oleObj spid="_x0000_s11349" name="Equation" r:id="rId55" imgW="1155700" imgH="228600" progId="Equation.DSMT4">
                  <p:embed/>
                </p:oleObj>
              </mc:Choice>
              <mc:Fallback>
                <p:oleObj name="Equation" r:id="rId55" imgW="1155700" imgH="228600" progId="Equation.DSMT4">
                  <p:embed/>
                  <p:pic>
                    <p:nvPicPr>
                      <p:cNvPr id="0" name="Object 22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8588354" y="5156178"/>
                        <a:ext cx="11525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5" name="Rectangle 2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66" name="对象 39965"/>
          <p:cNvGraphicFramePr>
            <a:graphicFrameLocks noChangeAspect="1"/>
          </p:cNvGraphicFramePr>
          <p:nvPr>
            <p:extLst>
              <p:ext uri="{D42A27DB-BD31-4B8C-83A1-F6EECF244321}">
                <p14:modId xmlns:p14="http://schemas.microsoft.com/office/powerpoint/2010/main" val="1351503348"/>
              </p:ext>
            </p:extLst>
          </p:nvPr>
        </p:nvGraphicFramePr>
        <p:xfrm>
          <a:off x="8576970" y="5504101"/>
          <a:ext cx="1190625" cy="247650"/>
        </p:xfrm>
        <a:graphic>
          <a:graphicData uri="http://schemas.openxmlformats.org/presentationml/2006/ole">
            <mc:AlternateContent xmlns:mc="http://schemas.openxmlformats.org/markup-compatibility/2006">
              <mc:Choice xmlns:v="urn:schemas-microsoft-com:vml" Requires="v">
                <p:oleObj spid="_x0000_s11350" name="Equation" r:id="rId57" imgW="1180588" imgH="241195" progId="Equation.DSMT4">
                  <p:embed/>
                </p:oleObj>
              </mc:Choice>
              <mc:Fallback>
                <p:oleObj name="Equation" r:id="rId57" imgW="1180588" imgH="241195" progId="Equation.DSMT4">
                  <p:embed/>
                  <p:pic>
                    <p:nvPicPr>
                      <p:cNvPr id="0" name="Object 22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8576970" y="5504101"/>
                        <a:ext cx="119062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 name="矩形 137"/>
          <p:cNvSpPr/>
          <p:nvPr/>
        </p:nvSpPr>
        <p:spPr>
          <a:xfrm>
            <a:off x="8076110" y="5437587"/>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计算</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7313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0" y="1299483"/>
            <a:ext cx="12192000" cy="5558517"/>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 name="文本框 1"/>
          <p:cNvSpPr txBox="1">
            <a:spLocks noChangeArrowheads="1"/>
          </p:cNvSpPr>
          <p:nvPr/>
        </p:nvSpPr>
        <p:spPr bwMode="auto">
          <a:xfrm>
            <a:off x="497117" y="632733"/>
            <a:ext cx="27050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方案</a:t>
            </a:r>
            <a:r>
              <a:rPr lang="zh-CN" altLang="en-US" sz="3200" dirty="0">
                <a:solidFill>
                  <a:srgbClr val="F2F2F2"/>
                </a:solidFill>
                <a:latin typeface="微软雅黑" panose="020B0503020204020204" pitchFamily="34" charset="-122"/>
                <a:ea typeface="微软雅黑" panose="020B0503020204020204" pitchFamily="34" charset="-122"/>
              </a:rPr>
              <a:t>的正确性</a:t>
            </a:r>
          </a:p>
        </p:txBody>
      </p:sp>
      <p:cxnSp>
        <p:nvCxnSpPr>
          <p:cNvPr id="3" name="直接连接符 2"/>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8" name="圆角矩形 7"/>
          <p:cNvSpPr/>
          <p:nvPr/>
        </p:nvSpPr>
        <p:spPr bwMode="auto">
          <a:xfrm>
            <a:off x="497118" y="1810094"/>
            <a:ext cx="5410196" cy="4334097"/>
          </a:xfrm>
          <a:prstGeom prst="roundRect">
            <a:avLst/>
          </a:prstGeom>
          <a:noFill/>
          <a:ln w="9525" cap="flat" cmpd="sng" algn="ctr">
            <a:solidFill>
              <a:schemeClr val="tx1"/>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9" name="圆角矩形 8"/>
          <p:cNvSpPr/>
          <p:nvPr/>
        </p:nvSpPr>
        <p:spPr bwMode="auto">
          <a:xfrm>
            <a:off x="6139542" y="1810094"/>
            <a:ext cx="5410196" cy="4334097"/>
          </a:xfrm>
          <a:prstGeom prst="roundRect">
            <a:avLst/>
          </a:prstGeom>
          <a:noFill/>
          <a:ln w="9525" cap="flat" cmpd="sng" algn="ctr">
            <a:solidFill>
              <a:schemeClr val="tx1"/>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0" name="矩形 9"/>
          <p:cNvSpPr/>
          <p:nvPr/>
        </p:nvSpPr>
        <p:spPr>
          <a:xfrm>
            <a:off x="958980" y="2037672"/>
            <a:ext cx="4091993" cy="461665"/>
          </a:xfrm>
          <a:prstGeom prst="rect">
            <a:avLst/>
          </a:prstGeom>
        </p:spPr>
        <p:txBody>
          <a:bodyPr wrap="square">
            <a:spAutoFit/>
          </a:bodyPr>
          <a:lstStyle/>
          <a:p>
            <a:r>
              <a:rPr lang="zh-CN" altLang="zh-CN" sz="2400" dirty="0">
                <a:latin typeface="微软雅黑" panose="020B0503020204020204" pitchFamily="34" charset="-122"/>
                <a:ea typeface="微软雅黑" panose="020B0503020204020204" pitchFamily="34" charset="-122"/>
              </a:rPr>
              <a:t>密文能够被正确解密</a:t>
            </a:r>
            <a:endParaRPr lang="zh-CN" altLang="en-US" sz="2400" dirty="0">
              <a:latin typeface="微软雅黑" panose="020B0503020204020204" pitchFamily="34" charset="-122"/>
              <a:ea typeface="微软雅黑" panose="020B0503020204020204" pitchFamily="34" charset="-122"/>
            </a:endParaRPr>
          </a:p>
        </p:txBody>
      </p:sp>
      <p:sp>
        <p:nvSpPr>
          <p:cNvPr id="11" name="矩形 10"/>
          <p:cNvSpPr/>
          <p:nvPr/>
        </p:nvSpPr>
        <p:spPr>
          <a:xfrm>
            <a:off x="6543619" y="2041954"/>
            <a:ext cx="2954655" cy="461665"/>
          </a:xfrm>
          <a:prstGeom prst="rect">
            <a:avLst/>
          </a:prstGeom>
        </p:spPr>
        <p:txBody>
          <a:bodyPr wrap="none">
            <a:spAutoFit/>
          </a:bodyPr>
          <a:lstStyle/>
          <a:p>
            <a:r>
              <a:rPr lang="zh-CN" altLang="zh-CN" sz="2400" dirty="0">
                <a:latin typeface="微软雅黑" panose="020B0503020204020204" pitchFamily="34" charset="-122"/>
                <a:ea typeface="微软雅黑" panose="020B0503020204020204" pitchFamily="34" charset="-122"/>
              </a:rPr>
              <a:t>密文能够被正确验证</a:t>
            </a:r>
            <a:endParaRPr lang="zh-CN" altLang="en-US" sz="24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4" y="2494306"/>
            <a:ext cx="5141458" cy="3180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783" y="2503619"/>
            <a:ext cx="4833210" cy="3430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792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497117" y="632733"/>
            <a:ext cx="787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性能分析及仿真结果</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4" name="直接连接符 3"/>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aphicFrame>
        <p:nvGraphicFramePr>
          <p:cNvPr id="6" name="表格 5"/>
          <p:cNvGraphicFramePr>
            <a:graphicFrameLocks noGrp="1"/>
          </p:cNvGraphicFramePr>
          <p:nvPr>
            <p:extLst>
              <p:ext uri="{D42A27DB-BD31-4B8C-83A1-F6EECF244321}">
                <p14:modId xmlns:p14="http://schemas.microsoft.com/office/powerpoint/2010/main" val="485490555"/>
              </p:ext>
            </p:extLst>
          </p:nvPr>
        </p:nvGraphicFramePr>
        <p:xfrm>
          <a:off x="598718" y="2104572"/>
          <a:ext cx="10972799" cy="3715658"/>
        </p:xfrm>
        <a:graphic>
          <a:graphicData uri="http://schemas.openxmlformats.org/drawingml/2006/table">
            <a:tbl>
              <a:tblPr firstRow="1" firstCol="1" bandCol="1">
                <a:tableStyleId>{21E4AEA4-8DFA-4A89-87EB-49C32662AFE0}</a:tableStyleId>
              </a:tblPr>
              <a:tblGrid>
                <a:gridCol w="2045330"/>
                <a:gridCol w="1171895"/>
                <a:gridCol w="1461577"/>
                <a:gridCol w="1461577"/>
                <a:gridCol w="1169700"/>
                <a:gridCol w="2203338"/>
                <a:gridCol w="1459382"/>
              </a:tblGrid>
              <a:tr h="1226070">
                <a:tc>
                  <a:txBody>
                    <a:bodyPr/>
                    <a:lstStyle/>
                    <a:p>
                      <a:pPr indent="266700" algn="ctr">
                        <a:lnSpc>
                          <a:spcPct val="120000"/>
                        </a:lnSpc>
                        <a:spcAft>
                          <a:spcPts val="0"/>
                        </a:spcAft>
                      </a:pPr>
                      <a:r>
                        <a:rPr lang="zh-CN" sz="2000" kern="100" dirty="0">
                          <a:effectLst/>
                        </a:rPr>
                        <a:t>方案</a:t>
                      </a:r>
                      <a:endParaRPr lang="zh-CN" sz="2800" kern="100" dirty="0">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a:effectLst/>
                        </a:rPr>
                        <a:t>预运算</a:t>
                      </a:r>
                      <a:endParaRPr lang="zh-CN" sz="2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a:effectLst/>
                        </a:rPr>
                        <a:t>离线签密</a:t>
                      </a:r>
                      <a:endParaRPr lang="zh-CN" sz="2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a:effectLst/>
                        </a:rPr>
                        <a:t>在线签密</a:t>
                      </a:r>
                      <a:endParaRPr lang="zh-CN" sz="2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a:effectLst/>
                        </a:rPr>
                        <a:t>解签密</a:t>
                      </a:r>
                      <a:endParaRPr lang="zh-CN" sz="2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a:effectLst/>
                        </a:rPr>
                        <a:t>密码系统</a:t>
                      </a:r>
                      <a:endParaRPr lang="zh-CN" sz="2800" kern="100">
                        <a:effectLst/>
                        <a:latin typeface="Times New Roman"/>
                        <a:ea typeface="宋体"/>
                      </a:endParaRPr>
                    </a:p>
                  </a:txBody>
                  <a:tcPr marL="68580" marR="68580" marT="0" marB="0" anchor="ctr"/>
                </a:tc>
                <a:tc>
                  <a:txBody>
                    <a:bodyPr/>
                    <a:lstStyle/>
                    <a:p>
                      <a:pPr indent="127000" algn="ctr">
                        <a:lnSpc>
                          <a:spcPct val="120000"/>
                        </a:lnSpc>
                        <a:spcAft>
                          <a:spcPts val="0"/>
                        </a:spcAft>
                      </a:pPr>
                      <a:r>
                        <a:rPr lang="zh-CN" sz="2000" kern="100">
                          <a:effectLst/>
                        </a:rPr>
                        <a:t>系统参数</a:t>
                      </a:r>
                      <a:endParaRPr lang="zh-CN" sz="2800" kern="100">
                        <a:effectLst/>
                        <a:latin typeface="Times New Roman"/>
                        <a:ea typeface="宋体"/>
                      </a:endParaRPr>
                    </a:p>
                  </a:txBody>
                  <a:tcPr marL="68580" marR="68580" marT="0" marB="0" anchor="ctr"/>
                </a:tc>
              </a:tr>
              <a:tr h="1244794">
                <a:tc>
                  <a:txBody>
                    <a:bodyPr/>
                    <a:lstStyle/>
                    <a:p>
                      <a:pPr indent="127000" algn="ctr">
                        <a:lnSpc>
                          <a:spcPct val="120000"/>
                        </a:lnSpc>
                        <a:spcAft>
                          <a:spcPts val="0"/>
                        </a:spcAft>
                      </a:pPr>
                      <a:r>
                        <a:rPr lang="zh-CN" sz="2000" kern="100">
                          <a:effectLst/>
                        </a:rPr>
                        <a:t>文献</a:t>
                      </a:r>
                      <a:r>
                        <a:rPr lang="en-US" sz="2000" kern="100">
                          <a:effectLst/>
                        </a:rPr>
                        <a:t>[62]</a:t>
                      </a:r>
                      <a:r>
                        <a:rPr lang="zh-CN" sz="2000" kern="100">
                          <a:effectLst/>
                        </a:rPr>
                        <a:t>方案</a:t>
                      </a:r>
                      <a:endParaRPr lang="zh-CN" sz="2800" kern="100">
                        <a:effectLst/>
                        <a:latin typeface="Times New Roman"/>
                        <a:ea typeface="宋体"/>
                      </a:endParaRPr>
                    </a:p>
                  </a:txBody>
                  <a:tcPr marL="68580" marR="68580" marT="0" marB="0" anchor="ctr"/>
                </a:tc>
                <a:tc>
                  <a:txBody>
                    <a:bodyPr/>
                    <a:lstStyle/>
                    <a:p>
                      <a:pPr marR="24130" indent="13335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P</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1</a:t>
                      </a:r>
                      <a:r>
                        <a:rPr lang="en-US" sz="2000" i="1" kern="100" dirty="0">
                          <a:effectLst/>
                          <a:latin typeface="Times New Roman" panose="02020603050405020304" pitchFamily="18" charset="0"/>
                          <a:cs typeface="Times New Roman" panose="02020603050405020304" pitchFamily="18" charset="0"/>
                        </a:rPr>
                        <a:t>P</a:t>
                      </a: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e</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P</a:t>
                      </a: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e</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5</a:t>
                      </a:r>
                      <a:r>
                        <a:rPr lang="en-US" sz="2000" i="1" kern="100" dirty="0">
                          <a:effectLst/>
                          <a:latin typeface="Times New Roman" panose="02020603050405020304" pitchFamily="18" charset="0"/>
                          <a:cs typeface="Times New Roman" panose="02020603050405020304" pitchFamily="18" charset="0"/>
                        </a:rPr>
                        <a:t>P</a:t>
                      </a:r>
                      <a:r>
                        <a:rPr lang="en-US" sz="2000" kern="100" dirty="0">
                          <a:effectLst/>
                          <a:latin typeface="Times New Roman" panose="02020603050405020304" pitchFamily="18" charset="0"/>
                          <a:cs typeface="Times New Roman" panose="02020603050405020304" pitchFamily="18" charset="0"/>
                        </a:rPr>
                        <a:t>+1</a:t>
                      </a:r>
                      <a:r>
                        <a:rPr lang="en-US" sz="2000" i="1" kern="100" dirty="0">
                          <a:effectLst/>
                          <a:latin typeface="Times New Roman" panose="02020603050405020304" pitchFamily="18" charset="0"/>
                          <a:cs typeface="Times New Roman" panose="02020603050405020304" pitchFamily="18" charset="0"/>
                        </a:rPr>
                        <a:t>e</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IDPKC-CLPKC</a:t>
                      </a:r>
                      <a:endParaRPr lang="zh-CN" sz="2800"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zh-CN" sz="2000" kern="100">
                          <a:effectLst/>
                        </a:rPr>
                        <a:t>相同</a:t>
                      </a:r>
                      <a:endParaRPr lang="zh-CN" sz="2800" kern="100">
                        <a:effectLst/>
                        <a:latin typeface="Times New Roman"/>
                        <a:ea typeface="宋体"/>
                      </a:endParaRPr>
                    </a:p>
                  </a:txBody>
                  <a:tcPr marL="68580" marR="68580" marT="0" marB="0" anchor="ctr"/>
                </a:tc>
              </a:tr>
              <a:tr h="1244794">
                <a:tc>
                  <a:txBody>
                    <a:bodyPr/>
                    <a:lstStyle/>
                    <a:p>
                      <a:pPr indent="127000" algn="ctr">
                        <a:lnSpc>
                          <a:spcPct val="120000"/>
                        </a:lnSpc>
                        <a:spcAft>
                          <a:spcPts val="0"/>
                        </a:spcAft>
                      </a:pPr>
                      <a:r>
                        <a:rPr lang="zh-CN" sz="2000" kern="100">
                          <a:effectLst/>
                        </a:rPr>
                        <a:t>提出的方案</a:t>
                      </a:r>
                      <a:endParaRPr lang="zh-CN" sz="2800" kern="100">
                        <a:effectLst/>
                        <a:latin typeface="Times New Roman"/>
                        <a:ea typeface="宋体"/>
                      </a:endParaRPr>
                    </a:p>
                  </a:txBody>
                  <a:tcPr marL="68580" marR="68580" marT="0" marB="0" anchor="ctr"/>
                </a:tc>
                <a:tc>
                  <a:txBody>
                    <a:bodyPr/>
                    <a:lstStyle/>
                    <a:p>
                      <a:pPr marR="24130" indent="13335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2</a:t>
                      </a:r>
                      <a:r>
                        <a:rPr lang="en-US" sz="2000" i="1" kern="100" dirty="0">
                          <a:effectLst/>
                          <a:latin typeface="Times New Roman" panose="02020603050405020304" pitchFamily="18" charset="0"/>
                          <a:cs typeface="Times New Roman" panose="02020603050405020304" pitchFamily="18" charset="0"/>
                        </a:rPr>
                        <a:t>P</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P</a:t>
                      </a:r>
                      <a:r>
                        <a:rPr lang="en-US" sz="2000" kern="100" dirty="0">
                          <a:effectLst/>
                          <a:latin typeface="Times New Roman" panose="02020603050405020304" pitchFamily="18" charset="0"/>
                          <a:cs typeface="Times New Roman" panose="02020603050405020304" pitchFamily="18" charset="0"/>
                        </a:rPr>
                        <a:t>+2</a:t>
                      </a:r>
                      <a:r>
                        <a:rPr lang="en-US" sz="2000" i="1" kern="100" dirty="0">
                          <a:effectLst/>
                          <a:latin typeface="Times New Roman" panose="02020603050405020304" pitchFamily="18" charset="0"/>
                          <a:cs typeface="Times New Roman" panose="02020603050405020304" pitchFamily="18" charset="0"/>
                        </a:rPr>
                        <a:t>e</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P</a:t>
                      </a:r>
                      <a:r>
                        <a:rPr lang="en-US" sz="2000" kern="100" dirty="0">
                          <a:effectLst/>
                          <a:latin typeface="Times New Roman" panose="02020603050405020304" pitchFamily="18" charset="0"/>
                          <a:cs typeface="Times New Roman" panose="02020603050405020304" pitchFamily="18" charset="0"/>
                        </a:rPr>
                        <a:t>+0</a:t>
                      </a:r>
                      <a:r>
                        <a:rPr lang="en-US" sz="2000" i="1" kern="100" dirty="0">
                          <a:effectLst/>
                          <a:latin typeface="Times New Roman" panose="02020603050405020304" pitchFamily="18" charset="0"/>
                          <a:cs typeface="Times New Roman" panose="02020603050405020304" pitchFamily="18" charset="0"/>
                        </a:rPr>
                        <a:t>e</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2</a:t>
                      </a:r>
                      <a:r>
                        <a:rPr lang="en-US" sz="2000" i="1" kern="100" dirty="0">
                          <a:effectLst/>
                          <a:latin typeface="Times New Roman" panose="02020603050405020304" pitchFamily="18" charset="0"/>
                          <a:cs typeface="Times New Roman" panose="02020603050405020304" pitchFamily="18" charset="0"/>
                        </a:rPr>
                        <a:t>P</a:t>
                      </a:r>
                      <a:r>
                        <a:rPr lang="en-US" sz="2000" kern="100" dirty="0">
                          <a:effectLst/>
                          <a:latin typeface="Times New Roman" panose="02020603050405020304" pitchFamily="18" charset="0"/>
                          <a:cs typeface="Times New Roman" panose="02020603050405020304" pitchFamily="18" charset="0"/>
                        </a:rPr>
                        <a:t>+1</a:t>
                      </a:r>
                      <a:r>
                        <a:rPr lang="en-US" sz="2000" i="1" kern="100" dirty="0">
                          <a:effectLst/>
                          <a:latin typeface="Times New Roman" panose="02020603050405020304" pitchFamily="18" charset="0"/>
                          <a:cs typeface="Times New Roman" panose="02020603050405020304" pitchFamily="18" charset="0"/>
                        </a:rPr>
                        <a:t>e</a:t>
                      </a:r>
                      <a:endParaRPr lang="zh-CN" sz="2800" i="1"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en-US" sz="2000" kern="100" dirty="0">
                          <a:effectLst/>
                          <a:latin typeface="Times New Roman" panose="02020603050405020304" pitchFamily="18" charset="0"/>
                          <a:cs typeface="Times New Roman" panose="02020603050405020304" pitchFamily="18" charset="0"/>
                        </a:rPr>
                        <a:t>IDPKC-CLPKC</a:t>
                      </a:r>
                      <a:endParaRPr lang="zh-CN" sz="2800" kern="1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27000" algn="ctr">
                        <a:lnSpc>
                          <a:spcPct val="120000"/>
                        </a:lnSpc>
                        <a:spcAft>
                          <a:spcPts val="0"/>
                        </a:spcAft>
                      </a:pPr>
                      <a:r>
                        <a:rPr lang="zh-CN" sz="2000" kern="100" dirty="0">
                          <a:effectLst/>
                        </a:rPr>
                        <a:t>不同</a:t>
                      </a:r>
                      <a:endParaRPr lang="zh-CN" sz="2800" kern="100" dirty="0">
                        <a:effectLst/>
                        <a:latin typeface="Times New Roman"/>
                        <a:ea typeface="宋体"/>
                      </a:endParaRPr>
                    </a:p>
                  </a:txBody>
                  <a:tcPr marL="68580" marR="68580" marT="0" marB="0" anchor="ctr"/>
                </a:tc>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77073772"/>
              </p:ext>
            </p:extLst>
          </p:nvPr>
        </p:nvGraphicFramePr>
        <p:xfrm>
          <a:off x="914627" y="1524000"/>
          <a:ext cx="10202862" cy="5065713"/>
        </p:xfrm>
        <a:graphic>
          <a:graphicData uri="http://schemas.openxmlformats.org/presentationml/2006/ole">
            <mc:AlternateContent xmlns:mc="http://schemas.openxmlformats.org/markup-compatibility/2006">
              <mc:Choice xmlns:v="urn:schemas-microsoft-com:vml" Requires="v">
                <p:oleObj spid="_x0000_s6219" name="图表" r:id="rId3" imgW="4133672" imgH="2047836" progId="Excel.Chart.8">
                  <p:embed/>
                </p:oleObj>
              </mc:Choice>
              <mc:Fallback>
                <p:oleObj name="图表" r:id="rId3" imgW="4133672" imgH="2047836" progId="Excel.Chart.8">
                  <p:embed/>
                  <p:pic>
                    <p:nvPicPr>
                      <p:cNvPr id="0" name="Object 1"/>
                      <p:cNvPicPr>
                        <a:picLocks noChangeAspect="1" noChangeArrowheads="1"/>
                      </p:cNvPicPr>
                      <p:nvPr/>
                    </p:nvPicPr>
                    <p:blipFill>
                      <a:blip r:embed="rId4"/>
                      <a:srcRect/>
                      <a:stretch>
                        <a:fillRect/>
                      </a:stretch>
                    </p:blipFill>
                    <p:spPr bwMode="auto">
                      <a:xfrm>
                        <a:off x="914627" y="1524000"/>
                        <a:ext cx="10202862" cy="50657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0645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1+ppt_w/2"/>
                                          </p:val>
                                        </p:tav>
                                      </p:tavLst>
                                    </p:anim>
                                    <p:anim calcmode="lin" valueType="num">
                                      <p:cBhvr additive="base">
                                        <p:cTn id="7" dur="500"/>
                                        <p:tgtEl>
                                          <p:spTgt spid="6"/>
                                        </p:tgtEl>
                                        <p:attrNameLst>
                                          <p:attrName>ppt_y</p:attrName>
                                        </p:attrNameLst>
                                      </p:cBhvr>
                                      <p:tavLst>
                                        <p:tav tm="0">
                                          <p:val>
                                            <p:strVal val="ppt_y"/>
                                          </p:val>
                                        </p:tav>
                                        <p:tav tm="100000">
                                          <p:val>
                                            <p:strVal val="ppt_y"/>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239759"/>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677659"/>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smtClean="0">
                <a:solidFill>
                  <a:srgbClr val="003F78"/>
                </a:solidFill>
                <a:latin typeface="微软雅黑" panose="020B0503020204020204" pitchFamily="34" charset="-122"/>
                <a:ea typeface="微软雅黑" panose="020B0503020204020204" pitchFamily="34" charset="-122"/>
              </a:rPr>
              <a:t>目 录</a:t>
            </a:r>
            <a:endParaRPr lang="zh-CN" altLang="en-US" sz="4800" dirty="0">
              <a:solidFill>
                <a:srgbClr val="003F78"/>
              </a:solidFill>
              <a:latin typeface="微软雅黑" panose="020B0503020204020204" pitchFamily="34" charset="-122"/>
              <a:ea typeface="微软雅黑" panose="020B0503020204020204" pitchFamily="34" charset="-122"/>
            </a:endParaRPr>
          </a:p>
        </p:txBody>
      </p:sp>
      <p:cxnSp>
        <p:nvCxnSpPr>
          <p:cNvPr id="29700" name="直接连接符 5"/>
          <p:cNvCxnSpPr>
            <a:cxnSpLocks noChangeShapeType="1"/>
          </p:cNvCxnSpPr>
          <p:nvPr/>
        </p:nvCxnSpPr>
        <p:spPr bwMode="auto">
          <a:xfrm>
            <a:off x="6916738" y="1133271"/>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133271"/>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1882571"/>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133271"/>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133271"/>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6" name="直接连接符 11"/>
          <p:cNvCxnSpPr>
            <a:cxnSpLocks noChangeShapeType="1"/>
          </p:cNvCxnSpPr>
          <p:nvPr/>
        </p:nvCxnSpPr>
        <p:spPr bwMode="auto">
          <a:xfrm>
            <a:off x="2006600" y="2022271"/>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07" name="任意多边形 12"/>
          <p:cNvSpPr>
            <a:spLocks noChangeArrowheads="1"/>
          </p:cNvSpPr>
          <p:nvPr/>
        </p:nvSpPr>
        <p:spPr bwMode="auto">
          <a:xfrm rot="16200000">
            <a:off x="5879772" y="-548262"/>
            <a:ext cx="482513" cy="711509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2236456" y="2776114"/>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1</a:t>
            </a:r>
            <a:endParaRPr lang="zh-CN" altLang="en-US" sz="2400" dirty="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2812650" y="2788878"/>
            <a:ext cx="3689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研究背景、目的及意义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6" name="文本框 21"/>
          <p:cNvSpPr txBox="1">
            <a:spLocks noChangeArrowheads="1"/>
          </p:cNvSpPr>
          <p:nvPr/>
        </p:nvSpPr>
        <p:spPr bwMode="auto">
          <a:xfrm>
            <a:off x="1701800" y="1820659"/>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1839709"/>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31" name="任意多边形 12"/>
          <p:cNvSpPr>
            <a:spLocks noChangeArrowheads="1"/>
          </p:cNvSpPr>
          <p:nvPr/>
        </p:nvSpPr>
        <p:spPr bwMode="auto">
          <a:xfrm rot="16200000">
            <a:off x="5878269" y="197693"/>
            <a:ext cx="482513" cy="7118099"/>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文本框 13"/>
          <p:cNvSpPr txBox="1">
            <a:spLocks noChangeArrowheads="1"/>
          </p:cNvSpPr>
          <p:nvPr/>
        </p:nvSpPr>
        <p:spPr bwMode="auto">
          <a:xfrm>
            <a:off x="2233450" y="3523572"/>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smtClean="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33" name="文本框 14"/>
          <p:cNvSpPr txBox="1">
            <a:spLocks noChangeArrowheads="1"/>
          </p:cNvSpPr>
          <p:nvPr/>
        </p:nvSpPr>
        <p:spPr bwMode="auto">
          <a:xfrm>
            <a:off x="2809644" y="3536336"/>
            <a:ext cx="3837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研究现状及主要研究内容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7" name="任意多边形 12"/>
          <p:cNvSpPr>
            <a:spLocks noChangeArrowheads="1"/>
          </p:cNvSpPr>
          <p:nvPr/>
        </p:nvSpPr>
        <p:spPr bwMode="auto">
          <a:xfrm rot="16200000">
            <a:off x="5868569" y="888610"/>
            <a:ext cx="482513" cy="7111634"/>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文本框 13"/>
          <p:cNvSpPr txBox="1">
            <a:spLocks noChangeArrowheads="1"/>
          </p:cNvSpPr>
          <p:nvPr/>
        </p:nvSpPr>
        <p:spPr bwMode="auto">
          <a:xfrm>
            <a:off x="2226983" y="4211255"/>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smtClean="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39" name="文本框 14"/>
          <p:cNvSpPr txBox="1">
            <a:spLocks noChangeArrowheads="1"/>
          </p:cNvSpPr>
          <p:nvPr/>
        </p:nvSpPr>
        <p:spPr bwMode="auto">
          <a:xfrm>
            <a:off x="2803177" y="4224019"/>
            <a:ext cx="621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zh-CN" sz="2400" dirty="0">
                <a:solidFill>
                  <a:schemeClr val="bg1"/>
                </a:solidFill>
                <a:latin typeface="微软雅黑" panose="020B0503020204020204" pitchFamily="34" charset="-122"/>
                <a:ea typeface="微软雅黑" panose="020B0503020204020204" pitchFamily="34" charset="-122"/>
              </a:rPr>
              <a:t>异构签密方案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0" name="任意多边形 12"/>
          <p:cNvSpPr>
            <a:spLocks noChangeArrowheads="1"/>
          </p:cNvSpPr>
          <p:nvPr/>
        </p:nvSpPr>
        <p:spPr bwMode="auto">
          <a:xfrm rot="16200000">
            <a:off x="5863605" y="1627326"/>
            <a:ext cx="482513" cy="7121562"/>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文本框 13"/>
          <p:cNvSpPr txBox="1">
            <a:spLocks noChangeArrowheads="1"/>
          </p:cNvSpPr>
          <p:nvPr/>
        </p:nvSpPr>
        <p:spPr bwMode="auto">
          <a:xfrm>
            <a:off x="2217055" y="4954935"/>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smtClean="0">
                <a:solidFill>
                  <a:schemeClr val="bg1"/>
                </a:solidFill>
                <a:latin typeface="Impact" panose="020B0806030902050204" pitchFamily="34" charset="0"/>
              </a:rPr>
              <a:t>4</a:t>
            </a:r>
            <a:endParaRPr lang="zh-CN" altLang="en-US" sz="2400" dirty="0">
              <a:solidFill>
                <a:schemeClr val="bg1"/>
              </a:solidFill>
              <a:latin typeface="Impact" panose="020B0806030902050204" pitchFamily="34" charset="0"/>
            </a:endParaRPr>
          </a:p>
        </p:txBody>
      </p:sp>
      <p:sp>
        <p:nvSpPr>
          <p:cNvPr id="42" name="文本框 14"/>
          <p:cNvSpPr txBox="1">
            <a:spLocks noChangeArrowheads="1"/>
          </p:cNvSpPr>
          <p:nvPr/>
        </p:nvSpPr>
        <p:spPr bwMode="auto">
          <a:xfrm>
            <a:off x="2793249" y="4967699"/>
            <a:ext cx="5817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zh-CN" sz="2400" dirty="0">
                <a:solidFill>
                  <a:schemeClr val="bg1"/>
                </a:solidFill>
                <a:latin typeface="微软雅黑" panose="020B0503020204020204" pitchFamily="34" charset="-122"/>
                <a:ea typeface="微软雅黑" panose="020B0503020204020204" pitchFamily="34" charset="-122"/>
              </a:rPr>
              <a:t>在线</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zh-CN" sz="2400" dirty="0">
                <a:solidFill>
                  <a:schemeClr val="bg1"/>
                </a:solidFill>
                <a:latin typeface="微软雅黑" panose="020B0503020204020204" pitchFamily="34" charset="-122"/>
                <a:ea typeface="微软雅黑" panose="020B0503020204020204" pitchFamily="34" charset="-122"/>
              </a:rPr>
              <a:t>离线异构签密方案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3" name="任意多边形 12"/>
          <p:cNvSpPr>
            <a:spLocks noChangeArrowheads="1"/>
          </p:cNvSpPr>
          <p:nvPr/>
        </p:nvSpPr>
        <p:spPr bwMode="auto">
          <a:xfrm rot="16200000">
            <a:off x="5862102" y="2331077"/>
            <a:ext cx="482513" cy="7124568"/>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文本框 13"/>
          <p:cNvSpPr txBox="1">
            <a:spLocks noChangeArrowheads="1"/>
          </p:cNvSpPr>
          <p:nvPr/>
        </p:nvSpPr>
        <p:spPr bwMode="auto">
          <a:xfrm>
            <a:off x="2228117" y="5660189"/>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smtClean="0">
                <a:solidFill>
                  <a:schemeClr val="bg1"/>
                </a:solidFill>
                <a:latin typeface="Impact" panose="020B0806030902050204" pitchFamily="34" charset="0"/>
              </a:rPr>
              <a:t>5</a:t>
            </a:r>
            <a:endParaRPr lang="zh-CN" altLang="en-US" sz="2400" dirty="0">
              <a:solidFill>
                <a:schemeClr val="bg1"/>
              </a:solidFill>
              <a:latin typeface="Impact" panose="020B0806030902050204" pitchFamily="34" charset="0"/>
            </a:endParaRPr>
          </a:p>
        </p:txBody>
      </p:sp>
      <p:sp>
        <p:nvSpPr>
          <p:cNvPr id="45" name="文本框 14"/>
          <p:cNvSpPr txBox="1">
            <a:spLocks noChangeArrowheads="1"/>
          </p:cNvSpPr>
          <p:nvPr/>
        </p:nvSpPr>
        <p:spPr bwMode="auto">
          <a:xfrm>
            <a:off x="2790243" y="5672953"/>
            <a:ext cx="2351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结    语</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97117" y="632733"/>
            <a:ext cx="7877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安全性分析</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 name="直接连接符 2"/>
          <p:cNvCxnSpPr>
            <a:cxnSpLocks noChangeShapeType="1"/>
          </p:cNvCxnSpPr>
          <p:nvPr/>
        </p:nvCxnSpPr>
        <p:spPr bwMode="auto">
          <a:xfrm>
            <a:off x="497118" y="1299483"/>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pSp>
        <p:nvGrpSpPr>
          <p:cNvPr id="10" name="组合 9"/>
          <p:cNvGrpSpPr/>
          <p:nvPr/>
        </p:nvGrpSpPr>
        <p:grpSpPr>
          <a:xfrm>
            <a:off x="795429" y="1529306"/>
            <a:ext cx="827577" cy="827577"/>
            <a:chOff x="795430" y="2015715"/>
            <a:chExt cx="827577" cy="827577"/>
          </a:xfrm>
        </p:grpSpPr>
        <p:sp>
          <p:nvSpPr>
            <p:cNvPr id="11" name="Oval 5"/>
            <p:cNvSpPr/>
            <p:nvPr/>
          </p:nvSpPr>
          <p:spPr>
            <a:xfrm>
              <a:off x="795430" y="2015715"/>
              <a:ext cx="827577" cy="827577"/>
            </a:xfrm>
            <a:prstGeom prst="ellipse">
              <a:avLst/>
            </a:prstGeom>
            <a:solidFill>
              <a:srgbClr val="3592BE"/>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solidFill>
                  <a:schemeClr val="bg1"/>
                </a:solidFill>
                <a:effectLst>
                  <a:outerShdw blurRad="38100" dist="38100" dir="2700000" algn="tl">
                    <a:srgbClr val="000000">
                      <a:alpha val="43137"/>
                    </a:srgbClr>
                  </a:outerShdw>
                </a:effectLst>
                <a:latin typeface="DIN-BoldItalic" pitchFamily="50" charset="0"/>
              </a:endParaRPr>
            </a:p>
          </p:txBody>
        </p:sp>
        <p:grpSp>
          <p:nvGrpSpPr>
            <p:cNvPr id="12" name="Group 37"/>
            <p:cNvGrpSpPr/>
            <p:nvPr/>
          </p:nvGrpSpPr>
          <p:grpSpPr>
            <a:xfrm>
              <a:off x="1034726" y="2248797"/>
              <a:ext cx="379493" cy="331676"/>
              <a:chOff x="8296275" y="8293096"/>
              <a:chExt cx="1385888" cy="1211261"/>
            </a:xfrm>
            <a:solidFill>
              <a:schemeClr val="bg1"/>
            </a:solidFill>
            <a:effectLst/>
          </p:grpSpPr>
          <p:sp>
            <p:nvSpPr>
              <p:cNvPr id="13" name="Freeform 8"/>
              <p:cNvSpPr>
                <a:spLocks noEditPoints="1"/>
              </p:cNvSpPr>
              <p:nvPr/>
            </p:nvSpPr>
            <p:spPr bwMode="auto">
              <a:xfrm>
                <a:off x="8296275" y="8293096"/>
                <a:ext cx="1385888" cy="1211261"/>
              </a:xfrm>
              <a:custGeom>
                <a:avLst/>
                <a:gdLst>
                  <a:gd name="T0" fmla="*/ 368 w 369"/>
                  <a:gd name="T1" fmla="*/ 190 h 323"/>
                  <a:gd name="T2" fmla="*/ 322 w 369"/>
                  <a:gd name="T3" fmla="*/ 17 h 323"/>
                  <a:gd name="T4" fmla="*/ 299 w 369"/>
                  <a:gd name="T5" fmla="*/ 0 h 323"/>
                  <a:gd name="T6" fmla="*/ 184 w 369"/>
                  <a:gd name="T7" fmla="*/ 0 h 323"/>
                  <a:gd name="T8" fmla="*/ 69 w 369"/>
                  <a:gd name="T9" fmla="*/ 0 h 323"/>
                  <a:gd name="T10" fmla="*/ 47 w 369"/>
                  <a:gd name="T11" fmla="*/ 17 h 323"/>
                  <a:gd name="T12" fmla="*/ 1 w 369"/>
                  <a:gd name="T13" fmla="*/ 190 h 323"/>
                  <a:gd name="T14" fmla="*/ 0 w 369"/>
                  <a:gd name="T15" fmla="*/ 196 h 323"/>
                  <a:gd name="T16" fmla="*/ 0 w 369"/>
                  <a:gd name="T17" fmla="*/ 276 h 323"/>
                  <a:gd name="T18" fmla="*/ 46 w 369"/>
                  <a:gd name="T19" fmla="*/ 323 h 323"/>
                  <a:gd name="T20" fmla="*/ 323 w 369"/>
                  <a:gd name="T21" fmla="*/ 323 h 323"/>
                  <a:gd name="T22" fmla="*/ 369 w 369"/>
                  <a:gd name="T23" fmla="*/ 276 h 323"/>
                  <a:gd name="T24" fmla="*/ 369 w 369"/>
                  <a:gd name="T25" fmla="*/ 196 h 323"/>
                  <a:gd name="T26" fmla="*/ 368 w 369"/>
                  <a:gd name="T27" fmla="*/ 190 h 323"/>
                  <a:gd name="T28" fmla="*/ 346 w 369"/>
                  <a:gd name="T29" fmla="*/ 276 h 323"/>
                  <a:gd name="T30" fmla="*/ 323 w 369"/>
                  <a:gd name="T31" fmla="*/ 299 h 323"/>
                  <a:gd name="T32" fmla="*/ 46 w 369"/>
                  <a:gd name="T33" fmla="*/ 299 h 323"/>
                  <a:gd name="T34" fmla="*/ 23 w 369"/>
                  <a:gd name="T35" fmla="*/ 276 h 323"/>
                  <a:gd name="T36" fmla="*/ 23 w 369"/>
                  <a:gd name="T37" fmla="*/ 196 h 323"/>
                  <a:gd name="T38" fmla="*/ 69 w 369"/>
                  <a:gd name="T39" fmla="*/ 23 h 323"/>
                  <a:gd name="T40" fmla="*/ 299 w 369"/>
                  <a:gd name="T41" fmla="*/ 23 h 323"/>
                  <a:gd name="T42" fmla="*/ 346 w 369"/>
                  <a:gd name="T43" fmla="*/ 196 h 323"/>
                  <a:gd name="T44" fmla="*/ 346 w 369"/>
                  <a:gd name="T45"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9" h="323">
                    <a:moveTo>
                      <a:pt x="368" y="190"/>
                    </a:moveTo>
                    <a:cubicBezTo>
                      <a:pt x="322" y="17"/>
                      <a:pt x="322" y="17"/>
                      <a:pt x="322" y="17"/>
                    </a:cubicBezTo>
                    <a:cubicBezTo>
                      <a:pt x="319" y="7"/>
                      <a:pt x="310" y="0"/>
                      <a:pt x="299" y="0"/>
                    </a:cubicBezTo>
                    <a:cubicBezTo>
                      <a:pt x="184" y="0"/>
                      <a:pt x="184" y="0"/>
                      <a:pt x="184" y="0"/>
                    </a:cubicBezTo>
                    <a:cubicBezTo>
                      <a:pt x="69" y="0"/>
                      <a:pt x="69" y="0"/>
                      <a:pt x="69" y="0"/>
                    </a:cubicBezTo>
                    <a:cubicBezTo>
                      <a:pt x="59" y="0"/>
                      <a:pt x="50" y="7"/>
                      <a:pt x="47" y="17"/>
                    </a:cubicBezTo>
                    <a:cubicBezTo>
                      <a:pt x="1" y="190"/>
                      <a:pt x="1" y="190"/>
                      <a:pt x="1" y="190"/>
                    </a:cubicBezTo>
                    <a:cubicBezTo>
                      <a:pt x="0" y="192"/>
                      <a:pt x="0" y="194"/>
                      <a:pt x="0" y="196"/>
                    </a:cubicBezTo>
                    <a:cubicBezTo>
                      <a:pt x="0" y="276"/>
                      <a:pt x="0" y="276"/>
                      <a:pt x="0" y="276"/>
                    </a:cubicBezTo>
                    <a:cubicBezTo>
                      <a:pt x="0" y="302"/>
                      <a:pt x="21" y="323"/>
                      <a:pt x="46" y="323"/>
                    </a:cubicBezTo>
                    <a:cubicBezTo>
                      <a:pt x="323" y="323"/>
                      <a:pt x="323" y="323"/>
                      <a:pt x="323" y="323"/>
                    </a:cubicBezTo>
                    <a:cubicBezTo>
                      <a:pt x="348" y="323"/>
                      <a:pt x="369" y="302"/>
                      <a:pt x="369" y="276"/>
                    </a:cubicBezTo>
                    <a:cubicBezTo>
                      <a:pt x="369" y="196"/>
                      <a:pt x="369" y="196"/>
                      <a:pt x="369" y="196"/>
                    </a:cubicBezTo>
                    <a:cubicBezTo>
                      <a:pt x="369" y="194"/>
                      <a:pt x="368" y="192"/>
                      <a:pt x="368" y="190"/>
                    </a:cubicBezTo>
                    <a:close/>
                    <a:moveTo>
                      <a:pt x="346" y="276"/>
                    </a:moveTo>
                    <a:cubicBezTo>
                      <a:pt x="346" y="289"/>
                      <a:pt x="335" y="299"/>
                      <a:pt x="323" y="299"/>
                    </a:cubicBezTo>
                    <a:cubicBezTo>
                      <a:pt x="46" y="299"/>
                      <a:pt x="46" y="299"/>
                      <a:pt x="46" y="299"/>
                    </a:cubicBezTo>
                    <a:cubicBezTo>
                      <a:pt x="34" y="299"/>
                      <a:pt x="23" y="289"/>
                      <a:pt x="23" y="276"/>
                    </a:cubicBezTo>
                    <a:cubicBezTo>
                      <a:pt x="23" y="196"/>
                      <a:pt x="23" y="196"/>
                      <a:pt x="23" y="196"/>
                    </a:cubicBezTo>
                    <a:cubicBezTo>
                      <a:pt x="69" y="23"/>
                      <a:pt x="69" y="23"/>
                      <a:pt x="69" y="23"/>
                    </a:cubicBezTo>
                    <a:cubicBezTo>
                      <a:pt x="299" y="23"/>
                      <a:pt x="299" y="23"/>
                      <a:pt x="299" y="23"/>
                    </a:cubicBezTo>
                    <a:cubicBezTo>
                      <a:pt x="346" y="196"/>
                      <a:pt x="346" y="196"/>
                      <a:pt x="346" y="196"/>
                    </a:cubicBezTo>
                    <a:lnTo>
                      <a:pt x="346"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9"/>
              <p:cNvSpPr>
                <a:spLocks noEditPoints="1"/>
              </p:cNvSpPr>
              <p:nvPr/>
            </p:nvSpPr>
            <p:spPr bwMode="auto">
              <a:xfrm>
                <a:off x="8461376" y="8466137"/>
                <a:ext cx="1055689" cy="776288"/>
              </a:xfrm>
              <a:custGeom>
                <a:avLst/>
                <a:gdLst>
                  <a:gd name="T0" fmla="*/ 229 w 281"/>
                  <a:gd name="T1" fmla="*/ 0 h 207"/>
                  <a:gd name="T2" fmla="*/ 51 w 281"/>
                  <a:gd name="T3" fmla="*/ 0 h 207"/>
                  <a:gd name="T4" fmla="*/ 40 w 281"/>
                  <a:gd name="T5" fmla="*/ 9 h 207"/>
                  <a:gd name="T6" fmla="*/ 0 w 281"/>
                  <a:gd name="T7" fmla="*/ 147 h 207"/>
                  <a:gd name="T8" fmla="*/ 2 w 281"/>
                  <a:gd name="T9" fmla="*/ 157 h 207"/>
                  <a:gd name="T10" fmla="*/ 12 w 281"/>
                  <a:gd name="T11" fmla="*/ 161 h 207"/>
                  <a:gd name="T12" fmla="*/ 45 w 281"/>
                  <a:gd name="T13" fmla="*/ 161 h 207"/>
                  <a:gd name="T14" fmla="*/ 58 w 281"/>
                  <a:gd name="T15" fmla="*/ 161 h 207"/>
                  <a:gd name="T16" fmla="*/ 64 w 281"/>
                  <a:gd name="T17" fmla="*/ 161 h 207"/>
                  <a:gd name="T18" fmla="*/ 81 w 281"/>
                  <a:gd name="T19" fmla="*/ 195 h 207"/>
                  <a:gd name="T20" fmla="*/ 101 w 281"/>
                  <a:gd name="T21" fmla="*/ 207 h 207"/>
                  <a:gd name="T22" fmla="*/ 179 w 281"/>
                  <a:gd name="T23" fmla="*/ 207 h 207"/>
                  <a:gd name="T24" fmla="*/ 200 w 281"/>
                  <a:gd name="T25" fmla="*/ 195 h 207"/>
                  <a:gd name="T26" fmla="*/ 217 w 281"/>
                  <a:gd name="T27" fmla="*/ 161 h 207"/>
                  <a:gd name="T28" fmla="*/ 223 w 281"/>
                  <a:gd name="T29" fmla="*/ 161 h 207"/>
                  <a:gd name="T30" fmla="*/ 236 w 281"/>
                  <a:gd name="T31" fmla="*/ 161 h 207"/>
                  <a:gd name="T32" fmla="*/ 269 w 281"/>
                  <a:gd name="T33" fmla="*/ 161 h 207"/>
                  <a:gd name="T34" fmla="*/ 278 w 281"/>
                  <a:gd name="T35" fmla="*/ 157 h 207"/>
                  <a:gd name="T36" fmla="*/ 280 w 281"/>
                  <a:gd name="T37" fmla="*/ 147 h 207"/>
                  <a:gd name="T38" fmla="*/ 241 w 281"/>
                  <a:gd name="T39" fmla="*/ 9 h 207"/>
                  <a:gd name="T40" fmla="*/ 229 w 281"/>
                  <a:gd name="T41" fmla="*/ 0 h 207"/>
                  <a:gd name="T42" fmla="*/ 236 w 281"/>
                  <a:gd name="T43" fmla="*/ 138 h 207"/>
                  <a:gd name="T44" fmla="*/ 217 w 281"/>
                  <a:gd name="T45" fmla="*/ 138 h 207"/>
                  <a:gd name="T46" fmla="*/ 196 w 281"/>
                  <a:gd name="T47" fmla="*/ 151 h 207"/>
                  <a:gd name="T48" fmla="*/ 179 w 281"/>
                  <a:gd name="T49" fmla="*/ 184 h 207"/>
                  <a:gd name="T50" fmla="*/ 101 w 281"/>
                  <a:gd name="T51" fmla="*/ 184 h 207"/>
                  <a:gd name="T52" fmla="*/ 85 w 281"/>
                  <a:gd name="T53" fmla="*/ 151 h 207"/>
                  <a:gd name="T54" fmla="*/ 64 w 281"/>
                  <a:gd name="T55" fmla="*/ 138 h 207"/>
                  <a:gd name="T56" fmla="*/ 45 w 281"/>
                  <a:gd name="T57" fmla="*/ 138 h 207"/>
                  <a:gd name="T58" fmla="*/ 18 w 281"/>
                  <a:gd name="T59" fmla="*/ 138 h 207"/>
                  <a:gd name="T60" fmla="*/ 51 w 281"/>
                  <a:gd name="T61" fmla="*/ 12 h 207"/>
                  <a:gd name="T62" fmla="*/ 229 w 281"/>
                  <a:gd name="T63" fmla="*/ 12 h 207"/>
                  <a:gd name="T64" fmla="*/ 263 w 281"/>
                  <a:gd name="T65" fmla="*/ 138 h 207"/>
                  <a:gd name="T66" fmla="*/ 236 w 281"/>
                  <a:gd name="T67" fmla="*/ 13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207">
                    <a:moveTo>
                      <a:pt x="229" y="0"/>
                    </a:moveTo>
                    <a:cubicBezTo>
                      <a:pt x="51" y="0"/>
                      <a:pt x="51" y="0"/>
                      <a:pt x="51" y="0"/>
                    </a:cubicBezTo>
                    <a:cubicBezTo>
                      <a:pt x="46" y="0"/>
                      <a:pt x="41" y="4"/>
                      <a:pt x="40" y="9"/>
                    </a:cubicBezTo>
                    <a:cubicBezTo>
                      <a:pt x="0" y="147"/>
                      <a:pt x="0" y="147"/>
                      <a:pt x="0" y="147"/>
                    </a:cubicBezTo>
                    <a:cubicBezTo>
                      <a:pt x="0" y="150"/>
                      <a:pt x="0" y="154"/>
                      <a:pt x="2" y="157"/>
                    </a:cubicBezTo>
                    <a:cubicBezTo>
                      <a:pt x="5" y="160"/>
                      <a:pt x="8" y="161"/>
                      <a:pt x="12" y="161"/>
                    </a:cubicBezTo>
                    <a:cubicBezTo>
                      <a:pt x="45" y="161"/>
                      <a:pt x="45" y="161"/>
                      <a:pt x="45" y="161"/>
                    </a:cubicBezTo>
                    <a:cubicBezTo>
                      <a:pt x="58" y="161"/>
                      <a:pt x="58" y="161"/>
                      <a:pt x="58" y="161"/>
                    </a:cubicBezTo>
                    <a:cubicBezTo>
                      <a:pt x="64" y="161"/>
                      <a:pt x="64" y="161"/>
                      <a:pt x="64" y="161"/>
                    </a:cubicBezTo>
                    <a:cubicBezTo>
                      <a:pt x="81" y="195"/>
                      <a:pt x="81" y="195"/>
                      <a:pt x="81" y="195"/>
                    </a:cubicBezTo>
                    <a:cubicBezTo>
                      <a:pt x="85" y="203"/>
                      <a:pt x="93" y="207"/>
                      <a:pt x="101" y="207"/>
                    </a:cubicBezTo>
                    <a:cubicBezTo>
                      <a:pt x="179" y="207"/>
                      <a:pt x="179" y="207"/>
                      <a:pt x="179" y="207"/>
                    </a:cubicBezTo>
                    <a:cubicBezTo>
                      <a:pt x="188" y="207"/>
                      <a:pt x="196" y="203"/>
                      <a:pt x="200" y="195"/>
                    </a:cubicBezTo>
                    <a:cubicBezTo>
                      <a:pt x="217" y="161"/>
                      <a:pt x="217" y="161"/>
                      <a:pt x="217" y="161"/>
                    </a:cubicBezTo>
                    <a:cubicBezTo>
                      <a:pt x="223" y="161"/>
                      <a:pt x="223" y="161"/>
                      <a:pt x="223" y="161"/>
                    </a:cubicBezTo>
                    <a:cubicBezTo>
                      <a:pt x="236" y="161"/>
                      <a:pt x="236" y="161"/>
                      <a:pt x="236" y="161"/>
                    </a:cubicBezTo>
                    <a:cubicBezTo>
                      <a:pt x="269" y="161"/>
                      <a:pt x="269" y="161"/>
                      <a:pt x="269" y="161"/>
                    </a:cubicBezTo>
                    <a:cubicBezTo>
                      <a:pt x="273" y="161"/>
                      <a:pt x="276" y="160"/>
                      <a:pt x="278" y="157"/>
                    </a:cubicBezTo>
                    <a:cubicBezTo>
                      <a:pt x="280" y="154"/>
                      <a:pt x="281" y="150"/>
                      <a:pt x="280" y="147"/>
                    </a:cubicBezTo>
                    <a:cubicBezTo>
                      <a:pt x="241" y="9"/>
                      <a:pt x="241" y="9"/>
                      <a:pt x="241" y="9"/>
                    </a:cubicBezTo>
                    <a:cubicBezTo>
                      <a:pt x="239" y="4"/>
                      <a:pt x="235" y="0"/>
                      <a:pt x="229" y="0"/>
                    </a:cubicBezTo>
                    <a:close/>
                    <a:moveTo>
                      <a:pt x="236" y="138"/>
                    </a:moveTo>
                    <a:cubicBezTo>
                      <a:pt x="217" y="138"/>
                      <a:pt x="217" y="138"/>
                      <a:pt x="217" y="138"/>
                    </a:cubicBezTo>
                    <a:cubicBezTo>
                      <a:pt x="208" y="138"/>
                      <a:pt x="200" y="143"/>
                      <a:pt x="196" y="151"/>
                    </a:cubicBezTo>
                    <a:cubicBezTo>
                      <a:pt x="179" y="184"/>
                      <a:pt x="179" y="184"/>
                      <a:pt x="179" y="184"/>
                    </a:cubicBezTo>
                    <a:cubicBezTo>
                      <a:pt x="101" y="184"/>
                      <a:pt x="101" y="184"/>
                      <a:pt x="101" y="184"/>
                    </a:cubicBezTo>
                    <a:cubicBezTo>
                      <a:pt x="85" y="151"/>
                      <a:pt x="85" y="151"/>
                      <a:pt x="85" y="151"/>
                    </a:cubicBezTo>
                    <a:cubicBezTo>
                      <a:pt x="81" y="143"/>
                      <a:pt x="73" y="138"/>
                      <a:pt x="64" y="138"/>
                    </a:cubicBezTo>
                    <a:cubicBezTo>
                      <a:pt x="45" y="138"/>
                      <a:pt x="45" y="138"/>
                      <a:pt x="45" y="138"/>
                    </a:cubicBezTo>
                    <a:cubicBezTo>
                      <a:pt x="18" y="138"/>
                      <a:pt x="18" y="138"/>
                      <a:pt x="18" y="138"/>
                    </a:cubicBezTo>
                    <a:cubicBezTo>
                      <a:pt x="51" y="12"/>
                      <a:pt x="51" y="12"/>
                      <a:pt x="51" y="12"/>
                    </a:cubicBezTo>
                    <a:cubicBezTo>
                      <a:pt x="229" y="12"/>
                      <a:pt x="229" y="12"/>
                      <a:pt x="229" y="12"/>
                    </a:cubicBezTo>
                    <a:cubicBezTo>
                      <a:pt x="263" y="138"/>
                      <a:pt x="263" y="138"/>
                      <a:pt x="263" y="138"/>
                    </a:cubicBezTo>
                    <a:lnTo>
                      <a:pt x="23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5" name="组合 14"/>
          <p:cNvGrpSpPr/>
          <p:nvPr/>
        </p:nvGrpSpPr>
        <p:grpSpPr>
          <a:xfrm>
            <a:off x="781362" y="5084404"/>
            <a:ext cx="827577" cy="827577"/>
            <a:chOff x="795430" y="3267551"/>
            <a:chExt cx="827577" cy="827577"/>
          </a:xfrm>
        </p:grpSpPr>
        <p:sp>
          <p:nvSpPr>
            <p:cNvPr id="16" name="Oval 10"/>
            <p:cNvSpPr/>
            <p:nvPr/>
          </p:nvSpPr>
          <p:spPr>
            <a:xfrm>
              <a:off x="795430" y="3267551"/>
              <a:ext cx="827577" cy="827577"/>
            </a:xfrm>
            <a:prstGeom prst="ellipse">
              <a:avLst/>
            </a:prstGeom>
            <a:solidFill>
              <a:schemeClr val="accent2"/>
            </a:solidFill>
            <a:ln w="28575" cap="flat">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solidFill>
                  <a:schemeClr val="bg1"/>
                </a:solidFill>
                <a:effectLst>
                  <a:outerShdw blurRad="38100" dist="38100" dir="2700000" algn="tl">
                    <a:srgbClr val="000000">
                      <a:alpha val="43137"/>
                    </a:srgbClr>
                  </a:outerShdw>
                </a:effectLst>
                <a:latin typeface="DIN-BoldItalic" pitchFamily="50" charset="0"/>
              </a:endParaRPr>
            </a:p>
          </p:txBody>
        </p:sp>
        <p:sp>
          <p:nvSpPr>
            <p:cNvPr id="17" name="Freeform 22"/>
            <p:cNvSpPr>
              <a:spLocks noEditPoints="1"/>
            </p:cNvSpPr>
            <p:nvPr/>
          </p:nvSpPr>
          <p:spPr bwMode="auto">
            <a:xfrm>
              <a:off x="1035378" y="3528673"/>
              <a:ext cx="378189" cy="272557"/>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grpSp>
      <p:sp>
        <p:nvSpPr>
          <p:cNvPr id="18" name="TextBox 224"/>
          <p:cNvSpPr txBox="1"/>
          <p:nvPr/>
        </p:nvSpPr>
        <p:spPr>
          <a:xfrm>
            <a:off x="1685800" y="1922841"/>
            <a:ext cx="9948182" cy="3250121"/>
          </a:xfrm>
          <a:prstGeom prst="rect">
            <a:avLst/>
          </a:prstGeom>
          <a:noFill/>
        </p:spPr>
        <p:txBody>
          <a:bodyPr wrap="square" rtlCol="0">
            <a:spAutoFit/>
          </a:bodyPr>
          <a:lstStyle/>
          <a:p>
            <a:pPr>
              <a:lnSpc>
                <a:spcPct val="130000"/>
              </a:lnSpc>
              <a:spcBef>
                <a:spcPts val="600"/>
              </a:spcBef>
            </a:pPr>
            <a:r>
              <a:rPr lang="zh-CN" altLang="en-US" sz="2200" dirty="0" smtClean="0">
                <a:solidFill>
                  <a:schemeClr val="bg1"/>
                </a:solidFill>
                <a:latin typeface="+mn-ea"/>
              </a:rPr>
              <a:t>    在</a:t>
            </a:r>
            <a:r>
              <a:rPr lang="en-US" altLang="zh-CN" sz="2200" dirty="0">
                <a:solidFill>
                  <a:schemeClr val="bg1"/>
                </a:solidFill>
                <a:latin typeface="Times New Roman" panose="02020603050405020304" pitchFamily="18" charset="0"/>
                <a:cs typeface="Times New Roman" panose="02020603050405020304" pitchFamily="18" charset="0"/>
              </a:rPr>
              <a:t>IDPKC-to-CLPKC</a:t>
            </a:r>
            <a:r>
              <a:rPr lang="zh-CN" altLang="en-US" sz="2200" dirty="0">
                <a:solidFill>
                  <a:schemeClr val="bg1"/>
                </a:solidFill>
                <a:latin typeface="+mn-ea"/>
              </a:rPr>
              <a:t>在线</a:t>
            </a:r>
            <a:r>
              <a:rPr lang="en-US" altLang="zh-CN" sz="2200" dirty="0">
                <a:solidFill>
                  <a:schemeClr val="bg1"/>
                </a:solidFill>
                <a:latin typeface="+mn-ea"/>
              </a:rPr>
              <a:t>/</a:t>
            </a:r>
            <a:r>
              <a:rPr lang="zh-CN" altLang="en-US" sz="2200" dirty="0">
                <a:solidFill>
                  <a:schemeClr val="bg1"/>
                </a:solidFill>
                <a:latin typeface="+mn-ea"/>
              </a:rPr>
              <a:t>离线异构签密方案中，接收方属于</a:t>
            </a:r>
            <a:r>
              <a:rPr lang="en-US" altLang="zh-CN" sz="2200" dirty="0">
                <a:solidFill>
                  <a:schemeClr val="bg1"/>
                </a:solidFill>
                <a:latin typeface="Times New Roman" panose="02020603050405020304" pitchFamily="18" charset="0"/>
                <a:cs typeface="Times New Roman" panose="02020603050405020304" pitchFamily="18" charset="0"/>
              </a:rPr>
              <a:t>CLPKC</a:t>
            </a:r>
            <a:r>
              <a:rPr lang="zh-CN" altLang="en-US" sz="2200" dirty="0">
                <a:solidFill>
                  <a:schemeClr val="bg1"/>
                </a:solidFill>
                <a:latin typeface="+mn-ea"/>
              </a:rPr>
              <a:t>系统，因此方案的机密性主要考虑</a:t>
            </a:r>
            <a:r>
              <a:rPr lang="en-US" altLang="zh-CN" sz="2200" dirty="0">
                <a:solidFill>
                  <a:schemeClr val="bg1"/>
                </a:solidFill>
                <a:latin typeface="Times New Roman" panose="02020603050405020304" pitchFamily="18" charset="0"/>
                <a:cs typeface="Times New Roman" panose="02020603050405020304" pitchFamily="18" charset="0"/>
              </a:rPr>
              <a:t>CLPKC</a:t>
            </a:r>
            <a:r>
              <a:rPr lang="zh-CN" altLang="en-US" sz="2200" dirty="0">
                <a:solidFill>
                  <a:schemeClr val="bg1"/>
                </a:solidFill>
                <a:latin typeface="+mn-ea"/>
              </a:rPr>
              <a:t>中的两类攻击</a:t>
            </a:r>
            <a:r>
              <a:rPr lang="zh-CN" altLang="en-US" sz="2200" dirty="0" smtClean="0">
                <a:solidFill>
                  <a:schemeClr val="bg1"/>
                </a:solidFill>
                <a:latin typeface="+mn-ea"/>
              </a:rPr>
              <a:t>者</a:t>
            </a:r>
            <a:r>
              <a:rPr lang="en-US" altLang="zh-CN" sz="2200" i="1" dirty="0" err="1">
                <a:solidFill>
                  <a:schemeClr val="bg1"/>
                </a:solidFill>
                <a:latin typeface="+mn-ea"/>
              </a:rPr>
              <a:t>A</a:t>
            </a:r>
            <a:r>
              <a:rPr lang="en-US" altLang="zh-CN" sz="1200" dirty="0" err="1">
                <a:solidFill>
                  <a:schemeClr val="bg1"/>
                </a:solidFill>
                <a:latin typeface="+mn-ea"/>
              </a:rPr>
              <a:t>Ⅰ</a:t>
            </a:r>
            <a:r>
              <a:rPr lang="zh-CN" altLang="en-US" sz="2200" dirty="0">
                <a:solidFill>
                  <a:schemeClr val="bg1"/>
                </a:solidFill>
                <a:latin typeface="+mn-ea"/>
              </a:rPr>
              <a:t>和</a:t>
            </a:r>
            <a:r>
              <a:rPr lang="en-US" altLang="zh-CN" sz="2200" i="1" dirty="0" err="1">
                <a:solidFill>
                  <a:schemeClr val="bg1"/>
                </a:solidFill>
                <a:latin typeface="+mn-ea"/>
              </a:rPr>
              <a:t>A</a:t>
            </a:r>
            <a:r>
              <a:rPr lang="en-US" altLang="zh-CN" sz="1200" dirty="0" err="1">
                <a:solidFill>
                  <a:schemeClr val="bg1"/>
                </a:solidFill>
                <a:latin typeface="+mn-ea"/>
              </a:rPr>
              <a:t>Ⅱ</a:t>
            </a:r>
            <a:r>
              <a:rPr lang="en-US" altLang="zh-CN" sz="1200" dirty="0">
                <a:solidFill>
                  <a:schemeClr val="bg1"/>
                </a:solidFill>
                <a:latin typeface="+mn-ea"/>
              </a:rPr>
              <a:t> </a:t>
            </a:r>
            <a:r>
              <a:rPr lang="zh-CN" altLang="en-US" sz="2200" dirty="0" smtClean="0">
                <a:solidFill>
                  <a:schemeClr val="bg1"/>
                </a:solidFill>
                <a:latin typeface="+mn-ea"/>
              </a:rPr>
              <a:t>。</a:t>
            </a:r>
            <a:r>
              <a:rPr lang="en-US" altLang="zh-CN" sz="2200" i="1" dirty="0" err="1" smtClean="0">
                <a:solidFill>
                  <a:schemeClr val="bg1"/>
                </a:solidFill>
                <a:latin typeface="+mn-ea"/>
              </a:rPr>
              <a:t>A</a:t>
            </a:r>
            <a:r>
              <a:rPr lang="en-US" altLang="zh-CN" sz="1200" dirty="0" err="1" smtClean="0">
                <a:solidFill>
                  <a:schemeClr val="bg1"/>
                </a:solidFill>
                <a:latin typeface="+mn-ea"/>
              </a:rPr>
              <a:t>Ⅰ</a:t>
            </a:r>
            <a:r>
              <a:rPr lang="zh-CN" altLang="en-US" sz="2200" dirty="0" smtClean="0">
                <a:solidFill>
                  <a:schemeClr val="bg1"/>
                </a:solidFill>
                <a:latin typeface="+mn-ea"/>
              </a:rPr>
              <a:t>表现</a:t>
            </a:r>
            <a:r>
              <a:rPr lang="zh-CN" altLang="en-US" sz="2200" dirty="0">
                <a:solidFill>
                  <a:schemeClr val="bg1"/>
                </a:solidFill>
                <a:latin typeface="+mn-ea"/>
              </a:rPr>
              <a:t>为普通用户，它可以使用新公钥替换用户原来的公钥</a:t>
            </a:r>
            <a:r>
              <a:rPr lang="zh-CN" altLang="en-US" sz="2200" dirty="0" smtClean="0">
                <a:solidFill>
                  <a:schemeClr val="bg1"/>
                </a:solidFill>
                <a:latin typeface="+mn-ea"/>
              </a:rPr>
              <a:t>；</a:t>
            </a:r>
            <a:r>
              <a:rPr lang="en-US" altLang="zh-CN" sz="2200" i="1" dirty="0" err="1" smtClean="0">
                <a:solidFill>
                  <a:schemeClr val="bg1"/>
                </a:solidFill>
                <a:latin typeface="+mn-ea"/>
              </a:rPr>
              <a:t>A</a:t>
            </a:r>
            <a:r>
              <a:rPr lang="en-US" altLang="zh-CN" sz="1200" dirty="0" err="1" smtClean="0">
                <a:solidFill>
                  <a:schemeClr val="bg1"/>
                </a:solidFill>
                <a:latin typeface="+mn-ea"/>
              </a:rPr>
              <a:t>Ⅱ</a:t>
            </a:r>
            <a:r>
              <a:rPr lang="zh-CN" altLang="en-US" sz="2200" dirty="0" smtClean="0">
                <a:solidFill>
                  <a:schemeClr val="bg1"/>
                </a:solidFill>
                <a:latin typeface="+mn-ea"/>
              </a:rPr>
              <a:t>表现</a:t>
            </a:r>
            <a:r>
              <a:rPr lang="zh-CN" altLang="en-US" sz="2200" dirty="0">
                <a:solidFill>
                  <a:schemeClr val="bg1"/>
                </a:solidFill>
                <a:latin typeface="+mn-ea"/>
              </a:rPr>
              <a:t>为</a:t>
            </a:r>
            <a:r>
              <a:rPr lang="en-US" altLang="zh-CN" sz="2200" dirty="0">
                <a:solidFill>
                  <a:schemeClr val="bg1"/>
                </a:solidFill>
                <a:latin typeface="+mn-ea"/>
              </a:rPr>
              <a:t>KGC</a:t>
            </a:r>
            <a:r>
              <a:rPr lang="zh-CN" altLang="en-US" sz="2200" dirty="0">
                <a:solidFill>
                  <a:schemeClr val="bg1"/>
                </a:solidFill>
                <a:latin typeface="+mn-ea"/>
              </a:rPr>
              <a:t>攻击，它拥有系统主密钥，能够计算用户的部分私钥，但是不能替换用户的公钥。因此，本章提出的方案的机密性主要</a:t>
            </a:r>
            <a:r>
              <a:rPr lang="zh-CN" altLang="en-US" sz="2200" dirty="0" smtClean="0">
                <a:solidFill>
                  <a:schemeClr val="bg1"/>
                </a:solidFill>
                <a:latin typeface="+mn-ea"/>
              </a:rPr>
              <a:t>考虑</a:t>
            </a:r>
            <a:r>
              <a:rPr lang="en-US" altLang="zh-CN" sz="2200" i="1" dirty="0" err="1">
                <a:solidFill>
                  <a:schemeClr val="bg1"/>
                </a:solidFill>
                <a:latin typeface="+mn-ea"/>
              </a:rPr>
              <a:t>A</a:t>
            </a:r>
            <a:r>
              <a:rPr lang="en-US" altLang="zh-CN" sz="1200" dirty="0" err="1">
                <a:solidFill>
                  <a:schemeClr val="bg1"/>
                </a:solidFill>
                <a:latin typeface="+mn-ea"/>
              </a:rPr>
              <a:t>Ⅰ</a:t>
            </a:r>
            <a:r>
              <a:rPr lang="zh-CN" altLang="en-US" sz="2200" dirty="0">
                <a:solidFill>
                  <a:schemeClr val="bg1"/>
                </a:solidFill>
                <a:latin typeface="+mn-ea"/>
              </a:rPr>
              <a:t>和</a:t>
            </a:r>
            <a:r>
              <a:rPr lang="en-US" altLang="zh-CN" sz="2200" i="1" dirty="0" err="1">
                <a:solidFill>
                  <a:schemeClr val="bg1"/>
                </a:solidFill>
                <a:latin typeface="+mn-ea"/>
              </a:rPr>
              <a:t>A</a:t>
            </a:r>
            <a:r>
              <a:rPr lang="en-US" altLang="zh-CN" sz="1200" dirty="0" err="1">
                <a:solidFill>
                  <a:schemeClr val="bg1"/>
                </a:solidFill>
                <a:latin typeface="+mn-ea"/>
              </a:rPr>
              <a:t>Ⅱ</a:t>
            </a:r>
            <a:r>
              <a:rPr lang="zh-CN" altLang="en-US" sz="2200" dirty="0" smtClean="0">
                <a:solidFill>
                  <a:schemeClr val="bg1"/>
                </a:solidFill>
                <a:latin typeface="+mn-ea"/>
              </a:rPr>
              <a:t>两</a:t>
            </a:r>
            <a:r>
              <a:rPr lang="zh-CN" altLang="en-US" sz="2200" dirty="0">
                <a:solidFill>
                  <a:schemeClr val="bg1"/>
                </a:solidFill>
                <a:latin typeface="+mn-ea"/>
              </a:rPr>
              <a:t>类攻击者。    </a:t>
            </a:r>
            <a:endParaRPr lang="en-US" altLang="zh-CN" sz="2200" dirty="0" smtClean="0">
              <a:solidFill>
                <a:schemeClr val="bg1"/>
              </a:solidFill>
              <a:latin typeface="+mn-ea"/>
            </a:endParaRPr>
          </a:p>
          <a:p>
            <a:pPr>
              <a:lnSpc>
                <a:spcPct val="130000"/>
              </a:lnSpc>
              <a:spcBef>
                <a:spcPts val="600"/>
              </a:spcBef>
            </a:pPr>
            <a:r>
              <a:rPr lang="zh-CN" altLang="en-US" sz="2200" dirty="0" smtClean="0">
                <a:solidFill>
                  <a:schemeClr val="bg1"/>
                </a:solidFill>
                <a:latin typeface="+mn-ea"/>
              </a:rPr>
              <a:t>    在</a:t>
            </a:r>
            <a:r>
              <a:rPr lang="zh-CN" altLang="en-US" sz="2200" dirty="0">
                <a:solidFill>
                  <a:schemeClr val="bg1"/>
                </a:solidFill>
                <a:latin typeface="+mn-ea"/>
              </a:rPr>
              <a:t>随机预言模型下，</a:t>
            </a:r>
            <a:r>
              <a:rPr lang="zh-CN" altLang="en-US" sz="2200" dirty="0" smtClean="0">
                <a:solidFill>
                  <a:schemeClr val="bg1"/>
                </a:solidFill>
                <a:latin typeface="+mn-ea"/>
              </a:rPr>
              <a:t>利用</a:t>
            </a:r>
            <a:r>
              <a:rPr lang="en-US" altLang="zh-CN" sz="22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-BDHI</a:t>
            </a:r>
            <a:r>
              <a:rPr lang="zh-CN" altLang="en-US"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问</a:t>
            </a:r>
            <a:r>
              <a:rPr lang="zh-CN" altLang="en-US" sz="2200" dirty="0" smtClean="0">
                <a:solidFill>
                  <a:schemeClr val="bg1"/>
                </a:solidFill>
                <a:latin typeface="+mn-ea"/>
              </a:rPr>
              <a:t>题和</a:t>
            </a:r>
            <a:r>
              <a:rPr lang="en-US" altLang="zh-CN" sz="22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mBIDH</a:t>
            </a:r>
            <a:r>
              <a:rPr lang="zh-CN" altLang="en-US" sz="2200" dirty="0" smtClean="0">
                <a:solidFill>
                  <a:schemeClr val="bg1"/>
                </a:solidFill>
                <a:latin typeface="+mn-ea"/>
              </a:rPr>
              <a:t>问题困难，证明提出的方案在适应性选择密文攻击下满足不可区分性。</a:t>
            </a:r>
            <a:endParaRPr lang="zh-CN" altLang="en-US" sz="2200" dirty="0">
              <a:solidFill>
                <a:schemeClr val="bg1"/>
              </a:solidFill>
              <a:latin typeface="+mn-ea"/>
            </a:endParaRPr>
          </a:p>
        </p:txBody>
      </p:sp>
      <p:sp>
        <p:nvSpPr>
          <p:cNvPr id="19" name="TextBox 224"/>
          <p:cNvSpPr txBox="1"/>
          <p:nvPr/>
        </p:nvSpPr>
        <p:spPr>
          <a:xfrm>
            <a:off x="1671732" y="5625964"/>
            <a:ext cx="9948182" cy="972574"/>
          </a:xfrm>
          <a:prstGeom prst="rect">
            <a:avLst/>
          </a:prstGeom>
          <a:noFill/>
        </p:spPr>
        <p:txBody>
          <a:bodyPr wrap="square" rtlCol="0">
            <a:spAutoFit/>
          </a:bodyPr>
          <a:lstStyle/>
          <a:p>
            <a:pPr>
              <a:lnSpc>
                <a:spcPct val="130000"/>
              </a:lnSpc>
              <a:spcBef>
                <a:spcPts val="600"/>
              </a:spcBef>
            </a:pPr>
            <a:r>
              <a:rPr lang="zh-CN" altLang="en-US" sz="2200" dirty="0" smtClean="0">
                <a:solidFill>
                  <a:schemeClr val="bg1"/>
                </a:solidFill>
                <a:latin typeface="+mn-ea"/>
              </a:rPr>
              <a:t>    在</a:t>
            </a:r>
            <a:r>
              <a:rPr lang="zh-CN" altLang="en-US" sz="2200" dirty="0">
                <a:solidFill>
                  <a:schemeClr val="bg1"/>
                </a:solidFill>
                <a:latin typeface="+mn-ea"/>
              </a:rPr>
              <a:t>随机预言模型下，</a:t>
            </a:r>
            <a:r>
              <a:rPr lang="zh-CN" altLang="en-US" sz="2200" dirty="0" smtClean="0">
                <a:solidFill>
                  <a:schemeClr val="bg1"/>
                </a:solidFill>
                <a:latin typeface="+mn-ea"/>
              </a:rPr>
              <a:t>利用</a:t>
            </a:r>
            <a:r>
              <a:rPr lang="en-US" altLang="zh-CN" sz="2200"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2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-SDH</a:t>
            </a:r>
            <a:r>
              <a:rPr lang="zh-CN" altLang="en-US" sz="2200" dirty="0" smtClean="0">
                <a:solidFill>
                  <a:schemeClr val="bg1"/>
                </a:solidFill>
                <a:latin typeface="+mn-ea"/>
              </a:rPr>
              <a:t>问题</a:t>
            </a:r>
            <a:r>
              <a:rPr lang="zh-CN" altLang="en-US" sz="2200" dirty="0">
                <a:solidFill>
                  <a:schemeClr val="bg1"/>
                </a:solidFill>
                <a:latin typeface="+mn-ea"/>
              </a:rPr>
              <a:t>困难，证明提出的</a:t>
            </a:r>
            <a:r>
              <a:rPr lang="zh-CN" altLang="en-US" sz="2200" dirty="0" smtClean="0">
                <a:solidFill>
                  <a:schemeClr val="bg1"/>
                </a:solidFill>
                <a:latin typeface="+mn-ea"/>
              </a:rPr>
              <a:t>方案在适应性选择</a:t>
            </a:r>
            <a:r>
              <a:rPr lang="zh-CN" altLang="en-US" sz="2200" dirty="0">
                <a:solidFill>
                  <a:schemeClr val="bg1"/>
                </a:solidFill>
                <a:latin typeface="+mn-ea"/>
              </a:rPr>
              <a:t>消息</a:t>
            </a:r>
            <a:r>
              <a:rPr lang="zh-CN" altLang="en-US" sz="2200" dirty="0" smtClean="0">
                <a:solidFill>
                  <a:schemeClr val="bg1"/>
                </a:solidFill>
                <a:latin typeface="+mn-ea"/>
              </a:rPr>
              <a:t>攻击下满足不可</a:t>
            </a:r>
            <a:r>
              <a:rPr lang="zh-CN" altLang="en-US" sz="2200" dirty="0">
                <a:solidFill>
                  <a:schemeClr val="bg1"/>
                </a:solidFill>
                <a:latin typeface="+mn-ea"/>
              </a:rPr>
              <a:t>伪造性。</a:t>
            </a:r>
            <a:endParaRPr lang="zh-CN" altLang="en-US" sz="2200" dirty="0">
              <a:solidFill>
                <a:schemeClr val="bg1"/>
              </a:solidFill>
              <a:latin typeface="+mn-ea"/>
            </a:endParaRPr>
          </a:p>
        </p:txBody>
      </p:sp>
      <p:sp>
        <p:nvSpPr>
          <p:cNvPr id="21" name="矩形 20"/>
          <p:cNvSpPr/>
          <p:nvPr/>
        </p:nvSpPr>
        <p:spPr>
          <a:xfrm>
            <a:off x="1685800" y="1418574"/>
            <a:ext cx="1266693" cy="573042"/>
          </a:xfrm>
          <a:prstGeom prst="rect">
            <a:avLst/>
          </a:prstGeom>
        </p:spPr>
        <p:txBody>
          <a:bodyPr wrap="none">
            <a:spAutoFit/>
          </a:bodyPr>
          <a:lstStyle/>
          <a:p>
            <a:pPr>
              <a:lnSpc>
                <a:spcPct val="130000"/>
              </a:lnSpc>
              <a:spcBef>
                <a:spcPts val="600"/>
              </a:spcBef>
            </a:pPr>
            <a:r>
              <a:rPr lang="zh-CN" altLang="en-US" sz="2800" b="1" dirty="0">
                <a:solidFill>
                  <a:schemeClr val="bg1"/>
                </a:solidFill>
                <a:latin typeface="+mn-ea"/>
              </a:rPr>
              <a:t>机密性</a:t>
            </a:r>
            <a:endParaRPr lang="en-US" altLang="zh-CN" sz="3200" b="1" dirty="0">
              <a:solidFill>
                <a:schemeClr val="bg1"/>
              </a:solidFill>
              <a:latin typeface="+mn-ea"/>
            </a:endParaRPr>
          </a:p>
        </p:txBody>
      </p:sp>
      <p:sp>
        <p:nvSpPr>
          <p:cNvPr id="22" name="矩形 21"/>
          <p:cNvSpPr/>
          <p:nvPr/>
        </p:nvSpPr>
        <p:spPr>
          <a:xfrm>
            <a:off x="1768483" y="5045041"/>
            <a:ext cx="1988045" cy="573042"/>
          </a:xfrm>
          <a:prstGeom prst="rect">
            <a:avLst/>
          </a:prstGeom>
        </p:spPr>
        <p:txBody>
          <a:bodyPr wrap="none">
            <a:spAutoFit/>
          </a:bodyPr>
          <a:lstStyle/>
          <a:p>
            <a:pPr>
              <a:lnSpc>
                <a:spcPct val="130000"/>
              </a:lnSpc>
              <a:spcBef>
                <a:spcPts val="600"/>
              </a:spcBef>
            </a:pPr>
            <a:r>
              <a:rPr lang="zh-CN" altLang="en-US" sz="2800" b="1" dirty="0" smtClean="0">
                <a:solidFill>
                  <a:schemeClr val="bg1"/>
                </a:solidFill>
                <a:latin typeface="+mn-ea"/>
              </a:rPr>
              <a:t>不可伪造性</a:t>
            </a:r>
            <a:endParaRPr lang="en-US" altLang="zh-CN" sz="3200" b="1" dirty="0">
              <a:solidFill>
                <a:schemeClr val="bg1"/>
              </a:solidFill>
              <a:latin typeface="+mn-ea"/>
            </a:endParaRPr>
          </a:p>
        </p:txBody>
      </p:sp>
    </p:spTree>
    <p:extLst>
      <p:ext uri="{BB962C8B-B14F-4D97-AF65-F5344CB8AC3E}">
        <p14:creationId xmlns:p14="http://schemas.microsoft.com/office/powerpoint/2010/main" val="2994819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结    语</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8131" name="椭圆 4"/>
          <p:cNvGrpSpPr/>
          <p:nvPr/>
        </p:nvGrpSpPr>
        <p:grpSpPr bwMode="auto">
          <a:xfrm>
            <a:off x="5505450" y="1809750"/>
            <a:ext cx="1535113" cy="1536700"/>
            <a:chOff x="0" y="0"/>
            <a:chExt cx="967" cy="968"/>
          </a:xfrm>
        </p:grpSpPr>
        <p:pic>
          <p:nvPicPr>
            <p:cNvPr id="48141"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6" name="椭圆 11"/>
          <p:cNvSpPr>
            <a:spLocks noChangeArrowheads="1"/>
          </p:cNvSpPr>
          <p:nvPr/>
        </p:nvSpPr>
        <p:spPr bwMode="auto">
          <a:xfrm flipH="1">
            <a:off x="5648764"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7" name="椭圆 12"/>
          <p:cNvSpPr>
            <a:spLocks noChangeArrowheads="1"/>
          </p:cNvSpPr>
          <p:nvPr/>
        </p:nvSpPr>
        <p:spPr bwMode="auto">
          <a:xfrm flipH="1">
            <a:off x="5923641"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8" name="椭圆 13"/>
          <p:cNvSpPr>
            <a:spLocks noChangeArrowheads="1"/>
          </p:cNvSpPr>
          <p:nvPr/>
        </p:nvSpPr>
        <p:spPr bwMode="auto">
          <a:xfrm flipH="1">
            <a:off x="619851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9" name="椭圆 14"/>
          <p:cNvSpPr>
            <a:spLocks noChangeArrowheads="1"/>
          </p:cNvSpPr>
          <p:nvPr/>
        </p:nvSpPr>
        <p:spPr bwMode="auto">
          <a:xfrm flipH="1">
            <a:off x="6473395"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40" name="椭圆 15"/>
          <p:cNvSpPr>
            <a:spLocks noChangeArrowheads="1"/>
          </p:cNvSpPr>
          <p:nvPr/>
        </p:nvSpPr>
        <p:spPr bwMode="auto">
          <a:xfrm flipH="1">
            <a:off x="6748272" y="519906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任意多边形 22"/>
          <p:cNvSpPr>
            <a:spLocks noChangeArrowheads="1"/>
          </p:cNvSpPr>
          <p:nvPr/>
        </p:nvSpPr>
        <p:spPr bwMode="auto">
          <a:xfrm>
            <a:off x="-3176" y="646794"/>
            <a:ext cx="12195175" cy="6211206"/>
          </a:xfrm>
          <a:custGeom>
            <a:avLst/>
            <a:gdLst>
              <a:gd name="T0" fmla="*/ 12198351 w 12192000"/>
              <a:gd name="T1" fmla="*/ 0 h 3212700"/>
              <a:gd name="T2" fmla="*/ 12198351 w 12192000"/>
              <a:gd name="T3" fmla="*/ 9352991 h 3212700"/>
              <a:gd name="T4" fmla="*/ 0 w 12192000"/>
              <a:gd name="T5" fmla="*/ 9352991 h 3212700"/>
              <a:gd name="T6" fmla="*/ 0 w 12192000"/>
              <a:gd name="T7" fmla="*/ 3802 h 3212700"/>
              <a:gd name="T8" fmla="*/ 192328 w 12192000"/>
              <a:gd name="T9" fmla="*/ 171583 h 3212700"/>
              <a:gd name="T10" fmla="*/ 6096996 w 12192000"/>
              <a:gd name="T11" fmla="*/ 1835450 h 3212700"/>
              <a:gd name="T12" fmla="*/ 12001666 w 12192000"/>
              <a:gd name="T13" fmla="*/ 171583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55" name="矩形 23"/>
          <p:cNvSpPr>
            <a:spLocks noChangeArrowheads="1"/>
          </p:cNvSpPr>
          <p:nvPr/>
        </p:nvSpPr>
        <p:spPr bwMode="auto">
          <a:xfrm>
            <a:off x="3094944" y="646794"/>
            <a:ext cx="5911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总  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9165" name="任意多边形 36"/>
          <p:cNvSpPr>
            <a:spLocks noChangeArrowheads="1"/>
          </p:cNvSpPr>
          <p:nvPr/>
        </p:nvSpPr>
        <p:spPr bwMode="auto">
          <a:xfrm>
            <a:off x="-3175" y="1298575"/>
            <a:ext cx="12195175" cy="5480050"/>
          </a:xfrm>
          <a:custGeom>
            <a:avLst/>
            <a:gdLst>
              <a:gd name="T0" fmla="*/ 12198351 w 12192000"/>
              <a:gd name="T1" fmla="*/ 0 h 3212700"/>
              <a:gd name="T2" fmla="*/ 12198351 w 12192000"/>
              <a:gd name="T3" fmla="*/ 9347573 h 3212700"/>
              <a:gd name="T4" fmla="*/ 0 w 12192000"/>
              <a:gd name="T5" fmla="*/ 9347573 h 3212700"/>
              <a:gd name="T6" fmla="*/ 0 w 12192000"/>
              <a:gd name="T7" fmla="*/ 3800 h 3212700"/>
              <a:gd name="T8" fmla="*/ 192328 w 12192000"/>
              <a:gd name="T9" fmla="*/ 171484 h 3212700"/>
              <a:gd name="T10" fmla="*/ 6096996 w 12192000"/>
              <a:gd name="T11" fmla="*/ 1834388 h 3212700"/>
              <a:gd name="T12" fmla="*/ 12001666 w 12192000"/>
              <a:gd name="T13" fmla="*/ 171484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noFill/>
          <a:ln w="1270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圆角矩形 2"/>
          <p:cNvSpPr/>
          <p:nvPr/>
        </p:nvSpPr>
        <p:spPr bwMode="auto">
          <a:xfrm>
            <a:off x="496892" y="1871003"/>
            <a:ext cx="11319970" cy="4907622"/>
          </a:xfrm>
          <a:prstGeom prst="roundRect">
            <a:avLst/>
          </a:prstGeom>
          <a:noFill/>
          <a:ln w="9525" cap="flat" cmpd="sng" algn="ctr">
            <a:solidFill>
              <a:schemeClr val="tx1"/>
            </a:solidFill>
            <a:prstDash val="dash"/>
            <a:round/>
            <a:headEnd type="none" w="med" len="med"/>
            <a:tailEnd type="none" w="med" len="med"/>
          </a:ln>
        </p:spPr>
        <p:txBody>
          <a:bodyPr vert="horz" wrap="square" lIns="91440" tIns="45720" rIns="91440" bIns="45720" numCol="1" rtlCol="0" anchor="t" anchorCtr="0" compatLnSpc="1"/>
          <a:lstStyle/>
          <a:p>
            <a:r>
              <a:rPr lang="en-US" altLang="zh-CN" sz="2200" dirty="0" smtClean="0">
                <a:latin typeface="微软雅黑" panose="020B0503020204020204" pitchFamily="34" charset="-122"/>
                <a:ea typeface="微软雅黑" panose="020B0503020204020204" pitchFamily="34" charset="-122"/>
              </a:rPr>
              <a:t>        </a:t>
            </a:r>
            <a:r>
              <a:rPr lang="zh-CN" altLang="zh-CN" sz="2200" dirty="0" smtClean="0">
                <a:latin typeface="微软雅黑" panose="020B0503020204020204" pitchFamily="34" charset="-122"/>
                <a:ea typeface="微软雅黑" panose="020B0503020204020204" pitchFamily="34" charset="-122"/>
              </a:rPr>
              <a:t>本</a:t>
            </a:r>
            <a:r>
              <a:rPr lang="zh-CN" altLang="zh-CN" sz="2200" dirty="0">
                <a:latin typeface="微软雅黑" panose="020B0503020204020204" pitchFamily="34" charset="-122"/>
                <a:ea typeface="微软雅黑" panose="020B0503020204020204" pitchFamily="34" charset="-122"/>
              </a:rPr>
              <a:t>论文围绕异构密码环境，主要研究</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zh-CN" sz="2200" dirty="0">
                <a:latin typeface="微软雅黑" panose="020B0503020204020204" pitchFamily="34" charset="-122"/>
                <a:ea typeface="微软雅黑" panose="020B0503020204020204" pitchFamily="34" charset="-122"/>
              </a:rPr>
              <a:t>异构签密，</a:t>
            </a:r>
            <a:r>
              <a:rPr lang="zh-CN" altLang="zh-CN" sz="2200" dirty="0" smtClean="0">
                <a:latin typeface="微软雅黑" panose="020B0503020204020204" pitchFamily="34" charset="-122"/>
                <a:ea typeface="微软雅黑" panose="020B0503020204020204" pitchFamily="34" charset="-122"/>
              </a:rPr>
              <a:t>并结合在线</a:t>
            </a:r>
            <a:r>
              <a:rPr lang="en-US" altLang="zh-CN"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离线</a:t>
            </a:r>
            <a:r>
              <a:rPr lang="zh-CN" altLang="zh-CN" sz="2200" dirty="0" smtClean="0">
                <a:latin typeface="微软雅黑" panose="020B0503020204020204" pitchFamily="34" charset="-122"/>
                <a:ea typeface="微软雅黑" panose="020B0503020204020204" pitchFamily="34" charset="-122"/>
              </a:rPr>
              <a:t>技术，</a:t>
            </a:r>
            <a:r>
              <a:rPr lang="zh-CN" altLang="zh-CN" sz="2200" dirty="0">
                <a:latin typeface="微软雅黑" panose="020B0503020204020204" pitchFamily="34" charset="-122"/>
                <a:ea typeface="微软雅黑" panose="020B0503020204020204" pitchFamily="34" charset="-122"/>
              </a:rPr>
              <a:t>提出了适用于移动设备的异构签密方案</a:t>
            </a:r>
            <a:r>
              <a:rPr lang="zh-CN" altLang="zh-CN" sz="2200" dirty="0" smtClean="0">
                <a:latin typeface="微软雅黑" panose="020B0503020204020204" pitchFamily="34" charset="-122"/>
                <a:ea typeface="微软雅黑" panose="020B0503020204020204" pitchFamily="34" charset="-122"/>
              </a:rPr>
              <a:t>。</a:t>
            </a:r>
            <a:r>
              <a:rPr kumimoji="0" lang="zh-CN" altLang="en-US"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提出的方案主要解决了不同密码环境的系统参数问题</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构造</a:t>
            </a:r>
            <a:r>
              <a:rPr lang="zh-CN" altLang="en-US" sz="2200" dirty="0">
                <a:latin typeface="微软雅黑" panose="020B0503020204020204" pitchFamily="34" charset="-122"/>
                <a:ea typeface="微软雅黑" panose="020B0503020204020204" pitchFamily="34" charset="-122"/>
              </a:rPr>
              <a:t>了一个匿名的</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IDPKC-to-CLPKC</a:t>
            </a:r>
            <a:r>
              <a:rPr lang="zh-CN" altLang="en-US" sz="2200" dirty="0">
                <a:latin typeface="微软雅黑" panose="020B0503020204020204" pitchFamily="34" charset="-122"/>
                <a:ea typeface="微软雅黑" panose="020B0503020204020204" pitchFamily="34" charset="-122"/>
              </a:rPr>
              <a:t>异构签密方案。在方案中，主要解决密码系统系统参数，使用不同的系统参数，使得方案能够满足实际应用需求。在随机预言模型下，基于</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GBDH</a:t>
            </a:r>
            <a:r>
              <a:rPr lang="zh-CN" altLang="en-US" sz="2200" dirty="0">
                <a:latin typeface="微软雅黑" panose="020B0503020204020204" pitchFamily="34" charset="-122"/>
                <a:ea typeface="微软雅黑" panose="020B0503020204020204" pitchFamily="34" charset="-122"/>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CDH</a:t>
            </a:r>
            <a:r>
              <a:rPr lang="zh-CN" altLang="en-US" sz="2200" dirty="0">
                <a:latin typeface="微软雅黑" panose="020B0503020204020204" pitchFamily="34" charset="-122"/>
                <a:ea typeface="微软雅黑" panose="020B0503020204020204" pitchFamily="34" charset="-122"/>
              </a:rPr>
              <a:t>和</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-SDH</a:t>
            </a:r>
            <a:r>
              <a:rPr lang="zh-CN" altLang="en-US" sz="2200" dirty="0">
                <a:latin typeface="微软雅黑" panose="020B0503020204020204" pitchFamily="34" charset="-122"/>
                <a:ea typeface="微软雅黑" panose="020B0503020204020204" pitchFamily="34" charset="-122"/>
              </a:rPr>
              <a:t>困难假设，证明方案满足异构密码系统下的机密性和不可伪造性。同时，该方案满足匿名性，即通过密文无法判断发送方和接收方的身份，可以有效地保护双方的身份隐私</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(2)</a:t>
            </a:r>
            <a:r>
              <a:rPr lang="zh-CN" altLang="en-US" sz="2200" dirty="0" smtClean="0">
                <a:latin typeface="微软雅黑" panose="020B0503020204020204" pitchFamily="34" charset="-122"/>
                <a:ea typeface="微软雅黑" panose="020B0503020204020204" pitchFamily="34" charset="-122"/>
              </a:rPr>
              <a:t>在线</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离线异构签密方案，该方案将签密阶段分为离线阶段和在线阶段，大大提高了在线签密阶段的效率。同时，方案中各个密码系统使用不同的系统参数。在随机预言模型下，基于</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-BDHI</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mBIDH</a:t>
            </a:r>
            <a:r>
              <a:rPr lang="zh-CN" altLang="en-US" sz="2200" dirty="0">
                <a:latin typeface="微软雅黑" panose="020B0503020204020204" pitchFamily="34" charset="-122"/>
                <a:ea typeface="微软雅黑" panose="020B0503020204020204" pitchFamily="34" charset="-122"/>
              </a:rPr>
              <a:t>和</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-SDH</a:t>
            </a:r>
            <a:r>
              <a:rPr lang="zh-CN" altLang="en-US" sz="2200" dirty="0">
                <a:latin typeface="微软雅黑" panose="020B0503020204020204" pitchFamily="34" charset="-122"/>
                <a:ea typeface="微软雅黑" panose="020B0503020204020204" pitchFamily="34" charset="-122"/>
              </a:rPr>
              <a:t>困难假设，证明方案满足机密性和不可伪造性。</a:t>
            </a:r>
            <a:endParaRPr kumimoji="0" lang="zh-CN" altLang="en-US" sz="2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73255" y="327903"/>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rgbClr val="F2F2F2"/>
                </a:solidFill>
                <a:latin typeface="微软雅黑" panose="020B0503020204020204" pitchFamily="34" charset="-122"/>
                <a:ea typeface="微软雅黑" panose="020B0503020204020204" pitchFamily="34" charset="-122"/>
              </a:rPr>
              <a:t>下一步研究方向</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 name="直接连接符 2"/>
          <p:cNvCxnSpPr>
            <a:cxnSpLocks noChangeShapeType="1"/>
          </p:cNvCxnSpPr>
          <p:nvPr/>
        </p:nvCxnSpPr>
        <p:spPr bwMode="auto">
          <a:xfrm>
            <a:off x="570249" y="994653"/>
            <a:ext cx="11246613"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4" name="圆角矩形 3"/>
          <p:cNvSpPr>
            <a:spLocks noChangeArrowheads="1"/>
          </p:cNvSpPr>
          <p:nvPr/>
        </p:nvSpPr>
        <p:spPr bwMode="auto">
          <a:xfrm>
            <a:off x="1846266" y="2340210"/>
            <a:ext cx="2427288" cy="3117615"/>
          </a:xfrm>
          <a:prstGeom prst="roundRect">
            <a:avLst>
              <a:gd name="adj" fmla="val 6250"/>
            </a:avLst>
          </a:prstGeom>
          <a:gradFill rotWithShape="1">
            <a:gsLst>
              <a:gs pos="0">
                <a:srgbClr val="F2F2F2"/>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 name="圆角矩形 4"/>
          <p:cNvSpPr>
            <a:spLocks noChangeArrowheads="1"/>
          </p:cNvSpPr>
          <p:nvPr/>
        </p:nvSpPr>
        <p:spPr bwMode="auto">
          <a:xfrm>
            <a:off x="4686755" y="1844910"/>
            <a:ext cx="2813050" cy="3565525"/>
          </a:xfrm>
          <a:prstGeom prst="roundRect">
            <a:avLst>
              <a:gd name="adj" fmla="val 5528"/>
            </a:avLst>
          </a:prstGeom>
          <a:gradFill rotWithShape="1">
            <a:gsLst>
              <a:gs pos="0">
                <a:srgbClr val="F2F2F2"/>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 name="圆角矩形 5"/>
          <p:cNvSpPr>
            <a:spLocks noChangeArrowheads="1"/>
          </p:cNvSpPr>
          <p:nvPr/>
        </p:nvSpPr>
        <p:spPr bwMode="auto">
          <a:xfrm>
            <a:off x="7854950" y="2340210"/>
            <a:ext cx="2424112" cy="3082690"/>
          </a:xfrm>
          <a:prstGeom prst="roundRect">
            <a:avLst>
              <a:gd name="adj" fmla="val 6250"/>
            </a:avLst>
          </a:prstGeom>
          <a:gradFill rotWithShape="1">
            <a:gsLst>
              <a:gs pos="0">
                <a:srgbClr val="F2F2F2"/>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7" name="直接连接符 9"/>
          <p:cNvCxnSpPr>
            <a:cxnSpLocks noChangeShapeType="1"/>
          </p:cNvCxnSpPr>
          <p:nvPr/>
        </p:nvCxnSpPr>
        <p:spPr bwMode="auto">
          <a:xfrm>
            <a:off x="362857" y="6213475"/>
            <a:ext cx="11454005" cy="0"/>
          </a:xfrm>
          <a:prstGeom prst="line">
            <a:avLst/>
          </a:prstGeom>
          <a:noFill/>
          <a:ln w="6350">
            <a:solidFill>
              <a:srgbClr val="9DC3E6"/>
            </a:solidFill>
            <a:round/>
          </a:ln>
          <a:extLst>
            <a:ext uri="{909E8E84-426E-40DD-AFC4-6F175D3DCCD1}">
              <a14:hiddenFill xmlns:a14="http://schemas.microsoft.com/office/drawing/2010/main">
                <a:noFill/>
              </a14:hiddenFill>
            </a:ext>
          </a:extLst>
        </p:spPr>
      </p:cxnSp>
      <p:sp>
        <p:nvSpPr>
          <p:cNvPr id="8" name="椭圆 10"/>
          <p:cNvSpPr>
            <a:spLocks noChangeArrowheads="1"/>
          </p:cNvSpPr>
          <p:nvPr/>
        </p:nvSpPr>
        <p:spPr bwMode="auto">
          <a:xfrm>
            <a:off x="924608" y="6126163"/>
            <a:ext cx="174625" cy="174625"/>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 name="椭圆 11"/>
          <p:cNvSpPr>
            <a:spLocks noChangeArrowheads="1"/>
          </p:cNvSpPr>
          <p:nvPr/>
        </p:nvSpPr>
        <p:spPr bwMode="auto">
          <a:xfrm>
            <a:off x="707127" y="4705350"/>
            <a:ext cx="368300" cy="3683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 name="椭圆 12"/>
          <p:cNvSpPr>
            <a:spLocks noChangeArrowheads="1"/>
          </p:cNvSpPr>
          <p:nvPr/>
        </p:nvSpPr>
        <p:spPr bwMode="auto">
          <a:xfrm>
            <a:off x="875402" y="5422900"/>
            <a:ext cx="576262" cy="577850"/>
          </a:xfrm>
          <a:prstGeom prst="ellipse">
            <a:avLst/>
          </a:prstGeom>
          <a:solidFill>
            <a:schemeClr val="bg1"/>
          </a:solidFill>
          <a:ln w="12700">
            <a:solidFill>
              <a:srgbClr val="BFBFBF"/>
            </a:solidFill>
            <a:rou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 name="椭圆 13"/>
          <p:cNvSpPr>
            <a:spLocks noChangeArrowheads="1"/>
          </p:cNvSpPr>
          <p:nvPr/>
        </p:nvSpPr>
        <p:spPr bwMode="auto">
          <a:xfrm>
            <a:off x="1296089" y="5078413"/>
            <a:ext cx="217488" cy="2159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2" name="椭圆 14"/>
          <p:cNvSpPr>
            <a:spLocks noChangeArrowheads="1"/>
          </p:cNvSpPr>
          <p:nvPr/>
        </p:nvSpPr>
        <p:spPr bwMode="auto">
          <a:xfrm flipH="1">
            <a:off x="10907935" y="4656138"/>
            <a:ext cx="368300" cy="3683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 name="椭圆 15"/>
          <p:cNvSpPr>
            <a:spLocks noChangeArrowheads="1"/>
          </p:cNvSpPr>
          <p:nvPr/>
        </p:nvSpPr>
        <p:spPr bwMode="auto">
          <a:xfrm flipH="1">
            <a:off x="10619010" y="5457825"/>
            <a:ext cx="576262" cy="576263"/>
          </a:xfrm>
          <a:prstGeom prst="ellipse">
            <a:avLst/>
          </a:prstGeom>
          <a:solidFill>
            <a:schemeClr val="bg1"/>
          </a:solidFill>
          <a:ln w="12700">
            <a:solidFill>
              <a:srgbClr val="BFBFBF"/>
            </a:solidFill>
            <a:rou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椭圆 16"/>
          <p:cNvSpPr>
            <a:spLocks noChangeArrowheads="1"/>
          </p:cNvSpPr>
          <p:nvPr/>
        </p:nvSpPr>
        <p:spPr bwMode="auto">
          <a:xfrm flipH="1">
            <a:off x="10604722" y="5078413"/>
            <a:ext cx="215900" cy="2159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文本框 17"/>
          <p:cNvSpPr txBox="1">
            <a:spLocks noChangeArrowheads="1"/>
          </p:cNvSpPr>
          <p:nvPr/>
        </p:nvSpPr>
        <p:spPr bwMode="auto">
          <a:xfrm>
            <a:off x="1759183" y="2539780"/>
            <a:ext cx="25143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设计具有特殊性质</a:t>
            </a:r>
            <a:r>
              <a:rPr lang="zh-CN" altLang="en-US" dirty="0" smtClean="0">
                <a:solidFill>
                  <a:srgbClr val="2E6697"/>
                </a:solidFill>
                <a:latin typeface="微软雅黑" panose="020B0503020204020204" pitchFamily="34" charset="-122"/>
                <a:ea typeface="微软雅黑" panose="020B0503020204020204" pitchFamily="34" charset="-122"/>
              </a:rPr>
              <a:t>的</a:t>
            </a:r>
            <a:endParaRPr lang="en-US" altLang="zh-CN" dirty="0" smtClean="0">
              <a:solidFill>
                <a:srgbClr val="2E6697"/>
              </a:solidFill>
              <a:latin typeface="微软雅黑" panose="020B0503020204020204" pitchFamily="34" charset="-122"/>
              <a:ea typeface="微软雅黑" panose="020B0503020204020204" pitchFamily="34" charset="-122"/>
            </a:endParaRPr>
          </a:p>
          <a:p>
            <a:pPr algn="ctr" eaLnBrk="1" hangingPunct="1"/>
            <a:r>
              <a:rPr lang="zh-CN" altLang="en-US" dirty="0" smtClean="0">
                <a:solidFill>
                  <a:srgbClr val="2E6697"/>
                </a:solidFill>
                <a:latin typeface="微软雅黑" panose="020B0503020204020204" pitchFamily="34" charset="-122"/>
                <a:ea typeface="微软雅黑" panose="020B0503020204020204" pitchFamily="34" charset="-122"/>
              </a:rPr>
              <a:t>异构</a:t>
            </a:r>
            <a:r>
              <a:rPr lang="zh-CN" altLang="en-US" dirty="0">
                <a:solidFill>
                  <a:srgbClr val="2E6697"/>
                </a:solidFill>
                <a:latin typeface="微软雅黑" panose="020B0503020204020204" pitchFamily="34" charset="-122"/>
                <a:ea typeface="微软雅黑" panose="020B0503020204020204" pitchFamily="34" charset="-122"/>
              </a:rPr>
              <a:t>签密方案</a:t>
            </a:r>
          </a:p>
        </p:txBody>
      </p:sp>
      <p:sp>
        <p:nvSpPr>
          <p:cNvPr id="16" name="文本框 18"/>
          <p:cNvSpPr txBox="1">
            <a:spLocks noChangeArrowheads="1"/>
          </p:cNvSpPr>
          <p:nvPr/>
        </p:nvSpPr>
        <p:spPr bwMode="auto">
          <a:xfrm>
            <a:off x="4670880" y="1994135"/>
            <a:ext cx="2814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2E6697"/>
                </a:solidFill>
                <a:latin typeface="微软雅黑" panose="020B0503020204020204" pitchFamily="34" charset="-122"/>
                <a:ea typeface="微软雅黑" panose="020B0503020204020204" pitchFamily="34" charset="-122"/>
              </a:rPr>
              <a:t>基于标准模型设计异构签密</a:t>
            </a:r>
            <a:r>
              <a:rPr lang="zh-CN" altLang="en-US" sz="2400" dirty="0" smtClean="0">
                <a:solidFill>
                  <a:srgbClr val="2E6697"/>
                </a:solidFill>
                <a:latin typeface="微软雅黑" panose="020B0503020204020204" pitchFamily="34" charset="-122"/>
                <a:ea typeface="微软雅黑" panose="020B0503020204020204" pitchFamily="34" charset="-122"/>
              </a:rPr>
              <a:t>方案</a:t>
            </a:r>
            <a:endParaRPr lang="zh-CN" altLang="en-US" sz="2400" dirty="0">
              <a:solidFill>
                <a:srgbClr val="2E6697"/>
              </a:solidFill>
              <a:latin typeface="微软雅黑" panose="020B0503020204020204" pitchFamily="34" charset="-122"/>
              <a:ea typeface="微软雅黑" panose="020B0503020204020204" pitchFamily="34" charset="-122"/>
            </a:endParaRPr>
          </a:p>
        </p:txBody>
      </p:sp>
      <p:sp>
        <p:nvSpPr>
          <p:cNvPr id="17" name="椭圆 19"/>
          <p:cNvSpPr>
            <a:spLocks noChangeArrowheads="1"/>
          </p:cNvSpPr>
          <p:nvPr/>
        </p:nvSpPr>
        <p:spPr bwMode="auto">
          <a:xfrm>
            <a:off x="2037905" y="3138035"/>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8" name="直接连接符 20"/>
          <p:cNvCxnSpPr>
            <a:cxnSpLocks noChangeShapeType="1"/>
          </p:cNvCxnSpPr>
          <p:nvPr/>
        </p:nvCxnSpPr>
        <p:spPr bwMode="auto">
          <a:xfrm>
            <a:off x="2153116" y="3200625"/>
            <a:ext cx="1855782" cy="7260"/>
          </a:xfrm>
          <a:prstGeom prst="line">
            <a:avLst/>
          </a:prstGeom>
          <a:noFill/>
          <a:ln w="6350">
            <a:solidFill>
              <a:srgbClr val="2E6697"/>
            </a:solidFill>
            <a:round/>
          </a:ln>
          <a:extLst>
            <a:ext uri="{909E8E84-426E-40DD-AFC4-6F175D3DCCD1}">
              <a14:hiddenFill xmlns:a14="http://schemas.microsoft.com/office/drawing/2010/main">
                <a:noFill/>
              </a14:hiddenFill>
            </a:ext>
          </a:extLst>
        </p:spPr>
      </p:cxnSp>
      <p:sp>
        <p:nvSpPr>
          <p:cNvPr id="19" name="椭圆 21"/>
          <p:cNvSpPr>
            <a:spLocks noChangeArrowheads="1"/>
          </p:cNvSpPr>
          <p:nvPr/>
        </p:nvSpPr>
        <p:spPr bwMode="auto">
          <a:xfrm>
            <a:off x="3941768" y="3123521"/>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椭圆 22"/>
          <p:cNvSpPr>
            <a:spLocks noChangeArrowheads="1"/>
          </p:cNvSpPr>
          <p:nvPr/>
        </p:nvSpPr>
        <p:spPr bwMode="auto">
          <a:xfrm>
            <a:off x="7986712" y="3046188"/>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21" name="直接连接符 23"/>
          <p:cNvCxnSpPr>
            <a:cxnSpLocks noChangeShapeType="1"/>
          </p:cNvCxnSpPr>
          <p:nvPr/>
        </p:nvCxnSpPr>
        <p:spPr bwMode="auto">
          <a:xfrm>
            <a:off x="8082870" y="3112864"/>
            <a:ext cx="1932891" cy="3174"/>
          </a:xfrm>
          <a:prstGeom prst="line">
            <a:avLst/>
          </a:prstGeom>
          <a:noFill/>
          <a:ln w="6350">
            <a:solidFill>
              <a:srgbClr val="2E6697"/>
            </a:solidFill>
            <a:round/>
          </a:ln>
          <a:extLst>
            <a:ext uri="{909E8E84-426E-40DD-AFC4-6F175D3DCCD1}">
              <a14:hiddenFill xmlns:a14="http://schemas.microsoft.com/office/drawing/2010/main">
                <a:noFill/>
              </a14:hiddenFill>
            </a:ext>
          </a:extLst>
        </p:spPr>
      </p:cxnSp>
      <p:sp>
        <p:nvSpPr>
          <p:cNvPr id="22" name="椭圆 24"/>
          <p:cNvSpPr>
            <a:spLocks noChangeArrowheads="1"/>
          </p:cNvSpPr>
          <p:nvPr/>
        </p:nvSpPr>
        <p:spPr bwMode="auto">
          <a:xfrm>
            <a:off x="9919603" y="3046188"/>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3" name="文本框 25"/>
          <p:cNvSpPr txBox="1">
            <a:spLocks noChangeArrowheads="1"/>
          </p:cNvSpPr>
          <p:nvPr/>
        </p:nvSpPr>
        <p:spPr bwMode="auto">
          <a:xfrm>
            <a:off x="7866291" y="2392379"/>
            <a:ext cx="24241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研究抵抗量子攻击</a:t>
            </a:r>
            <a:r>
              <a:rPr lang="zh-CN" altLang="en-US" dirty="0" smtClean="0">
                <a:solidFill>
                  <a:srgbClr val="2E6697"/>
                </a:solidFill>
                <a:latin typeface="微软雅黑" panose="020B0503020204020204" pitchFamily="34" charset="-122"/>
                <a:ea typeface="微软雅黑" panose="020B0503020204020204" pitchFamily="34" charset="-122"/>
              </a:rPr>
              <a:t>的</a:t>
            </a:r>
            <a:endParaRPr lang="en-US" altLang="zh-CN" dirty="0" smtClean="0">
              <a:solidFill>
                <a:srgbClr val="2E6697"/>
              </a:solidFill>
              <a:latin typeface="微软雅黑" panose="020B0503020204020204" pitchFamily="34" charset="-122"/>
              <a:ea typeface="微软雅黑" panose="020B0503020204020204" pitchFamily="34" charset="-122"/>
            </a:endParaRPr>
          </a:p>
          <a:p>
            <a:pPr algn="ctr" eaLnBrk="1" hangingPunct="1"/>
            <a:r>
              <a:rPr lang="zh-CN" altLang="en-US" dirty="0" smtClean="0">
                <a:solidFill>
                  <a:srgbClr val="2E6697"/>
                </a:solidFill>
                <a:latin typeface="微软雅黑" panose="020B0503020204020204" pitchFamily="34" charset="-122"/>
                <a:ea typeface="微软雅黑" panose="020B0503020204020204" pitchFamily="34" charset="-122"/>
              </a:rPr>
              <a:t>异构</a:t>
            </a:r>
            <a:r>
              <a:rPr lang="zh-CN" altLang="en-US" dirty="0">
                <a:solidFill>
                  <a:srgbClr val="2E6697"/>
                </a:solidFill>
                <a:latin typeface="微软雅黑" panose="020B0503020204020204" pitchFamily="34" charset="-122"/>
                <a:ea typeface="微软雅黑" panose="020B0503020204020204" pitchFamily="34" charset="-122"/>
              </a:rPr>
              <a:t>签密方案</a:t>
            </a:r>
          </a:p>
        </p:txBody>
      </p:sp>
      <p:sp>
        <p:nvSpPr>
          <p:cNvPr id="24" name="椭圆 26"/>
          <p:cNvSpPr>
            <a:spLocks noChangeArrowheads="1"/>
          </p:cNvSpPr>
          <p:nvPr/>
        </p:nvSpPr>
        <p:spPr bwMode="auto">
          <a:xfrm>
            <a:off x="4851855" y="2706463"/>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25" name="直接连接符 27"/>
          <p:cNvCxnSpPr>
            <a:cxnSpLocks noChangeShapeType="1"/>
          </p:cNvCxnSpPr>
          <p:nvPr/>
        </p:nvCxnSpPr>
        <p:spPr bwMode="auto">
          <a:xfrm>
            <a:off x="4991555" y="2773138"/>
            <a:ext cx="2220912" cy="0"/>
          </a:xfrm>
          <a:prstGeom prst="line">
            <a:avLst/>
          </a:prstGeom>
          <a:noFill/>
          <a:ln w="6350">
            <a:solidFill>
              <a:srgbClr val="2E6697"/>
            </a:solidFill>
            <a:round/>
          </a:ln>
          <a:extLst>
            <a:ext uri="{909E8E84-426E-40DD-AFC4-6F175D3DCCD1}">
              <a14:hiddenFill xmlns:a14="http://schemas.microsoft.com/office/drawing/2010/main">
                <a:noFill/>
              </a14:hiddenFill>
            </a:ext>
          </a:extLst>
        </p:spPr>
      </p:cxnSp>
      <p:sp>
        <p:nvSpPr>
          <p:cNvPr id="26" name="椭圆 28"/>
          <p:cNvSpPr>
            <a:spLocks noChangeArrowheads="1"/>
          </p:cNvSpPr>
          <p:nvPr/>
        </p:nvSpPr>
        <p:spPr bwMode="auto">
          <a:xfrm>
            <a:off x="7212467" y="2706463"/>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7" name="文本框 29"/>
          <p:cNvSpPr txBox="1">
            <a:spLocks noChangeArrowheads="1"/>
          </p:cNvSpPr>
          <p:nvPr/>
        </p:nvSpPr>
        <p:spPr bwMode="auto">
          <a:xfrm>
            <a:off x="1846266" y="4014565"/>
            <a:ext cx="24272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400" dirty="0">
                <a:solidFill>
                  <a:srgbClr val="2E6697"/>
                </a:solidFill>
                <a:latin typeface="微软雅黑" panose="020B0503020204020204" pitchFamily="34" charset="-122"/>
                <a:ea typeface="微软雅黑" panose="020B0503020204020204" pitchFamily="34" charset="-122"/>
              </a:rPr>
              <a:t>将异构签密与不同的应用需求相结合，设计具有特殊性质的异构签密方案。例如，“一对多”异构广播签密、“多对一”异构聚合签</a:t>
            </a:r>
            <a:r>
              <a:rPr lang="zh-CN" altLang="en-US" sz="1400" dirty="0" smtClean="0">
                <a:solidFill>
                  <a:srgbClr val="2E6697"/>
                </a:solidFill>
                <a:latin typeface="微软雅黑" panose="020B0503020204020204" pitchFamily="34" charset="-122"/>
                <a:ea typeface="微软雅黑" panose="020B0503020204020204" pitchFamily="34" charset="-122"/>
              </a:rPr>
              <a:t>密等。</a:t>
            </a:r>
            <a:endParaRPr lang="zh-CN" altLang="en-US" sz="1400" dirty="0">
              <a:solidFill>
                <a:srgbClr val="2E6697"/>
              </a:solidFill>
              <a:latin typeface="微软雅黑" panose="020B0503020204020204" pitchFamily="34" charset="-122"/>
              <a:ea typeface="微软雅黑" panose="020B0503020204020204" pitchFamily="34" charset="-122"/>
            </a:endParaRPr>
          </a:p>
        </p:txBody>
      </p:sp>
      <p:sp>
        <p:nvSpPr>
          <p:cNvPr id="28" name="文本框 30"/>
          <p:cNvSpPr txBox="1">
            <a:spLocks noChangeArrowheads="1"/>
          </p:cNvSpPr>
          <p:nvPr/>
        </p:nvSpPr>
        <p:spPr bwMode="auto">
          <a:xfrm>
            <a:off x="7866291" y="4101649"/>
            <a:ext cx="241277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400" dirty="0">
                <a:solidFill>
                  <a:srgbClr val="2E6697"/>
                </a:solidFill>
                <a:latin typeface="微软雅黑" panose="020B0503020204020204" pitchFamily="34" charset="-122"/>
                <a:ea typeface="微软雅黑" panose="020B0503020204020204" pitchFamily="34" charset="-122"/>
              </a:rPr>
              <a:t>现有异构签密方案的安全性主要基于传统的数论假设，无法抵抗量子计算机的攻击，有必要研究抵抗量子攻击的异构签密方案</a:t>
            </a:r>
          </a:p>
        </p:txBody>
      </p:sp>
      <p:sp>
        <p:nvSpPr>
          <p:cNvPr id="29" name="文本框 31"/>
          <p:cNvSpPr txBox="1">
            <a:spLocks noChangeArrowheads="1"/>
          </p:cNvSpPr>
          <p:nvPr/>
        </p:nvSpPr>
        <p:spPr bwMode="auto">
          <a:xfrm>
            <a:off x="4851855" y="3814314"/>
            <a:ext cx="25003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400" dirty="0">
                <a:solidFill>
                  <a:srgbClr val="404040"/>
                </a:solidFill>
                <a:latin typeface="微软雅黑" panose="020B0503020204020204" pitchFamily="34" charset="-122"/>
                <a:ea typeface="微软雅黑" panose="020B0503020204020204" pitchFamily="34" charset="-122"/>
              </a:rPr>
              <a:t>本论文提出的异构签密方案的安全性依赖于随机预言模型，然而随机预言模型的安全性在实际应用中不一定安全，因此需要设计满足标准模型的异构签密方案。</a:t>
            </a:r>
          </a:p>
        </p:txBody>
      </p:sp>
      <p:sp>
        <p:nvSpPr>
          <p:cNvPr id="30" name="KSO_Shape"/>
          <p:cNvSpPr>
            <a:spLocks noChangeArrowheads="1"/>
          </p:cNvSpPr>
          <p:nvPr/>
        </p:nvSpPr>
        <p:spPr bwMode="auto">
          <a:xfrm>
            <a:off x="2703973" y="3302231"/>
            <a:ext cx="696913" cy="561975"/>
          </a:xfrm>
          <a:custGeom>
            <a:avLst/>
            <a:gdLst>
              <a:gd name="T0" fmla="*/ 47128671 w 4940"/>
              <a:gd name="T1" fmla="*/ 11244309 h 3973"/>
              <a:gd name="T2" fmla="*/ 42949168 w 4940"/>
              <a:gd name="T3" fmla="*/ 7242730 h 3973"/>
              <a:gd name="T4" fmla="*/ 38729882 w 4940"/>
              <a:gd name="T5" fmla="*/ 4221673 h 3973"/>
              <a:gd name="T6" fmla="*/ 34490704 w 4940"/>
              <a:gd name="T7" fmla="*/ 2120879 h 3973"/>
              <a:gd name="T8" fmla="*/ 30291309 w 4940"/>
              <a:gd name="T9" fmla="*/ 760286 h 3973"/>
              <a:gd name="T10" fmla="*/ 26151590 w 4940"/>
              <a:gd name="T11" fmla="*/ 120090 h 3973"/>
              <a:gd name="T12" fmla="*/ 22151253 w 4940"/>
              <a:gd name="T13" fmla="*/ 40030 h 3973"/>
              <a:gd name="T14" fmla="*/ 18310049 w 4940"/>
              <a:gd name="T15" fmla="*/ 420102 h 3973"/>
              <a:gd name="T16" fmla="*/ 14727719 w 4940"/>
              <a:gd name="T17" fmla="*/ 1180388 h 3973"/>
              <a:gd name="T18" fmla="*/ 11403980 w 4940"/>
              <a:gd name="T19" fmla="*/ 2220883 h 3973"/>
              <a:gd name="T20" fmla="*/ 7065343 w 4940"/>
              <a:gd name="T21" fmla="*/ 4001579 h 3973"/>
              <a:gd name="T22" fmla="*/ 2686783 w 4940"/>
              <a:gd name="T23" fmla="*/ 6382440 h 3973"/>
              <a:gd name="T24" fmla="*/ 0 w 4940"/>
              <a:gd name="T25" fmla="*/ 8223110 h 3973"/>
              <a:gd name="T26" fmla="*/ 1890694 w 4940"/>
              <a:gd name="T27" fmla="*/ 72747968 h 3973"/>
              <a:gd name="T28" fmla="*/ 5811464 w 4940"/>
              <a:gd name="T29" fmla="*/ 70487055 h 3973"/>
              <a:gd name="T30" fmla="*/ 10627782 w 4940"/>
              <a:gd name="T31" fmla="*/ 68366317 h 3973"/>
              <a:gd name="T32" fmla="*/ 13871955 w 4940"/>
              <a:gd name="T33" fmla="*/ 67285792 h 3973"/>
              <a:gd name="T34" fmla="*/ 17414502 w 4940"/>
              <a:gd name="T35" fmla="*/ 66445587 h 3973"/>
              <a:gd name="T36" fmla="*/ 21175998 w 4940"/>
              <a:gd name="T37" fmla="*/ 65945284 h 3973"/>
              <a:gd name="T38" fmla="*/ 25156443 w 4940"/>
              <a:gd name="T39" fmla="*/ 65905254 h 3973"/>
              <a:gd name="T40" fmla="*/ 29236488 w 4940"/>
              <a:gd name="T41" fmla="*/ 66425502 h 3973"/>
              <a:gd name="T42" fmla="*/ 33435882 w 4940"/>
              <a:gd name="T43" fmla="*/ 67566001 h 3973"/>
              <a:gd name="T44" fmla="*/ 37694952 w 4940"/>
              <a:gd name="T45" fmla="*/ 69486731 h 3973"/>
              <a:gd name="T46" fmla="*/ 41914238 w 4940"/>
              <a:gd name="T47" fmla="*/ 72267750 h 3973"/>
              <a:gd name="T48" fmla="*/ 46073850 w 4940"/>
              <a:gd name="T49" fmla="*/ 75989261 h 3973"/>
              <a:gd name="T50" fmla="*/ 50173645 w 4940"/>
              <a:gd name="T51" fmla="*/ 78250033 h 3973"/>
              <a:gd name="T52" fmla="*/ 54293473 w 4940"/>
              <a:gd name="T53" fmla="*/ 74008416 h 3973"/>
              <a:gd name="T54" fmla="*/ 58512759 w 4940"/>
              <a:gd name="T55" fmla="*/ 70767123 h 3973"/>
              <a:gd name="T56" fmla="*/ 62771829 w 4940"/>
              <a:gd name="T57" fmla="*/ 68426291 h 3973"/>
              <a:gd name="T58" fmla="*/ 66991115 w 4940"/>
              <a:gd name="T59" fmla="*/ 66905719 h 3973"/>
              <a:gd name="T60" fmla="*/ 71130834 w 4940"/>
              <a:gd name="T61" fmla="*/ 66085318 h 3973"/>
              <a:gd name="T62" fmla="*/ 75190846 w 4940"/>
              <a:gd name="T63" fmla="*/ 65865365 h 3973"/>
              <a:gd name="T64" fmla="*/ 79071834 w 4940"/>
              <a:gd name="T65" fmla="*/ 66145433 h 3973"/>
              <a:gd name="T66" fmla="*/ 82694088 w 4940"/>
              <a:gd name="T67" fmla="*/ 66805715 h 3973"/>
              <a:gd name="T68" fmla="*/ 86117285 w 4940"/>
              <a:gd name="T69" fmla="*/ 67786095 h 3973"/>
              <a:gd name="T70" fmla="*/ 89898673 w 4940"/>
              <a:gd name="T71" fmla="*/ 69246551 h 3973"/>
              <a:gd name="T72" fmla="*/ 94695099 w 4940"/>
              <a:gd name="T73" fmla="*/ 71687528 h 3973"/>
              <a:gd name="T74" fmla="*/ 97998947 w 4940"/>
              <a:gd name="T75" fmla="*/ 73828352 h 3973"/>
              <a:gd name="T76" fmla="*/ 97083367 w 4940"/>
              <a:gd name="T77" fmla="*/ 7342876 h 3973"/>
              <a:gd name="T78" fmla="*/ 93680061 w 4940"/>
              <a:gd name="T79" fmla="*/ 5262027 h 3973"/>
              <a:gd name="T80" fmla="*/ 88445878 w 4940"/>
              <a:gd name="T81" fmla="*/ 2781020 h 3973"/>
              <a:gd name="T82" fmla="*/ 85281413 w 4940"/>
              <a:gd name="T83" fmla="*/ 1680691 h 3973"/>
              <a:gd name="T84" fmla="*/ 81818292 w 4940"/>
              <a:gd name="T85" fmla="*/ 760286 h 3973"/>
              <a:gd name="T86" fmla="*/ 78116470 w 4940"/>
              <a:gd name="T87" fmla="*/ 180064 h 3973"/>
              <a:gd name="T88" fmla="*/ 74175808 w 4940"/>
              <a:gd name="T89" fmla="*/ 0 h 3973"/>
              <a:gd name="T90" fmla="*/ 70115796 w 4940"/>
              <a:gd name="T91" fmla="*/ 380214 h 3973"/>
              <a:gd name="T92" fmla="*/ 65936293 w 4940"/>
              <a:gd name="T93" fmla="*/ 1360452 h 3973"/>
              <a:gd name="T94" fmla="*/ 61697115 w 4940"/>
              <a:gd name="T95" fmla="*/ 3081173 h 3973"/>
              <a:gd name="T96" fmla="*/ 57438046 w 4940"/>
              <a:gd name="T97" fmla="*/ 5622155 h 3973"/>
              <a:gd name="T98" fmla="*/ 53258543 w 4940"/>
              <a:gd name="T99" fmla="*/ 9103486 h 3973"/>
              <a:gd name="T100" fmla="*/ 49158748 w 4940"/>
              <a:gd name="T101" fmla="*/ 13625171 h 39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KSO_Shape"/>
          <p:cNvSpPr>
            <a:spLocks noChangeArrowheads="1"/>
          </p:cNvSpPr>
          <p:nvPr/>
        </p:nvSpPr>
        <p:spPr bwMode="auto">
          <a:xfrm flipH="1">
            <a:off x="5632905" y="2907396"/>
            <a:ext cx="1031875" cy="828675"/>
          </a:xfrm>
          <a:custGeom>
            <a:avLst/>
            <a:gdLst>
              <a:gd name="T0" fmla="*/ 1848553902 w 288"/>
              <a:gd name="T1" fmla="*/ 0 h 232"/>
              <a:gd name="T2" fmla="*/ 0 w 288"/>
              <a:gd name="T3" fmla="*/ 1479963544 h 232"/>
              <a:gd name="T4" fmla="*/ 423627682 w 288"/>
              <a:gd name="T5" fmla="*/ 2041326563 h 232"/>
              <a:gd name="T6" fmla="*/ 1078323707 w 288"/>
              <a:gd name="T7" fmla="*/ 1964777709 h 232"/>
              <a:gd name="T8" fmla="*/ 1437763748 w 288"/>
              <a:gd name="T9" fmla="*/ 2105116678 h 232"/>
              <a:gd name="T10" fmla="*/ 1848553902 w 288"/>
              <a:gd name="T11" fmla="*/ 2147483646 h 232"/>
              <a:gd name="T12" fmla="*/ 2147483646 w 288"/>
              <a:gd name="T13" fmla="*/ 1479963544 h 232"/>
              <a:gd name="T14" fmla="*/ 1848553902 w 288"/>
              <a:gd name="T15" fmla="*/ 0 h 232"/>
              <a:gd name="T16" fmla="*/ 770230195 w 288"/>
              <a:gd name="T17" fmla="*/ 1326862266 h 232"/>
              <a:gd name="T18" fmla="*/ 513486797 w 288"/>
              <a:gd name="T19" fmla="*/ 1071698231 h 232"/>
              <a:gd name="T20" fmla="*/ 770230195 w 288"/>
              <a:gd name="T21" fmla="*/ 816530625 h 232"/>
              <a:gd name="T22" fmla="*/ 1026973594 w 288"/>
              <a:gd name="T23" fmla="*/ 1071698231 h 232"/>
              <a:gd name="T24" fmla="*/ 770230195 w 288"/>
              <a:gd name="T25" fmla="*/ 1326862266 h 232"/>
              <a:gd name="T26" fmla="*/ 1489110278 w 288"/>
              <a:gd name="T27" fmla="*/ 816530625 h 232"/>
              <a:gd name="T28" fmla="*/ 1232366879 w 288"/>
              <a:gd name="T29" fmla="*/ 561366591 h 232"/>
              <a:gd name="T30" fmla="*/ 1489110278 w 288"/>
              <a:gd name="T31" fmla="*/ 306198984 h 232"/>
              <a:gd name="T32" fmla="*/ 1745853676 w 288"/>
              <a:gd name="T33" fmla="*/ 561366591 h 232"/>
              <a:gd name="T34" fmla="*/ 1489110278 w 288"/>
              <a:gd name="T35" fmla="*/ 816530625 h 232"/>
              <a:gd name="T36" fmla="*/ 2105293717 w 288"/>
              <a:gd name="T37" fmla="*/ 2147483646 h 232"/>
              <a:gd name="T38" fmla="*/ 1745853676 w 288"/>
              <a:gd name="T39" fmla="*/ 2147483646 h 232"/>
              <a:gd name="T40" fmla="*/ 2105293717 w 288"/>
              <a:gd name="T41" fmla="*/ 2147483646 h 232"/>
              <a:gd name="T42" fmla="*/ 2147483646 w 288"/>
              <a:gd name="T43" fmla="*/ 2147483646 h 232"/>
              <a:gd name="T44" fmla="*/ 2105293717 w 288"/>
              <a:gd name="T45" fmla="*/ 2147483646 h 232"/>
              <a:gd name="T46" fmla="*/ 2147483646 w 288"/>
              <a:gd name="T47" fmla="*/ 816530625 h 232"/>
              <a:gd name="T48" fmla="*/ 1951250545 w 288"/>
              <a:gd name="T49" fmla="*/ 561366591 h 232"/>
              <a:gd name="T50" fmla="*/ 2147483646 w 288"/>
              <a:gd name="T51" fmla="*/ 306198984 h 232"/>
              <a:gd name="T52" fmla="*/ 2147483646 w 288"/>
              <a:gd name="T53" fmla="*/ 561366591 h 232"/>
              <a:gd name="T54" fmla="*/ 2147483646 w 288"/>
              <a:gd name="T55" fmla="*/ 816530625 h 232"/>
              <a:gd name="T56" fmla="*/ 2147483646 w 288"/>
              <a:gd name="T57" fmla="*/ 969631903 h 232"/>
              <a:gd name="T58" fmla="*/ 2147483646 w 288"/>
              <a:gd name="T59" fmla="*/ 714464297 h 232"/>
              <a:gd name="T60" fmla="*/ 2147483646 w 288"/>
              <a:gd name="T61" fmla="*/ 969631903 h 232"/>
              <a:gd name="T62" fmla="*/ 2147483646 w 288"/>
              <a:gd name="T63" fmla="*/ 1224795938 h 232"/>
              <a:gd name="T64" fmla="*/ 2147483646 w 288"/>
              <a:gd name="T65" fmla="*/ 969631903 h 232"/>
              <a:gd name="T66" fmla="*/ 2147483646 w 288"/>
              <a:gd name="T67" fmla="*/ 1684096200 h 232"/>
              <a:gd name="T68" fmla="*/ 2147483646 w 288"/>
              <a:gd name="T69" fmla="*/ 1939260234 h 232"/>
              <a:gd name="T70" fmla="*/ 2147483646 w 288"/>
              <a:gd name="T71" fmla="*/ 1684096200 h 232"/>
              <a:gd name="T72" fmla="*/ 2147483646 w 288"/>
              <a:gd name="T73" fmla="*/ 1428928594 h 232"/>
              <a:gd name="T74" fmla="*/ 2147483646 w 288"/>
              <a:gd name="T75" fmla="*/ 1684096200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KSO_Shape"/>
          <p:cNvSpPr>
            <a:spLocks noChangeArrowheads="1"/>
          </p:cNvSpPr>
          <p:nvPr/>
        </p:nvSpPr>
        <p:spPr bwMode="auto">
          <a:xfrm>
            <a:off x="8671602" y="3173643"/>
            <a:ext cx="822325" cy="698500"/>
          </a:xfrm>
          <a:custGeom>
            <a:avLst/>
            <a:gdLst>
              <a:gd name="T0" fmla="*/ 207236 w 3261356"/>
              <a:gd name="T1" fmla="*/ 168837 h 2766950"/>
              <a:gd name="T2" fmla="*/ 206274 w 3261356"/>
              <a:gd name="T3" fmla="*/ 171192 h 2766950"/>
              <a:gd name="T4" fmla="*/ 204564 w 3261356"/>
              <a:gd name="T5" fmla="*/ 173334 h 2766950"/>
              <a:gd name="T6" fmla="*/ 199754 w 3261356"/>
              <a:gd name="T7" fmla="*/ 175797 h 2766950"/>
              <a:gd name="T8" fmla="*/ 12505 w 3261356"/>
              <a:gd name="T9" fmla="*/ 176332 h 2766950"/>
              <a:gd name="T10" fmla="*/ 5558 w 3261356"/>
              <a:gd name="T11" fmla="*/ 175047 h 2766950"/>
              <a:gd name="T12" fmla="*/ 2244 w 3261356"/>
              <a:gd name="T13" fmla="*/ 172691 h 2766950"/>
              <a:gd name="T14" fmla="*/ 534 w 3261356"/>
              <a:gd name="T15" fmla="*/ 170443 h 2766950"/>
              <a:gd name="T16" fmla="*/ 0 w 3261356"/>
              <a:gd name="T17" fmla="*/ 167873 h 2766950"/>
              <a:gd name="T18" fmla="*/ 25864 w 3261356"/>
              <a:gd name="T19" fmla="*/ 95274 h 2766950"/>
              <a:gd name="T20" fmla="*/ 59317 w 3261356"/>
              <a:gd name="T21" fmla="*/ 103197 h 2766950"/>
              <a:gd name="T22" fmla="*/ 84326 w 3261356"/>
              <a:gd name="T23" fmla="*/ 107909 h 2766950"/>
              <a:gd name="T24" fmla="*/ 100999 w 3261356"/>
              <a:gd name="T25" fmla="*/ 109836 h 2766950"/>
              <a:gd name="T26" fmla="*/ 109336 w 3261356"/>
              <a:gd name="T27" fmla="*/ 109622 h 2766950"/>
              <a:gd name="T28" fmla="*/ 131032 w 3261356"/>
              <a:gd name="T29" fmla="*/ 106517 h 2766950"/>
              <a:gd name="T30" fmla="*/ 156789 w 3261356"/>
              <a:gd name="T31" fmla="*/ 101056 h 2766950"/>
              <a:gd name="T32" fmla="*/ 194945 w 3261356"/>
              <a:gd name="T33" fmla="*/ 91633 h 2766950"/>
              <a:gd name="T34" fmla="*/ 90101 w 3261356"/>
              <a:gd name="T35" fmla="*/ 82709 h 2766950"/>
              <a:gd name="T36" fmla="*/ 111432 w 3261356"/>
              <a:gd name="T37" fmla="*/ 89588 h 2766950"/>
              <a:gd name="T38" fmla="*/ 111432 w 3261356"/>
              <a:gd name="T39" fmla="*/ 76886 h 2766950"/>
              <a:gd name="T40" fmla="*/ 70863 w 3261356"/>
              <a:gd name="T41" fmla="*/ 29891 h 2766950"/>
              <a:gd name="T42" fmla="*/ 136480 w 3261356"/>
              <a:gd name="T43" fmla="*/ 29891 h 2766950"/>
              <a:gd name="T44" fmla="*/ 144316 w 3261356"/>
              <a:gd name="T45" fmla="*/ 31132 h 2766950"/>
              <a:gd name="T46" fmla="*/ 197403 w 3261356"/>
              <a:gd name="T47" fmla="*/ 31501 h 2766950"/>
              <a:gd name="T48" fmla="*/ 203602 w 3261356"/>
              <a:gd name="T49" fmla="*/ 33750 h 2766950"/>
              <a:gd name="T50" fmla="*/ 205847 w 3261356"/>
              <a:gd name="T51" fmla="*/ 35785 h 2766950"/>
              <a:gd name="T52" fmla="*/ 207022 w 3261356"/>
              <a:gd name="T53" fmla="*/ 38033 h 2766950"/>
              <a:gd name="T54" fmla="*/ 207343 w 3261356"/>
              <a:gd name="T55" fmla="*/ 84559 h 2766950"/>
              <a:gd name="T56" fmla="*/ 194945 w 3261356"/>
              <a:gd name="T57" fmla="*/ 87879 h 2766950"/>
              <a:gd name="T58" fmla="*/ 156790 w 3261356"/>
              <a:gd name="T59" fmla="*/ 97302 h 2766950"/>
              <a:gd name="T60" fmla="*/ 131032 w 3261356"/>
              <a:gd name="T61" fmla="*/ 102762 h 2766950"/>
              <a:gd name="T62" fmla="*/ 109336 w 3261356"/>
              <a:gd name="T63" fmla="*/ 105868 h 2766950"/>
              <a:gd name="T64" fmla="*/ 101000 w 3261356"/>
              <a:gd name="T65" fmla="*/ 106082 h 2766950"/>
              <a:gd name="T66" fmla="*/ 84327 w 3261356"/>
              <a:gd name="T67" fmla="*/ 104154 h 2766950"/>
              <a:gd name="T68" fmla="*/ 59317 w 3261356"/>
              <a:gd name="T69" fmla="*/ 99443 h 2766950"/>
              <a:gd name="T70" fmla="*/ 25865 w 3261356"/>
              <a:gd name="T71" fmla="*/ 91519 h 2766950"/>
              <a:gd name="T72" fmla="*/ 0 w 3261356"/>
              <a:gd name="T73" fmla="*/ 84906 h 2766950"/>
              <a:gd name="T74" fmla="*/ 0 w 3261356"/>
              <a:gd name="T75" fmla="*/ 39854 h 2766950"/>
              <a:gd name="T76" fmla="*/ 534 w 3261356"/>
              <a:gd name="T77" fmla="*/ 37284 h 2766950"/>
              <a:gd name="T78" fmla="*/ 2244 w 3261356"/>
              <a:gd name="T79" fmla="*/ 35035 h 2766950"/>
              <a:gd name="T80" fmla="*/ 5558 w 3261356"/>
              <a:gd name="T81" fmla="*/ 32679 h 2766950"/>
              <a:gd name="T82" fmla="*/ 12505 w 3261356"/>
              <a:gd name="T83" fmla="*/ 31394 h 2766950"/>
              <a:gd name="T84" fmla="*/ 103671 w 3261356"/>
              <a:gd name="T85" fmla="*/ 0 h 27669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lnTo>
                  <a:pt x="3261356" y="1385789"/>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lnTo>
                  <a:pt x="1508607" y="1206475"/>
                </a:ln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extLst>
      <p:ext uri="{BB962C8B-B14F-4D97-AF65-F5344CB8AC3E}">
        <p14:creationId xmlns:p14="http://schemas.microsoft.com/office/powerpoint/2010/main" val="3866460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393895" y="1209824"/>
            <a:ext cx="11535508" cy="2588455"/>
          </a:xfrm>
          <a:prstGeom prst="round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400" dirty="0" smtClean="0">
                <a:solidFill>
                  <a:schemeClr val="bg1"/>
                </a:solidFill>
              </a:rPr>
              <a:t>[1]</a:t>
            </a:r>
            <a:r>
              <a:rPr lang="zh-CN" altLang="en-US" sz="2400" dirty="0" smtClean="0">
                <a:solidFill>
                  <a:schemeClr val="bg1"/>
                </a:solidFill>
              </a:rPr>
              <a:t>张玉磊</a:t>
            </a:r>
            <a:r>
              <a:rPr lang="zh-CN" altLang="en-US" sz="2400" dirty="0">
                <a:solidFill>
                  <a:schemeClr val="bg1"/>
                </a:solidFill>
              </a:rPr>
              <a:t>，张灵刚，张永洁，王欢，王彩芬</a:t>
            </a:r>
            <a:r>
              <a:rPr lang="en-US" altLang="zh-CN" sz="2400" dirty="0">
                <a:solidFill>
                  <a:schemeClr val="bg1"/>
                </a:solidFill>
              </a:rPr>
              <a:t>. </a:t>
            </a:r>
            <a:r>
              <a:rPr lang="zh-CN" altLang="en-US" sz="2400" dirty="0">
                <a:solidFill>
                  <a:schemeClr val="bg1"/>
                </a:solidFill>
              </a:rPr>
              <a:t>匿名</a:t>
            </a:r>
            <a:r>
              <a:rPr lang="en-US" altLang="zh-CN" sz="2400" dirty="0">
                <a:solidFill>
                  <a:schemeClr val="bg1"/>
                </a:solidFill>
              </a:rPr>
              <a:t>CLPKC-TPKI</a:t>
            </a:r>
            <a:r>
              <a:rPr lang="zh-CN" altLang="en-US" sz="2400" dirty="0">
                <a:solidFill>
                  <a:schemeClr val="bg1"/>
                </a:solidFill>
              </a:rPr>
              <a:t>异构签密方案</a:t>
            </a:r>
            <a:r>
              <a:rPr lang="en-US" altLang="zh-CN" sz="2400" dirty="0">
                <a:solidFill>
                  <a:schemeClr val="bg1"/>
                </a:solidFill>
              </a:rPr>
              <a:t>[J]. </a:t>
            </a:r>
            <a:r>
              <a:rPr lang="zh-CN" altLang="en-US" sz="2400" dirty="0">
                <a:solidFill>
                  <a:schemeClr val="bg1"/>
                </a:solidFill>
              </a:rPr>
              <a:t>电子学报，</a:t>
            </a:r>
            <a:r>
              <a:rPr lang="en-US" altLang="zh-CN" sz="2400" dirty="0">
                <a:solidFill>
                  <a:schemeClr val="bg1"/>
                </a:solidFill>
              </a:rPr>
              <a:t>2016</a:t>
            </a:r>
            <a:r>
              <a:rPr lang="zh-CN" altLang="en-US" sz="2400" dirty="0">
                <a:solidFill>
                  <a:schemeClr val="bg1"/>
                </a:solidFill>
              </a:rPr>
              <a:t>，</a:t>
            </a:r>
            <a:r>
              <a:rPr lang="en-US" altLang="zh-CN" sz="2400" dirty="0">
                <a:solidFill>
                  <a:schemeClr val="bg1"/>
                </a:solidFill>
              </a:rPr>
              <a:t>44(10)</a:t>
            </a:r>
            <a:r>
              <a:rPr lang="zh-CN" altLang="en-US" sz="2400" dirty="0">
                <a:solidFill>
                  <a:schemeClr val="bg1"/>
                </a:solidFill>
              </a:rPr>
              <a:t>：</a:t>
            </a:r>
            <a:r>
              <a:rPr lang="en-US" altLang="zh-CN" sz="2400" dirty="0">
                <a:solidFill>
                  <a:schemeClr val="bg1"/>
                </a:solidFill>
              </a:rPr>
              <a:t>2432-2439.</a:t>
            </a:r>
          </a:p>
          <a:p>
            <a:r>
              <a:rPr lang="en-US" altLang="zh-CN" sz="2400" dirty="0" smtClean="0">
                <a:solidFill>
                  <a:schemeClr val="bg1"/>
                </a:solidFill>
              </a:rPr>
              <a:t>[2]</a:t>
            </a:r>
            <a:r>
              <a:rPr lang="zh-CN" altLang="en-US" sz="2400" dirty="0" smtClean="0">
                <a:solidFill>
                  <a:schemeClr val="bg1"/>
                </a:solidFill>
              </a:rPr>
              <a:t>张玉磊</a:t>
            </a:r>
            <a:r>
              <a:rPr lang="zh-CN" altLang="en-US" sz="2400" dirty="0">
                <a:solidFill>
                  <a:schemeClr val="bg1"/>
                </a:solidFill>
              </a:rPr>
              <a:t>，张灵刚，马彦丽，张永洁，王彩芬</a:t>
            </a:r>
            <a:r>
              <a:rPr lang="en-US" altLang="zh-CN" sz="2400" dirty="0">
                <a:solidFill>
                  <a:schemeClr val="bg1"/>
                </a:solidFill>
              </a:rPr>
              <a:t>. </a:t>
            </a:r>
            <a:r>
              <a:rPr lang="zh-CN" altLang="en-US" sz="2400" dirty="0">
                <a:solidFill>
                  <a:schemeClr val="bg1"/>
                </a:solidFill>
              </a:rPr>
              <a:t>可证安全的 </a:t>
            </a:r>
            <a:r>
              <a:rPr lang="en-US" altLang="zh-CN" sz="2400" dirty="0">
                <a:solidFill>
                  <a:schemeClr val="bg1"/>
                </a:solidFill>
              </a:rPr>
              <a:t>IDPKC→CLPKC </a:t>
            </a:r>
            <a:r>
              <a:rPr lang="zh-CN" altLang="en-US" sz="2400" dirty="0">
                <a:solidFill>
                  <a:schemeClr val="bg1"/>
                </a:solidFill>
              </a:rPr>
              <a:t>异构签密方案。（电子与信息学报，退修）</a:t>
            </a:r>
          </a:p>
          <a:p>
            <a:r>
              <a:rPr lang="en-US" altLang="zh-CN" sz="2400" dirty="0" smtClean="0">
                <a:solidFill>
                  <a:schemeClr val="bg1"/>
                </a:solidFill>
              </a:rPr>
              <a:t>[3]</a:t>
            </a:r>
            <a:r>
              <a:rPr lang="en-US" altLang="zh-CN" sz="2400" dirty="0" err="1" smtClean="0">
                <a:solidFill>
                  <a:schemeClr val="bg1"/>
                </a:solidFill>
              </a:rPr>
              <a:t>Yulei</a:t>
            </a:r>
            <a:r>
              <a:rPr lang="en-US" altLang="zh-CN" sz="2400" dirty="0" smtClean="0">
                <a:solidFill>
                  <a:schemeClr val="bg1"/>
                </a:solidFill>
              </a:rPr>
              <a:t> </a:t>
            </a:r>
            <a:r>
              <a:rPr lang="en-US" altLang="zh-CN" sz="2400" dirty="0">
                <a:solidFill>
                  <a:schemeClr val="bg1"/>
                </a:solidFill>
              </a:rPr>
              <a:t>Zhang, </a:t>
            </a:r>
            <a:r>
              <a:rPr lang="en-US" altLang="zh-CN" sz="2400" dirty="0" err="1">
                <a:solidFill>
                  <a:schemeClr val="bg1"/>
                </a:solidFill>
              </a:rPr>
              <a:t>Linggang</a:t>
            </a:r>
            <a:r>
              <a:rPr lang="en-US" altLang="zh-CN" sz="2400" dirty="0">
                <a:solidFill>
                  <a:schemeClr val="bg1"/>
                </a:solidFill>
              </a:rPr>
              <a:t> Zhang, </a:t>
            </a:r>
            <a:r>
              <a:rPr lang="en-US" altLang="zh-CN" sz="2400" dirty="0" err="1">
                <a:solidFill>
                  <a:schemeClr val="bg1"/>
                </a:solidFill>
              </a:rPr>
              <a:t>Wenjing</a:t>
            </a:r>
            <a:r>
              <a:rPr lang="en-US" altLang="zh-CN" sz="2400" dirty="0">
                <a:solidFill>
                  <a:schemeClr val="bg1"/>
                </a:solidFill>
              </a:rPr>
              <a:t> Liu, </a:t>
            </a:r>
            <a:r>
              <a:rPr lang="en-US" altLang="zh-CN" sz="2400" dirty="0" err="1">
                <a:solidFill>
                  <a:schemeClr val="bg1"/>
                </a:solidFill>
              </a:rPr>
              <a:t>Yongjie</a:t>
            </a:r>
            <a:r>
              <a:rPr lang="en-US" altLang="zh-CN" sz="2400" dirty="0">
                <a:solidFill>
                  <a:schemeClr val="bg1"/>
                </a:solidFill>
              </a:rPr>
              <a:t> Zhang, </a:t>
            </a:r>
            <a:r>
              <a:rPr lang="en-US" altLang="zh-CN" sz="2400" dirty="0" err="1">
                <a:solidFill>
                  <a:schemeClr val="bg1"/>
                </a:solidFill>
              </a:rPr>
              <a:t>Caifen</a:t>
            </a:r>
            <a:r>
              <a:rPr lang="en-US" altLang="zh-CN" sz="2400" dirty="0">
                <a:solidFill>
                  <a:schemeClr val="bg1"/>
                </a:solidFill>
              </a:rPr>
              <a:t> Wang. Practical IDPKC-to-CLPKC online/offline heterogeneous </a:t>
            </a:r>
            <a:r>
              <a:rPr lang="en-US" altLang="zh-CN" sz="2400" dirty="0" err="1">
                <a:solidFill>
                  <a:schemeClr val="bg1"/>
                </a:solidFill>
              </a:rPr>
              <a:t>signcryption</a:t>
            </a:r>
            <a:r>
              <a:rPr lang="en-US" altLang="zh-CN" sz="2400" dirty="0">
                <a:solidFill>
                  <a:schemeClr val="bg1"/>
                </a:solidFill>
              </a:rPr>
              <a:t> scheme.</a:t>
            </a:r>
            <a:r>
              <a:rPr lang="zh-CN" altLang="en-US" sz="2400" dirty="0" smtClean="0">
                <a:solidFill>
                  <a:schemeClr val="bg1"/>
                </a:solidFill>
              </a:rPr>
              <a:t>（已</a:t>
            </a:r>
            <a:r>
              <a:rPr lang="zh-CN" altLang="en-US" sz="2400" dirty="0">
                <a:solidFill>
                  <a:schemeClr val="bg1"/>
                </a:solidFill>
              </a:rPr>
              <a:t>投）</a:t>
            </a:r>
          </a:p>
        </p:txBody>
      </p:sp>
      <p:sp>
        <p:nvSpPr>
          <p:cNvPr id="5" name="圆角矩形 4"/>
          <p:cNvSpPr/>
          <p:nvPr/>
        </p:nvSpPr>
        <p:spPr bwMode="auto">
          <a:xfrm>
            <a:off x="393895" y="4119490"/>
            <a:ext cx="11535508" cy="2588455"/>
          </a:xfrm>
          <a:prstGeom prst="round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400" dirty="0" smtClean="0">
                <a:solidFill>
                  <a:schemeClr val="bg1"/>
                </a:solidFill>
              </a:rPr>
              <a:t>[1]</a:t>
            </a:r>
            <a:r>
              <a:rPr lang="zh-CN" altLang="en-US" sz="2400" dirty="0" smtClean="0">
                <a:solidFill>
                  <a:schemeClr val="bg1"/>
                </a:solidFill>
              </a:rPr>
              <a:t> 参与</a:t>
            </a:r>
            <a:r>
              <a:rPr lang="zh-CN" altLang="en-US" sz="2400" dirty="0">
                <a:solidFill>
                  <a:schemeClr val="bg1"/>
                </a:solidFill>
              </a:rPr>
              <a:t>国家自然科学基金科研项目“大数据环境下数据层隐私保护性多方密码算法研究”</a:t>
            </a:r>
            <a:r>
              <a:rPr lang="en-US" altLang="zh-CN" sz="2400" dirty="0">
                <a:solidFill>
                  <a:schemeClr val="bg1"/>
                </a:solidFill>
              </a:rPr>
              <a:t>(61562077)</a:t>
            </a:r>
            <a:r>
              <a:rPr lang="zh-CN" altLang="en-US" sz="2400" dirty="0">
                <a:solidFill>
                  <a:schemeClr val="bg1"/>
                </a:solidFill>
              </a:rPr>
              <a:t>。</a:t>
            </a:r>
          </a:p>
          <a:p>
            <a:r>
              <a:rPr lang="en-US" altLang="zh-CN" sz="2400" dirty="0">
                <a:solidFill>
                  <a:schemeClr val="bg1"/>
                </a:solidFill>
              </a:rPr>
              <a:t>[2</a:t>
            </a:r>
            <a:r>
              <a:rPr lang="en-US" altLang="zh-CN" sz="2400" dirty="0" smtClean="0">
                <a:solidFill>
                  <a:schemeClr val="bg1"/>
                </a:solidFill>
              </a:rPr>
              <a:t>] </a:t>
            </a:r>
            <a:r>
              <a:rPr lang="zh-CN" altLang="en-US" sz="2400" dirty="0" smtClean="0">
                <a:solidFill>
                  <a:schemeClr val="bg1"/>
                </a:solidFill>
              </a:rPr>
              <a:t>参与</a:t>
            </a:r>
            <a:r>
              <a:rPr lang="zh-CN" altLang="en-US" sz="2400" dirty="0">
                <a:solidFill>
                  <a:schemeClr val="bg1"/>
                </a:solidFill>
              </a:rPr>
              <a:t>甘肃省高等学校科研项目“医疗云电子健康档案</a:t>
            </a:r>
            <a:r>
              <a:rPr lang="en-US" altLang="zh-CN" sz="2400" dirty="0">
                <a:solidFill>
                  <a:schemeClr val="bg1"/>
                </a:solidFill>
              </a:rPr>
              <a:t>EHR</a:t>
            </a:r>
            <a:r>
              <a:rPr lang="zh-CN" altLang="en-US" sz="2400" dirty="0">
                <a:solidFill>
                  <a:schemeClr val="bg1"/>
                </a:solidFill>
              </a:rPr>
              <a:t>平台签密方案研究”</a:t>
            </a:r>
            <a:r>
              <a:rPr lang="en-US" altLang="zh-CN" sz="2400" dirty="0">
                <a:solidFill>
                  <a:schemeClr val="bg1"/>
                </a:solidFill>
              </a:rPr>
              <a:t>(2015B-220)</a:t>
            </a:r>
            <a:r>
              <a:rPr lang="zh-CN" altLang="en-US" sz="2400" dirty="0">
                <a:solidFill>
                  <a:schemeClr val="bg1"/>
                </a:solidFill>
              </a:rPr>
              <a:t>。</a:t>
            </a:r>
          </a:p>
          <a:p>
            <a:r>
              <a:rPr lang="en-US" altLang="zh-CN" sz="2400" dirty="0">
                <a:solidFill>
                  <a:schemeClr val="bg1"/>
                </a:solidFill>
              </a:rPr>
              <a:t>[3</a:t>
            </a:r>
            <a:r>
              <a:rPr lang="en-US" altLang="zh-CN" sz="2400" dirty="0" smtClean="0">
                <a:solidFill>
                  <a:schemeClr val="bg1"/>
                </a:solidFill>
              </a:rPr>
              <a:t>] </a:t>
            </a:r>
            <a:r>
              <a:rPr lang="zh-CN" altLang="en-US" sz="2400" dirty="0" smtClean="0">
                <a:solidFill>
                  <a:schemeClr val="bg1"/>
                </a:solidFill>
              </a:rPr>
              <a:t>参与</a:t>
            </a:r>
            <a:r>
              <a:rPr lang="zh-CN" altLang="en-US" sz="2400" dirty="0">
                <a:solidFill>
                  <a:schemeClr val="bg1"/>
                </a:solidFill>
              </a:rPr>
              <a:t>甘肃省高等学校科研项目“车联网系统中身份认证与隐私保护的关键问题研究”</a:t>
            </a:r>
            <a:r>
              <a:rPr lang="en-US" altLang="zh-CN" sz="2400" dirty="0">
                <a:solidFill>
                  <a:schemeClr val="bg1"/>
                </a:solidFill>
              </a:rPr>
              <a:t>(2013A-014)</a:t>
            </a:r>
            <a:r>
              <a:rPr lang="zh-CN" altLang="en-US" sz="2400" dirty="0">
                <a:solidFill>
                  <a:schemeClr val="bg1"/>
                </a:solidFill>
              </a:rPr>
              <a:t>。</a:t>
            </a:r>
          </a:p>
        </p:txBody>
      </p:sp>
      <p:sp>
        <p:nvSpPr>
          <p:cNvPr id="6" name="文本框 1"/>
          <p:cNvSpPr txBox="1">
            <a:spLocks noChangeArrowheads="1"/>
          </p:cNvSpPr>
          <p:nvPr/>
        </p:nvSpPr>
        <p:spPr bwMode="auto">
          <a:xfrm>
            <a:off x="573255" y="327903"/>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F2F2F2"/>
                </a:solidFill>
                <a:latin typeface="微软雅黑" panose="020B0503020204020204" pitchFamily="34" charset="-122"/>
                <a:ea typeface="微软雅黑" panose="020B0503020204020204" pitchFamily="34" charset="-122"/>
              </a:rPr>
              <a:t>攻读硕士学位期间研究成果</a:t>
            </a:r>
          </a:p>
        </p:txBody>
      </p:sp>
      <p:cxnSp>
        <p:nvCxnSpPr>
          <p:cNvPr id="7" name="直接连接符 2"/>
          <p:cNvCxnSpPr>
            <a:cxnSpLocks noChangeShapeType="1"/>
          </p:cNvCxnSpPr>
          <p:nvPr/>
        </p:nvCxnSpPr>
        <p:spPr bwMode="auto">
          <a:xfrm>
            <a:off x="570249" y="994653"/>
            <a:ext cx="11246613"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43209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a:t>
            </a:r>
            <a:r>
              <a:rPr kumimoji="0" lang="en-US" altLang="zh-CN" sz="100" b="0" i="0" u="none" strike="noStrike" kern="0" cap="none" spc="0" normalizeH="0" baseline="0" noProof="0" dirty="0" smtClean="0">
                <a:ln>
                  <a:noFill/>
                </a:ln>
                <a:solidFill>
                  <a:schemeClr val="accent5">
                    <a:lumMod val="25000"/>
                  </a:schemeClr>
                </a:solidFill>
                <a:effectLst/>
                <a:uLnTx/>
                <a:uFillTx/>
              </a:rPr>
              <a:t>      PPT</a:t>
            </a:r>
            <a:r>
              <a:rPr kumimoji="0" lang="zh-CN" altLang="en-US" sz="100" b="0" i="0" u="none" strike="noStrike" kern="0" cap="none" spc="0" normalizeH="0" baseline="0" noProof="0" dirty="0" smtClean="0">
                <a:ln>
                  <a:noFill/>
                </a:ln>
                <a:solidFill>
                  <a:schemeClr val="accent5">
                    <a:lumMod val="25000"/>
                  </a:schemeClr>
                </a:solidFill>
                <a:effectLst/>
                <a:uLnTx/>
                <a:uFillTx/>
              </a:rPr>
              <a:t>论坛：</a:t>
            </a:r>
            <a:r>
              <a:rPr kumimoji="0" lang="en-US" altLang="zh-CN" sz="100" b="0" i="0" u="none" strike="noStrike" kern="0" cap="none" spc="0" normalizeH="0" baseline="0" noProof="0" dirty="0" smtClean="0">
                <a:ln>
                  <a:noFill/>
                </a:ln>
                <a:solidFill>
                  <a:schemeClr val="accent5">
                    <a:lumMod val="25000"/>
                  </a:schemeClr>
                </a:solidFill>
                <a:effectLst/>
                <a:uLnTx/>
                <a:uFillTx/>
              </a:rPr>
              <a:t>www.1ppt.cn</a:t>
            </a:r>
            <a:endParaRPr kumimoji="0" lang="en-US" altLang="zh-CN" sz="100" b="0" i="0" u="none" strike="noStrike" kern="0" cap="none" spc="0" normalizeH="0" baseline="0" noProof="0" dirty="0">
              <a:ln>
                <a:noFill/>
              </a:ln>
              <a:solidFill>
                <a:schemeClr val="accent5">
                  <a:lumMod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sp>
        <p:nvSpPr>
          <p:cNvPr id="6" name="Rectangle 5"/>
          <p:cNvSpPr>
            <a:spLocks noChangeArrowheads="1"/>
          </p:cNvSpPr>
          <p:nvPr/>
        </p:nvSpPr>
        <p:spPr bwMode="auto">
          <a:xfrm>
            <a:off x="3319971" y="3160095"/>
            <a:ext cx="5781825" cy="584775"/>
          </a:xfrm>
          <a:prstGeom prst="rect">
            <a:avLst/>
          </a:prstGeom>
          <a:noFill/>
          <a:ln w="9525">
            <a:noFill/>
            <a:miter lim="800000"/>
            <a:headEnd/>
            <a:tailEnd/>
          </a:ln>
        </p:spPr>
        <p:txBody>
          <a:bodyPr wrap="square">
            <a:spAutoFit/>
          </a:bodyPr>
          <a:lstStyle/>
          <a:p>
            <a:pPr marL="342900" indent="-342900" algn="ctr"/>
            <a:r>
              <a:rPr lang="zh-CN" altLang="en-US" sz="3200" dirty="0">
                <a:solidFill>
                  <a:schemeClr val="bg1"/>
                </a:solidFill>
              </a:rPr>
              <a:t>感谢答辩委员会的各位老师！</a:t>
            </a:r>
          </a:p>
        </p:txBody>
      </p:sp>
      <p:sp>
        <p:nvSpPr>
          <p:cNvPr id="7" name="Rectangle 6"/>
          <p:cNvSpPr>
            <a:spLocks noChangeArrowheads="1"/>
          </p:cNvSpPr>
          <p:nvPr/>
        </p:nvSpPr>
        <p:spPr bwMode="auto">
          <a:xfrm>
            <a:off x="3006540" y="2281086"/>
            <a:ext cx="5842038" cy="584775"/>
          </a:xfrm>
          <a:prstGeom prst="rect">
            <a:avLst/>
          </a:prstGeom>
          <a:noFill/>
          <a:ln w="9525">
            <a:noFill/>
            <a:miter lim="800000"/>
            <a:headEnd/>
            <a:tailEnd/>
          </a:ln>
        </p:spPr>
        <p:txBody>
          <a:bodyPr wrap="square">
            <a:spAutoFit/>
          </a:bodyPr>
          <a:lstStyle/>
          <a:p>
            <a:pPr marL="342900" indent="-342900" algn="ctr"/>
            <a:r>
              <a:rPr lang="en-US" altLang="zh-CN" sz="3200" dirty="0">
                <a:solidFill>
                  <a:schemeClr val="bg1"/>
                </a:solidFill>
              </a:rPr>
              <a:t>	</a:t>
            </a:r>
            <a:r>
              <a:rPr lang="zh-CN" altLang="en-US" sz="3200" dirty="0">
                <a:solidFill>
                  <a:schemeClr val="bg1"/>
                </a:solidFill>
              </a:rPr>
              <a:t>感谢</a:t>
            </a:r>
            <a:r>
              <a:rPr lang="zh-CN" altLang="en-US" sz="3200" dirty="0" smtClean="0">
                <a:solidFill>
                  <a:schemeClr val="bg1"/>
                </a:solidFill>
              </a:rPr>
              <a:t>导师张玉磊教授</a:t>
            </a:r>
            <a:r>
              <a:rPr lang="zh-CN" altLang="en-US" sz="3200" dirty="0">
                <a:solidFill>
                  <a:schemeClr val="bg1"/>
                </a:solidFill>
              </a:rPr>
              <a:t>！</a:t>
            </a:r>
          </a:p>
        </p:txBody>
      </p:sp>
      <p:sp>
        <p:nvSpPr>
          <p:cNvPr id="8" name="Rectangle 7"/>
          <p:cNvSpPr>
            <a:spLocks noChangeArrowheads="1"/>
          </p:cNvSpPr>
          <p:nvPr/>
        </p:nvSpPr>
        <p:spPr bwMode="auto">
          <a:xfrm>
            <a:off x="2939730" y="4027831"/>
            <a:ext cx="6640378" cy="584775"/>
          </a:xfrm>
          <a:prstGeom prst="rect">
            <a:avLst/>
          </a:prstGeom>
          <a:noFill/>
          <a:ln w="9525">
            <a:noFill/>
            <a:miter lim="800000"/>
            <a:headEnd/>
            <a:tailEnd/>
          </a:ln>
        </p:spPr>
        <p:txBody>
          <a:bodyPr wrap="square">
            <a:spAutoFit/>
          </a:bodyPr>
          <a:lstStyle/>
          <a:p>
            <a:pPr marL="342900" indent="-342900" algn="ctr"/>
            <a:r>
              <a:rPr lang="zh-CN" altLang="en-US" sz="3200" dirty="0">
                <a:solidFill>
                  <a:schemeClr val="bg1"/>
                </a:solidFill>
              </a:rPr>
              <a:t>感谢帮助我的所有老师和同学们！</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3983141" y="3998734"/>
            <a:ext cx="46730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研究目的及意义</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2062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89367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168316"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41366"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16003"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nvSpPr>
        <p:spPr bwMode="auto">
          <a:xfrm>
            <a:off x="497118" y="487590"/>
            <a:ext cx="734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chemeClr val="bg1"/>
                </a:solidFill>
                <a:latin typeface="微软雅黑" panose="020B0503020204020204" pitchFamily="34" charset="-122"/>
                <a:ea typeface="微软雅黑" panose="020B0503020204020204" pitchFamily="34" charset="-122"/>
              </a:rPr>
              <a:t>研究背景、目的及意义</a:t>
            </a:r>
          </a:p>
        </p:txBody>
      </p:sp>
      <p:cxnSp>
        <p:nvCxnSpPr>
          <p:cNvPr id="17" name="直接连接符 2"/>
          <p:cNvCxnSpPr>
            <a:cxnSpLocks noChangeShapeType="1"/>
          </p:cNvCxnSpPr>
          <p:nvPr/>
        </p:nvCxnSpPr>
        <p:spPr bwMode="auto">
          <a:xfrm>
            <a:off x="497118" y="1154340"/>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4" name="矩形 3"/>
          <p:cNvSpPr/>
          <p:nvPr/>
        </p:nvSpPr>
        <p:spPr>
          <a:xfrm>
            <a:off x="497118" y="1853185"/>
            <a:ext cx="11310941" cy="1689052"/>
          </a:xfrm>
          <a:prstGeom prst="rect">
            <a:avLst/>
          </a:prstGeom>
        </p:spPr>
        <p:txBody>
          <a:bodyPr wrap="square">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zh-CN" sz="2400" dirty="0" smtClean="0">
                <a:solidFill>
                  <a:schemeClr val="bg1"/>
                </a:solidFill>
                <a:latin typeface="微软雅黑" panose="020B0503020204020204" pitchFamily="34" charset="-122"/>
                <a:ea typeface="微软雅黑" panose="020B0503020204020204" pitchFamily="34" charset="-122"/>
              </a:rPr>
              <a:t>在</a:t>
            </a:r>
            <a:r>
              <a:rPr lang="zh-CN" altLang="zh-CN" sz="2400" dirty="0">
                <a:solidFill>
                  <a:schemeClr val="bg1"/>
                </a:solidFill>
                <a:latin typeface="微软雅黑" panose="020B0503020204020204" pitchFamily="34" charset="-122"/>
                <a:ea typeface="微软雅黑" panose="020B0503020204020204" pitchFamily="34" charset="-122"/>
              </a:rPr>
              <a:t>计算机技术和网络通信技术的快速推进下，信息化、网络化已成为时代发展的必然趋势，信息安全也成为综合国力的重要体现</a:t>
            </a:r>
            <a:r>
              <a:rPr lang="zh-CN"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各种各样的信息随着人们的日常生活不断增加，信息传输和处理中存在的安全问题也变得更加突出。</a:t>
            </a:r>
          </a:p>
        </p:txBody>
      </p:sp>
      <p:sp>
        <p:nvSpPr>
          <p:cNvPr id="5" name="矩形 4"/>
          <p:cNvSpPr/>
          <p:nvPr/>
        </p:nvSpPr>
        <p:spPr>
          <a:xfrm>
            <a:off x="530930" y="4090161"/>
            <a:ext cx="11074400" cy="2243050"/>
          </a:xfrm>
          <a:prstGeom prst="rect">
            <a:avLst/>
          </a:prstGeom>
        </p:spPr>
        <p:txBody>
          <a:bodyPr wrap="square">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zh-CN" sz="2400" dirty="0" smtClean="0">
                <a:solidFill>
                  <a:schemeClr val="bg1"/>
                </a:solidFill>
                <a:latin typeface="微软雅黑" panose="020B0503020204020204" pitchFamily="34" charset="-122"/>
                <a:ea typeface="微软雅黑" panose="020B0503020204020204" pitchFamily="34" charset="-122"/>
              </a:rPr>
              <a:t>在</a:t>
            </a:r>
            <a:r>
              <a:rPr lang="zh-CN" altLang="zh-CN" sz="2400" dirty="0">
                <a:solidFill>
                  <a:schemeClr val="bg1"/>
                </a:solidFill>
                <a:latin typeface="微软雅黑" panose="020B0503020204020204" pitchFamily="34" charset="-122"/>
                <a:ea typeface="微软雅黑" panose="020B0503020204020204" pitchFamily="34" charset="-122"/>
              </a:rPr>
              <a:t>信息传输和处理的过程中，必须保证信息完整有效。为了保证信息在网络中秘密且完整地传输和处理，密码技术成为解决信息安全问题最有用的方式之一</a:t>
            </a:r>
            <a:r>
              <a:rPr lang="zh-CN" altLang="zh-CN" sz="2400" dirty="0" smtClean="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1997</a:t>
            </a:r>
            <a:r>
              <a:rPr lang="zh-CN" altLang="en-US" sz="2400" dirty="0">
                <a:solidFill>
                  <a:schemeClr val="bg1"/>
                </a:solidFill>
                <a:latin typeface="微软雅黑" panose="020B0503020204020204" pitchFamily="34" charset="-122"/>
                <a:ea typeface="微软雅黑" panose="020B0503020204020204" pitchFamily="34" charset="-122"/>
              </a:rPr>
              <a:t>年，随着一种称为签</a:t>
            </a:r>
            <a:r>
              <a:rPr lang="zh-CN" altLang="en-US" sz="2400" dirty="0" smtClean="0">
                <a:solidFill>
                  <a:schemeClr val="bg1"/>
                </a:solidFill>
                <a:latin typeface="微软雅黑" panose="020B0503020204020204" pitchFamily="34" charset="-122"/>
                <a:ea typeface="微软雅黑" panose="020B0503020204020204" pitchFamily="34" charset="-122"/>
              </a:rPr>
              <a:t>密的</a:t>
            </a:r>
            <a:r>
              <a:rPr lang="zh-CN" altLang="en-US" sz="2400" dirty="0">
                <a:solidFill>
                  <a:schemeClr val="bg1"/>
                </a:solidFill>
                <a:latin typeface="微软雅黑" panose="020B0503020204020204" pitchFamily="34" charset="-122"/>
                <a:ea typeface="微软雅黑" panose="020B0503020204020204" pitchFamily="34" charset="-122"/>
              </a:rPr>
              <a:t>新密码技术提出，信息安全性取得更高的安全水平。</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a:spLocks noChangeArrowheads="1"/>
          </p:cNvSpPr>
          <p:nvPr/>
        </p:nvSpPr>
        <p:spPr bwMode="auto">
          <a:xfrm>
            <a:off x="441765" y="4108148"/>
            <a:ext cx="11136767" cy="276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3000"/>
              </a:lnSpc>
            </a:pPr>
            <a:r>
              <a:rPr lang="zh-CN" altLang="en-US" sz="2400" dirty="0" smtClean="0">
                <a:solidFill>
                  <a:schemeClr val="bg1"/>
                </a:solidFill>
                <a:latin typeface="微软雅黑" panose="020B0503020204020204" pitchFamily="34" charset="-122"/>
                <a:ea typeface="微软雅黑" panose="020B0503020204020204" pitchFamily="34" charset="-122"/>
              </a:rPr>
              <a:t>        大</a:t>
            </a:r>
            <a:r>
              <a:rPr lang="zh-CN" altLang="en-US" sz="2400" dirty="0">
                <a:solidFill>
                  <a:schemeClr val="bg1"/>
                </a:solidFill>
                <a:latin typeface="微软雅黑" panose="020B0503020204020204" pitchFamily="34" charset="-122"/>
                <a:ea typeface="微软雅黑" panose="020B0503020204020204" pitchFamily="34" charset="-122"/>
              </a:rPr>
              <a:t>数据和云平台不断发展，许多操作都需要在不同的网络平台上</a:t>
            </a:r>
            <a:r>
              <a:rPr lang="zh-CN" altLang="en-US" sz="2400" dirty="0" smtClean="0">
                <a:solidFill>
                  <a:schemeClr val="bg1"/>
                </a:solidFill>
                <a:latin typeface="微软雅黑" panose="020B0503020204020204" pitchFamily="34" charset="-122"/>
                <a:ea typeface="微软雅黑" panose="020B0503020204020204" pitchFamily="34" charset="-122"/>
              </a:rPr>
              <a:t>完成，为了</a:t>
            </a:r>
            <a:r>
              <a:rPr lang="zh-CN" altLang="en-US" sz="2400" dirty="0">
                <a:solidFill>
                  <a:schemeClr val="bg1"/>
                </a:solidFill>
                <a:latin typeface="微软雅黑" panose="020B0503020204020204" pitchFamily="34" charset="-122"/>
                <a:ea typeface="微软雅黑" panose="020B0503020204020204" pitchFamily="34" charset="-122"/>
              </a:rPr>
              <a:t>保证异构网络环境中数据传输的机密性和认证</a:t>
            </a:r>
            <a:r>
              <a:rPr lang="zh-CN" altLang="en-US" sz="2400" dirty="0" smtClean="0">
                <a:solidFill>
                  <a:schemeClr val="bg1"/>
                </a:solidFill>
                <a:latin typeface="微软雅黑" panose="020B0503020204020204" pitchFamily="34" charset="-122"/>
                <a:ea typeface="微软雅黑" panose="020B0503020204020204" pitchFamily="34" charset="-122"/>
              </a:rPr>
              <a:t>性，有必要研究异构签</a:t>
            </a:r>
            <a:r>
              <a:rPr lang="zh-CN" altLang="en-US" sz="2400" dirty="0">
                <a:solidFill>
                  <a:schemeClr val="bg1"/>
                </a:solidFill>
                <a:latin typeface="微软雅黑" panose="020B0503020204020204" pitchFamily="34" charset="-122"/>
                <a:ea typeface="微软雅黑" panose="020B0503020204020204" pitchFamily="34" charset="-122"/>
              </a:rPr>
              <a:t>密。异构签密发展至今，其研究已经逐渐从理论转向应用，如无线传感器网络和互联网之间的通信安全等。但是，诸如无线传感器和移动设备类计算能力有限的设备，普通的异构签密方案无法满足实际需求。因此，在异构网络环境中，在线</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离线技术是解决上述问题的重要技术，值得密码研究人员深入研究，为社会安全稳定的发展赢得保障。</a:t>
            </a:r>
          </a:p>
        </p:txBody>
      </p:sp>
      <p:sp>
        <p:nvSpPr>
          <p:cNvPr id="4" name="文本框 1"/>
          <p:cNvSpPr txBox="1">
            <a:spLocks noChangeArrowheads="1"/>
          </p:cNvSpPr>
          <p:nvPr/>
        </p:nvSpPr>
        <p:spPr bwMode="auto">
          <a:xfrm>
            <a:off x="497118" y="487590"/>
            <a:ext cx="734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chemeClr val="bg1"/>
                </a:solidFill>
                <a:latin typeface="微软雅黑" panose="020B0503020204020204" pitchFamily="34" charset="-122"/>
                <a:ea typeface="微软雅黑" panose="020B0503020204020204" pitchFamily="34" charset="-122"/>
              </a:rPr>
              <a:t>研究背景、目的及意义</a:t>
            </a:r>
          </a:p>
        </p:txBody>
      </p:sp>
      <p:cxnSp>
        <p:nvCxnSpPr>
          <p:cNvPr id="5" name="直接连接符 2"/>
          <p:cNvCxnSpPr>
            <a:cxnSpLocks noChangeShapeType="1"/>
          </p:cNvCxnSpPr>
          <p:nvPr/>
        </p:nvCxnSpPr>
        <p:spPr bwMode="auto">
          <a:xfrm>
            <a:off x="497118" y="1154340"/>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6" name="矩形 5"/>
          <p:cNvSpPr/>
          <p:nvPr/>
        </p:nvSpPr>
        <p:spPr>
          <a:xfrm>
            <a:off x="474658" y="1374803"/>
            <a:ext cx="11117943" cy="2762423"/>
          </a:xfrm>
          <a:prstGeom prst="rect">
            <a:avLst/>
          </a:prstGeom>
        </p:spPr>
        <p:txBody>
          <a:bodyPr wrap="square">
            <a:spAutoFit/>
          </a:bodyPr>
          <a:lstStyle/>
          <a:p>
            <a:pPr eaLnBrk="1" hangingPunct="1">
              <a:lnSpc>
                <a:spcPts val="3000"/>
              </a:lnSpc>
            </a:pPr>
            <a:r>
              <a:rPr lang="zh-CN" altLang="en-US" sz="2400" dirty="0" smtClean="0">
                <a:solidFill>
                  <a:schemeClr val="bg1"/>
                </a:solidFill>
                <a:latin typeface="微软雅黑" panose="020B0503020204020204" pitchFamily="34" charset="-122"/>
                <a:ea typeface="微软雅黑" panose="020B0503020204020204" pitchFamily="34" charset="-122"/>
              </a:rPr>
              <a:t>        随着</a:t>
            </a:r>
            <a:r>
              <a:rPr lang="zh-CN" altLang="en-US" sz="2400" dirty="0">
                <a:solidFill>
                  <a:schemeClr val="bg1"/>
                </a:solidFill>
                <a:latin typeface="微软雅黑" panose="020B0503020204020204" pitchFamily="34" charset="-122"/>
                <a:ea typeface="微软雅黑" panose="020B0503020204020204" pitchFamily="34" charset="-122"/>
              </a:rPr>
              <a:t>科技的发展，移动设备与人们的生活息息相关。大多数人利用移动设备聊天、付款等，这些操作包含了人们的个人隐私，在传输过程中保证数据不被窃取或</a:t>
            </a:r>
            <a:r>
              <a:rPr lang="zh-CN" altLang="en-US" sz="2400" dirty="0" smtClean="0">
                <a:solidFill>
                  <a:schemeClr val="bg1"/>
                </a:solidFill>
                <a:latin typeface="微软雅黑" panose="020B0503020204020204" pitchFamily="34" charset="-122"/>
                <a:ea typeface="微软雅黑" panose="020B0503020204020204" pitchFamily="34" charset="-122"/>
              </a:rPr>
              <a:t>篡改非常</a:t>
            </a:r>
            <a:r>
              <a:rPr lang="zh-CN" altLang="en-US" sz="2400" dirty="0">
                <a:solidFill>
                  <a:schemeClr val="bg1"/>
                </a:solidFill>
                <a:latin typeface="微软雅黑" panose="020B0503020204020204" pitchFamily="34" charset="-122"/>
                <a:ea typeface="微软雅黑" panose="020B0503020204020204" pitchFamily="34" charset="-122"/>
              </a:rPr>
              <a:t>重要。在签密技术提出之后，研究人员利用签密的机密性和认证性特点，将签密技术应用到移动设备中。然而，这种技术可能还不足以解决运算和通信成本问题。现有的签密方案</a:t>
            </a:r>
            <a:r>
              <a:rPr lang="zh-CN" altLang="en-US" sz="2400" dirty="0" smtClean="0">
                <a:solidFill>
                  <a:schemeClr val="bg1"/>
                </a:solidFill>
                <a:latin typeface="微软雅黑" panose="020B0503020204020204" pitchFamily="34" charset="-122"/>
                <a:ea typeface="微软雅黑" panose="020B0503020204020204" pitchFamily="34" charset="-122"/>
              </a:rPr>
              <a:t>存</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在</a:t>
            </a:r>
            <a:r>
              <a:rPr lang="zh-CN" altLang="en-US" sz="2400" dirty="0">
                <a:solidFill>
                  <a:schemeClr val="bg1"/>
                </a:solidFill>
                <a:latin typeface="微软雅黑" panose="020B0503020204020204" pitchFamily="34" charset="-122"/>
                <a:ea typeface="微软雅黑" panose="020B0503020204020204" pitchFamily="34" charset="-122"/>
              </a:rPr>
              <a:t>计算量大和计算复杂度高的问题，不适用于计算能力有限的设备。为了保证计算能力受限的设备数据传输的效率，</a:t>
            </a:r>
            <a:r>
              <a:rPr lang="en-US" altLang="zh-CN" sz="2400" dirty="0">
                <a:solidFill>
                  <a:schemeClr val="bg1"/>
                </a:solidFill>
                <a:latin typeface="微软雅黑" panose="020B0503020204020204" pitchFamily="34" charset="-122"/>
                <a:ea typeface="微软雅黑" panose="020B0503020204020204" pitchFamily="34" charset="-122"/>
              </a:rPr>
              <a:t>Even</a:t>
            </a:r>
            <a:r>
              <a:rPr lang="zh-CN" altLang="en-US" sz="2400" dirty="0" smtClean="0">
                <a:solidFill>
                  <a:schemeClr val="bg1"/>
                </a:solidFill>
                <a:latin typeface="微软雅黑" panose="020B0503020204020204" pitchFamily="34" charset="-122"/>
                <a:ea typeface="微软雅黑" panose="020B0503020204020204" pitchFamily="34" charset="-122"/>
              </a:rPr>
              <a:t>等提出</a:t>
            </a:r>
            <a:r>
              <a:rPr lang="zh-CN" altLang="en-US" sz="2400" dirty="0">
                <a:solidFill>
                  <a:schemeClr val="bg1"/>
                </a:solidFill>
                <a:latin typeface="微软雅黑" panose="020B0503020204020204" pitchFamily="34" charset="-122"/>
                <a:ea typeface="微软雅黑" panose="020B0503020204020204" pitchFamily="34" charset="-122"/>
              </a:rPr>
              <a:t>在线</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离线技术。</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653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4663398" y="4083050"/>
            <a:ext cx="31879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主要研究</a:t>
            </a:r>
            <a:r>
              <a:rPr lang="zh-CN" altLang="en-US" sz="3600" dirty="0">
                <a:solidFill>
                  <a:schemeClr val="bg1"/>
                </a:solidFill>
                <a:latin typeface="微软雅黑" panose="020B0503020204020204" pitchFamily="34" charset="-122"/>
                <a:ea typeface="微软雅黑" panose="020B0503020204020204" pitchFamily="34" charset="-122"/>
              </a:rPr>
              <a:t>内容</a:t>
            </a:r>
          </a:p>
        </p:txBody>
      </p:sp>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59249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861742"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130992"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00242"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669492"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497118" y="487590"/>
            <a:ext cx="734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异构签密研究现状</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2"/>
          <p:cNvCxnSpPr>
            <a:cxnSpLocks noChangeShapeType="1"/>
          </p:cNvCxnSpPr>
          <p:nvPr/>
        </p:nvCxnSpPr>
        <p:spPr bwMode="auto">
          <a:xfrm>
            <a:off x="497118" y="1154340"/>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pSp>
        <p:nvGrpSpPr>
          <p:cNvPr id="5" name="椭圆 55"/>
          <p:cNvGrpSpPr/>
          <p:nvPr/>
        </p:nvGrpSpPr>
        <p:grpSpPr bwMode="auto">
          <a:xfrm>
            <a:off x="2509724" y="2283054"/>
            <a:ext cx="1127125" cy="1133475"/>
            <a:chOff x="0" y="0"/>
            <a:chExt cx="710" cy="714"/>
          </a:xfrm>
        </p:grpSpPr>
        <p:pic>
          <p:nvPicPr>
            <p:cNvPr id="6" name="椭圆 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0"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04" y="105"/>
              <a:ext cx="5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grpSp>
        <p:nvGrpSpPr>
          <p:cNvPr id="8" name="椭圆 61"/>
          <p:cNvGrpSpPr/>
          <p:nvPr/>
        </p:nvGrpSpPr>
        <p:grpSpPr bwMode="auto">
          <a:xfrm>
            <a:off x="779692" y="4267198"/>
            <a:ext cx="1019175" cy="1023938"/>
            <a:chOff x="0" y="0"/>
            <a:chExt cx="642" cy="645"/>
          </a:xfrm>
        </p:grpSpPr>
        <p:pic>
          <p:nvPicPr>
            <p:cNvPr id="9" name="椭圆 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2"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
            <p:cNvSpPr txBox="1">
              <a:spLocks noChangeArrowheads="1"/>
            </p:cNvSpPr>
            <p:nvPr/>
          </p:nvSpPr>
          <p:spPr bwMode="auto">
            <a:xfrm>
              <a:off x="94" y="95"/>
              <a:ext cx="45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1" name="椭圆 47"/>
          <p:cNvSpPr>
            <a:spLocks noChangeArrowheads="1"/>
          </p:cNvSpPr>
          <p:nvPr/>
        </p:nvSpPr>
        <p:spPr bwMode="auto">
          <a:xfrm>
            <a:off x="4271169" y="4273550"/>
            <a:ext cx="1022350" cy="1022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2" name="椭圆 3"/>
          <p:cNvSpPr>
            <a:spLocks noChangeArrowheads="1"/>
          </p:cNvSpPr>
          <p:nvPr/>
        </p:nvSpPr>
        <p:spPr bwMode="auto">
          <a:xfrm>
            <a:off x="675482" y="4159022"/>
            <a:ext cx="1230312" cy="1230312"/>
          </a:xfrm>
          <a:prstGeom prst="ellipse">
            <a:avLst/>
          </a:prstGeom>
          <a:noFill/>
          <a:ln w="19050">
            <a:solidFill>
              <a:srgbClr val="A6A6A6"/>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 name="椭圆 59"/>
          <p:cNvSpPr>
            <a:spLocks noChangeArrowheads="1"/>
          </p:cNvSpPr>
          <p:nvPr/>
        </p:nvSpPr>
        <p:spPr bwMode="auto">
          <a:xfrm>
            <a:off x="4159817" y="4157436"/>
            <a:ext cx="1230313" cy="1230312"/>
          </a:xfrm>
          <a:prstGeom prst="ellipse">
            <a:avLst/>
          </a:prstGeom>
          <a:noFill/>
          <a:ln w="19050">
            <a:solidFill>
              <a:srgbClr val="A6A6A6"/>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椭圆 63"/>
          <p:cNvSpPr>
            <a:spLocks noChangeArrowheads="1"/>
          </p:cNvSpPr>
          <p:nvPr/>
        </p:nvSpPr>
        <p:spPr bwMode="auto">
          <a:xfrm>
            <a:off x="2455069" y="2229306"/>
            <a:ext cx="1230313" cy="1230312"/>
          </a:xfrm>
          <a:prstGeom prst="ellipse">
            <a:avLst/>
          </a:prstGeom>
          <a:noFill/>
          <a:ln w="19050">
            <a:solidFill>
              <a:srgbClr val="F2F2F2">
                <a:alpha val="49019"/>
              </a:srgbClr>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 name="TextBox 20"/>
          <p:cNvSpPr txBox="1"/>
          <p:nvPr/>
        </p:nvSpPr>
        <p:spPr>
          <a:xfrm>
            <a:off x="1934369" y="1772557"/>
            <a:ext cx="2336800"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传统公钥密码体制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225198" y="5495471"/>
            <a:ext cx="2336800"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身份</a:t>
            </a:r>
            <a:r>
              <a:rPr lang="zh-CN" altLang="en-US" sz="2000" b="1" dirty="0" smtClean="0">
                <a:solidFill>
                  <a:schemeClr val="bg1"/>
                </a:solidFill>
                <a:latin typeface="微软雅黑" panose="020B0503020204020204" pitchFamily="34" charset="-122"/>
                <a:ea typeface="微软雅黑" panose="020B0503020204020204" pitchFamily="34" charset="-122"/>
              </a:rPr>
              <a:t>公钥密码体制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3685381" y="5495471"/>
            <a:ext cx="2555761"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无证书公钥密码体制</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5" name="直接箭头连接符 24"/>
          <p:cNvCxnSpPr>
            <a:endCxn id="12" idx="0"/>
          </p:cNvCxnSpPr>
          <p:nvPr/>
        </p:nvCxnSpPr>
        <p:spPr bwMode="auto">
          <a:xfrm flipH="1">
            <a:off x="1290638" y="2962729"/>
            <a:ext cx="1164431" cy="1196293"/>
          </a:xfrm>
          <a:prstGeom prst="straightConnector1">
            <a:avLst/>
          </a:prstGeom>
          <a:ln>
            <a:solidFill>
              <a:schemeClr val="bg1"/>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7" name="矩形 26"/>
          <p:cNvSpPr/>
          <p:nvPr/>
        </p:nvSpPr>
        <p:spPr bwMode="auto">
          <a:xfrm>
            <a:off x="2510974" y="2558428"/>
            <a:ext cx="1219200" cy="572067"/>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TPKC</a:t>
            </a:r>
            <a:endParaRPr kumimoji="0" lang="zh-CN" altLang="en-US"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p:txBody>
      </p:sp>
      <p:sp>
        <p:nvSpPr>
          <p:cNvPr id="28" name="矩形 27"/>
          <p:cNvSpPr/>
          <p:nvPr/>
        </p:nvSpPr>
        <p:spPr bwMode="auto">
          <a:xfrm>
            <a:off x="762114" y="4544614"/>
            <a:ext cx="1172256" cy="572067"/>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IDPKC</a:t>
            </a:r>
            <a:endParaRPr kumimoji="0" lang="zh-CN" altLang="en-US"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p:txBody>
      </p:sp>
      <p:sp>
        <p:nvSpPr>
          <p:cNvPr id="29" name="矩形 28"/>
          <p:cNvSpPr/>
          <p:nvPr/>
        </p:nvSpPr>
        <p:spPr bwMode="auto">
          <a:xfrm>
            <a:off x="4217874" y="4537185"/>
            <a:ext cx="1172256" cy="572067"/>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CLPKC</a:t>
            </a:r>
            <a:endParaRPr kumimoji="0" lang="zh-CN" altLang="en-US"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bwMode="auto">
          <a:xfrm flipH="1">
            <a:off x="1905795" y="4660900"/>
            <a:ext cx="2254022" cy="0"/>
          </a:xfrm>
          <a:prstGeom prst="straightConnector1">
            <a:avLst/>
          </a:prstGeom>
          <a:ln>
            <a:solidFill>
              <a:schemeClr val="bg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5" name="直接箭头连接符 34"/>
          <p:cNvCxnSpPr/>
          <p:nvPr/>
        </p:nvCxnSpPr>
        <p:spPr bwMode="auto">
          <a:xfrm>
            <a:off x="1934370" y="4956854"/>
            <a:ext cx="2233699" cy="0"/>
          </a:xfrm>
          <a:prstGeom prst="straightConnector1">
            <a:avLst/>
          </a:prstGeom>
          <a:ln>
            <a:solidFill>
              <a:schemeClr val="bg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9" name="直接箭头连接符 38"/>
          <p:cNvCxnSpPr>
            <a:endCxn id="14" idx="3"/>
          </p:cNvCxnSpPr>
          <p:nvPr/>
        </p:nvCxnSpPr>
        <p:spPr bwMode="auto">
          <a:xfrm flipV="1">
            <a:off x="1725619" y="3279443"/>
            <a:ext cx="909625" cy="987755"/>
          </a:xfrm>
          <a:prstGeom prst="straightConnector1">
            <a:avLst/>
          </a:prstGeom>
          <a:ln>
            <a:solidFill>
              <a:schemeClr val="bg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5" name="直接箭头连接符 44"/>
          <p:cNvCxnSpPr/>
          <p:nvPr/>
        </p:nvCxnSpPr>
        <p:spPr bwMode="auto">
          <a:xfrm>
            <a:off x="3715660" y="3115981"/>
            <a:ext cx="1044800" cy="1026941"/>
          </a:xfrm>
          <a:prstGeom prst="straightConnector1">
            <a:avLst/>
          </a:prstGeom>
          <a:ln>
            <a:solidFill>
              <a:schemeClr val="bg1"/>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8" name="直接箭头连接符 47"/>
          <p:cNvCxnSpPr>
            <a:endCxn id="14" idx="5"/>
          </p:cNvCxnSpPr>
          <p:nvPr/>
        </p:nvCxnSpPr>
        <p:spPr bwMode="auto">
          <a:xfrm flipH="1" flipV="1">
            <a:off x="3505207" y="3279443"/>
            <a:ext cx="979707" cy="987755"/>
          </a:xfrm>
          <a:prstGeom prst="straightConnector1">
            <a:avLst/>
          </a:prstGeom>
          <a:ln>
            <a:solidFill>
              <a:schemeClr val="bg1"/>
            </a:solidFill>
            <a:headEnd type="none" w="med" len="med"/>
            <a:tailEnd type="arrow"/>
          </a:ln>
        </p:spPr>
        <p:style>
          <a:lnRef idx="3">
            <a:schemeClr val="accent4"/>
          </a:lnRef>
          <a:fillRef idx="0">
            <a:schemeClr val="accent4"/>
          </a:fillRef>
          <a:effectRef idx="2">
            <a:schemeClr val="accent4"/>
          </a:effectRef>
          <a:fontRef idx="minor">
            <a:schemeClr val="tx1"/>
          </a:fontRef>
        </p:style>
      </p:cxnSp>
      <p:graphicFrame>
        <p:nvGraphicFramePr>
          <p:cNvPr id="55" name="表格 54"/>
          <p:cNvGraphicFramePr>
            <a:graphicFrameLocks noGrp="1"/>
          </p:cNvGraphicFramePr>
          <p:nvPr>
            <p:extLst>
              <p:ext uri="{D42A27DB-BD31-4B8C-83A1-F6EECF244321}">
                <p14:modId xmlns:p14="http://schemas.microsoft.com/office/powerpoint/2010/main" val="26785393"/>
              </p:ext>
            </p:extLst>
          </p:nvPr>
        </p:nvGraphicFramePr>
        <p:xfrm>
          <a:off x="6398228" y="1722687"/>
          <a:ext cx="5483527" cy="4450080"/>
        </p:xfrm>
        <a:graphic>
          <a:graphicData uri="http://schemas.openxmlformats.org/drawingml/2006/table">
            <a:tbl>
              <a:tblPr firstRow="1" bandRow="1">
                <a:tableStyleId>{5C22544A-7EE6-4342-B048-85BDC9FD1C3A}</a:tableStyleId>
              </a:tblPr>
              <a:tblGrid>
                <a:gridCol w="1841679"/>
                <a:gridCol w="2223324"/>
                <a:gridCol w="1418524"/>
              </a:tblGrid>
              <a:tr h="370840">
                <a:tc>
                  <a:txBody>
                    <a:bodyPr/>
                    <a:lstStyle/>
                    <a:p>
                      <a:pPr algn="ctr"/>
                      <a:r>
                        <a:rPr lang="zh-CN" altLang="en-US" dirty="0" smtClean="0"/>
                        <a:t>作者</a:t>
                      </a:r>
                      <a:endParaRPr lang="zh-CN" altLang="en-US" dirty="0"/>
                    </a:p>
                  </a:txBody>
                  <a:tcPr/>
                </a:tc>
                <a:tc>
                  <a:txBody>
                    <a:bodyPr/>
                    <a:lstStyle/>
                    <a:p>
                      <a:pPr algn="ctr"/>
                      <a:r>
                        <a:rPr lang="zh-CN" altLang="en-US" dirty="0" smtClean="0"/>
                        <a:t>方向</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时间</a:t>
                      </a:r>
                      <a:endParaRPr lang="zh-CN" altLang="en-US" dirty="0"/>
                    </a:p>
                  </a:txBody>
                  <a:tcPr/>
                </a:tc>
              </a:tr>
              <a:tr h="370840">
                <a:tc>
                  <a:txBody>
                    <a:bodyPr/>
                    <a:lstStyle/>
                    <a:p>
                      <a:pPr algn="ctr"/>
                      <a:r>
                        <a:rPr lang="zh-CN" altLang="en-US" sz="1800" dirty="0" smtClean="0">
                          <a:latin typeface="Times New Roman" panose="02020603050405020304" pitchFamily="18" charset="0"/>
                          <a:cs typeface="Times New Roman" panose="02020603050405020304" pitchFamily="18" charset="0"/>
                        </a:rPr>
                        <a:t>孙英霞等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TPKC-IDPKC</a:t>
                      </a:r>
                      <a:r>
                        <a:rPr lang="zh-CN" altLang="en-US" sz="1800" dirty="0" smtClean="0">
                          <a:latin typeface="Times New Roman" panose="02020603050405020304" pitchFamily="18" charset="0"/>
                          <a:cs typeface="Times New Roman" panose="02020603050405020304" pitchFamily="18" charset="0"/>
                        </a:rPr>
                        <a:t>双向</a:t>
                      </a:r>
                    </a:p>
                  </a:txBody>
                  <a:tcPr/>
                </a:tc>
                <a:tc>
                  <a:txBody>
                    <a:bodyPr/>
                    <a:lstStyle/>
                    <a:p>
                      <a:pPr algn="ct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2010</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年</a:t>
                      </a:r>
                      <a:endPar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r h="370840">
                <a:tc>
                  <a:txBody>
                    <a:bodyPr/>
                    <a:lstStyle/>
                    <a:p>
                      <a:pPr algn="ctr"/>
                      <a:r>
                        <a:rPr lang="zh-CN" altLang="en-US" sz="1800" dirty="0" smtClean="0">
                          <a:latin typeface="Times New Roman" panose="02020603050405020304" pitchFamily="18" charset="0"/>
                          <a:cs typeface="Times New Roman" panose="02020603050405020304" pitchFamily="18" charset="0"/>
                        </a:rPr>
                        <a:t>黄琼等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TPKC-IDPKC</a:t>
                      </a:r>
                      <a:r>
                        <a:rPr lang="zh-CN" altLang="en-US" sz="1800" dirty="0" smtClean="0">
                          <a:latin typeface="Times New Roman" panose="02020603050405020304" pitchFamily="18" charset="0"/>
                          <a:cs typeface="Times New Roman" panose="02020603050405020304" pitchFamily="18" charset="0"/>
                        </a:rPr>
                        <a:t>双向</a:t>
                      </a:r>
                    </a:p>
                  </a:txBody>
                  <a:tcPr/>
                </a:tc>
                <a:tc>
                  <a:txBody>
                    <a:bodyPr/>
                    <a:lstStyle/>
                    <a:p>
                      <a:pPr algn="ct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2011</a:t>
                      </a:r>
                      <a:r>
                        <a:rPr lang="zh-CN" altLang="en-US" sz="1800" kern="1200" dirty="0" smtClean="0">
                          <a:solidFill>
                            <a:schemeClr val="dk1"/>
                          </a:solidFill>
                          <a:effectLst/>
                          <a:latin typeface="Times New Roman" panose="02020603050405020304" pitchFamily="18" charset="0"/>
                          <a:ea typeface="+mn-ea"/>
                          <a:cs typeface="Times New Roman" panose="02020603050405020304" pitchFamily="18" charset="0"/>
                        </a:rPr>
                        <a:t>年</a:t>
                      </a:r>
                      <a:endPar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Times New Roman" panose="02020603050405020304" pitchFamily="18" charset="0"/>
                          <a:cs typeface="Times New Roman" panose="02020603050405020304" pitchFamily="18" charset="0"/>
                        </a:rPr>
                        <a:t>李发根等</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TPKC-IDPKC</a:t>
                      </a:r>
                      <a:r>
                        <a:rPr lang="zh-CN" altLang="en-US" sz="1800" dirty="0" smtClean="0">
                          <a:latin typeface="Times New Roman" panose="02020603050405020304" pitchFamily="18" charset="0"/>
                          <a:cs typeface="Times New Roman" panose="02020603050405020304" pitchFamily="18" charset="0"/>
                        </a:rPr>
                        <a:t>双向</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2013</a:t>
                      </a:r>
                      <a:r>
                        <a:rPr lang="zh-CN" altLang="en-US" sz="1800" dirty="0" smtClean="0">
                          <a:latin typeface="Times New Roman" panose="02020603050405020304" pitchFamily="18" charset="0"/>
                          <a:cs typeface="Times New Roman" panose="02020603050405020304" pitchFamily="18" charset="0"/>
                        </a:rPr>
                        <a:t>年</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Times New Roman" panose="02020603050405020304" pitchFamily="18" charset="0"/>
                          <a:cs typeface="Times New Roman" panose="02020603050405020304" pitchFamily="18" charset="0"/>
                        </a:rPr>
                        <a:t>李发根等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IDPKC-TPKC</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2013</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Times New Roman" panose="02020603050405020304" pitchFamily="18" charset="0"/>
                          <a:cs typeface="Times New Roman" panose="02020603050405020304" pitchFamily="18" charset="0"/>
                        </a:rPr>
                        <a:t>Klugah</a:t>
                      </a:r>
                      <a:r>
                        <a:rPr lang="en-US" altLang="zh-CN" sz="1800" dirty="0" smtClean="0">
                          <a:latin typeface="Times New Roman" panose="02020603050405020304" pitchFamily="18" charset="0"/>
                          <a:cs typeface="Times New Roman" panose="02020603050405020304" pitchFamily="18" charset="0"/>
                        </a:rPr>
                        <a:t>-Brown</a:t>
                      </a:r>
                      <a:r>
                        <a:rPr lang="zh-CN" altLang="en-US" sz="1800" dirty="0" smtClean="0">
                          <a:latin typeface="Times New Roman" panose="02020603050405020304" pitchFamily="18" charset="0"/>
                          <a:cs typeface="Times New Roman" panose="02020603050405020304" pitchFamily="18" charset="0"/>
                        </a:rPr>
                        <a:t>等</a:t>
                      </a: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IDPKC-CLPKC</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2015</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dirty="0" err="1" smtClean="0">
                          <a:latin typeface="Times New Roman" panose="02020603050405020304" pitchFamily="18" charset="0"/>
                          <a:cs typeface="Times New Roman" panose="02020603050405020304" pitchFamily="18" charset="0"/>
                        </a:rPr>
                        <a:t>Klugah</a:t>
                      </a:r>
                      <a:r>
                        <a:rPr lang="en-US" altLang="zh-CN" sz="1800" dirty="0" smtClean="0">
                          <a:latin typeface="Times New Roman" panose="02020603050405020304" pitchFamily="18" charset="0"/>
                          <a:cs typeface="Times New Roman" panose="02020603050405020304" pitchFamily="18" charset="0"/>
                        </a:rPr>
                        <a:t>-Brown</a:t>
                      </a:r>
                      <a:r>
                        <a:rPr lang="zh-CN" altLang="en-US" sz="1800" dirty="0" smtClean="0">
                          <a:latin typeface="Times New Roman" panose="02020603050405020304" pitchFamily="18" charset="0"/>
                          <a:cs typeface="Times New Roman" panose="02020603050405020304" pitchFamily="18" charset="0"/>
                        </a:rPr>
                        <a:t>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CLPKC-IDPKC</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2015</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1800" dirty="0" smtClean="0">
                          <a:latin typeface="Times New Roman" panose="02020603050405020304" pitchFamily="18" charset="0"/>
                          <a:cs typeface="Times New Roman" panose="02020603050405020304" pitchFamily="18" charset="0"/>
                        </a:rPr>
                        <a:t>李发根等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CLPKC-IDPKC</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2016</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1800" dirty="0" smtClean="0">
                          <a:latin typeface="Times New Roman" panose="02020603050405020304" pitchFamily="18" charset="0"/>
                          <a:cs typeface="Times New Roman" panose="02020603050405020304" pitchFamily="18" charset="0"/>
                        </a:rPr>
                        <a:t>李亚红等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CLPKC-IDPKC</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2016</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Times New Roman" panose="02020603050405020304" pitchFamily="18" charset="0"/>
                          <a:cs typeface="Times New Roman" panose="02020603050405020304" pitchFamily="18" charset="0"/>
                        </a:rPr>
                        <a:t>李发根等</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CLPKC-TPKC</a:t>
                      </a:r>
                      <a:endParaRPr lang="zh-CN" altLang="en-US" sz="18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2016</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1800" dirty="0" smtClean="0">
                          <a:latin typeface="Times New Roman" panose="02020603050405020304" pitchFamily="18" charset="0"/>
                          <a:cs typeface="Times New Roman" panose="02020603050405020304" pitchFamily="18" charset="0"/>
                        </a:rPr>
                        <a:t>刘景伟等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CLPKC-TPKC</a:t>
                      </a:r>
                      <a:r>
                        <a:rPr lang="zh-CN" altLang="en-US" sz="1800" dirty="0" smtClean="0">
                          <a:latin typeface="Times New Roman" panose="02020603050405020304" pitchFamily="18" charset="0"/>
                          <a:cs typeface="Times New Roman" panose="02020603050405020304" pitchFamily="18" charset="0"/>
                        </a:rPr>
                        <a:t>双向</a:t>
                      </a: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2016</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1800" dirty="0" smtClean="0">
                          <a:latin typeface="Times New Roman" panose="02020603050405020304" pitchFamily="18" charset="0"/>
                          <a:cs typeface="Times New Roman" panose="02020603050405020304" pitchFamily="18" charset="0"/>
                        </a:rPr>
                        <a:t>张玉磊等</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anose="02020603050405020304" pitchFamily="18" charset="0"/>
                          <a:cs typeface="Times New Roman" panose="02020603050405020304" pitchFamily="18" charset="0"/>
                        </a:rPr>
                        <a:t>CLPKC-TPKC</a:t>
                      </a:r>
                      <a:endParaRPr lang="zh-CN"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dirty="0" smtClean="0">
                          <a:latin typeface="Times New Roman" panose="02020603050405020304" pitchFamily="18" charset="0"/>
                          <a:cs typeface="Times New Roman" panose="02020603050405020304" pitchFamily="18" charset="0"/>
                        </a:rPr>
                        <a:t>2016</a:t>
                      </a:r>
                      <a:r>
                        <a:rPr lang="zh-CN" altLang="en-US" sz="1800" dirty="0" smtClean="0">
                          <a:latin typeface="Times New Roman" panose="02020603050405020304" pitchFamily="18" charset="0"/>
                          <a:cs typeface="Times New Roman" panose="02020603050405020304" pitchFamily="18" charset="0"/>
                        </a:rPr>
                        <a:t>年</a:t>
                      </a:r>
                      <a:endParaRPr lang="zh-CN" altLang="en-US" sz="1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36203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97118" y="487590"/>
            <a:ext cx="734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在线</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离线签密研究现状</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a:cxnSpLocks noChangeShapeType="1"/>
          </p:cNvCxnSpPr>
          <p:nvPr/>
        </p:nvCxnSpPr>
        <p:spPr bwMode="auto">
          <a:xfrm>
            <a:off x="497118" y="1154340"/>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5" name="矩形 4"/>
          <p:cNvSpPr/>
          <p:nvPr/>
        </p:nvSpPr>
        <p:spPr>
          <a:xfrm>
            <a:off x="567458" y="1631715"/>
            <a:ext cx="11148782" cy="830997"/>
          </a:xfrm>
          <a:prstGeom prst="rect">
            <a:avLst/>
          </a:prstGeom>
        </p:spPr>
        <p:txBody>
          <a:bodyPr wrap="squar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2002</a:t>
            </a:r>
            <a:r>
              <a:rPr lang="zh-CN"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An</a:t>
            </a:r>
            <a:r>
              <a:rPr lang="zh-CN"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等提出</a:t>
            </a:r>
            <a:r>
              <a:rPr lang="zh-CN"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在线</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离线签</a:t>
            </a:r>
            <a:r>
              <a:rPr lang="zh-CN"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密</a:t>
            </a:r>
            <a:r>
              <a:rPr lang="zh-CN" altLang="en-US"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概念</a:t>
            </a:r>
            <a:r>
              <a:rPr lang="zh-CN"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但是，</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An</a:t>
            </a:r>
            <a:r>
              <a:rPr lang="zh-CN"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等没有给出具体的在线</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离线签密方案，只对形式化安全模型和一些通用结构进行研究。</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67456" y="2690809"/>
            <a:ext cx="11010253" cy="1200329"/>
          </a:xfrm>
          <a:prstGeom prst="rect">
            <a:avLst/>
          </a:prstGeom>
        </p:spPr>
        <p:txBody>
          <a:bodyPr wrap="squar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在线</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离线签密</a:t>
            </a:r>
            <a:r>
              <a:rPr lang="zh-CN" altLang="zh-CN" sz="2400" dirty="0" smtClean="0">
                <a:solidFill>
                  <a:schemeClr val="bg1"/>
                </a:solidFill>
                <a:latin typeface="微软雅黑" panose="020B0503020204020204" pitchFamily="34" charset="-122"/>
                <a:ea typeface="微软雅黑" panose="020B0503020204020204" pitchFamily="34" charset="-122"/>
              </a:rPr>
              <a:t>将</a:t>
            </a:r>
            <a:r>
              <a:rPr lang="zh-CN" altLang="zh-CN" sz="2400" dirty="0">
                <a:solidFill>
                  <a:schemeClr val="bg1"/>
                </a:solidFill>
                <a:latin typeface="微软雅黑" panose="020B0503020204020204" pitchFamily="34" charset="-122"/>
                <a:ea typeface="微软雅黑" panose="020B0503020204020204" pitchFamily="34" charset="-122"/>
              </a:rPr>
              <a:t>签密阶段分为在线阶段和离线阶段。在消息和接收方身份未知的情况下，大量复杂度较高的运算被完成的阶段称为离线阶段。在获取到消息和接收方身份时，进行少量运算的阶段称为在线阶段。</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0" name="椭圆 39"/>
          <p:cNvSpPr/>
          <p:nvPr/>
        </p:nvSpPr>
        <p:spPr>
          <a:xfrm>
            <a:off x="1516741" y="4283656"/>
            <a:ext cx="1988457" cy="1988457"/>
          </a:xfrm>
          <a:prstGeom prst="ellipse">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基于</a:t>
            </a:r>
            <a:r>
              <a:rPr lang="en-US" altLang="zh-CN" sz="2800" dirty="0" smtClean="0"/>
              <a:t>PKI</a:t>
            </a:r>
            <a:r>
              <a:rPr lang="zh-CN" altLang="en-US" sz="2800" dirty="0" smtClean="0"/>
              <a:t>在线</a:t>
            </a:r>
            <a:r>
              <a:rPr lang="en-US" altLang="zh-CN" sz="2800" dirty="0" smtClean="0"/>
              <a:t>/</a:t>
            </a:r>
            <a:r>
              <a:rPr lang="zh-CN" altLang="en-US" sz="2800" dirty="0" smtClean="0"/>
              <a:t>离线签密</a:t>
            </a:r>
            <a:endParaRPr lang="zh-CN" altLang="en-US" sz="2800" dirty="0"/>
          </a:p>
        </p:txBody>
      </p:sp>
      <p:sp>
        <p:nvSpPr>
          <p:cNvPr id="41" name="椭圆 40"/>
          <p:cNvSpPr/>
          <p:nvPr/>
        </p:nvSpPr>
        <p:spPr>
          <a:xfrm>
            <a:off x="5178806" y="4283655"/>
            <a:ext cx="1988457" cy="19884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基于身份在线</a:t>
            </a:r>
            <a:r>
              <a:rPr lang="en-US" altLang="zh-CN" sz="2800" dirty="0" smtClean="0"/>
              <a:t>/</a:t>
            </a:r>
            <a:r>
              <a:rPr lang="zh-CN" altLang="en-US" sz="2800" dirty="0" smtClean="0"/>
              <a:t>离线签密</a:t>
            </a:r>
            <a:endParaRPr lang="zh-CN" altLang="en-US" sz="2800" dirty="0"/>
          </a:p>
        </p:txBody>
      </p:sp>
      <p:sp>
        <p:nvSpPr>
          <p:cNvPr id="42" name="椭圆 41"/>
          <p:cNvSpPr/>
          <p:nvPr/>
        </p:nvSpPr>
        <p:spPr>
          <a:xfrm>
            <a:off x="8840871" y="4283654"/>
            <a:ext cx="1988457" cy="1988457"/>
          </a:xfrm>
          <a:prstGeom prst="ellipse">
            <a:avLst/>
          </a:prstGeom>
          <a:solidFill>
            <a:srgbClr val="359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无证书在线</a:t>
            </a:r>
            <a:r>
              <a:rPr lang="en-US" altLang="zh-CN" sz="2800" dirty="0" smtClean="0"/>
              <a:t>/</a:t>
            </a:r>
            <a:r>
              <a:rPr lang="zh-CN" altLang="en-US" sz="2800" dirty="0" smtClean="0"/>
              <a:t>离线签密</a:t>
            </a:r>
            <a:endParaRPr lang="zh-CN" altLang="en-US" sz="2800" dirty="0"/>
          </a:p>
        </p:txBody>
      </p:sp>
    </p:spTree>
    <p:extLst>
      <p:ext uri="{BB962C8B-B14F-4D97-AF65-F5344CB8AC3E}">
        <p14:creationId xmlns:p14="http://schemas.microsoft.com/office/powerpoint/2010/main" val="3411745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97118" y="487590"/>
            <a:ext cx="73419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smtClean="0">
                <a:solidFill>
                  <a:schemeClr val="bg1"/>
                </a:solidFill>
                <a:latin typeface="微软雅黑" panose="020B0503020204020204" pitchFamily="34" charset="-122"/>
                <a:ea typeface="微软雅黑" panose="020B0503020204020204" pitchFamily="34" charset="-122"/>
              </a:rPr>
              <a:t>主要研究内容</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a:cxnSpLocks noChangeShapeType="1"/>
          </p:cNvCxnSpPr>
          <p:nvPr/>
        </p:nvCxnSpPr>
        <p:spPr bwMode="auto">
          <a:xfrm>
            <a:off x="497118" y="1154340"/>
            <a:ext cx="8503952"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5" name="矩形 4"/>
          <p:cNvSpPr/>
          <p:nvPr/>
        </p:nvSpPr>
        <p:spPr>
          <a:xfrm>
            <a:off x="497118" y="1511054"/>
            <a:ext cx="10710203" cy="5013039"/>
          </a:xfrm>
          <a:prstGeom prst="rect">
            <a:avLst/>
          </a:prstGeom>
        </p:spPr>
        <p:txBody>
          <a:bodyPr wrap="square">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zh-CN" sz="2400" dirty="0" smtClean="0">
                <a:solidFill>
                  <a:schemeClr val="bg1"/>
                </a:solidFill>
                <a:latin typeface="微软雅黑" panose="020B0503020204020204" pitchFamily="34" charset="-122"/>
                <a:ea typeface="微软雅黑" panose="020B0503020204020204" pitchFamily="34" charset="-122"/>
              </a:rPr>
              <a:t>为了</a:t>
            </a:r>
            <a:r>
              <a:rPr lang="zh-CN" altLang="zh-CN" sz="2400" dirty="0">
                <a:solidFill>
                  <a:schemeClr val="bg1"/>
                </a:solidFill>
                <a:latin typeface="微软雅黑" panose="020B0503020204020204" pitchFamily="34" charset="-122"/>
                <a:ea typeface="微软雅黑" panose="020B0503020204020204" pitchFamily="34" charset="-122"/>
              </a:rPr>
              <a:t>解决异构网络之间通信安全问题，本论文首先构造一种身份公钥密码体制到无证书公钥密码体制的异构签密</a:t>
            </a:r>
            <a:r>
              <a:rPr lang="zh-CN" altLang="zh-CN" sz="2400" dirty="0" smtClean="0">
                <a:solidFill>
                  <a:schemeClr val="bg1"/>
                </a:solidFill>
                <a:latin typeface="微软雅黑" panose="020B0503020204020204" pitchFamily="34" charset="-122"/>
                <a:ea typeface="微软雅黑" panose="020B0503020204020204" pitchFamily="34" charset="-122"/>
              </a:rPr>
              <a:t>方案。</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zh-CN" sz="2400" dirty="0" smtClean="0">
                <a:solidFill>
                  <a:schemeClr val="bg1"/>
                </a:solidFill>
                <a:latin typeface="微软雅黑" panose="020B0503020204020204" pitchFamily="34" charset="-122"/>
                <a:ea typeface="微软雅黑" panose="020B0503020204020204" pitchFamily="34" charset="-122"/>
              </a:rPr>
              <a:t>其次</a:t>
            </a:r>
            <a:r>
              <a:rPr lang="zh-CN" altLang="zh-CN" sz="2400" dirty="0">
                <a:solidFill>
                  <a:schemeClr val="bg1"/>
                </a:solidFill>
                <a:latin typeface="微软雅黑" panose="020B0503020204020204" pitchFamily="34" charset="-122"/>
                <a:ea typeface="微软雅黑" panose="020B0503020204020204" pitchFamily="34" charset="-122"/>
              </a:rPr>
              <a:t>，为了解决计算能力和存储能力受限的设备数据传输安全问题，构造了身份公钥密码体制到无证书公钥密码体制在线</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zh-CN" sz="2400" dirty="0">
                <a:solidFill>
                  <a:schemeClr val="bg1"/>
                </a:solidFill>
                <a:latin typeface="微软雅黑" panose="020B0503020204020204" pitchFamily="34" charset="-122"/>
                <a:ea typeface="微软雅黑" panose="020B0503020204020204" pitchFamily="34" charset="-122"/>
              </a:rPr>
              <a:t>离线异构签密</a:t>
            </a:r>
            <a:r>
              <a:rPr lang="zh-CN" altLang="zh-CN" sz="2400" dirty="0" smtClean="0">
                <a:solidFill>
                  <a:schemeClr val="bg1"/>
                </a:solidFill>
                <a:latin typeface="微软雅黑" panose="020B0503020204020204" pitchFamily="34" charset="-122"/>
                <a:ea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zh-CN" sz="2400" dirty="0" smtClean="0">
                <a:solidFill>
                  <a:schemeClr val="bg1"/>
                </a:solidFill>
                <a:latin typeface="微软雅黑" panose="020B0503020204020204" pitchFamily="34" charset="-122"/>
                <a:ea typeface="微软雅黑" panose="020B0503020204020204" pitchFamily="34" charset="-122"/>
              </a:rPr>
              <a:t>本</a:t>
            </a:r>
            <a:r>
              <a:rPr lang="zh-CN" altLang="zh-CN" sz="2400" dirty="0">
                <a:solidFill>
                  <a:schemeClr val="bg1"/>
                </a:solidFill>
                <a:latin typeface="微软雅黑" panose="020B0503020204020204" pitchFamily="34" charset="-122"/>
                <a:ea typeface="微软雅黑" panose="020B0503020204020204" pitchFamily="34" charset="-122"/>
              </a:rPr>
              <a:t>论文以低运算量和通信量为设计前提，同时要求方案满足异构密码环境下的机密性、不可否认性以及认证性的异构签密方案，并且方案各密码系统使用不同的参数。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9722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2138</Words>
  <Application>Microsoft Office PowerPoint</Application>
  <PresentationFormat>自定义</PresentationFormat>
  <Paragraphs>257</Paragraphs>
  <Slides>25</Slides>
  <Notes>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25</vt:i4>
      </vt:variant>
    </vt:vector>
  </HeadingPairs>
  <TitlesOfParts>
    <vt:vector size="30" baseType="lpstr">
      <vt:lpstr>第一PPT，www.1ppt.com</vt:lpstr>
      <vt:lpstr>Equation</vt:lpstr>
      <vt:lpstr>公式</vt:lpstr>
      <vt:lpstr>Microsoft Excel 97-2003 Worksheet</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张灵刚</cp:lastModifiedBy>
  <cp:revision>148</cp:revision>
  <dcterms:created xsi:type="dcterms:W3CDTF">2015-04-21T03:02:00Z</dcterms:created>
  <dcterms:modified xsi:type="dcterms:W3CDTF">2017-03-18T12:52:16Z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