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3" r:id="rId3"/>
    <p:sldId id="274" r:id="rId4"/>
    <p:sldId id="275" r:id="rId5"/>
    <p:sldId id="27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B8A2-FB57-4A4B-B88C-16EFD252297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C3E6-85A6-1F43-85A8-AEA3AAB4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5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0C3E6-85A6-1F43-85A8-AEA3AAB4FA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3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0C3E6-85A6-1F43-85A8-AEA3AAB4FA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1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1E67-C134-6344-B837-11967052C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7458F-5799-6B48-B886-374BF21E7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B943-AD0B-584B-98AB-3A2058B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6E50-A75B-3946-8002-51AB6507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C369-76E3-FD47-AB4D-C6BDC32D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8205-2E64-4444-928F-9265E556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88FBE-FAF0-534F-94D5-C08A3DAC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B805-6DE8-1F42-8510-09305B6D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AC7D-62E1-6345-9BDA-C0330AC7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97C6-99EA-DC46-8819-B85609FB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A7C67-1D1B-034A-A0B7-4E22E5C86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00296-EE31-BF41-8C7B-B0A706FF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528C9-42AD-8343-9D3B-680B0488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6EA1-8339-864B-AE2D-EAC68D89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76822-93B4-BF41-9795-0C327165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E6A6-82BA-384C-9A10-80ADD47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353B-F2AA-D249-B687-361CBA1C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056F-A61C-834C-87D7-50149D42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BA78-A967-1A43-800C-AD62EEF1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341F5-9019-7844-A1AB-3209174D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F98F-55DC-8643-9AF3-02A00C99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75077-69AA-C14C-A8C6-5449C873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50D4-982A-D640-81E8-101B9727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33F5-CBBA-CC46-BFD7-C7551CA5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AA72-A5F2-C847-8597-EB007583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4090-5766-FE4F-8756-0CFDEAD0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8AA7-194F-244A-A6B9-A5BE29F9C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E7BEB-2B54-9A42-B2EA-BC38F091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37296-7E8E-D84E-B074-3343035F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6EA6-62AE-2444-9A6B-053C0CC8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3E7A-6514-194A-885F-5C1E370A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B302-9C08-8D41-AD4F-C267DF61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ADE70-B657-2748-B621-13E41EEB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ED058-F46E-FE4D-8CCA-58F3F12CA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A27CE-9953-FC41-83B6-0E19BDDF1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84CD8-7AC5-E547-AB63-96D840014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677BA-FDB8-2844-9620-0EFE8DC4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A4E2F-4B87-C14E-8294-26DAEE87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EE5FA-DA71-754E-8B49-78137DCF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7E00-B7A1-2F4A-85EB-26E8DDFA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B8C00-336E-EF4E-9A37-6BCE179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26310-1E66-4447-AEF4-43503BC1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E7BAB-4675-2E48-9A88-207F2F91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D54E-C655-614D-868E-E5B6A1F5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BE3DA-1E64-D942-8E51-433609AE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28DC-CD7B-6F43-B614-E60C30A2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A900-FD8D-5742-860E-80BBA65B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3B51-5013-194E-B014-54A0D926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C09AE-64D3-3D4E-B888-699A7FD1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BFE0-D1D1-0C47-869A-04FFB59B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1EF3-F09B-7E44-8B7E-72F14D7A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332B-CDAA-414C-8FE5-B37AE05F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68D3-3673-1949-83D9-6B4F7616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BC8D8-0591-B245-B3EF-38841DFC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549F-CD68-0C49-BE0E-34D7F541D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00C0F-1804-5C40-A52F-A29E07C6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7F65-516A-094C-A5D2-6EAE14CE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4FAF0-C0B1-D24D-92D0-C271E764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7FD0C-B7A8-ED4A-BCB2-0D5DFD72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FFC1-EB73-914E-A19C-9F665570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23DC3-FCEC-8F4F-9527-54CC2E2B4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AB03-9CE7-3F4C-949F-26AB826C98F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76E1-6FC5-C54A-AD06-3E904A8F2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89ECB-D9F7-1D4D-B31E-A4CD3C33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2C51-80D8-D941-8634-C225BFF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1647-F74F-0C43-8D0C-1B4A0AFC4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15-300 Research Survey</a:t>
            </a:r>
            <a:br>
              <a:rPr lang="en-US" dirty="0"/>
            </a:br>
            <a:r>
              <a:rPr lang="en-US" dirty="0"/>
              <a:t>Sketching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0B598-45FA-7442-B5EC-794651016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8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06BACC-59F1-B64C-9A8C-BF69325019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Approach to find such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06BACC-59F1-B64C-9A8C-BF6932501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CAA59-B36E-7948-9A8F-088D6085C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Popular approach: Normal equation</a:t>
                </a:r>
              </a:p>
              <a:p>
                <a:r>
                  <a:rPr lang="en-US" sz="4000" dirty="0"/>
                  <a:t>The objective function admits a closed-form solution: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4000" dirty="0"/>
              </a:p>
              <a:p>
                <a:r>
                  <a:rPr lang="en-US" sz="4000" dirty="0"/>
                  <a:t>Notice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/>
                  <a:t> must be full rank, otherwise, we can use pseudo-inverse to compute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CAA59-B36E-7948-9A8F-088D6085C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9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18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B00C-C014-6D4D-99F1-A4471DF2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 cost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06FBE-CC99-1F41-ABDA-13831DFB9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What is the cost of normal equation?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4000" dirty="0"/>
              </a:p>
              <a:p>
                <a:r>
                  <a:rPr lang="en-US" sz="4000" dirty="0"/>
                  <a:t>Matrix transpose =&gt; O(n^2)</a:t>
                </a:r>
              </a:p>
              <a:p>
                <a:r>
                  <a:rPr lang="en-US" sz="4000" dirty="0"/>
                  <a:t>Matrix multiplication =&gt; naïvely O(n^3)</a:t>
                </a:r>
              </a:p>
              <a:p>
                <a:r>
                  <a:rPr lang="en-US" sz="4000" dirty="0"/>
                  <a:t>Matrix inverse can be computed via Gauss elimination =&gt; O(n^3)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06FBE-CC99-1F41-ABDA-13831DFB9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9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52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DCD-56C7-774B-A336-156F35C1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33FD-E886-3E40-B8FC-C07282DF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Matrix multiplication of A: n x m, B: m x p =&gt; O(n*m*p)</a:t>
            </a:r>
          </a:p>
          <a:p>
            <a:r>
              <a:rPr lang="en-US" sz="4000" dirty="0"/>
              <a:t>So computing normal equation will cost at least O(n*d^2)</a:t>
            </a:r>
          </a:p>
          <a:p>
            <a:r>
              <a:rPr lang="en-US" sz="4000" b="1" dirty="0"/>
              <a:t>TOO EXPENSIVE!!!</a:t>
            </a:r>
          </a:p>
        </p:txBody>
      </p:sp>
    </p:spTree>
    <p:extLst>
      <p:ext uri="{BB962C8B-B14F-4D97-AF65-F5344CB8AC3E}">
        <p14:creationId xmlns:p14="http://schemas.microsoft.com/office/powerpoint/2010/main" val="15957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5146-8F30-A947-8520-71E5132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50667-0D6C-924C-AE10-586DA409B2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Instead of an exact algorithm, let’s try some randomized approximation algorithm</a:t>
                </a:r>
              </a:p>
              <a:p>
                <a:r>
                  <a:rPr lang="en-US" sz="4000" dirty="0"/>
                  <a:t>This time we try to find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4000" dirty="0"/>
                  <a:t>, such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sSup>
                              <m:sSupPr>
                                <m:ctrlPr>
                                  <a:rPr lang="en-US" sz="4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4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4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sSup>
                              <m:sSupPr>
                                <m:ctrlPr>
                                  <a:rPr lang="en-US" sz="4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4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sz="4800" b="1" dirty="0"/>
              </a:p>
              <a:p>
                <a:r>
                  <a:rPr lang="en-US" sz="4000" dirty="0"/>
                  <a:t>Here subscript p denotes the p-norm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50667-0D6C-924C-AE10-586DA409B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92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18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3546-53CC-314D-A64F-8D9FD211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- Sketching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8932-4AD6-334E-8192-5506D11DA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4000" dirty="0"/>
                  <a:t>Suppose r &lt;&lt; n, we choose a random matrix S of size r x n from a certain distribution(to be determined). Consider the following algorithm:</a:t>
                </a:r>
              </a:p>
              <a:p>
                <a:r>
                  <a:rPr lang="en-US" sz="4000" dirty="0"/>
                  <a:t>1. Sample a random matrix S</a:t>
                </a:r>
              </a:p>
              <a:p>
                <a:r>
                  <a:rPr lang="en-US" sz="4000" dirty="0"/>
                  <a:t>2. Compute S*X and S*Y</a:t>
                </a:r>
              </a:p>
              <a:p>
                <a:r>
                  <a:rPr lang="en-US" sz="4000" dirty="0"/>
                  <a:t>3. Use normal equation on the new system</a:t>
                </a:r>
              </a:p>
              <a:p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𝑺𝑿𝒘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𝑺𝒀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8932-4AD6-334E-8192-5506D11DA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9" t="-4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00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7A8D-C052-3148-9E13-F00F3E79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for linear regression: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C06DA-152E-8A45-B6BE-983D1AB5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advantage of this algorithm, suppose it works:</a:t>
            </a:r>
          </a:p>
          <a:p>
            <a:r>
              <a:rPr lang="en-US" sz="4000" dirty="0"/>
              <a:t>The matrix SX is now of size r x (d+1) and SY is of size r x 1, given r &lt;&lt; n, we can afford the cost of computing the closed-form solution of normal equation, which is </a:t>
            </a:r>
          </a:p>
          <a:p>
            <a:r>
              <a:rPr lang="en-US" sz="4000" b="1" dirty="0"/>
              <a:t>O(r*d^2)</a:t>
            </a:r>
          </a:p>
        </p:txBody>
      </p:sp>
    </p:spTree>
    <p:extLst>
      <p:ext uri="{BB962C8B-B14F-4D97-AF65-F5344CB8AC3E}">
        <p14:creationId xmlns:p14="http://schemas.microsoft.com/office/powerpoint/2010/main" val="319572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EA7B-3D15-0D45-BBF3-359FCC93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for linear regression: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9DC9-AAC4-F143-A764-22337897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 obvious drawback: given no assumption of S, notice the cost of multiplying S and X is </a:t>
            </a:r>
          </a:p>
          <a:p>
            <a:r>
              <a:rPr lang="en-US" sz="4000" b="1" dirty="0"/>
              <a:t>O(r*n*d)</a:t>
            </a:r>
          </a:p>
          <a:p>
            <a:r>
              <a:rPr lang="en-US" sz="4000" dirty="0"/>
              <a:t>Which in fact does not provide us a much faster algorithm</a:t>
            </a:r>
          </a:p>
        </p:txBody>
      </p:sp>
    </p:spTree>
    <p:extLst>
      <p:ext uri="{BB962C8B-B14F-4D97-AF65-F5344CB8AC3E}">
        <p14:creationId xmlns:p14="http://schemas.microsoft.com/office/powerpoint/2010/main" val="299153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4F25-4A4D-5B4D-BA89-3A52385E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 of sketching on linear regression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97FA-2534-924E-A599-2E48E241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The idea is to instead choose S from a more structured random family, so that we can improve the run time of matrix multiplication</a:t>
            </a:r>
          </a:p>
          <a:p>
            <a:r>
              <a:rPr lang="en-US" sz="4000" dirty="0"/>
              <a:t>Fast Johnson-</a:t>
            </a:r>
            <a:r>
              <a:rPr lang="en-US" sz="4000" dirty="0" err="1"/>
              <a:t>Lindenstrauss</a:t>
            </a:r>
            <a:r>
              <a:rPr lang="en-US" sz="4000" dirty="0"/>
              <a:t> transform:</a:t>
            </a:r>
          </a:p>
          <a:p>
            <a:r>
              <a:rPr lang="en-US" sz="4000" b="1" dirty="0"/>
              <a:t>O(n*d*log d)+poly(d/epsilon)</a:t>
            </a:r>
          </a:p>
          <a:p>
            <a:r>
              <a:rPr lang="en-US" sz="4000" dirty="0"/>
              <a:t>Kenneth Clarkson and David Woodruff, on 2013:</a:t>
            </a:r>
          </a:p>
          <a:p>
            <a:r>
              <a:rPr lang="en-US" sz="4000" b="1" dirty="0"/>
              <a:t>O(</a:t>
            </a:r>
            <a:r>
              <a:rPr lang="en-US" sz="4000" b="1" dirty="0" err="1"/>
              <a:t>nnz</a:t>
            </a:r>
            <a:r>
              <a:rPr lang="en-US" sz="4000" b="1" dirty="0"/>
              <a:t>(X))+poly(d/epsilon)</a:t>
            </a:r>
          </a:p>
          <a:p>
            <a:r>
              <a:rPr lang="en-US" sz="4000" dirty="0"/>
              <a:t>Here </a:t>
            </a:r>
            <a:r>
              <a:rPr lang="en-US" sz="4000" dirty="0" err="1"/>
              <a:t>nnz</a:t>
            </a:r>
            <a:r>
              <a:rPr lang="en-US" sz="4000" dirty="0"/>
              <a:t>(X) := number of non-zero entries in X</a:t>
            </a:r>
          </a:p>
        </p:txBody>
      </p:sp>
    </p:spTree>
    <p:extLst>
      <p:ext uri="{BB962C8B-B14F-4D97-AF65-F5344CB8AC3E}">
        <p14:creationId xmlns:p14="http://schemas.microsoft.com/office/powerpoint/2010/main" val="362307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8682-55C0-B34B-A118-3381BCD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Sketching: a powerful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526A-2419-6A49-B213-87C85CC4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 we have illustrated in the linear regression, or more specifically the least square estimation problem, sketching proved to be very useful in improving the run time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282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ACC8-131C-E845-B79B-61E49F2D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Sketching: a powerful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1967-E22D-BC45-80F1-305D0D02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a lot of other areas that apply sketching:</a:t>
            </a:r>
          </a:p>
          <a:p>
            <a:r>
              <a:rPr lang="en-US" sz="4000" dirty="0"/>
              <a:t>Subspace embeddings</a:t>
            </a:r>
          </a:p>
          <a:p>
            <a:r>
              <a:rPr lang="en-US" sz="4000" dirty="0"/>
              <a:t>Least absolute deviation regression</a:t>
            </a:r>
          </a:p>
          <a:p>
            <a:r>
              <a:rPr lang="en-US" sz="4000" dirty="0"/>
              <a:t>Low rank approximation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051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89D0-4773-E347-94B7-498A527B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fundamental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769C-8E4B-0447-A821-E3793676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 important problem in tons of machine learning &amp; data analysis:</a:t>
            </a:r>
          </a:p>
          <a:p>
            <a:r>
              <a:rPr lang="en-US" sz="4000" b="1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2321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EA2-BD7A-0E4A-82DC-067362C6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potential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A634-2F67-7347-8EBB-1CE3A5C4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As a popular dimensionality reduction method, can we adapt sketching to some other machine learning models?</a:t>
            </a:r>
          </a:p>
          <a:p>
            <a:r>
              <a:rPr lang="en-US" sz="4000" dirty="0"/>
              <a:t>For example, deep neural network?</a:t>
            </a:r>
          </a:p>
        </p:txBody>
      </p:sp>
    </p:spTree>
    <p:extLst>
      <p:ext uri="{BB962C8B-B14F-4D97-AF65-F5344CB8AC3E}">
        <p14:creationId xmlns:p14="http://schemas.microsoft.com/office/powerpoint/2010/main" val="146858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BA75-FA58-E24F-AB37-DA67A77A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4714-DF1E-E547-A0DF-7D020DB1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Besides several problems we have discussed before, there are other results that trying to apply sketching on machine learning models:</a:t>
            </a:r>
          </a:p>
          <a:p>
            <a:r>
              <a:rPr lang="en-US" sz="4000" i="1" dirty="0"/>
              <a:t>Sketching and Neural Network</a:t>
            </a:r>
            <a:r>
              <a:rPr lang="en-US" sz="4000" dirty="0"/>
              <a:t>: use sketching and one layer of hidden unit to approximate </a:t>
            </a:r>
            <a:r>
              <a:rPr lang="en-US" sz="4000" i="1" dirty="0"/>
              <a:t>sparse</a:t>
            </a:r>
            <a:r>
              <a:rPr lang="en-US" sz="4000" dirty="0"/>
              <a:t> polynomial function =&gt; polynomial regression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72516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0E9D-04D5-6940-9B0F-9871ABD5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2102-3548-214E-BB10-E9F4604D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Data Sketching for Faster Training of Machine Learning Models: </a:t>
            </a:r>
            <a:r>
              <a:rPr lang="en-US" sz="4000" dirty="0"/>
              <a:t>use sketching to find a best subset to improve error convergence</a:t>
            </a:r>
          </a:p>
          <a:p>
            <a:r>
              <a:rPr lang="en-US" sz="4000" i="1" dirty="0"/>
              <a:t>Oblivious Sketching of High-Degree Polynomial Kernels: </a:t>
            </a:r>
            <a:r>
              <a:rPr lang="en-US" sz="4000" dirty="0"/>
              <a:t>extend sketching to polynomial kernels with small sketching dimension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779262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B475-B59B-8F41-831F-92782D09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&amp;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87A2-514E-ED45-A73B-EE039E80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Dimensionality reduction is essential</a:t>
            </a:r>
          </a:p>
          <a:p>
            <a:r>
              <a:rPr lang="en-US" sz="4000" dirty="0"/>
              <a:t>Sketching is a successful realization of dimensionality reduction</a:t>
            </a:r>
          </a:p>
          <a:p>
            <a:r>
              <a:rPr lang="en-US" sz="4000" dirty="0"/>
              <a:t>Most researches &amp; papers of sketching focus more on finding good random matrix family or applying sketching for more primitive numerical linear algebra problem</a:t>
            </a:r>
          </a:p>
        </p:txBody>
      </p:sp>
    </p:spTree>
    <p:extLst>
      <p:ext uri="{BB962C8B-B14F-4D97-AF65-F5344CB8AC3E}">
        <p14:creationId xmlns:p14="http://schemas.microsoft.com/office/powerpoint/2010/main" val="24370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0C28-F407-9E4A-9216-A18A98CD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&amp;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D68C-F053-E14C-B74A-BC5EAA06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If we wish to apply sketching to specific learning algorithm, especially the popular deep neural network.</a:t>
            </a:r>
          </a:p>
          <a:p>
            <a:r>
              <a:rPr lang="en-US" sz="4000" dirty="0"/>
              <a:t>How to choose a good sketch?</a:t>
            </a:r>
          </a:p>
          <a:p>
            <a:r>
              <a:rPr lang="en-US" sz="4000" dirty="0"/>
              <a:t>How to efficiently choose such a sketch?</a:t>
            </a:r>
          </a:p>
          <a:p>
            <a:r>
              <a:rPr lang="en-US" sz="4000" dirty="0"/>
              <a:t>Theoretical analysis of applying sketching on such model.</a:t>
            </a:r>
          </a:p>
          <a:p>
            <a:r>
              <a:rPr lang="en-US" sz="4000" dirty="0"/>
              <a:t>Empirical results of applying sketching on this model.</a:t>
            </a:r>
          </a:p>
        </p:txBody>
      </p:sp>
    </p:spTree>
    <p:extLst>
      <p:ext uri="{BB962C8B-B14F-4D97-AF65-F5344CB8AC3E}">
        <p14:creationId xmlns:p14="http://schemas.microsoft.com/office/powerpoint/2010/main" val="340613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026F-536D-4248-ACC8-B939797B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CMU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1E22-D519-D544-BED3-761D2BCF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Professor David Woodruff in Computer Science Department has worked in this field for a very long time, and he had published tons of amazing papers, and an especially informative survey on sketching</a:t>
            </a:r>
          </a:p>
          <a:p>
            <a:r>
              <a:rPr lang="en-US" sz="4000" dirty="0"/>
              <a:t>For your own learning, you can consult</a:t>
            </a:r>
          </a:p>
          <a:p>
            <a:r>
              <a:rPr lang="en-US" sz="4000" b="1" i="1" dirty="0"/>
              <a:t>Sketching as a tool for numerical linear algebra</a:t>
            </a:r>
          </a:p>
          <a:p>
            <a:r>
              <a:rPr lang="en-US" sz="4000" dirty="0"/>
              <a:t>By David as a survey of this field</a:t>
            </a:r>
          </a:p>
        </p:txBody>
      </p:sp>
    </p:spTree>
    <p:extLst>
      <p:ext uri="{BB962C8B-B14F-4D97-AF65-F5344CB8AC3E}">
        <p14:creationId xmlns:p14="http://schemas.microsoft.com/office/powerpoint/2010/main" val="301798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7A5F-EB47-BC4F-B6CB-525D0AB0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papers &amp;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86DC-D259-5F46-904E-CAEF6895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Spectral Algorithms </a:t>
            </a:r>
            <a:r>
              <a:rPr lang="en-US" sz="4000" dirty="0"/>
              <a:t>by Ravindran Kannan, Santosh </a:t>
            </a:r>
            <a:r>
              <a:rPr lang="en-US" sz="4000" dirty="0" err="1"/>
              <a:t>Vempala</a:t>
            </a:r>
            <a:endParaRPr lang="en-US" sz="4000" dirty="0"/>
          </a:p>
          <a:p>
            <a:r>
              <a:rPr lang="en-US" sz="4000" i="1" dirty="0"/>
              <a:t>Randomized algorithms for matrices and data </a:t>
            </a:r>
            <a:r>
              <a:rPr lang="en-US" sz="4000" dirty="0"/>
              <a:t>by Michael W. Mahoney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641795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EBFF-7511-C048-8C7E-18C8B55D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papers &amp;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7836-5B74-DA44-A0C1-F14E31DC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Kenneth L. Clarkson, David P. Woodruff, </a:t>
            </a:r>
            <a:r>
              <a:rPr lang="en-US" sz="4000" i="1" dirty="0"/>
              <a:t>Low Rank Approximation and Regression in Input Sparsity Time, </a:t>
            </a:r>
            <a:r>
              <a:rPr lang="en-US" sz="4000" dirty="0"/>
              <a:t>April 8, 2013</a:t>
            </a:r>
          </a:p>
          <a:p>
            <a:r>
              <a:rPr lang="en-US" sz="4000" dirty="0" err="1"/>
              <a:t>Baharan</a:t>
            </a:r>
            <a:r>
              <a:rPr lang="en-US" sz="4000" dirty="0"/>
              <a:t> </a:t>
            </a:r>
            <a:r>
              <a:rPr lang="en-US" sz="4000" dirty="0" err="1"/>
              <a:t>Mirzasoleiman</a:t>
            </a:r>
            <a:r>
              <a:rPr lang="en-US" sz="4000" dirty="0"/>
              <a:t>, Jeff </a:t>
            </a:r>
            <a:r>
              <a:rPr lang="en-US" sz="4000" dirty="0" err="1"/>
              <a:t>Bilmes</a:t>
            </a:r>
            <a:r>
              <a:rPr lang="en-US" sz="4000" dirty="0"/>
              <a:t>, Jure </a:t>
            </a:r>
            <a:r>
              <a:rPr lang="en-US" sz="4000" dirty="0" err="1"/>
              <a:t>Leskovec</a:t>
            </a:r>
            <a:r>
              <a:rPr lang="en-US" sz="4000" dirty="0"/>
              <a:t>, </a:t>
            </a:r>
            <a:r>
              <a:rPr lang="en-US" sz="4000" i="1" dirty="0"/>
              <a:t>Data Sketching for Faster Training of Machine Learning Models, </a:t>
            </a:r>
            <a:r>
              <a:rPr lang="en-US" sz="4000" dirty="0"/>
              <a:t>Jun 5, 2019</a:t>
            </a:r>
          </a:p>
        </p:txBody>
      </p:sp>
    </p:spTree>
    <p:extLst>
      <p:ext uri="{BB962C8B-B14F-4D97-AF65-F5344CB8AC3E}">
        <p14:creationId xmlns:p14="http://schemas.microsoft.com/office/powerpoint/2010/main" val="333261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B457-519F-B74C-9DF1-AF2A639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papers &amp;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F3FD-382E-544D-9C69-D454096A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Michael </a:t>
            </a:r>
            <a:r>
              <a:rPr lang="en-US" sz="4000" dirty="0" err="1"/>
              <a:t>Kapralov</a:t>
            </a:r>
            <a:r>
              <a:rPr lang="en-US" sz="4000" dirty="0"/>
              <a:t>, Rasmus </a:t>
            </a:r>
            <a:r>
              <a:rPr lang="en-US" sz="4000" dirty="0" err="1"/>
              <a:t>Pagh</a:t>
            </a:r>
            <a:r>
              <a:rPr lang="en-US" sz="4000" dirty="0"/>
              <a:t>, </a:t>
            </a:r>
            <a:r>
              <a:rPr lang="en-US" sz="4000" dirty="0" err="1"/>
              <a:t>Ameya</a:t>
            </a:r>
            <a:r>
              <a:rPr lang="en-US" sz="4000" dirty="0"/>
              <a:t> </a:t>
            </a:r>
            <a:r>
              <a:rPr lang="en-US" sz="4000" dirty="0" err="1"/>
              <a:t>Velingker</a:t>
            </a:r>
            <a:r>
              <a:rPr lang="en-US" sz="4000" dirty="0"/>
              <a:t>, David Woodruff, Amir </a:t>
            </a:r>
            <a:r>
              <a:rPr lang="en-US" sz="4000" dirty="0" err="1"/>
              <a:t>Zandieh</a:t>
            </a:r>
            <a:r>
              <a:rPr lang="en-US" sz="4000" dirty="0"/>
              <a:t>, </a:t>
            </a:r>
            <a:r>
              <a:rPr lang="en-US" sz="4000" i="1" dirty="0"/>
              <a:t>Oblivious Sketching of High-Degree Polynomial Kernels, </a:t>
            </a:r>
            <a:r>
              <a:rPr lang="en-US" sz="4000" dirty="0"/>
              <a:t>September 5, 2019</a:t>
            </a:r>
          </a:p>
          <a:p>
            <a:r>
              <a:rPr lang="en-US" sz="4000" dirty="0"/>
              <a:t>Amit </a:t>
            </a:r>
            <a:r>
              <a:rPr lang="en-US" sz="4000" dirty="0" err="1"/>
              <a:t>Daniely</a:t>
            </a:r>
            <a:r>
              <a:rPr lang="en-US" sz="4000" dirty="0"/>
              <a:t>, </a:t>
            </a:r>
            <a:r>
              <a:rPr lang="en-US" sz="4000" dirty="0" err="1"/>
              <a:t>Nevena</a:t>
            </a:r>
            <a:r>
              <a:rPr lang="en-US" sz="4000" dirty="0"/>
              <a:t> </a:t>
            </a:r>
            <a:r>
              <a:rPr lang="en-US" sz="4000" dirty="0" err="1"/>
              <a:t>Lazic</a:t>
            </a:r>
            <a:r>
              <a:rPr lang="en-US" sz="4000" dirty="0"/>
              <a:t>, Yoram Singer, Kunal Talwar, </a:t>
            </a:r>
            <a:r>
              <a:rPr lang="en-US" sz="4000" i="1" dirty="0"/>
              <a:t>Sketching and Neural Networks, </a:t>
            </a:r>
            <a:r>
              <a:rPr lang="en-US" sz="4000" dirty="0"/>
              <a:t>April 21, 2016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20044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AC9E-874C-6849-A23F-BBAB366D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fundamental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545D8-EB90-C24A-95C6-F2AD27913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4000" dirty="0"/>
                  <a:t>For example, if you have 1M images with each size of 100 x 100, then your design matrix might have size 1M x 10K, perform a matrix multiplication with a vector of size 10K x 1 costs</a:t>
                </a:r>
              </a:p>
              <a:p>
                <a:r>
                  <a:rPr lang="en-US" sz="4000" dirty="0"/>
                  <a:t>O(n*m*p)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4000" dirty="0"/>
                  <a:t> billion operations, almost impossible to operate on a single computer</a:t>
                </a:r>
              </a:p>
              <a:p>
                <a:r>
                  <a:rPr lang="en-US" sz="4000" dirty="0"/>
                  <a:t>Also, many learning models converge </a:t>
                </a:r>
                <a:r>
                  <a:rPr lang="en-US" sz="4000" b="1" i="1" dirty="0"/>
                  <a:t>exponentially</a:t>
                </a:r>
                <a:r>
                  <a:rPr lang="en-US" sz="4000" b="1" dirty="0"/>
                  <a:t> </a:t>
                </a:r>
                <a:r>
                  <a:rPr lang="en-US" sz="4000" dirty="0"/>
                  <a:t>slower with respect to feature dimensions</a:t>
                </a:r>
                <a:endParaRPr lang="en-US" sz="40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545D8-EB90-C24A-95C6-F2AD27913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 t="-4678" r="-2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23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A565-0F06-1E45-BAC3-77600723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fundamental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CFED-DAD4-854D-80D2-DFA68498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So dimensionality reduction is especially important</a:t>
            </a:r>
          </a:p>
          <a:p>
            <a:r>
              <a:rPr lang="en-US" sz="4000" dirty="0"/>
              <a:t>Popular methods:</a:t>
            </a:r>
          </a:p>
          <a:p>
            <a:r>
              <a:rPr lang="en-US" sz="4000" dirty="0"/>
              <a:t>1. PCA</a:t>
            </a:r>
          </a:p>
          <a:p>
            <a:r>
              <a:rPr lang="en-US" sz="4000" dirty="0"/>
              <a:t>2. backward/forward feature selection</a:t>
            </a:r>
          </a:p>
          <a:p>
            <a:r>
              <a:rPr lang="en-US" sz="4000" dirty="0"/>
              <a:t>3. factor analysis</a:t>
            </a:r>
          </a:p>
          <a:p>
            <a:r>
              <a:rPr lang="en-US" sz="4000" dirty="0"/>
              <a:t>4. t-distributed stochastic neighbor embedding</a:t>
            </a:r>
          </a:p>
          <a:p>
            <a:r>
              <a:rPr lang="en-US" sz="4000" dirty="0"/>
              <a:t>5. Gaussian randomized projection</a:t>
            </a:r>
          </a:p>
          <a:p>
            <a:r>
              <a:rPr lang="en-US" sz="4000" dirty="0"/>
              <a:t>6. feature hashing</a:t>
            </a:r>
          </a:p>
          <a:p>
            <a:r>
              <a:rPr lang="en-US" sz="4000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73363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8B3E-486C-8E45-A7FC-B24AF706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fundamental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ABB0-CB6F-AD4C-B630-FF6B4B52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focus on a randomized, matrix based algorithm, called</a:t>
            </a:r>
          </a:p>
          <a:p>
            <a:r>
              <a:rPr lang="en-US" sz="7200" b="1" i="1" dirty="0"/>
              <a:t>Sketching</a:t>
            </a:r>
          </a:p>
        </p:txBody>
      </p:sp>
    </p:spTree>
    <p:extLst>
      <p:ext uri="{BB962C8B-B14F-4D97-AF65-F5344CB8AC3E}">
        <p14:creationId xmlns:p14="http://schemas.microsoft.com/office/powerpoint/2010/main" val="404168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8E6C-ED86-AC4F-B3C9-DDAA5B3C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fundamental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81AC-0CBA-9446-BA95-49E1E8BA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Recall from your statistics or machine learning course</a:t>
            </a:r>
          </a:p>
          <a:p>
            <a:r>
              <a:rPr lang="en-US" sz="4000" dirty="0"/>
              <a:t>One important building block &amp; algorithm: </a:t>
            </a:r>
          </a:p>
          <a:p>
            <a:endParaRPr lang="en-US" dirty="0"/>
          </a:p>
          <a:p>
            <a:r>
              <a:rPr lang="en-US" sz="6000" b="1" dirty="0"/>
              <a:t>Least square regression</a:t>
            </a:r>
          </a:p>
        </p:txBody>
      </p:sp>
    </p:spTree>
    <p:extLst>
      <p:ext uri="{BB962C8B-B14F-4D97-AF65-F5344CB8AC3E}">
        <p14:creationId xmlns:p14="http://schemas.microsoft.com/office/powerpoint/2010/main" val="366801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8EEB-BC0B-3A43-ADC9-F586C353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fundamental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17B4-C3FD-B444-AB37-4D326C05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Setup: </a:t>
            </a:r>
          </a:p>
          <a:p>
            <a:r>
              <a:rPr lang="en-US" sz="4000" i="1" dirty="0"/>
              <a:t>n</a:t>
            </a:r>
            <a:r>
              <a:rPr lang="en-US" sz="4000" dirty="0"/>
              <a:t> data points </a:t>
            </a:r>
            <a:r>
              <a:rPr lang="en-US" sz="4000" i="1" dirty="0"/>
              <a:t>X1,…,</a:t>
            </a:r>
            <a:r>
              <a:rPr lang="en-US" sz="4000" i="1" dirty="0" err="1"/>
              <a:t>Xn</a:t>
            </a:r>
            <a:r>
              <a:rPr lang="en-US" sz="4000" dirty="0"/>
              <a:t>, each has </a:t>
            </a:r>
            <a:r>
              <a:rPr lang="en-US" sz="4000" i="1" dirty="0"/>
              <a:t>d </a:t>
            </a:r>
            <a:r>
              <a:rPr lang="en-US" sz="4000" dirty="0"/>
              <a:t>features and a corresponding output label </a:t>
            </a:r>
            <a:r>
              <a:rPr lang="en-US" sz="4000" i="1" dirty="0"/>
              <a:t>Y1,…,</a:t>
            </a:r>
            <a:r>
              <a:rPr lang="en-US" sz="4000" i="1" dirty="0" err="1"/>
              <a:t>Yn</a:t>
            </a:r>
            <a:endParaRPr lang="en-US" sz="4000" i="1" dirty="0"/>
          </a:p>
          <a:p>
            <a:r>
              <a:rPr lang="en-US" sz="4000" dirty="0"/>
              <a:t>Goal: find a best fitting line that fits the data, i.e., find a weight vector </a:t>
            </a:r>
            <a:r>
              <a:rPr lang="en-US" sz="4000" i="1" dirty="0"/>
              <a:t>w</a:t>
            </a:r>
          </a:p>
          <a:p>
            <a:r>
              <a:rPr lang="en-US" sz="4000" dirty="0"/>
              <a:t>Measure of error: Mean-squared error</a:t>
            </a:r>
          </a:p>
        </p:txBody>
      </p:sp>
    </p:spTree>
    <p:extLst>
      <p:ext uri="{BB962C8B-B14F-4D97-AF65-F5344CB8AC3E}">
        <p14:creationId xmlns:p14="http://schemas.microsoft.com/office/powerpoint/2010/main" val="57218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3D76-99E7-8240-B573-5315A98C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</a:t>
            </a:r>
            <a:r>
              <a:rPr lang="en-US" dirty="0" err="1"/>
              <a:t>fudamental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0531-F941-654C-A2A3-7454509C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Notations: X is an n x (d+1) matrix, with each row </a:t>
            </a:r>
            <a:r>
              <a:rPr lang="en-US" sz="4000" dirty="0" err="1"/>
              <a:t>i</a:t>
            </a:r>
            <a:r>
              <a:rPr lang="en-US" sz="4000" dirty="0"/>
              <a:t> corresponds to Xi, the first column is all-one vector.</a:t>
            </a:r>
          </a:p>
          <a:p>
            <a:r>
              <a:rPr lang="en-US" sz="4000" dirty="0"/>
              <a:t>Y is an n x 1 vector, with entry </a:t>
            </a:r>
            <a:r>
              <a:rPr lang="en-US" sz="4000" dirty="0" err="1"/>
              <a:t>i</a:t>
            </a:r>
            <a:r>
              <a:rPr lang="en-US" sz="4000" dirty="0"/>
              <a:t> := Yi</a:t>
            </a:r>
          </a:p>
          <a:p>
            <a:r>
              <a:rPr lang="en-US" sz="4000" dirty="0"/>
              <a:t>w is the weight vector, of size (d+1) x 1</a:t>
            </a:r>
          </a:p>
        </p:txBody>
      </p:sp>
    </p:spTree>
    <p:extLst>
      <p:ext uri="{BB962C8B-B14F-4D97-AF65-F5344CB8AC3E}">
        <p14:creationId xmlns:p14="http://schemas.microsoft.com/office/powerpoint/2010/main" val="34614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47AE-708C-BE49-B4E0-84F233B3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fundamental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3BA33-75C5-354B-B68B-466E883E3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Least square regression:</a:t>
                </a:r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4000" b="0" dirty="0"/>
              </a:p>
              <a:p>
                <a:r>
                  <a:rPr lang="en-US" sz="4000" dirty="0"/>
                  <a:t>Problem: assume n &gt;&gt; d, then the above system might not admit a solution, so we wish to find an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, such that it minimizes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3BA33-75C5-354B-B68B-466E883E3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9" t="-3801" r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21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1208</Words>
  <Application>Microsoft Macintosh PowerPoint</Application>
  <PresentationFormat>Widescreen</PresentationFormat>
  <Paragraphs>123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15-300 Research Survey Sketching</vt:lpstr>
      <vt:lpstr>Motivation &amp; fundamental</vt:lpstr>
      <vt:lpstr>Motivation &amp; fundamental</vt:lpstr>
      <vt:lpstr>Motivation &amp; fundamental</vt:lpstr>
      <vt:lpstr>Motivation &amp; fundamental</vt:lpstr>
      <vt:lpstr>Motivation &amp; fundamental</vt:lpstr>
      <vt:lpstr>Motivation &amp; fundamental</vt:lpstr>
      <vt:lpstr>Motivation &amp; fudamental</vt:lpstr>
      <vt:lpstr>Motivation &amp; fundamental</vt:lpstr>
      <vt:lpstr>Approach to find such w^∗</vt:lpstr>
      <vt:lpstr>Normal equation cost analysis</vt:lpstr>
      <vt:lpstr>Normal equation cost analysis</vt:lpstr>
      <vt:lpstr>Alternatives</vt:lpstr>
      <vt:lpstr>Alternatives - Sketching</vt:lpstr>
      <vt:lpstr>Sketching for linear regression: analysis</vt:lpstr>
      <vt:lpstr>Sketching for linear regression: analysis</vt:lpstr>
      <vt:lpstr>Further development of sketching on linear regression problem</vt:lpstr>
      <vt:lpstr>Sketching: a powerful tool</vt:lpstr>
      <vt:lpstr>Sketching: a powerful tool</vt:lpstr>
      <vt:lpstr>Sketching potential directions</vt:lpstr>
      <vt:lpstr>Some results</vt:lpstr>
      <vt:lpstr>Some results</vt:lpstr>
      <vt:lpstr>Thoughts &amp; reflections</vt:lpstr>
      <vt:lpstr>Thoughts &amp; reflections</vt:lpstr>
      <vt:lpstr>CMU relevance</vt:lpstr>
      <vt:lpstr>Related papers &amp; surveys</vt:lpstr>
      <vt:lpstr>Related papers &amp; surveys</vt:lpstr>
      <vt:lpstr>Related papers &amp; surveys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15-300 Research Survey Sketching</dc:title>
  <dc:creator>Lichen Zhang</dc:creator>
  <cp:lastModifiedBy>Lichen Zhang</cp:lastModifiedBy>
  <cp:revision>27</cp:revision>
  <dcterms:created xsi:type="dcterms:W3CDTF">2019-09-10T04:31:34Z</dcterms:created>
  <dcterms:modified xsi:type="dcterms:W3CDTF">2019-09-12T21:03:26Z</dcterms:modified>
</cp:coreProperties>
</file>