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60" r:id="rId4"/>
    <p:sldId id="287" r:id="rId5"/>
    <p:sldId id="288" r:id="rId6"/>
    <p:sldId id="293" r:id="rId7"/>
    <p:sldId id="294" r:id="rId8"/>
    <p:sldId id="259" r:id="rId9"/>
    <p:sldId id="289" r:id="rId10"/>
    <p:sldId id="290" r:id="rId11"/>
    <p:sldId id="273" r:id="rId12"/>
    <p:sldId id="295" r:id="rId13"/>
    <p:sldId id="266" r:id="rId14"/>
    <p:sldId id="296" r:id="rId15"/>
    <p:sldId id="278" r:id="rId16"/>
    <p:sldId id="279" r:id="rId17"/>
  </p:sldIdLst>
  <p:sldSz cx="9144000" cy="5143500" type="screen16x9"/>
  <p:notesSz cx="6858000" cy="9144000"/>
  <p:embeddedFontLst>
    <p:embeddedFont>
      <p:font typeface="Poppins" panose="020B0604020202020204" charset="0"/>
      <p:regular r:id="rId19"/>
      <p:bold r:id="rId20"/>
      <p:italic r:id="rId21"/>
      <p:boldItalic r:id="rId22"/>
    </p:embeddedFont>
    <p:embeddedFont>
      <p:font typeface="Poppins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75FBB-8C73-4279-862B-2BD2C02226DC}" v="95" dt="2018-10-13T23:36:16.323"/>
  </p1510:revLst>
</p1510:revInfo>
</file>

<file path=ppt/tableStyles.xml><?xml version="1.0" encoding="utf-8"?>
<a:tblStyleLst xmlns:a="http://schemas.openxmlformats.org/drawingml/2006/main" def="{7A398B88-9712-45D6-A6F8-138215674E3A}">
  <a:tblStyle styleId="{7A398B88-9712-45D6-A6F8-138215674E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368" autoAdjust="0"/>
  </p:normalViewPr>
  <p:slideViewPr>
    <p:cSldViewPr snapToGrid="0">
      <p:cViewPr varScale="1">
        <p:scale>
          <a:sx n="102" d="100"/>
          <a:sy n="102" d="100"/>
        </p:scale>
        <p:origin x="18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 means running the same runbook on the same data at the same time without issues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state does the data store end up in?</a:t>
            </a:r>
          </a:p>
          <a:p>
            <a:r>
              <a:rPr lang="en-GB" dirty="0"/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495380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Dependencies can be more subtle then you think!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Keep your mind open whenever you write a script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 may be as simple as two admins running the script at the same time!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scripts run regularly and concurrently then the chances of conflict always end up at 100%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Some issues may only appear after weeks or months of running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Issues which may cause </a:t>
            </a:r>
            <a:r>
              <a:rPr lang="en-GB" dirty="0" err="1"/>
              <a:t>dataloss</a:t>
            </a:r>
            <a:r>
              <a:rPr lang="en-GB" dirty="0"/>
              <a:t> should always be mitigated against, even if they are extremely unlikely to occur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Module does not currently have significant production usage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 test suite yet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there is interest it will continue to be improved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241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Previously known for: 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Combining PowerShell and Desired State Configuring to create Virtual Machine Templates in Azure in August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After the announcements at ignite, You can now do most of what I was talking about using the Azure Portal (tagging), Azure Policies (Naming conventions and location control) and Azure Image Service (VM </a:t>
            </a:r>
            <a:r>
              <a:rPr lang="en-GB"/>
              <a:t>customisation)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state does the data store end up in?</a:t>
            </a:r>
          </a:p>
          <a:p>
            <a:r>
              <a:rPr lang="en-GB" dirty="0"/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750115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state does the data store end up in?</a:t>
            </a:r>
          </a:p>
          <a:p>
            <a:r>
              <a:rPr lang="en-GB" dirty="0"/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80521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Mutex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Most common time is a file lock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Would typically be at the process level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 the context of Azure Automation each instance is in its own environment so this is not possible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 of Azure Variables can be used instead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797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4570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60408" y="-407900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427089" y="400317"/>
            <a:ext cx="4777200" cy="401235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43" name="Google Shape;43;p4"/>
          <p:cNvSpPr txBox="1"/>
          <p:nvPr/>
        </p:nvSpPr>
        <p:spPr>
          <a:xfrm>
            <a:off x="1640764" y="416392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8" r:id="rId7"/>
    <p:sldLayoutId id="2147483659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4400" b="0" dirty="0"/>
              <a:t>Running Simultaneous, Mutually Exclusive Azure Automation Runbooks</a:t>
            </a:r>
            <a:endParaRPr sz="4400"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996345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275" name="Google Shape;275;p25"/>
          <p:cNvSpPr/>
          <p:nvPr/>
        </p:nvSpPr>
        <p:spPr>
          <a:xfrm>
            <a:off x="1717379" y="1818079"/>
            <a:ext cx="1815900" cy="18159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1953329" y="2312779"/>
            <a:ext cx="13440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AzureAuto</a:t>
            </a:r>
            <a:r>
              <a:rPr lang="en-GB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Mutex</a:t>
            </a:r>
            <a:endParaRPr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2135922" y="598229"/>
            <a:ext cx="1068600" cy="10686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2253383" y="766455"/>
            <a:ext cx="807493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Uses Azure Automation Variables</a:t>
            </a: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81" name="Google Shape;281;p25"/>
          <p:cNvSpPr/>
          <p:nvPr/>
        </p:nvSpPr>
        <p:spPr>
          <a:xfrm>
            <a:off x="2091029" y="3785229"/>
            <a:ext cx="1068600" cy="10686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2243956" y="3953455"/>
            <a:ext cx="7626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GB"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Cross Runbook</a:t>
            </a:r>
          </a:p>
        </p:txBody>
      </p:sp>
      <p:sp>
        <p:nvSpPr>
          <p:cNvPr id="284" name="Google Shape;284;p25"/>
          <p:cNvSpPr/>
          <p:nvPr/>
        </p:nvSpPr>
        <p:spPr>
          <a:xfrm>
            <a:off x="3685346" y="2189831"/>
            <a:ext cx="1068600" cy="10686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3810565" y="2358056"/>
            <a:ext cx="829768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GB"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Cross Instance</a:t>
            </a:r>
          </a:p>
        </p:txBody>
      </p:sp>
      <p:sp>
        <p:nvSpPr>
          <p:cNvPr id="20" name="Google Shape;281;p25">
            <a:extLst>
              <a:ext uri="{FF2B5EF4-FFF2-40B4-BE49-F238E27FC236}">
                <a16:creationId xmlns:a16="http://schemas.microsoft.com/office/drawing/2014/main" id="{3C0120FB-0C43-4275-B350-83249B257975}"/>
              </a:ext>
            </a:extLst>
          </p:cNvPr>
          <p:cNvSpPr/>
          <p:nvPr/>
        </p:nvSpPr>
        <p:spPr>
          <a:xfrm>
            <a:off x="496712" y="2189831"/>
            <a:ext cx="1068600" cy="10686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" name="Google Shape;282;p25">
            <a:extLst>
              <a:ext uri="{FF2B5EF4-FFF2-40B4-BE49-F238E27FC236}">
                <a16:creationId xmlns:a16="http://schemas.microsoft.com/office/drawing/2014/main" id="{C8D0AA6E-C4D7-459F-B58B-09A10B32BC8D}"/>
              </a:ext>
            </a:extLst>
          </p:cNvPr>
          <p:cNvSpPr txBox="1"/>
          <p:nvPr/>
        </p:nvSpPr>
        <p:spPr>
          <a:xfrm>
            <a:off x="649639" y="2358057"/>
            <a:ext cx="7626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GB"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Supports Timeouts</a:t>
            </a:r>
          </a:p>
        </p:txBody>
      </p:sp>
      <p:sp>
        <p:nvSpPr>
          <p:cNvPr id="24" name="Google Shape;269;p25">
            <a:extLst>
              <a:ext uri="{FF2B5EF4-FFF2-40B4-BE49-F238E27FC236}">
                <a16:creationId xmlns:a16="http://schemas.microsoft.com/office/drawing/2014/main" id="{7C111233-2475-4880-9A1A-7E61980714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95447" y="1101000"/>
            <a:ext cx="2996028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Introducing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633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Behind the scenes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body" idx="1"/>
          </p:nvPr>
        </p:nvSpPr>
        <p:spPr>
          <a:xfrm>
            <a:off x="457200" y="1958050"/>
            <a:ext cx="5078467" cy="860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b="1" dirty="0"/>
              <a:t>New-</a:t>
            </a:r>
            <a:r>
              <a:rPr lang="en-GB" b="1" dirty="0" err="1"/>
              <a:t>AzureRmAutomationVariable</a:t>
            </a:r>
            <a:endParaRPr lang="en-GB" b="1" dirty="0"/>
          </a:p>
          <a:p>
            <a:pPr marL="0" lvl="0" indent="0">
              <a:buNone/>
            </a:pPr>
            <a:r>
              <a:rPr lang="en-GB" sz="1200" dirty="0"/>
              <a:t>Requires authentication to Azure as Set-</a:t>
            </a:r>
            <a:r>
              <a:rPr lang="en-GB" sz="1200" dirty="0" err="1"/>
              <a:t>AutomationVariable</a:t>
            </a:r>
            <a:r>
              <a:rPr lang="en-GB" sz="1200" dirty="0"/>
              <a:t> can’t create new variables</a:t>
            </a:r>
          </a:p>
          <a:p>
            <a:pPr marL="0" lvl="0" indent="0">
              <a:buNone/>
            </a:pPr>
            <a:endParaRPr lang="en-GB" sz="1200" dirty="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357;p31">
            <a:extLst>
              <a:ext uri="{FF2B5EF4-FFF2-40B4-BE49-F238E27FC236}">
                <a16:creationId xmlns:a16="http://schemas.microsoft.com/office/drawing/2014/main" id="{440C8BFE-5B7F-4251-A435-A029F57CA57D}"/>
              </a:ext>
            </a:extLst>
          </p:cNvPr>
          <p:cNvSpPr txBox="1">
            <a:spLocks/>
          </p:cNvSpPr>
          <p:nvPr/>
        </p:nvSpPr>
        <p:spPr>
          <a:xfrm>
            <a:off x="427308" y="2638318"/>
            <a:ext cx="5078467" cy="86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￮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￮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￮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●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○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■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●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○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■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GB" b="1" dirty="0"/>
              <a:t>Timeouts use a automatically configured Automation Script</a:t>
            </a:r>
          </a:p>
          <a:p>
            <a:pPr marL="0" indent="0">
              <a:buFont typeface="Poppins Light"/>
              <a:buNone/>
            </a:pPr>
            <a:r>
              <a:rPr lang="en-GB" sz="1200" dirty="0"/>
              <a:t>These self delete after running</a:t>
            </a:r>
          </a:p>
          <a:p>
            <a:pPr marL="0" indent="0">
              <a:buFont typeface="Poppins Light"/>
              <a:buNone/>
            </a:pPr>
            <a:endParaRPr lang="en-GB" sz="1200" dirty="0"/>
          </a:p>
        </p:txBody>
      </p:sp>
      <p:sp>
        <p:nvSpPr>
          <p:cNvPr id="26" name="Google Shape;357;p31">
            <a:extLst>
              <a:ext uri="{FF2B5EF4-FFF2-40B4-BE49-F238E27FC236}">
                <a16:creationId xmlns:a16="http://schemas.microsoft.com/office/drawing/2014/main" id="{50FB3184-424F-4F52-B1B6-F80F40BD77A0}"/>
              </a:ext>
            </a:extLst>
          </p:cNvPr>
          <p:cNvSpPr txBox="1">
            <a:spLocks/>
          </p:cNvSpPr>
          <p:nvPr/>
        </p:nvSpPr>
        <p:spPr>
          <a:xfrm>
            <a:off x="427308" y="3177424"/>
            <a:ext cx="5078467" cy="10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￮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￮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￮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●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○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■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●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○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■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GB" b="1" dirty="0"/>
              <a:t>Scripts can be run locally</a:t>
            </a:r>
          </a:p>
          <a:p>
            <a:pPr marL="0" indent="0">
              <a:buFont typeface="Poppins Light"/>
              <a:buNone/>
            </a:pPr>
            <a:r>
              <a:rPr lang="en-GB" sz="1200" dirty="0"/>
              <a:t>Azure Automation can be used to provide environment agnostic mutexes for any PowerShell Scripts anywhere (assuming authentication to Azure can be achieved)</a:t>
            </a:r>
          </a:p>
          <a:p>
            <a:pPr marL="0" indent="0">
              <a:buFont typeface="Poppins Light"/>
              <a:buNone/>
            </a:pPr>
            <a:endParaRPr lang="en-GB" sz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F39889-481B-4488-9C1B-80378E752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88" y="1732616"/>
            <a:ext cx="8656824" cy="16584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EC490F-F86E-47CC-AFDA-FB2FE0DF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78" y="346684"/>
            <a:ext cx="5220300" cy="683100"/>
          </a:xfrm>
        </p:spPr>
        <p:txBody>
          <a:bodyPr/>
          <a:lstStyle/>
          <a:p>
            <a:r>
              <a:rPr lang="en-GB" dirty="0"/>
              <a:t>Parallel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C5BFA-1F82-4F4B-8972-5C6330FCC3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0229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 idx="4294967295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FFFF"/>
                </a:solidFill>
              </a:rPr>
              <a:t>Demo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body" idx="1"/>
          </p:nvPr>
        </p:nvSpPr>
        <p:spPr>
          <a:xfrm>
            <a:off x="457200" y="1958050"/>
            <a:ext cx="5078467" cy="860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b="1" dirty="0"/>
              <a:t>Watch out for shared dependencies with concurrently running scripts</a:t>
            </a:r>
          </a:p>
          <a:p>
            <a:pPr marL="0" lvl="0" indent="0">
              <a:buNone/>
            </a:pPr>
            <a:endParaRPr lang="en-GB" sz="1200" dirty="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357;p31">
            <a:extLst>
              <a:ext uri="{FF2B5EF4-FFF2-40B4-BE49-F238E27FC236}">
                <a16:creationId xmlns:a16="http://schemas.microsoft.com/office/drawing/2014/main" id="{440C8BFE-5B7F-4251-A435-A029F57CA57D}"/>
              </a:ext>
            </a:extLst>
          </p:cNvPr>
          <p:cNvSpPr txBox="1">
            <a:spLocks/>
          </p:cNvSpPr>
          <p:nvPr/>
        </p:nvSpPr>
        <p:spPr>
          <a:xfrm>
            <a:off x="427308" y="2638318"/>
            <a:ext cx="5078467" cy="86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￮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￮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￮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●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○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■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●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○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■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GB" b="1" dirty="0"/>
              <a:t>Even the possibility of conflicts should be carefully understood and mitigated against</a:t>
            </a:r>
          </a:p>
          <a:p>
            <a:pPr marL="0" indent="0">
              <a:buFont typeface="Poppins Light"/>
              <a:buNone/>
            </a:pPr>
            <a:endParaRPr lang="en-GB" sz="1200" dirty="0"/>
          </a:p>
        </p:txBody>
      </p:sp>
      <p:sp>
        <p:nvSpPr>
          <p:cNvPr id="26" name="Google Shape;357;p31">
            <a:extLst>
              <a:ext uri="{FF2B5EF4-FFF2-40B4-BE49-F238E27FC236}">
                <a16:creationId xmlns:a16="http://schemas.microsoft.com/office/drawing/2014/main" id="{50FB3184-424F-4F52-B1B6-F80F40BD77A0}"/>
              </a:ext>
            </a:extLst>
          </p:cNvPr>
          <p:cNvSpPr txBox="1">
            <a:spLocks/>
          </p:cNvSpPr>
          <p:nvPr/>
        </p:nvSpPr>
        <p:spPr>
          <a:xfrm>
            <a:off x="427308" y="3252840"/>
            <a:ext cx="5078467" cy="10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￮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￮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￮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●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○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■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●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○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■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GB" b="1" dirty="0"/>
              <a:t>This module is in preview! </a:t>
            </a:r>
          </a:p>
          <a:p>
            <a:pPr marL="0" indent="0">
              <a:buFont typeface="Poppins Light"/>
              <a:buNone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304566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@</a:t>
            </a:r>
            <a:r>
              <a:rPr lang="en-GB" dirty="0"/>
              <a:t>LeoDarcy1</a:t>
            </a:r>
            <a:endParaRPr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-GB" dirty="0" err="1"/>
              <a:t>leo.darcy</a:t>
            </a:r>
            <a:r>
              <a:rPr lang="en" dirty="0"/>
              <a:t>@</a:t>
            </a:r>
            <a:r>
              <a:rPr lang="en-GB" dirty="0"/>
              <a:t>outlook</a:t>
            </a:r>
            <a:r>
              <a:rPr lang="en" dirty="0"/>
              <a:t>.</a:t>
            </a:r>
            <a:r>
              <a:rPr lang="en-GB" dirty="0"/>
              <a:t>com</a:t>
            </a:r>
            <a:endParaRPr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 dirty="0"/>
              <a:t>Presentation template by </a:t>
            </a:r>
            <a:r>
              <a:rPr lang="en" sz="1800" u="sng" dirty="0">
                <a:solidFill>
                  <a:srgbClr val="000000"/>
                </a:solidFill>
                <a:hlinkClick r:id="rId3"/>
              </a:rPr>
              <a:t>SlidesCarnival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 dirty="0"/>
              <a:t>Photographs by </a:t>
            </a:r>
            <a:r>
              <a:rPr lang="en" sz="1800" u="sng" dirty="0">
                <a:solidFill>
                  <a:srgbClr val="000000"/>
                </a:solidFill>
                <a:hlinkClick r:id="rId4"/>
              </a:rPr>
              <a:t>Unsplash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432" name="Google Shape;432;p3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6"/>
            <a:ext cx="4608000" cy="2310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I am </a:t>
            </a:r>
            <a:r>
              <a:rPr lang="en-GB" b="1" dirty="0">
                <a:latin typeface="Poppins"/>
                <a:ea typeface="Poppins"/>
                <a:cs typeface="Poppins"/>
                <a:sym typeface="Poppins"/>
              </a:rPr>
              <a:t>Leo D’Arcy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Senior Consultant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PowerON</a:t>
            </a:r>
            <a:r>
              <a:rPr lang="en-GB" dirty="0"/>
              <a:t> Platforms</a:t>
            </a: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2412521" y="1744981"/>
            <a:ext cx="4583311" cy="1653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2400" dirty="0"/>
              <a:t>It means running the same script on the same data at the same time without issues</a:t>
            </a:r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490F-F86E-47CC-AFDA-FB2FE0DF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78" y="346684"/>
            <a:ext cx="5220300" cy="683100"/>
          </a:xfrm>
        </p:spPr>
        <p:txBody>
          <a:bodyPr/>
          <a:lstStyle/>
          <a:p>
            <a:r>
              <a:rPr lang="en-GB" dirty="0"/>
              <a:t>Sequential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C5BFA-1F82-4F4B-8972-5C6330FCC3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8EDEFA-620C-4FA6-87E0-A4A980B77438}"/>
              </a:ext>
            </a:extLst>
          </p:cNvPr>
          <p:cNvSpPr/>
          <p:nvPr/>
        </p:nvSpPr>
        <p:spPr>
          <a:xfrm>
            <a:off x="344078" y="1091938"/>
            <a:ext cx="1602556" cy="39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92C850-7979-43F0-8802-A353B3B86F9F}"/>
              </a:ext>
            </a:extLst>
          </p:cNvPr>
          <p:cNvSpPr/>
          <p:nvPr/>
        </p:nvSpPr>
        <p:spPr>
          <a:xfrm>
            <a:off x="344078" y="1640264"/>
            <a:ext cx="1602556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0E44C-CB83-453D-A188-A2EC8A32BA50}"/>
              </a:ext>
            </a:extLst>
          </p:cNvPr>
          <p:cNvSpPr/>
          <p:nvPr/>
        </p:nvSpPr>
        <p:spPr>
          <a:xfrm>
            <a:off x="344078" y="2424260"/>
            <a:ext cx="1602556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 Stuff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C2EA82-71E6-462C-9307-58ED8A6CD4CA}"/>
              </a:ext>
            </a:extLst>
          </p:cNvPr>
          <p:cNvSpPr/>
          <p:nvPr/>
        </p:nvSpPr>
        <p:spPr>
          <a:xfrm>
            <a:off x="344078" y="3208256"/>
            <a:ext cx="1602556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Subtract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4ABCCA-8438-4B58-96B2-15B25E233FE8}"/>
              </a:ext>
            </a:extLst>
          </p:cNvPr>
          <p:cNvSpPr/>
          <p:nvPr/>
        </p:nvSpPr>
        <p:spPr>
          <a:xfrm>
            <a:off x="344078" y="3992252"/>
            <a:ext cx="1602556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Write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F57ACA-0B26-4F15-A98E-CBCBB21D2DB0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145356" y="1487864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721729-0D78-4138-8B25-4BA126914C2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145356" y="227186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A59548-45C4-49B4-B510-DFD3880D0D97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145356" y="3055856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3BB81-0A02-4079-8F8D-90E54616AE8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1145356" y="383985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ylinder 20">
            <a:extLst>
              <a:ext uri="{FF2B5EF4-FFF2-40B4-BE49-F238E27FC236}">
                <a16:creationId xmlns:a16="http://schemas.microsoft.com/office/drawing/2014/main" id="{04F7DBA0-64A3-4B3F-9416-FD8E0AAE5AE9}"/>
              </a:ext>
            </a:extLst>
          </p:cNvPr>
          <p:cNvSpPr/>
          <p:nvPr/>
        </p:nvSpPr>
        <p:spPr>
          <a:xfrm>
            <a:off x="3289955" y="2499674"/>
            <a:ext cx="1244338" cy="4807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Store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C06990-55C9-43BD-A545-22B1C6A0BBD5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1946634" y="1956062"/>
            <a:ext cx="1343321" cy="78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0BC5B7-4679-4043-977E-D16FC5CE16CE}"/>
              </a:ext>
            </a:extLst>
          </p:cNvPr>
          <p:cNvCxnSpPr>
            <a:stCxn id="12" idx="3"/>
            <a:endCxn id="21" idx="2"/>
          </p:cNvCxnSpPr>
          <p:nvPr/>
        </p:nvCxnSpPr>
        <p:spPr>
          <a:xfrm flipV="1">
            <a:off x="1946634" y="2740058"/>
            <a:ext cx="1343321" cy="156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13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490F-F86E-47CC-AFDA-FB2FE0DF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78" y="346684"/>
            <a:ext cx="5220300" cy="683100"/>
          </a:xfrm>
        </p:spPr>
        <p:txBody>
          <a:bodyPr/>
          <a:lstStyle/>
          <a:p>
            <a:r>
              <a:rPr lang="en-GB" dirty="0"/>
              <a:t>Parallel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C5BFA-1F82-4F4B-8972-5C6330FCC3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8EDEFA-620C-4FA6-87E0-A4A980B77438}"/>
              </a:ext>
            </a:extLst>
          </p:cNvPr>
          <p:cNvSpPr/>
          <p:nvPr/>
        </p:nvSpPr>
        <p:spPr>
          <a:xfrm>
            <a:off x="344078" y="1091938"/>
            <a:ext cx="1602556" cy="39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92C850-7979-43F0-8802-A353B3B86F9F}"/>
              </a:ext>
            </a:extLst>
          </p:cNvPr>
          <p:cNvSpPr/>
          <p:nvPr/>
        </p:nvSpPr>
        <p:spPr>
          <a:xfrm>
            <a:off x="344078" y="1640264"/>
            <a:ext cx="1602556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0E44C-CB83-453D-A188-A2EC8A32BA50}"/>
              </a:ext>
            </a:extLst>
          </p:cNvPr>
          <p:cNvSpPr/>
          <p:nvPr/>
        </p:nvSpPr>
        <p:spPr>
          <a:xfrm>
            <a:off x="344078" y="2424260"/>
            <a:ext cx="1602556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 Stuff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C2EA82-71E6-462C-9307-58ED8A6CD4CA}"/>
              </a:ext>
            </a:extLst>
          </p:cNvPr>
          <p:cNvSpPr/>
          <p:nvPr/>
        </p:nvSpPr>
        <p:spPr>
          <a:xfrm>
            <a:off x="344078" y="3208256"/>
            <a:ext cx="1602556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Subtract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4ABCCA-8438-4B58-96B2-15B25E233FE8}"/>
              </a:ext>
            </a:extLst>
          </p:cNvPr>
          <p:cNvSpPr/>
          <p:nvPr/>
        </p:nvSpPr>
        <p:spPr>
          <a:xfrm>
            <a:off x="344078" y="3992252"/>
            <a:ext cx="1602556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Write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F57ACA-0B26-4F15-A98E-CBCBB21D2DB0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145356" y="1487864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721729-0D78-4138-8B25-4BA126914C2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145356" y="227186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A59548-45C4-49B4-B510-DFD3880D0D97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145356" y="3055856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3BB81-0A02-4079-8F8D-90E54616AE8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1145356" y="383985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ylinder 20">
            <a:extLst>
              <a:ext uri="{FF2B5EF4-FFF2-40B4-BE49-F238E27FC236}">
                <a16:creationId xmlns:a16="http://schemas.microsoft.com/office/drawing/2014/main" id="{04F7DBA0-64A3-4B3F-9416-FD8E0AAE5AE9}"/>
              </a:ext>
            </a:extLst>
          </p:cNvPr>
          <p:cNvSpPr/>
          <p:nvPr/>
        </p:nvSpPr>
        <p:spPr>
          <a:xfrm>
            <a:off x="3289955" y="2499674"/>
            <a:ext cx="1244338" cy="4807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Store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C06990-55C9-43BD-A545-22B1C6A0BBD5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1946634" y="1956062"/>
            <a:ext cx="1343321" cy="78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0BC5B7-4679-4043-977E-D16FC5CE16CE}"/>
              </a:ext>
            </a:extLst>
          </p:cNvPr>
          <p:cNvCxnSpPr>
            <a:stCxn id="12" idx="3"/>
            <a:endCxn id="21" idx="2"/>
          </p:cNvCxnSpPr>
          <p:nvPr/>
        </p:nvCxnSpPr>
        <p:spPr>
          <a:xfrm flipV="1">
            <a:off x="1946634" y="2740058"/>
            <a:ext cx="1343321" cy="156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C4CBB0-4A59-405B-9B2F-C3AFACF4A76C}"/>
              </a:ext>
            </a:extLst>
          </p:cNvPr>
          <p:cNvSpPr/>
          <p:nvPr/>
        </p:nvSpPr>
        <p:spPr>
          <a:xfrm>
            <a:off x="5877614" y="1091938"/>
            <a:ext cx="1602556" cy="39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AB1253-701E-4CB0-A7B9-D49353102744}"/>
              </a:ext>
            </a:extLst>
          </p:cNvPr>
          <p:cNvSpPr/>
          <p:nvPr/>
        </p:nvSpPr>
        <p:spPr>
          <a:xfrm>
            <a:off x="5877614" y="1640264"/>
            <a:ext cx="1602556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E0844A-F511-4AAF-AB78-C56314F0D002}"/>
              </a:ext>
            </a:extLst>
          </p:cNvPr>
          <p:cNvSpPr/>
          <p:nvPr/>
        </p:nvSpPr>
        <p:spPr>
          <a:xfrm>
            <a:off x="5877614" y="2424260"/>
            <a:ext cx="1602556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 Stuff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165D1F-2C86-43FB-B3E7-8059F34C1CEC}"/>
              </a:ext>
            </a:extLst>
          </p:cNvPr>
          <p:cNvSpPr/>
          <p:nvPr/>
        </p:nvSpPr>
        <p:spPr>
          <a:xfrm>
            <a:off x="5877614" y="3208256"/>
            <a:ext cx="1602556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Subtract 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AE11DE-F5C5-44E5-BA94-4C29F86E2970}"/>
              </a:ext>
            </a:extLst>
          </p:cNvPr>
          <p:cNvSpPr/>
          <p:nvPr/>
        </p:nvSpPr>
        <p:spPr>
          <a:xfrm>
            <a:off x="5877614" y="3992252"/>
            <a:ext cx="1602556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Write Data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F218F6-58CC-4214-9984-0B70395646D0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6678892" y="1487864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1924E4-5553-4219-B0A2-2F24CF97C192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6678892" y="227186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C785C7-128C-4BDC-A44E-B834E228A675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6678892" y="3055856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DA41A76-95A9-45B3-9654-A5215B950AD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6678892" y="383985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3FEA75-5554-4F53-869B-F743AC755EC2}"/>
              </a:ext>
            </a:extLst>
          </p:cNvPr>
          <p:cNvCxnSpPr>
            <a:cxnSpLocks/>
            <a:stCxn id="32" idx="1"/>
            <a:endCxn id="21" idx="4"/>
          </p:cNvCxnSpPr>
          <p:nvPr/>
        </p:nvCxnSpPr>
        <p:spPr>
          <a:xfrm flipH="1">
            <a:off x="4534293" y="1956062"/>
            <a:ext cx="1343321" cy="78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9D1CBA-DD39-47DE-A42D-0F340C09D7B9}"/>
              </a:ext>
            </a:extLst>
          </p:cNvPr>
          <p:cNvCxnSpPr>
            <a:cxnSpLocks/>
            <a:stCxn id="35" idx="1"/>
            <a:endCxn id="21" idx="4"/>
          </p:cNvCxnSpPr>
          <p:nvPr/>
        </p:nvCxnSpPr>
        <p:spPr>
          <a:xfrm flipH="1" flipV="1">
            <a:off x="4534293" y="2740058"/>
            <a:ext cx="1343321" cy="156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937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490F-F86E-47CC-AFDA-FB2FE0DF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78" y="346684"/>
            <a:ext cx="5220300" cy="683100"/>
          </a:xfrm>
        </p:spPr>
        <p:txBody>
          <a:bodyPr/>
          <a:lstStyle/>
          <a:p>
            <a:r>
              <a:rPr lang="en-GB" dirty="0"/>
              <a:t>Parallel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C5BFA-1F82-4F4B-8972-5C6330FCC3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B4013-BC01-4F4B-B691-24D4EBC28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52" y="1530296"/>
            <a:ext cx="8474695" cy="20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490F-F86E-47CC-AFDA-FB2FE0DF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78" y="346684"/>
            <a:ext cx="5220300" cy="683100"/>
          </a:xfrm>
        </p:spPr>
        <p:txBody>
          <a:bodyPr/>
          <a:lstStyle/>
          <a:p>
            <a:r>
              <a:rPr lang="en-GB" dirty="0"/>
              <a:t>Parallel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C5BFA-1F82-4F4B-8972-5C6330FCC3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D9761-B3CB-4478-8C2E-BBCDE0CA4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52" y="1530296"/>
            <a:ext cx="8474697" cy="20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73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775" y="3282818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Solution</a:t>
            </a:r>
            <a:endParaRPr dirty="0"/>
          </a:p>
        </p:txBody>
      </p:sp>
      <p:sp>
        <p:nvSpPr>
          <p:cNvPr id="7" name="Google Shape;686;p39">
            <a:extLst>
              <a:ext uri="{FF2B5EF4-FFF2-40B4-BE49-F238E27FC236}">
                <a16:creationId xmlns:a16="http://schemas.microsoft.com/office/drawing/2014/main" id="{FD93FD9A-CAB0-4205-8412-127979AEB27D}"/>
              </a:ext>
            </a:extLst>
          </p:cNvPr>
          <p:cNvSpPr/>
          <p:nvPr/>
        </p:nvSpPr>
        <p:spPr>
          <a:xfrm>
            <a:off x="2819351" y="756242"/>
            <a:ext cx="3505248" cy="2180327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Introducing</a:t>
            </a:r>
            <a:endParaRPr dirty="0"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275" name="Google Shape;275;p25"/>
          <p:cNvSpPr/>
          <p:nvPr/>
        </p:nvSpPr>
        <p:spPr>
          <a:xfrm>
            <a:off x="5082747" y="1818079"/>
            <a:ext cx="1815900" cy="18159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5318697" y="2312779"/>
            <a:ext cx="13440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Mutexes</a:t>
            </a:r>
            <a:endParaRPr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5501290" y="598229"/>
            <a:ext cx="1068600" cy="10686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5654217" y="766455"/>
            <a:ext cx="7626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Atomic</a:t>
            </a:r>
            <a:endParaRPr sz="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81" name="Google Shape;281;p25"/>
          <p:cNvSpPr/>
          <p:nvPr/>
        </p:nvSpPr>
        <p:spPr>
          <a:xfrm>
            <a:off x="5456397" y="3785229"/>
            <a:ext cx="1068600" cy="10686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5609324" y="3953455"/>
            <a:ext cx="7626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Allows for queues</a:t>
            </a:r>
            <a:endParaRPr sz="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7050714" y="2189831"/>
            <a:ext cx="1068600" cy="10686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7175933" y="2358056"/>
            <a:ext cx="829768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External to instance</a:t>
            </a:r>
            <a:endParaRPr sz="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" name="Google Shape;281;p25">
            <a:extLst>
              <a:ext uri="{FF2B5EF4-FFF2-40B4-BE49-F238E27FC236}">
                <a16:creationId xmlns:a16="http://schemas.microsoft.com/office/drawing/2014/main" id="{3C0120FB-0C43-4275-B350-83249B257975}"/>
              </a:ext>
            </a:extLst>
          </p:cNvPr>
          <p:cNvSpPr/>
          <p:nvPr/>
        </p:nvSpPr>
        <p:spPr>
          <a:xfrm>
            <a:off x="3862080" y="2189831"/>
            <a:ext cx="1068600" cy="10686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" name="Google Shape;282;p25">
            <a:extLst>
              <a:ext uri="{FF2B5EF4-FFF2-40B4-BE49-F238E27FC236}">
                <a16:creationId xmlns:a16="http://schemas.microsoft.com/office/drawing/2014/main" id="{C8D0AA6E-C4D7-459F-B58B-09A10B32BC8D}"/>
              </a:ext>
            </a:extLst>
          </p:cNvPr>
          <p:cNvSpPr txBox="1"/>
          <p:nvPr/>
        </p:nvSpPr>
        <p:spPr>
          <a:xfrm>
            <a:off x="4015007" y="2358057"/>
            <a:ext cx="7626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Timeouts</a:t>
            </a:r>
            <a:endParaRPr sz="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74136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478</Words>
  <Application>Microsoft Office PowerPoint</Application>
  <PresentationFormat>On-screen Show (16:9)</PresentationFormat>
  <Paragraphs>100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Poppins Light</vt:lpstr>
      <vt:lpstr>Poppins</vt:lpstr>
      <vt:lpstr>Cymbeline template</vt:lpstr>
      <vt:lpstr>Running Simultaneous, Mutually Exclusive Azure Automation Runbooks</vt:lpstr>
      <vt:lpstr>Hello!</vt:lpstr>
      <vt:lpstr>PowerPoint Presentation</vt:lpstr>
      <vt:lpstr>Sequential Process</vt:lpstr>
      <vt:lpstr>Parallel Process</vt:lpstr>
      <vt:lpstr>Parallel Process</vt:lpstr>
      <vt:lpstr>Parallel Process</vt:lpstr>
      <vt:lpstr>A Solution</vt:lpstr>
      <vt:lpstr>Introducing</vt:lpstr>
      <vt:lpstr>Introducing</vt:lpstr>
      <vt:lpstr>Behind the scenes</vt:lpstr>
      <vt:lpstr>Parallel Process</vt:lpstr>
      <vt:lpstr>Demo</vt:lpstr>
      <vt:lpstr>Conclusion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PowerShell and DSC to create Azure Templates</dc:title>
  <dc:creator>Leo D'Arcy</dc:creator>
  <cp:lastModifiedBy>Leo D'Arcy</cp:lastModifiedBy>
  <cp:revision>5</cp:revision>
  <dcterms:modified xsi:type="dcterms:W3CDTF">2018-10-14T00:03:33Z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9885e53-7eb3-43e6-b1d3-a43d954caf4a_Enabled">
    <vt:lpwstr>True</vt:lpwstr>
  </property>
  <property fmtid="{D5CDD505-2E9C-101B-9397-08002B2CF9AE}" pid="3" name="MSIP_Label_59885e53-7eb3-43e6-b1d3-a43d954caf4a_SiteId">
    <vt:lpwstr>9e031fb3-4115-433c-9844-6f34e133e0d2</vt:lpwstr>
  </property>
  <property fmtid="{D5CDD505-2E9C-101B-9397-08002B2CF9AE}" pid="4" name="MSIP_Label_59885e53-7eb3-43e6-b1d3-a43d954caf4a_Owner">
    <vt:lpwstr>leo.darcy@PowerONPlatforms.com</vt:lpwstr>
  </property>
  <property fmtid="{D5CDD505-2E9C-101B-9397-08002B2CF9AE}" pid="5" name="MSIP_Label_59885e53-7eb3-43e6-b1d3-a43d954caf4a_SetDate">
    <vt:lpwstr>2018-08-15T17:03:22.9549517Z</vt:lpwstr>
  </property>
  <property fmtid="{D5CDD505-2E9C-101B-9397-08002B2CF9AE}" pid="6" name="MSIP_Label_59885e53-7eb3-43e6-b1d3-a43d954caf4a_Name">
    <vt:lpwstr>Personal</vt:lpwstr>
  </property>
  <property fmtid="{D5CDD505-2E9C-101B-9397-08002B2CF9AE}" pid="7" name="MSIP_Label_59885e53-7eb3-43e6-b1d3-a43d954caf4a_Application">
    <vt:lpwstr>Microsoft Azure Information Protection</vt:lpwstr>
  </property>
  <property fmtid="{D5CDD505-2E9C-101B-9397-08002B2CF9AE}" pid="8" name="MSIP_Label_59885e53-7eb3-43e6-b1d3-a43d954caf4a_Extended_MSFT_Method">
    <vt:lpwstr>Manual</vt:lpwstr>
  </property>
  <property fmtid="{D5CDD505-2E9C-101B-9397-08002B2CF9AE}" pid="9" name="Sensitivity">
    <vt:lpwstr>Personal</vt:lpwstr>
  </property>
</Properties>
</file>