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16" r:id="rId4"/>
    <p:sldId id="266" r:id="rId5"/>
    <p:sldId id="325" r:id="rId6"/>
    <p:sldId id="319" r:id="rId7"/>
    <p:sldId id="323" r:id="rId8"/>
    <p:sldId id="324" r:id="rId9"/>
    <p:sldId id="320" r:id="rId10"/>
    <p:sldId id="271" r:id="rId11"/>
    <p:sldId id="272" r:id="rId12"/>
    <p:sldId id="273" r:id="rId13"/>
    <p:sldId id="321" r:id="rId14"/>
    <p:sldId id="281" r:id="rId15"/>
    <p:sldId id="307" r:id="rId16"/>
    <p:sldId id="312" r:id="rId17"/>
    <p:sldId id="280" r:id="rId18"/>
    <p:sldId id="313" r:id="rId19"/>
    <p:sldId id="282" r:id="rId20"/>
    <p:sldId id="309" r:id="rId21"/>
    <p:sldId id="322" r:id="rId22"/>
    <p:sldId id="310" r:id="rId23"/>
    <p:sldId id="305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85920"/>
  </p:normalViewPr>
  <p:slideViewPr>
    <p:cSldViewPr snapToGrid="0" snapToObjects="1">
      <p:cViewPr varScale="1">
        <p:scale>
          <a:sx n="108" d="100"/>
          <a:sy n="10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45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68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的应用落地我大致就讲完了，下面我会讲关于</a:t>
            </a: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的优化，那落地这一章节大家有什么问题可以先提出来，我们有一个有奖提问机会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74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6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MVVM</a:t>
            </a:r>
            <a:r>
              <a:rPr kumimoji="1" lang="zh-CN" altLang="en-US" dirty="0"/>
              <a:t>架构</a:t>
            </a:r>
            <a:endParaRPr kumimoji="1" lang="en-US" altLang="zh-CN" dirty="0"/>
          </a:p>
          <a:p>
            <a:r>
              <a:rPr kumimoji="1" lang="en-US" altLang="zh-CN" dirty="0" err="1"/>
              <a:t>Mobx</a:t>
            </a:r>
            <a:r>
              <a:rPr kumimoji="1" lang="zh-CN" altLang="en-US" dirty="0"/>
              <a:t>：响应式编程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949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079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18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4179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Assets:</a:t>
            </a:r>
            <a:r>
              <a:rPr kumimoji="1" lang="zh-CN" altLang="en-US" dirty="0"/>
              <a:t>资源文件</a:t>
            </a:r>
            <a:endParaRPr kumimoji="1" lang="en-US" altLang="zh-CN" dirty="0"/>
          </a:p>
          <a:p>
            <a:r>
              <a:rPr kumimoji="1" lang="en-US" altLang="zh-CN" dirty="0"/>
              <a:t>Components</a:t>
            </a:r>
            <a:r>
              <a:rPr kumimoji="1" lang="zh-CN" altLang="en-US" dirty="0"/>
              <a:t>：一些项目内通用组件</a:t>
            </a:r>
            <a:endParaRPr kumimoji="1" lang="en-US" altLang="zh-CN" dirty="0"/>
          </a:p>
          <a:p>
            <a:r>
              <a:rPr kumimoji="1" lang="en-US" altLang="zh-CN" dirty="0" err="1"/>
              <a:t>Config</a:t>
            </a:r>
            <a:r>
              <a:rPr kumimoji="1" lang="zh-CN" altLang="en-US" dirty="0"/>
              <a:t>：工程配置</a:t>
            </a:r>
            <a:endParaRPr kumimoji="1" lang="en-US" altLang="zh-CN" dirty="0"/>
          </a:p>
          <a:p>
            <a:r>
              <a:rPr kumimoji="1" lang="en-US" altLang="zh-CN" dirty="0"/>
              <a:t>Constants</a:t>
            </a:r>
            <a:r>
              <a:rPr kumimoji="1" lang="zh-CN" altLang="en-US" dirty="0"/>
              <a:t>：工程内统一使用的参数（如图片，色值，字体等）</a:t>
            </a:r>
            <a:endParaRPr kumimoji="1" lang="en-US" altLang="zh-CN" dirty="0"/>
          </a:p>
          <a:p>
            <a:r>
              <a:rPr kumimoji="1" lang="en-US" altLang="zh-CN" dirty="0"/>
              <a:t>Manager</a:t>
            </a:r>
            <a:r>
              <a:rPr kumimoji="1" lang="zh-CN" altLang="en-US" dirty="0">
                <a:sym typeface="Wingdings"/>
              </a:rPr>
              <a:t>：工程管理（如路由管理，</a:t>
            </a:r>
            <a:r>
              <a:rPr kumimoji="1" lang="en-US" altLang="zh-CN" dirty="0">
                <a:sym typeface="Wingdings"/>
              </a:rPr>
              <a:t>app</a:t>
            </a:r>
            <a:r>
              <a:rPr kumimoji="1" lang="zh-CN" altLang="en-US" dirty="0">
                <a:sym typeface="Wingdings"/>
              </a:rPr>
              <a:t>状态管理等，</a:t>
            </a:r>
            <a:r>
              <a:rPr kumimoji="1" lang="en-US" altLang="zh-CN" dirty="0" err="1">
                <a:sym typeface="Wingdings"/>
              </a:rPr>
              <a:t>codepush</a:t>
            </a:r>
            <a:r>
              <a:rPr kumimoji="1" lang="zh-CN" altLang="en-US" dirty="0">
                <a:sym typeface="Wingdings"/>
              </a:rPr>
              <a:t>管理）</a:t>
            </a:r>
            <a:endParaRPr kumimoji="1" lang="en-US" altLang="zh-CN" dirty="0">
              <a:sym typeface="Wingdings"/>
            </a:endParaRPr>
          </a:p>
          <a:p>
            <a:r>
              <a:rPr kumimoji="1" lang="en-US" altLang="zh-CN" dirty="0">
                <a:sym typeface="Wingdings"/>
              </a:rPr>
              <a:t>Network</a:t>
            </a:r>
            <a:r>
              <a:rPr kumimoji="1" lang="zh-CN" altLang="en-US" dirty="0">
                <a:sym typeface="Wingdings"/>
              </a:rPr>
              <a:t>：网络管理</a:t>
            </a:r>
            <a:endParaRPr kumimoji="1" lang="en-US" altLang="zh-CN" dirty="0">
              <a:sym typeface="Wingdings"/>
            </a:endParaRPr>
          </a:p>
          <a:p>
            <a:r>
              <a:rPr kumimoji="1" lang="en-US" altLang="zh-CN" dirty="0">
                <a:sym typeface="Wingdings"/>
              </a:rPr>
              <a:t>Page</a:t>
            </a:r>
            <a:r>
              <a:rPr kumimoji="1" lang="zh-CN" altLang="en-US" dirty="0">
                <a:sym typeface="Wingdings"/>
              </a:rPr>
              <a:t>：页面</a:t>
            </a:r>
            <a:endParaRPr kumimoji="1" lang="en-US" altLang="zh-CN" dirty="0">
              <a:sym typeface="Wingdings"/>
            </a:endParaRPr>
          </a:p>
          <a:p>
            <a:r>
              <a:rPr kumimoji="1" lang="en-US" altLang="zh-CN" dirty="0">
                <a:sym typeface="Wingdings"/>
              </a:rPr>
              <a:t>Store</a:t>
            </a:r>
            <a:r>
              <a:rPr kumimoji="1" lang="zh-CN" altLang="en-US" dirty="0">
                <a:sym typeface="Wingdings"/>
              </a:rPr>
              <a:t>：持久层</a:t>
            </a:r>
            <a:endParaRPr kumimoji="1" lang="en-US" altLang="zh-CN" dirty="0">
              <a:sym typeface="Wingdings"/>
            </a:endParaRPr>
          </a:p>
          <a:p>
            <a:r>
              <a:rPr kumimoji="1" lang="en-US" altLang="zh-CN" dirty="0" err="1">
                <a:sym typeface="Wingdings"/>
              </a:rPr>
              <a:t>Utils</a:t>
            </a:r>
            <a:r>
              <a:rPr kumimoji="1" lang="zh-CN" altLang="en-US" dirty="0">
                <a:sym typeface="Wingdings"/>
              </a:rPr>
              <a:t>：工具方法</a:t>
            </a:r>
            <a:endParaRPr kumimoji="1" lang="en-US" altLang="zh-CN" dirty="0">
              <a:sym typeface="Wingdings"/>
            </a:endParaRPr>
          </a:p>
          <a:p>
            <a:r>
              <a:rPr kumimoji="1" lang="en-US" altLang="zh-CN" dirty="0">
                <a:sym typeface="Wingdings"/>
              </a:rPr>
              <a:t>Vender</a:t>
            </a:r>
            <a:r>
              <a:rPr kumimoji="1" lang="zh-CN" altLang="en-US" dirty="0">
                <a:sym typeface="Wingdings"/>
              </a:rPr>
              <a:t>：第三方工具方法</a:t>
            </a:r>
            <a:endParaRPr kumimoji="1" lang="en-US" altLang="zh-CN" dirty="0">
              <a:sym typeface="Wingdings"/>
            </a:endParaRPr>
          </a:p>
          <a:p>
            <a:r>
              <a:rPr kumimoji="1" lang="en-US" altLang="zh-CN" dirty="0" err="1">
                <a:sym typeface="Wingdings"/>
              </a:rPr>
              <a:t>app.js</a:t>
            </a:r>
            <a:r>
              <a:rPr kumimoji="1" lang="zh-CN" altLang="en-US" dirty="0">
                <a:sym typeface="Wingdings"/>
              </a:rPr>
              <a:t>：入口主文件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539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自由问答时间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76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8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3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67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35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26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经过刚才简单的介绍，大家应该对</a:t>
            </a: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有初步的了解，现在有一个提问的机会，有疑问的话现在可以提出来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如果暂时没有疑问的话，我就来介绍一下我们团队是如何转型的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86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306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71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矩形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矩形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像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5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趣店集团PPT标准模版-标题"/>
          <p:cNvSpPr txBox="1"/>
          <p:nvPr/>
        </p:nvSpPr>
        <p:spPr>
          <a:xfrm>
            <a:off x="-4058" y="3137513"/>
            <a:ext cx="11919287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altLang="zh-CN" dirty="0" err="1" smtClean="0"/>
              <a:t>ReactNative</a:t>
            </a:r>
            <a:r>
              <a:rPr lang="zh-CN" altLang="en-US" dirty="0" smtClean="0"/>
              <a:t>企业级应用落地与优化</a:t>
            </a:r>
            <a:endParaRPr dirty="0"/>
          </a:p>
        </p:txBody>
      </p:sp>
      <p:sp>
        <p:nvSpPr>
          <p:cNvPr id="113" name="日期/部门/演讲者"/>
          <p:cNvSpPr txBox="1"/>
          <p:nvPr/>
        </p:nvSpPr>
        <p:spPr>
          <a:xfrm>
            <a:off x="4673938" y="4478240"/>
            <a:ext cx="25529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大前端</a:t>
            </a:r>
            <a:r>
              <a:rPr lang="en-US" altLang="zh-CN" dirty="0" smtClean="0"/>
              <a:t>/</a:t>
            </a:r>
            <a:r>
              <a:rPr lang="zh-CN" altLang="en-US" dirty="0" smtClean="0"/>
              <a:t>吴盛华</a:t>
            </a:r>
            <a:endParaRPr dirty="0"/>
          </a:p>
        </p:txBody>
      </p:sp>
      <p:pic>
        <p:nvPicPr>
          <p:cNvPr id="11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2936" y="1664589"/>
            <a:ext cx="1654936" cy="1117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44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目录1"/>
          <p:cNvSpPr txBox="1"/>
          <p:nvPr/>
        </p:nvSpPr>
        <p:spPr>
          <a:xfrm>
            <a:off x="539099" y="648429"/>
            <a:ext cx="2964912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sz="2800" dirty="0" smtClean="0"/>
              <a:t>团队如何转型起步</a:t>
            </a:r>
            <a:endParaRPr lang="en-US" altLang="zh-CN" sz="2800" dirty="0"/>
          </a:p>
        </p:txBody>
      </p:sp>
      <p:sp>
        <p:nvSpPr>
          <p:cNvPr id="11" name="项目名称…">
            <a:extLst>
              <a:ext uri="{FF2B5EF4-FFF2-40B4-BE49-F238E27FC236}">
                <a16:creationId xmlns="" xmlns:a16="http://schemas.microsoft.com/office/drawing/2014/main" id="{74D9167D-238D-314F-9A9E-D509E53AFB71}"/>
              </a:ext>
            </a:extLst>
          </p:cNvPr>
          <p:cNvSpPr txBox="1"/>
          <p:nvPr/>
        </p:nvSpPr>
        <p:spPr>
          <a:xfrm>
            <a:off x="413856" y="2351093"/>
            <a:ext cx="8959007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3200" dirty="0" smtClean="0"/>
              <a:t>团队</a:t>
            </a:r>
            <a:r>
              <a:rPr kumimoji="1" lang="zh-CN" altLang="en-US" sz="3200" dirty="0"/>
              <a:t>原始技术</a:t>
            </a:r>
            <a:r>
              <a:rPr kumimoji="1" lang="zh-CN" altLang="en-US" sz="3200" dirty="0" smtClean="0"/>
              <a:t>积累</a:t>
            </a:r>
            <a:endParaRPr kumimoji="1" lang="en-US" altLang="zh-CN" sz="3200" dirty="0" smtClean="0"/>
          </a:p>
          <a:p>
            <a:pPr marL="457200" indent="-457200">
              <a:buFontTx/>
              <a:buChar char="-"/>
            </a:pPr>
            <a:endParaRPr kumimoji="1" lang="en-US" altLang="zh-CN" sz="3200" dirty="0" smtClean="0"/>
          </a:p>
          <a:p>
            <a:pPr marL="457200" indent="-457200">
              <a:buFontTx/>
              <a:buChar char="-"/>
            </a:pPr>
            <a:r>
              <a:rPr kumimoji="1" lang="zh-CN" altLang="en-US" sz="3200" dirty="0" smtClean="0"/>
              <a:t>新业务接入</a:t>
            </a:r>
            <a:endParaRPr kumimoji="1" lang="zh-CN" altLang="en-US" sz="3200" dirty="0"/>
          </a:p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kumimoji="1" lang="en-US" altLang="zh-CN" sz="3200" dirty="0"/>
          </a:p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53213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44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目录1"/>
          <p:cNvSpPr txBox="1"/>
          <p:nvPr/>
        </p:nvSpPr>
        <p:spPr>
          <a:xfrm>
            <a:off x="539099" y="648429"/>
            <a:ext cx="641136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kumimoji="1" lang="zh-CN" altLang="en-US" sz="2800" dirty="0" smtClean="0"/>
              <a:t>如何保证</a:t>
            </a:r>
            <a:r>
              <a:rPr kumimoji="1" lang="zh-CN" altLang="en-US" sz="2800" dirty="0"/>
              <a:t>原项目稳定性与正常开发节奏</a:t>
            </a:r>
            <a:endParaRPr kumimoji="1" lang="en-US" altLang="zh-CN" sz="2800" dirty="0"/>
          </a:p>
        </p:txBody>
      </p:sp>
      <p:sp>
        <p:nvSpPr>
          <p:cNvPr id="11" name="项目名称…">
            <a:extLst>
              <a:ext uri="{FF2B5EF4-FFF2-40B4-BE49-F238E27FC236}">
                <a16:creationId xmlns="" xmlns:a16="http://schemas.microsoft.com/office/drawing/2014/main" id="{74D9167D-238D-314F-9A9E-D509E53AFB71}"/>
              </a:ext>
            </a:extLst>
          </p:cNvPr>
          <p:cNvSpPr txBox="1"/>
          <p:nvPr/>
        </p:nvSpPr>
        <p:spPr>
          <a:xfrm>
            <a:off x="615299" y="2330052"/>
            <a:ext cx="553996" cy="1414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kumimoji="1" lang="zh-CN" altLang="en-US" dirty="0"/>
          </a:p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kumimoji="1" lang="en-US" altLang="zh-CN" dirty="0"/>
          </a:p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B00AB386-0525-5D4A-BDD7-5913EA903D01}"/>
              </a:ext>
            </a:extLst>
          </p:cNvPr>
          <p:cNvSpPr txBox="1"/>
          <p:nvPr/>
        </p:nvSpPr>
        <p:spPr>
          <a:xfrm>
            <a:off x="539098" y="2011680"/>
            <a:ext cx="6020727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1" lang="en-US" altLang="zh-CN" sz="3200" dirty="0"/>
              <a:t>-</a:t>
            </a:r>
            <a:r>
              <a:rPr kumimoji="1" lang="zh-CN" altLang="en-US" sz="3200" dirty="0"/>
              <a:t> </a:t>
            </a:r>
            <a:r>
              <a:rPr kumimoji="1" lang="zh-CN" altLang="en-US" sz="3200" dirty="0" smtClean="0"/>
              <a:t> 提前</a:t>
            </a:r>
            <a:r>
              <a:rPr kumimoji="1" lang="zh-CN" altLang="en-US" sz="3200" dirty="0"/>
              <a:t>梳理业务文档</a:t>
            </a:r>
            <a:endParaRPr kumimoji="1" lang="en-US" altLang="zh-CN" sz="3200" dirty="0"/>
          </a:p>
          <a:p>
            <a:pPr marL="342900" indent="-342900">
              <a:buFontTx/>
              <a:buChar char="-"/>
            </a:pPr>
            <a:endParaRPr kumimoji="1" lang="zh-CN" altLang="en-US" sz="3200" dirty="0"/>
          </a:p>
          <a:p>
            <a:pPr marL="457200" indent="-457200">
              <a:buFontTx/>
              <a:buChar char="-"/>
            </a:pPr>
            <a:r>
              <a:rPr kumimoji="1" lang="zh-CN" altLang="en-US" sz="3200" dirty="0" smtClean="0"/>
              <a:t>预研</a:t>
            </a:r>
            <a:r>
              <a:rPr kumimoji="1" lang="zh-CN" altLang="en-US" sz="3200" dirty="0"/>
              <a:t>小组</a:t>
            </a:r>
            <a:r>
              <a:rPr kumimoji="1" lang="en-US" altLang="zh-CN" sz="3200" dirty="0"/>
              <a:t>+</a:t>
            </a:r>
            <a:r>
              <a:rPr kumimoji="1" lang="zh-CN" altLang="en-US" sz="3200" dirty="0"/>
              <a:t>分享</a:t>
            </a:r>
            <a:r>
              <a:rPr kumimoji="1" lang="en-US" altLang="zh-CN" sz="3200" dirty="0"/>
              <a:t>+</a:t>
            </a:r>
            <a:r>
              <a:rPr kumimoji="1" lang="zh-CN" altLang="en-US" sz="3200" dirty="0" smtClean="0"/>
              <a:t>轮岗</a:t>
            </a:r>
            <a:endParaRPr kumimoji="1" lang="en-US" altLang="zh-CN" sz="3200" dirty="0" smtClean="0"/>
          </a:p>
          <a:p>
            <a:pPr marL="457200" indent="-457200">
              <a:buFontTx/>
              <a:buChar char="-"/>
            </a:pPr>
            <a:endParaRPr kumimoji="1" lang="en-US" altLang="zh-CN" sz="3200" dirty="0"/>
          </a:p>
          <a:p>
            <a:pPr marL="457200" indent="-457200">
              <a:buFontTx/>
              <a:buChar char="-"/>
            </a:pPr>
            <a:r>
              <a:rPr kumimoji="1" lang="zh-CN" altLang="en-US" sz="3200" dirty="0" smtClean="0"/>
              <a:t>新方案完整降级方案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4482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44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目录1"/>
          <p:cNvSpPr txBox="1"/>
          <p:nvPr/>
        </p:nvSpPr>
        <p:spPr>
          <a:xfrm>
            <a:off x="539099" y="648429"/>
            <a:ext cx="6897079" cy="665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kumimoji="1" lang="zh-CN" altLang="en-US" sz="2800"/>
              <a:t>怎么解决 </a:t>
            </a:r>
            <a:r>
              <a:rPr kumimoji="1" lang="en-US" altLang="zh-CN" sz="2800"/>
              <a:t>ReactNative </a:t>
            </a:r>
            <a:r>
              <a:rPr kumimoji="1" lang="zh-CN" altLang="en-US" sz="2800"/>
              <a:t>功能限制与性能缺陷</a:t>
            </a:r>
            <a:endParaRPr kumimoji="1" lang="zh-CN" altLang="en-US" sz="2800" dirty="0"/>
          </a:p>
        </p:txBody>
      </p:sp>
      <p:sp>
        <p:nvSpPr>
          <p:cNvPr id="11" name="项目名称…">
            <a:extLst>
              <a:ext uri="{FF2B5EF4-FFF2-40B4-BE49-F238E27FC236}">
                <a16:creationId xmlns="" xmlns:a16="http://schemas.microsoft.com/office/drawing/2014/main" id="{74D9167D-238D-314F-9A9E-D509E53AFB71}"/>
              </a:ext>
            </a:extLst>
          </p:cNvPr>
          <p:cNvSpPr txBox="1"/>
          <p:nvPr/>
        </p:nvSpPr>
        <p:spPr>
          <a:xfrm>
            <a:off x="615299" y="2330052"/>
            <a:ext cx="553996" cy="1414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kumimoji="1" lang="zh-CN" altLang="en-US" dirty="0"/>
          </a:p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kumimoji="1" lang="en-US" altLang="zh-CN" dirty="0"/>
          </a:p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B00AB386-0525-5D4A-BDD7-5913EA903D01}"/>
              </a:ext>
            </a:extLst>
          </p:cNvPr>
          <p:cNvSpPr txBox="1"/>
          <p:nvPr/>
        </p:nvSpPr>
        <p:spPr>
          <a:xfrm>
            <a:off x="413856" y="2330052"/>
            <a:ext cx="9519301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kumimoji="1" lang="en-US" altLang="zh-CN" sz="3200" dirty="0"/>
          </a:p>
          <a:p>
            <a:pPr marL="457200" indent="-457200">
              <a:buFontTx/>
              <a:buChar char="-"/>
            </a:pPr>
            <a:r>
              <a:rPr kumimoji="1" lang="zh-CN" altLang="en-US" sz="3200" dirty="0" smtClean="0"/>
              <a:t>架构</a:t>
            </a:r>
            <a:r>
              <a:rPr kumimoji="1" lang="zh-CN" altLang="en-US" sz="3200" dirty="0"/>
              <a:t>优化</a:t>
            </a:r>
            <a:r>
              <a:rPr kumimoji="1" lang="en-US" altLang="zh-CN" sz="3200" dirty="0"/>
              <a:t>+</a:t>
            </a:r>
            <a:r>
              <a:rPr kumimoji="1" lang="zh-CN" altLang="en-US" sz="3200" dirty="0"/>
              <a:t>组件</a:t>
            </a:r>
            <a:r>
              <a:rPr kumimoji="1" lang="zh-CN" altLang="en-US" sz="3200" dirty="0" smtClean="0"/>
              <a:t>封装</a:t>
            </a:r>
            <a:endParaRPr kumimoji="1" lang="en-US" altLang="zh-CN" sz="3200" dirty="0" smtClean="0"/>
          </a:p>
          <a:p>
            <a:pPr marL="457200" indent="-457200">
              <a:buFontTx/>
              <a:buChar char="-"/>
            </a:pPr>
            <a:endParaRPr kumimoji="1" lang="en-US" altLang="zh-CN" sz="3200" dirty="0" smtClean="0"/>
          </a:p>
          <a:p>
            <a:pPr marL="457200" indent="-457200">
              <a:buFontTx/>
              <a:buChar char="-"/>
            </a:pPr>
            <a:r>
              <a:rPr kumimoji="1" lang="zh-CN" altLang="en-US" sz="3200" dirty="0" smtClean="0"/>
              <a:t>定制化</a:t>
            </a:r>
            <a:endParaRPr kumimoji="1" lang="zh-CN" altLang="en-US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1803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目录1"/>
          <p:cNvSpPr txBox="1"/>
          <p:nvPr/>
        </p:nvSpPr>
        <p:spPr>
          <a:xfrm>
            <a:off x="2097010" y="1935379"/>
            <a:ext cx="224676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基础架构优化</a:t>
            </a:r>
            <a:endParaRPr lang="en-US" altLang="zh-CN" dirty="0"/>
          </a:p>
        </p:txBody>
      </p:sp>
      <p:sp>
        <p:nvSpPr>
          <p:cNvPr id="119" name="形状"/>
          <p:cNvSpPr/>
          <p:nvPr/>
        </p:nvSpPr>
        <p:spPr>
          <a:xfrm>
            <a:off x="1609940" y="2008186"/>
            <a:ext cx="377607" cy="37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291" y="10800"/>
                </a:moveTo>
                <a:cubicBezTo>
                  <a:pt x="5291" y="13842"/>
                  <a:pt x="7758" y="16309"/>
                  <a:pt x="10800" y="16309"/>
                </a:cubicBezTo>
                <a:cubicBezTo>
                  <a:pt x="13842" y="16309"/>
                  <a:pt x="16309" y="13842"/>
                  <a:pt x="16309" y="10800"/>
                </a:cubicBezTo>
                <a:cubicBezTo>
                  <a:pt x="16309" y="7758"/>
                  <a:pt x="13842" y="5291"/>
                  <a:pt x="10800" y="5291"/>
                </a:cubicBezTo>
                <a:cubicBezTo>
                  <a:pt x="7758" y="5291"/>
                  <a:pt x="5291" y="7758"/>
                  <a:pt x="5291" y="10800"/>
                </a:cubicBezTo>
                <a:close/>
              </a:path>
            </a:pathLst>
          </a:cu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12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2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矩形"/>
          <p:cNvSpPr/>
          <p:nvPr/>
        </p:nvSpPr>
        <p:spPr>
          <a:xfrm>
            <a:off x="337281" y="404632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目录1"/>
          <p:cNvSpPr txBox="1"/>
          <p:nvPr/>
        </p:nvSpPr>
        <p:spPr>
          <a:xfrm>
            <a:off x="395584" y="574185"/>
            <a:ext cx="309475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altLang="zh-CN" dirty="0" err="1"/>
              <a:t>ReactNative</a:t>
            </a:r>
            <a:r>
              <a:rPr lang="zh-CN" altLang="en-US" dirty="0" smtClean="0"/>
              <a:t>的优化</a:t>
            </a:r>
            <a:endParaRPr lang="en-US" altLang="zh-CN" dirty="0"/>
          </a:p>
        </p:txBody>
      </p:sp>
      <p:sp>
        <p:nvSpPr>
          <p:cNvPr id="10" name="目录1"/>
          <p:cNvSpPr txBox="1"/>
          <p:nvPr/>
        </p:nvSpPr>
        <p:spPr>
          <a:xfrm>
            <a:off x="2097010" y="2860441"/>
            <a:ext cx="2498439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组件化</a:t>
            </a:r>
            <a:r>
              <a:rPr lang="en-US" altLang="zh-CN" dirty="0"/>
              <a:t>+</a:t>
            </a:r>
            <a:r>
              <a:rPr lang="zh-CN" altLang="en-US" dirty="0"/>
              <a:t>脚手架</a:t>
            </a:r>
            <a:endParaRPr lang="en-US" altLang="zh-CN" dirty="0"/>
          </a:p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lang="en-US" altLang="zh-CN" dirty="0"/>
          </a:p>
        </p:txBody>
      </p:sp>
      <p:sp>
        <p:nvSpPr>
          <p:cNvPr id="11" name="形状"/>
          <p:cNvSpPr/>
          <p:nvPr/>
        </p:nvSpPr>
        <p:spPr>
          <a:xfrm>
            <a:off x="1609940" y="2955020"/>
            <a:ext cx="377607" cy="37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291" y="10800"/>
                </a:moveTo>
                <a:cubicBezTo>
                  <a:pt x="5291" y="13842"/>
                  <a:pt x="7758" y="16309"/>
                  <a:pt x="10800" y="16309"/>
                </a:cubicBezTo>
                <a:cubicBezTo>
                  <a:pt x="13842" y="16309"/>
                  <a:pt x="16309" y="13842"/>
                  <a:pt x="16309" y="10800"/>
                </a:cubicBezTo>
                <a:cubicBezTo>
                  <a:pt x="16309" y="7758"/>
                  <a:pt x="13842" y="5291"/>
                  <a:pt x="10800" y="5291"/>
                </a:cubicBezTo>
                <a:cubicBezTo>
                  <a:pt x="7758" y="5291"/>
                  <a:pt x="5291" y="7758"/>
                  <a:pt x="5291" y="10800"/>
                </a:cubicBezTo>
                <a:close/>
              </a:path>
            </a:pathLst>
          </a:cu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" name="目录1"/>
          <p:cNvSpPr txBox="1"/>
          <p:nvPr/>
        </p:nvSpPr>
        <p:spPr>
          <a:xfrm>
            <a:off x="2097010" y="3623661"/>
            <a:ext cx="1169549" cy="65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lvl="0" indent="-457200" hangingPunct="1">
              <a:lnSpc>
                <a:spcPct val="150000"/>
              </a:lnSpc>
              <a:buSzPct val="100000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kumimoji="1" lang="zh-CN" altLang="en-US" sz="2800" dirty="0" smtClean="0"/>
              <a:t>定制化</a:t>
            </a:r>
            <a:endParaRPr kumimoji="1" lang="zh-CN" altLang="en-US" sz="2800" dirty="0"/>
          </a:p>
        </p:txBody>
      </p:sp>
      <p:sp>
        <p:nvSpPr>
          <p:cNvPr id="13" name="形状"/>
          <p:cNvSpPr/>
          <p:nvPr/>
        </p:nvSpPr>
        <p:spPr>
          <a:xfrm>
            <a:off x="1609940" y="3815250"/>
            <a:ext cx="377607" cy="37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291" y="10800"/>
                </a:moveTo>
                <a:cubicBezTo>
                  <a:pt x="5291" y="13842"/>
                  <a:pt x="7758" y="16309"/>
                  <a:pt x="10800" y="16309"/>
                </a:cubicBezTo>
                <a:cubicBezTo>
                  <a:pt x="13842" y="16309"/>
                  <a:pt x="16309" y="13842"/>
                  <a:pt x="16309" y="10800"/>
                </a:cubicBezTo>
                <a:cubicBezTo>
                  <a:pt x="16309" y="7758"/>
                  <a:pt x="13842" y="5291"/>
                  <a:pt x="10800" y="5291"/>
                </a:cubicBezTo>
                <a:cubicBezTo>
                  <a:pt x="7758" y="5291"/>
                  <a:pt x="5291" y="7758"/>
                  <a:pt x="5291" y="10800"/>
                </a:cubicBezTo>
                <a:close/>
              </a:path>
            </a:pathLst>
          </a:cu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284499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44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PPT模版主标题"/>
          <p:cNvSpPr txBox="1"/>
          <p:nvPr/>
        </p:nvSpPr>
        <p:spPr>
          <a:xfrm>
            <a:off x="615299" y="277898"/>
            <a:ext cx="132343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6A6A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基础架构</a:t>
            </a:r>
            <a:endParaRPr lang="en-US" altLang="zh-CN" dirty="0"/>
          </a:p>
          <a:p>
            <a:pPr>
              <a:defRPr sz="2400">
                <a:solidFill>
                  <a:srgbClr val="A6A6A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lang="en-US" altLang="zh-CN" dirty="0"/>
          </a:p>
        </p:txBody>
      </p:sp>
      <p:sp>
        <p:nvSpPr>
          <p:cNvPr id="147" name="目录1"/>
          <p:cNvSpPr txBox="1"/>
          <p:nvPr/>
        </p:nvSpPr>
        <p:spPr>
          <a:xfrm>
            <a:off x="539099" y="648429"/>
            <a:ext cx="9239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/>
          </a:p>
        </p:txBody>
      </p:sp>
      <p:sp>
        <p:nvSpPr>
          <p:cNvPr id="148" name="项目名称"/>
          <p:cNvSpPr txBox="1"/>
          <p:nvPr/>
        </p:nvSpPr>
        <p:spPr>
          <a:xfrm>
            <a:off x="615299" y="1467312"/>
            <a:ext cx="1727394" cy="581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EB512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1" lang="en-US" altLang="zh-CN" dirty="0"/>
              <a:t>MVVM</a:t>
            </a:r>
            <a:r>
              <a:rPr kumimoji="1" lang="zh-CN" altLang="en-US" dirty="0"/>
              <a:t>架构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611186" y="2159366"/>
            <a:ext cx="84548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Arial" charset="0"/>
              </a:rPr>
              <a:t>Page</a:t>
            </a: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：展示</a:t>
            </a:r>
            <a:r>
              <a:rPr lang="en-US" altLang="zh-CN" sz="2400" dirty="0">
                <a:solidFill>
                  <a:srgbClr val="333333"/>
                </a:solidFill>
                <a:latin typeface="Arial" charset="0"/>
              </a:rPr>
              <a:t>view</a:t>
            </a: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，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用于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页面渲染</a:t>
            </a:r>
            <a:endParaRPr lang="en-US" altLang="zh-CN" sz="2400" dirty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Arial" charset="0"/>
              </a:rPr>
              <a:t>Model: </a:t>
            </a: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数据</a:t>
            </a:r>
            <a:endParaRPr lang="en-US" altLang="zh-CN" sz="2400" dirty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endParaRPr lang="zh-CN" altLang="en-US" sz="2400" dirty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Arial" charset="0"/>
              </a:rPr>
              <a:t>ViewModel</a:t>
            </a:r>
            <a:r>
              <a:rPr lang="en-US" altLang="zh-CN" sz="2400" dirty="0">
                <a:solidFill>
                  <a:srgbClr val="333333"/>
                </a:solidFill>
                <a:latin typeface="Arial" charset="0"/>
              </a:rPr>
              <a:t>: </a:t>
            </a: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数据绑定，主要用来处理数据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，修改</a:t>
            </a: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数据等</a:t>
            </a:r>
            <a:endParaRPr lang="en-US" altLang="zh-CN" sz="2400" dirty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endParaRPr lang="zh-CN" altLang="en-US" sz="2400" dirty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Arial" charset="0"/>
              </a:rPr>
              <a:t>style:</a:t>
            </a: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页面样式，数据和页面的绑定响应依靠的是</a:t>
            </a:r>
            <a:r>
              <a:rPr lang="en-US" altLang="zh-CN" sz="2400" dirty="0" err="1" smtClean="0">
                <a:solidFill>
                  <a:srgbClr val="333333"/>
                </a:solidFill>
                <a:latin typeface="Arial" charset="0"/>
              </a:rPr>
              <a:t>mobx</a:t>
            </a:r>
            <a:endParaRPr lang="en-US" altLang="zh-CN" sz="24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endParaRPr lang="en-US" altLang="zh-CN" sz="24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Service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：用户数据服务，主要用户数据获取</a:t>
            </a:r>
            <a:endParaRPr lang="en-US" altLang="zh-CN" sz="2400" dirty="0" err="1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654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这里是正文，请填写正文，没有可不写。"/>
          <p:cNvSpPr txBox="1"/>
          <p:nvPr/>
        </p:nvSpPr>
        <p:spPr>
          <a:xfrm>
            <a:off x="598004" y="1726848"/>
            <a:ext cx="8287811" cy="4647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en-US" dirty="0"/>
              <a:t>基于</a:t>
            </a:r>
            <a:r>
              <a:rPr lang="en-US" altLang="zh-CN" dirty="0" err="1"/>
              <a:t>mobx</a:t>
            </a:r>
            <a:r>
              <a:rPr lang="zh-CN" altLang="en-US" dirty="0"/>
              <a:t>的</a:t>
            </a:r>
            <a:r>
              <a:rPr lang="en-US" altLang="zh-CN" dirty="0"/>
              <a:t>MVVM</a:t>
            </a:r>
            <a:r>
              <a:rPr lang="zh-CN" altLang="en-US" dirty="0"/>
              <a:t>实现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页面目录结构：</a:t>
            </a:r>
            <a:endParaRPr lang="en-US" dirty="0"/>
          </a:p>
          <a:p>
            <a:r>
              <a:rPr lang="en-US" altLang="zh-CN" dirty="0">
                <a:solidFill>
                  <a:schemeClr val="accent5"/>
                </a:solidFill>
                <a:cs typeface="+mn-cs"/>
              </a:rPr>
              <a:t>test</a:t>
            </a:r>
          </a:p>
          <a:p>
            <a:r>
              <a:rPr lang="en-US" altLang="zh-CN" dirty="0">
                <a:solidFill>
                  <a:schemeClr val="accent5"/>
                </a:solidFill>
                <a:cs typeface="+mn-cs"/>
              </a:rPr>
              <a:t>├── </a:t>
            </a:r>
            <a:r>
              <a:rPr lang="en-US" altLang="zh-CN" dirty="0" err="1">
                <a:solidFill>
                  <a:schemeClr val="accent5"/>
                </a:solidFill>
                <a:cs typeface="+mn-cs"/>
              </a:rPr>
              <a:t>index.js</a:t>
            </a:r>
            <a:r>
              <a:rPr lang="en-US" altLang="zh-CN" dirty="0">
                <a:solidFill>
                  <a:schemeClr val="accent5"/>
                </a:solidFill>
                <a:cs typeface="+mn-cs"/>
              </a:rPr>
              <a:t>    (</a:t>
            </a:r>
            <a:r>
              <a:rPr lang="zh-CN" altLang="en-US" dirty="0">
                <a:solidFill>
                  <a:schemeClr val="accent5"/>
                </a:solidFill>
                <a:cs typeface="+mn-cs"/>
              </a:rPr>
              <a:t>页面组件绘制</a:t>
            </a:r>
            <a:r>
              <a:rPr lang="en-US" altLang="zh-CN" dirty="0">
                <a:solidFill>
                  <a:schemeClr val="accent5"/>
                </a:solidFill>
                <a:cs typeface="+mn-cs"/>
              </a:rPr>
              <a:t>)</a:t>
            </a:r>
            <a:r>
              <a:rPr lang="zh-CN" altLang="en-US" dirty="0">
                <a:solidFill>
                  <a:schemeClr val="accent5"/>
                </a:solidFill>
                <a:cs typeface="+mn-cs"/>
              </a:rPr>
              <a:t> </a:t>
            </a:r>
            <a:r>
              <a:rPr lang="en-US" altLang="zh-CN" dirty="0">
                <a:solidFill>
                  <a:schemeClr val="accent5"/>
                </a:solidFill>
                <a:cs typeface="+mn-cs"/>
              </a:rPr>
              <a:t>[@observer]</a:t>
            </a:r>
          </a:p>
          <a:p>
            <a:r>
              <a:rPr lang="en-US" altLang="zh-CN" dirty="0">
                <a:solidFill>
                  <a:schemeClr val="accent5"/>
                </a:solidFill>
                <a:cs typeface="+mn-cs"/>
              </a:rPr>
              <a:t>├── </a:t>
            </a:r>
            <a:r>
              <a:rPr lang="en-US" altLang="zh-CN" dirty="0" err="1">
                <a:solidFill>
                  <a:schemeClr val="accent5"/>
                </a:solidFill>
                <a:cs typeface="+mn-cs"/>
              </a:rPr>
              <a:t>model.js</a:t>
            </a:r>
            <a:r>
              <a:rPr lang="zh-CN" altLang="en-US" dirty="0">
                <a:solidFill>
                  <a:schemeClr val="accent5"/>
                </a:solidFill>
                <a:cs typeface="+mn-cs"/>
              </a:rPr>
              <a:t>（数据组织）</a:t>
            </a:r>
            <a:r>
              <a:rPr lang="en-US" altLang="zh-CN" dirty="0">
                <a:solidFill>
                  <a:schemeClr val="accent5"/>
                </a:solidFill>
                <a:cs typeface="+mn-cs"/>
              </a:rPr>
              <a:t>[@observable, @computed]</a:t>
            </a:r>
          </a:p>
          <a:p>
            <a:r>
              <a:rPr lang="en-US" altLang="zh-CN" dirty="0">
                <a:solidFill>
                  <a:schemeClr val="accent5"/>
                </a:solidFill>
                <a:cs typeface="+mn-cs"/>
              </a:rPr>
              <a:t>├── </a:t>
            </a:r>
            <a:r>
              <a:rPr lang="en-US" altLang="zh-CN" dirty="0" err="1">
                <a:solidFill>
                  <a:schemeClr val="accent5"/>
                </a:solidFill>
                <a:cs typeface="+mn-cs"/>
              </a:rPr>
              <a:t>styles.js</a:t>
            </a:r>
            <a:r>
              <a:rPr lang="zh-CN" altLang="en-US" dirty="0">
                <a:solidFill>
                  <a:schemeClr val="accent5"/>
                </a:solidFill>
                <a:cs typeface="+mn-cs"/>
              </a:rPr>
              <a:t>   （样式</a:t>
            </a:r>
            <a:r>
              <a:rPr lang="zh-CN" altLang="en-US" dirty="0" smtClean="0">
                <a:solidFill>
                  <a:schemeClr val="accent5"/>
                </a:solidFill>
                <a:cs typeface="+mn-cs"/>
              </a:rPr>
              <a:t>）</a:t>
            </a:r>
            <a:endParaRPr lang="en-US" altLang="zh-CN" dirty="0" smtClean="0">
              <a:solidFill>
                <a:schemeClr val="accent5"/>
              </a:solidFill>
              <a:cs typeface="+mn-cs"/>
            </a:endParaRPr>
          </a:p>
          <a:p>
            <a:r>
              <a:rPr lang="en-US" altLang="zh-CN" sz="3200" dirty="0">
                <a:solidFill>
                  <a:schemeClr val="accent5"/>
                </a:solidFill>
              </a:rPr>
              <a:t>├── </a:t>
            </a:r>
            <a:r>
              <a:rPr lang="en-US" altLang="zh-CN" sz="3200" dirty="0" err="1" smtClean="0">
                <a:solidFill>
                  <a:schemeClr val="accent5"/>
                </a:solidFill>
              </a:rPr>
              <a:t>service.js</a:t>
            </a:r>
            <a:r>
              <a:rPr lang="en-US" altLang="zh-CN" sz="3200" dirty="0" smtClean="0">
                <a:solidFill>
                  <a:schemeClr val="accent5"/>
                </a:solidFill>
              </a:rPr>
              <a:t>(</a:t>
            </a:r>
            <a:r>
              <a:rPr lang="zh-CN" altLang="en-US" sz="3200" dirty="0" smtClean="0">
                <a:solidFill>
                  <a:schemeClr val="accent5"/>
                </a:solidFill>
              </a:rPr>
              <a:t>服务层</a:t>
            </a:r>
            <a:r>
              <a:rPr lang="en-US" altLang="zh-CN" sz="3200" dirty="0" smtClean="0">
                <a:solidFill>
                  <a:schemeClr val="accent5"/>
                </a:solidFill>
              </a:rPr>
              <a:t>)</a:t>
            </a:r>
            <a:r>
              <a:rPr lang="en-US" altLang="zh-CN" dirty="0">
                <a:solidFill>
                  <a:schemeClr val="accent5"/>
                </a:solidFill>
                <a:cs typeface="+mn-cs"/>
              </a:rPr>
              <a:t>	</a:t>
            </a:r>
          </a:p>
          <a:p>
            <a:r>
              <a:rPr lang="en-US" altLang="zh-CN" dirty="0">
                <a:solidFill>
                  <a:schemeClr val="accent5"/>
                </a:solidFill>
                <a:cs typeface="+mn-cs"/>
              </a:rPr>
              <a:t>└── </a:t>
            </a:r>
            <a:r>
              <a:rPr lang="en-US" altLang="zh-CN" dirty="0" err="1">
                <a:solidFill>
                  <a:schemeClr val="accent5"/>
                </a:solidFill>
                <a:cs typeface="+mn-cs"/>
              </a:rPr>
              <a:t>viewModel.js</a:t>
            </a:r>
            <a:r>
              <a:rPr lang="zh-CN" altLang="en-US" dirty="0">
                <a:solidFill>
                  <a:schemeClr val="accent5"/>
                </a:solidFill>
                <a:cs typeface="+mn-cs"/>
              </a:rPr>
              <a:t>   （数据操作）</a:t>
            </a:r>
            <a:r>
              <a:rPr lang="en-US" altLang="zh-CN" dirty="0">
                <a:solidFill>
                  <a:schemeClr val="accent5"/>
                </a:solidFill>
                <a:cs typeface="+mn-cs"/>
              </a:rPr>
              <a:t>[@action</a:t>
            </a:r>
            <a:r>
              <a:rPr lang="en-US" altLang="zh-CN" dirty="0" smtClean="0">
                <a:solidFill>
                  <a:schemeClr val="accent5"/>
                </a:solidFill>
                <a:cs typeface="+mn-cs"/>
              </a:rPr>
              <a:t>]</a:t>
            </a:r>
          </a:p>
          <a:p>
            <a:endParaRPr lang="en-US" altLang="zh-CN" dirty="0">
              <a:solidFill>
                <a:schemeClr val="accent5"/>
              </a:solidFill>
              <a:cs typeface="+mn-cs"/>
            </a:endParaRPr>
          </a:p>
          <a:p>
            <a:endParaRPr lang="en-US" dirty="0"/>
          </a:p>
          <a:p>
            <a:endParaRPr dirty="0"/>
          </a:p>
        </p:txBody>
      </p:sp>
      <p:pic>
        <p:nvPicPr>
          <p:cNvPr id="13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3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PPT模版主标题"/>
          <p:cNvSpPr txBox="1"/>
          <p:nvPr/>
        </p:nvSpPr>
        <p:spPr>
          <a:xfrm>
            <a:off x="615299" y="277898"/>
            <a:ext cx="132343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6A6A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基础架构</a:t>
            </a:r>
            <a:endParaRPr lang="en-US" altLang="zh-CN" dirty="0"/>
          </a:p>
          <a:p>
            <a:pPr>
              <a:defRPr sz="2400">
                <a:solidFill>
                  <a:srgbClr val="A6A6A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lang="zh-CN" altLang="en-US" dirty="0"/>
          </a:p>
        </p:txBody>
      </p:sp>
      <p:sp>
        <p:nvSpPr>
          <p:cNvPr id="138" name="目录1"/>
          <p:cNvSpPr txBox="1"/>
          <p:nvPr/>
        </p:nvSpPr>
        <p:spPr>
          <a:xfrm>
            <a:off x="539099" y="648429"/>
            <a:ext cx="695799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altLang="zh-CN" sz="4000" dirty="0"/>
              <a:t>MVVM</a:t>
            </a:r>
            <a:r>
              <a:rPr lang="zh-CN" altLang="en-US" sz="4000" dirty="0"/>
              <a:t>状态框架实现（</a:t>
            </a:r>
            <a:r>
              <a:rPr lang="en-US" altLang="zh-CN" sz="4000" dirty="0" err="1" smtClean="0"/>
              <a:t>mobx</a:t>
            </a:r>
            <a:r>
              <a:rPr lang="zh-CN" altLang="en-US" sz="4000" dirty="0" smtClean="0"/>
              <a:t>）</a:t>
            </a:r>
            <a:endParaRPr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6030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44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目录1"/>
          <p:cNvSpPr txBox="1"/>
          <p:nvPr/>
        </p:nvSpPr>
        <p:spPr>
          <a:xfrm>
            <a:off x="539099" y="648429"/>
            <a:ext cx="163121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组件化</a:t>
            </a:r>
            <a:endParaRPr dirty="0"/>
          </a:p>
        </p:txBody>
      </p:sp>
      <p:sp>
        <p:nvSpPr>
          <p:cNvPr id="11" name="项目名称…">
            <a:extLst>
              <a:ext uri="{FF2B5EF4-FFF2-40B4-BE49-F238E27FC236}">
                <a16:creationId xmlns="" xmlns:a16="http://schemas.microsoft.com/office/drawing/2014/main" id="{74D9167D-238D-314F-9A9E-D509E53AFB71}"/>
              </a:ext>
            </a:extLst>
          </p:cNvPr>
          <p:cNvSpPr txBox="1"/>
          <p:nvPr/>
        </p:nvSpPr>
        <p:spPr>
          <a:xfrm>
            <a:off x="413856" y="2465806"/>
            <a:ext cx="2605840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sz="3200" dirty="0" smtClean="0"/>
              <a:t>基础组件化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kumimoji="1" lang="zh-CN" altLang="en-US" sz="3200" dirty="0" smtClean="0"/>
              <a:t>业务模块化</a:t>
            </a:r>
            <a:endParaRPr kumimoji="1" lang="en-US" altLang="zh-CN" sz="3200" dirty="0" smtClean="0"/>
          </a:p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kumimoji="1" lang="zh-CN" altLang="en-US" sz="3200" dirty="0" smtClean="0"/>
              <a:t>脚手架</a:t>
            </a:r>
            <a:endParaRPr kumimoji="1" lang="en-US" altLang="zh-CN" sz="3200" dirty="0" smtClean="0"/>
          </a:p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kumimoji="1" lang="zh-CN" altLang="en-US" sz="3200" dirty="0"/>
          </a:p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kumimoji="1" lang="en-US" altLang="zh-CN" sz="3200" dirty="0"/>
          </a:p>
          <a:p>
            <a:pPr marL="457200" indent="-457200">
              <a:lnSpc>
                <a:spcPct val="150000"/>
              </a:lnSpc>
              <a:buSzPct val="100000"/>
              <a:buAutoNum type="circleNumDbPlain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547506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44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PPT模版主标题"/>
          <p:cNvSpPr txBox="1"/>
          <p:nvPr/>
        </p:nvSpPr>
        <p:spPr>
          <a:xfrm>
            <a:off x="615299" y="277898"/>
            <a:ext cx="10156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6A6A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组件化</a:t>
            </a:r>
            <a:endParaRPr lang="en-US" altLang="zh-CN" dirty="0"/>
          </a:p>
        </p:txBody>
      </p:sp>
      <p:sp>
        <p:nvSpPr>
          <p:cNvPr id="147" name="目录1"/>
          <p:cNvSpPr txBox="1"/>
          <p:nvPr/>
        </p:nvSpPr>
        <p:spPr>
          <a:xfrm>
            <a:off x="539099" y="648429"/>
            <a:ext cx="265713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基础组件化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338" y="1246274"/>
            <a:ext cx="7186599" cy="48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29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44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PPT模版主标题"/>
          <p:cNvSpPr txBox="1"/>
          <p:nvPr/>
        </p:nvSpPr>
        <p:spPr>
          <a:xfrm>
            <a:off x="615299" y="277898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6A6A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架构稳定性</a:t>
            </a:r>
            <a:endParaRPr lang="en-US" altLang="zh-CN" dirty="0"/>
          </a:p>
        </p:txBody>
      </p:sp>
      <p:sp>
        <p:nvSpPr>
          <p:cNvPr id="147" name="目录1"/>
          <p:cNvSpPr txBox="1"/>
          <p:nvPr/>
        </p:nvSpPr>
        <p:spPr>
          <a:xfrm>
            <a:off x="539099" y="648429"/>
            <a:ext cx="265713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业务模块化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1479550"/>
            <a:ext cx="73914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44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PPT模版主标题"/>
          <p:cNvSpPr txBox="1"/>
          <p:nvPr/>
        </p:nvSpPr>
        <p:spPr>
          <a:xfrm>
            <a:off x="615299" y="277898"/>
            <a:ext cx="163121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6A6A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架构稳定性</a:t>
            </a:r>
            <a:endParaRPr lang="en-US" altLang="zh-CN" dirty="0"/>
          </a:p>
          <a:p>
            <a:pPr>
              <a:defRPr sz="2400">
                <a:solidFill>
                  <a:srgbClr val="A6A6A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lang="en-US" altLang="zh-CN" dirty="0"/>
          </a:p>
        </p:txBody>
      </p:sp>
      <p:sp>
        <p:nvSpPr>
          <p:cNvPr id="147" name="目录1"/>
          <p:cNvSpPr txBox="1"/>
          <p:nvPr/>
        </p:nvSpPr>
        <p:spPr>
          <a:xfrm>
            <a:off x="539099" y="648429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架构设计</a:t>
            </a:r>
            <a:endParaRPr dirty="0"/>
          </a:p>
        </p:txBody>
      </p:sp>
      <p:sp>
        <p:nvSpPr>
          <p:cNvPr id="148" name="项目名称"/>
          <p:cNvSpPr txBox="1"/>
          <p:nvPr/>
        </p:nvSpPr>
        <p:spPr>
          <a:xfrm>
            <a:off x="615299" y="1467312"/>
            <a:ext cx="1015661" cy="581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EB512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1" lang="zh-CN" altLang="en-US" dirty="0"/>
              <a:t>脚手架</a:t>
            </a: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950" y="1600200"/>
            <a:ext cx="4356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目录1"/>
          <p:cNvSpPr txBox="1"/>
          <p:nvPr/>
        </p:nvSpPr>
        <p:spPr>
          <a:xfrm>
            <a:off x="1661236" y="3327328"/>
            <a:ext cx="386740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altLang="zh-CN" dirty="0" err="1" smtClean="0"/>
              <a:t>ReactNative</a:t>
            </a:r>
            <a:r>
              <a:rPr lang="zh-CN" altLang="en-US" dirty="0" smtClean="0"/>
              <a:t>的应用落地</a:t>
            </a:r>
            <a:endParaRPr dirty="0"/>
          </a:p>
        </p:txBody>
      </p:sp>
      <p:sp>
        <p:nvSpPr>
          <p:cNvPr id="117" name="目录2"/>
          <p:cNvSpPr txBox="1"/>
          <p:nvPr/>
        </p:nvSpPr>
        <p:spPr>
          <a:xfrm>
            <a:off x="1661238" y="4283601"/>
            <a:ext cx="314925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altLang="zh-CN" dirty="0" err="1" smtClean="0"/>
              <a:t>ReactNative</a:t>
            </a:r>
            <a:r>
              <a:rPr lang="zh-CN" altLang="en-US" dirty="0" smtClean="0"/>
              <a:t>的优化</a:t>
            </a:r>
            <a:endParaRPr dirty="0"/>
          </a:p>
        </p:txBody>
      </p:sp>
      <p:sp>
        <p:nvSpPr>
          <p:cNvPr id="119" name="形状"/>
          <p:cNvSpPr/>
          <p:nvPr/>
        </p:nvSpPr>
        <p:spPr>
          <a:xfrm>
            <a:off x="1283629" y="3377535"/>
            <a:ext cx="377607" cy="37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291" y="10800"/>
                </a:moveTo>
                <a:cubicBezTo>
                  <a:pt x="5291" y="13842"/>
                  <a:pt x="7758" y="16309"/>
                  <a:pt x="10800" y="16309"/>
                </a:cubicBezTo>
                <a:cubicBezTo>
                  <a:pt x="13842" y="16309"/>
                  <a:pt x="16309" y="13842"/>
                  <a:pt x="16309" y="10800"/>
                </a:cubicBezTo>
                <a:cubicBezTo>
                  <a:pt x="16309" y="7758"/>
                  <a:pt x="13842" y="5291"/>
                  <a:pt x="10800" y="5291"/>
                </a:cubicBezTo>
                <a:cubicBezTo>
                  <a:pt x="7758" y="5291"/>
                  <a:pt x="5291" y="7758"/>
                  <a:pt x="5291" y="10800"/>
                </a:cubicBezTo>
                <a:close/>
              </a:path>
            </a:pathLst>
          </a:cu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0" name="形状"/>
          <p:cNvSpPr/>
          <p:nvPr/>
        </p:nvSpPr>
        <p:spPr>
          <a:xfrm>
            <a:off x="1283630" y="4356407"/>
            <a:ext cx="377607" cy="37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291" y="10800"/>
                </a:moveTo>
                <a:cubicBezTo>
                  <a:pt x="5291" y="13842"/>
                  <a:pt x="7758" y="16309"/>
                  <a:pt x="10800" y="16309"/>
                </a:cubicBezTo>
                <a:cubicBezTo>
                  <a:pt x="13842" y="16309"/>
                  <a:pt x="16309" y="13842"/>
                  <a:pt x="16309" y="10800"/>
                </a:cubicBezTo>
                <a:cubicBezTo>
                  <a:pt x="16309" y="7758"/>
                  <a:pt x="13842" y="5291"/>
                  <a:pt x="10800" y="5291"/>
                </a:cubicBezTo>
                <a:cubicBezTo>
                  <a:pt x="7758" y="5291"/>
                  <a:pt x="5291" y="7758"/>
                  <a:pt x="5291" y="10800"/>
                </a:cubicBezTo>
                <a:close/>
              </a:path>
            </a:pathLst>
          </a:cu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12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2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矩形"/>
          <p:cNvSpPr/>
          <p:nvPr/>
        </p:nvSpPr>
        <p:spPr>
          <a:xfrm>
            <a:off x="337281" y="404632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目录1"/>
          <p:cNvSpPr txBox="1"/>
          <p:nvPr/>
        </p:nvSpPr>
        <p:spPr>
          <a:xfrm>
            <a:off x="395584" y="574185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目录</a:t>
            </a:r>
            <a:endParaRPr dirty="0"/>
          </a:p>
        </p:txBody>
      </p:sp>
      <p:sp>
        <p:nvSpPr>
          <p:cNvPr id="14" name="目录2"/>
          <p:cNvSpPr txBox="1"/>
          <p:nvPr/>
        </p:nvSpPr>
        <p:spPr>
          <a:xfrm>
            <a:off x="1670150" y="2423055"/>
            <a:ext cx="381290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altLang="zh-CN" dirty="0" err="1" smtClean="0"/>
              <a:t>ReactNative</a:t>
            </a:r>
            <a:r>
              <a:rPr lang="zh-CN" altLang="en-US" dirty="0" smtClean="0"/>
              <a:t>的应用价值</a:t>
            </a:r>
            <a:endParaRPr dirty="0"/>
          </a:p>
        </p:txBody>
      </p:sp>
      <p:sp>
        <p:nvSpPr>
          <p:cNvPr id="15" name="形状"/>
          <p:cNvSpPr/>
          <p:nvPr/>
        </p:nvSpPr>
        <p:spPr>
          <a:xfrm>
            <a:off x="1283629" y="2497669"/>
            <a:ext cx="377607" cy="37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291" y="10800"/>
                </a:moveTo>
                <a:cubicBezTo>
                  <a:pt x="5291" y="13842"/>
                  <a:pt x="7758" y="16309"/>
                  <a:pt x="10800" y="16309"/>
                </a:cubicBezTo>
                <a:cubicBezTo>
                  <a:pt x="13842" y="16309"/>
                  <a:pt x="16309" y="13842"/>
                  <a:pt x="16309" y="10800"/>
                </a:cubicBezTo>
                <a:cubicBezTo>
                  <a:pt x="16309" y="7758"/>
                  <a:pt x="13842" y="5291"/>
                  <a:pt x="10800" y="5291"/>
                </a:cubicBezTo>
                <a:cubicBezTo>
                  <a:pt x="7758" y="5291"/>
                  <a:pt x="5291" y="7758"/>
                  <a:pt x="5291" y="10800"/>
                </a:cubicBezTo>
                <a:close/>
              </a:path>
            </a:pathLst>
          </a:cu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目录2"/>
          <p:cNvSpPr txBox="1"/>
          <p:nvPr/>
        </p:nvSpPr>
        <p:spPr>
          <a:xfrm>
            <a:off x="1738151" y="2627807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/>
          </a:p>
        </p:txBody>
      </p:sp>
      <p:sp>
        <p:nvSpPr>
          <p:cNvPr id="118" name="目录3"/>
          <p:cNvSpPr txBox="1"/>
          <p:nvPr/>
        </p:nvSpPr>
        <p:spPr>
          <a:xfrm>
            <a:off x="1735072" y="3389853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/>
          </a:p>
        </p:txBody>
      </p:sp>
      <p:pic>
        <p:nvPicPr>
          <p:cNvPr id="12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2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PPT模版主标题"/>
          <p:cNvSpPr txBox="1"/>
          <p:nvPr/>
        </p:nvSpPr>
        <p:spPr>
          <a:xfrm>
            <a:off x="539099" y="262481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6A6A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sz="2400" dirty="0"/>
              <a:t>定制化升级</a:t>
            </a:r>
            <a:endParaRPr lang="zh-CN" altLang="en-US" dirty="0"/>
          </a:p>
        </p:txBody>
      </p:sp>
      <p:sp>
        <p:nvSpPr>
          <p:cNvPr id="128" name="目录1"/>
          <p:cNvSpPr txBox="1"/>
          <p:nvPr/>
        </p:nvSpPr>
        <p:spPr>
          <a:xfrm>
            <a:off x="539099" y="648429"/>
            <a:ext cx="368305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路由组件定制化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9884" y="1862952"/>
            <a:ext cx="8326418" cy="3385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</a:lstStyle>
          <a:p>
            <a:endParaRPr lang="en-US" altLang="zh-CN" sz="2800" dirty="0"/>
          </a:p>
          <a:p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</a:rPr>
              <a:t>优化</a:t>
            </a:r>
            <a:r>
              <a:rPr lang="zh-CN" altLang="en-US" sz="2800" dirty="0" smtClean="0">
                <a:solidFill>
                  <a:schemeClr val="tx1"/>
                </a:solidFill>
              </a:rPr>
              <a:t>页面切换性能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2.</a:t>
            </a:r>
            <a:r>
              <a:rPr lang="zh-CN" altLang="en-US" sz="2800" dirty="0" smtClean="0">
                <a:solidFill>
                  <a:schemeClr val="tx1"/>
                </a:solidFill>
              </a:rPr>
              <a:t>降低路由耦合性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sz="2800" dirty="0"/>
          </a:p>
          <a:p>
            <a:pPr marL="457200" indent="-457200">
              <a:buFont typeface="Arial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797143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目录2"/>
          <p:cNvSpPr txBox="1"/>
          <p:nvPr/>
        </p:nvSpPr>
        <p:spPr>
          <a:xfrm>
            <a:off x="1738151" y="2627807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/>
          </a:p>
        </p:txBody>
      </p:sp>
      <p:sp>
        <p:nvSpPr>
          <p:cNvPr id="118" name="目录3"/>
          <p:cNvSpPr txBox="1"/>
          <p:nvPr/>
        </p:nvSpPr>
        <p:spPr>
          <a:xfrm>
            <a:off x="1735072" y="3389853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/>
          </a:p>
        </p:txBody>
      </p:sp>
      <p:pic>
        <p:nvPicPr>
          <p:cNvPr id="12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2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PPT模版主标题"/>
          <p:cNvSpPr txBox="1"/>
          <p:nvPr/>
        </p:nvSpPr>
        <p:spPr>
          <a:xfrm>
            <a:off x="539099" y="262481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6A6A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sz="2400" dirty="0"/>
              <a:t>定制化升级</a:t>
            </a:r>
            <a:endParaRPr lang="zh-CN" altLang="en-US" dirty="0"/>
          </a:p>
        </p:txBody>
      </p:sp>
      <p:sp>
        <p:nvSpPr>
          <p:cNvPr id="128" name="目录1"/>
          <p:cNvSpPr txBox="1"/>
          <p:nvPr/>
        </p:nvSpPr>
        <p:spPr>
          <a:xfrm>
            <a:off x="539099" y="648429"/>
            <a:ext cx="435792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altLang="zh-CN" dirty="0" err="1"/>
              <a:t>CodePush</a:t>
            </a:r>
            <a:r>
              <a:rPr lang="zh-CN" altLang="en-US" dirty="0"/>
              <a:t> </a:t>
            </a:r>
            <a:r>
              <a:rPr lang="zh-CN" altLang="en-US" dirty="0" smtClean="0"/>
              <a:t>定制化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9884" y="1862952"/>
            <a:ext cx="8326418" cy="38164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</a:lstStyle>
          <a:p>
            <a:endParaRPr lang="en-US" altLang="zh-CN" sz="2800" dirty="0"/>
          </a:p>
          <a:p>
            <a:r>
              <a:rPr lang="en-US" altLang="zh-CN" sz="2800" dirty="0">
                <a:solidFill>
                  <a:schemeClr val="tx1"/>
                </a:solidFill>
              </a:rPr>
              <a:t>1.</a:t>
            </a:r>
            <a:r>
              <a:rPr lang="zh-CN" altLang="en-US" sz="2800" dirty="0">
                <a:solidFill>
                  <a:schemeClr val="tx1"/>
                </a:solidFill>
              </a:rPr>
              <a:t> 成功率 </a:t>
            </a:r>
            <a:r>
              <a:rPr lang="en-US" altLang="zh-CN" sz="2800" dirty="0">
                <a:solidFill>
                  <a:schemeClr val="tx1"/>
                </a:solidFill>
              </a:rPr>
              <a:t>99.7%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→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99.99%</a:t>
            </a: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2.</a:t>
            </a:r>
            <a:r>
              <a:rPr lang="zh-CN" altLang="en-US" sz="2800" dirty="0" smtClean="0">
                <a:solidFill>
                  <a:schemeClr val="tx1"/>
                </a:solidFill>
              </a:rPr>
              <a:t>灰度系统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</a:rPr>
              <a:t>定向</a:t>
            </a:r>
            <a:r>
              <a:rPr lang="zh-CN" altLang="en-US" sz="2800" dirty="0" smtClean="0">
                <a:solidFill>
                  <a:schemeClr val="tx1"/>
                </a:solidFill>
              </a:rPr>
              <a:t>更新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sz="2800" dirty="0"/>
          </a:p>
          <a:p>
            <a:pPr marL="457200" indent="-457200">
              <a:buFont typeface="Arial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18083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44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PPT模版主标题"/>
          <p:cNvSpPr txBox="1"/>
          <p:nvPr/>
        </p:nvSpPr>
        <p:spPr>
          <a:xfrm>
            <a:off x="615299" y="277898"/>
            <a:ext cx="498790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6A6A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altLang="zh-CN" dirty="0" err="1" smtClean="0"/>
              <a:t>ReactNative</a:t>
            </a:r>
            <a:r>
              <a:rPr lang="zh-CN" altLang="en-US" dirty="0" smtClean="0"/>
              <a:t>企业级应用落地与优化</a:t>
            </a:r>
            <a:endParaRPr lang="en-US" altLang="zh-CN" dirty="0"/>
          </a:p>
        </p:txBody>
      </p:sp>
      <p:sp>
        <p:nvSpPr>
          <p:cNvPr id="147" name="目录1"/>
          <p:cNvSpPr txBox="1"/>
          <p:nvPr/>
        </p:nvSpPr>
        <p:spPr>
          <a:xfrm>
            <a:off x="539099" y="648429"/>
            <a:ext cx="9239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/>
          </a:p>
        </p:txBody>
      </p:sp>
      <p:sp>
        <p:nvSpPr>
          <p:cNvPr id="12" name="矩形 11"/>
          <p:cNvSpPr/>
          <p:nvPr/>
        </p:nvSpPr>
        <p:spPr>
          <a:xfrm>
            <a:off x="3489405" y="1096781"/>
            <a:ext cx="6096000" cy="31547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9900" dirty="0">
                <a:solidFill>
                  <a:srgbClr val="333333"/>
                </a:solidFill>
                <a:latin typeface="Arial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3482033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5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ANKS"/>
          <p:cNvSpPr txBox="1"/>
          <p:nvPr/>
        </p:nvSpPr>
        <p:spPr>
          <a:xfrm>
            <a:off x="3430875" y="2143945"/>
            <a:ext cx="5049402" cy="155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THANKS</a:t>
            </a:r>
          </a:p>
        </p:txBody>
      </p:sp>
      <p:sp>
        <p:nvSpPr>
          <p:cNvPr id="183" name="趣店集团"/>
          <p:cNvSpPr txBox="1"/>
          <p:nvPr/>
        </p:nvSpPr>
        <p:spPr>
          <a:xfrm>
            <a:off x="4785907" y="3534714"/>
            <a:ext cx="233934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/>
                <a:ea typeface="微软雅黑 Light"/>
                <a:sym typeface="微软雅黑 Light"/>
              </a:rPr>
              <a:t>趣店集团</a:t>
            </a:r>
          </a:p>
        </p:txBody>
      </p:sp>
    </p:spTree>
    <p:extLst>
      <p:ext uri="{BB962C8B-B14F-4D97-AF65-F5344CB8AC3E}">
        <p14:creationId xmlns:p14="http://schemas.microsoft.com/office/powerpoint/2010/main" val="1708988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目录1"/>
          <p:cNvSpPr txBox="1"/>
          <p:nvPr/>
        </p:nvSpPr>
        <p:spPr>
          <a:xfrm>
            <a:off x="2097010" y="1935379"/>
            <a:ext cx="273568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altLang="zh-CN" dirty="0" err="1" smtClean="0"/>
              <a:t>ReactNative</a:t>
            </a:r>
            <a:r>
              <a:rPr lang="zh-CN" altLang="en-US" dirty="0" smtClean="0"/>
              <a:t>介绍</a:t>
            </a:r>
            <a:endParaRPr lang="en-US" altLang="zh-CN" dirty="0"/>
          </a:p>
        </p:txBody>
      </p:sp>
      <p:sp>
        <p:nvSpPr>
          <p:cNvPr id="119" name="形状"/>
          <p:cNvSpPr/>
          <p:nvPr/>
        </p:nvSpPr>
        <p:spPr>
          <a:xfrm>
            <a:off x="1609940" y="2008186"/>
            <a:ext cx="377607" cy="37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291" y="10800"/>
                </a:moveTo>
                <a:cubicBezTo>
                  <a:pt x="5291" y="13842"/>
                  <a:pt x="7758" y="16309"/>
                  <a:pt x="10800" y="16309"/>
                </a:cubicBezTo>
                <a:cubicBezTo>
                  <a:pt x="13842" y="16309"/>
                  <a:pt x="16309" y="13842"/>
                  <a:pt x="16309" y="10800"/>
                </a:cubicBezTo>
                <a:cubicBezTo>
                  <a:pt x="16309" y="7758"/>
                  <a:pt x="13842" y="5291"/>
                  <a:pt x="10800" y="5291"/>
                </a:cubicBezTo>
                <a:cubicBezTo>
                  <a:pt x="7758" y="5291"/>
                  <a:pt x="5291" y="7758"/>
                  <a:pt x="5291" y="10800"/>
                </a:cubicBezTo>
                <a:close/>
              </a:path>
            </a:pathLst>
          </a:cu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12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2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矩形"/>
          <p:cNvSpPr/>
          <p:nvPr/>
        </p:nvSpPr>
        <p:spPr>
          <a:xfrm>
            <a:off x="337281" y="404632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目录1"/>
          <p:cNvSpPr txBox="1"/>
          <p:nvPr/>
        </p:nvSpPr>
        <p:spPr>
          <a:xfrm>
            <a:off x="395584" y="574185"/>
            <a:ext cx="381290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altLang="zh-CN" dirty="0" err="1"/>
              <a:t>ReactNative</a:t>
            </a:r>
            <a:r>
              <a:rPr lang="zh-CN" altLang="en-US" dirty="0"/>
              <a:t>的应用价值</a:t>
            </a:r>
            <a:endParaRPr lang="en-US" altLang="zh-CN" dirty="0"/>
          </a:p>
        </p:txBody>
      </p:sp>
      <p:sp>
        <p:nvSpPr>
          <p:cNvPr id="10" name="目录1"/>
          <p:cNvSpPr txBox="1"/>
          <p:nvPr/>
        </p:nvSpPr>
        <p:spPr>
          <a:xfrm>
            <a:off x="2097010" y="2773353"/>
            <a:ext cx="381290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altLang="zh-CN" dirty="0" err="1" smtClean="0"/>
              <a:t>ReactNative</a:t>
            </a:r>
            <a:r>
              <a:rPr lang="zh-CN" altLang="en-US" dirty="0" smtClean="0"/>
              <a:t>带来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价值</a:t>
            </a:r>
            <a:endParaRPr lang="en-US" altLang="zh-CN" dirty="0"/>
          </a:p>
        </p:txBody>
      </p:sp>
      <p:sp>
        <p:nvSpPr>
          <p:cNvPr id="11" name="形状"/>
          <p:cNvSpPr/>
          <p:nvPr/>
        </p:nvSpPr>
        <p:spPr>
          <a:xfrm>
            <a:off x="1609940" y="2846160"/>
            <a:ext cx="377607" cy="37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291" y="10800"/>
                </a:moveTo>
                <a:cubicBezTo>
                  <a:pt x="5291" y="13842"/>
                  <a:pt x="7758" y="16309"/>
                  <a:pt x="10800" y="16309"/>
                </a:cubicBezTo>
                <a:cubicBezTo>
                  <a:pt x="13842" y="16309"/>
                  <a:pt x="16309" y="13842"/>
                  <a:pt x="16309" y="10800"/>
                </a:cubicBezTo>
                <a:cubicBezTo>
                  <a:pt x="16309" y="7758"/>
                  <a:pt x="13842" y="5291"/>
                  <a:pt x="10800" y="5291"/>
                </a:cubicBezTo>
                <a:cubicBezTo>
                  <a:pt x="7758" y="5291"/>
                  <a:pt x="5291" y="7758"/>
                  <a:pt x="5291" y="10800"/>
                </a:cubicBezTo>
                <a:close/>
              </a:path>
            </a:pathLst>
          </a:cu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97089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项目名称…"/>
          <p:cNvSpPr txBox="1"/>
          <p:nvPr/>
        </p:nvSpPr>
        <p:spPr>
          <a:xfrm>
            <a:off x="539099" y="1853379"/>
            <a:ext cx="10363752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zh-CN" sz="2400" dirty="0" smtClean="0"/>
              <a:t>React </a:t>
            </a:r>
            <a:r>
              <a:rPr lang="en-US" altLang="zh-CN" sz="2400" dirty="0"/>
              <a:t>Native (</a:t>
            </a:r>
            <a:r>
              <a:rPr lang="zh-CN" altLang="en-US" sz="2400" dirty="0"/>
              <a:t>简称</a:t>
            </a:r>
            <a:r>
              <a:rPr lang="en-US" altLang="zh-CN" sz="2400" dirty="0"/>
              <a:t>RN)</a:t>
            </a:r>
            <a:r>
              <a:rPr lang="zh-CN" altLang="en-US" sz="2400" dirty="0"/>
              <a:t>是</a:t>
            </a:r>
            <a:r>
              <a:rPr lang="en-US" altLang="zh-CN" sz="2400" dirty="0"/>
              <a:t>Facebook</a:t>
            </a:r>
            <a:r>
              <a:rPr lang="zh-CN" altLang="en-US" sz="2400" dirty="0"/>
              <a:t>于</a:t>
            </a:r>
            <a:r>
              <a:rPr lang="en-US" altLang="zh-CN" sz="2400" dirty="0"/>
              <a:t>2015</a:t>
            </a:r>
            <a:r>
              <a:rPr lang="zh-CN" altLang="en-US" sz="2400" dirty="0"/>
              <a:t>年</a:t>
            </a:r>
            <a:r>
              <a:rPr lang="en-US" altLang="zh-CN" sz="2400" dirty="0"/>
              <a:t>4</a:t>
            </a:r>
            <a:r>
              <a:rPr lang="zh-CN" altLang="en-US" sz="2400" dirty="0"/>
              <a:t>月开源的跨平台移动应用开发框架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Facebook</a:t>
            </a:r>
            <a:r>
              <a:rPr lang="zh-CN" altLang="en-US" sz="2400" dirty="0"/>
              <a:t>早先开源的</a:t>
            </a:r>
            <a:r>
              <a:rPr lang="en-US" altLang="zh-CN" sz="2400" dirty="0"/>
              <a:t>JS</a:t>
            </a:r>
            <a:r>
              <a:rPr lang="zh-CN" altLang="en-US" sz="2400" dirty="0"/>
              <a:t>框架 </a:t>
            </a:r>
            <a:r>
              <a:rPr lang="en-US" altLang="zh-CN" sz="2400" dirty="0"/>
              <a:t>React </a:t>
            </a:r>
            <a:r>
              <a:rPr lang="zh-CN" altLang="en-US" sz="2400" dirty="0"/>
              <a:t>在原生移动应用平台的衍生产物，目前支持</a:t>
            </a:r>
            <a:r>
              <a:rPr lang="en-US" altLang="zh-CN" sz="2400" dirty="0"/>
              <a:t>iOS</a:t>
            </a:r>
            <a:r>
              <a:rPr lang="zh-CN" altLang="en-US" sz="2400" dirty="0"/>
              <a:t>和安卓两大平台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Tx/>
              <a:buChar char="-"/>
            </a:pPr>
            <a:endParaRPr lang="en-US" altLang="zh-CN" sz="2400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</a:t>
            </a:r>
            <a:endParaRPr lang="en-US" altLang="zh-CN" dirty="0"/>
          </a:p>
        </p:txBody>
      </p:sp>
      <p:pic>
        <p:nvPicPr>
          <p:cNvPr id="13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3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目录1"/>
          <p:cNvSpPr txBox="1"/>
          <p:nvPr/>
        </p:nvSpPr>
        <p:spPr>
          <a:xfrm>
            <a:off x="539099" y="648429"/>
            <a:ext cx="810476" cy="65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sz="2800" dirty="0" smtClean="0"/>
              <a:t>介绍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64C95BB-7B45-FB4F-AB2F-6779C3751512}"/>
              </a:ext>
            </a:extLst>
          </p:cNvPr>
          <p:cNvSpPr txBox="1"/>
          <p:nvPr/>
        </p:nvSpPr>
        <p:spPr>
          <a:xfrm>
            <a:off x="1068731" y="2979531"/>
            <a:ext cx="154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1" lang="zh-CN" altLang="en-US"/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BC17E88-CE58-1143-B828-7D2B29EF1784}"/>
              </a:ext>
            </a:extLst>
          </p:cNvPr>
          <p:cNvSpPr txBox="1"/>
          <p:nvPr/>
        </p:nvSpPr>
        <p:spPr>
          <a:xfrm>
            <a:off x="1080606" y="3480187"/>
            <a:ext cx="154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1" lang="zh-CN" altLang="en-US"/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865119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项目名称…"/>
          <p:cNvSpPr txBox="1"/>
          <p:nvPr/>
        </p:nvSpPr>
        <p:spPr>
          <a:xfrm>
            <a:off x="1549137" y="1500565"/>
            <a:ext cx="9684920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、热更新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原生应用的用户</a:t>
            </a:r>
            <a:r>
              <a:rPr lang="zh-CN" altLang="en-US" sz="2400" dirty="0" smtClean="0"/>
              <a:t>体验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跨平台</a:t>
            </a:r>
            <a:r>
              <a:rPr lang="zh-CN" altLang="en-US" sz="2400" dirty="0" smtClean="0"/>
              <a:t>特性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开发人员单一技术</a:t>
            </a:r>
            <a:r>
              <a:rPr lang="zh-CN" altLang="en-US" sz="2400" dirty="0" smtClean="0"/>
              <a:t>栈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上手快，入门</a:t>
            </a:r>
            <a:r>
              <a:rPr lang="zh-CN" altLang="en-US" sz="2400" dirty="0" smtClean="0"/>
              <a:t>容易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社区</a:t>
            </a:r>
            <a:r>
              <a:rPr lang="zh-CN" altLang="en-US" sz="2400" dirty="0" smtClean="0"/>
              <a:t>繁荣</a:t>
            </a:r>
            <a:endParaRPr lang="zh-CN" altLang="en-US" sz="2400" dirty="0"/>
          </a:p>
          <a:p>
            <a:pPr marL="342900" indent="-342900">
              <a:buFontTx/>
              <a:buChar char="-"/>
            </a:pPr>
            <a:endParaRPr lang="en-US" altLang="zh-CN" sz="2400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</a:t>
            </a:r>
            <a:endParaRPr lang="en-US" altLang="zh-CN" dirty="0"/>
          </a:p>
        </p:txBody>
      </p:sp>
      <p:pic>
        <p:nvPicPr>
          <p:cNvPr id="13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3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目录1"/>
          <p:cNvSpPr txBox="1"/>
          <p:nvPr/>
        </p:nvSpPr>
        <p:spPr>
          <a:xfrm>
            <a:off x="539099" y="648429"/>
            <a:ext cx="810476" cy="65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sz="2800" dirty="0" smtClean="0"/>
              <a:t>特点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64C95BB-7B45-FB4F-AB2F-6779C3751512}"/>
              </a:ext>
            </a:extLst>
          </p:cNvPr>
          <p:cNvSpPr txBox="1"/>
          <p:nvPr/>
        </p:nvSpPr>
        <p:spPr>
          <a:xfrm>
            <a:off x="1068731" y="2979531"/>
            <a:ext cx="154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1" lang="zh-CN" altLang="en-US"/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BC17E88-CE58-1143-B828-7D2B29EF1784}"/>
              </a:ext>
            </a:extLst>
          </p:cNvPr>
          <p:cNvSpPr txBox="1"/>
          <p:nvPr/>
        </p:nvSpPr>
        <p:spPr>
          <a:xfrm>
            <a:off x="1080606" y="3480187"/>
            <a:ext cx="154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1" lang="zh-CN" altLang="en-US"/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519622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项目名称…"/>
          <p:cNvSpPr txBox="1"/>
          <p:nvPr/>
        </p:nvSpPr>
        <p:spPr>
          <a:xfrm>
            <a:off x="344005" y="1348800"/>
            <a:ext cx="10363752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800" dirty="0"/>
              <a:t>原 </a:t>
            </a:r>
            <a:r>
              <a:rPr kumimoji="1" lang="en-US" altLang="zh-CN" sz="2800" dirty="0"/>
              <a:t>50W </a:t>
            </a:r>
            <a:r>
              <a:rPr kumimoji="1" lang="zh-CN" altLang="en-US" sz="2800" dirty="0"/>
              <a:t>行代码，完全由 </a:t>
            </a:r>
            <a:r>
              <a:rPr kumimoji="1" lang="en-US" altLang="zh-CN" sz="2800" dirty="0" err="1"/>
              <a:t>ReactNative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重构，减少到 </a:t>
            </a:r>
            <a:r>
              <a:rPr kumimoji="1" lang="en-US" altLang="zh-CN" sz="2800" dirty="0"/>
              <a:t>10w </a:t>
            </a:r>
            <a:r>
              <a:rPr kumimoji="1" lang="zh-CN" altLang="en-US" sz="2800" dirty="0"/>
              <a:t>行</a:t>
            </a:r>
            <a:endParaRPr kumimoji="1" lang="en-US" altLang="zh-CN" sz="2800" dirty="0"/>
          </a:p>
          <a:p>
            <a:pPr marL="342900" indent="-342900">
              <a:buFontTx/>
              <a:buChar char="-"/>
            </a:pPr>
            <a:endParaRPr kumimoji="1" lang="en-US" altLang="zh-CN" sz="2400" dirty="0"/>
          </a:p>
          <a:p>
            <a:pPr marL="342900" indent="-342900">
              <a:buFontTx/>
              <a:buChar char="-"/>
            </a:pPr>
            <a:r>
              <a:rPr kumimoji="1" lang="zh-CN" altLang="en-US" sz="2800" dirty="0"/>
              <a:t>支撑几千万用户，</a:t>
            </a:r>
            <a:r>
              <a:rPr kumimoji="1" lang="zh-CN" altLang="en-US" sz="2800" dirty="0" smtClean="0"/>
              <a:t>百万级</a:t>
            </a:r>
            <a:r>
              <a:rPr kumimoji="1" lang="en-US" altLang="zh-CN" sz="2800" dirty="0" smtClean="0"/>
              <a:t>DAU </a:t>
            </a:r>
            <a:r>
              <a:rPr kumimoji="1" lang="zh-CN" altLang="en-US" sz="2800" dirty="0" smtClean="0"/>
              <a:t>业务快速迭代</a:t>
            </a:r>
            <a:endParaRPr kumimoji="1" lang="en-US" altLang="zh-CN" sz="2800" dirty="0" smtClean="0"/>
          </a:p>
          <a:p>
            <a:pPr marL="342900" indent="-342900">
              <a:buFontTx/>
              <a:buChar char="-"/>
            </a:pPr>
            <a:endParaRPr kumimoji="1" lang="zh-CN" altLang="en-US" sz="2400" dirty="0"/>
          </a:p>
          <a:p>
            <a:pPr marL="342900" indent="-342900">
              <a:buFontTx/>
              <a:buChar char="-"/>
            </a:pPr>
            <a:r>
              <a:rPr kumimoji="1" lang="en-US" altLang="zh-CN" sz="2800" dirty="0" smtClean="0"/>
              <a:t>9</a:t>
            </a:r>
            <a:r>
              <a:rPr kumimoji="1" lang="en-US" altLang="zh-CN" sz="2800" dirty="0"/>
              <a:t>5</a:t>
            </a:r>
            <a:r>
              <a:rPr kumimoji="1" lang="en-US" altLang="zh-CN" sz="2800" dirty="0" smtClean="0"/>
              <a:t>%</a:t>
            </a:r>
            <a:r>
              <a:rPr kumimoji="1" lang="zh-CN" altLang="en-US" sz="2800" dirty="0"/>
              <a:t>需求不需</a:t>
            </a:r>
            <a:r>
              <a:rPr kumimoji="1" lang="zh-CN" altLang="en-US" sz="2800" dirty="0" smtClean="0"/>
              <a:t>发原生版本</a:t>
            </a:r>
            <a:endParaRPr kumimoji="1" lang="en-US" altLang="zh-CN" sz="2800" dirty="0"/>
          </a:p>
          <a:p>
            <a:pPr marL="342900" indent="-342900">
              <a:buFontTx/>
              <a:buChar char="-"/>
            </a:pPr>
            <a:endParaRPr kumimoji="1" lang="zh-CN" altLang="en-US" sz="2400" dirty="0"/>
          </a:p>
          <a:p>
            <a:pPr marL="342900" indent="-342900">
              <a:buFontTx/>
              <a:buChar char="-"/>
            </a:pPr>
            <a:r>
              <a:rPr kumimoji="1" lang="zh-CN" altLang="en-US" sz="2800" dirty="0" smtClean="0"/>
              <a:t>更新覆盖率达</a:t>
            </a:r>
            <a:r>
              <a:rPr kumimoji="1" lang="en-US" altLang="zh-CN" sz="2800" dirty="0" smtClean="0"/>
              <a:t>99%</a:t>
            </a:r>
            <a:r>
              <a:rPr kumimoji="1" lang="zh-CN" altLang="en-US" sz="2800" dirty="0" smtClean="0"/>
              <a:t>以上</a:t>
            </a:r>
            <a:endParaRPr kumimoji="1" lang="en-US" altLang="zh-CN" sz="2800" dirty="0"/>
          </a:p>
          <a:p>
            <a:pPr marL="342900" indent="-342900">
              <a:buFontTx/>
              <a:buChar char="-"/>
            </a:pPr>
            <a:endParaRPr kumimoji="1" lang="en-US" altLang="zh-CN" sz="2400" dirty="0" smtClean="0"/>
          </a:p>
          <a:p>
            <a:pPr marL="342900" indent="-342900">
              <a:buFontTx/>
              <a:buChar char="-"/>
            </a:pPr>
            <a:r>
              <a:rPr kumimoji="1" lang="zh-CN" altLang="en-US" sz="2800" dirty="0" smtClean="0"/>
              <a:t>三端统一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开发和测试的人力成本大大减少</a:t>
            </a:r>
            <a:endParaRPr kumimoji="1" lang="en-US" altLang="zh-CN" sz="2800" dirty="0" smtClean="0"/>
          </a:p>
          <a:p>
            <a:pPr marL="342900" indent="-342900">
              <a:buFontTx/>
              <a:buChar char="-"/>
            </a:pPr>
            <a:endParaRPr kumimoji="1" lang="en-US" altLang="zh-CN" sz="2800" dirty="0"/>
          </a:p>
          <a:p>
            <a:pPr marL="342900" indent="-342900">
              <a:buFontTx/>
              <a:buChar char="-"/>
            </a:pPr>
            <a:endParaRPr lang="en-US" altLang="zh-CN" sz="2400" dirty="0"/>
          </a:p>
          <a:p>
            <a:endParaRPr kumimoji="1" lang="zh-CN" altLang="en-US" dirty="0"/>
          </a:p>
          <a:p>
            <a:r>
              <a:rPr kumimoji="1" lang="zh-CN" altLang="en-US" dirty="0"/>
              <a:t> </a:t>
            </a:r>
            <a:endParaRPr lang="en-US" altLang="zh-CN" dirty="0"/>
          </a:p>
        </p:txBody>
      </p:sp>
      <p:pic>
        <p:nvPicPr>
          <p:cNvPr id="13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3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目录1"/>
          <p:cNvSpPr txBox="1"/>
          <p:nvPr/>
        </p:nvSpPr>
        <p:spPr>
          <a:xfrm>
            <a:off x="539099" y="648429"/>
            <a:ext cx="810476" cy="65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sz="2800" dirty="0" smtClean="0"/>
              <a:t>价值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64C95BB-7B45-FB4F-AB2F-6779C3751512}"/>
              </a:ext>
            </a:extLst>
          </p:cNvPr>
          <p:cNvSpPr txBox="1"/>
          <p:nvPr/>
        </p:nvSpPr>
        <p:spPr>
          <a:xfrm>
            <a:off x="1080606" y="2979531"/>
            <a:ext cx="154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1" lang="zh-CN" altLang="en-US"/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BC17E88-CE58-1143-B828-7D2B29EF1784}"/>
              </a:ext>
            </a:extLst>
          </p:cNvPr>
          <p:cNvSpPr txBox="1"/>
          <p:nvPr/>
        </p:nvSpPr>
        <p:spPr>
          <a:xfrm>
            <a:off x="1080606" y="3480187"/>
            <a:ext cx="154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1" lang="zh-CN" altLang="en-US"/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993812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3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目录1"/>
          <p:cNvSpPr txBox="1"/>
          <p:nvPr/>
        </p:nvSpPr>
        <p:spPr>
          <a:xfrm>
            <a:off x="539099" y="648429"/>
            <a:ext cx="1528622" cy="65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sz="2800" dirty="0" smtClean="0"/>
              <a:t>发版记录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64C95BB-7B45-FB4F-AB2F-6779C3751512}"/>
              </a:ext>
            </a:extLst>
          </p:cNvPr>
          <p:cNvSpPr txBox="1"/>
          <p:nvPr/>
        </p:nvSpPr>
        <p:spPr>
          <a:xfrm>
            <a:off x="1080606" y="2979531"/>
            <a:ext cx="154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1" lang="zh-CN" altLang="en-US"/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BC17E88-CE58-1143-B828-7D2B29EF1784}"/>
              </a:ext>
            </a:extLst>
          </p:cNvPr>
          <p:cNvSpPr txBox="1"/>
          <p:nvPr/>
        </p:nvSpPr>
        <p:spPr>
          <a:xfrm>
            <a:off x="1080606" y="3480187"/>
            <a:ext cx="154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1" lang="zh-CN" altLang="en-US"/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572" y="648429"/>
            <a:ext cx="4756021" cy="53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55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3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矩形"/>
          <p:cNvSpPr/>
          <p:nvPr/>
        </p:nvSpPr>
        <p:spPr>
          <a:xfrm>
            <a:off x="344005" y="366798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目录1"/>
          <p:cNvSpPr txBox="1"/>
          <p:nvPr/>
        </p:nvSpPr>
        <p:spPr>
          <a:xfrm>
            <a:off x="539099" y="648429"/>
            <a:ext cx="1169549" cy="65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sz="2800" dirty="0" smtClean="0"/>
              <a:t>热更新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64C95BB-7B45-FB4F-AB2F-6779C3751512}"/>
              </a:ext>
            </a:extLst>
          </p:cNvPr>
          <p:cNvSpPr txBox="1"/>
          <p:nvPr/>
        </p:nvSpPr>
        <p:spPr>
          <a:xfrm>
            <a:off x="1080606" y="2979531"/>
            <a:ext cx="154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1" lang="zh-CN" altLang="en-US"/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BC17E88-CE58-1143-B828-7D2B29EF1784}"/>
              </a:ext>
            </a:extLst>
          </p:cNvPr>
          <p:cNvSpPr txBox="1"/>
          <p:nvPr/>
        </p:nvSpPr>
        <p:spPr>
          <a:xfrm>
            <a:off x="1080606" y="3480187"/>
            <a:ext cx="154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1" lang="zh-CN" altLang="en-US"/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4" name="5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78903" y="190005"/>
            <a:ext cx="2726575" cy="58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26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目录1"/>
          <p:cNvSpPr txBox="1"/>
          <p:nvPr/>
        </p:nvSpPr>
        <p:spPr>
          <a:xfrm>
            <a:off x="2097010" y="1935379"/>
            <a:ext cx="296491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团队如何转型起步</a:t>
            </a:r>
            <a:endParaRPr lang="en-US" altLang="zh-CN" dirty="0"/>
          </a:p>
        </p:txBody>
      </p:sp>
      <p:sp>
        <p:nvSpPr>
          <p:cNvPr id="119" name="形状"/>
          <p:cNvSpPr/>
          <p:nvPr/>
        </p:nvSpPr>
        <p:spPr>
          <a:xfrm>
            <a:off x="1609940" y="2008186"/>
            <a:ext cx="377607" cy="37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291" y="10800"/>
                </a:moveTo>
                <a:cubicBezTo>
                  <a:pt x="5291" y="13842"/>
                  <a:pt x="7758" y="16309"/>
                  <a:pt x="10800" y="16309"/>
                </a:cubicBezTo>
                <a:cubicBezTo>
                  <a:pt x="13842" y="16309"/>
                  <a:pt x="16309" y="13842"/>
                  <a:pt x="16309" y="10800"/>
                </a:cubicBezTo>
                <a:cubicBezTo>
                  <a:pt x="16309" y="7758"/>
                  <a:pt x="13842" y="5291"/>
                  <a:pt x="10800" y="5291"/>
                </a:cubicBezTo>
                <a:cubicBezTo>
                  <a:pt x="7758" y="5291"/>
                  <a:pt x="5291" y="7758"/>
                  <a:pt x="5291" y="10800"/>
                </a:cubicBezTo>
                <a:close/>
              </a:path>
            </a:pathLst>
          </a:cu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12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8050" y="404632"/>
            <a:ext cx="692150" cy="6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矩形"/>
          <p:cNvSpPr/>
          <p:nvPr/>
        </p:nvSpPr>
        <p:spPr>
          <a:xfrm>
            <a:off x="344005" y="6374781"/>
            <a:ext cx="508001" cy="50801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DIAN .COM"/>
          <p:cNvSpPr txBox="1"/>
          <p:nvPr/>
        </p:nvSpPr>
        <p:spPr>
          <a:xfrm>
            <a:off x="965661" y="6228215"/>
            <a:ext cx="166616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QUDIAN </a:t>
            </a:r>
            <a:r>
              <a:rPr>
                <a:solidFill>
                  <a:srgbClr val="BFBFBF"/>
                </a:solidFill>
              </a:rPr>
              <a:t>.COM</a:t>
            </a:r>
          </a:p>
        </p:txBody>
      </p:sp>
      <p:sp>
        <p:nvSpPr>
          <p:cNvPr id="125" name="矩形"/>
          <p:cNvSpPr/>
          <p:nvPr/>
        </p:nvSpPr>
        <p:spPr>
          <a:xfrm>
            <a:off x="2841338" y="6387481"/>
            <a:ext cx="8918862" cy="47118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矩形"/>
          <p:cNvSpPr/>
          <p:nvPr/>
        </p:nvSpPr>
        <p:spPr>
          <a:xfrm>
            <a:off x="337281" y="404632"/>
            <a:ext cx="69851" cy="879476"/>
          </a:xfrm>
          <a:prstGeom prst="rect">
            <a:avLst/>
          </a:pr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目录1"/>
          <p:cNvSpPr txBox="1"/>
          <p:nvPr/>
        </p:nvSpPr>
        <p:spPr>
          <a:xfrm>
            <a:off x="395584" y="574185"/>
            <a:ext cx="381290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altLang="zh-CN" dirty="0" err="1"/>
              <a:t>ReactNative</a:t>
            </a:r>
            <a:r>
              <a:rPr lang="zh-CN" altLang="en-US" dirty="0"/>
              <a:t>的</a:t>
            </a:r>
            <a:r>
              <a:rPr lang="zh-CN" altLang="en-US" dirty="0" smtClean="0"/>
              <a:t>应用落地</a:t>
            </a:r>
            <a:endParaRPr lang="en-US" altLang="zh-CN" dirty="0"/>
          </a:p>
        </p:txBody>
      </p:sp>
      <p:sp>
        <p:nvSpPr>
          <p:cNvPr id="10" name="目录1"/>
          <p:cNvSpPr txBox="1"/>
          <p:nvPr/>
        </p:nvSpPr>
        <p:spPr>
          <a:xfrm>
            <a:off x="2097010" y="2860441"/>
            <a:ext cx="619656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 smtClean="0"/>
              <a:t>如何保证原项目稳定性与正常开发节奏</a:t>
            </a:r>
            <a:endParaRPr lang="en-US" altLang="zh-CN" dirty="0"/>
          </a:p>
        </p:txBody>
      </p:sp>
      <p:sp>
        <p:nvSpPr>
          <p:cNvPr id="11" name="形状"/>
          <p:cNvSpPr/>
          <p:nvPr/>
        </p:nvSpPr>
        <p:spPr>
          <a:xfrm>
            <a:off x="1609940" y="2955020"/>
            <a:ext cx="377607" cy="37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291" y="10800"/>
                </a:moveTo>
                <a:cubicBezTo>
                  <a:pt x="5291" y="13842"/>
                  <a:pt x="7758" y="16309"/>
                  <a:pt x="10800" y="16309"/>
                </a:cubicBezTo>
                <a:cubicBezTo>
                  <a:pt x="13842" y="16309"/>
                  <a:pt x="16309" y="13842"/>
                  <a:pt x="16309" y="10800"/>
                </a:cubicBezTo>
                <a:cubicBezTo>
                  <a:pt x="16309" y="7758"/>
                  <a:pt x="13842" y="5291"/>
                  <a:pt x="10800" y="5291"/>
                </a:cubicBezTo>
                <a:cubicBezTo>
                  <a:pt x="7758" y="5291"/>
                  <a:pt x="5291" y="7758"/>
                  <a:pt x="5291" y="10800"/>
                </a:cubicBezTo>
                <a:close/>
              </a:path>
            </a:pathLst>
          </a:cu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" name="目录1"/>
          <p:cNvSpPr txBox="1"/>
          <p:nvPr/>
        </p:nvSpPr>
        <p:spPr>
          <a:xfrm>
            <a:off x="2097010" y="3623661"/>
            <a:ext cx="689707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lvl="0" indent="-457200" hangingPunct="1">
              <a:lnSpc>
                <a:spcPct val="150000"/>
              </a:lnSpc>
              <a:buSzPct val="100000"/>
              <a:defRPr sz="2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kumimoji="1" lang="zh-CN" altLang="en-US" sz="2800" dirty="0" smtClean="0"/>
              <a:t>如何解决 </a:t>
            </a:r>
            <a:r>
              <a:rPr kumimoji="1" lang="en-US" altLang="zh-CN" sz="2800" dirty="0" err="1"/>
              <a:t>ReactNative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功能限制与性能</a:t>
            </a:r>
            <a:r>
              <a:rPr kumimoji="1" lang="zh-CN" altLang="en-US" sz="2800" dirty="0" smtClean="0"/>
              <a:t>缺陷</a:t>
            </a:r>
            <a:endParaRPr kumimoji="1" lang="zh-CN" altLang="en-US" sz="2800" dirty="0"/>
          </a:p>
        </p:txBody>
      </p:sp>
      <p:sp>
        <p:nvSpPr>
          <p:cNvPr id="13" name="形状"/>
          <p:cNvSpPr/>
          <p:nvPr/>
        </p:nvSpPr>
        <p:spPr>
          <a:xfrm>
            <a:off x="1609940" y="3815250"/>
            <a:ext cx="377607" cy="37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291" y="10800"/>
                </a:moveTo>
                <a:cubicBezTo>
                  <a:pt x="5291" y="13842"/>
                  <a:pt x="7758" y="16309"/>
                  <a:pt x="10800" y="16309"/>
                </a:cubicBezTo>
                <a:cubicBezTo>
                  <a:pt x="13842" y="16309"/>
                  <a:pt x="16309" y="13842"/>
                  <a:pt x="16309" y="10800"/>
                </a:cubicBezTo>
                <a:cubicBezTo>
                  <a:pt x="16309" y="7758"/>
                  <a:pt x="13842" y="5291"/>
                  <a:pt x="10800" y="5291"/>
                </a:cubicBezTo>
                <a:cubicBezTo>
                  <a:pt x="7758" y="5291"/>
                  <a:pt x="5291" y="7758"/>
                  <a:pt x="5291" y="10800"/>
                </a:cubicBezTo>
                <a:close/>
              </a:path>
            </a:pathLst>
          </a:custGeom>
          <a:solidFill>
            <a:srgbClr val="EB512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91996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691</Words>
  <Application>Microsoft Macintosh PowerPoint</Application>
  <PresentationFormat>宽屏</PresentationFormat>
  <Paragraphs>174</Paragraphs>
  <Slides>23</Slides>
  <Notes>18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Microsoft YaHei</vt:lpstr>
      <vt:lpstr>Wingdings</vt:lpstr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73</cp:revision>
  <dcterms:modified xsi:type="dcterms:W3CDTF">2019-06-21T15:55:25Z</dcterms:modified>
</cp:coreProperties>
</file>