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6/16/2019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6/16/2019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6/16/2019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6/16/2019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6/16/2019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6/16/2019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6/16/2019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6/16/2019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6/16/2019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6/16/2019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6/16/2019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6/16/2019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7D1F4-7D58-4F31-9763-7562C107EE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Static Shots 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EAF8AC-D992-46E4-99CB-504CA20103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Luke Ding</a:t>
            </a:r>
          </a:p>
        </p:txBody>
      </p:sp>
    </p:spTree>
    <p:extLst>
      <p:ext uri="{BB962C8B-B14F-4D97-AF65-F5344CB8AC3E}">
        <p14:creationId xmlns:p14="http://schemas.microsoft.com/office/powerpoint/2010/main" val="3566088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DE7B7-2FC3-41D4-93E0-417D2BA1C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static shot</a:t>
            </a:r>
          </a:p>
        </p:txBody>
      </p:sp>
      <p:pic>
        <p:nvPicPr>
          <p:cNvPr id="1026" name="Picture 2" descr="Image result for video camera icon">
            <a:extLst>
              <a:ext uri="{FF2B5EF4-FFF2-40B4-BE49-F238E27FC236}">
                <a16:creationId xmlns:a16="http://schemas.microsoft.com/office/drawing/2014/main" id="{B994E501-75AC-47E4-BE22-27082467C2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0710" y="3134308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6CD85DB-9167-4C89-938D-12921EDC5C4D}"/>
              </a:ext>
            </a:extLst>
          </p:cNvPr>
          <p:cNvSpPr/>
          <p:nvPr/>
        </p:nvSpPr>
        <p:spPr>
          <a:xfrm>
            <a:off x="10122089" y="2276669"/>
            <a:ext cx="45719" cy="3620278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4E2D55C-83A1-4AA5-930F-EC2B73DDBD99}"/>
              </a:ext>
            </a:extLst>
          </p:cNvPr>
          <p:cNvCxnSpPr/>
          <p:nvPr/>
        </p:nvCxnSpPr>
        <p:spPr>
          <a:xfrm flipV="1">
            <a:off x="4236441" y="2276669"/>
            <a:ext cx="5788404" cy="1406098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7865171-5C11-4093-BB40-F7743D456328}"/>
              </a:ext>
            </a:extLst>
          </p:cNvPr>
          <p:cNvCxnSpPr>
            <a:cxnSpLocks/>
          </p:cNvCxnSpPr>
          <p:nvPr/>
        </p:nvCxnSpPr>
        <p:spPr>
          <a:xfrm>
            <a:off x="4236441" y="4540406"/>
            <a:ext cx="5788404" cy="1356541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195AE72-1491-43A4-AABF-67BA0BEA5640}"/>
              </a:ext>
            </a:extLst>
          </p:cNvPr>
          <p:cNvCxnSpPr/>
          <p:nvPr/>
        </p:nvCxnSpPr>
        <p:spPr>
          <a:xfrm>
            <a:off x="3154261" y="4540406"/>
            <a:ext cx="0" cy="165066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BD37C8F-5591-4E7A-9C3D-2C1964137900}"/>
              </a:ext>
            </a:extLst>
          </p:cNvPr>
          <p:cNvCxnSpPr/>
          <p:nvPr/>
        </p:nvCxnSpPr>
        <p:spPr>
          <a:xfrm>
            <a:off x="2147582" y="6191075"/>
            <a:ext cx="19546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32C80AD-A67B-430D-AA99-93DCE12A0905}"/>
              </a:ext>
            </a:extLst>
          </p:cNvPr>
          <p:cNvCxnSpPr>
            <a:cxnSpLocks/>
          </p:cNvCxnSpPr>
          <p:nvPr/>
        </p:nvCxnSpPr>
        <p:spPr>
          <a:xfrm flipH="1" flipV="1">
            <a:off x="2709645" y="4540406"/>
            <a:ext cx="438324" cy="6782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DBD428F-97C5-428D-905D-7038425FCB9F}"/>
              </a:ext>
            </a:extLst>
          </p:cNvPr>
          <p:cNvCxnSpPr>
            <a:cxnSpLocks/>
          </p:cNvCxnSpPr>
          <p:nvPr/>
        </p:nvCxnSpPr>
        <p:spPr>
          <a:xfrm flipV="1">
            <a:off x="3154261" y="4540406"/>
            <a:ext cx="461395" cy="6782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BEC3E12-9EB4-429A-AD26-7CC099F152AB}"/>
              </a:ext>
            </a:extLst>
          </p:cNvPr>
          <p:cNvCxnSpPr/>
          <p:nvPr/>
        </p:nvCxnSpPr>
        <p:spPr>
          <a:xfrm>
            <a:off x="2239861" y="2667699"/>
            <a:ext cx="688946" cy="922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E0C3F78-5078-4F8C-AC94-154822CA20A0}"/>
              </a:ext>
            </a:extLst>
          </p:cNvPr>
          <p:cNvSpPr/>
          <p:nvPr/>
        </p:nvSpPr>
        <p:spPr>
          <a:xfrm>
            <a:off x="1521832" y="1982541"/>
            <a:ext cx="1528893" cy="68515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Constant Camera</a:t>
            </a:r>
          </a:p>
        </p:txBody>
      </p:sp>
      <p:pic>
        <p:nvPicPr>
          <p:cNvPr id="1028" name="Picture 4" descr="Image result for person icon">
            <a:extLst>
              <a:ext uri="{FF2B5EF4-FFF2-40B4-BE49-F238E27FC236}">
                <a16:creationId xmlns:a16="http://schemas.microsoft.com/office/drawing/2014/main" id="{2B1FDD7D-1C84-43F4-9BF2-9D069F4A93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0643" y="3240179"/>
            <a:ext cx="2543668" cy="1639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3759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DE7B7-2FC3-41D4-93E0-417D2BA1C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HEURISTICS of ALGORITHM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1C11A7-8B96-4124-81A0-A0CA4C51856F}"/>
              </a:ext>
            </a:extLst>
          </p:cNvPr>
          <p:cNvSpPr/>
          <p:nvPr/>
        </p:nvSpPr>
        <p:spPr>
          <a:xfrm>
            <a:off x="1296099" y="2432807"/>
            <a:ext cx="3389152" cy="377505"/>
          </a:xfrm>
          <a:prstGeom prst="rect">
            <a:avLst/>
          </a:prstGeom>
          <a:solidFill>
            <a:schemeClr val="tx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Static Shots Borders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5E2D61C-FAEB-4D57-AAFE-5BD785EDD3D8}"/>
              </a:ext>
            </a:extLst>
          </p:cNvPr>
          <p:cNvSpPr/>
          <p:nvPr/>
        </p:nvSpPr>
        <p:spPr>
          <a:xfrm>
            <a:off x="7210338" y="2432807"/>
            <a:ext cx="3389152" cy="377505"/>
          </a:xfrm>
          <a:prstGeom prst="rect">
            <a:avLst/>
          </a:prstGeom>
          <a:solidFill>
            <a:schemeClr val="tx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Moving Shots Borders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D7A328-AB72-428A-86C7-66E9A35005F9}"/>
              </a:ext>
            </a:extLst>
          </p:cNvPr>
          <p:cNvSpPr/>
          <p:nvPr/>
        </p:nvSpPr>
        <p:spPr>
          <a:xfrm>
            <a:off x="478172" y="3078760"/>
            <a:ext cx="5025006" cy="33472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7C0168-7CC6-4132-A456-41D2CD9730E0}"/>
              </a:ext>
            </a:extLst>
          </p:cNvPr>
          <p:cNvSpPr/>
          <p:nvPr/>
        </p:nvSpPr>
        <p:spPr>
          <a:xfrm>
            <a:off x="708870" y="3305263"/>
            <a:ext cx="4563610" cy="28942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938184A-94B4-4AEC-9066-6FB840F57BB0}"/>
              </a:ext>
            </a:extLst>
          </p:cNvPr>
          <p:cNvSpPr/>
          <p:nvPr/>
        </p:nvSpPr>
        <p:spPr>
          <a:xfrm>
            <a:off x="6392411" y="3078760"/>
            <a:ext cx="5025006" cy="33472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2B672C6-7F91-4D29-B189-3B19A9729B1A}"/>
              </a:ext>
            </a:extLst>
          </p:cNvPr>
          <p:cNvSpPr/>
          <p:nvPr/>
        </p:nvSpPr>
        <p:spPr>
          <a:xfrm>
            <a:off x="6623109" y="3305263"/>
            <a:ext cx="4563610" cy="28942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2684652-7D2E-4403-B8A3-E905F8C9BFAA}"/>
              </a:ext>
            </a:extLst>
          </p:cNvPr>
          <p:cNvCxnSpPr/>
          <p:nvPr/>
        </p:nvCxnSpPr>
        <p:spPr>
          <a:xfrm>
            <a:off x="5272480" y="3078760"/>
            <a:ext cx="230698" cy="350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BB8540-9B4D-4EBB-A17A-7574A394C97C}"/>
              </a:ext>
            </a:extLst>
          </p:cNvPr>
          <p:cNvCxnSpPr/>
          <p:nvPr/>
        </p:nvCxnSpPr>
        <p:spPr>
          <a:xfrm>
            <a:off x="5272480" y="3452390"/>
            <a:ext cx="230698" cy="350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457957B-311C-4FAA-B147-0783EC49CF53}"/>
              </a:ext>
            </a:extLst>
          </p:cNvPr>
          <p:cNvCxnSpPr/>
          <p:nvPr/>
        </p:nvCxnSpPr>
        <p:spPr>
          <a:xfrm>
            <a:off x="5272480" y="3826020"/>
            <a:ext cx="230698" cy="350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4361346-2A83-4F14-A288-D4429E08EC92}"/>
              </a:ext>
            </a:extLst>
          </p:cNvPr>
          <p:cNvCxnSpPr/>
          <p:nvPr/>
        </p:nvCxnSpPr>
        <p:spPr>
          <a:xfrm>
            <a:off x="5272480" y="4199650"/>
            <a:ext cx="230698" cy="350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76D0F4E-A0ED-4B79-84F0-A34301A84EEF}"/>
              </a:ext>
            </a:extLst>
          </p:cNvPr>
          <p:cNvCxnSpPr/>
          <p:nvPr/>
        </p:nvCxnSpPr>
        <p:spPr>
          <a:xfrm>
            <a:off x="5272480" y="4573280"/>
            <a:ext cx="230698" cy="350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EEC485F-ABFE-4BD2-985F-9039B502F761}"/>
              </a:ext>
            </a:extLst>
          </p:cNvPr>
          <p:cNvCxnSpPr/>
          <p:nvPr/>
        </p:nvCxnSpPr>
        <p:spPr>
          <a:xfrm>
            <a:off x="5272480" y="4946910"/>
            <a:ext cx="230698" cy="350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3E6E49D-F607-4DB5-8028-523B625BC0DB}"/>
              </a:ext>
            </a:extLst>
          </p:cNvPr>
          <p:cNvCxnSpPr/>
          <p:nvPr/>
        </p:nvCxnSpPr>
        <p:spPr>
          <a:xfrm>
            <a:off x="5272480" y="5320540"/>
            <a:ext cx="230698" cy="350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95D6084-A009-45DA-94E1-3161335E4E5B}"/>
              </a:ext>
            </a:extLst>
          </p:cNvPr>
          <p:cNvCxnSpPr/>
          <p:nvPr/>
        </p:nvCxnSpPr>
        <p:spPr>
          <a:xfrm>
            <a:off x="5272480" y="5694170"/>
            <a:ext cx="230698" cy="350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D75FC54-3D08-46DD-B181-7A792AF4D11E}"/>
              </a:ext>
            </a:extLst>
          </p:cNvPr>
          <p:cNvCxnSpPr/>
          <p:nvPr/>
        </p:nvCxnSpPr>
        <p:spPr>
          <a:xfrm>
            <a:off x="5272480" y="6067802"/>
            <a:ext cx="230698" cy="350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661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DE7B7-2FC3-41D4-93E0-417D2BA1C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BF9531-4021-4466-9F2D-BE29DFD495AE}"/>
              </a:ext>
            </a:extLst>
          </p:cNvPr>
          <p:cNvSpPr txBox="1"/>
          <p:nvPr/>
        </p:nvSpPr>
        <p:spPr>
          <a:xfrm>
            <a:off x="1367406" y="1820320"/>
            <a:ext cx="90768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/>
              <a:t>Scenes of people usually cause at least one border to be registered as having action</a:t>
            </a:r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It’s not infrequent that more than one border might have objects briefly hit it</a:t>
            </a:r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There are compression noises in video (static frames not constant frame over frame)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93248E-6EED-4A32-8A2B-D25B56454438}"/>
              </a:ext>
            </a:extLst>
          </p:cNvPr>
          <p:cNvSpPr/>
          <p:nvPr/>
        </p:nvSpPr>
        <p:spPr>
          <a:xfrm>
            <a:off x="3372292" y="3439769"/>
            <a:ext cx="5025006" cy="33472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F76E39-59EE-40BF-91F5-E8412ECADA00}"/>
              </a:ext>
            </a:extLst>
          </p:cNvPr>
          <p:cNvSpPr/>
          <p:nvPr/>
        </p:nvSpPr>
        <p:spPr>
          <a:xfrm>
            <a:off x="3602990" y="3666272"/>
            <a:ext cx="4563610" cy="28942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4" descr="Image result for person icon">
            <a:extLst>
              <a:ext uri="{FF2B5EF4-FFF2-40B4-BE49-F238E27FC236}">
                <a16:creationId xmlns:a16="http://schemas.microsoft.com/office/drawing/2014/main" id="{58B7D0FD-5A20-4D37-8F56-970F56AF80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2330" y="4838159"/>
            <a:ext cx="2543668" cy="1639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7036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DE7B7-2FC3-41D4-93E0-417D2BA1C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1C11A7-8B96-4124-81A0-A0CA4C51856F}"/>
              </a:ext>
            </a:extLst>
          </p:cNvPr>
          <p:cNvSpPr/>
          <p:nvPr/>
        </p:nvSpPr>
        <p:spPr>
          <a:xfrm>
            <a:off x="1296099" y="2187871"/>
            <a:ext cx="3389152" cy="377505"/>
          </a:xfrm>
          <a:prstGeom prst="rect">
            <a:avLst/>
          </a:prstGeom>
          <a:solidFill>
            <a:schemeClr val="tx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Static Shots Borders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D7A328-AB72-428A-86C7-66E9A35005F9}"/>
              </a:ext>
            </a:extLst>
          </p:cNvPr>
          <p:cNvSpPr/>
          <p:nvPr/>
        </p:nvSpPr>
        <p:spPr>
          <a:xfrm>
            <a:off x="478172" y="3078760"/>
            <a:ext cx="5025006" cy="33472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7C0168-7CC6-4132-A456-41D2CD9730E0}"/>
              </a:ext>
            </a:extLst>
          </p:cNvPr>
          <p:cNvSpPr/>
          <p:nvPr/>
        </p:nvSpPr>
        <p:spPr>
          <a:xfrm>
            <a:off x="708870" y="3305263"/>
            <a:ext cx="4563610" cy="28942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7675AC7-5D75-4CAD-9D62-4BA4C3DB82A0}"/>
              </a:ext>
            </a:extLst>
          </p:cNvPr>
          <p:cNvSpPr/>
          <p:nvPr/>
        </p:nvSpPr>
        <p:spPr>
          <a:xfrm>
            <a:off x="6096000" y="1237909"/>
            <a:ext cx="590026" cy="59436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6D71527-6370-4997-B399-BA74165D4B38}"/>
              </a:ext>
            </a:extLst>
          </p:cNvPr>
          <p:cNvSpPr/>
          <p:nvPr/>
        </p:nvSpPr>
        <p:spPr>
          <a:xfrm>
            <a:off x="6096000" y="2225893"/>
            <a:ext cx="590026" cy="59436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99DD126-84E0-4C41-AA67-30919223A5AD}"/>
              </a:ext>
            </a:extLst>
          </p:cNvPr>
          <p:cNvSpPr/>
          <p:nvPr/>
        </p:nvSpPr>
        <p:spPr>
          <a:xfrm>
            <a:off x="6096000" y="3264115"/>
            <a:ext cx="590026" cy="59436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5FEE91E-A959-43C4-A66E-CB60CF2E1797}"/>
              </a:ext>
            </a:extLst>
          </p:cNvPr>
          <p:cNvSpPr/>
          <p:nvPr/>
        </p:nvSpPr>
        <p:spPr>
          <a:xfrm>
            <a:off x="6096000" y="4311381"/>
            <a:ext cx="590026" cy="59436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D88BF53-2572-4807-A28C-7380C84DB9D2}"/>
              </a:ext>
            </a:extLst>
          </p:cNvPr>
          <p:cNvSpPr/>
          <p:nvPr/>
        </p:nvSpPr>
        <p:spPr>
          <a:xfrm>
            <a:off x="6096000" y="5196084"/>
            <a:ext cx="590026" cy="59436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7281BB9D-348B-49FC-A66A-C4FDE7BF0908}"/>
              </a:ext>
            </a:extLst>
          </p:cNvPr>
          <p:cNvSpPr/>
          <p:nvPr/>
        </p:nvSpPr>
        <p:spPr>
          <a:xfrm rot="5400000">
            <a:off x="2938770" y="1200152"/>
            <a:ext cx="108006" cy="434969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A03D44-40A4-4AB7-8112-14E696303454}"/>
              </a:ext>
            </a:extLst>
          </p:cNvPr>
          <p:cNvSpPr txBox="1"/>
          <p:nvPr/>
        </p:nvSpPr>
        <p:spPr>
          <a:xfrm>
            <a:off x="6904139" y="1211924"/>
            <a:ext cx="4077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border piece is divided into 8 sections. Border is 2.5% height and width.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3DAD37B-19CB-4934-9344-8A7C063EF084}"/>
              </a:ext>
            </a:extLst>
          </p:cNvPr>
          <p:cNvSpPr txBox="1"/>
          <p:nvPr/>
        </p:nvSpPr>
        <p:spPr>
          <a:xfrm>
            <a:off x="6904139" y="2061408"/>
            <a:ext cx="40770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section is compared with it’s previous frames to see if a pixel differs by more than 1 in the RGB channel (Threshold)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08AE2D0-19D5-4D10-9927-1598F19538D7}"/>
              </a:ext>
            </a:extLst>
          </p:cNvPr>
          <p:cNvSpPr txBox="1"/>
          <p:nvPr/>
        </p:nvSpPr>
        <p:spPr>
          <a:xfrm>
            <a:off x="6904139" y="3099630"/>
            <a:ext cx="40770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0.15% of pixels in each section vary by more than 1 in the RGB channels, it’s non static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E2C049F-1BBF-4F61-991A-8D1344C99128}"/>
              </a:ext>
            </a:extLst>
          </p:cNvPr>
          <p:cNvSpPr txBox="1"/>
          <p:nvPr/>
        </p:nvSpPr>
        <p:spPr>
          <a:xfrm>
            <a:off x="6904139" y="4146896"/>
            <a:ext cx="40770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more than 1 of the 8 sections of a border are non static, the piece is non static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39230E7-9F14-4172-8C98-332D51F6B1DF}"/>
              </a:ext>
            </a:extLst>
          </p:cNvPr>
          <p:cNvSpPr txBox="1"/>
          <p:nvPr/>
        </p:nvSpPr>
        <p:spPr>
          <a:xfrm>
            <a:off x="6904139" y="5170099"/>
            <a:ext cx="4077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2 or more borders are non static, then it’s non static 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7111CC6-8E39-4E68-8BA7-22C3787A3EFB}"/>
              </a:ext>
            </a:extLst>
          </p:cNvPr>
          <p:cNvSpPr/>
          <p:nvPr/>
        </p:nvSpPr>
        <p:spPr>
          <a:xfrm>
            <a:off x="6096000" y="6032835"/>
            <a:ext cx="590026" cy="59436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1740E32-A894-4DE1-A13D-59DA4DDFDBAB}"/>
              </a:ext>
            </a:extLst>
          </p:cNvPr>
          <p:cNvSpPr txBox="1"/>
          <p:nvPr/>
        </p:nvSpPr>
        <p:spPr>
          <a:xfrm>
            <a:off x="6904139" y="6145349"/>
            <a:ext cx="407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Need 20 consecutive frames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CDFA57-DDE2-48F5-A009-53486E2B64F3}"/>
              </a:ext>
            </a:extLst>
          </p:cNvPr>
          <p:cNvSpPr txBox="1"/>
          <p:nvPr/>
        </p:nvSpPr>
        <p:spPr>
          <a:xfrm>
            <a:off x="1296099" y="3434908"/>
            <a:ext cx="3389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Section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6C1CBD3-D2BF-4433-B06D-BBB89627F12C}"/>
              </a:ext>
            </a:extLst>
          </p:cNvPr>
          <p:cNvCxnSpPr>
            <a:cxnSpLocks/>
          </p:cNvCxnSpPr>
          <p:nvPr/>
        </p:nvCxnSpPr>
        <p:spPr>
          <a:xfrm flipV="1">
            <a:off x="1052781" y="3109731"/>
            <a:ext cx="0" cy="1696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7E3AB84-549A-438A-90C8-9817A915BB63}"/>
              </a:ext>
            </a:extLst>
          </p:cNvPr>
          <p:cNvCxnSpPr>
            <a:cxnSpLocks/>
          </p:cNvCxnSpPr>
          <p:nvPr/>
        </p:nvCxnSpPr>
        <p:spPr>
          <a:xfrm flipV="1">
            <a:off x="1704926" y="3109731"/>
            <a:ext cx="0" cy="1696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BA93853-E565-4816-97F4-0AF04B4E6A7D}"/>
              </a:ext>
            </a:extLst>
          </p:cNvPr>
          <p:cNvCxnSpPr>
            <a:cxnSpLocks/>
          </p:cNvCxnSpPr>
          <p:nvPr/>
        </p:nvCxnSpPr>
        <p:spPr>
          <a:xfrm flipV="1">
            <a:off x="2357071" y="3109731"/>
            <a:ext cx="0" cy="1696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AD1CA55-5C16-48A5-950A-E94B4E42228D}"/>
              </a:ext>
            </a:extLst>
          </p:cNvPr>
          <p:cNvCxnSpPr>
            <a:cxnSpLocks/>
          </p:cNvCxnSpPr>
          <p:nvPr/>
        </p:nvCxnSpPr>
        <p:spPr>
          <a:xfrm flipV="1">
            <a:off x="3009216" y="3109731"/>
            <a:ext cx="0" cy="1696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578DBF7-3A0E-4681-B040-EFE775283877}"/>
              </a:ext>
            </a:extLst>
          </p:cNvPr>
          <p:cNvCxnSpPr>
            <a:cxnSpLocks/>
          </p:cNvCxnSpPr>
          <p:nvPr/>
        </p:nvCxnSpPr>
        <p:spPr>
          <a:xfrm flipV="1">
            <a:off x="3661361" y="3109731"/>
            <a:ext cx="0" cy="1696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9612112-0A6A-44A6-9AC6-BB33CD657053}"/>
              </a:ext>
            </a:extLst>
          </p:cNvPr>
          <p:cNvCxnSpPr>
            <a:cxnSpLocks/>
          </p:cNvCxnSpPr>
          <p:nvPr/>
        </p:nvCxnSpPr>
        <p:spPr>
          <a:xfrm flipV="1">
            <a:off x="4313506" y="3109731"/>
            <a:ext cx="0" cy="1696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FF4F29C-0294-408B-B965-ECE5E1A378B8}"/>
              </a:ext>
            </a:extLst>
          </p:cNvPr>
          <p:cNvCxnSpPr>
            <a:cxnSpLocks/>
          </p:cNvCxnSpPr>
          <p:nvPr/>
        </p:nvCxnSpPr>
        <p:spPr>
          <a:xfrm flipV="1">
            <a:off x="4965651" y="3096254"/>
            <a:ext cx="0" cy="1696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ight Brace 37">
            <a:extLst>
              <a:ext uri="{FF2B5EF4-FFF2-40B4-BE49-F238E27FC236}">
                <a16:creationId xmlns:a16="http://schemas.microsoft.com/office/drawing/2014/main" id="{3AC4F808-C582-4482-B265-AF1D6E07C523}"/>
              </a:ext>
            </a:extLst>
          </p:cNvPr>
          <p:cNvSpPr/>
          <p:nvPr/>
        </p:nvSpPr>
        <p:spPr>
          <a:xfrm rot="16200000" flipV="1">
            <a:off x="1970734" y="2709914"/>
            <a:ext cx="120532" cy="652147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3C48810-823B-4084-8924-9067D4DCCDC7}"/>
              </a:ext>
            </a:extLst>
          </p:cNvPr>
          <p:cNvSpPr txBox="1"/>
          <p:nvPr/>
        </p:nvSpPr>
        <p:spPr>
          <a:xfrm>
            <a:off x="336424" y="2615406"/>
            <a:ext cx="3389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Piece</a:t>
            </a:r>
          </a:p>
        </p:txBody>
      </p:sp>
    </p:spTree>
    <p:extLst>
      <p:ext uri="{BB962C8B-B14F-4D97-AF65-F5344CB8AC3E}">
        <p14:creationId xmlns:p14="http://schemas.microsoft.com/office/powerpoint/2010/main" val="3309682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0" grpId="0" animBg="1"/>
      <p:bldP spid="21" grpId="0" animBg="1"/>
      <p:bldP spid="30" grpId="0" animBg="1"/>
      <p:bldP spid="31" grpId="0" animBg="1"/>
      <p:bldP spid="8" grpId="0"/>
      <p:bldP spid="32" grpId="0"/>
      <p:bldP spid="33" grpId="0"/>
      <p:bldP spid="34" grpId="0"/>
      <p:bldP spid="35" grpId="0"/>
      <p:bldP spid="36" grpId="0" animBg="1"/>
      <p:bldP spid="3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DE7B7-2FC3-41D4-93E0-417D2BA1C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531871-A4A2-4110-BB19-7C8864D9E030}"/>
              </a:ext>
            </a:extLst>
          </p:cNvPr>
          <p:cNvSpPr txBox="1"/>
          <p:nvPr/>
        </p:nvSpPr>
        <p:spPr>
          <a:xfrm>
            <a:off x="1761688" y="2181138"/>
            <a:ext cx="86406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/>
              <a:t>Initial results on ~30 videos. Perfect precision (except for credits and picture in picture), with around 700 static shots identified. </a:t>
            </a:r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Algorithm was modified to look for credits and picture in pictures by looking at the border, and if it was all black and uniform, it was eliminated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469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DE7B7-2FC3-41D4-93E0-417D2BA1C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improvements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531871-A4A2-4110-BB19-7C8864D9E030}"/>
              </a:ext>
            </a:extLst>
          </p:cNvPr>
          <p:cNvSpPr txBox="1"/>
          <p:nvPr/>
        </p:nvSpPr>
        <p:spPr>
          <a:xfrm>
            <a:off x="1761688" y="2181138"/>
            <a:ext cx="86406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/>
              <a:t>Right now, embedded subtitles have to be filtered out at the video level. </a:t>
            </a:r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Could be text in the video so one would want to eliminate that.</a:t>
            </a:r>
          </a:p>
        </p:txBody>
      </p:sp>
    </p:spTree>
    <p:extLst>
      <p:ext uri="{BB962C8B-B14F-4D97-AF65-F5344CB8AC3E}">
        <p14:creationId xmlns:p14="http://schemas.microsoft.com/office/powerpoint/2010/main" val="1237087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193</TotalTime>
  <Words>264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Tw Cen MT</vt:lpstr>
      <vt:lpstr>Tw Cen MT Condensed</vt:lpstr>
      <vt:lpstr>Wingdings 3</vt:lpstr>
      <vt:lpstr>Integral</vt:lpstr>
      <vt:lpstr>Static Shots Algorithm</vt:lpstr>
      <vt:lpstr>What is a static shot</vt:lpstr>
      <vt:lpstr>HEURISTICS of ALGORITHM</vt:lpstr>
      <vt:lpstr>Challenges</vt:lpstr>
      <vt:lpstr>Algorithm</vt:lpstr>
      <vt:lpstr>Results</vt:lpstr>
      <vt:lpstr>Potential improvements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Static Shots</dc:title>
  <dc:creator>Luke Ding</dc:creator>
  <cp:lastModifiedBy>Luke Ding</cp:lastModifiedBy>
  <cp:revision>15</cp:revision>
  <dcterms:created xsi:type="dcterms:W3CDTF">2019-06-04T05:01:42Z</dcterms:created>
  <dcterms:modified xsi:type="dcterms:W3CDTF">2019-06-16T14:04:41Z</dcterms:modified>
</cp:coreProperties>
</file>