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399" r:id="rId2"/>
    <p:sldId id="404" r:id="rId3"/>
    <p:sldId id="403" r:id="rId4"/>
    <p:sldId id="408" r:id="rId5"/>
    <p:sldId id="410" r:id="rId6"/>
    <p:sldId id="412" r:id="rId7"/>
    <p:sldId id="413" r:id="rId8"/>
    <p:sldId id="416" r:id="rId9"/>
    <p:sldId id="415" r:id="rId10"/>
    <p:sldId id="414" r:id="rId11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31D"/>
    <a:srgbClr val="F2F1C0"/>
    <a:srgbClr val="C0504D"/>
    <a:srgbClr val="B2B2B2"/>
    <a:srgbClr val="FFFFFF"/>
    <a:srgbClr val="CCC1DA"/>
    <a:srgbClr val="BBE0E3"/>
    <a:srgbClr val="FFFF99"/>
    <a:srgbClr val="FFFF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7" autoAdjust="0"/>
    <p:restoredTop sz="87375" autoAdjust="0"/>
  </p:normalViewPr>
  <p:slideViewPr>
    <p:cSldViewPr>
      <p:cViewPr varScale="1">
        <p:scale>
          <a:sx n="104" d="100"/>
          <a:sy n="104" d="100"/>
        </p:scale>
        <p:origin x="-76" y="-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31.08.2021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20 min</a:t>
            </a:r>
            <a:r>
              <a:rPr lang="de-DE" baseline="0" dirty="0" smtClean="0"/>
              <a:t> incl. disc.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32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TODO: check with presenters to make sure they agree to record background presentations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31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7" y="1143000"/>
            <a:ext cx="7623175" cy="131445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 smtClean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65532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Formatvorlage des Untertitelmasters durch Klicken bearbeiten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2729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914400"/>
            <a:ext cx="7924800" cy="6858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2" y="25146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r>
              <a:rPr lang="de-DE" altLang="en-US" smtClean="0"/>
              <a:t>2018-06-13</a:t>
            </a:r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19340"/>
            <a:ext cx="418465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031207"/>
            <a:ext cx="4311650" cy="311229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Textmasterformate durch Klicken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  <a:p>
            <a:pPr lvl="3"/>
            <a:r>
              <a:rPr lang="de-DE" altLang="en-US" dirty="0" smtClean="0"/>
              <a:t>Vierte Ebene</a:t>
            </a:r>
          </a:p>
          <a:p>
            <a:pPr lvl="4"/>
            <a:r>
              <a:rPr lang="de-DE" altLang="en-US" dirty="0" smtClean="0"/>
              <a:t>Fünfte Ebene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>
              <a:lumMod val="25000"/>
            </a:schemeClr>
          </a:solidFill>
          <a:latin typeface="Gill Sans MT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linguistic-lod.org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971550"/>
            <a:ext cx="8382000" cy="1314450"/>
          </a:xfrm>
        </p:spPr>
        <p:txBody>
          <a:bodyPr/>
          <a:lstStyle/>
          <a:p>
            <a:pPr algn="ctr"/>
            <a:r>
              <a:rPr lang="de-DE" sz="3600" dirty="0" smtClean="0"/>
              <a:t>Harmonizing Linguistic Annotations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2800" dirty="0" smtClean="0"/>
              <a:t>(An LD4LT workshop)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6217" y="2495550"/>
            <a:ext cx="8751579" cy="1314450"/>
          </a:xfrm>
        </p:spPr>
        <p:txBody>
          <a:bodyPr/>
          <a:lstStyle/>
          <a:p>
            <a:pPr algn="ctr"/>
            <a:r>
              <a:rPr lang="en-US" sz="2400" smtClean="0">
                <a:solidFill>
                  <a:schemeClr val="tx2"/>
                </a:solidFill>
              </a:rPr>
              <a:t>Welcome &amp; Overview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7413" y="0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LDK-2021, Zaragoza, Spain, Sep 3, 2021</a:t>
            </a:r>
          </a:p>
        </p:txBody>
      </p:sp>
      <p:pic>
        <p:nvPicPr>
          <p:cNvPr id="7" name="Picture 2" descr="http://www.acoli.informatik.uni-frankfurt.de/images/path4314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 bwMode="auto">
          <a:xfrm>
            <a:off x="76200" y="3028950"/>
            <a:ext cx="3127126" cy="210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ser.uni-frankfurt.de/~s1239595/tmp/Goethe-Logo/logo_universitaet_neu_tran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45" y="4050603"/>
            <a:ext cx="1881147" cy="103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www.acoli.informatik.uni-frankfurt.de/images/liod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28607"/>
            <a:ext cx="1600200" cy="12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9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clarify relation with OntoLex-FrAC</a:t>
            </a:r>
          </a:p>
          <a:p>
            <a:r>
              <a:rPr lang="de-DE" dirty="0" smtClean="0"/>
              <a:t>add links to minutes document and github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10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94755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Linked Data for Language Technology (LD4LT)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8044"/>
          </a:xfrm>
        </p:spPr>
        <p:txBody>
          <a:bodyPr/>
          <a:lstStyle/>
          <a:p>
            <a:r>
              <a:rPr lang="de-DE" dirty="0" smtClean="0"/>
              <a:t>W3C Community Group</a:t>
            </a:r>
          </a:p>
          <a:p>
            <a:pPr lvl="1"/>
            <a:r>
              <a:rPr lang="de-DE" dirty="0" smtClean="0"/>
              <a:t>formed 2013</a:t>
            </a:r>
          </a:p>
          <a:p>
            <a:pPr lvl="2"/>
            <a:r>
              <a:rPr lang="de-DE" dirty="0" smtClean="0"/>
              <a:t>close ties with FP7 project LIDER (2013-2015)</a:t>
            </a:r>
          </a:p>
          <a:p>
            <a:pPr lvl="3"/>
            <a:r>
              <a:rPr lang="de-DE" i="1" u="sng" dirty="0" smtClean="0"/>
              <a:t>Li</a:t>
            </a:r>
            <a:r>
              <a:rPr lang="de-DE" i="1" dirty="0" smtClean="0"/>
              <a:t>nked </a:t>
            </a:r>
            <a:r>
              <a:rPr lang="de-DE" i="1" u="sng" dirty="0" smtClean="0"/>
              <a:t>D</a:t>
            </a:r>
            <a:r>
              <a:rPr lang="de-DE" i="1" dirty="0" smtClean="0"/>
              <a:t>ata as an enabl</a:t>
            </a:r>
            <a:r>
              <a:rPr lang="de-DE" i="1" u="sng" dirty="0" smtClean="0"/>
              <a:t>er</a:t>
            </a:r>
            <a:r>
              <a:rPr lang="de-DE" i="1" dirty="0" smtClean="0"/>
              <a:t> of cross-media and multilingual content analytics</a:t>
            </a:r>
          </a:p>
          <a:p>
            <a:pPr lvl="3"/>
            <a:r>
              <a:rPr lang="de-DE" dirty="0" smtClean="0"/>
              <a:t>and follow-up projects</a:t>
            </a:r>
          </a:p>
          <a:p>
            <a:pPr lvl="1"/>
            <a:r>
              <a:rPr lang="de-DE" dirty="0" smtClean="0"/>
              <a:t>language technology</a:t>
            </a:r>
          </a:p>
          <a:p>
            <a:pPr lvl="2"/>
            <a:r>
              <a:rPr lang="de-DE" dirty="0" smtClean="0"/>
              <a:t>surveying needs and requirements (esp. 2013-2016)</a:t>
            </a:r>
          </a:p>
          <a:p>
            <a:pPr lvl="2"/>
            <a:r>
              <a:rPr lang="de-DE" dirty="0" smtClean="0"/>
              <a:t>language resource metadata (since 2015)</a:t>
            </a:r>
          </a:p>
          <a:p>
            <a:pPr lvl="2"/>
            <a:r>
              <a:rPr lang="de-DE" dirty="0" smtClean="0"/>
              <a:t>linguistic annotation (intensified since 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17660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2" y="2418878"/>
            <a:ext cx="2358318" cy="213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rot="7880943">
            <a:off x="1914208" y="3417593"/>
            <a:ext cx="1570437" cy="734451"/>
            <a:chOff x="779959" y="902798"/>
            <a:chExt cx="1311875" cy="530486"/>
          </a:xfrm>
        </p:grpSpPr>
        <p:sp>
          <p:nvSpPr>
            <p:cNvPr id="31" name="Curved Down Arrow 30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31" name="Picture 7" descr="http://linguistic-lod.org/images/llod-cloud.may2014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7"/>
          <a:stretch/>
        </p:blipFill>
        <p:spPr bwMode="auto">
          <a:xfrm>
            <a:off x="2878855" y="2898684"/>
            <a:ext cx="1219200" cy="13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 rot="3506229">
            <a:off x="3113610" y="1929569"/>
            <a:ext cx="1803936" cy="734451"/>
            <a:chOff x="779959" y="902798"/>
            <a:chExt cx="1311875" cy="530486"/>
          </a:xfrm>
        </p:grpSpPr>
        <p:sp>
          <p:nvSpPr>
            <p:cNvPr id="28" name="Curved Down Arrow 27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9" name="Picture 5" descr="http://linguistic-lod.org/images/llod-colored-current-1024x955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56000"/>
            <a:ext cx="1321591" cy="123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859572">
            <a:off x="1587253" y="830859"/>
            <a:ext cx="2114284" cy="530486"/>
            <a:chOff x="779958" y="902798"/>
            <a:chExt cx="1311876" cy="530486"/>
          </a:xfrm>
        </p:grpSpPr>
        <p:sp>
          <p:nvSpPr>
            <p:cNvPr id="24" name="Curved Down Arrow 23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9958" y="902798"/>
              <a:ext cx="82867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oup 15"/>
          <p:cNvGrpSpPr/>
          <p:nvPr/>
        </p:nvGrpSpPr>
        <p:grpSpPr>
          <a:xfrm rot="18368325">
            <a:off x="707105" y="782152"/>
            <a:ext cx="1311875" cy="530486"/>
            <a:chOff x="779959" y="902798"/>
            <a:chExt cx="1311875" cy="530486"/>
          </a:xfrm>
        </p:grpSpPr>
        <p:sp>
          <p:nvSpPr>
            <p:cNvPr id="13" name="Curved Down Arrow 12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		</a:t>
            </a:r>
            <a:r>
              <a:rPr lang="de-DE" dirty="0" smtClean="0"/>
              <a:t>Linked Data and Language</a:t>
            </a:r>
            <a:br>
              <a:rPr lang="de-DE" dirty="0" smtClean="0"/>
            </a:br>
            <a:r>
              <a:rPr lang="de-DE" dirty="0" smtClean="0"/>
              <a:t>Technology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154906"/>
            <a:ext cx="4114800" cy="3398044"/>
          </a:xfrm>
        </p:spPr>
        <p:txBody>
          <a:bodyPr/>
          <a:lstStyle/>
          <a:p>
            <a:r>
              <a:rPr lang="de-DE" dirty="0" smtClean="0"/>
              <a:t>since 2010, an LOD sub-cloud of language resources has been emerging</a:t>
            </a:r>
          </a:p>
          <a:p>
            <a:pPr lvl="1"/>
            <a:r>
              <a:rPr lang="de-DE" dirty="0" smtClean="0"/>
              <a:t>Open Linguistics Working Group</a:t>
            </a:r>
          </a:p>
          <a:p>
            <a:pPr lvl="1"/>
            <a:r>
              <a:rPr lang="de-DE" dirty="0" smtClean="0">
                <a:hlinkClick r:id="rId5"/>
              </a:rPr>
              <a:t>http://linguistic-lod.org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084" y="209550"/>
            <a:ext cx="11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2010-2011: </a:t>
            </a:r>
          </a:p>
          <a:p>
            <a:r>
              <a:rPr lang="de-DE" sz="1400" dirty="0" smtClean="0"/>
              <a:t>vision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722312" y="1401983"/>
            <a:ext cx="1487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2012:</a:t>
            </a:r>
          </a:p>
          <a:p>
            <a:pPr algn="ctr"/>
            <a:r>
              <a:rPr lang="de-DE" sz="1400" dirty="0" smtClean="0"/>
              <a:t>workshop, book,</a:t>
            </a:r>
          </a:p>
          <a:p>
            <a:pPr algn="ctr"/>
            <a:r>
              <a:rPr lang="de-DE" sz="1400" dirty="0" smtClean="0"/>
              <a:t>hackathon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66377" y="2190750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2012-2013:</a:t>
            </a:r>
          </a:p>
          <a:p>
            <a:pPr algn="ctr"/>
            <a:r>
              <a:rPr lang="de-DE" sz="1400" dirty="0" smtClean="0"/>
              <a:t>materialized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2556" y="3599998"/>
            <a:ext cx="9204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2014: </a:t>
            </a:r>
          </a:p>
          <a:p>
            <a:pPr algn="ctr"/>
            <a:r>
              <a:rPr lang="de-DE" sz="1400" dirty="0" smtClean="0"/>
              <a:t>top-level </a:t>
            </a:r>
          </a:p>
          <a:p>
            <a:pPr algn="ctr"/>
            <a:r>
              <a:rPr lang="de-DE" sz="1400" dirty="0" smtClean="0"/>
              <a:t>category </a:t>
            </a:r>
          </a:p>
          <a:p>
            <a:pPr algn="ctr"/>
            <a:r>
              <a:rPr lang="de-DE" sz="1400" dirty="0" smtClean="0"/>
              <a:t>@ LOD </a:t>
            </a:r>
          </a:p>
          <a:p>
            <a:pPr algn="ctr"/>
            <a:r>
              <a:rPr lang="de-DE" sz="1400" dirty="0" smtClean="0"/>
              <a:t>cloud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4552950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continuous growth</a:t>
            </a:r>
          </a:p>
        </p:txBody>
      </p:sp>
      <p:pic>
        <p:nvPicPr>
          <p:cNvPr id="1026" name="Picture 2" descr="http://linguistic-lod.org/images/llod-2011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42950"/>
            <a:ext cx="9619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38150"/>
            <a:ext cx="1122532" cy="87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78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2" y="2418878"/>
            <a:ext cx="2358318" cy="213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rot="7880943">
            <a:off x="1914208" y="3417593"/>
            <a:ext cx="1570437" cy="734451"/>
            <a:chOff x="779959" y="902798"/>
            <a:chExt cx="1311875" cy="530486"/>
          </a:xfrm>
        </p:grpSpPr>
        <p:sp>
          <p:nvSpPr>
            <p:cNvPr id="31" name="Curved Down Arrow 30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31" name="Picture 7" descr="http://linguistic-lod.org/images/llod-cloud.may2014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7"/>
          <a:stretch/>
        </p:blipFill>
        <p:spPr bwMode="auto">
          <a:xfrm>
            <a:off x="2878855" y="2898684"/>
            <a:ext cx="1219200" cy="13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 rot="3506229">
            <a:off x="3113610" y="1929569"/>
            <a:ext cx="1803936" cy="734451"/>
            <a:chOff x="779959" y="902798"/>
            <a:chExt cx="1311875" cy="530486"/>
          </a:xfrm>
        </p:grpSpPr>
        <p:sp>
          <p:nvSpPr>
            <p:cNvPr id="28" name="Curved Down Arrow 27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9" name="Picture 5" descr="http://linguistic-lod.org/images/llod-colored-current-1024x955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56000"/>
            <a:ext cx="1321591" cy="123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859572">
            <a:off x="1587253" y="830859"/>
            <a:ext cx="2114284" cy="530486"/>
            <a:chOff x="779958" y="902798"/>
            <a:chExt cx="1311876" cy="530486"/>
          </a:xfrm>
        </p:grpSpPr>
        <p:sp>
          <p:nvSpPr>
            <p:cNvPr id="24" name="Curved Down Arrow 23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9958" y="902798"/>
              <a:ext cx="82867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oup 15"/>
          <p:cNvGrpSpPr/>
          <p:nvPr/>
        </p:nvGrpSpPr>
        <p:grpSpPr>
          <a:xfrm rot="18368325">
            <a:off x="707105" y="782152"/>
            <a:ext cx="1311875" cy="530486"/>
            <a:chOff x="779959" y="902798"/>
            <a:chExt cx="1311875" cy="530486"/>
          </a:xfrm>
        </p:grpSpPr>
        <p:sp>
          <p:nvSpPr>
            <p:cNvPr id="13" name="Curved Down Arrow 12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		</a:t>
            </a:r>
            <a:r>
              <a:rPr lang="de-DE" dirty="0" smtClean="0"/>
              <a:t>Linked Data </a:t>
            </a:r>
            <a:r>
              <a:rPr lang="de-DE" dirty="0"/>
              <a:t>and Language</a:t>
            </a:r>
            <a:br>
              <a:rPr lang="de-DE" dirty="0"/>
            </a:br>
            <a:r>
              <a:rPr lang="de-DE" dirty="0"/>
              <a:t>Technology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154906"/>
            <a:ext cx="4114800" cy="3398044"/>
          </a:xfrm>
        </p:spPr>
        <p:txBody>
          <a:bodyPr/>
          <a:lstStyle/>
          <a:p>
            <a:r>
              <a:rPr lang="de-DE" dirty="0" smtClean="0"/>
              <a:t>since 2016, it has particularly grown with respect to lexical resources</a:t>
            </a:r>
          </a:p>
          <a:p>
            <a:pPr lvl="1"/>
            <a:r>
              <a:rPr lang="de-DE" dirty="0" smtClean="0"/>
              <a:t>W3C CG Ontology-Lexica (OntoLex)</a:t>
            </a:r>
          </a:p>
          <a:p>
            <a:pPr lvl="2"/>
            <a:r>
              <a:rPr lang="de-DE" dirty="0" smtClean="0"/>
              <a:t>one vocabulary, many use cases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084" y="209550"/>
            <a:ext cx="11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2010-2011: </a:t>
            </a:r>
          </a:p>
          <a:p>
            <a:r>
              <a:rPr lang="de-DE" sz="1400" dirty="0" smtClean="0"/>
              <a:t>vision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722312" y="1401983"/>
            <a:ext cx="1487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2012:</a:t>
            </a:r>
          </a:p>
          <a:p>
            <a:pPr algn="ctr"/>
            <a:r>
              <a:rPr lang="de-DE" sz="1400" dirty="0" smtClean="0"/>
              <a:t>workshop, book,</a:t>
            </a:r>
          </a:p>
          <a:p>
            <a:pPr algn="ctr"/>
            <a:r>
              <a:rPr lang="de-DE" sz="1400" dirty="0" smtClean="0"/>
              <a:t>hackathon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66377" y="2190750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2012-2013:</a:t>
            </a:r>
          </a:p>
          <a:p>
            <a:pPr algn="ctr"/>
            <a:r>
              <a:rPr lang="de-DE" sz="1400" dirty="0" smtClean="0"/>
              <a:t>materialized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2556" y="3599998"/>
            <a:ext cx="9204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2014: </a:t>
            </a:r>
          </a:p>
          <a:p>
            <a:pPr algn="ctr"/>
            <a:r>
              <a:rPr lang="de-DE" sz="1400" dirty="0" smtClean="0"/>
              <a:t>top-level </a:t>
            </a:r>
          </a:p>
          <a:p>
            <a:pPr algn="ctr"/>
            <a:r>
              <a:rPr lang="de-DE" sz="1400" dirty="0" smtClean="0"/>
              <a:t>category </a:t>
            </a:r>
          </a:p>
          <a:p>
            <a:pPr algn="ctr"/>
            <a:r>
              <a:rPr lang="de-DE" sz="1400" dirty="0" smtClean="0"/>
              <a:t>@ LOD </a:t>
            </a:r>
          </a:p>
          <a:p>
            <a:pPr algn="ctr"/>
            <a:r>
              <a:rPr lang="de-DE" sz="1400" dirty="0" smtClean="0"/>
              <a:t>cloud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4552950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continuous growth</a:t>
            </a:r>
          </a:p>
        </p:txBody>
      </p:sp>
      <p:pic>
        <p:nvPicPr>
          <p:cNvPr id="1026" name="Picture 2" descr="http://linguistic-lod.org/images/llod-2011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42950"/>
            <a:ext cx="9619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38150"/>
            <a:ext cx="1122532" cy="87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76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2" y="2418878"/>
            <a:ext cx="2358318" cy="213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rot="7880943">
            <a:off x="1914208" y="3417593"/>
            <a:ext cx="1570437" cy="734451"/>
            <a:chOff x="779959" y="902798"/>
            <a:chExt cx="1311875" cy="530486"/>
          </a:xfrm>
        </p:grpSpPr>
        <p:sp>
          <p:nvSpPr>
            <p:cNvPr id="31" name="Curved Down Arrow 30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31" name="Picture 7" descr="http://linguistic-lod.org/images/llod-cloud.may2014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7"/>
          <a:stretch/>
        </p:blipFill>
        <p:spPr bwMode="auto">
          <a:xfrm>
            <a:off x="2878855" y="2898684"/>
            <a:ext cx="1219200" cy="13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 rot="3506229">
            <a:off x="3113610" y="1929569"/>
            <a:ext cx="1803936" cy="734451"/>
            <a:chOff x="779959" y="902798"/>
            <a:chExt cx="1311875" cy="530486"/>
          </a:xfrm>
        </p:grpSpPr>
        <p:sp>
          <p:nvSpPr>
            <p:cNvPr id="28" name="Curved Down Arrow 27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9" name="Picture 5" descr="http://linguistic-lod.org/images/llod-colored-current-1024x955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56000"/>
            <a:ext cx="1321591" cy="123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859572">
            <a:off x="1587253" y="830859"/>
            <a:ext cx="2114284" cy="530486"/>
            <a:chOff x="779958" y="902798"/>
            <a:chExt cx="1311876" cy="530486"/>
          </a:xfrm>
        </p:grpSpPr>
        <p:sp>
          <p:nvSpPr>
            <p:cNvPr id="24" name="Curved Down Arrow 23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9958" y="902798"/>
              <a:ext cx="82867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oup 15"/>
          <p:cNvGrpSpPr/>
          <p:nvPr/>
        </p:nvGrpSpPr>
        <p:grpSpPr>
          <a:xfrm rot="18368325">
            <a:off x="707105" y="782152"/>
            <a:ext cx="1311875" cy="530486"/>
            <a:chOff x="779959" y="902798"/>
            <a:chExt cx="1311875" cy="530486"/>
          </a:xfrm>
        </p:grpSpPr>
        <p:sp>
          <p:nvSpPr>
            <p:cNvPr id="13" name="Curved Down Arrow 12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		</a:t>
            </a:r>
            <a:r>
              <a:rPr lang="de-DE" dirty="0" smtClean="0"/>
              <a:t>Linked Data and Language</a:t>
            </a:r>
            <a:br>
              <a:rPr lang="de-DE" dirty="0" smtClean="0"/>
            </a:br>
            <a:r>
              <a:rPr lang="de-DE" dirty="0" smtClean="0"/>
              <a:t>Technology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154906"/>
            <a:ext cx="4267200" cy="3398044"/>
          </a:xfrm>
        </p:spPr>
        <p:txBody>
          <a:bodyPr/>
          <a:lstStyle/>
          <a:p>
            <a:r>
              <a:rPr lang="de-DE" dirty="0" smtClean="0"/>
              <a:t>linguistic annotation remains a problematic area</a:t>
            </a:r>
          </a:p>
          <a:p>
            <a:pPr lvl="1"/>
            <a:r>
              <a:rPr lang="de-DE" dirty="0" smtClean="0"/>
              <a:t>some resources (blue)</a:t>
            </a:r>
          </a:p>
          <a:p>
            <a:pPr lvl="2"/>
            <a:r>
              <a:rPr lang="de-DE" dirty="0" smtClean="0"/>
              <a:t>few successful user stories</a:t>
            </a:r>
          </a:p>
          <a:p>
            <a:pPr lvl="2"/>
            <a:r>
              <a:rPr lang="de-DE" dirty="0"/>
              <a:t>concurrent standards </a:t>
            </a:r>
          </a:p>
          <a:p>
            <a:pPr lvl="2"/>
            <a:r>
              <a:rPr lang="de-DE" dirty="0" smtClean="0"/>
              <a:t>USP: interoperability?</a:t>
            </a:r>
          </a:p>
          <a:p>
            <a:pPr lvl="3"/>
            <a:r>
              <a:rPr lang="de-DE" dirty="0" smtClean="0"/>
              <a:t>not in the current situation</a:t>
            </a:r>
          </a:p>
          <a:p>
            <a:pPr lvl="2"/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084" y="209550"/>
            <a:ext cx="11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2010-2011: </a:t>
            </a:r>
          </a:p>
          <a:p>
            <a:r>
              <a:rPr lang="de-DE" sz="1400" dirty="0" smtClean="0"/>
              <a:t>vision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722312" y="1401983"/>
            <a:ext cx="1487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2012:</a:t>
            </a:r>
          </a:p>
          <a:p>
            <a:pPr algn="ctr"/>
            <a:r>
              <a:rPr lang="de-DE" sz="1400" dirty="0" smtClean="0"/>
              <a:t>workshop, book,</a:t>
            </a:r>
          </a:p>
          <a:p>
            <a:pPr algn="ctr"/>
            <a:r>
              <a:rPr lang="de-DE" sz="1400" dirty="0" smtClean="0"/>
              <a:t>hackathon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66377" y="2190750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2012-2013:</a:t>
            </a:r>
          </a:p>
          <a:p>
            <a:pPr algn="ctr"/>
            <a:r>
              <a:rPr lang="de-DE" sz="1400" dirty="0" smtClean="0"/>
              <a:t>materialized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2556" y="3599998"/>
            <a:ext cx="9204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2014: </a:t>
            </a:r>
          </a:p>
          <a:p>
            <a:pPr algn="ctr"/>
            <a:r>
              <a:rPr lang="de-DE" sz="1400" dirty="0" smtClean="0"/>
              <a:t>top-level </a:t>
            </a:r>
          </a:p>
          <a:p>
            <a:pPr algn="ctr"/>
            <a:r>
              <a:rPr lang="de-DE" sz="1400" dirty="0" smtClean="0"/>
              <a:t>category </a:t>
            </a:r>
          </a:p>
          <a:p>
            <a:pPr algn="ctr"/>
            <a:r>
              <a:rPr lang="de-DE" sz="1400" dirty="0" smtClean="0"/>
              <a:t>@ LOD </a:t>
            </a:r>
          </a:p>
          <a:p>
            <a:pPr algn="ctr"/>
            <a:r>
              <a:rPr lang="de-DE" sz="1400" dirty="0" smtClean="0"/>
              <a:t>cloud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4552950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continuous growth</a:t>
            </a:r>
          </a:p>
        </p:txBody>
      </p:sp>
      <p:pic>
        <p:nvPicPr>
          <p:cNvPr id="1026" name="Picture 2" descr="http://linguistic-lod.org/images/llod-2011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42950"/>
            <a:ext cx="9619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38150"/>
            <a:ext cx="1122532" cy="87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42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LD4LT Workshop @ LDK-2021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106"/>
            <a:ext cx="8229600" cy="3398044"/>
          </a:xfrm>
        </p:spPr>
        <p:txBody>
          <a:bodyPr/>
          <a:lstStyle/>
          <a:p>
            <a:pPr marL="0" indent="0">
              <a:buNone/>
              <a:tabLst>
                <a:tab pos="1616075" algn="l"/>
                <a:tab pos="3140075" algn="l"/>
              </a:tabLst>
            </a:pPr>
            <a:r>
              <a:rPr lang="de-DE" sz="1800" b="1" dirty="0" smtClean="0"/>
              <a:t>09:00</a:t>
            </a:r>
            <a:r>
              <a:rPr lang="de-DE" sz="1800" b="1" dirty="0"/>
              <a:t>	</a:t>
            </a:r>
            <a:r>
              <a:rPr lang="de-DE" sz="1800" b="1" dirty="0" smtClean="0"/>
              <a:t>Welcome</a:t>
            </a:r>
            <a:endParaRPr lang="de-DE" sz="1800" b="1" dirty="0"/>
          </a:p>
          <a:p>
            <a:pPr marL="0" indent="0">
              <a:buNone/>
              <a:tabLst>
                <a:tab pos="1616075" algn="l"/>
                <a:tab pos="3140075" algn="l"/>
              </a:tabLst>
            </a:pPr>
            <a:endParaRPr lang="de-DE" sz="1800" dirty="0" smtClean="0"/>
          </a:p>
          <a:p>
            <a:pPr marL="0" indent="0">
              <a:buNone/>
              <a:tabLst>
                <a:tab pos="1616075" algn="l"/>
                <a:tab pos="3140075" algn="l"/>
              </a:tabLst>
            </a:pPr>
            <a:r>
              <a:rPr lang="de-DE" sz="1800" b="1" dirty="0" smtClean="0"/>
              <a:t>09:10 </a:t>
            </a:r>
            <a:r>
              <a:rPr lang="de-DE" sz="1800" b="1" dirty="0"/>
              <a:t>- </a:t>
            </a:r>
            <a:r>
              <a:rPr lang="de-DE" sz="1800" b="1" dirty="0" smtClean="0"/>
              <a:t>10:30	Background</a:t>
            </a:r>
            <a:r>
              <a:rPr lang="de-DE" sz="1800" b="1" dirty="0"/>
              <a:t>: Linguistic Annotation on the </a:t>
            </a:r>
            <a:r>
              <a:rPr lang="de-DE" sz="1800" b="1" dirty="0" smtClean="0"/>
              <a:t>Web</a:t>
            </a:r>
            <a:endParaRPr lang="de-DE" sz="1800" dirty="0" smtClean="0"/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 smtClean="0"/>
              <a:t>W3C </a:t>
            </a:r>
            <a:r>
              <a:rPr lang="de-DE" sz="1800" i="1" dirty="0"/>
              <a:t>Standard Web Annotation</a:t>
            </a:r>
            <a:r>
              <a:rPr lang="de-DE" sz="1800" dirty="0"/>
              <a:t>	Christian Chiarcos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NLP Interchange Format </a:t>
            </a:r>
            <a:r>
              <a:rPr lang="de-DE" sz="1800" dirty="0"/>
              <a:t>	Milan Dojchinovski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Text Encoding Initiative </a:t>
            </a:r>
            <a:r>
              <a:rPr lang="de-DE" sz="1800" dirty="0"/>
              <a:t>	Fahad Khan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ISO TC37 standards </a:t>
            </a:r>
            <a:r>
              <a:rPr lang="de-DE" sz="1800" dirty="0"/>
              <a:t>	Thierry Declerck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Text Fragids	</a:t>
            </a:r>
            <a:r>
              <a:rPr lang="de-DE" sz="1800" dirty="0" smtClean="0"/>
              <a:t>	Joel Kalvesmaki</a:t>
            </a:r>
          </a:p>
          <a:p>
            <a:pPr>
              <a:tabLst>
                <a:tab pos="1616075" algn="l"/>
                <a:tab pos="3590925" algn="l"/>
              </a:tabLst>
            </a:pPr>
            <a:endParaRPr lang="de-DE" sz="1800" dirty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r>
              <a:rPr lang="de-DE" sz="1800" b="1" dirty="0"/>
              <a:t>10:30 - 11:00	</a:t>
            </a:r>
            <a:r>
              <a:rPr lang="de-DE" sz="1800" b="1" dirty="0" smtClean="0"/>
              <a:t>Break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34055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LD4LT Workshop @ LDK-2021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506"/>
            <a:ext cx="8229600" cy="3398044"/>
          </a:xfrm>
        </p:spPr>
        <p:txBody>
          <a:bodyPr/>
          <a:lstStyle/>
          <a:p>
            <a:pPr marL="0" indent="0">
              <a:buNone/>
              <a:tabLst>
                <a:tab pos="1616075" algn="l"/>
                <a:tab pos="3140075" algn="l"/>
              </a:tabLst>
            </a:pPr>
            <a:r>
              <a:rPr lang="de-DE" sz="1800" b="1" dirty="0" smtClean="0"/>
              <a:t>11:00 - 11:40	Discussion</a:t>
            </a:r>
            <a:endParaRPr lang="de-DE" sz="1800" dirty="0" smtClean="0"/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QA</a:t>
            </a:r>
            <a:r>
              <a:rPr lang="lt-LT" sz="1800" i="1" dirty="0"/>
              <a:t>: What is missing? What is unclear? Where are problems</a:t>
            </a:r>
            <a:r>
              <a:rPr lang="lt-LT" sz="1800" i="1" dirty="0" smtClean="0"/>
              <a:t>?</a:t>
            </a:r>
            <a:endParaRPr lang="lt-LT" sz="1800" i="1" dirty="0"/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Summary </a:t>
            </a:r>
            <a:r>
              <a:rPr lang="lt-LT" sz="1800" i="1" dirty="0"/>
              <a:t>of LD4LT Discussions on Linguistic </a:t>
            </a:r>
            <a:r>
              <a:rPr lang="lt-LT" sz="1800" i="1" dirty="0" smtClean="0"/>
              <a:t>Annotation</a:t>
            </a:r>
            <a:endParaRPr lang="de-DE" sz="1800" i="1" dirty="0" smtClean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endParaRPr lang="de-DE" sz="1800" b="1" dirty="0" smtClean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r>
              <a:rPr lang="lt-LT" sz="1800" b="1" dirty="0" smtClean="0"/>
              <a:t>11:40 </a:t>
            </a:r>
            <a:r>
              <a:rPr lang="lt-LT" sz="1800" b="1" dirty="0"/>
              <a:t>- 12:30	Use Cases, Experiences, Extensions	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Linking Latin</a:t>
            </a:r>
            <a:r>
              <a:rPr lang="de-DE" sz="1800" i="1" dirty="0" smtClean="0"/>
              <a:t>		</a:t>
            </a:r>
            <a:r>
              <a:rPr lang="lt-LT" sz="1800" dirty="0" smtClean="0"/>
              <a:t>Francesco </a:t>
            </a:r>
            <a:r>
              <a:rPr lang="lt-LT" sz="1800" dirty="0"/>
              <a:t>Mambrini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Distributed </a:t>
            </a:r>
            <a:r>
              <a:rPr lang="lt-LT" sz="1800" i="1" dirty="0"/>
              <a:t>Text Services	</a:t>
            </a:r>
            <a:r>
              <a:rPr lang="lt-LT" sz="1800" dirty="0"/>
              <a:t>NN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Interlinear </a:t>
            </a:r>
            <a:r>
              <a:rPr lang="lt-LT" sz="1800" i="1" dirty="0"/>
              <a:t>Glossed Text	</a:t>
            </a:r>
            <a:r>
              <a:rPr lang="lt-LT" sz="1800" dirty="0"/>
              <a:t>Maxim Ionov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Discourse Research</a:t>
            </a:r>
            <a:r>
              <a:rPr lang="de-DE" sz="1800" i="1" dirty="0" smtClean="0"/>
              <a:t>	</a:t>
            </a:r>
            <a:r>
              <a:rPr lang="lt-LT" sz="1800" dirty="0" smtClean="0"/>
              <a:t>Giedre </a:t>
            </a:r>
            <a:r>
              <a:rPr lang="lt-LT" sz="1800" dirty="0"/>
              <a:t>Valunaite Oleskevicienė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Transforming </a:t>
            </a:r>
            <a:r>
              <a:rPr lang="lt-LT" sz="1800" i="1" dirty="0"/>
              <a:t>Language </a:t>
            </a:r>
            <a:r>
              <a:rPr lang="lt-LT" sz="1800" i="1" dirty="0" smtClean="0"/>
              <a:t>Resources</a:t>
            </a:r>
            <a:r>
              <a:rPr lang="de-DE" sz="1800" i="1" dirty="0" smtClean="0"/>
              <a:t>	</a:t>
            </a:r>
            <a:r>
              <a:rPr lang="lt-LT" sz="1800" dirty="0" smtClean="0"/>
              <a:t>Christian Fäth</a:t>
            </a:r>
            <a:endParaRPr lang="de-DE" sz="1800" dirty="0" smtClean="0"/>
          </a:p>
          <a:p>
            <a:pPr>
              <a:tabLst>
                <a:tab pos="1616075" algn="l"/>
                <a:tab pos="3590925" algn="l"/>
              </a:tabLst>
            </a:pPr>
            <a:endParaRPr lang="lt-LT" sz="1800" dirty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r>
              <a:rPr lang="lt-LT" sz="1800" b="1" dirty="0" smtClean="0"/>
              <a:t>12:30-1</a:t>
            </a:r>
            <a:r>
              <a:rPr lang="de-DE" sz="1800" b="1" dirty="0" smtClean="0"/>
              <a:t>3</a:t>
            </a:r>
            <a:r>
              <a:rPr lang="lt-LT" sz="1800" b="1" dirty="0" smtClean="0"/>
              <a:t>:</a:t>
            </a:r>
            <a:r>
              <a:rPr lang="de-DE" sz="1800" b="1" dirty="0" smtClean="0"/>
              <a:t>0</a:t>
            </a:r>
            <a:r>
              <a:rPr lang="lt-LT" sz="1800" b="1" dirty="0" smtClean="0"/>
              <a:t>0</a:t>
            </a:r>
            <a:r>
              <a:rPr lang="lt-LT" sz="1800" b="1" dirty="0"/>
              <a:t>	</a:t>
            </a:r>
            <a:r>
              <a:rPr lang="lt-LT" sz="1800" b="1" dirty="0" smtClean="0"/>
              <a:t>Brainstorming</a:t>
            </a:r>
            <a:r>
              <a:rPr lang="de-DE" sz="1800" b="1" dirty="0"/>
              <a:t> </a:t>
            </a:r>
            <a:r>
              <a:rPr lang="de-DE" sz="1800" b="1" dirty="0" smtClean="0"/>
              <a:t>&amp; Next Steps</a:t>
            </a:r>
            <a:endParaRPr lang="lt-LT" sz="1800" dirty="0"/>
          </a:p>
          <a:p>
            <a:pPr>
              <a:tabLst>
                <a:tab pos="1616075" algn="l"/>
                <a:tab pos="3590925" algn="l"/>
              </a:tabLst>
            </a:pPr>
            <a:endParaRPr lang="lt-LT" sz="1800" dirty="0"/>
          </a:p>
          <a:p>
            <a:pPr>
              <a:tabLst>
                <a:tab pos="1616075" algn="l"/>
                <a:tab pos="3590925" algn="l"/>
              </a:tabLst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40023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Workshop today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8044"/>
          </a:xfrm>
        </p:spPr>
        <p:txBody>
          <a:bodyPr/>
          <a:lstStyle/>
          <a:p>
            <a:r>
              <a:rPr lang="de-DE" dirty="0" smtClean="0"/>
              <a:t>primary goals </a:t>
            </a:r>
          </a:p>
          <a:p>
            <a:pPr lvl="1"/>
            <a:r>
              <a:rPr lang="de-DE" dirty="0" smtClean="0"/>
              <a:t>provide and collect background information</a:t>
            </a:r>
          </a:p>
          <a:p>
            <a:pPr lvl="1"/>
            <a:r>
              <a:rPr lang="de-DE" dirty="0" smtClean="0"/>
              <a:t>present and discuss use cases and requirement</a:t>
            </a:r>
          </a:p>
          <a:p>
            <a:pPr lvl="1"/>
            <a:r>
              <a:rPr lang="de-DE" dirty="0" smtClean="0"/>
              <a:t>initiate and plan future discussions</a:t>
            </a:r>
          </a:p>
          <a:p>
            <a:r>
              <a:rPr lang="de-DE" dirty="0" smtClean="0"/>
              <a:t>we record background presentations</a:t>
            </a:r>
          </a:p>
          <a:p>
            <a:pPr lvl="1"/>
            <a:r>
              <a:rPr lang="de-DE" dirty="0" smtClean="0"/>
              <a:t>for future reference</a:t>
            </a:r>
          </a:p>
          <a:p>
            <a:pPr lvl="1"/>
            <a:r>
              <a:rPr lang="de-DE" dirty="0" smtClean="0"/>
              <a:t>if you don‘t want to be recorded, please switch off camera and join the discussion via chat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8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49164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Workshop today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held in conjunction with</a:t>
            </a:r>
          </a:p>
          <a:p>
            <a:pPr lvl="1"/>
            <a:r>
              <a:rPr lang="de-DE" dirty="0" smtClean="0"/>
              <a:t>3rd Conference on Language, Data and Knowledge (LDK-2021)</a:t>
            </a:r>
          </a:p>
          <a:p>
            <a:pPr lvl="1"/>
            <a:r>
              <a:rPr lang="de-DE" dirty="0" smtClean="0"/>
              <a:t>Face-to-face meeting of the W3C CG Ontology-Lexica</a:t>
            </a:r>
          </a:p>
          <a:p>
            <a:r>
              <a:rPr lang="de-DE" dirty="0" smtClean="0"/>
              <a:t>organized in conjunction between</a:t>
            </a:r>
          </a:p>
          <a:p>
            <a:pPr lvl="1"/>
            <a:r>
              <a:rPr lang="de-DE" dirty="0" smtClean="0"/>
              <a:t>W3C CG LD4LT</a:t>
            </a:r>
          </a:p>
          <a:p>
            <a:pPr lvl="1"/>
            <a:r>
              <a:rPr lang="de-DE" dirty="0" smtClean="0"/>
              <a:t>Cost Action Nexus Linguarum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9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8473646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348</Words>
  <Application>Microsoft Office PowerPoint</Application>
  <PresentationFormat>On-screen Show (16:9)</PresentationFormat>
  <Paragraphs>122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Kante</vt:lpstr>
      <vt:lpstr>Harmonizing Linguistic Annotations (An LD4LT workshop)</vt:lpstr>
      <vt:lpstr>Linked Data for Language Technology (LD4LT)</vt:lpstr>
      <vt:lpstr>  Linked Data and Language Technology</vt:lpstr>
      <vt:lpstr>  Linked Data and Language Technology</vt:lpstr>
      <vt:lpstr>  Linked Data and Language Technology</vt:lpstr>
      <vt:lpstr>LD4LT Workshop @ LDK-2021</vt:lpstr>
      <vt:lpstr>LD4LT Workshop @ LDK-2021</vt:lpstr>
      <vt:lpstr>Workshop today</vt:lpstr>
      <vt:lpstr>Workshop today</vt:lpstr>
      <vt:lpstr>TODO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Christian Chiarcos</cp:lastModifiedBy>
  <cp:revision>751</cp:revision>
  <cp:lastPrinted>2015-03-15T18:01:39Z</cp:lastPrinted>
  <dcterms:created xsi:type="dcterms:W3CDTF">2012-04-27T04:26:24Z</dcterms:created>
  <dcterms:modified xsi:type="dcterms:W3CDTF">2021-08-31T16:38:31Z</dcterms:modified>
</cp:coreProperties>
</file>